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17.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2" r:id="rId2"/>
  </p:sldMasterIdLst>
  <p:notesMasterIdLst>
    <p:notesMasterId r:id="rId94"/>
  </p:notesMasterIdLst>
  <p:handoutMasterIdLst>
    <p:handoutMasterId r:id="rId95"/>
  </p:handoutMasterIdLst>
  <p:sldIdLst>
    <p:sldId id="350" r:id="rId3"/>
    <p:sldId id="500" r:id="rId4"/>
    <p:sldId id="502" r:id="rId5"/>
    <p:sldId id="512" r:id="rId6"/>
    <p:sldId id="515" r:id="rId7"/>
    <p:sldId id="522" r:id="rId8"/>
    <p:sldId id="525" r:id="rId9"/>
    <p:sldId id="517" r:id="rId10"/>
    <p:sldId id="692" r:id="rId11"/>
    <p:sldId id="508" r:id="rId12"/>
    <p:sldId id="536" r:id="rId13"/>
    <p:sldId id="506" r:id="rId14"/>
    <p:sldId id="533" r:id="rId15"/>
    <p:sldId id="539" r:id="rId16"/>
    <p:sldId id="543" r:id="rId17"/>
    <p:sldId id="541" r:id="rId18"/>
    <p:sldId id="547" r:id="rId19"/>
    <p:sldId id="532" r:id="rId20"/>
    <p:sldId id="546" r:id="rId21"/>
    <p:sldId id="548" r:id="rId22"/>
    <p:sldId id="549" r:id="rId23"/>
    <p:sldId id="550" r:id="rId24"/>
    <p:sldId id="551" r:id="rId25"/>
    <p:sldId id="694" r:id="rId26"/>
    <p:sldId id="695" r:id="rId27"/>
    <p:sldId id="701" r:id="rId28"/>
    <p:sldId id="552" r:id="rId29"/>
    <p:sldId id="555" r:id="rId30"/>
    <p:sldId id="620" r:id="rId31"/>
    <p:sldId id="621" r:id="rId32"/>
    <p:sldId id="624" r:id="rId33"/>
    <p:sldId id="625" r:id="rId34"/>
    <p:sldId id="622" r:id="rId35"/>
    <p:sldId id="629" r:id="rId36"/>
    <p:sldId id="630" r:id="rId37"/>
    <p:sldId id="631" r:id="rId38"/>
    <p:sldId id="656" r:id="rId39"/>
    <p:sldId id="632" r:id="rId40"/>
    <p:sldId id="696" r:id="rId41"/>
    <p:sldId id="678" r:id="rId42"/>
    <p:sldId id="699" r:id="rId43"/>
    <p:sldId id="706" r:id="rId44"/>
    <p:sldId id="700" r:id="rId45"/>
    <p:sldId id="680" r:id="rId46"/>
    <p:sldId id="634" r:id="rId47"/>
    <p:sldId id="657" r:id="rId48"/>
    <p:sldId id="653" r:id="rId49"/>
    <p:sldId id="643" r:id="rId50"/>
    <p:sldId id="642" r:id="rId51"/>
    <p:sldId id="664" r:id="rId52"/>
    <p:sldId id="702" r:id="rId53"/>
    <p:sldId id="638" r:id="rId54"/>
    <p:sldId id="704" r:id="rId55"/>
    <p:sldId id="703" r:id="rId56"/>
    <p:sldId id="559" r:id="rId57"/>
    <p:sldId id="705" r:id="rId58"/>
    <p:sldId id="714" r:id="rId59"/>
    <p:sldId id="644" r:id="rId60"/>
    <p:sldId id="661" r:id="rId61"/>
    <p:sldId id="708" r:id="rId62"/>
    <p:sldId id="659" r:id="rId63"/>
    <p:sldId id="707" r:id="rId64"/>
    <p:sldId id="660" r:id="rId65"/>
    <p:sldId id="662" r:id="rId66"/>
    <p:sldId id="663" r:id="rId67"/>
    <p:sldId id="709" r:id="rId68"/>
    <p:sldId id="556" r:id="rId69"/>
    <p:sldId id="665" r:id="rId70"/>
    <p:sldId id="667" r:id="rId71"/>
    <p:sldId id="669" r:id="rId72"/>
    <p:sldId id="670" r:id="rId73"/>
    <p:sldId id="681" r:id="rId74"/>
    <p:sldId id="682" r:id="rId75"/>
    <p:sldId id="668" r:id="rId76"/>
    <p:sldId id="683" r:id="rId77"/>
    <p:sldId id="710" r:id="rId78"/>
    <p:sldId id="711" r:id="rId79"/>
    <p:sldId id="712" r:id="rId80"/>
    <p:sldId id="713" r:id="rId81"/>
    <p:sldId id="671" r:id="rId82"/>
    <p:sldId id="672" r:id="rId83"/>
    <p:sldId id="673" r:id="rId84"/>
    <p:sldId id="674" r:id="rId85"/>
    <p:sldId id="675" r:id="rId86"/>
    <p:sldId id="676" r:id="rId87"/>
    <p:sldId id="677" r:id="rId88"/>
    <p:sldId id="684" r:id="rId89"/>
    <p:sldId id="685" r:id="rId90"/>
    <p:sldId id="686" r:id="rId91"/>
    <p:sldId id="687" r:id="rId92"/>
    <p:sldId id="689" r:id="rId93"/>
  </p:sldIdLst>
  <p:sldSz cx="8961438" cy="6721475"/>
  <p:notesSz cx="9874250" cy="6797675"/>
  <p:defaultTextStyle>
    <a:defPPr>
      <a:defRPr lang="en-US"/>
    </a:defPPr>
    <a:lvl1pPr algn="l" rtl="0" fontAlgn="base">
      <a:spcBef>
        <a:spcPct val="0"/>
      </a:spcBef>
      <a:spcAft>
        <a:spcPct val="0"/>
      </a:spcAft>
      <a:defRPr sz="1100" kern="1200">
        <a:solidFill>
          <a:schemeClr val="tx1"/>
        </a:solidFill>
        <a:latin typeface="Arial" charset="0"/>
        <a:ea typeface="宋体" charset="-122"/>
        <a:cs typeface="Arial" charset="0"/>
      </a:defRPr>
    </a:lvl1pPr>
    <a:lvl2pPr marL="457200" algn="l" rtl="0" fontAlgn="base">
      <a:spcBef>
        <a:spcPct val="0"/>
      </a:spcBef>
      <a:spcAft>
        <a:spcPct val="0"/>
      </a:spcAft>
      <a:defRPr sz="1100" kern="1200">
        <a:solidFill>
          <a:schemeClr val="tx1"/>
        </a:solidFill>
        <a:latin typeface="Arial" charset="0"/>
        <a:ea typeface="宋体" charset="-122"/>
        <a:cs typeface="Arial" charset="0"/>
      </a:defRPr>
    </a:lvl2pPr>
    <a:lvl3pPr marL="914400" algn="l" rtl="0" fontAlgn="base">
      <a:spcBef>
        <a:spcPct val="0"/>
      </a:spcBef>
      <a:spcAft>
        <a:spcPct val="0"/>
      </a:spcAft>
      <a:defRPr sz="1100" kern="1200">
        <a:solidFill>
          <a:schemeClr val="tx1"/>
        </a:solidFill>
        <a:latin typeface="Arial" charset="0"/>
        <a:ea typeface="宋体" charset="-122"/>
        <a:cs typeface="Arial" charset="0"/>
      </a:defRPr>
    </a:lvl3pPr>
    <a:lvl4pPr marL="1371600" algn="l" rtl="0" fontAlgn="base">
      <a:spcBef>
        <a:spcPct val="0"/>
      </a:spcBef>
      <a:spcAft>
        <a:spcPct val="0"/>
      </a:spcAft>
      <a:defRPr sz="1100" kern="1200">
        <a:solidFill>
          <a:schemeClr val="tx1"/>
        </a:solidFill>
        <a:latin typeface="Arial" charset="0"/>
        <a:ea typeface="宋体" charset="-122"/>
        <a:cs typeface="Arial" charset="0"/>
      </a:defRPr>
    </a:lvl4pPr>
    <a:lvl5pPr marL="1828800" algn="l" rtl="0" fontAlgn="base">
      <a:spcBef>
        <a:spcPct val="0"/>
      </a:spcBef>
      <a:spcAft>
        <a:spcPct val="0"/>
      </a:spcAft>
      <a:defRPr sz="1100" kern="1200">
        <a:solidFill>
          <a:schemeClr val="tx1"/>
        </a:solidFill>
        <a:latin typeface="Arial" charset="0"/>
        <a:ea typeface="宋体" charset="-122"/>
        <a:cs typeface="Arial" charset="0"/>
      </a:defRPr>
    </a:lvl5pPr>
    <a:lvl6pPr marL="2286000" algn="l" defTabSz="914400" rtl="0" eaLnBrk="1" latinLnBrk="0" hangingPunct="1">
      <a:defRPr sz="1100" kern="1200">
        <a:solidFill>
          <a:schemeClr val="tx1"/>
        </a:solidFill>
        <a:latin typeface="Arial" charset="0"/>
        <a:ea typeface="宋体" charset="-122"/>
        <a:cs typeface="Arial" charset="0"/>
      </a:defRPr>
    </a:lvl6pPr>
    <a:lvl7pPr marL="2743200" algn="l" defTabSz="914400" rtl="0" eaLnBrk="1" latinLnBrk="0" hangingPunct="1">
      <a:defRPr sz="1100" kern="1200">
        <a:solidFill>
          <a:schemeClr val="tx1"/>
        </a:solidFill>
        <a:latin typeface="Arial" charset="0"/>
        <a:ea typeface="宋体" charset="-122"/>
        <a:cs typeface="Arial" charset="0"/>
      </a:defRPr>
    </a:lvl7pPr>
    <a:lvl8pPr marL="3200400" algn="l" defTabSz="914400" rtl="0" eaLnBrk="1" latinLnBrk="0" hangingPunct="1">
      <a:defRPr sz="1100" kern="1200">
        <a:solidFill>
          <a:schemeClr val="tx1"/>
        </a:solidFill>
        <a:latin typeface="Arial" charset="0"/>
        <a:ea typeface="宋体" charset="-122"/>
        <a:cs typeface="Arial" charset="0"/>
      </a:defRPr>
    </a:lvl8pPr>
    <a:lvl9pPr marL="3657600" algn="l" defTabSz="914400" rtl="0" eaLnBrk="1" latinLnBrk="0" hangingPunct="1">
      <a:defRPr sz="1100" kern="1200">
        <a:solidFill>
          <a:schemeClr val="tx1"/>
        </a:solidFill>
        <a:latin typeface="Arial" charset="0"/>
        <a:ea typeface="宋体" charset="-122"/>
        <a:cs typeface="Arial" charset="0"/>
      </a:defRPr>
    </a:lvl9pPr>
  </p:defaultTextStyle>
  <p:extLst>
    <p:ext uri="{EFAFB233-063F-42B5-8137-9DF3F51BA10A}">
      <p15:sldGuideLst xmlns:p15="http://schemas.microsoft.com/office/powerpoint/2012/main">
        <p15:guide id="1" orient="horz">
          <p15:clr>
            <a:srgbClr val="A4A3A4"/>
          </p15:clr>
        </p15:guide>
        <p15:guide id="2" pos="562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9C9DBC"/>
    <a:srgbClr val="080A58"/>
    <a:srgbClr val="0000CC"/>
    <a:srgbClr val="333399"/>
    <a:srgbClr val="DDDDDD"/>
    <a:srgbClr val="000099"/>
    <a:srgbClr val="0721A5"/>
    <a:srgbClr val="0C0F86"/>
    <a:srgbClr val="095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涓害鏍峰紡 2 - 寮鸿皟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4" autoAdjust="0"/>
    <p:restoredTop sz="96110" autoAdjust="0"/>
  </p:normalViewPr>
  <p:slideViewPr>
    <p:cSldViewPr snapToGrid="0">
      <p:cViewPr varScale="1">
        <p:scale>
          <a:sx n="66" d="100"/>
          <a:sy n="66" d="100"/>
        </p:scale>
        <p:origin x="1236" y="66"/>
      </p:cViewPr>
      <p:guideLst>
        <p:guide orient="horz"/>
        <p:guide pos="5623"/>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7" d="100"/>
          <a:sy n="77" d="100"/>
        </p:scale>
        <p:origin x="-144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278313" cy="338138"/>
          </a:xfrm>
          <a:prstGeom prst="rect">
            <a:avLst/>
          </a:prstGeom>
          <a:noFill/>
          <a:ln w="9525">
            <a:noFill/>
            <a:miter lim="800000"/>
          </a:ln>
          <a:effectLst/>
        </p:spPr>
        <p:txBody>
          <a:bodyPr vert="horz" wrap="square" lIns="91143" tIns="45572" rIns="91143" bIns="45572" numCol="1" anchor="t" anchorCtr="0" compatLnSpc="1"/>
          <a:lstStyle>
            <a:lvl1pPr algn="l" defTabSz="912495">
              <a:defRPr>
                <a:latin typeface="Times New Roman" pitchFamily="18" charset="0"/>
                <a:ea typeface="宋体" charset="-122"/>
                <a:cs typeface="+mn-cs"/>
              </a:defRPr>
            </a:lvl1pPr>
          </a:lstStyle>
          <a:p>
            <a:pPr>
              <a:defRPr/>
            </a:pPr>
            <a:endParaRPr lang="en-US" altLang="zh-CN"/>
          </a:p>
        </p:txBody>
      </p:sp>
      <p:sp>
        <p:nvSpPr>
          <p:cNvPr id="7171" name="Rectangle 3"/>
          <p:cNvSpPr>
            <a:spLocks noGrp="1" noChangeArrowheads="1"/>
          </p:cNvSpPr>
          <p:nvPr>
            <p:ph type="dt" sz="quarter" idx="1"/>
          </p:nvPr>
        </p:nvSpPr>
        <p:spPr bwMode="auto">
          <a:xfrm>
            <a:off x="5595938" y="0"/>
            <a:ext cx="4278312" cy="338138"/>
          </a:xfrm>
          <a:prstGeom prst="rect">
            <a:avLst/>
          </a:prstGeom>
          <a:noFill/>
          <a:ln w="9525">
            <a:noFill/>
            <a:miter lim="800000"/>
          </a:ln>
          <a:effectLst/>
        </p:spPr>
        <p:txBody>
          <a:bodyPr vert="horz" wrap="square" lIns="91143" tIns="45572" rIns="91143" bIns="45572" numCol="1" anchor="t" anchorCtr="0" compatLnSpc="1"/>
          <a:lstStyle>
            <a:lvl1pPr algn="r" defTabSz="912495">
              <a:defRPr>
                <a:latin typeface="Times New Roman" pitchFamily="18" charset="0"/>
                <a:ea typeface="宋体" charset="-122"/>
                <a:cs typeface="+mn-cs"/>
              </a:defRPr>
            </a:lvl1pPr>
          </a:lstStyle>
          <a:p>
            <a:pPr>
              <a:defRPr/>
            </a:pPr>
            <a:fld id="{2847F232-D2EC-4667-AB11-F372F85E6E82}" type="datetime1">
              <a:rPr lang="zh-CN" altLang="en-US"/>
              <a:t>2019/6/28 Friday</a:t>
            </a:fld>
            <a:endParaRPr lang="en-US" altLang="zh-CN"/>
          </a:p>
        </p:txBody>
      </p:sp>
      <p:sp>
        <p:nvSpPr>
          <p:cNvPr id="7172" name="Rectangle 4"/>
          <p:cNvSpPr>
            <a:spLocks noGrp="1" noChangeArrowheads="1"/>
          </p:cNvSpPr>
          <p:nvPr>
            <p:ph type="ftr" sz="quarter" idx="2"/>
          </p:nvPr>
        </p:nvSpPr>
        <p:spPr bwMode="auto">
          <a:xfrm>
            <a:off x="0" y="6459538"/>
            <a:ext cx="4278313" cy="338137"/>
          </a:xfrm>
          <a:prstGeom prst="rect">
            <a:avLst/>
          </a:prstGeom>
          <a:noFill/>
          <a:ln w="9525">
            <a:noFill/>
            <a:miter lim="800000"/>
          </a:ln>
          <a:effectLst/>
        </p:spPr>
        <p:txBody>
          <a:bodyPr vert="horz" wrap="square" lIns="91143" tIns="45572" rIns="91143" bIns="45572" numCol="1" anchor="b" anchorCtr="0" compatLnSpc="1"/>
          <a:lstStyle>
            <a:lvl1pPr algn="l" defTabSz="912495">
              <a:defRPr>
                <a:latin typeface="Times New Roman" pitchFamily="18" charset="0"/>
                <a:ea typeface="宋体" charset="-122"/>
                <a:cs typeface="+mn-cs"/>
              </a:defRPr>
            </a:lvl1pPr>
          </a:lstStyle>
          <a:p>
            <a:pPr>
              <a:defRPr/>
            </a:pPr>
            <a:endParaRPr lang="en-US" altLang="zh-CN"/>
          </a:p>
        </p:txBody>
      </p:sp>
      <p:sp>
        <p:nvSpPr>
          <p:cNvPr id="7173" name="Rectangle 5"/>
          <p:cNvSpPr>
            <a:spLocks noGrp="1" noChangeArrowheads="1"/>
          </p:cNvSpPr>
          <p:nvPr>
            <p:ph type="sldNum" sz="quarter" idx="3"/>
          </p:nvPr>
        </p:nvSpPr>
        <p:spPr bwMode="auto">
          <a:xfrm>
            <a:off x="5595938" y="6459538"/>
            <a:ext cx="4278312" cy="338137"/>
          </a:xfrm>
          <a:prstGeom prst="rect">
            <a:avLst/>
          </a:prstGeom>
          <a:noFill/>
          <a:ln w="9525">
            <a:noFill/>
            <a:miter lim="800000"/>
          </a:ln>
          <a:effectLst/>
        </p:spPr>
        <p:txBody>
          <a:bodyPr vert="horz" wrap="square" lIns="91143" tIns="45572" rIns="91143" bIns="45572" numCol="1" anchor="b" anchorCtr="0" compatLnSpc="1"/>
          <a:lstStyle>
            <a:lvl1pPr algn="r" defTabSz="912495">
              <a:defRPr>
                <a:latin typeface="Times New Roman" pitchFamily="18" charset="0"/>
                <a:ea typeface="宋体" charset="-122"/>
                <a:cs typeface="+mn-cs"/>
              </a:defRPr>
            </a:lvl1pPr>
          </a:lstStyle>
          <a:p>
            <a:pPr>
              <a:defRPr/>
            </a:pPr>
            <a:fld id="{92165AF5-BB95-4603-B16F-FDCE4DBAD384}"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1035050" y="874713"/>
            <a:ext cx="7743825" cy="5808662"/>
          </a:xfrm>
          <a:prstGeom prst="rect">
            <a:avLst/>
          </a:prstGeom>
          <a:noFill/>
          <a:ln w="9525">
            <a:noFill/>
            <a:miter lim="800000"/>
          </a:ln>
        </p:spPr>
      </p:sp>
      <p:sp>
        <p:nvSpPr>
          <p:cNvPr id="5125" name="Rectangle 5"/>
          <p:cNvSpPr>
            <a:spLocks noGrp="1" noChangeArrowheads="1"/>
          </p:cNvSpPr>
          <p:nvPr>
            <p:ph type="body" sz="quarter" idx="3"/>
          </p:nvPr>
        </p:nvSpPr>
        <p:spPr bwMode="auto">
          <a:xfrm>
            <a:off x="1181100" y="252413"/>
            <a:ext cx="8412163" cy="220662"/>
          </a:xfrm>
          <a:prstGeom prst="rect">
            <a:avLst/>
          </a:prstGeom>
          <a:noFill/>
          <a:ln w="9525">
            <a:noFill/>
            <a:miter lim="800000"/>
          </a:ln>
          <a:effectLst/>
        </p:spPr>
        <p:txBody>
          <a:bodyPr vert="horz" wrap="square" lIns="0" tIns="0" rIns="0" bIns="0" numCol="1" anchor="t" anchorCtr="0" compatLnSpc="1">
            <a:spAutoFit/>
          </a:bodyPr>
          <a:lstStyle/>
          <a:p>
            <a:pPr lvl="0"/>
            <a:r>
              <a:rPr lang="en-US" altLang="zh-CN" noProof="0"/>
              <a:t>Click to edit Master text styles</a:t>
            </a:r>
          </a:p>
        </p:txBody>
      </p:sp>
      <p:sp>
        <p:nvSpPr>
          <p:cNvPr id="5126" name="doc id"/>
          <p:cNvSpPr>
            <a:spLocks noGrp="1" noChangeArrowheads="1"/>
          </p:cNvSpPr>
          <p:nvPr>
            <p:ph type="ftr" sz="quarter" idx="4"/>
          </p:nvPr>
        </p:nvSpPr>
        <p:spPr bwMode="auto">
          <a:xfrm>
            <a:off x="7753350" y="30163"/>
            <a:ext cx="1514475" cy="122237"/>
          </a:xfrm>
          <a:prstGeom prst="rect">
            <a:avLst/>
          </a:prstGeom>
          <a:noFill/>
          <a:ln w="9525">
            <a:noFill/>
            <a:miter lim="800000"/>
          </a:ln>
          <a:effectLst/>
        </p:spPr>
        <p:txBody>
          <a:bodyPr vert="horz" wrap="none" lIns="0" tIns="0" rIns="0" bIns="0" numCol="1" anchor="b" anchorCtr="0" compatLnSpc="1">
            <a:spAutoFit/>
          </a:bodyPr>
          <a:lstStyle>
            <a:lvl1pPr algn="r" defTabSz="912495">
              <a:defRPr sz="800">
                <a:latin typeface="Arial" charset="0"/>
                <a:ea typeface="华文楷体" pitchFamily="2" charset="-122"/>
                <a:cs typeface="+mn-cs"/>
              </a:defRPr>
            </a:lvl1pPr>
          </a:lstStyle>
          <a:p>
            <a:pPr>
              <a:defRPr/>
            </a:pPr>
            <a:r>
              <a:rPr lang="en-US" altLang="zh-CN"/>
              <a:t>SHA-PDW002-20090410-SL(GB)</a:t>
            </a:r>
          </a:p>
        </p:txBody>
      </p:sp>
      <p:sp>
        <p:nvSpPr>
          <p:cNvPr id="5127" name="pg num"/>
          <p:cNvSpPr>
            <a:spLocks noGrp="1" noChangeArrowheads="1"/>
          </p:cNvSpPr>
          <p:nvPr>
            <p:ph type="sldNum" sz="quarter" idx="5"/>
          </p:nvPr>
        </p:nvSpPr>
        <p:spPr bwMode="auto">
          <a:xfrm>
            <a:off x="8482013" y="6494463"/>
            <a:ext cx="785812" cy="168275"/>
          </a:xfrm>
          <a:prstGeom prst="rect">
            <a:avLst/>
          </a:prstGeom>
          <a:noFill/>
          <a:ln w="9525">
            <a:noFill/>
            <a:miter lim="800000"/>
          </a:ln>
          <a:effectLst/>
        </p:spPr>
        <p:txBody>
          <a:bodyPr vert="horz" wrap="square" lIns="0" tIns="0" rIns="0" bIns="0" numCol="1" anchor="b" anchorCtr="0" compatLnSpc="1">
            <a:spAutoFit/>
          </a:bodyPr>
          <a:lstStyle>
            <a:lvl1pPr algn="r" defTabSz="912495">
              <a:defRPr>
                <a:latin typeface="Arial" charset="0"/>
                <a:ea typeface="华文楷体" pitchFamily="2" charset="-122"/>
                <a:cs typeface="+mn-cs"/>
              </a:defRPr>
            </a:lvl1pPr>
          </a:lstStyle>
          <a:p>
            <a:pPr>
              <a:defRPr/>
            </a:pPr>
            <a:fld id="{7DACF72E-A98D-462C-BA62-CB3C92F48CED}" type="slidenum">
              <a:rPr lang="zh-CN" altLang="en-US"/>
              <a:t>‹#›</a:t>
            </a:fld>
            <a:endParaRPr lang="en-US" altLang="zh-CN"/>
          </a:p>
        </p:txBody>
      </p:sp>
      <p:sp>
        <p:nvSpPr>
          <p:cNvPr id="17414" name="McK Separator" hidden="1"/>
          <p:cNvSpPr>
            <a:spLocks noChangeShapeType="1"/>
          </p:cNvSpPr>
          <p:nvPr/>
        </p:nvSpPr>
        <p:spPr bwMode="auto">
          <a:xfrm>
            <a:off x="1184275" y="1031875"/>
            <a:ext cx="7550150" cy="0"/>
          </a:xfrm>
          <a:prstGeom prst="line">
            <a:avLst/>
          </a:prstGeom>
          <a:noFill/>
          <a:ln w="9525">
            <a:solidFill>
              <a:schemeClr val="tx1"/>
            </a:solidFill>
            <a:round/>
          </a:ln>
        </p:spPr>
        <p:txBody>
          <a:bodyPr/>
          <a:lstStyle/>
          <a:p>
            <a:endParaRPr lang="zh-CN" altLang="en-US"/>
          </a:p>
        </p:txBody>
      </p:sp>
    </p:spTree>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charset="0"/>
        <a:ea typeface="华文楷体" pitchFamily="2" charset="-122"/>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华文楷体" pitchFamily="2" charset="-122"/>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华文楷体" pitchFamily="2" charset="-122"/>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华文楷体" pitchFamily="2" charset="-122"/>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华文楷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oc id"/>
          <p:cNvSpPr>
            <a:spLocks noGrp="1" noChangeArrowheads="1"/>
          </p:cNvSpPr>
          <p:nvPr>
            <p:ph type="ftr" sz="quarter" idx="4"/>
          </p:nvPr>
        </p:nvSpPr>
        <p:spPr>
          <a:noFill/>
        </p:spPr>
        <p:txBody>
          <a:bodyPr/>
          <a:lstStyle/>
          <a:p>
            <a:r>
              <a:rPr lang="en-US" altLang="zh-CN"/>
              <a:t>SHA-PDW002-20090410-SL(GB)</a:t>
            </a:r>
          </a:p>
        </p:txBody>
      </p:sp>
      <p:sp>
        <p:nvSpPr>
          <p:cNvPr id="18435" name="pg num"/>
          <p:cNvSpPr>
            <a:spLocks noGrp="1" noChangeArrowheads="1"/>
          </p:cNvSpPr>
          <p:nvPr>
            <p:ph type="sldNum" sz="quarter" idx="5"/>
          </p:nvPr>
        </p:nvSpPr>
        <p:spPr>
          <a:noFill/>
        </p:spPr>
        <p:txBody>
          <a:bodyPr/>
          <a:lstStyle/>
          <a:p>
            <a:fld id="{C35B0E49-D4EE-43AF-BE11-E7836D9E078C}" type="slidenum">
              <a:rPr lang="zh-CN" altLang="en-US" smtClean="0"/>
              <a:t>0</a:t>
            </a:fld>
            <a:endParaRPr lang="en-US" altLang="zh-CN"/>
          </a:p>
        </p:txBody>
      </p:sp>
      <p:sp>
        <p:nvSpPr>
          <p:cNvPr id="18436" name="Rectangle 2"/>
          <p:cNvSpPr>
            <a:spLocks noGrp="1" noRot="1" noChangeAspect="1" noChangeArrowheads="1" noTextEdit="1"/>
          </p:cNvSpPr>
          <p:nvPr>
            <p:ph type="sldImg"/>
          </p:nvPr>
        </p:nvSpPr>
        <p:spPr>
          <a:xfrm>
            <a:off x="2654300" y="254000"/>
            <a:ext cx="4573588" cy="3430588"/>
          </a:xfrm>
        </p:spPr>
      </p:sp>
      <p:sp>
        <p:nvSpPr>
          <p:cNvPr id="18437" name="Rectangle 3"/>
          <p:cNvSpPr>
            <a:spLocks noGrp="1" noChangeArrowheads="1"/>
          </p:cNvSpPr>
          <p:nvPr>
            <p:ph type="body" idx="1"/>
          </p:nvPr>
        </p:nvSpPr>
        <p:spPr>
          <a:xfrm>
            <a:off x="574675" y="3759200"/>
            <a:ext cx="8729663" cy="220663"/>
          </a:xfrm>
          <a:noFill/>
        </p:spPr>
        <p:txBody>
          <a:bodyPr/>
          <a:lstStyle/>
          <a:p>
            <a:pPr eaLnBrk="1" hangingPunct="1"/>
            <a:endParaRPr lang="zh-CN" altLang="en-US">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11</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12</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p:spPr>
        <p:txBody>
          <a:bodyPr/>
          <a:lstStyle/>
          <a:p>
            <a:endParaRPr lang="zh-CN" altLang="en-US" dirty="0"/>
          </a:p>
        </p:txBody>
      </p:sp>
      <p:sp>
        <p:nvSpPr>
          <p:cNvPr id="19460" name="页脚占位符 3"/>
          <p:cNvSpPr>
            <a:spLocks noGrp="1"/>
          </p:cNvSpPr>
          <p:nvPr>
            <p:ph type="ftr" sz="quarter" idx="4"/>
          </p:nvPr>
        </p:nvSpPr>
        <p:spPr>
          <a:noFill/>
        </p:spPr>
        <p:txBody>
          <a:bodyPr/>
          <a:lstStyle/>
          <a:p>
            <a:r>
              <a:rPr lang="en-US" altLang="zh-CN"/>
              <a:t>SHA-PDW002-20090410-SL(GB)</a:t>
            </a:r>
          </a:p>
        </p:txBody>
      </p:sp>
      <p:sp>
        <p:nvSpPr>
          <p:cNvPr id="19461" name="灯片编号占位符 4"/>
          <p:cNvSpPr>
            <a:spLocks noGrp="1"/>
          </p:cNvSpPr>
          <p:nvPr>
            <p:ph type="sldNum" sz="quarter" idx="5"/>
          </p:nvPr>
        </p:nvSpPr>
        <p:spPr>
          <a:noFill/>
        </p:spPr>
        <p:txBody>
          <a:bodyPr/>
          <a:lstStyle/>
          <a:p>
            <a:fld id="{36EFEEDD-A202-4D5D-9A94-9B4E7C30A7E9}" type="slidenum">
              <a:rPr lang="zh-CN" altLang="en-US" smtClean="0"/>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19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en-US" altLang="zh-CN"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en-US" altLang="zh-CN"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29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31</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36</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37</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0"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39</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0"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40</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41</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0"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42</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43</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en-US" altLang="zh-CN"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44</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en-US" altLang="zh-CN"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45</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46</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47</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a:t>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49</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50</a:t>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51</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52</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53</a:t>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54</a:t>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55</a:t>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56</a:t>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57</a:t>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a:t>
            </a:fld>
            <a:endParaRPr lang="en-US"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59</a:t>
            </a:fld>
            <a:endParaRPr lang="en-US"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60</a:t>
            </a:fld>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61</a:t>
            </a:fld>
            <a:endParaRPr lang="en-US"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62</a:t>
            </a:fld>
            <a:endParaRPr lang="en-US"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63</a:t>
            </a:fld>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64</a:t>
            </a:fld>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65</a:t>
            </a:fld>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66</a:t>
            </a:fld>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67</a:t>
            </a:fld>
            <a:endParaRPr lang="en-US"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a:t>
            </a:fld>
            <a:endParaRPr lang="en-US"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69</a:t>
            </a:fld>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70</a:t>
            </a:fld>
            <a:endParaRPr lang="en-US"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71</a:t>
            </a:fld>
            <a:endParaRPr lang="en-US" altLang="zh-C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72</a:t>
            </a:fld>
            <a:endParaRPr lang="en-US" altLang="zh-C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73</a:t>
            </a:fld>
            <a:endParaRPr lang="en-US"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74</a:t>
            </a:fld>
            <a:endParaRPr lang="en-US"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75</a:t>
            </a:fld>
            <a:endParaRPr lang="en-US"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76</a:t>
            </a:fld>
            <a:endParaRPr lang="en-US"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77</a:t>
            </a:fld>
            <a:endParaRPr lang="en-US"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a:t>
            </a:fld>
            <a:endParaRPr lang="en-US"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79</a:t>
            </a:fld>
            <a:endParaRPr lang="en-US"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80</a:t>
            </a:fld>
            <a:endParaRPr lang="en-US"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81</a:t>
            </a:fld>
            <a:endParaRPr lang="en-US"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82</a:t>
            </a:fld>
            <a:endParaRPr lang="en-US"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83</a:t>
            </a:fld>
            <a:endParaRPr lang="en-US"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84</a:t>
            </a:fld>
            <a:endParaRPr lang="en-US"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85</a:t>
            </a:fld>
            <a:endParaRPr lang="en-US"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86</a:t>
            </a:fld>
            <a:endParaRPr lang="en-US" altLang="zh-C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87</a:t>
            </a:fld>
            <a:endParaRPr lang="en-US" altLang="zh-C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a:t>
            </a:fld>
            <a:endParaRPr lang="en-US" altLang="zh-C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89</a:t>
            </a:fld>
            <a:endParaRPr lang="en-US"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defRPr/>
            </a:pPr>
            <a:endParaRPr lang="zh-CN" altLang="en-US" sz="1600" b="1" dirty="0">
              <a:latin typeface="仿宋" pitchFamily="49" charset="-122"/>
              <a:ea typeface="仿宋" pitchFamily="49" charset="-122"/>
            </a:endParaRPr>
          </a:p>
        </p:txBody>
      </p:sp>
      <p:sp>
        <p:nvSpPr>
          <p:cNvPr id="4" name="页脚占位符 3"/>
          <p:cNvSpPr>
            <a:spLocks noGrp="1"/>
          </p:cNvSpPr>
          <p:nvPr>
            <p:ph type="ftr" sz="quarter" idx="10"/>
          </p:nvPr>
        </p:nvSpPr>
        <p:spPr/>
        <p:txBody>
          <a:bodyPr/>
          <a:lstStyle/>
          <a:p>
            <a:pPr>
              <a:defRPr/>
            </a:pPr>
            <a:r>
              <a:rPr lang="en-US" altLang="zh-CN"/>
              <a:t>SHA-PDW002-20090410-SL(GB)</a:t>
            </a:r>
          </a:p>
        </p:txBody>
      </p:sp>
      <p:sp>
        <p:nvSpPr>
          <p:cNvPr id="5" name="灯片编号占位符 4"/>
          <p:cNvSpPr>
            <a:spLocks noGrp="1"/>
          </p:cNvSpPr>
          <p:nvPr>
            <p:ph type="sldNum" sz="quarter" idx="11"/>
          </p:nvPr>
        </p:nvSpPr>
        <p:spPr/>
        <p:txBody>
          <a:bodyPr/>
          <a:lstStyle/>
          <a:p>
            <a:pPr>
              <a:defRPr/>
            </a:pPr>
            <a:fld id="{7DACF72E-A98D-462C-BA62-CB3C92F48CED}" type="slidenum">
              <a:rPr lang="zh-CN" altLang="en-US" smtClean="0"/>
              <a:t>90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McK 1. On-page tracker" hidden="1"/>
          <p:cNvSpPr>
            <a:spLocks noChangeArrowheads="1"/>
          </p:cNvSpPr>
          <p:nvPr>
            <p:custDataLst>
              <p:tags r:id="rId1"/>
            </p:custDataLst>
          </p:nvPr>
        </p:nvSpPr>
        <p:spPr bwMode="auto">
          <a:xfrm>
            <a:off x="266700" y="36513"/>
            <a:ext cx="727075" cy="182562"/>
          </a:xfrm>
          <a:prstGeom prst="rect">
            <a:avLst/>
          </a:prstGeom>
          <a:noFill/>
          <a:ln w="9525">
            <a:noFill/>
            <a:miter lim="800000"/>
          </a:ln>
        </p:spPr>
        <p:txBody>
          <a:bodyPr wrap="none" lIns="0" tIns="0" rIns="0" bIns="0">
            <a:spAutoFit/>
          </a:bodyPr>
          <a:lstStyle/>
          <a:p>
            <a:r>
              <a:rPr lang="en-US" altLang="zh-CN" sz="1200">
                <a:solidFill>
                  <a:srgbClr val="808080"/>
                </a:solidFill>
                <a:ea typeface="华文楷体" pitchFamily="2" charset="-122"/>
              </a:rPr>
              <a:t>TRACKER</a:t>
            </a:r>
          </a:p>
        </p:txBody>
      </p:sp>
      <p:sp>
        <p:nvSpPr>
          <p:cNvPr id="6" name="McK 3. Unit of measure" hidden="1"/>
          <p:cNvSpPr txBox="1">
            <a:spLocks noChangeArrowheads="1"/>
          </p:cNvSpPr>
          <p:nvPr>
            <p:custDataLst>
              <p:tags r:id="rId2"/>
            </p:custDataLst>
          </p:nvPr>
        </p:nvSpPr>
        <p:spPr bwMode="auto">
          <a:xfrm>
            <a:off x="266700" y="747713"/>
            <a:ext cx="3656013" cy="212725"/>
          </a:xfrm>
          <a:prstGeom prst="rect">
            <a:avLst/>
          </a:prstGeom>
          <a:noFill/>
          <a:ln w="9525">
            <a:noFill/>
            <a:miter lim="800000"/>
          </a:ln>
        </p:spPr>
        <p:txBody>
          <a:bodyPr lIns="0" tIns="0" rIns="0" bIns="0">
            <a:spAutoFit/>
          </a:bodyPr>
          <a:lstStyle/>
          <a:p>
            <a:pPr defTabSz="895350"/>
            <a:r>
              <a:rPr lang="en-US" altLang="zh-CN" sz="1400">
                <a:solidFill>
                  <a:srgbClr val="808080"/>
                </a:solidFill>
                <a:ea typeface="华文楷体" pitchFamily="2" charset="-122"/>
              </a:rPr>
              <a:t>Unit of measure</a:t>
            </a:r>
          </a:p>
        </p:txBody>
      </p:sp>
      <p:grpSp>
        <p:nvGrpSpPr>
          <p:cNvPr id="10" name="ACET" hidden="1"/>
          <p:cNvGrpSpPr/>
          <p:nvPr>
            <p:custDataLst>
              <p:tags r:id="rId3"/>
            </p:custDataLst>
          </p:nvPr>
        </p:nvGrpSpPr>
        <p:grpSpPr bwMode="auto">
          <a:xfrm>
            <a:off x="1452563" y="1127125"/>
            <a:ext cx="4264025" cy="508000"/>
            <a:chOff x="915" y="710"/>
            <a:chExt cx="2686" cy="320"/>
          </a:xfrm>
        </p:grpSpPr>
        <p:cxnSp>
          <p:nvCxnSpPr>
            <p:cNvPr id="11" name="AutoShape 15" hidden="1"/>
            <p:cNvCxnSpPr>
              <a:cxnSpLocks noChangeShapeType="1"/>
            </p:cNvCxnSpPr>
            <p:nvPr/>
          </p:nvCxnSpPr>
          <p:spPr bwMode="auto">
            <a:xfrm>
              <a:off x="915" y="1030"/>
              <a:ext cx="2686" cy="0"/>
            </a:xfrm>
            <a:prstGeom prst="straightConnector1">
              <a:avLst/>
            </a:prstGeom>
            <a:noFill/>
            <a:ln w="9525">
              <a:solidFill>
                <a:schemeClr val="tx1"/>
              </a:solidFill>
              <a:round/>
            </a:ln>
          </p:spPr>
        </p:cxnSp>
        <p:sp>
          <p:nvSpPr>
            <p:cNvPr id="12" name="AutoShape 16"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ln>
          </p:spPr>
          <p:txBody>
            <a:bodyPr lIns="0" tIns="0" rIns="0" bIns="18286" anchor="b">
              <a:spAutoFit/>
            </a:bodyPr>
            <a:lstStyle/>
            <a:p>
              <a:r>
                <a:rPr lang="en-US" altLang="zh-CN" sz="1600" b="1">
                  <a:ea typeface="华文楷体" pitchFamily="2" charset="-122"/>
                </a:rPr>
                <a:t>Title</a:t>
              </a:r>
            </a:p>
            <a:p>
              <a:r>
                <a:rPr lang="en-US" altLang="zh-CN" sz="1600">
                  <a:solidFill>
                    <a:srgbClr val="808080"/>
                  </a:solidFill>
                  <a:ea typeface="华文楷体" pitchFamily="2" charset="-122"/>
                </a:rPr>
                <a:t>Unit of measure</a:t>
              </a:r>
            </a:p>
          </p:txBody>
        </p:sp>
      </p:grpSp>
      <p:sp>
        <p:nvSpPr>
          <p:cNvPr id="8" name="Rectangle 8"/>
          <p:cNvSpPr>
            <a:spLocks noGrp="1" noChangeArrowheads="1"/>
          </p:cNvSpPr>
          <p:nvPr>
            <p:ph type="sldNum" sz="quarter" idx="4"/>
            <p:custDataLst>
              <p:tags r:id="rId4"/>
            </p:custDataLst>
          </p:nvPr>
        </p:nvSpPr>
        <p:spPr bwMode="auto">
          <a:xfrm>
            <a:off x="4571501" y="6244752"/>
            <a:ext cx="314008" cy="282394"/>
          </a:xfrm>
          <a:prstGeom prst="rect">
            <a:avLst/>
          </a:prstGeom>
          <a:ln>
            <a:miter lim="800000"/>
          </a:ln>
        </p:spPr>
        <p:txBody>
          <a:bodyPr vert="horz" wrap="none" lIns="0" tIns="0" rIns="0" bIns="0" numCol="1" anchor="t" anchorCtr="0" compatLnSpc="1"/>
          <a:lstStyle>
            <a:lvl1pPr>
              <a:defRPr sz="2000">
                <a:solidFill>
                  <a:srgbClr val="000000"/>
                </a:solidFill>
                <a:latin typeface="Arial" charset="0"/>
                <a:ea typeface="华文楷体" pitchFamily="2" charset="-122"/>
                <a:cs typeface="+mn-cs"/>
              </a:defRPr>
            </a:lvl1pPr>
          </a:lstStyle>
          <a:p>
            <a:pPr>
              <a:defRPr/>
            </a:pPr>
            <a:fld id="{486673C1-A50B-4FBD-802A-6ADCE73963EF}" type="slidenum">
              <a:rPr lang="zh-CN" altLang="en-US" smtClean="0"/>
              <a:t>‹#›</a:t>
            </a:fld>
            <a:r>
              <a:rPr lang="en-US" altLang="zh-CN" dirty="0"/>
              <a:t> </a:t>
            </a:r>
          </a:p>
        </p:txBody>
      </p:sp>
      <p:sp>
        <p:nvSpPr>
          <p:cNvPr id="1025" name="图片 1024"/>
          <p:cNvSpPr>
            <a:spLocks noChangeAspect="1"/>
          </p:cNvSpPr>
          <p:nvPr/>
        </p:nvSpPr>
        <p:spPr>
          <a:xfrm>
            <a:off x="0" y="0"/>
            <a:ext cx="152400" cy="152400"/>
          </a:xfrm>
          <a:prstGeom prst="rect">
            <a:avLst/>
          </a:prstGeom>
          <a:noFill/>
          <a:ln w="9525">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5" name="McK 1. On-page tracker" hidden="1"/>
          <p:cNvSpPr>
            <a:spLocks noChangeArrowheads="1"/>
          </p:cNvSpPr>
          <p:nvPr>
            <p:custDataLst>
              <p:tags r:id="rId1"/>
            </p:custDataLst>
          </p:nvPr>
        </p:nvSpPr>
        <p:spPr bwMode="auto">
          <a:xfrm>
            <a:off x="266700" y="36513"/>
            <a:ext cx="727075" cy="182562"/>
          </a:xfrm>
          <a:prstGeom prst="rect">
            <a:avLst/>
          </a:prstGeom>
          <a:noFill/>
          <a:ln w="9525">
            <a:noFill/>
            <a:miter lim="800000"/>
          </a:ln>
        </p:spPr>
        <p:txBody>
          <a:bodyPr wrap="none" lIns="0" tIns="0" rIns="0" bIns="0">
            <a:spAutoFit/>
          </a:bodyPr>
          <a:lstStyle/>
          <a:p>
            <a:r>
              <a:rPr lang="en-US" altLang="zh-CN" sz="1200">
                <a:solidFill>
                  <a:srgbClr val="808080"/>
                </a:solidFill>
                <a:ea typeface="华文楷体" pitchFamily="2" charset="-122"/>
              </a:rPr>
              <a:t>TRACKER</a:t>
            </a:r>
          </a:p>
        </p:txBody>
      </p:sp>
      <p:sp>
        <p:nvSpPr>
          <p:cNvPr id="6" name="McK 3. Unit of measure" hidden="1"/>
          <p:cNvSpPr txBox="1">
            <a:spLocks noChangeArrowheads="1"/>
          </p:cNvSpPr>
          <p:nvPr>
            <p:custDataLst>
              <p:tags r:id="rId2"/>
            </p:custDataLst>
          </p:nvPr>
        </p:nvSpPr>
        <p:spPr bwMode="auto">
          <a:xfrm>
            <a:off x="266700" y="747713"/>
            <a:ext cx="3656013" cy="212725"/>
          </a:xfrm>
          <a:prstGeom prst="rect">
            <a:avLst/>
          </a:prstGeom>
          <a:noFill/>
          <a:ln w="9525">
            <a:noFill/>
            <a:miter lim="800000"/>
          </a:ln>
        </p:spPr>
        <p:txBody>
          <a:bodyPr lIns="0" tIns="0" rIns="0" bIns="0">
            <a:spAutoFit/>
          </a:bodyPr>
          <a:lstStyle/>
          <a:p>
            <a:pPr defTabSz="895350"/>
            <a:r>
              <a:rPr lang="en-US" altLang="zh-CN" sz="1400">
                <a:solidFill>
                  <a:srgbClr val="808080"/>
                </a:solidFill>
                <a:ea typeface="华文楷体" pitchFamily="2" charset="-122"/>
              </a:rPr>
              <a:t>Unit of measure</a:t>
            </a:r>
          </a:p>
        </p:txBody>
      </p:sp>
      <p:grpSp>
        <p:nvGrpSpPr>
          <p:cNvPr id="10" name="ACET" hidden="1"/>
          <p:cNvGrpSpPr/>
          <p:nvPr>
            <p:custDataLst>
              <p:tags r:id="rId3"/>
            </p:custDataLst>
          </p:nvPr>
        </p:nvGrpSpPr>
        <p:grpSpPr bwMode="auto">
          <a:xfrm>
            <a:off x="1452563" y="1127125"/>
            <a:ext cx="4264025" cy="508000"/>
            <a:chOff x="915" y="710"/>
            <a:chExt cx="2686" cy="320"/>
          </a:xfrm>
        </p:grpSpPr>
        <p:cxnSp>
          <p:nvCxnSpPr>
            <p:cNvPr id="11" name="AutoShape 15" hidden="1"/>
            <p:cNvCxnSpPr>
              <a:cxnSpLocks noChangeShapeType="1"/>
            </p:cNvCxnSpPr>
            <p:nvPr/>
          </p:nvCxnSpPr>
          <p:spPr bwMode="auto">
            <a:xfrm>
              <a:off x="915" y="1030"/>
              <a:ext cx="2686" cy="0"/>
            </a:xfrm>
            <a:prstGeom prst="straightConnector1">
              <a:avLst/>
            </a:prstGeom>
            <a:noFill/>
            <a:ln w="9525">
              <a:solidFill>
                <a:schemeClr val="tx1"/>
              </a:solidFill>
              <a:round/>
            </a:ln>
          </p:spPr>
        </p:cxnSp>
        <p:sp>
          <p:nvSpPr>
            <p:cNvPr id="12" name="AutoShape 16"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ln>
          </p:spPr>
          <p:txBody>
            <a:bodyPr lIns="0" tIns="0" rIns="0" bIns="18286" anchor="b">
              <a:spAutoFit/>
            </a:bodyPr>
            <a:lstStyle/>
            <a:p>
              <a:r>
                <a:rPr lang="en-US" altLang="zh-CN" sz="1600" b="1">
                  <a:ea typeface="华文楷体" pitchFamily="2" charset="-122"/>
                </a:rPr>
                <a:t>Title</a:t>
              </a:r>
            </a:p>
            <a:p>
              <a:r>
                <a:rPr lang="en-US" altLang="zh-CN" sz="1600">
                  <a:solidFill>
                    <a:srgbClr val="808080"/>
                  </a:solidFill>
                  <a:ea typeface="华文楷体" pitchFamily="2" charset="-122"/>
                </a:rPr>
                <a:t>Unit of measure</a:t>
              </a:r>
            </a:p>
          </p:txBody>
        </p:sp>
      </p:grpSp>
      <p:sp>
        <p:nvSpPr>
          <p:cNvPr id="8" name="Rectangle 8"/>
          <p:cNvSpPr>
            <a:spLocks noGrp="1" noChangeArrowheads="1"/>
          </p:cNvSpPr>
          <p:nvPr>
            <p:ph type="sldNum" sz="quarter" idx="4"/>
            <p:custDataLst>
              <p:tags r:id="rId4"/>
            </p:custDataLst>
          </p:nvPr>
        </p:nvSpPr>
        <p:spPr bwMode="auto">
          <a:xfrm>
            <a:off x="4571501" y="6244752"/>
            <a:ext cx="314008" cy="282394"/>
          </a:xfrm>
          <a:prstGeom prst="rect">
            <a:avLst/>
          </a:prstGeom>
          <a:ln>
            <a:miter lim="800000"/>
          </a:ln>
        </p:spPr>
        <p:txBody>
          <a:bodyPr vert="horz" wrap="none" lIns="0" tIns="0" rIns="0" bIns="0" numCol="1" anchor="t" anchorCtr="0" compatLnSpc="1"/>
          <a:lstStyle>
            <a:lvl1pPr>
              <a:defRPr sz="2000">
                <a:solidFill>
                  <a:srgbClr val="000000"/>
                </a:solidFill>
                <a:latin typeface="Arial" charset="0"/>
                <a:ea typeface="华文楷体" pitchFamily="2" charset="-122"/>
                <a:cs typeface="+mn-cs"/>
              </a:defRPr>
            </a:lvl1pPr>
          </a:lstStyle>
          <a:p>
            <a:pPr>
              <a:defRPr/>
            </a:pPr>
            <a:fld id="{486673C1-A50B-4FBD-802A-6ADCE73963EF}" type="slidenum">
              <a:rPr lang="zh-CN" altLang="en-US" smtClean="0"/>
              <a:t>‹#›</a:t>
            </a:fld>
            <a:r>
              <a:rPr lang="en-US" altLang="zh-CN" dirty="0"/>
              <a:t> </a:t>
            </a:r>
          </a:p>
        </p:txBody>
      </p:sp>
      <p:sp>
        <p:nvSpPr>
          <p:cNvPr id="2049" name="图片 2048"/>
          <p:cNvSpPr>
            <a:spLocks noChangeAspect="1"/>
          </p:cNvSpPr>
          <p:nvPr/>
        </p:nvSpPr>
        <p:spPr>
          <a:xfrm>
            <a:off x="0" y="0"/>
            <a:ext cx="152400" cy="152400"/>
          </a:xfrm>
          <a:prstGeom prst="rect">
            <a:avLst/>
          </a:prstGeom>
          <a:noFill/>
          <a:ln w="9525">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8072" y="269171"/>
            <a:ext cx="8065294" cy="1120246"/>
          </a:xfrm>
          <a:prstGeom prst="rect">
            <a:avLst/>
          </a:prstGeom>
        </p:spPr>
        <p:txBody>
          <a:bodyPr lIns="85542" tIns="42771" rIns="85542" bIns="42771"/>
          <a:lstStyle/>
          <a:p>
            <a:r>
              <a:rPr lang="zh-CN" altLang="en-US"/>
              <a:t>单击此处编辑母版标题样式</a:t>
            </a:r>
          </a:p>
        </p:txBody>
      </p:sp>
      <p:sp>
        <p:nvSpPr>
          <p:cNvPr id="3" name="内容占位符 2"/>
          <p:cNvSpPr>
            <a:spLocks noGrp="1"/>
          </p:cNvSpPr>
          <p:nvPr>
            <p:ph idx="1"/>
          </p:nvPr>
        </p:nvSpPr>
        <p:spPr>
          <a:xfrm>
            <a:off x="448072" y="1568345"/>
            <a:ext cx="8065294" cy="4435863"/>
          </a:xfrm>
          <a:prstGeom prst="rect">
            <a:avLst/>
          </a:prstGeom>
        </p:spPr>
        <p:txBody>
          <a:bodyPr lIns="85542" tIns="42771" rIns="85542" bIns="427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48072" y="6229812"/>
            <a:ext cx="2091002" cy="357856"/>
          </a:xfrm>
          <a:prstGeom prst="rect">
            <a:avLst/>
          </a:prstGeom>
        </p:spPr>
        <p:txBody>
          <a:bodyPr lIns="85542" tIns="42771" rIns="85542" bIns="42771"/>
          <a:lstStyle>
            <a:lvl1pPr>
              <a:defRPr/>
            </a:lvl1pPr>
          </a:lstStyle>
          <a:p>
            <a:pPr>
              <a:defRPr/>
            </a:pPr>
            <a:endParaRPr lang="en-US" altLang="zh-CN"/>
          </a:p>
        </p:txBody>
      </p:sp>
      <p:sp>
        <p:nvSpPr>
          <p:cNvPr id="5" name="页脚占位符 4"/>
          <p:cNvSpPr>
            <a:spLocks noGrp="1"/>
          </p:cNvSpPr>
          <p:nvPr>
            <p:ph type="ftr" sz="quarter" idx="11"/>
          </p:nvPr>
        </p:nvSpPr>
        <p:spPr>
          <a:xfrm>
            <a:off x="3061825" y="6229812"/>
            <a:ext cx="2837789" cy="357856"/>
          </a:xfrm>
          <a:prstGeom prst="rect">
            <a:avLst/>
          </a:prstGeom>
        </p:spPr>
        <p:txBody>
          <a:bodyPr lIns="85542" tIns="42771" rIns="85542" bIns="42771"/>
          <a:lstStyle>
            <a:lvl1pPr>
              <a:defRPr/>
            </a:lvl1pPr>
          </a:lstStyle>
          <a:p>
            <a:pPr>
              <a:defRPr/>
            </a:pPr>
            <a:r>
              <a:rPr lang="en-US" altLang="zh-CN"/>
              <a:t>安全规范学习</a:t>
            </a:r>
          </a:p>
        </p:txBody>
      </p:sp>
      <p:sp>
        <p:nvSpPr>
          <p:cNvPr id="6" name="灯片编号占位符 5"/>
          <p:cNvSpPr>
            <a:spLocks noGrp="1"/>
          </p:cNvSpPr>
          <p:nvPr>
            <p:ph type="sldNum" sz="quarter" idx="12"/>
          </p:nvPr>
        </p:nvSpPr>
        <p:spPr/>
        <p:txBody>
          <a:bodyPr/>
          <a:lstStyle>
            <a:lvl1pPr>
              <a:defRPr/>
            </a:lvl1pPr>
          </a:lstStyle>
          <a:p>
            <a:pPr>
              <a:defRPr/>
            </a:pPr>
            <a:fld id="{A9812E47-AA16-4486-BF22-7D9A7C66D095}"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6" name="组合 12"/>
          <p:cNvGrpSpPr/>
          <p:nvPr userDrawn="1"/>
        </p:nvGrpSpPr>
        <p:grpSpPr bwMode="auto">
          <a:xfrm>
            <a:off x="0" y="512618"/>
            <a:ext cx="8961438" cy="2409970"/>
            <a:chOff x="0" y="404664"/>
            <a:chExt cx="9144000" cy="2517924"/>
          </a:xfrm>
        </p:grpSpPr>
        <p:pic>
          <p:nvPicPr>
            <p:cNvPr id="7" name="Picture 2" descr="Untitled-4 copy"/>
            <p:cNvPicPr>
              <a:picLocks noChangeAspect="1" noChangeArrowheads="1"/>
            </p:cNvPicPr>
            <p:nvPr>
              <p:custDataLst>
                <p:tags r:id="rId1"/>
              </p:custDataLst>
            </p:nvPr>
          </p:nvPicPr>
          <p:blipFill>
            <a:blip r:embed="rId3" cstate="email"/>
            <a:srcRect/>
            <a:stretch>
              <a:fillRect/>
            </a:stretch>
          </p:blipFill>
          <p:spPr bwMode="auto">
            <a:xfrm>
              <a:off x="0" y="404664"/>
              <a:ext cx="9143999" cy="2517924"/>
            </a:xfrm>
            <a:prstGeom prst="rect">
              <a:avLst/>
            </a:prstGeom>
            <a:noFill/>
            <a:ln w="9525">
              <a:noFill/>
              <a:miter lim="800000"/>
              <a:headEnd/>
              <a:tailEnd/>
            </a:ln>
          </p:spPr>
        </p:pic>
        <p:pic>
          <p:nvPicPr>
            <p:cNvPr id="8" name="Picture 4"/>
            <p:cNvPicPr preferRelativeResize="0">
              <a:picLocks noChangeArrowheads="1"/>
            </p:cNvPicPr>
            <p:nvPr/>
          </p:nvPicPr>
          <p:blipFill>
            <a:blip r:embed="rId4" cstate="email"/>
            <a:srcRect/>
            <a:stretch>
              <a:fillRect/>
            </a:stretch>
          </p:blipFill>
          <p:spPr bwMode="auto">
            <a:xfrm>
              <a:off x="1249200" y="406800"/>
              <a:ext cx="1206000" cy="810000"/>
            </a:xfrm>
            <a:prstGeom prst="rect">
              <a:avLst/>
            </a:prstGeom>
            <a:noFill/>
            <a:ln w="9525">
              <a:noFill/>
              <a:miter lim="800000"/>
              <a:headEnd/>
              <a:tailEnd/>
            </a:ln>
          </p:spPr>
        </p:pic>
        <p:pic>
          <p:nvPicPr>
            <p:cNvPr id="9" name="Picture 5"/>
            <p:cNvPicPr preferRelativeResize="0">
              <a:picLocks noChangeArrowheads="1"/>
            </p:cNvPicPr>
            <p:nvPr/>
          </p:nvPicPr>
          <p:blipFill>
            <a:blip r:embed="rId5" cstate="email"/>
            <a:srcRect/>
            <a:stretch>
              <a:fillRect/>
            </a:stretch>
          </p:blipFill>
          <p:spPr bwMode="auto">
            <a:xfrm>
              <a:off x="4795200" y="2060848"/>
              <a:ext cx="1044000" cy="842086"/>
            </a:xfrm>
            <a:prstGeom prst="rect">
              <a:avLst/>
            </a:prstGeom>
            <a:noFill/>
            <a:ln w="9525">
              <a:noFill/>
              <a:miter lim="800000"/>
              <a:headEnd/>
              <a:tailEnd/>
            </a:ln>
          </p:spPr>
        </p:pic>
        <p:pic>
          <p:nvPicPr>
            <p:cNvPr id="10" name="Picture 6"/>
            <p:cNvPicPr preferRelativeResize="0">
              <a:picLocks noChangeArrowheads="1"/>
            </p:cNvPicPr>
            <p:nvPr/>
          </p:nvPicPr>
          <p:blipFill>
            <a:blip r:embed="rId6" cstate="email"/>
            <a:srcRect/>
            <a:stretch>
              <a:fillRect/>
            </a:stretch>
          </p:blipFill>
          <p:spPr bwMode="auto">
            <a:xfrm>
              <a:off x="4802400" y="406800"/>
              <a:ext cx="1044000" cy="828000"/>
            </a:xfrm>
            <a:prstGeom prst="rect">
              <a:avLst/>
            </a:prstGeom>
            <a:noFill/>
            <a:ln w="9525">
              <a:noFill/>
              <a:miter lim="800000"/>
              <a:headEnd/>
              <a:tailEnd/>
            </a:ln>
          </p:spPr>
        </p:pic>
        <p:pic>
          <p:nvPicPr>
            <p:cNvPr id="11" name="Picture 9"/>
            <p:cNvPicPr preferRelativeResize="0">
              <a:picLocks noChangeArrowheads="1"/>
            </p:cNvPicPr>
            <p:nvPr/>
          </p:nvPicPr>
          <p:blipFill>
            <a:blip r:embed="rId7" cstate="email"/>
            <a:srcRect/>
            <a:stretch>
              <a:fillRect/>
            </a:stretch>
          </p:blipFill>
          <p:spPr bwMode="auto">
            <a:xfrm>
              <a:off x="8244408" y="404664"/>
              <a:ext cx="899592" cy="1674000"/>
            </a:xfrm>
            <a:prstGeom prst="rect">
              <a:avLst/>
            </a:prstGeom>
            <a:noFill/>
            <a:ln w="9525">
              <a:noFill/>
              <a:miter lim="800000"/>
              <a:headEnd/>
              <a:tailEnd/>
            </a:ln>
          </p:spPr>
        </p:pic>
        <p:sp>
          <p:nvSpPr>
            <p:cNvPr id="12" name="矩形 10"/>
            <p:cNvSpPr>
              <a:spLocks noChangeArrowheads="1"/>
            </p:cNvSpPr>
            <p:nvPr/>
          </p:nvSpPr>
          <p:spPr bwMode="auto">
            <a:xfrm>
              <a:off x="8244000" y="2059200"/>
              <a:ext cx="899592" cy="846000"/>
            </a:xfrm>
            <a:prstGeom prst="rect">
              <a:avLst/>
            </a:prstGeom>
            <a:solidFill>
              <a:schemeClr val="tx2"/>
            </a:solidFill>
            <a:ln w="9525" algn="ctr">
              <a:noFill/>
              <a:round/>
            </a:ln>
          </p:spPr>
          <p:txBody>
            <a:bodyPr wrap="none" anchor="ctr"/>
            <a:lstStyle/>
            <a:p>
              <a:pPr algn="ctr"/>
              <a:endParaRPr lang="zh-CN" altLang="en-US">
                <a:latin typeface="Calibri" pitchFamily="34" charset="0"/>
                <a:ea typeface="华文楷体" pitchFamily="2" charset="-122"/>
              </a:endParaRPr>
            </a:p>
          </p:txBody>
        </p:sp>
        <p:pic>
          <p:nvPicPr>
            <p:cNvPr id="13" name="Picture 2"/>
            <p:cNvPicPr preferRelativeResize="0">
              <a:picLocks noChangeArrowheads="1"/>
            </p:cNvPicPr>
            <p:nvPr/>
          </p:nvPicPr>
          <p:blipFill>
            <a:blip r:embed="rId8" cstate="email"/>
            <a:srcRect/>
            <a:stretch>
              <a:fillRect/>
            </a:stretch>
          </p:blipFill>
          <p:spPr bwMode="auto">
            <a:xfrm>
              <a:off x="2466000" y="1231200"/>
              <a:ext cx="1204363" cy="828000"/>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McK Slide Elements"/>
          <p:cNvGrpSpPr/>
          <p:nvPr userDrawn="1"/>
        </p:nvGrpSpPr>
        <p:grpSpPr bwMode="auto">
          <a:xfrm>
            <a:off x="266700" y="6248400"/>
            <a:ext cx="7932738" cy="339725"/>
            <a:chOff x="168" y="3936"/>
            <a:chExt cx="4997" cy="214"/>
          </a:xfrm>
        </p:grpSpPr>
        <p:sp>
          <p:nvSpPr>
            <p:cNvPr id="7" name="McK 4. Footnote" hidden="1"/>
            <p:cNvSpPr txBox="1">
              <a:spLocks noChangeArrowheads="1"/>
            </p:cNvSpPr>
            <p:nvPr userDrawn="1"/>
          </p:nvSpPr>
          <p:spPr bwMode="auto">
            <a:xfrm>
              <a:off x="168" y="3936"/>
              <a:ext cx="4997" cy="96"/>
            </a:xfrm>
            <a:prstGeom prst="rect">
              <a:avLst/>
            </a:prstGeom>
            <a:noFill/>
            <a:ln w="9525">
              <a:noFill/>
              <a:miter lim="800000"/>
            </a:ln>
          </p:spPr>
          <p:txBody>
            <a:bodyPr lIns="0" tIns="0" rIns="0" bIns="0" anchor="b">
              <a:spAutoFit/>
            </a:bodyPr>
            <a:lstStyle/>
            <a:p>
              <a:pPr marL="104775" indent="-104775" defTabSz="895350"/>
              <a:r>
                <a:rPr lang="en-US" altLang="zh-CN" sz="1000">
                  <a:ea typeface="华文楷体" pitchFamily="2" charset="-122"/>
                </a:rPr>
                <a:t>1 </a:t>
              </a:r>
              <a:r>
                <a:rPr lang="zh-CN" altLang="en-US" sz="1000">
                  <a:ea typeface="华文楷体" pitchFamily="2" charset="-122"/>
                </a:rPr>
                <a:t>注</a:t>
              </a:r>
              <a:endParaRPr lang="en-US" altLang="zh-CN" sz="1000">
                <a:ea typeface="华文楷体" pitchFamily="2" charset="-122"/>
              </a:endParaRPr>
            </a:p>
          </p:txBody>
        </p:sp>
        <p:sp>
          <p:nvSpPr>
            <p:cNvPr id="8" name="McK 5. Source" hidden="1"/>
            <p:cNvSpPr>
              <a:spLocks noChangeArrowheads="1"/>
            </p:cNvSpPr>
            <p:nvPr userDrawn="1"/>
          </p:nvSpPr>
          <p:spPr bwMode="auto">
            <a:xfrm>
              <a:off x="168" y="4054"/>
              <a:ext cx="4997" cy="96"/>
            </a:xfrm>
            <a:prstGeom prst="rect">
              <a:avLst/>
            </a:prstGeom>
            <a:noFill/>
            <a:ln w="9525">
              <a:noFill/>
              <a:miter lim="800000"/>
            </a:ln>
          </p:spPr>
          <p:txBody>
            <a:bodyPr lIns="0" tIns="0" rIns="0" bIns="0" anchor="ctr"/>
            <a:lstStyle/>
            <a:p>
              <a:pPr marL="633730" indent="-633730" defTabSz="895350">
                <a:tabLst>
                  <a:tab pos="633095" algn="l"/>
                </a:tabLst>
              </a:pPr>
              <a:r>
                <a:rPr lang="zh-CN" altLang="en-US" sz="1000">
                  <a:solidFill>
                    <a:srgbClr val="000000"/>
                  </a:solidFill>
                  <a:ea typeface="华文楷体" pitchFamily="2" charset="-122"/>
                </a:rPr>
                <a:t>资料来源：</a:t>
              </a:r>
              <a:endParaRPr lang="en-US" altLang="zh-CN" sz="1000">
                <a:solidFill>
                  <a:srgbClr val="000000"/>
                </a:solidFill>
                <a:ea typeface="华文楷体" pitchFamily="2" charset="-122"/>
              </a:endParaRPr>
            </a:p>
          </p:txBody>
        </p:sp>
      </p:grpSp>
      <p:sp>
        <p:nvSpPr>
          <p:cNvPr id="9" name="Line 21"/>
          <p:cNvSpPr>
            <a:spLocks noChangeShapeType="1"/>
          </p:cNvSpPr>
          <p:nvPr userDrawn="1">
            <p:custDataLst>
              <p:tags r:id="rId5"/>
            </p:custDataLst>
          </p:nvPr>
        </p:nvSpPr>
        <p:spPr bwMode="auto">
          <a:xfrm>
            <a:off x="0" y="665163"/>
            <a:ext cx="158750" cy="0"/>
          </a:xfrm>
          <a:prstGeom prst="line">
            <a:avLst/>
          </a:prstGeom>
          <a:noFill/>
          <a:ln w="9525">
            <a:solidFill>
              <a:schemeClr val="bg1"/>
            </a:solidFill>
            <a:round/>
          </a:ln>
        </p:spPr>
        <p:txBody>
          <a:bodyPr wrap="none" lIns="0" tIns="0" rIns="0" bIns="0" anchor="ctr">
            <a:spAutoFit/>
          </a:bodyPr>
          <a:lstStyle/>
          <a:p>
            <a:endParaRPr lang="zh-CN" altLang="en-US"/>
          </a:p>
        </p:txBody>
      </p:sp>
      <p:sp>
        <p:nvSpPr>
          <p:cNvPr id="14" name="Rectangle 8"/>
          <p:cNvSpPr>
            <a:spLocks noGrp="1" noChangeArrowheads="1"/>
          </p:cNvSpPr>
          <p:nvPr>
            <p:ph type="sldNum" sz="quarter" idx="4"/>
            <p:custDataLst>
              <p:tags r:id="rId6"/>
            </p:custDataLst>
          </p:nvPr>
        </p:nvSpPr>
        <p:spPr bwMode="auto">
          <a:xfrm>
            <a:off x="4571501" y="6257109"/>
            <a:ext cx="314008" cy="282394"/>
          </a:xfrm>
          <a:prstGeom prst="rect">
            <a:avLst/>
          </a:prstGeom>
          <a:ln>
            <a:miter lim="800000"/>
          </a:ln>
        </p:spPr>
        <p:txBody>
          <a:bodyPr vert="horz" wrap="none" lIns="0" tIns="0" rIns="0" bIns="0" numCol="1" anchor="t" anchorCtr="0" compatLnSpc="1"/>
          <a:lstStyle>
            <a:lvl1pPr>
              <a:defRPr sz="1600">
                <a:solidFill>
                  <a:srgbClr val="000000"/>
                </a:solidFill>
                <a:latin typeface="Arial" charset="0"/>
                <a:ea typeface="华文楷体" pitchFamily="2" charset="-122"/>
                <a:cs typeface="+mn-cs"/>
              </a:defRPr>
            </a:lvl1pPr>
          </a:lstStyle>
          <a:p>
            <a:pPr>
              <a:defRPr/>
            </a:pPr>
            <a:fld id="{486673C1-A50B-4FBD-802A-6ADCE73963EF}" type="slidenum">
              <a:rPr lang="zh-CN" altLang="en-US" smtClean="0"/>
              <a:t>‹#›</a:t>
            </a:fld>
            <a:r>
              <a:rPr lang="en-US" altLang="zh-CN" dirty="0"/>
              <a:t> </a:t>
            </a:r>
          </a:p>
        </p:txBody>
      </p:sp>
      <p:sp>
        <p:nvSpPr>
          <p:cNvPr id="10" name="文本占位符 5"/>
          <p:cNvSpPr txBox="1"/>
          <p:nvPr userDrawn="1"/>
        </p:nvSpPr>
        <p:spPr>
          <a:xfrm>
            <a:off x="0" y="3287203"/>
            <a:ext cx="9144000" cy="43088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ctr">
              <a:buNone/>
            </a:pPr>
            <a:r>
              <a:rPr lang="zh-CN" altLang="en-US" sz="2200" b="1">
                <a:solidFill>
                  <a:srgbClr val="F5F5F5"/>
                </a:solidFill>
                <a:latin typeface="微软雅黑" pitchFamily="34" charset="-122"/>
                <a:ea typeface="微软雅黑" pitchFamily="34" charset="-122"/>
                <a:cs typeface="+mn-ea"/>
                <a:sym typeface="+mn-lt"/>
              </a:rPr>
              <a:t>更多</a:t>
            </a:r>
            <a:r>
              <a:rPr lang="en-US" altLang="zh-CN" sz="2200" b="1">
                <a:solidFill>
                  <a:srgbClr val="F5F5F5"/>
                </a:solidFill>
                <a:latin typeface="微软雅黑" pitchFamily="34" charset="-122"/>
                <a:ea typeface="微软雅黑" pitchFamily="34" charset="-122"/>
                <a:cs typeface="+mn-ea"/>
                <a:sym typeface="+mn-lt"/>
              </a:rPr>
              <a:t>EHS</a:t>
            </a:r>
            <a:r>
              <a:rPr lang="zh-CN" altLang="en-US" sz="2200" b="1">
                <a:solidFill>
                  <a:srgbClr val="F5F5F5"/>
                </a:solidFill>
                <a:latin typeface="微软雅黑" pitchFamily="34" charset="-122"/>
                <a:ea typeface="微软雅黑" pitchFamily="34" charset="-122"/>
                <a:cs typeface="+mn-ea"/>
                <a:sym typeface="+mn-lt"/>
              </a:rPr>
              <a:t>独家精品资料，请咨询“安应管家”微信号：</a:t>
            </a:r>
            <a:r>
              <a:rPr lang="en-US" altLang="zh-CN" sz="2200" b="1">
                <a:solidFill>
                  <a:srgbClr val="F5F5F5"/>
                </a:solidFill>
                <a:latin typeface="微软雅黑" pitchFamily="34" charset="-122"/>
                <a:ea typeface="微软雅黑" pitchFamily="34" charset="-122"/>
                <a:cs typeface="+mn-ea"/>
                <a:sym typeface="+mn-lt"/>
              </a:rPr>
              <a:t>ansyingsj1</a:t>
            </a:r>
            <a:endParaRPr lang="en-US" altLang="en-US" sz="2200" b="1" dirty="0">
              <a:solidFill>
                <a:srgbClr val="F5F5F5"/>
              </a:solidFill>
              <a:latin typeface="微软雅黑" pitchFamily="34" charset="-122"/>
              <a:ea typeface="微软雅黑" pitchFamily="34" charset="-122"/>
              <a:cs typeface="+mn-ea"/>
              <a:sym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895350" rtl="0" eaLnBrk="0" fontAlgn="base" hangingPunct="0">
        <a:spcBef>
          <a:spcPct val="0"/>
        </a:spcBef>
        <a:spcAft>
          <a:spcPct val="0"/>
        </a:spcAft>
        <a:defRPr sz="3200" b="1">
          <a:solidFill>
            <a:srgbClr val="0C0F86"/>
          </a:solidFill>
          <a:latin typeface="+mj-lt"/>
          <a:ea typeface="+mj-ea"/>
          <a:cs typeface="+mj-cs"/>
        </a:defRPr>
      </a:lvl1pPr>
      <a:lvl2pPr algn="l" defTabSz="895350" rtl="0" eaLnBrk="0" fontAlgn="base" hangingPunct="0">
        <a:spcBef>
          <a:spcPct val="0"/>
        </a:spcBef>
        <a:spcAft>
          <a:spcPct val="0"/>
        </a:spcAft>
        <a:defRPr sz="3200" b="1">
          <a:solidFill>
            <a:srgbClr val="0C0F86"/>
          </a:solidFill>
          <a:latin typeface="华文楷体" pitchFamily="2" charset="-122"/>
          <a:ea typeface="华文楷体" pitchFamily="2" charset="-122"/>
          <a:cs typeface="Arial" charset="0"/>
        </a:defRPr>
      </a:lvl2pPr>
      <a:lvl3pPr algn="l" defTabSz="895350" rtl="0" eaLnBrk="0" fontAlgn="base" hangingPunct="0">
        <a:spcBef>
          <a:spcPct val="0"/>
        </a:spcBef>
        <a:spcAft>
          <a:spcPct val="0"/>
        </a:spcAft>
        <a:defRPr sz="3200" b="1">
          <a:solidFill>
            <a:srgbClr val="0C0F86"/>
          </a:solidFill>
          <a:latin typeface="华文楷体" pitchFamily="2" charset="-122"/>
          <a:ea typeface="华文楷体" pitchFamily="2" charset="-122"/>
          <a:cs typeface="Arial" charset="0"/>
        </a:defRPr>
      </a:lvl3pPr>
      <a:lvl4pPr algn="l" defTabSz="895350" rtl="0" eaLnBrk="0" fontAlgn="base" hangingPunct="0">
        <a:spcBef>
          <a:spcPct val="0"/>
        </a:spcBef>
        <a:spcAft>
          <a:spcPct val="0"/>
        </a:spcAft>
        <a:defRPr sz="3200" b="1">
          <a:solidFill>
            <a:srgbClr val="0C0F86"/>
          </a:solidFill>
          <a:latin typeface="华文楷体" pitchFamily="2" charset="-122"/>
          <a:ea typeface="华文楷体" pitchFamily="2" charset="-122"/>
          <a:cs typeface="Arial" charset="0"/>
        </a:defRPr>
      </a:lvl4pPr>
      <a:lvl5pPr algn="l" defTabSz="895350" rtl="0" eaLnBrk="0" fontAlgn="base" hangingPunct="0">
        <a:spcBef>
          <a:spcPct val="0"/>
        </a:spcBef>
        <a:spcAft>
          <a:spcPct val="0"/>
        </a:spcAft>
        <a:defRPr sz="3200" b="1">
          <a:solidFill>
            <a:srgbClr val="0C0F86"/>
          </a:solidFill>
          <a:latin typeface="华文楷体" pitchFamily="2" charset="-122"/>
          <a:ea typeface="华文楷体" pitchFamily="2" charset="-122"/>
          <a:cs typeface="Arial" charset="0"/>
        </a:defRPr>
      </a:lvl5pPr>
      <a:lvl6pPr marL="457200" algn="l" defTabSz="895350" rtl="0" fontAlgn="base">
        <a:spcBef>
          <a:spcPct val="0"/>
        </a:spcBef>
        <a:spcAft>
          <a:spcPct val="0"/>
        </a:spcAft>
        <a:defRPr sz="2400" b="1">
          <a:solidFill>
            <a:schemeClr val="tx2"/>
          </a:solidFill>
          <a:latin typeface="Arial" charset="0"/>
          <a:ea typeface="华文楷体" pitchFamily="2" charset="-122"/>
          <a:cs typeface="Arial" charset="0"/>
        </a:defRPr>
      </a:lvl6pPr>
      <a:lvl7pPr marL="914400" algn="l" defTabSz="895350" rtl="0" fontAlgn="base">
        <a:spcBef>
          <a:spcPct val="0"/>
        </a:spcBef>
        <a:spcAft>
          <a:spcPct val="0"/>
        </a:spcAft>
        <a:defRPr sz="2400" b="1">
          <a:solidFill>
            <a:schemeClr val="tx2"/>
          </a:solidFill>
          <a:latin typeface="Arial" charset="0"/>
          <a:ea typeface="华文楷体" pitchFamily="2" charset="-122"/>
          <a:cs typeface="Arial" charset="0"/>
        </a:defRPr>
      </a:lvl7pPr>
      <a:lvl8pPr marL="1371600" algn="l" defTabSz="895350" rtl="0" fontAlgn="base">
        <a:spcBef>
          <a:spcPct val="0"/>
        </a:spcBef>
        <a:spcAft>
          <a:spcPct val="0"/>
        </a:spcAft>
        <a:defRPr sz="2400" b="1">
          <a:solidFill>
            <a:schemeClr val="tx2"/>
          </a:solidFill>
          <a:latin typeface="Arial" charset="0"/>
          <a:ea typeface="华文楷体" pitchFamily="2" charset="-122"/>
          <a:cs typeface="Arial" charset="0"/>
        </a:defRPr>
      </a:lvl8pPr>
      <a:lvl9pPr marL="1828800" algn="l" defTabSz="895350" rtl="0" fontAlgn="base">
        <a:spcBef>
          <a:spcPct val="0"/>
        </a:spcBef>
        <a:spcAft>
          <a:spcPct val="0"/>
        </a:spcAft>
        <a:defRPr sz="2400" b="1">
          <a:solidFill>
            <a:schemeClr val="tx2"/>
          </a:solidFill>
          <a:latin typeface="Arial" charset="0"/>
          <a:ea typeface="华文楷体" pitchFamily="2" charset="-122"/>
          <a:cs typeface="Arial" charset="0"/>
        </a:defRPr>
      </a:lvl9pPr>
    </p:titleStyle>
    <p:bodyStyle>
      <a:lvl1pPr marL="342900" indent="-342900" algn="l" defTabSz="895350" rtl="0" eaLnBrk="0" fontAlgn="base" hangingPunct="0">
        <a:spcBef>
          <a:spcPct val="0"/>
        </a:spcBef>
        <a:spcAft>
          <a:spcPct val="0"/>
        </a:spcAft>
        <a:buClr>
          <a:schemeClr val="tx2"/>
        </a:buClr>
        <a:buChar char="•"/>
        <a:defRPr sz="1600">
          <a:solidFill>
            <a:srgbClr val="0C0F86"/>
          </a:solidFill>
          <a:latin typeface="+mn-lt"/>
          <a:ea typeface="+mn-ea"/>
          <a:cs typeface="+mn-cs"/>
        </a:defRPr>
      </a:lvl1pPr>
      <a:lvl2pPr marL="193675" indent="-192405" algn="l" defTabSz="895350" rtl="0" eaLnBrk="0" fontAlgn="base" hangingPunct="0">
        <a:spcBef>
          <a:spcPct val="0"/>
        </a:spcBef>
        <a:spcAft>
          <a:spcPct val="0"/>
        </a:spcAft>
        <a:buClr>
          <a:schemeClr val="tx2"/>
        </a:buClr>
        <a:buSzPct val="125000"/>
        <a:buFont typeface="Arial" charset="0"/>
        <a:buChar char="▪"/>
        <a:defRPr sz="1600">
          <a:solidFill>
            <a:srgbClr val="0C0F86"/>
          </a:solidFill>
          <a:latin typeface="+mn-ea"/>
          <a:ea typeface="+mn-ea"/>
          <a:cs typeface="+mn-cs"/>
        </a:defRPr>
      </a:lvl2pPr>
      <a:lvl3pPr marL="457200" indent="-262255" algn="l" defTabSz="895350" rtl="0" eaLnBrk="0" fontAlgn="base" hangingPunct="0">
        <a:spcBef>
          <a:spcPct val="0"/>
        </a:spcBef>
        <a:spcAft>
          <a:spcPct val="0"/>
        </a:spcAft>
        <a:buClr>
          <a:schemeClr val="tx2"/>
        </a:buClr>
        <a:buSzPct val="120000"/>
        <a:buFont typeface="Arial" charset="0"/>
        <a:buChar char="–"/>
        <a:defRPr sz="1600">
          <a:solidFill>
            <a:srgbClr val="0C0F86"/>
          </a:solidFill>
          <a:latin typeface="+mn-ea"/>
          <a:ea typeface="+mn-ea"/>
          <a:cs typeface="+mn-cs"/>
        </a:defRPr>
      </a:lvl3pPr>
      <a:lvl4pPr marL="614680" indent="-155575" algn="l" defTabSz="895350" rtl="0" eaLnBrk="0" fontAlgn="base" hangingPunct="0">
        <a:spcBef>
          <a:spcPct val="0"/>
        </a:spcBef>
        <a:spcAft>
          <a:spcPct val="0"/>
        </a:spcAft>
        <a:buClr>
          <a:schemeClr val="tx2"/>
        </a:buClr>
        <a:buSzPct val="120000"/>
        <a:buFont typeface="Arial" charset="0"/>
        <a:buChar char="▫"/>
        <a:defRPr sz="1600">
          <a:solidFill>
            <a:srgbClr val="0C0F86"/>
          </a:solidFill>
          <a:latin typeface="+mn-ea"/>
          <a:ea typeface="+mn-ea"/>
          <a:cs typeface="+mn-cs"/>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rgbClr val="0C0F86"/>
          </a:solidFill>
          <a:latin typeface="+mn-ea"/>
          <a:ea typeface="+mn-ea"/>
          <a:cs typeface="+mn-cs"/>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cs typeface="+mn-cs"/>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cs typeface="+mn-cs"/>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cs typeface="+mn-cs"/>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75.jpeg"/></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89.jpeg"/></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92.jpeg"/></Relationships>
</file>

<file path=ppt/slides/_rels/slide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7"/>
          <p:cNvSpPr>
            <a:spLocks noChangeArrowheads="1"/>
          </p:cNvSpPr>
          <p:nvPr>
            <p:custDataLst>
              <p:tags r:id="rId1"/>
            </p:custDataLst>
          </p:nvPr>
        </p:nvSpPr>
        <p:spPr bwMode="auto">
          <a:xfrm>
            <a:off x="0" y="6203950"/>
            <a:ext cx="8961438" cy="36513"/>
          </a:xfrm>
          <a:prstGeom prst="rect">
            <a:avLst/>
          </a:prstGeom>
          <a:solidFill>
            <a:srgbClr val="080A58"/>
          </a:solidFill>
          <a:ln w="9525" algn="ctr">
            <a:noFill/>
            <a:miter lim="800000"/>
          </a:ln>
        </p:spPr>
        <p:txBody>
          <a:bodyPr wrap="none" lIns="91430" tIns="45715" rIns="91430" bIns="45715" anchor="ctr"/>
          <a:lstStyle/>
          <a:p>
            <a:pPr algn="ctr"/>
            <a:endParaRPr lang="zh-CN" altLang="en-US">
              <a:solidFill>
                <a:srgbClr val="080A58"/>
              </a:solidFill>
              <a:ea typeface="华文楷体" pitchFamily="2" charset="-122"/>
            </a:endParaRPr>
          </a:p>
        </p:txBody>
      </p:sp>
      <p:sp>
        <p:nvSpPr>
          <p:cNvPr id="4103" name="Txt_Title"/>
          <p:cNvSpPr>
            <a:spLocks noChangeArrowheads="1"/>
          </p:cNvSpPr>
          <p:nvPr>
            <p:custDataLst>
              <p:tags r:id="rId2"/>
            </p:custDataLst>
          </p:nvPr>
        </p:nvSpPr>
        <p:spPr bwMode="auto">
          <a:xfrm>
            <a:off x="1392048" y="3714551"/>
            <a:ext cx="6492997" cy="1661993"/>
          </a:xfrm>
          <a:prstGeom prst="rect">
            <a:avLst/>
          </a:prstGeom>
          <a:noFill/>
          <a:ln w="9525">
            <a:noFill/>
            <a:miter lim="800000"/>
          </a:ln>
        </p:spPr>
        <p:txBody>
          <a:bodyPr wrap="square" lIns="0" tIns="0" rIns="0" bIns="0">
            <a:spAutoFit/>
          </a:bodyPr>
          <a:lstStyle/>
          <a:p>
            <a:pPr algn="ctr" defTabSz="895350"/>
            <a:r>
              <a:rPr lang="zh-CN" altLang="en-US" sz="5400" b="1" dirty="0">
                <a:solidFill>
                  <a:srgbClr val="0C0F86"/>
                </a:solidFill>
                <a:latin typeface="华文楷体" pitchFamily="2" charset="-122"/>
                <a:ea typeface="华文楷体" pitchFamily="2" charset="-122"/>
              </a:rPr>
              <a:t>吊篮施工安全管理</a:t>
            </a:r>
            <a:endParaRPr lang="en-US" altLang="zh-CN" sz="5400" b="1" dirty="0">
              <a:solidFill>
                <a:srgbClr val="0C0F86"/>
              </a:solidFill>
              <a:latin typeface="华文楷体" pitchFamily="2" charset="-122"/>
              <a:ea typeface="华文楷体" pitchFamily="2" charset="-122"/>
            </a:endParaRPr>
          </a:p>
          <a:p>
            <a:pPr algn="r" defTabSz="895350"/>
            <a:endParaRPr lang="en-US" altLang="zh-CN" sz="5400" b="1" dirty="0">
              <a:solidFill>
                <a:srgbClr val="0C0F86"/>
              </a:solidFill>
              <a:latin typeface="华文楷体" pitchFamily="2" charset="-122"/>
              <a:ea typeface="华文楷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ChangeArrowheads="1"/>
          </p:cNvSpPr>
          <p:nvPr>
            <p:custDataLst>
              <p:tags r:id="rId1"/>
            </p:custDataLst>
          </p:nvPr>
        </p:nvSpPr>
        <p:spPr bwMode="auto">
          <a:xfrm>
            <a:off x="3765550" y="3011488"/>
            <a:ext cx="5195888" cy="1150937"/>
          </a:xfrm>
          <a:prstGeom prst="rect">
            <a:avLst/>
          </a:prstGeom>
          <a:solidFill>
            <a:srgbClr val="080A58">
              <a:alpha val="39999"/>
            </a:srgbClr>
          </a:solidFill>
          <a:ln w="9525" algn="ctr">
            <a:noFill/>
            <a:miter lim="800000"/>
          </a:ln>
        </p:spPr>
        <p:txBody>
          <a:bodyPr wrap="none" lIns="91430" tIns="45715" rIns="91430" bIns="45715" anchor="ctr"/>
          <a:lstStyle/>
          <a:p>
            <a:pPr algn="ctr"/>
            <a:endParaRPr lang="zh-CN" altLang="en-US">
              <a:solidFill>
                <a:srgbClr val="080A58"/>
              </a:solidFill>
              <a:ea typeface="华文楷体" pitchFamily="2" charset="-122"/>
            </a:endParaRPr>
          </a:p>
        </p:txBody>
      </p:sp>
      <p:sp>
        <p:nvSpPr>
          <p:cNvPr id="9220" name="矩形 9"/>
          <p:cNvSpPr>
            <a:spLocks noChangeArrowheads="1"/>
          </p:cNvSpPr>
          <p:nvPr/>
        </p:nvSpPr>
        <p:spPr bwMode="auto">
          <a:xfrm>
            <a:off x="2581275" y="3011488"/>
            <a:ext cx="1187450" cy="1152525"/>
          </a:xfrm>
          <a:prstGeom prst="rect">
            <a:avLst/>
          </a:prstGeom>
          <a:solidFill>
            <a:srgbClr val="080A58"/>
          </a:solidFill>
          <a:ln w="9525">
            <a:noFill/>
            <a:miter lim="800000"/>
          </a:ln>
        </p:spPr>
        <p:txBody>
          <a:bodyPr lIns="91430" tIns="45715" rIns="91430" bIns="45715" anchor="ctr"/>
          <a:lstStyle/>
          <a:p>
            <a:pPr algn="ctr"/>
            <a:r>
              <a:rPr lang="en-US" altLang="zh-CN" sz="5400" b="1" dirty="0">
                <a:solidFill>
                  <a:schemeClr val="bg1"/>
                </a:solidFill>
                <a:latin typeface="Arial Narrow" pitchFamily="34" charset="0"/>
                <a:ea typeface="华文楷体" pitchFamily="2" charset="-122"/>
              </a:rPr>
              <a:t>2</a:t>
            </a:r>
            <a:endParaRPr lang="zh-CN" altLang="en-US" sz="5400" b="1" dirty="0">
              <a:solidFill>
                <a:schemeClr val="bg1"/>
              </a:solidFill>
              <a:latin typeface="Arial Narrow" pitchFamily="34" charset="0"/>
              <a:ea typeface="华文楷体" pitchFamily="2" charset="-122"/>
            </a:endParaRPr>
          </a:p>
        </p:txBody>
      </p:sp>
      <p:sp>
        <p:nvSpPr>
          <p:cNvPr id="9221" name="矩形 8"/>
          <p:cNvSpPr>
            <a:spLocks noChangeArrowheads="1"/>
          </p:cNvSpPr>
          <p:nvPr/>
        </p:nvSpPr>
        <p:spPr bwMode="auto">
          <a:xfrm>
            <a:off x="4127500" y="3368050"/>
            <a:ext cx="4692650" cy="523210"/>
          </a:xfrm>
          <a:prstGeom prst="rect">
            <a:avLst/>
          </a:prstGeom>
          <a:noFill/>
          <a:ln w="9525">
            <a:noFill/>
            <a:miter lim="800000"/>
          </a:ln>
        </p:spPr>
        <p:txBody>
          <a:bodyPr lIns="91430" tIns="45715" rIns="91430" bIns="45715">
            <a:spAutoFit/>
          </a:bodyPr>
          <a:lstStyle/>
          <a:p>
            <a:pPr algn="r" eaLnBrk="0" hangingPunct="0"/>
            <a:r>
              <a:rPr lang="zh-CN" altLang="en-US" sz="2800" b="1" dirty="0">
                <a:solidFill>
                  <a:schemeClr val="bg2"/>
                </a:solidFill>
                <a:latin typeface="楷体" pitchFamily="49" charset="-122"/>
                <a:ea typeface="楷体" pitchFamily="49" charset="-122"/>
              </a:rPr>
              <a:t>吊篮的组成及安全装置介绍</a:t>
            </a:r>
          </a:p>
        </p:txBody>
      </p:sp>
      <p:sp>
        <p:nvSpPr>
          <p:cNvPr id="7"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486673C1-A50B-4FBD-802A-6ADCE73963EF}" type="slidenum">
              <a:rPr lang="zh-CN" altLang="en-US" smtClean="0"/>
              <a:t>10</a:t>
            </a:fld>
            <a:r>
              <a:rPr lang="en-US" altLang="zh-CN"/>
              <a:t> </a:t>
            </a:r>
            <a:endParaRPr lang="en-US" altLang="zh-CN" dirty="0"/>
          </a:p>
        </p:txBody>
      </p:sp>
      <p:pic>
        <p:nvPicPr>
          <p:cNvPr id="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吊篮的组成</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11"/>
          <p:cNvSpPr/>
          <p:nvPr/>
        </p:nvSpPr>
        <p:spPr>
          <a:xfrm>
            <a:off x="766272" y="1823387"/>
            <a:ext cx="753277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b="1" dirty="0">
                <a:latin typeface="楷体" pitchFamily="49" charset="-122"/>
                <a:ea typeface="楷体" pitchFamily="49" charset="-122"/>
              </a:rPr>
              <a:t>构造：</a:t>
            </a:r>
            <a:r>
              <a:rPr lang="zh-CN" altLang="en-US" sz="1800" dirty="0">
                <a:latin typeface="楷体" pitchFamily="49" charset="-122"/>
                <a:ea typeface="楷体" pitchFamily="49" charset="-122"/>
              </a:rPr>
              <a:t>悬吊平台、悬挂机构、提升机、电气控制系统、钢丝绳、安全锁六部分组成。</a:t>
            </a:r>
          </a:p>
        </p:txBody>
      </p:sp>
      <p:sp>
        <p:nvSpPr>
          <p:cNvPr id="14" name="矩形 13"/>
          <p:cNvSpPr/>
          <p:nvPr/>
        </p:nvSpPr>
        <p:spPr>
          <a:xfrm>
            <a:off x="766272" y="2844467"/>
            <a:ext cx="237316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悬吊平台：</a:t>
            </a:r>
            <a:r>
              <a:rPr lang="zh-CN" altLang="en-US" sz="1800" dirty="0">
                <a:latin typeface="楷体" pitchFamily="49" charset="-122"/>
                <a:ea typeface="楷体" pitchFamily="49" charset="-122"/>
              </a:rPr>
              <a:t>四周装有护栏，用于搭载作业人员、工具和材料进行高处作业的悬挂装置。</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en-US" altLang="zh-CN" sz="1800" dirty="0">
                <a:latin typeface="楷体" pitchFamily="49" charset="-122"/>
                <a:ea typeface="楷体" pitchFamily="49" charset="-122"/>
              </a:rPr>
              <a:t>1m—6m</a:t>
            </a:r>
            <a:r>
              <a:rPr lang="zh-CN" altLang="en-US" sz="1800" dirty="0">
                <a:latin typeface="楷体" pitchFamily="49" charset="-122"/>
                <a:ea typeface="楷体" pitchFamily="49" charset="-122"/>
              </a:rPr>
              <a:t>任意组装。</a:t>
            </a:r>
            <a:endParaRPr lang="en-US" altLang="zh-CN" sz="1800" dirty="0">
              <a:latin typeface="楷体" pitchFamily="49" charset="-122"/>
              <a:ea typeface="楷体" pitchFamily="49" charset="-122"/>
            </a:endParaRPr>
          </a:p>
        </p:txBody>
      </p:sp>
      <p:pic>
        <p:nvPicPr>
          <p:cNvPr id="15" name="Picture 11" descr="悬吊平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19"/>
          <a:stretch>
            <a:fillRect/>
          </a:stretch>
        </p:blipFill>
        <p:spPr>
          <a:xfrm>
            <a:off x="3623575" y="3123725"/>
            <a:ext cx="4593316" cy="2464146"/>
          </a:xfrm>
          <a:prstGeom prst="rect">
            <a:avLst/>
          </a:prstGeom>
          <a:noFill/>
        </p:spPr>
      </p:pic>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悬挂机构"/>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886" r="3589" b="14395"/>
          <a:stretch>
            <a:fillRect/>
          </a:stretch>
        </p:blipFill>
        <p:spPr>
          <a:xfrm>
            <a:off x="3207657" y="1741716"/>
            <a:ext cx="5692503" cy="44117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吊篮的组成</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11"/>
          <p:cNvSpPr/>
          <p:nvPr/>
        </p:nvSpPr>
        <p:spPr>
          <a:xfrm>
            <a:off x="243841" y="2112947"/>
            <a:ext cx="2688046"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悬挂机构：</a:t>
            </a:r>
            <a:r>
              <a:rPr lang="zh-CN" altLang="en-US" sz="1800" dirty="0">
                <a:latin typeface="楷体" pitchFamily="49" charset="-122"/>
                <a:ea typeface="楷体" pitchFamily="49" charset="-122"/>
              </a:rPr>
              <a:t>架设于建筑物或构筑物上，通过钢丝绳悬挂悬吊平台的机构</a:t>
            </a:r>
            <a:r>
              <a:rPr lang="zh-CN" altLang="zh-CN" sz="1800" dirty="0">
                <a:latin typeface="楷体" pitchFamily="49" charset="-122"/>
                <a:ea typeface="楷体" pitchFamily="49" charset="-122"/>
              </a:rPr>
              <a:t>。</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高度调节范围</a:t>
            </a:r>
            <a:r>
              <a:rPr lang="en-US" altLang="zh-CN" sz="1800" dirty="0">
                <a:latin typeface="楷体" pitchFamily="49" charset="-122"/>
                <a:ea typeface="楷体" pitchFamily="49" charset="-122"/>
              </a:rPr>
              <a:t>1150-1750mm</a:t>
            </a:r>
            <a:r>
              <a:rPr lang="zh-CN" altLang="en-US" sz="1800" dirty="0">
                <a:latin typeface="楷体" pitchFamily="49" charset="-122"/>
                <a:ea typeface="楷体" pitchFamily="49" charset="-122"/>
              </a:rPr>
              <a:t>，前梁伸出量</a:t>
            </a:r>
            <a:r>
              <a:rPr lang="en-US" altLang="zh-CN" sz="1800" dirty="0">
                <a:latin typeface="楷体" pitchFamily="49" charset="-122"/>
                <a:ea typeface="楷体" pitchFamily="49" charset="-122"/>
              </a:rPr>
              <a:t>1100-</a:t>
            </a:r>
            <a:r>
              <a:rPr lang="en-US" altLang="zh-CN" sz="1800" dirty="0">
                <a:solidFill>
                  <a:schemeClr val="tx1"/>
                </a:solidFill>
                <a:latin typeface="楷体" pitchFamily="49" charset="-122"/>
                <a:ea typeface="楷体" pitchFamily="49" charset="-122"/>
              </a:rPr>
              <a:t>1700mm</a:t>
            </a:r>
            <a:r>
              <a:rPr lang="zh-CN" altLang="en-US" sz="1800" dirty="0">
                <a:latin typeface="楷体" pitchFamily="49" charset="-122"/>
                <a:ea typeface="楷体" pitchFamily="49" charset="-122"/>
              </a:rPr>
              <a:t>。</a:t>
            </a:r>
            <a:r>
              <a:rPr lang="en-US" altLang="zh-CN" sz="1800" dirty="0">
                <a:solidFill>
                  <a:srgbClr val="FF0000"/>
                </a:solidFill>
                <a:latin typeface="楷体" pitchFamily="49" charset="-122"/>
                <a:ea typeface="楷体" pitchFamily="49" charset="-122"/>
              </a:rPr>
              <a:t>(ZLP</a:t>
            </a:r>
            <a:r>
              <a:rPr lang="zh-CN" altLang="en-US" sz="1800" dirty="0">
                <a:solidFill>
                  <a:srgbClr val="FF0000"/>
                </a:solidFill>
                <a:latin typeface="楷体" pitchFamily="49" charset="-122"/>
                <a:ea typeface="楷体" pitchFamily="49" charset="-122"/>
              </a:rPr>
              <a:t>系列</a:t>
            </a:r>
            <a:r>
              <a:rPr lang="en-US" altLang="zh-CN" sz="1800" dirty="0">
                <a:solidFill>
                  <a:srgbClr val="FF0000"/>
                </a:solidFill>
                <a:latin typeface="楷体" pitchFamily="49" charset="-122"/>
                <a:ea typeface="楷体" pitchFamily="49" charset="-122"/>
              </a:rPr>
              <a:t>)</a:t>
            </a:r>
            <a:endParaRPr lang="zh-CN" altLang="zh-CN" sz="1800" dirty="0">
              <a:solidFill>
                <a:srgbClr val="FF0000"/>
              </a:solidFill>
              <a:latin typeface="楷体" pitchFamily="49" charset="-122"/>
              <a:ea typeface="楷体" pitchFamily="49"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吊篮的组成</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13"/>
          <p:cNvSpPr/>
          <p:nvPr/>
        </p:nvSpPr>
        <p:spPr>
          <a:xfrm>
            <a:off x="766272" y="1899587"/>
            <a:ext cx="237316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提升机：</a:t>
            </a:r>
            <a:r>
              <a:rPr lang="zh-CN" altLang="en-US" sz="1800" dirty="0">
                <a:latin typeface="楷体" pitchFamily="49" charset="-122"/>
                <a:ea typeface="楷体" pitchFamily="49" charset="-122"/>
              </a:rPr>
              <a:t>使悬吊平台上下运行的装置。包括爬升式提升机及卷扬式提升机。</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提升机必须设有制动器。制动器</a:t>
            </a:r>
            <a:r>
              <a:rPr lang="zh-CN" altLang="en-US" sz="1800" dirty="0">
                <a:solidFill>
                  <a:srgbClr val="FF0000"/>
                </a:solidFill>
                <a:latin typeface="楷体" pitchFamily="49" charset="-122"/>
                <a:ea typeface="楷体" pitchFamily="49" charset="-122"/>
              </a:rPr>
              <a:t>必须</a:t>
            </a:r>
            <a:r>
              <a:rPr lang="zh-CN" altLang="en-US" sz="1800" dirty="0">
                <a:latin typeface="楷体" pitchFamily="49" charset="-122"/>
                <a:ea typeface="楷体" pitchFamily="49" charset="-122"/>
              </a:rPr>
              <a:t>设有手动释放装置，动作应灵敏可靠。</a:t>
            </a:r>
          </a:p>
        </p:txBody>
      </p:sp>
      <p:pic>
        <p:nvPicPr>
          <p:cNvPr id="13" name="Picture 9" descr="200962168103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027524" y="1767367"/>
            <a:ext cx="4272097" cy="3947634"/>
          </a:xfrm>
          <a:prstGeom prst="rect">
            <a:avLst/>
          </a:prstGeom>
          <a:noFill/>
        </p:spPr>
      </p:pic>
      <p:sp>
        <p:nvSpPr>
          <p:cNvPr id="16" name="TextBox 15"/>
          <p:cNvSpPr txBox="1"/>
          <p:nvPr/>
        </p:nvSpPr>
        <p:spPr>
          <a:xfrm>
            <a:off x="4027523" y="5750166"/>
            <a:ext cx="4930739"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爬升式提升机</a:t>
            </a:r>
          </a:p>
        </p:txBody>
      </p:sp>
      <p:sp>
        <p:nvSpPr>
          <p:cNvPr id="15"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7" name="圆角矩形标注 16"/>
          <p:cNvSpPr/>
          <p:nvPr/>
        </p:nvSpPr>
        <p:spPr bwMode="auto">
          <a:xfrm>
            <a:off x="6836229" y="1587943"/>
            <a:ext cx="1930400" cy="617502"/>
          </a:xfrm>
          <a:prstGeom prst="wedgeRoundRectCallout">
            <a:avLst>
              <a:gd name="adj1" fmla="val -54292"/>
              <a:gd name="adj2" fmla="val 11036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itchFamily="2" charset="-122"/>
              </a:rPr>
              <a:t>手动释放装置</a:t>
            </a:r>
            <a:endPar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吊篮的组成</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13"/>
          <p:cNvSpPr/>
          <p:nvPr/>
        </p:nvSpPr>
        <p:spPr>
          <a:xfrm>
            <a:off x="766272" y="1731947"/>
            <a:ext cx="763096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电气控制系统：</a:t>
            </a:r>
            <a:r>
              <a:rPr lang="zh-CN" altLang="en-US" sz="1800" dirty="0">
                <a:latin typeface="楷体" pitchFamily="49" charset="-122"/>
                <a:ea typeface="楷体" pitchFamily="49" charset="-122"/>
              </a:rPr>
              <a:t>电气系统由电气箱、电源、电磁制动电机、漏电保护器、上下限位开关、手握开关等组成。</a:t>
            </a:r>
          </a:p>
        </p:txBody>
      </p:sp>
      <p:sp>
        <p:nvSpPr>
          <p:cNvPr id="16" name="TextBox 15"/>
          <p:cNvSpPr txBox="1"/>
          <p:nvPr/>
        </p:nvSpPr>
        <p:spPr>
          <a:xfrm>
            <a:off x="1" y="5750166"/>
            <a:ext cx="8958262"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电气控制系统</a:t>
            </a:r>
          </a:p>
        </p:txBody>
      </p:sp>
      <p:pic>
        <p:nvPicPr>
          <p:cNvPr id="17" name="Picture 5" descr="DSCF534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69" t="4952" r="13238"/>
          <a:stretch>
            <a:fillRect/>
          </a:stretch>
        </p:blipFill>
        <p:spPr>
          <a:xfrm>
            <a:off x="5212080" y="2840969"/>
            <a:ext cx="2995714" cy="2938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57346" name="Picture 2" descr="C:\Users\lixin\Desktop\177_0921\IMG_29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312" y="2840969"/>
            <a:ext cx="2286445" cy="2909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圆角矩形标注 18"/>
          <p:cNvSpPr/>
          <p:nvPr/>
        </p:nvSpPr>
        <p:spPr bwMode="auto">
          <a:xfrm>
            <a:off x="3673271" y="4555533"/>
            <a:ext cx="1389238" cy="490134"/>
          </a:xfrm>
          <a:prstGeom prst="wedgeRoundRectCallout">
            <a:avLst>
              <a:gd name="adj1" fmla="val -70833"/>
              <a:gd name="adj2" fmla="val 9861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转换开关</a:t>
            </a:r>
          </a:p>
        </p:txBody>
      </p:sp>
      <p:sp>
        <p:nvSpPr>
          <p:cNvPr id="20" name="圆角矩形标注 19"/>
          <p:cNvSpPr/>
          <p:nvPr/>
        </p:nvSpPr>
        <p:spPr bwMode="auto">
          <a:xfrm>
            <a:off x="457200" y="2840969"/>
            <a:ext cx="1422945" cy="490134"/>
          </a:xfrm>
          <a:prstGeom prst="wedgeRoundRectCallout">
            <a:avLst>
              <a:gd name="adj1" fmla="val 115023"/>
              <a:gd name="adj2" fmla="val 5818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itchFamily="2" charset="-122"/>
              </a:rPr>
              <a:t>急停开关</a:t>
            </a:r>
            <a:endPar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吊篮的组成</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13"/>
          <p:cNvSpPr/>
          <p:nvPr/>
        </p:nvSpPr>
        <p:spPr>
          <a:xfrm>
            <a:off x="766271" y="1747187"/>
            <a:ext cx="2857303"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钢丝绳：</a:t>
            </a:r>
            <a:r>
              <a:rPr lang="zh-CN" altLang="en-US" sz="1800" dirty="0">
                <a:latin typeface="楷体" pitchFamily="49" charset="-122"/>
                <a:ea typeface="楷体" pitchFamily="49" charset="-122"/>
              </a:rPr>
              <a:t>高处作业吊篮钢丝绳由工作钢丝绳</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动力钢丝绳、主绳，</a:t>
            </a:r>
            <a:r>
              <a:rPr lang="en-US" altLang="zh-CN" sz="1800" dirty="0">
                <a:solidFill>
                  <a:srgbClr val="FF0000"/>
                </a:solidFill>
                <a:latin typeface="楷体" pitchFamily="49" charset="-122"/>
                <a:ea typeface="楷体" pitchFamily="49" charset="-122"/>
              </a:rPr>
              <a:t> ø≥6mm</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、安全钢丝绳、预紧绳三部分组成。</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安全钢丝绳宜选用与工作钢丝绳相同的型号、规格。</a:t>
            </a:r>
          </a:p>
        </p:txBody>
      </p:sp>
      <p:pic>
        <p:nvPicPr>
          <p:cNvPr id="15" name="Picture 5" descr="DSCF15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40168" b="14963"/>
          <a:stretch>
            <a:fillRect/>
          </a:stretch>
        </p:blipFill>
        <p:spPr>
          <a:xfrm>
            <a:off x="3829897" y="1747187"/>
            <a:ext cx="4647410" cy="429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圆角矩形标注 1"/>
          <p:cNvSpPr/>
          <p:nvPr/>
        </p:nvSpPr>
        <p:spPr bwMode="auto">
          <a:xfrm>
            <a:off x="7175501" y="1500858"/>
            <a:ext cx="1524000" cy="617502"/>
          </a:xfrm>
          <a:prstGeom prst="wedgeRoundRectCallout">
            <a:avLst>
              <a:gd name="adj1" fmla="val -70833"/>
              <a:gd name="adj2" fmla="val 9861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预紧绳</a:t>
            </a:r>
          </a:p>
        </p:txBody>
      </p:sp>
      <p:sp>
        <p:nvSpPr>
          <p:cNvPr id="17" name="圆角矩形标注 16"/>
          <p:cNvSpPr/>
          <p:nvPr/>
        </p:nvSpPr>
        <p:spPr bwMode="auto">
          <a:xfrm>
            <a:off x="5425440" y="3896128"/>
            <a:ext cx="1659731" cy="617502"/>
          </a:xfrm>
          <a:prstGeom prst="wedgeRoundRectCallout">
            <a:avLst>
              <a:gd name="adj1" fmla="val 85167"/>
              <a:gd name="adj2" fmla="val 3691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工作钢丝绳</a:t>
            </a:r>
          </a:p>
        </p:txBody>
      </p:sp>
      <p:sp>
        <p:nvSpPr>
          <p:cNvPr id="18" name="圆角矩形标注 17"/>
          <p:cNvSpPr/>
          <p:nvPr/>
        </p:nvSpPr>
        <p:spPr bwMode="auto">
          <a:xfrm>
            <a:off x="6019800" y="5579968"/>
            <a:ext cx="1659731" cy="617502"/>
          </a:xfrm>
          <a:prstGeom prst="wedgeRoundRectCallout">
            <a:avLst>
              <a:gd name="adj1" fmla="val 64048"/>
              <a:gd name="adj2" fmla="val -5934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安全钢丝绳</a:t>
            </a:r>
          </a:p>
        </p:txBody>
      </p:sp>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8" name="矩形 17"/>
          <p:cNvSpPr/>
          <p:nvPr/>
        </p:nvSpPr>
        <p:spPr>
          <a:xfrm>
            <a:off x="945489" y="2037650"/>
            <a:ext cx="7345071"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2400" b="1" dirty="0">
                <a:latin typeface="楷体" pitchFamily="49" charset="-122"/>
                <a:ea typeface="楷体" pitchFamily="49" charset="-122"/>
              </a:rPr>
              <a:t> 安全锁</a:t>
            </a:r>
            <a:endParaRPr lang="en-US" altLang="zh-CN" sz="2400" b="1" dirty="0">
              <a:latin typeface="楷体" pitchFamily="49" charset="-122"/>
              <a:ea typeface="楷体" pitchFamily="49" charset="-122"/>
            </a:endParaRPr>
          </a:p>
          <a:p>
            <a:pPr marL="285750" lvl="0" indent="-285750">
              <a:lnSpc>
                <a:spcPct val="150000"/>
              </a:lnSpc>
              <a:buFont typeface="Wingdings" charset="2"/>
              <a:buChar char="p"/>
            </a:pPr>
            <a:r>
              <a:rPr lang="zh-CN" altLang="en-US" sz="2400" b="1" dirty="0">
                <a:latin typeface="楷体" pitchFamily="49" charset="-122"/>
                <a:ea typeface="楷体" pitchFamily="49" charset="-122"/>
              </a:rPr>
              <a:t> 限位装置</a:t>
            </a:r>
            <a:endParaRPr lang="en-US" altLang="zh-CN" sz="2400" b="1" dirty="0">
              <a:latin typeface="楷体" pitchFamily="49" charset="-122"/>
              <a:ea typeface="楷体" pitchFamily="49" charset="-122"/>
            </a:endParaRPr>
          </a:p>
          <a:p>
            <a:pPr marL="285750" lvl="0" indent="-285750">
              <a:lnSpc>
                <a:spcPct val="150000"/>
              </a:lnSpc>
              <a:buFont typeface="Wingdings" charset="2"/>
              <a:buChar char="p"/>
            </a:pPr>
            <a:r>
              <a:rPr lang="en-US" altLang="zh-CN" sz="2400" b="1" dirty="0">
                <a:latin typeface="楷体" pitchFamily="49" charset="-122"/>
                <a:ea typeface="楷体" pitchFamily="49" charset="-122"/>
              </a:rPr>
              <a:t> </a:t>
            </a:r>
            <a:r>
              <a:rPr lang="zh-CN" altLang="en-US" sz="2400" b="1" dirty="0">
                <a:latin typeface="楷体" pitchFamily="49" charset="-122"/>
                <a:ea typeface="楷体" pitchFamily="49" charset="-122"/>
              </a:rPr>
              <a:t>手动释放装置</a:t>
            </a:r>
          </a:p>
          <a:p>
            <a:pPr marL="285750" indent="-285750">
              <a:lnSpc>
                <a:spcPct val="150000"/>
              </a:lnSpc>
              <a:buFont typeface="Wingdings" charset="2"/>
              <a:buChar char="p"/>
            </a:pPr>
            <a:r>
              <a:rPr lang="zh-CN" altLang="en-US" sz="2400" b="1" dirty="0">
                <a:latin typeface="楷体" pitchFamily="49" charset="-122"/>
                <a:ea typeface="楷体" pitchFamily="49" charset="-122"/>
              </a:rPr>
              <a:t> 配重压铁</a:t>
            </a:r>
            <a:endParaRPr lang="en-US" altLang="zh-CN" sz="2400" b="1" dirty="0">
              <a:latin typeface="楷体" pitchFamily="49" charset="-122"/>
              <a:ea typeface="楷体" pitchFamily="49" charset="-122"/>
            </a:endParaRPr>
          </a:p>
          <a:p>
            <a:pPr marL="285750" indent="-285750">
              <a:lnSpc>
                <a:spcPct val="150000"/>
              </a:lnSpc>
              <a:buFont typeface="Wingdings" charset="2"/>
              <a:buChar char="p"/>
            </a:pPr>
            <a:r>
              <a:rPr lang="zh-CN" altLang="en-US" sz="2400" b="1" dirty="0">
                <a:latin typeface="楷体" pitchFamily="49" charset="-122"/>
                <a:ea typeface="楷体" pitchFamily="49" charset="-122"/>
              </a:rPr>
              <a:t> 绳坠铁（钢丝绳坠块）</a:t>
            </a:r>
            <a:endParaRPr lang="en-US" altLang="zh-CN" sz="2400" b="1" dirty="0">
              <a:latin typeface="楷体" pitchFamily="49" charset="-122"/>
              <a:ea typeface="楷体" pitchFamily="49" charset="-122"/>
            </a:endParaRPr>
          </a:p>
          <a:p>
            <a:pPr marL="285750" indent="-285750">
              <a:lnSpc>
                <a:spcPct val="150000"/>
              </a:lnSpc>
              <a:buFont typeface="Wingdings" charset="2"/>
              <a:buChar char="p"/>
            </a:pPr>
            <a:r>
              <a:rPr lang="zh-CN" altLang="en-US" sz="2400" b="1" dirty="0">
                <a:latin typeface="楷体" pitchFamily="49" charset="-122"/>
                <a:ea typeface="楷体" pitchFamily="49" charset="-122"/>
              </a:rPr>
              <a:t> 电气安全装置（略）</a:t>
            </a:r>
          </a:p>
        </p:txBody>
      </p:sp>
      <p:sp>
        <p:nvSpPr>
          <p:cNvPr id="11"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10"/>
          <p:cNvSpPr/>
          <p:nvPr/>
        </p:nvSpPr>
        <p:spPr>
          <a:xfrm>
            <a:off x="766272" y="1747187"/>
            <a:ext cx="7646208"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安全锁：</a:t>
            </a:r>
            <a:r>
              <a:rPr lang="zh-CN" altLang="en-US" sz="1800" dirty="0">
                <a:latin typeface="楷体" pitchFamily="49" charset="-122"/>
                <a:ea typeface="楷体" pitchFamily="49" charset="-122"/>
              </a:rPr>
              <a:t>当悬吊平台下滑速度达到锁绳速度或悬吊平台倾斜角度达到锁绳角度时，能自动锁住安全钢丝绳，使悬吊平台停止下滑或倾斜的装置。</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分类：离心触发式安全锁、摆臂式防倾安全锁。</a:t>
            </a:r>
          </a:p>
        </p:txBody>
      </p:sp>
      <p:pic>
        <p:nvPicPr>
          <p:cNvPr id="358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86"/>
          <a:stretch>
            <a:fillRect/>
          </a:stretch>
        </p:blipFill>
        <p:spPr bwMode="auto">
          <a:xfrm rot="5400000">
            <a:off x="1520693" y="3536406"/>
            <a:ext cx="2979499" cy="224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4845" y="3166730"/>
            <a:ext cx="2396916" cy="29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26392" y="3686984"/>
            <a:ext cx="335279" cy="1938992"/>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离心式安全锁</a:t>
            </a:r>
          </a:p>
        </p:txBody>
      </p:sp>
      <p:sp>
        <p:nvSpPr>
          <p:cNvPr id="2" name="右箭头 1"/>
          <p:cNvSpPr/>
          <p:nvPr/>
        </p:nvSpPr>
        <p:spPr bwMode="auto">
          <a:xfrm>
            <a:off x="1322672" y="4404360"/>
            <a:ext cx="414688" cy="609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19" name="TextBox 18"/>
          <p:cNvSpPr txBox="1"/>
          <p:nvPr/>
        </p:nvSpPr>
        <p:spPr>
          <a:xfrm>
            <a:off x="5062689" y="3366944"/>
            <a:ext cx="335279" cy="2862322"/>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摆臂式防倾斜安全锁</a:t>
            </a:r>
          </a:p>
        </p:txBody>
      </p:sp>
      <p:sp>
        <p:nvSpPr>
          <p:cNvPr id="20" name="右箭头 19"/>
          <p:cNvSpPr/>
          <p:nvPr/>
        </p:nvSpPr>
        <p:spPr bwMode="auto">
          <a:xfrm>
            <a:off x="5558969" y="4556760"/>
            <a:ext cx="414688" cy="609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18"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18" name="Picture 6" descr="cp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8" y="2219496"/>
            <a:ext cx="2893379" cy="2878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cp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3707" y="2088142"/>
            <a:ext cx="2903220" cy="3198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vvvv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0291" y="2088142"/>
            <a:ext cx="2568612" cy="3267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82883" y="5536806"/>
            <a:ext cx="2978466"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摆臂式防倾斜安全锁</a:t>
            </a:r>
          </a:p>
        </p:txBody>
      </p:sp>
      <p:sp>
        <p:nvSpPr>
          <p:cNvPr id="24" name="TextBox 23"/>
          <p:cNvSpPr txBox="1"/>
          <p:nvPr/>
        </p:nvSpPr>
        <p:spPr>
          <a:xfrm>
            <a:off x="2978467" y="5536806"/>
            <a:ext cx="2679737"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工作状态</a:t>
            </a:r>
          </a:p>
        </p:txBody>
      </p:sp>
      <p:sp>
        <p:nvSpPr>
          <p:cNvPr id="25" name="TextBox 24"/>
          <p:cNvSpPr txBox="1"/>
          <p:nvPr/>
        </p:nvSpPr>
        <p:spPr>
          <a:xfrm>
            <a:off x="6140291" y="5545362"/>
            <a:ext cx="2568612"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锁绳状态</a:t>
            </a:r>
          </a:p>
        </p:txBody>
      </p:sp>
      <p:sp>
        <p:nvSpPr>
          <p:cNvPr id="26" name="圆角矩形标注 25"/>
          <p:cNvSpPr/>
          <p:nvPr/>
        </p:nvSpPr>
        <p:spPr bwMode="auto">
          <a:xfrm>
            <a:off x="1531777" y="1779391"/>
            <a:ext cx="1524000" cy="617502"/>
          </a:xfrm>
          <a:prstGeom prst="wedgeRoundRectCallout">
            <a:avLst>
              <a:gd name="adj1" fmla="val -70833"/>
              <a:gd name="adj2" fmla="val 9861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摆臂</a:t>
            </a:r>
          </a:p>
        </p:txBody>
      </p:sp>
      <p:sp>
        <p:nvSpPr>
          <p:cNvPr id="27" name="圆角矩形标注 26"/>
          <p:cNvSpPr/>
          <p:nvPr/>
        </p:nvSpPr>
        <p:spPr bwMode="auto">
          <a:xfrm>
            <a:off x="4183777" y="1550791"/>
            <a:ext cx="1956514" cy="617502"/>
          </a:xfrm>
          <a:prstGeom prst="wedgeRoundRectCallout">
            <a:avLst>
              <a:gd name="adj1" fmla="val -67496"/>
              <a:gd name="adj2" fmla="val 6652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工作钢丝绳</a:t>
            </a:r>
          </a:p>
        </p:txBody>
      </p:sp>
      <p:sp>
        <p:nvSpPr>
          <p:cNvPr id="28" name="圆角矩形标注 27"/>
          <p:cNvSpPr/>
          <p:nvPr/>
        </p:nvSpPr>
        <p:spPr bwMode="auto">
          <a:xfrm>
            <a:off x="7223946" y="1470640"/>
            <a:ext cx="1694171" cy="617502"/>
          </a:xfrm>
          <a:prstGeom prst="wedgeRoundRectCallout">
            <a:avLst>
              <a:gd name="adj1" fmla="val -16837"/>
              <a:gd name="adj2" fmla="val 7639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安全钢丝绳</a:t>
            </a:r>
          </a:p>
        </p:txBody>
      </p:sp>
      <p:sp>
        <p:nvSpPr>
          <p:cNvPr id="29" name="圆角矩形标注 28"/>
          <p:cNvSpPr/>
          <p:nvPr/>
        </p:nvSpPr>
        <p:spPr bwMode="auto">
          <a:xfrm>
            <a:off x="8124427" y="2869712"/>
            <a:ext cx="790974" cy="617502"/>
          </a:xfrm>
          <a:prstGeom prst="wedgeRoundRectCallout">
            <a:avLst>
              <a:gd name="adj1" fmla="val -75217"/>
              <a:gd name="adj2" fmla="val -4946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绳夹</a:t>
            </a:r>
          </a:p>
        </p:txBody>
      </p:sp>
      <p:sp>
        <p:nvSpPr>
          <p:cNvPr id="20"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858838" y="595313"/>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总目录</a:t>
            </a:r>
          </a:p>
        </p:txBody>
      </p:sp>
      <p:cxnSp>
        <p:nvCxnSpPr>
          <p:cNvPr id="8196" name="直接连接符 5"/>
          <p:cNvCxnSpPr>
            <a:cxnSpLocks noChangeShapeType="1"/>
          </p:cNvCxnSpPr>
          <p:nvPr/>
        </p:nvCxnSpPr>
        <p:spPr bwMode="auto">
          <a:xfrm>
            <a:off x="2298700" y="850900"/>
            <a:ext cx="6659563" cy="0"/>
          </a:xfrm>
          <a:prstGeom prst="line">
            <a:avLst/>
          </a:prstGeom>
          <a:noFill/>
          <a:ln w="28575" algn="ctr">
            <a:solidFill>
              <a:srgbClr val="080A58"/>
            </a:solidFill>
            <a:round/>
          </a:ln>
        </p:spPr>
      </p:cxnSp>
      <p:sp>
        <p:nvSpPr>
          <p:cNvPr id="5" name="矩形 2"/>
          <p:cNvSpPr>
            <a:spLocks noChangeArrowheads="1"/>
          </p:cNvSpPr>
          <p:nvPr/>
        </p:nvSpPr>
        <p:spPr bwMode="auto">
          <a:xfrm>
            <a:off x="928688" y="1695536"/>
            <a:ext cx="7650162" cy="2554535"/>
          </a:xfrm>
          <a:prstGeom prst="rect">
            <a:avLst/>
          </a:prstGeom>
          <a:noFill/>
          <a:ln w="9525">
            <a:noFill/>
            <a:miter lim="800000"/>
          </a:ln>
        </p:spPr>
        <p:txBody>
          <a:bodyPr lIns="91430" tIns="45715" rIns="91430" bIns="45715">
            <a:spAutoFit/>
          </a:bodyPr>
          <a:lstStyle/>
          <a:p>
            <a:pPr marL="457200" indent="-457200" eaLnBrk="0" hangingPunct="0">
              <a:lnSpc>
                <a:spcPct val="200000"/>
              </a:lnSpc>
              <a:buFont typeface="Corbel" pitchFamily="34" charset="0"/>
              <a:buAutoNum type="arabicPeriod"/>
              <a:defRPr/>
            </a:pPr>
            <a:r>
              <a:rPr lang="zh-CN" altLang="en-US" sz="2000" b="1" dirty="0">
                <a:solidFill>
                  <a:srgbClr val="080A58"/>
                </a:solidFill>
                <a:latin typeface="+mn-lt"/>
                <a:ea typeface="+mn-ea"/>
                <a:cs typeface="+mj-cs"/>
              </a:rPr>
              <a:t>吊篮的概念、分类                                 </a:t>
            </a:r>
            <a:endParaRPr lang="en-US" altLang="zh-CN" sz="2000" b="1" dirty="0">
              <a:solidFill>
                <a:srgbClr val="080A58"/>
              </a:solidFill>
              <a:latin typeface="+mn-lt"/>
              <a:ea typeface="+mn-ea"/>
              <a:cs typeface="+mj-cs"/>
            </a:endParaRPr>
          </a:p>
          <a:p>
            <a:pPr marL="457200" indent="-457200" eaLnBrk="0" hangingPunct="0">
              <a:lnSpc>
                <a:spcPct val="200000"/>
              </a:lnSpc>
              <a:buFont typeface="Corbel" pitchFamily="34" charset="0"/>
              <a:buAutoNum type="arabicPeriod"/>
              <a:defRPr/>
            </a:pPr>
            <a:r>
              <a:rPr lang="zh-CN" altLang="en-US" sz="2000" b="1" dirty="0">
                <a:solidFill>
                  <a:srgbClr val="080A58"/>
                </a:solidFill>
                <a:latin typeface="+mn-lt"/>
                <a:ea typeface="+mn-ea"/>
                <a:cs typeface="+mj-cs"/>
              </a:rPr>
              <a:t>吊篮的组成及安全装置介绍</a:t>
            </a:r>
            <a:endParaRPr lang="en-US" altLang="zh-CN" sz="2000" b="1" dirty="0">
              <a:solidFill>
                <a:srgbClr val="080A58"/>
              </a:solidFill>
              <a:latin typeface="+mn-lt"/>
              <a:ea typeface="+mn-ea"/>
              <a:cs typeface="+mj-cs"/>
            </a:endParaRPr>
          </a:p>
          <a:p>
            <a:pPr marL="457200" indent="-457200" eaLnBrk="0" hangingPunct="0">
              <a:lnSpc>
                <a:spcPct val="200000"/>
              </a:lnSpc>
              <a:buFont typeface="Corbel" pitchFamily="34" charset="0"/>
              <a:buAutoNum type="arabicPeriod"/>
              <a:defRPr/>
            </a:pPr>
            <a:r>
              <a:rPr lang="zh-CN" altLang="en-US" sz="2000" b="1" dirty="0">
                <a:solidFill>
                  <a:srgbClr val="080A58"/>
                </a:solidFill>
                <a:latin typeface="+mn-lt"/>
                <a:ea typeface="+mn-ea"/>
                <a:cs typeface="+mj-cs"/>
              </a:rPr>
              <a:t>吊篮的安装、移位、拆除安全管理</a:t>
            </a:r>
            <a:endParaRPr lang="en-US" altLang="zh-CN" sz="2000" b="1" dirty="0">
              <a:solidFill>
                <a:srgbClr val="080A58"/>
              </a:solidFill>
              <a:latin typeface="+mn-lt"/>
              <a:ea typeface="+mn-ea"/>
              <a:cs typeface="+mj-cs"/>
            </a:endParaRPr>
          </a:p>
          <a:p>
            <a:pPr marL="457200" indent="-457200" eaLnBrk="0" hangingPunct="0">
              <a:lnSpc>
                <a:spcPct val="200000"/>
              </a:lnSpc>
              <a:buFont typeface="Corbel" pitchFamily="34" charset="0"/>
              <a:buAutoNum type="arabicPeriod"/>
              <a:defRPr/>
            </a:pPr>
            <a:r>
              <a:rPr lang="zh-CN" altLang="en-US" sz="2000" b="1">
                <a:solidFill>
                  <a:srgbClr val="080A58"/>
                </a:solidFill>
                <a:latin typeface="+mn-lt"/>
                <a:ea typeface="+mn-ea"/>
                <a:cs typeface="+mj-cs"/>
              </a:rPr>
              <a:t>吊篮</a:t>
            </a:r>
            <a:r>
              <a:rPr lang="zh-CN" altLang="en-US" sz="2000" b="1" dirty="0">
                <a:solidFill>
                  <a:srgbClr val="080A58"/>
                </a:solidFill>
                <a:latin typeface="+mn-lt"/>
                <a:ea typeface="+mn-ea"/>
                <a:cs typeface="+mj-cs"/>
              </a:rPr>
              <a:t>施工应急预案及事故案例介绍</a:t>
            </a:r>
          </a:p>
        </p:txBody>
      </p:sp>
      <p:sp>
        <p:nvSpPr>
          <p:cNvPr id="6"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74320" y="1716707"/>
            <a:ext cx="4238856"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b="1" dirty="0">
                <a:latin typeface="楷体" pitchFamily="49" charset="-122"/>
                <a:ea typeface="楷体" pitchFamily="49" charset="-122"/>
              </a:rPr>
              <a:t>安全锁相关技术要求：</a:t>
            </a:r>
            <a:endParaRPr lang="en-US" altLang="zh-CN" sz="1800" b="1"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安全锁必须在有效标定期限内使用，有效标定期限不大于</a:t>
            </a:r>
            <a:r>
              <a:rPr lang="zh-CN" altLang="en-US" sz="1800" dirty="0">
                <a:solidFill>
                  <a:srgbClr val="FF0000"/>
                </a:solidFill>
                <a:latin typeface="楷体" pitchFamily="49" charset="-122"/>
                <a:ea typeface="楷体" pitchFamily="49" charset="-122"/>
              </a:rPr>
              <a:t>一年</a:t>
            </a:r>
            <a:r>
              <a:rPr lang="zh-CN" altLang="en-US" sz="1800" dirty="0">
                <a:latin typeface="楷体" pitchFamily="49" charset="-122"/>
                <a:ea typeface="楷体" pitchFamily="49" charset="-122"/>
              </a:rPr>
              <a:t>；</a:t>
            </a:r>
          </a:p>
          <a:p>
            <a:pPr marL="285750" lvl="0" indent="-285750">
              <a:lnSpc>
                <a:spcPct val="150000"/>
              </a:lnSpc>
              <a:buFont typeface="Wingdings" charset="2"/>
              <a:buChar char="p"/>
            </a:pPr>
            <a:r>
              <a:rPr lang="zh-CN" altLang="en-US" sz="1800" dirty="0">
                <a:latin typeface="楷体" pitchFamily="49" charset="-122"/>
                <a:ea typeface="楷体" pitchFamily="49" charset="-122"/>
              </a:rPr>
              <a:t>对离心触发式安全锁，达到安全锁锁绳速度时，即能自动锁住安全钢丝绳，使悬吊平台在</a:t>
            </a:r>
            <a:r>
              <a:rPr lang="en-US" altLang="zh-CN" sz="1800" dirty="0">
                <a:latin typeface="楷体" pitchFamily="49" charset="-122"/>
                <a:ea typeface="楷体" pitchFamily="49" charset="-122"/>
              </a:rPr>
              <a:t>200 mm</a:t>
            </a:r>
            <a:r>
              <a:rPr lang="zh-CN" altLang="en-US" sz="1800" dirty="0">
                <a:latin typeface="楷体" pitchFamily="49" charset="-122"/>
                <a:ea typeface="楷体" pitchFamily="49" charset="-122"/>
              </a:rPr>
              <a:t>范围内停住；</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对摆臂式防倾斜安全锁，悬吊平台工作时纵向倾斜角度不大于</a:t>
            </a:r>
            <a:r>
              <a:rPr lang="en-US" altLang="zh-CN" sz="1800" dirty="0">
                <a:latin typeface="楷体" pitchFamily="49" charset="-122"/>
                <a:ea typeface="楷体" pitchFamily="49" charset="-122"/>
              </a:rPr>
              <a:t>8°</a:t>
            </a:r>
            <a:r>
              <a:rPr lang="zh-CN" altLang="en-US" sz="1800" dirty="0">
                <a:latin typeface="楷体" pitchFamily="49" charset="-122"/>
                <a:ea typeface="楷体" pitchFamily="49" charset="-122"/>
              </a:rPr>
              <a:t>时，能自动锁住并停止运行；</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安全锁在锁绳状态下应不能自动复位。</a:t>
            </a:r>
          </a:p>
        </p:txBody>
      </p:sp>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19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3073" name="图片 3072"/>
          <p:cNvPicPr>
            <a:picLocks noChangeAspect="1"/>
          </p:cNvPicPr>
          <p:nvPr/>
        </p:nvPicPr>
        <p:blipFill>
          <a:blip r:embed="rId3"/>
          <a:srcRect l="28197" t="23808" r="54141" b="38828"/>
          <a:stretch>
            <a:fillRect/>
          </a:stretch>
        </p:blipFill>
        <p:spPr>
          <a:xfrm>
            <a:off x="4635500" y="1498600"/>
            <a:ext cx="4216400" cy="44831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11"/>
          <p:cNvSpPr/>
          <p:nvPr/>
        </p:nvSpPr>
        <p:spPr>
          <a:xfrm>
            <a:off x="609600" y="1716707"/>
            <a:ext cx="7909560" cy="44287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b="1" dirty="0">
                <a:latin typeface="楷体" pitchFamily="49" charset="-122"/>
                <a:ea typeface="楷体" pitchFamily="49" charset="-122"/>
              </a:rPr>
              <a:t>限位装置：</a:t>
            </a:r>
            <a:r>
              <a:rPr lang="zh-CN" altLang="en-US" sz="1800" dirty="0">
                <a:latin typeface="楷体" pitchFamily="49" charset="-122"/>
                <a:ea typeface="楷体" pitchFamily="49" charset="-122"/>
              </a:rPr>
              <a:t>限制运动部件或装置超过预设极限位置的装置。</a:t>
            </a:r>
            <a:r>
              <a:rPr lang="en-US" altLang="zh-CN" sz="1800" dirty="0">
                <a:solidFill>
                  <a:srgbClr val="FF0000"/>
                </a:solidFill>
                <a:latin typeface="楷体" pitchFamily="49" charset="-122"/>
                <a:ea typeface="楷体" pitchFamily="49" charset="-122"/>
              </a:rPr>
              <a:t>(</a:t>
            </a:r>
            <a:r>
              <a:rPr lang="zh-CN" altLang="en-US" sz="1800" dirty="0">
                <a:solidFill>
                  <a:srgbClr val="FF0000"/>
                </a:solidFill>
                <a:latin typeface="楷体" pitchFamily="49" charset="-122"/>
                <a:ea typeface="楷体" pitchFamily="49" charset="-122"/>
              </a:rPr>
              <a:t>必须设置上限位</a:t>
            </a:r>
            <a:r>
              <a:rPr lang="en-US" altLang="zh-CN" sz="1800" dirty="0">
                <a:solidFill>
                  <a:srgbClr val="FF0000"/>
                </a:solidFill>
                <a:latin typeface="楷体" pitchFamily="49" charset="-122"/>
                <a:ea typeface="楷体" pitchFamily="49" charset="-122"/>
              </a:rPr>
              <a:t>)</a:t>
            </a:r>
          </a:p>
        </p:txBody>
      </p:sp>
      <p:pic>
        <p:nvPicPr>
          <p:cNvPr id="13" name="Picture 3" descr="DSCF533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520"/>
          <a:stretch>
            <a:fillRect/>
          </a:stretch>
        </p:blipFill>
        <p:spPr>
          <a:xfrm>
            <a:off x="573292" y="2525781"/>
            <a:ext cx="4004344" cy="3641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5" descr="DSCF153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47" t="13144" r="29735" b="20891"/>
          <a:stretch>
            <a:fillRect/>
          </a:stretch>
        </p:blipFill>
        <p:spPr>
          <a:xfrm>
            <a:off x="4976619" y="2546187"/>
            <a:ext cx="3427409" cy="3603989"/>
          </a:xfrm>
          <a:prstGeom prst="rect">
            <a:avLst/>
          </a:prstGeom>
          <a:noFill/>
        </p:spPr>
      </p:pic>
      <p:sp>
        <p:nvSpPr>
          <p:cNvPr id="15" name="圆角矩形标注 14"/>
          <p:cNvSpPr/>
          <p:nvPr/>
        </p:nvSpPr>
        <p:spPr bwMode="auto">
          <a:xfrm>
            <a:off x="3332833" y="4346385"/>
            <a:ext cx="1643786" cy="617502"/>
          </a:xfrm>
          <a:prstGeom prst="wedgeRoundRectCallout">
            <a:avLst>
              <a:gd name="adj1" fmla="val -49343"/>
              <a:gd name="adj2" fmla="val -16546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行程限位器</a:t>
            </a:r>
          </a:p>
        </p:txBody>
      </p:sp>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11"/>
          <p:cNvSpPr/>
          <p:nvPr/>
        </p:nvSpPr>
        <p:spPr>
          <a:xfrm>
            <a:off x="609600" y="1716707"/>
            <a:ext cx="2946399"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b="1" dirty="0">
                <a:latin typeface="楷体" pitchFamily="49" charset="-122"/>
                <a:ea typeface="楷体" pitchFamily="49" charset="-122"/>
              </a:rPr>
              <a:t>手动释放装置：</a:t>
            </a:r>
            <a:endParaRPr lang="en-US" altLang="zh-CN" sz="1800" b="1"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手动使提升机</a:t>
            </a:r>
            <a:r>
              <a:rPr lang="zh-CN" altLang="en-US" sz="1800" dirty="0">
                <a:solidFill>
                  <a:srgbClr val="FF0000"/>
                </a:solidFill>
                <a:latin typeface="楷体" pitchFamily="49" charset="-122"/>
                <a:ea typeface="楷体" pitchFamily="49" charset="-122"/>
              </a:rPr>
              <a:t>制动</a:t>
            </a:r>
            <a:r>
              <a:rPr lang="zh-CN" altLang="en-US" sz="1800" dirty="0">
                <a:latin typeface="楷体" pitchFamily="49" charset="-122"/>
                <a:ea typeface="楷体" pitchFamily="49" charset="-122"/>
              </a:rPr>
              <a:t>解除，吊篮缓慢下滑的装置。</a:t>
            </a:r>
            <a:endParaRPr lang="en-US" altLang="zh-CN" sz="1800" dirty="0">
              <a:latin typeface="楷体" pitchFamily="49" charset="-122"/>
              <a:ea typeface="楷体" pitchFamily="49" charset="-122"/>
            </a:endParaRPr>
          </a:p>
        </p:txBody>
      </p:sp>
      <p:sp>
        <p:nvSpPr>
          <p:cNvPr id="11"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71681" name="Picture 1"/>
          <p:cNvPicPr>
            <a:picLocks noChangeAspect="1" noChangeArrowheads="1"/>
          </p:cNvPicPr>
          <p:nvPr/>
        </p:nvPicPr>
        <p:blipFill>
          <a:blip r:embed="rId3" cstate="print"/>
          <a:srcRect b="9795"/>
          <a:stretch>
            <a:fillRect/>
          </a:stretch>
        </p:blipFill>
        <p:spPr bwMode="auto">
          <a:xfrm>
            <a:off x="4611459" y="1609955"/>
            <a:ext cx="3153683" cy="445569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11"/>
          <p:cNvSpPr/>
          <p:nvPr/>
        </p:nvSpPr>
        <p:spPr>
          <a:xfrm>
            <a:off x="609600" y="1716707"/>
            <a:ext cx="7589520" cy="8583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b="1" dirty="0">
                <a:latin typeface="楷体" pitchFamily="49" charset="-122"/>
                <a:ea typeface="楷体" pitchFamily="49" charset="-122"/>
              </a:rPr>
              <a:t>配重压铁：</a:t>
            </a:r>
            <a:r>
              <a:rPr lang="zh-CN" altLang="en-US" sz="1800" dirty="0">
                <a:latin typeface="楷体" pitchFamily="49" charset="-122"/>
                <a:ea typeface="楷体" pitchFamily="49" charset="-122"/>
              </a:rPr>
              <a:t>形成抗倾覆力矩，保证吊篮工作时不会倾覆的铁块，其最小重量由</a:t>
            </a:r>
            <a:r>
              <a:rPr lang="zh-CN" altLang="en-US" sz="1800" dirty="0">
                <a:solidFill>
                  <a:srgbClr val="FF0000"/>
                </a:solidFill>
                <a:latin typeface="楷体" pitchFamily="49" charset="-122"/>
                <a:ea typeface="楷体" pitchFamily="49" charset="-122"/>
              </a:rPr>
              <a:t>抗倾覆性实验</a:t>
            </a:r>
            <a:r>
              <a:rPr lang="zh-CN" altLang="en-US" sz="1800" dirty="0">
                <a:latin typeface="楷体" pitchFamily="49" charset="-122"/>
                <a:ea typeface="楷体" pitchFamily="49" charset="-122"/>
              </a:rPr>
              <a:t>获得。</a:t>
            </a:r>
            <a:endParaRPr lang="en-US" altLang="zh-CN" sz="1800" dirty="0">
              <a:latin typeface="楷体" pitchFamily="49" charset="-122"/>
              <a:ea typeface="楷体" pitchFamily="49" charset="-122"/>
            </a:endParaRPr>
          </a:p>
        </p:txBody>
      </p:sp>
      <p:sp>
        <p:nvSpPr>
          <p:cNvPr id="13" name="Rectangle 7"/>
          <p:cNvSpPr>
            <a:spLocks noChangeArrowheads="1"/>
          </p:cNvSpPr>
          <p:nvPr/>
        </p:nvSpPr>
        <p:spPr bwMode="auto">
          <a:xfrm>
            <a:off x="155572" y="2940686"/>
            <a:ext cx="4002582" cy="332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9" tIns="47889" rIns="95779" bIns="47889">
            <a:spAutoFit/>
          </a:bodyPr>
          <a:lstStyle/>
          <a:p>
            <a:pPr algn="l" defTabSz="958850">
              <a:spcBef>
                <a:spcPct val="0"/>
              </a:spcBef>
            </a:pPr>
            <a:r>
              <a:rPr kumimoji="1" lang="zh-CN" altLang="en-US" sz="2000" b="1" dirty="0">
                <a:solidFill>
                  <a:srgbClr val="333399"/>
                </a:solidFill>
                <a:latin typeface="楷体" pitchFamily="49" charset="-122"/>
                <a:ea typeface="楷体" pitchFamily="49" charset="-122"/>
              </a:rPr>
              <a:t>  吊篮悬挂机构的抗倾覆力矩与倾覆力矩的比之不得小于</a:t>
            </a:r>
            <a:r>
              <a:rPr kumimoji="1" lang="en-US" altLang="zh-CN" sz="2000" b="1" dirty="0">
                <a:solidFill>
                  <a:srgbClr val="FF0000"/>
                </a:solidFill>
                <a:latin typeface="楷体" pitchFamily="49" charset="-122"/>
                <a:ea typeface="楷体" pitchFamily="49" charset="-122"/>
              </a:rPr>
              <a:t>2</a:t>
            </a:r>
            <a:r>
              <a:rPr kumimoji="1" lang="zh-CN" altLang="en-US" sz="2000" b="1" dirty="0">
                <a:solidFill>
                  <a:srgbClr val="333399"/>
                </a:solidFill>
                <a:latin typeface="楷体" pitchFamily="49" charset="-122"/>
                <a:ea typeface="楷体" pitchFamily="49" charset="-122"/>
              </a:rPr>
              <a:t>，即：</a:t>
            </a:r>
            <a:endParaRPr kumimoji="1" lang="en-US" altLang="zh-CN" sz="2000" b="1" dirty="0">
              <a:solidFill>
                <a:srgbClr val="333399"/>
              </a:solidFill>
              <a:latin typeface="楷体" pitchFamily="49" charset="-122"/>
              <a:ea typeface="楷体" pitchFamily="49" charset="-122"/>
            </a:endParaRPr>
          </a:p>
          <a:p>
            <a:pPr algn="l" defTabSz="958850">
              <a:lnSpc>
                <a:spcPct val="150000"/>
              </a:lnSpc>
              <a:spcBef>
                <a:spcPct val="0"/>
              </a:spcBef>
            </a:pPr>
            <a:r>
              <a:rPr kumimoji="1" lang="en-US" altLang="zh-CN" sz="2000" b="1" dirty="0">
                <a:solidFill>
                  <a:srgbClr val="333399"/>
                </a:solidFill>
                <a:latin typeface="楷体" pitchFamily="49" charset="-122"/>
                <a:ea typeface="楷体" pitchFamily="49" charset="-122"/>
              </a:rPr>
              <a:t>   K=(</a:t>
            </a:r>
            <a:r>
              <a:rPr kumimoji="1" lang="en-US" altLang="zh-CN" sz="2000" b="1" dirty="0" err="1">
                <a:solidFill>
                  <a:srgbClr val="FF0000"/>
                </a:solidFill>
                <a:latin typeface="楷体" pitchFamily="49" charset="-122"/>
                <a:ea typeface="楷体" pitchFamily="49" charset="-122"/>
              </a:rPr>
              <a:t>G</a:t>
            </a:r>
            <a:r>
              <a:rPr kumimoji="1" lang="en-US" altLang="zh-CN" sz="2000" b="1" dirty="0" err="1">
                <a:solidFill>
                  <a:srgbClr val="333399"/>
                </a:solidFill>
                <a:latin typeface="楷体" pitchFamily="49" charset="-122"/>
                <a:ea typeface="楷体" pitchFamily="49" charset="-122"/>
              </a:rPr>
              <a:t>×b</a:t>
            </a:r>
            <a:r>
              <a:rPr kumimoji="1" lang="en-US" altLang="zh-CN" sz="2000" b="1" dirty="0">
                <a:solidFill>
                  <a:srgbClr val="333399"/>
                </a:solidFill>
                <a:latin typeface="楷体" pitchFamily="49" charset="-122"/>
                <a:ea typeface="楷体" pitchFamily="49" charset="-122"/>
              </a:rPr>
              <a:t>)/(</a:t>
            </a:r>
            <a:r>
              <a:rPr kumimoji="1" lang="en-US" altLang="zh-CN" sz="2000" b="1" dirty="0" err="1">
                <a:solidFill>
                  <a:srgbClr val="333399"/>
                </a:solidFill>
                <a:latin typeface="楷体" pitchFamily="49" charset="-122"/>
                <a:ea typeface="楷体" pitchFamily="49" charset="-122"/>
              </a:rPr>
              <a:t>F×a</a:t>
            </a:r>
            <a:r>
              <a:rPr kumimoji="1" lang="en-US" altLang="zh-CN" sz="2000" b="1" dirty="0">
                <a:solidFill>
                  <a:srgbClr val="333399"/>
                </a:solidFill>
                <a:latin typeface="楷体" pitchFamily="49" charset="-122"/>
                <a:ea typeface="楷体" pitchFamily="49" charset="-122"/>
              </a:rPr>
              <a:t>) ≥2</a:t>
            </a:r>
          </a:p>
          <a:p>
            <a:pPr algn="just" defTabSz="958850" eaLnBrk="0" hangingPunct="0">
              <a:lnSpc>
                <a:spcPct val="150000"/>
              </a:lnSpc>
              <a:spcBef>
                <a:spcPct val="0"/>
              </a:spcBef>
            </a:pPr>
            <a:r>
              <a:rPr kumimoji="1" lang="en-US" altLang="zh-CN" sz="2000" b="1" dirty="0">
                <a:solidFill>
                  <a:srgbClr val="333399"/>
                </a:solidFill>
                <a:latin typeface="楷体" pitchFamily="49" charset="-122"/>
                <a:ea typeface="楷体" pitchFamily="49" charset="-122"/>
              </a:rPr>
              <a:t>   </a:t>
            </a:r>
            <a:r>
              <a:rPr kumimoji="1" lang="en-US" altLang="zh-CN" sz="2000" b="1" dirty="0">
                <a:solidFill>
                  <a:srgbClr val="FF0000"/>
                </a:solidFill>
                <a:latin typeface="楷体" pitchFamily="49" charset="-122"/>
                <a:ea typeface="楷体" pitchFamily="49" charset="-122"/>
              </a:rPr>
              <a:t>k-</a:t>
            </a:r>
            <a:r>
              <a:rPr kumimoji="1" lang="zh-CN" altLang="en-US" sz="2000" b="1" dirty="0">
                <a:solidFill>
                  <a:srgbClr val="FF0000"/>
                </a:solidFill>
                <a:latin typeface="楷体" pitchFamily="49" charset="-122"/>
                <a:ea typeface="楷体" pitchFamily="49" charset="-122"/>
              </a:rPr>
              <a:t>指抗倾覆系数  </a:t>
            </a:r>
            <a:endParaRPr kumimoji="1" lang="en-US" altLang="zh-CN" sz="2000" b="1" dirty="0">
              <a:solidFill>
                <a:srgbClr val="FF0000"/>
              </a:solidFill>
              <a:latin typeface="楷体" pitchFamily="49" charset="-122"/>
              <a:ea typeface="楷体" pitchFamily="49" charset="-122"/>
            </a:endParaRPr>
          </a:p>
          <a:p>
            <a:pPr algn="just" defTabSz="958850" eaLnBrk="0" hangingPunct="0">
              <a:spcBef>
                <a:spcPct val="0"/>
              </a:spcBef>
            </a:pPr>
            <a:r>
              <a:rPr kumimoji="1" lang="en-US" altLang="zh-CN" sz="2000" b="1" dirty="0">
                <a:solidFill>
                  <a:srgbClr val="333399"/>
                </a:solidFill>
                <a:latin typeface="楷体" pitchFamily="49" charset="-122"/>
                <a:ea typeface="楷体" pitchFamily="49" charset="-122"/>
              </a:rPr>
              <a:t>   G-</a:t>
            </a:r>
            <a:r>
              <a:rPr kumimoji="1" lang="zh-CN" altLang="en-US" sz="2000" b="1" dirty="0">
                <a:solidFill>
                  <a:srgbClr val="333399"/>
                </a:solidFill>
                <a:latin typeface="楷体" pitchFamily="49" charset="-122"/>
                <a:ea typeface="楷体" pitchFamily="49" charset="-122"/>
              </a:rPr>
              <a:t>指配重重量 </a:t>
            </a:r>
            <a:endParaRPr kumimoji="1" lang="en-US" altLang="zh-CN" sz="2000" b="1" dirty="0">
              <a:solidFill>
                <a:srgbClr val="333399"/>
              </a:solidFill>
              <a:latin typeface="楷体" pitchFamily="49" charset="-122"/>
              <a:ea typeface="楷体" pitchFamily="49" charset="-122"/>
            </a:endParaRPr>
          </a:p>
          <a:p>
            <a:pPr algn="just" defTabSz="958850" eaLnBrk="0" hangingPunct="0">
              <a:spcBef>
                <a:spcPct val="0"/>
              </a:spcBef>
            </a:pPr>
            <a:r>
              <a:rPr kumimoji="1" lang="en-US" altLang="zh-CN" sz="2000" b="1" dirty="0">
                <a:solidFill>
                  <a:srgbClr val="333399"/>
                </a:solidFill>
                <a:latin typeface="楷体" pitchFamily="49" charset="-122"/>
                <a:ea typeface="楷体" pitchFamily="49" charset="-122"/>
              </a:rPr>
              <a:t>   F-</a:t>
            </a:r>
            <a:r>
              <a:rPr kumimoji="1" lang="zh-CN" altLang="en-US" sz="2000" b="1" dirty="0">
                <a:solidFill>
                  <a:srgbClr val="333399"/>
                </a:solidFill>
                <a:latin typeface="楷体" pitchFamily="49" charset="-122"/>
                <a:ea typeface="楷体" pitchFamily="49" charset="-122"/>
              </a:rPr>
              <a:t>指荷载重量 </a:t>
            </a:r>
          </a:p>
          <a:p>
            <a:pPr algn="just" defTabSz="958850" eaLnBrk="0" hangingPunct="0">
              <a:spcBef>
                <a:spcPct val="0"/>
              </a:spcBef>
            </a:pPr>
            <a:r>
              <a:rPr kumimoji="1" lang="en-US" altLang="zh-CN" sz="2000" b="1" dirty="0">
                <a:solidFill>
                  <a:srgbClr val="333399"/>
                </a:solidFill>
                <a:latin typeface="楷体" pitchFamily="49" charset="-122"/>
                <a:ea typeface="楷体" pitchFamily="49" charset="-122"/>
              </a:rPr>
              <a:t>   a-</a:t>
            </a:r>
            <a:r>
              <a:rPr kumimoji="1" lang="zh-CN" altLang="en-US" sz="2000" b="1" dirty="0">
                <a:solidFill>
                  <a:srgbClr val="333399"/>
                </a:solidFill>
                <a:latin typeface="楷体" pitchFamily="49" charset="-122"/>
                <a:ea typeface="楷体" pitchFamily="49" charset="-122"/>
              </a:rPr>
              <a:t>指荷载力臂 </a:t>
            </a:r>
            <a:endParaRPr kumimoji="1" lang="en-US" altLang="zh-CN" sz="2000" b="1" dirty="0">
              <a:solidFill>
                <a:srgbClr val="333399"/>
              </a:solidFill>
              <a:latin typeface="楷体" pitchFamily="49" charset="-122"/>
              <a:ea typeface="楷体" pitchFamily="49" charset="-122"/>
            </a:endParaRPr>
          </a:p>
          <a:p>
            <a:pPr algn="just" defTabSz="958850" eaLnBrk="0" hangingPunct="0">
              <a:spcBef>
                <a:spcPct val="0"/>
              </a:spcBef>
            </a:pPr>
            <a:r>
              <a:rPr kumimoji="1" lang="en-US" altLang="zh-CN" sz="2000" b="1" dirty="0">
                <a:solidFill>
                  <a:srgbClr val="333399"/>
                </a:solidFill>
                <a:latin typeface="楷体" pitchFamily="49" charset="-122"/>
                <a:ea typeface="楷体" pitchFamily="49" charset="-122"/>
              </a:rPr>
              <a:t>   b-</a:t>
            </a:r>
            <a:r>
              <a:rPr kumimoji="1" lang="zh-CN" altLang="en-US" sz="2000" b="1" dirty="0">
                <a:solidFill>
                  <a:srgbClr val="333399"/>
                </a:solidFill>
                <a:latin typeface="楷体" pitchFamily="49" charset="-122"/>
                <a:ea typeface="楷体" pitchFamily="49" charset="-122"/>
              </a:rPr>
              <a:t>指配重力臂</a:t>
            </a:r>
            <a:endParaRPr kumimoji="1" lang="en-US" altLang="zh-CN" sz="2000" b="1" dirty="0">
              <a:solidFill>
                <a:srgbClr val="333399"/>
              </a:solidFill>
              <a:latin typeface="楷体" pitchFamily="49" charset="-122"/>
              <a:ea typeface="楷体" pitchFamily="49" charset="-122"/>
            </a:endParaRPr>
          </a:p>
          <a:p>
            <a:pPr algn="just" defTabSz="958850" eaLnBrk="0" hangingPunct="0">
              <a:lnSpc>
                <a:spcPct val="150000"/>
              </a:lnSpc>
              <a:spcBef>
                <a:spcPct val="0"/>
              </a:spcBef>
            </a:pPr>
            <a:r>
              <a:rPr kumimoji="1" lang="zh-CN" altLang="en-US" sz="2000" b="1" dirty="0">
                <a:solidFill>
                  <a:srgbClr val="333399"/>
                </a:solidFill>
                <a:latin typeface="楷体" pitchFamily="49" charset="-122"/>
                <a:ea typeface="楷体" pitchFamily="49" charset="-122"/>
              </a:rPr>
              <a:t>由此求得配重铁块的重量</a:t>
            </a:r>
            <a:r>
              <a:rPr kumimoji="1" lang="en-US" altLang="zh-CN" sz="2000" b="1" dirty="0">
                <a:solidFill>
                  <a:srgbClr val="FF0000"/>
                </a:solidFill>
                <a:latin typeface="楷体" pitchFamily="49" charset="-122"/>
                <a:ea typeface="楷体" pitchFamily="49" charset="-122"/>
              </a:rPr>
              <a:t>G</a:t>
            </a:r>
            <a:r>
              <a:rPr kumimoji="1" lang="zh-CN" altLang="en-US" sz="2000" b="1" dirty="0">
                <a:solidFill>
                  <a:srgbClr val="333399"/>
                </a:solidFill>
                <a:latin typeface="楷体" pitchFamily="49" charset="-122"/>
                <a:ea typeface="楷体" pitchFamily="49" charset="-122"/>
              </a:rPr>
              <a:t>。</a:t>
            </a: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4097" name="图片 4096"/>
          <p:cNvPicPr>
            <a:picLocks noGrp="1" noChangeAspect="1"/>
          </p:cNvPicPr>
          <p:nvPr/>
        </p:nvPicPr>
        <p:blipFill>
          <a:blip r:embed="rId3"/>
          <a:srcRect/>
          <a:stretch>
            <a:fillRect/>
          </a:stretch>
        </p:blipFill>
        <p:spPr>
          <a:xfrm>
            <a:off x="2336800" y="2628900"/>
            <a:ext cx="6616700" cy="34671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3" name="矩形 9"/>
          <p:cNvSpPr>
            <a:spLocks noChangeArrowheads="1"/>
          </p:cNvSpPr>
          <p:nvPr/>
        </p:nvSpPr>
        <p:spPr bwMode="auto">
          <a:xfrm>
            <a:off x="625448" y="1706235"/>
            <a:ext cx="1479124"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配重要求</a:t>
            </a:r>
          </a:p>
        </p:txBody>
      </p:sp>
      <p:sp>
        <p:nvSpPr>
          <p:cNvPr id="14" name="矩形 13"/>
          <p:cNvSpPr/>
          <p:nvPr/>
        </p:nvSpPr>
        <p:spPr>
          <a:xfrm>
            <a:off x="613871" y="2147477"/>
            <a:ext cx="2857303"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配重数量无缺失、破损；</a:t>
            </a:r>
            <a:endParaRPr lang="en-US" altLang="zh-CN" sz="1800" dirty="0">
              <a:latin typeface="楷体" pitchFamily="49" charset="-122"/>
              <a:ea typeface="楷体" pitchFamily="49" charset="-122"/>
            </a:endParaRPr>
          </a:p>
          <a:p>
            <a:pPr marL="285750" indent="-285750">
              <a:lnSpc>
                <a:spcPct val="150000"/>
              </a:lnSpc>
              <a:buFont typeface="Wingdings" charset="2"/>
              <a:buChar char="p"/>
            </a:pPr>
            <a:r>
              <a:rPr lang="zh-CN" altLang="zh-CN" sz="1800" dirty="0">
                <a:latin typeface="楷体" pitchFamily="49" charset="-122"/>
                <a:ea typeface="楷体" pitchFamily="49" charset="-122"/>
              </a:rPr>
              <a:t>配重应准确、牢固地安装在配重点上</a:t>
            </a:r>
            <a:r>
              <a:rPr lang="zh-CN" altLang="en-US" sz="1800" dirty="0">
                <a:latin typeface="楷体" pitchFamily="49" charset="-122"/>
                <a:ea typeface="楷体" pitchFamily="49" charset="-122"/>
              </a:rPr>
              <a:t>，并采取防止丢失措施；</a:t>
            </a:r>
            <a:endParaRPr lang="en-US" altLang="zh-CN" sz="1800" dirty="0">
              <a:latin typeface="楷体" pitchFamily="49" charset="-122"/>
              <a:ea typeface="楷体" pitchFamily="49" charset="-122"/>
            </a:endParaRPr>
          </a:p>
          <a:p>
            <a:pPr marL="285750" indent="-285750">
              <a:lnSpc>
                <a:spcPct val="150000"/>
              </a:lnSpc>
              <a:buFont typeface="Wingdings" charset="2"/>
              <a:buChar char="p"/>
            </a:pPr>
            <a:r>
              <a:rPr lang="zh-CN" altLang="en-US" sz="1800" dirty="0">
                <a:latin typeface="楷体" pitchFamily="49" charset="-122"/>
                <a:ea typeface="楷体" pitchFamily="49" charset="-122"/>
              </a:rPr>
              <a:t>配重标有质量标记；</a:t>
            </a:r>
          </a:p>
        </p:txBody>
      </p:sp>
      <p:pic>
        <p:nvPicPr>
          <p:cNvPr id="15" name="Picture 3" descr="DSCF53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623576" y="1826702"/>
            <a:ext cx="5210744" cy="4315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2" descr="C:\Users\lixin\Desktop\177_0921\11卸载板.JPG"/>
          <p:cNvPicPr>
            <a:picLocks noChangeAspect="1" noChangeArrowheads="1"/>
          </p:cNvPicPr>
          <p:nvPr/>
        </p:nvPicPr>
        <p:blipFill>
          <a:blip r:embed="rId4" cstate="print">
            <a:extLst>
              <a:ext uri="{28A0092B-C50C-407E-A947-70E740481C1C}">
                <a14:useLocalDpi xmlns:a14="http://schemas.microsoft.com/office/drawing/2010/main" val="0"/>
              </a:ext>
            </a:extLst>
          </a:blip>
          <a:srcRect b="20074"/>
          <a:stretch>
            <a:fillRect/>
          </a:stretch>
        </p:blipFill>
        <p:spPr bwMode="auto">
          <a:xfrm>
            <a:off x="625446" y="4435863"/>
            <a:ext cx="2845727" cy="17058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0663" y="1896026"/>
            <a:ext cx="2704074" cy="168575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77826" name="Picture 2" descr="C:\Users\FX-Gongyong\Desktop\吊篮照片\3#楼北侧左面单元处屋面吊篮配重没有钢丝绳.JPG"/>
          <p:cNvPicPr>
            <a:picLocks noChangeAspect="1" noChangeArrowheads="1"/>
          </p:cNvPicPr>
          <p:nvPr/>
        </p:nvPicPr>
        <p:blipFill>
          <a:blip r:embed="rId3" cstate="print"/>
          <a:srcRect l="16745" r="13576"/>
          <a:stretch>
            <a:fillRect/>
          </a:stretch>
        </p:blipFill>
        <p:spPr bwMode="auto">
          <a:xfrm>
            <a:off x="361950" y="1772328"/>
            <a:ext cx="3981450" cy="3809321"/>
          </a:xfrm>
          <a:prstGeom prst="rect">
            <a:avLst/>
          </a:prstGeom>
          <a:noFill/>
        </p:spPr>
      </p:pic>
      <p:pic>
        <p:nvPicPr>
          <p:cNvPr id="77827" name="Picture 3" descr="C:\Users\FX-Gongyong\Desktop\吊篮照片\配重倾覆.jpg"/>
          <p:cNvPicPr>
            <a:picLocks noChangeAspect="1" noChangeArrowheads="1"/>
          </p:cNvPicPr>
          <p:nvPr/>
        </p:nvPicPr>
        <p:blipFill>
          <a:blip r:embed="rId4" cstate="print"/>
          <a:srcRect l="15959" r="23008"/>
          <a:stretch>
            <a:fillRect/>
          </a:stretch>
        </p:blipFill>
        <p:spPr bwMode="auto">
          <a:xfrm>
            <a:off x="4495800" y="1772328"/>
            <a:ext cx="4115036" cy="3808800"/>
          </a:xfrm>
          <a:prstGeom prst="rect">
            <a:avLst/>
          </a:prstGeom>
          <a:noFill/>
        </p:spPr>
      </p:pic>
      <p:sp>
        <p:nvSpPr>
          <p:cNvPr id="18" name="圆角矩形标注 17"/>
          <p:cNvSpPr/>
          <p:nvPr/>
        </p:nvSpPr>
        <p:spPr bwMode="auto">
          <a:xfrm>
            <a:off x="6838950" y="5603685"/>
            <a:ext cx="1566669" cy="587565"/>
          </a:xfrm>
          <a:prstGeom prst="wedgeRoundRectCallout">
            <a:avLst>
              <a:gd name="adj1" fmla="val -14963"/>
              <a:gd name="adj2" fmla="val -16546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配重倾覆</a:t>
            </a:r>
          </a:p>
        </p:txBody>
      </p:sp>
      <p:sp>
        <p:nvSpPr>
          <p:cNvPr id="19" name="圆角矩形标注 18"/>
          <p:cNvSpPr/>
          <p:nvPr/>
        </p:nvSpPr>
        <p:spPr bwMode="auto">
          <a:xfrm>
            <a:off x="266701" y="5603685"/>
            <a:ext cx="1866899" cy="587565"/>
          </a:xfrm>
          <a:prstGeom prst="wedgeRoundRectCallout">
            <a:avLst>
              <a:gd name="adj1" fmla="val 65372"/>
              <a:gd name="adj2" fmla="val -20437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无防盗措施</a:t>
            </a:r>
          </a:p>
        </p:txBody>
      </p:sp>
      <p:sp>
        <p:nvSpPr>
          <p:cNvPr id="20" name="WordArt 10"/>
          <p:cNvSpPr>
            <a:spLocks noChangeArrowheads="1" noChangeShapeType="1" noTextEdit="1"/>
          </p:cNvSpPr>
          <p:nvPr/>
        </p:nvSpPr>
        <p:spPr bwMode="auto">
          <a:xfrm>
            <a:off x="1561187" y="2853872"/>
            <a:ext cx="1364343" cy="1335312"/>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21" name="WordArt 10"/>
          <p:cNvSpPr>
            <a:spLocks noChangeArrowheads="1" noChangeShapeType="1" noTextEdit="1"/>
          </p:cNvSpPr>
          <p:nvPr/>
        </p:nvSpPr>
        <p:spPr bwMode="auto">
          <a:xfrm>
            <a:off x="5885537" y="2853872"/>
            <a:ext cx="1364343" cy="1335312"/>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FX-Gongyong\Desktop\吊篮照片\配重没有固定好.jpg"/>
          <p:cNvPicPr>
            <a:picLocks noChangeAspect="1" noChangeArrowheads="1"/>
          </p:cNvPicPr>
          <p:nvPr/>
        </p:nvPicPr>
        <p:blipFill>
          <a:blip r:embed="rId3" cstate="print"/>
          <a:srcRect t="17692"/>
          <a:stretch>
            <a:fillRect/>
          </a:stretch>
        </p:blipFill>
        <p:spPr bwMode="auto">
          <a:xfrm>
            <a:off x="2786062" y="1744932"/>
            <a:ext cx="3043238" cy="4443324"/>
          </a:xfrm>
          <a:prstGeom prst="rect">
            <a:avLst/>
          </a:prstGeom>
          <a:noFill/>
        </p:spPr>
      </p:pic>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8" name="圆角矩形标注 17"/>
          <p:cNvSpPr/>
          <p:nvPr/>
        </p:nvSpPr>
        <p:spPr bwMode="auto">
          <a:xfrm>
            <a:off x="490401" y="4689285"/>
            <a:ext cx="1566669" cy="587565"/>
          </a:xfrm>
          <a:prstGeom prst="wedgeRoundRectCallout">
            <a:avLst>
              <a:gd name="adj1" fmla="val 112608"/>
              <a:gd name="adj2" fmla="val -22549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itchFamily="2" charset="-122"/>
              </a:rPr>
              <a:t>配重破损</a:t>
            </a:r>
            <a:endPar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endParaRPr>
          </a:p>
        </p:txBody>
      </p:sp>
      <p:sp>
        <p:nvSpPr>
          <p:cNvPr id="19" name="圆角矩形标注 18"/>
          <p:cNvSpPr/>
          <p:nvPr/>
        </p:nvSpPr>
        <p:spPr bwMode="auto">
          <a:xfrm>
            <a:off x="6230983" y="3953954"/>
            <a:ext cx="2162991" cy="587565"/>
          </a:xfrm>
          <a:prstGeom prst="wedgeRoundRectCallout">
            <a:avLst>
              <a:gd name="adj1" fmla="val -117014"/>
              <a:gd name="adj2" fmla="val -9098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配重未有效固定</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吊篮的组成及安全装置介绍</a:t>
            </a:r>
          </a:p>
        </p:txBody>
      </p:sp>
      <p:cxnSp>
        <p:nvCxnSpPr>
          <p:cNvPr id="12292" name="直接连接符 5"/>
          <p:cNvCxnSpPr>
            <a:cxnSpLocks noChangeShapeType="1"/>
          </p:cNvCxnSpPr>
          <p:nvPr/>
        </p:nvCxnSpPr>
        <p:spPr bwMode="auto">
          <a:xfrm>
            <a:off x="5212080" y="594427"/>
            <a:ext cx="3746183"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吊篮的安全保护装置</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11"/>
          <p:cNvSpPr/>
          <p:nvPr/>
        </p:nvSpPr>
        <p:spPr>
          <a:xfrm>
            <a:off x="609599" y="1716707"/>
            <a:ext cx="7757161"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b="1" dirty="0">
                <a:latin typeface="楷体" pitchFamily="49" charset="-122"/>
                <a:ea typeface="楷体" pitchFamily="49" charset="-122"/>
              </a:rPr>
              <a:t>绳坠铁（钢丝绳坠块）：</a:t>
            </a:r>
            <a:r>
              <a:rPr lang="zh-CN" altLang="en-US" sz="1800" dirty="0">
                <a:latin typeface="楷体" pitchFamily="49" charset="-122"/>
                <a:ea typeface="楷体" pitchFamily="49" charset="-122"/>
              </a:rPr>
              <a:t>固定在安全钢丝绳下端，使安全钢丝绳处于悬垂状态，防止悬吊平台在提升时将钢丝绳随同拉起而影响悬吊平台正常运行的重物。</a:t>
            </a:r>
            <a:endParaRPr lang="en-US" altLang="zh-CN" sz="1800" dirty="0">
              <a:latin typeface="楷体" pitchFamily="49" charset="-122"/>
              <a:ea typeface="楷体" pitchFamily="49" charset="-122"/>
            </a:endParaRPr>
          </a:p>
        </p:txBody>
      </p:sp>
      <p:sp>
        <p:nvSpPr>
          <p:cNvPr id="11"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38724"/>
          <a:stretch>
            <a:fillRect/>
          </a:stretch>
        </p:blipFill>
        <p:spPr bwMode="auto">
          <a:xfrm>
            <a:off x="5144950" y="3309258"/>
            <a:ext cx="2767033" cy="265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2" name="Picture 2"/>
          <p:cNvPicPr>
            <a:picLocks noChangeAspect="1" noChangeArrowheads="1"/>
          </p:cNvPicPr>
          <p:nvPr/>
        </p:nvPicPr>
        <p:blipFill>
          <a:blip r:embed="rId4" cstate="print"/>
          <a:srcRect t="19992"/>
          <a:stretch>
            <a:fillRect/>
          </a:stretch>
        </p:blipFill>
        <p:spPr bwMode="auto">
          <a:xfrm>
            <a:off x="1176112" y="3295546"/>
            <a:ext cx="2554406" cy="2655312"/>
          </a:xfrm>
          <a:prstGeom prst="rect">
            <a:avLst/>
          </a:prstGeom>
          <a:noFill/>
          <a:ln w="9525">
            <a:noFill/>
            <a:miter lim="800000"/>
            <a:headEnd/>
            <a:tailEnd/>
          </a:ln>
        </p:spPr>
      </p:pic>
      <p:sp>
        <p:nvSpPr>
          <p:cNvPr id="14" name="WordArt 10"/>
          <p:cNvSpPr>
            <a:spLocks noChangeArrowheads="1" noChangeShapeType="1" noTextEdit="1"/>
          </p:cNvSpPr>
          <p:nvPr/>
        </p:nvSpPr>
        <p:spPr bwMode="auto">
          <a:xfrm>
            <a:off x="1770737" y="4034972"/>
            <a:ext cx="1364343" cy="1335312"/>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ChangeArrowheads="1"/>
          </p:cNvSpPr>
          <p:nvPr>
            <p:custDataLst>
              <p:tags r:id="rId1"/>
            </p:custDataLst>
          </p:nvPr>
        </p:nvSpPr>
        <p:spPr bwMode="auto">
          <a:xfrm>
            <a:off x="3765550" y="3011488"/>
            <a:ext cx="5195888" cy="1150937"/>
          </a:xfrm>
          <a:prstGeom prst="rect">
            <a:avLst/>
          </a:prstGeom>
          <a:solidFill>
            <a:srgbClr val="080A58">
              <a:alpha val="39999"/>
            </a:srgbClr>
          </a:solidFill>
          <a:ln w="9525" algn="ctr">
            <a:noFill/>
            <a:miter lim="800000"/>
          </a:ln>
        </p:spPr>
        <p:txBody>
          <a:bodyPr wrap="none" lIns="91430" tIns="45715" rIns="91430" bIns="45715" anchor="ctr"/>
          <a:lstStyle/>
          <a:p>
            <a:pPr algn="ctr"/>
            <a:endParaRPr lang="zh-CN" altLang="en-US">
              <a:solidFill>
                <a:srgbClr val="080A58"/>
              </a:solidFill>
              <a:ea typeface="华文楷体" pitchFamily="2" charset="-122"/>
            </a:endParaRPr>
          </a:p>
        </p:txBody>
      </p:sp>
      <p:sp>
        <p:nvSpPr>
          <p:cNvPr id="9220" name="矩形 9"/>
          <p:cNvSpPr>
            <a:spLocks noChangeArrowheads="1"/>
          </p:cNvSpPr>
          <p:nvPr/>
        </p:nvSpPr>
        <p:spPr bwMode="auto">
          <a:xfrm>
            <a:off x="2581275" y="3011488"/>
            <a:ext cx="1187450" cy="1152525"/>
          </a:xfrm>
          <a:prstGeom prst="rect">
            <a:avLst/>
          </a:prstGeom>
          <a:solidFill>
            <a:srgbClr val="080A58"/>
          </a:solidFill>
          <a:ln w="9525">
            <a:noFill/>
            <a:miter lim="800000"/>
          </a:ln>
        </p:spPr>
        <p:txBody>
          <a:bodyPr lIns="91430" tIns="45715" rIns="91430" bIns="45715" anchor="ctr"/>
          <a:lstStyle/>
          <a:p>
            <a:pPr algn="ctr"/>
            <a:r>
              <a:rPr lang="en-US" altLang="zh-CN" sz="5400" b="1">
                <a:solidFill>
                  <a:schemeClr val="bg1"/>
                </a:solidFill>
                <a:latin typeface="Arial Narrow" pitchFamily="34" charset="0"/>
                <a:ea typeface="华文楷体" pitchFamily="2" charset="-122"/>
              </a:rPr>
              <a:t>3</a:t>
            </a:r>
            <a:endParaRPr lang="zh-CN" altLang="en-US" sz="5400" b="1" dirty="0">
              <a:solidFill>
                <a:schemeClr val="bg1"/>
              </a:solidFill>
              <a:latin typeface="Arial Narrow" pitchFamily="34" charset="0"/>
              <a:ea typeface="华文楷体" pitchFamily="2" charset="-122"/>
            </a:endParaRPr>
          </a:p>
        </p:txBody>
      </p:sp>
      <p:sp>
        <p:nvSpPr>
          <p:cNvPr id="9221" name="矩形 8"/>
          <p:cNvSpPr>
            <a:spLocks noChangeArrowheads="1"/>
          </p:cNvSpPr>
          <p:nvPr/>
        </p:nvSpPr>
        <p:spPr bwMode="auto">
          <a:xfrm>
            <a:off x="4127500" y="3368050"/>
            <a:ext cx="4692650" cy="523210"/>
          </a:xfrm>
          <a:prstGeom prst="rect">
            <a:avLst/>
          </a:prstGeom>
          <a:noFill/>
          <a:ln w="9525">
            <a:noFill/>
            <a:miter lim="800000"/>
          </a:ln>
        </p:spPr>
        <p:txBody>
          <a:bodyPr lIns="91430" tIns="45715" rIns="91430" bIns="45715">
            <a:spAutoFit/>
          </a:bodyPr>
          <a:lstStyle/>
          <a:p>
            <a:pPr algn="r" eaLnBrk="0" hangingPunct="0"/>
            <a:r>
              <a:rPr lang="zh-CN" altLang="en-US" sz="2800" b="1" dirty="0">
                <a:solidFill>
                  <a:schemeClr val="bg2"/>
                </a:solidFill>
                <a:latin typeface="楷体" pitchFamily="49" charset="-122"/>
                <a:ea typeface="楷体" pitchFamily="49" charset="-122"/>
              </a:rPr>
              <a:t>吊篮的使用与管理</a:t>
            </a:r>
          </a:p>
        </p:txBody>
      </p:sp>
      <p:sp>
        <p:nvSpPr>
          <p:cNvPr id="7"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6254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613873" y="2176505"/>
            <a:ext cx="235792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张紧绳必须在方管横梁上方居中；</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各连接部件牢固可靠，螺丝无松动；</a:t>
            </a:r>
          </a:p>
        </p:txBody>
      </p:sp>
      <p:pic>
        <p:nvPicPr>
          <p:cNvPr id="40962" name="Picture 2" descr="C:\Users\lixin\Desktop\新建文件夹\19张紧绳居中.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017" y="2176505"/>
            <a:ext cx="5029999" cy="3772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6" name="图片 15" descr="水印-34"/>
          <p:cNvPicPr>
            <a:picLocks noChangeAspect="1"/>
          </p:cNvPicPr>
          <p:nvPr/>
        </p:nvPicPr>
        <p:blipFill>
          <a:blip r:embed="rId4"/>
          <a:stretch>
            <a:fillRect/>
          </a:stretch>
        </p:blipFill>
        <p:spPr>
          <a:xfrm>
            <a:off x="700240" y="4819175"/>
            <a:ext cx="2230380" cy="11298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ChangeArrowheads="1"/>
          </p:cNvSpPr>
          <p:nvPr>
            <p:custDataLst>
              <p:tags r:id="rId1"/>
            </p:custDataLst>
          </p:nvPr>
        </p:nvSpPr>
        <p:spPr bwMode="auto">
          <a:xfrm>
            <a:off x="3765550" y="3011488"/>
            <a:ext cx="5195888" cy="1150937"/>
          </a:xfrm>
          <a:prstGeom prst="rect">
            <a:avLst/>
          </a:prstGeom>
          <a:solidFill>
            <a:srgbClr val="080A58">
              <a:alpha val="39999"/>
            </a:srgbClr>
          </a:solidFill>
          <a:ln w="9525" algn="ctr">
            <a:noFill/>
            <a:miter lim="800000"/>
          </a:ln>
        </p:spPr>
        <p:txBody>
          <a:bodyPr wrap="none" lIns="91430" tIns="45715" rIns="91430" bIns="45715" anchor="ctr"/>
          <a:lstStyle/>
          <a:p>
            <a:pPr algn="ctr"/>
            <a:endParaRPr lang="zh-CN" altLang="en-US">
              <a:solidFill>
                <a:srgbClr val="080A58"/>
              </a:solidFill>
              <a:ea typeface="华文楷体" pitchFamily="2" charset="-122"/>
            </a:endParaRPr>
          </a:p>
        </p:txBody>
      </p:sp>
      <p:sp>
        <p:nvSpPr>
          <p:cNvPr id="9220" name="矩形 9"/>
          <p:cNvSpPr>
            <a:spLocks noChangeArrowheads="1"/>
          </p:cNvSpPr>
          <p:nvPr/>
        </p:nvSpPr>
        <p:spPr bwMode="auto">
          <a:xfrm>
            <a:off x="2581275" y="3011488"/>
            <a:ext cx="1187450" cy="1152525"/>
          </a:xfrm>
          <a:prstGeom prst="rect">
            <a:avLst/>
          </a:prstGeom>
          <a:solidFill>
            <a:srgbClr val="080A58"/>
          </a:solidFill>
          <a:ln w="9525">
            <a:noFill/>
            <a:miter lim="800000"/>
          </a:ln>
        </p:spPr>
        <p:txBody>
          <a:bodyPr lIns="91430" tIns="45715" rIns="91430" bIns="45715" anchor="ctr"/>
          <a:lstStyle/>
          <a:p>
            <a:pPr algn="ctr"/>
            <a:r>
              <a:rPr lang="en-US" altLang="zh-CN" sz="5400" b="1">
                <a:solidFill>
                  <a:schemeClr val="bg1"/>
                </a:solidFill>
                <a:latin typeface="Arial Narrow" pitchFamily="34" charset="0"/>
                <a:ea typeface="华文楷体" pitchFamily="2" charset="-122"/>
              </a:rPr>
              <a:t>1</a:t>
            </a:r>
            <a:endParaRPr lang="zh-CN" altLang="en-US" sz="5400" b="1">
              <a:solidFill>
                <a:schemeClr val="bg1"/>
              </a:solidFill>
              <a:latin typeface="Arial Narrow" pitchFamily="34" charset="0"/>
              <a:ea typeface="华文楷体" pitchFamily="2" charset="-122"/>
            </a:endParaRPr>
          </a:p>
        </p:txBody>
      </p:sp>
      <p:sp>
        <p:nvSpPr>
          <p:cNvPr id="9221" name="矩形 8"/>
          <p:cNvSpPr>
            <a:spLocks noChangeArrowheads="1"/>
          </p:cNvSpPr>
          <p:nvPr/>
        </p:nvSpPr>
        <p:spPr bwMode="auto">
          <a:xfrm>
            <a:off x="4127500" y="3368050"/>
            <a:ext cx="4692650" cy="523210"/>
          </a:xfrm>
          <a:prstGeom prst="rect">
            <a:avLst/>
          </a:prstGeom>
          <a:noFill/>
          <a:ln w="9525">
            <a:noFill/>
            <a:miter lim="800000"/>
          </a:ln>
        </p:spPr>
        <p:txBody>
          <a:bodyPr lIns="91430" tIns="45715" rIns="91430" bIns="45715">
            <a:spAutoFit/>
          </a:bodyPr>
          <a:lstStyle/>
          <a:p>
            <a:pPr algn="r" eaLnBrk="0" hangingPunct="0"/>
            <a:r>
              <a:rPr lang="zh-CN" altLang="en-US" sz="2800" b="1" dirty="0">
                <a:solidFill>
                  <a:schemeClr val="bg2"/>
                </a:solidFill>
                <a:latin typeface="楷体" pitchFamily="49" charset="-122"/>
                <a:ea typeface="楷体" pitchFamily="49" charset="-122"/>
              </a:rPr>
              <a:t>吊篮的概念及分类</a:t>
            </a:r>
            <a:r>
              <a:rPr lang="en-US" altLang="zh-CN" sz="2800" b="1" dirty="0">
                <a:solidFill>
                  <a:schemeClr val="bg2"/>
                </a:solidFill>
                <a:latin typeface="楷体" pitchFamily="49" charset="-122"/>
                <a:ea typeface="楷体" pitchFamily="49" charset="-122"/>
              </a:rPr>
              <a:t> </a:t>
            </a:r>
            <a:endParaRPr lang="zh-CN" altLang="en-US" sz="2800" b="1" dirty="0">
              <a:solidFill>
                <a:schemeClr val="bg2"/>
              </a:solidFill>
              <a:latin typeface="楷体" pitchFamily="49" charset="-122"/>
              <a:ea typeface="楷体" pitchFamily="49" charset="-122"/>
            </a:endParaRPr>
          </a:p>
        </p:txBody>
      </p:sp>
      <p:sp>
        <p:nvSpPr>
          <p:cNvPr id="7"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2" y="2176505"/>
            <a:ext cx="3261252" cy="8583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关注支架安装位置基础的承载能力，必要时增设卸载板；</a:t>
            </a:r>
          </a:p>
        </p:txBody>
      </p:sp>
      <p:sp>
        <p:nvSpPr>
          <p:cNvPr id="12"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29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2" y="2176505"/>
            <a:ext cx="3261252"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solidFill>
                  <a:schemeClr val="tx1"/>
                </a:solidFill>
                <a:latin typeface="楷体" pitchFamily="49" charset="-122"/>
                <a:ea typeface="楷体" pitchFamily="49" charset="-122"/>
              </a:rPr>
              <a:t>前后支架、横梁等结构件必须用可拆卸的标准螺栓紧固，严禁用销轴组装； </a:t>
            </a:r>
          </a:p>
        </p:txBody>
      </p:sp>
      <p:sp>
        <p:nvSpPr>
          <p:cNvPr id="12"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0898" name="Picture 2" descr="E:\工作\HSE工作\培训\吊篮\177_0923\IMG_2977.JPG"/>
          <p:cNvPicPr>
            <a:picLocks noChangeAspect="1" noChangeArrowheads="1"/>
          </p:cNvPicPr>
          <p:nvPr/>
        </p:nvPicPr>
        <p:blipFill>
          <a:blip r:embed="rId3" cstate="print"/>
          <a:srcRect/>
          <a:stretch>
            <a:fillRect/>
          </a:stretch>
        </p:blipFill>
        <p:spPr bwMode="auto">
          <a:xfrm>
            <a:off x="4341812" y="2148613"/>
            <a:ext cx="4102040" cy="307653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2" y="2176505"/>
            <a:ext cx="326125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solidFill>
                  <a:schemeClr val="tx1"/>
                </a:solidFill>
                <a:latin typeface="楷体" pitchFamily="49" charset="-122"/>
                <a:ea typeface="楷体" pitchFamily="49" charset="-122"/>
              </a:rPr>
              <a:t>前支架的上立柱和下立柱必须在同一条垂直线上</a:t>
            </a:r>
            <a:r>
              <a:rPr lang="zh-CN" altLang="en-US" sz="1800" dirty="0">
                <a:latin typeface="楷体" pitchFamily="49" charset="-122"/>
                <a:ea typeface="楷体" pitchFamily="49" charset="-122"/>
              </a:rPr>
              <a:t>； </a:t>
            </a:r>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276" y="2114845"/>
            <a:ext cx="3194764" cy="36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1922" name="Picture 2" descr="E:\工作\HSE工作\培训\吊篮\177_0923\IMG_3027.JPG"/>
          <p:cNvPicPr>
            <a:picLocks noChangeAspect="1" noChangeArrowheads="1"/>
          </p:cNvPicPr>
          <p:nvPr/>
        </p:nvPicPr>
        <p:blipFill>
          <a:blip r:embed="rId4" cstate="print"/>
          <a:srcRect/>
          <a:stretch>
            <a:fillRect/>
          </a:stretch>
        </p:blipFill>
        <p:spPr bwMode="auto">
          <a:xfrm>
            <a:off x="722312" y="3288166"/>
            <a:ext cx="3840000" cy="2880000"/>
          </a:xfrm>
          <a:prstGeom prst="rect">
            <a:avLst/>
          </a:prstGeom>
          <a:noFill/>
        </p:spPr>
      </p:pic>
      <p:sp>
        <p:nvSpPr>
          <p:cNvPr id="16" name="WordArt 10"/>
          <p:cNvSpPr>
            <a:spLocks noChangeArrowheads="1" noChangeShapeType="1" noTextEdit="1"/>
          </p:cNvSpPr>
          <p:nvPr/>
        </p:nvSpPr>
        <p:spPr bwMode="auto">
          <a:xfrm>
            <a:off x="6655026" y="3534812"/>
            <a:ext cx="1124631" cy="1298446"/>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1" y="2176505"/>
            <a:ext cx="733269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现场如需使用骑墙马式支架时，女儿墙结构必须有足够强度，必要时增加防移位措施，并加强现场检查；</a:t>
            </a:r>
          </a:p>
        </p:txBody>
      </p:sp>
      <p:pic>
        <p:nvPicPr>
          <p:cNvPr id="43010" name="Picture 2" descr="C:\Users\lixin\Documents\Tencent Files\2351401812\Image\CCUP7OV6UQ)[%VV7@HT28Y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206" y="3201433"/>
            <a:ext cx="4038413" cy="3029685"/>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lixin\Desktop\177_0921\IMG_29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478" y="3200565"/>
            <a:ext cx="3995873" cy="2996905"/>
          </a:xfrm>
          <a:prstGeom prst="rect">
            <a:avLst/>
          </a:prstGeom>
          <a:noFill/>
          <a:extLst>
            <a:ext uri="{909E8E84-426E-40DD-AFC4-6F175D3DCCD1}">
              <a14:hiddenFill xmlns:a14="http://schemas.microsoft.com/office/drawing/2010/main">
                <a:solidFill>
                  <a:srgbClr val="FFFFFF"/>
                </a:solidFill>
              </a14:hiddenFill>
            </a:ext>
          </a:extLst>
        </p:spPr>
      </p:pic>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2" y="2176505"/>
            <a:ext cx="219028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前支架距离机构边缘大于</a:t>
            </a:r>
            <a:r>
              <a:rPr lang="en-US" altLang="zh-CN" sz="1800" dirty="0">
                <a:latin typeface="楷体" pitchFamily="49" charset="-122"/>
                <a:ea typeface="楷体" pitchFamily="49" charset="-122"/>
              </a:rPr>
              <a:t>200mm</a:t>
            </a:r>
            <a:r>
              <a:rPr lang="zh-CN" altLang="en-US" sz="1800" dirty="0">
                <a:latin typeface="楷体" pitchFamily="49" charset="-122"/>
                <a:ea typeface="楷体" pitchFamily="49" charset="-122"/>
              </a:rPr>
              <a:t>；</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2946" name="Picture 2" descr="E:\工作\HSE工作\培训\吊篮\177_0923\IMG_3018.JPG"/>
          <p:cNvPicPr>
            <a:picLocks noChangeAspect="1" noChangeArrowheads="1"/>
          </p:cNvPicPr>
          <p:nvPr/>
        </p:nvPicPr>
        <p:blipFill>
          <a:blip r:embed="rId3" cstate="print"/>
          <a:srcRect/>
          <a:stretch>
            <a:fillRect/>
          </a:stretch>
        </p:blipFill>
        <p:spPr bwMode="auto">
          <a:xfrm>
            <a:off x="4169755" y="2626859"/>
            <a:ext cx="4451349" cy="3338512"/>
          </a:xfrm>
          <a:prstGeom prst="rect">
            <a:avLst/>
          </a:prstGeom>
          <a:noFill/>
        </p:spPr>
      </p:pic>
      <p:pic>
        <p:nvPicPr>
          <p:cNvPr id="82947" name="Picture 3" descr="E:\工作\HSE工作\培训\吊篮\177_0923\IMG_3017.JPG"/>
          <p:cNvPicPr>
            <a:picLocks noChangeAspect="1" noChangeArrowheads="1"/>
          </p:cNvPicPr>
          <p:nvPr/>
        </p:nvPicPr>
        <p:blipFill>
          <a:blip r:embed="rId4" cstate="print"/>
          <a:srcRect/>
          <a:stretch>
            <a:fillRect/>
          </a:stretch>
        </p:blipFill>
        <p:spPr bwMode="auto">
          <a:xfrm>
            <a:off x="709613" y="3619500"/>
            <a:ext cx="3079449" cy="2309587"/>
          </a:xfrm>
          <a:prstGeom prst="rect">
            <a:avLst/>
          </a:prstGeom>
          <a:noFill/>
        </p:spPr>
      </p:pic>
      <p:sp>
        <p:nvSpPr>
          <p:cNvPr id="16" name="圆角矩形标注 15"/>
          <p:cNvSpPr/>
          <p:nvPr/>
        </p:nvSpPr>
        <p:spPr bwMode="auto">
          <a:xfrm>
            <a:off x="707938" y="5560182"/>
            <a:ext cx="2209437" cy="617502"/>
          </a:xfrm>
          <a:prstGeom prst="wedgeRoundRectCallout">
            <a:avLst>
              <a:gd name="adj1" fmla="val 40896"/>
              <a:gd name="adj2" fmla="val -13937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增加防位移措施</a:t>
            </a:r>
          </a:p>
        </p:txBody>
      </p:sp>
      <p:sp>
        <p:nvSpPr>
          <p:cNvPr id="17" name="圆角矩形标注 16"/>
          <p:cNvSpPr/>
          <p:nvPr/>
        </p:nvSpPr>
        <p:spPr bwMode="auto">
          <a:xfrm>
            <a:off x="4093029" y="1851782"/>
            <a:ext cx="2728685" cy="617502"/>
          </a:xfrm>
          <a:prstGeom prst="wedgeRoundRectCallout">
            <a:avLst>
              <a:gd name="adj1" fmla="val 41491"/>
              <a:gd name="adj2" fmla="val 31426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距边缘大于</a:t>
            </a:r>
            <a:r>
              <a:rPr kumimoji="0" lang="en-US" altLang="zh-CN" sz="2400" b="1" i="0" u="none" strike="noStrike" cap="none" normalizeH="0" baseline="0" dirty="0">
                <a:ln>
                  <a:noFill/>
                </a:ln>
                <a:solidFill>
                  <a:srgbClr val="FF0000"/>
                </a:solidFill>
                <a:effectLst/>
                <a:latin typeface="Arial" charset="0"/>
                <a:ea typeface="华文楷体" pitchFamily="2" charset="-122"/>
                <a:cs typeface="Arial" charset="0"/>
              </a:rPr>
              <a:t>200mm</a:t>
            </a:r>
            <a:endPar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2" y="2176505"/>
            <a:ext cx="729568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钢丝绳在做回弯时，必须使用鸡心环保护使其圆滑过渡；</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固定钢丝绳时，绳夹数量及安装方式满足要求；</a:t>
            </a:r>
          </a:p>
        </p:txBody>
      </p:sp>
      <p:pic>
        <p:nvPicPr>
          <p:cNvPr id="39960"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48" y="3436938"/>
            <a:ext cx="728069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SCF5343"/>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331489" y="264379"/>
            <a:ext cx="8313131" cy="5938301"/>
          </a:xfrm>
          <a:prstGeom prst="rect">
            <a:avLst/>
          </a:prstGeom>
          <a:noFill/>
        </p:spPr>
      </p:pic>
      <p:sp>
        <p:nvSpPr>
          <p:cNvPr id="6" name="圆角矩形标注 5"/>
          <p:cNvSpPr/>
          <p:nvPr/>
        </p:nvSpPr>
        <p:spPr bwMode="auto">
          <a:xfrm>
            <a:off x="7068821" y="1394178"/>
            <a:ext cx="1524000" cy="617502"/>
          </a:xfrm>
          <a:prstGeom prst="wedgeRoundRectCallout">
            <a:avLst>
              <a:gd name="adj1" fmla="val -45833"/>
              <a:gd name="adj2" fmla="val 15784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预紧绳</a:t>
            </a:r>
          </a:p>
        </p:txBody>
      </p:sp>
      <p:sp>
        <p:nvSpPr>
          <p:cNvPr id="7" name="圆角矩形标注 6"/>
          <p:cNvSpPr/>
          <p:nvPr/>
        </p:nvSpPr>
        <p:spPr bwMode="auto">
          <a:xfrm>
            <a:off x="3639821" y="3924018"/>
            <a:ext cx="3627120" cy="617502"/>
          </a:xfrm>
          <a:prstGeom prst="wedgeRoundRectCallout">
            <a:avLst>
              <a:gd name="adj1" fmla="val -50480"/>
              <a:gd name="adj2" fmla="val -16053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绳夹数量、固定方式正确</a:t>
            </a:r>
          </a:p>
        </p:txBody>
      </p:sp>
      <p:sp>
        <p:nvSpPr>
          <p:cNvPr id="8" name="圆角矩形标注 7"/>
          <p:cNvSpPr/>
          <p:nvPr/>
        </p:nvSpPr>
        <p:spPr bwMode="auto">
          <a:xfrm>
            <a:off x="746760" y="1855329"/>
            <a:ext cx="1734821" cy="617502"/>
          </a:xfrm>
          <a:prstGeom prst="wedgeRoundRectCallout">
            <a:avLst>
              <a:gd name="adj1" fmla="val 62167"/>
              <a:gd name="adj2" fmla="val 13563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itchFamily="2" charset="-122"/>
              </a:rPr>
              <a:t>鸡心环连接</a:t>
            </a:r>
            <a:endPar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endParaRPr>
          </a:p>
        </p:txBody>
      </p:sp>
      <p:sp>
        <p:nvSpPr>
          <p:cNvPr id="9"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lixin\Desktop\177_0921\IMG_29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71" y="363054"/>
            <a:ext cx="7779657" cy="5834743"/>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标注 5"/>
          <p:cNvSpPr/>
          <p:nvPr/>
        </p:nvSpPr>
        <p:spPr bwMode="auto">
          <a:xfrm>
            <a:off x="1419135" y="4863496"/>
            <a:ext cx="3627120" cy="617502"/>
          </a:xfrm>
          <a:prstGeom prst="wedgeRoundRectCallout">
            <a:avLst>
              <a:gd name="adj1" fmla="val -2461"/>
              <a:gd name="adj2" fmla="val -25454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绳夹数量、固定方式正确</a:t>
            </a:r>
          </a:p>
        </p:txBody>
      </p:sp>
      <p:sp>
        <p:nvSpPr>
          <p:cNvPr id="7" name="圆角矩形标注 6"/>
          <p:cNvSpPr/>
          <p:nvPr/>
        </p:nvSpPr>
        <p:spPr bwMode="auto">
          <a:xfrm>
            <a:off x="6444707" y="4368156"/>
            <a:ext cx="1524000" cy="617502"/>
          </a:xfrm>
          <a:prstGeom prst="wedgeRoundRectCallout">
            <a:avLst>
              <a:gd name="adj1" fmla="val -71547"/>
              <a:gd name="adj2" fmla="val -16887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观察孔</a:t>
            </a:r>
          </a:p>
        </p:txBody>
      </p:sp>
      <p:sp>
        <p:nvSpPr>
          <p:cNvPr id="8"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悬挂机构</a:t>
            </a:r>
          </a:p>
        </p:txBody>
      </p:sp>
      <p:sp>
        <p:nvSpPr>
          <p:cNvPr id="15" name="矩形 14"/>
          <p:cNvSpPr/>
          <p:nvPr/>
        </p:nvSpPr>
        <p:spPr>
          <a:xfrm>
            <a:off x="766272" y="2176505"/>
            <a:ext cx="3094528"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前梁上的钢丝绳悬挂架下的二销轴卡套上</a:t>
            </a:r>
            <a:r>
              <a:rPr lang="zh-CN" altLang="en-US" sz="1800" dirty="0">
                <a:solidFill>
                  <a:srgbClr val="FF0000"/>
                </a:solidFill>
                <a:latin typeface="楷体" pitchFamily="49" charset="-122"/>
                <a:ea typeface="楷体" pitchFamily="49" charset="-122"/>
              </a:rPr>
              <a:t>分别</a:t>
            </a:r>
            <a:r>
              <a:rPr lang="zh-CN" altLang="en-US" sz="1800" dirty="0">
                <a:latin typeface="楷体" pitchFamily="49" charset="-122"/>
                <a:ea typeface="楷体" pitchFamily="49" charset="-122"/>
              </a:rPr>
              <a:t>安装工作钢丝绳和安全钢丝绳，用绳夹夹好各条绳的端部，再在</a:t>
            </a:r>
            <a:r>
              <a:rPr lang="zh-CN" altLang="en-US" sz="1800" dirty="0">
                <a:solidFill>
                  <a:srgbClr val="FF0000"/>
                </a:solidFill>
                <a:latin typeface="楷体" pitchFamily="49" charset="-122"/>
                <a:ea typeface="楷体" pitchFamily="49" charset="-122"/>
              </a:rPr>
              <a:t>安全钢丝绳的适当部位</a:t>
            </a:r>
            <a:r>
              <a:rPr lang="zh-CN" altLang="en-US" sz="1800" dirty="0">
                <a:latin typeface="楷体" pitchFamily="49" charset="-122"/>
                <a:ea typeface="楷体" pitchFamily="49" charset="-122"/>
              </a:rPr>
              <a:t>装好限位块，限位块距顶端</a:t>
            </a:r>
            <a:r>
              <a:rPr lang="en-US" altLang="zh-CN" sz="1800" dirty="0">
                <a:solidFill>
                  <a:srgbClr val="FF0000"/>
                </a:solidFill>
                <a:latin typeface="楷体" pitchFamily="49" charset="-122"/>
                <a:ea typeface="楷体" pitchFamily="49" charset="-122"/>
              </a:rPr>
              <a:t>80cm</a:t>
            </a:r>
            <a:r>
              <a:rPr lang="zh-CN" altLang="en-US" sz="1800" dirty="0">
                <a:latin typeface="楷体" pitchFamily="49" charset="-122"/>
                <a:ea typeface="楷体" pitchFamily="49" charset="-122"/>
              </a:rPr>
              <a:t>处固定；</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安全钢丝绳必须独立于工作钢丝绳</a:t>
            </a:r>
            <a:r>
              <a:rPr lang="zh-CN" altLang="en-US" sz="1800" dirty="0">
                <a:solidFill>
                  <a:srgbClr val="FF0000"/>
                </a:solidFill>
                <a:latin typeface="楷体" pitchFamily="49" charset="-122"/>
                <a:ea typeface="楷体" pitchFamily="49" charset="-122"/>
              </a:rPr>
              <a:t>另行悬挂</a:t>
            </a:r>
            <a:r>
              <a:rPr lang="zh-CN" altLang="en-US" sz="1800" dirty="0">
                <a:latin typeface="楷体" pitchFamily="49" charset="-122"/>
                <a:ea typeface="楷体" pitchFamily="49" charset="-122"/>
              </a:rPr>
              <a:t>。</a:t>
            </a:r>
          </a:p>
        </p:txBody>
      </p:sp>
      <p:pic>
        <p:nvPicPr>
          <p:cNvPr id="13" name="Picture 5" descr="DSCF15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00" r="32315" b="21664"/>
          <a:stretch>
            <a:fillRect/>
          </a:stretch>
        </p:blipFill>
        <p:spPr>
          <a:xfrm>
            <a:off x="4549034" y="1604701"/>
            <a:ext cx="3483769" cy="44862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圆角矩形标注 15"/>
          <p:cNvSpPr/>
          <p:nvPr/>
        </p:nvSpPr>
        <p:spPr bwMode="auto">
          <a:xfrm>
            <a:off x="4539933" y="4077979"/>
            <a:ext cx="1659731" cy="617502"/>
          </a:xfrm>
          <a:prstGeom prst="wedgeRoundRectCallout">
            <a:avLst>
              <a:gd name="adj1" fmla="val 52111"/>
              <a:gd name="adj2" fmla="val -11363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工作钢丝绳</a:t>
            </a:r>
          </a:p>
        </p:txBody>
      </p:sp>
      <p:sp>
        <p:nvSpPr>
          <p:cNvPr id="17" name="圆角矩形标注 16"/>
          <p:cNvSpPr/>
          <p:nvPr/>
        </p:nvSpPr>
        <p:spPr bwMode="auto">
          <a:xfrm>
            <a:off x="7157060" y="4695481"/>
            <a:ext cx="1659731" cy="617502"/>
          </a:xfrm>
          <a:prstGeom prst="wedgeRoundRectCallout">
            <a:avLst>
              <a:gd name="adj1" fmla="val -74603"/>
              <a:gd name="adj2" fmla="val -15065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安全钢丝绳</a:t>
            </a:r>
          </a:p>
        </p:txBody>
      </p:sp>
      <p:sp>
        <p:nvSpPr>
          <p:cNvPr id="18" name="圆角矩形标注 17"/>
          <p:cNvSpPr/>
          <p:nvPr/>
        </p:nvSpPr>
        <p:spPr bwMode="auto">
          <a:xfrm>
            <a:off x="4585652" y="5389183"/>
            <a:ext cx="1174645" cy="617502"/>
          </a:xfrm>
          <a:prstGeom prst="wedgeRoundRectCallout">
            <a:avLst>
              <a:gd name="adj1" fmla="val 95246"/>
              <a:gd name="adj2" fmla="val -2972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itchFamily="2" charset="-122"/>
              </a:rPr>
              <a:t>限位块</a:t>
            </a:r>
            <a:endPar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endParaRPr>
          </a:p>
        </p:txBody>
      </p:sp>
      <p:sp>
        <p:nvSpPr>
          <p:cNvPr id="19"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20" name="圆角矩形标注 19"/>
          <p:cNvSpPr/>
          <p:nvPr/>
        </p:nvSpPr>
        <p:spPr bwMode="auto">
          <a:xfrm>
            <a:off x="7002281" y="2624212"/>
            <a:ext cx="1401491" cy="617502"/>
          </a:xfrm>
          <a:prstGeom prst="wedgeRoundRectCallout">
            <a:avLst>
              <a:gd name="adj1" fmla="val -59208"/>
              <a:gd name="adj2" fmla="val 12540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独立基础</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t="6914"/>
          <a:stretch>
            <a:fillRect/>
          </a:stretch>
        </p:blipFill>
        <p:spPr bwMode="auto">
          <a:xfrm>
            <a:off x="1645785" y="1718809"/>
            <a:ext cx="3613533" cy="4494666"/>
          </a:xfrm>
          <a:prstGeom prst="rect">
            <a:avLst/>
          </a:prstGeom>
          <a:noFill/>
          <a:ln w="9525">
            <a:noFill/>
            <a:miter lim="800000"/>
            <a:headEnd/>
            <a:tailEnd/>
          </a:ln>
        </p:spPr>
      </p:pic>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7" name="圆角矩形标注 16"/>
          <p:cNvSpPr/>
          <p:nvPr/>
        </p:nvSpPr>
        <p:spPr bwMode="auto">
          <a:xfrm>
            <a:off x="4717143" y="5261538"/>
            <a:ext cx="3846285" cy="617502"/>
          </a:xfrm>
          <a:prstGeom prst="wedgeRoundRectCallout">
            <a:avLst>
              <a:gd name="adj1" fmla="val -66301"/>
              <a:gd name="adj2" fmla="val -18121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安全绳、工作绳公用一基础</a:t>
            </a:r>
          </a:p>
        </p:txBody>
      </p:sp>
      <p:sp>
        <p:nvSpPr>
          <p:cNvPr id="19"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20" name="圆角矩形标注 19"/>
          <p:cNvSpPr/>
          <p:nvPr/>
        </p:nvSpPr>
        <p:spPr bwMode="auto">
          <a:xfrm>
            <a:off x="4868681" y="1942041"/>
            <a:ext cx="2417490" cy="617502"/>
          </a:xfrm>
          <a:prstGeom prst="wedgeRoundRectCallout">
            <a:avLst>
              <a:gd name="adj1" fmla="val -59208"/>
              <a:gd name="adj2" fmla="val 12540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一个销轴缺失</a:t>
            </a:r>
          </a:p>
        </p:txBody>
      </p:sp>
      <p:sp>
        <p:nvSpPr>
          <p:cNvPr id="21" name="WordArt 10"/>
          <p:cNvSpPr>
            <a:spLocks noChangeArrowheads="1" noChangeShapeType="1" noTextEdit="1"/>
          </p:cNvSpPr>
          <p:nvPr/>
        </p:nvSpPr>
        <p:spPr bwMode="auto">
          <a:xfrm>
            <a:off x="2503960" y="2780077"/>
            <a:ext cx="2140612" cy="2372494"/>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吊篮的概念及分类</a:t>
            </a:r>
          </a:p>
        </p:txBody>
      </p:sp>
      <p:cxnSp>
        <p:nvCxnSpPr>
          <p:cNvPr id="12292" name="直接连接符 5"/>
          <p:cNvCxnSpPr>
            <a:cxnSpLocks noChangeShapeType="1"/>
          </p:cNvCxnSpPr>
          <p:nvPr/>
        </p:nvCxnSpPr>
        <p:spPr bwMode="auto">
          <a:xfrm>
            <a:off x="3624146" y="594427"/>
            <a:ext cx="5334117" cy="0"/>
          </a:xfrm>
          <a:prstGeom prst="line">
            <a:avLst/>
          </a:prstGeom>
          <a:noFill/>
          <a:ln w="28575" algn="ctr">
            <a:solidFill>
              <a:srgbClr val="080A58"/>
            </a:solidFill>
            <a:round/>
          </a:ln>
        </p:spPr>
      </p:cxnSp>
      <p:grpSp>
        <p:nvGrpSpPr>
          <p:cNvPr id="7" name="组合 6"/>
          <p:cNvGrpSpPr/>
          <p:nvPr/>
        </p:nvGrpSpPr>
        <p:grpSpPr>
          <a:xfrm>
            <a:off x="573582" y="844349"/>
            <a:ext cx="6601919" cy="707876"/>
            <a:chOff x="895799" y="1563471"/>
            <a:chExt cx="5461289" cy="912878"/>
          </a:xfrm>
        </p:grpSpPr>
        <p:sp>
          <p:nvSpPr>
            <p:cNvPr id="8" name="椭圆 7"/>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9"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10" name="直接连接符 9"/>
            <p:cNvCxnSpPr>
              <a:stCxn id="8"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1"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吊篮的概念</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矩形 9"/>
          <p:cNvSpPr>
            <a:spLocks noChangeArrowheads="1"/>
          </p:cNvSpPr>
          <p:nvPr/>
        </p:nvSpPr>
        <p:spPr bwMode="auto">
          <a:xfrm>
            <a:off x="777849" y="1857183"/>
            <a:ext cx="8279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吊篮</a:t>
            </a:r>
          </a:p>
        </p:txBody>
      </p:sp>
      <p:sp>
        <p:nvSpPr>
          <p:cNvPr id="14" name="矩形 13"/>
          <p:cNvSpPr/>
          <p:nvPr/>
        </p:nvSpPr>
        <p:spPr>
          <a:xfrm>
            <a:off x="766273" y="2283185"/>
            <a:ext cx="3152584" cy="248144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悬挂机构架设于建筑物或构筑物上，提升机驱动悬吊平台通过钢丝绳沿立面上下运行的一种非常设悬挂设备</a:t>
            </a:r>
            <a:r>
              <a:rPr lang="zh-CN" altLang="zh-CN" sz="1800" dirty="0">
                <a:latin typeface="楷体" pitchFamily="49" charset="-122"/>
                <a:ea typeface="楷体" pitchFamily="49" charset="-122"/>
              </a:rPr>
              <a:t>。</a:t>
            </a:r>
            <a:endParaRPr lang="en-US" altLang="zh-CN" sz="1800" dirty="0">
              <a:latin typeface="楷体" pitchFamily="49" charset="-122"/>
              <a:ea typeface="楷体" pitchFamily="49" charset="-122"/>
            </a:endParaRPr>
          </a:p>
          <a:p>
            <a:pPr marL="285750" lvl="0" indent="-285750">
              <a:lnSpc>
                <a:spcPct val="150000"/>
              </a:lnSpc>
            </a:pPr>
            <a:r>
              <a:rPr lang="en-US" altLang="zh-CN" sz="1600" dirty="0">
                <a:latin typeface="楷体" pitchFamily="49" charset="-122"/>
                <a:ea typeface="楷体" pitchFamily="49" charset="-122"/>
              </a:rPr>
              <a:t>(GB19155-2003《</a:t>
            </a:r>
            <a:r>
              <a:rPr lang="zh-CN" altLang="en-US" sz="1600" dirty="0">
                <a:latin typeface="楷体" pitchFamily="49" charset="-122"/>
                <a:ea typeface="楷体" pitchFamily="49" charset="-122"/>
              </a:rPr>
              <a:t>高处作业吊篮</a:t>
            </a:r>
            <a:r>
              <a:rPr lang="en-US" altLang="zh-CN" sz="1600" dirty="0">
                <a:latin typeface="楷体" pitchFamily="49" charset="-122"/>
                <a:ea typeface="楷体" pitchFamily="49" charset="-122"/>
              </a:rPr>
              <a:t>》)</a:t>
            </a:r>
            <a:endParaRPr lang="zh-CN" altLang="zh-CN" sz="1800" dirty="0">
              <a:latin typeface="楷体" pitchFamily="49" charset="-122"/>
              <a:ea typeface="楷体" pitchFamily="49" charset="-122"/>
            </a:endParaRPr>
          </a:p>
        </p:txBody>
      </p:sp>
      <p:sp>
        <p:nvSpPr>
          <p:cNvPr id="15"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63490" name="Picture 2" descr="http://d.img.youboy.com/20114/5/15/g0/g0_14140569.jpg"/>
          <p:cNvPicPr>
            <a:picLocks noChangeAspect="1" noChangeArrowheads="1"/>
          </p:cNvPicPr>
          <p:nvPr/>
        </p:nvPicPr>
        <p:blipFill>
          <a:blip r:embed="rId3" cstate="print"/>
          <a:srcRect/>
          <a:stretch>
            <a:fillRect/>
          </a:stretch>
        </p:blipFill>
        <p:spPr bwMode="auto">
          <a:xfrm>
            <a:off x="4100560" y="1609680"/>
            <a:ext cx="4637621" cy="451680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9"/>
          <p:cNvSpPr>
            <a:spLocks noChangeArrowheads="1"/>
          </p:cNvSpPr>
          <p:nvPr/>
        </p:nvSpPr>
        <p:spPr bwMode="auto">
          <a:xfrm>
            <a:off x="766272" y="1780983"/>
            <a:ext cx="109667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钢丝绳</a:t>
            </a:r>
          </a:p>
        </p:txBody>
      </p:sp>
      <p:sp>
        <p:nvSpPr>
          <p:cNvPr id="13" name="矩形 12"/>
          <p:cNvSpPr/>
          <p:nvPr/>
        </p:nvSpPr>
        <p:spPr>
          <a:xfrm>
            <a:off x="754696" y="2222225"/>
            <a:ext cx="5326064"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安全钢丝绳必须独立于工作钢丝绳另行悬挂；</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在正常运行时，安全钢丝绳应处于悬垂状态</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底部</a:t>
            </a:r>
            <a:r>
              <a:rPr lang="zh-CN" altLang="en-US" sz="1800" dirty="0">
                <a:solidFill>
                  <a:srgbClr val="FF0000"/>
                </a:solidFill>
                <a:latin typeface="楷体" pitchFamily="49" charset="-122"/>
                <a:ea typeface="楷体" pitchFamily="49" charset="-122"/>
              </a:rPr>
              <a:t>重锤离地</a:t>
            </a:r>
            <a:r>
              <a:rPr lang="en-US" altLang="zh-CN" sz="1800" dirty="0">
                <a:solidFill>
                  <a:srgbClr val="FF0000"/>
                </a:solidFill>
                <a:latin typeface="楷体" pitchFamily="49" charset="-122"/>
                <a:ea typeface="楷体" pitchFamily="49" charset="-122"/>
              </a:rPr>
              <a:t>15cm</a:t>
            </a:r>
            <a:r>
              <a:rPr lang="zh-CN" altLang="en-US" sz="1800" dirty="0">
                <a:latin typeface="楷体" pitchFamily="49" charset="-122"/>
                <a:ea typeface="楷体" pitchFamily="49" charset="-122"/>
              </a:rPr>
              <a:t>；</a:t>
            </a:r>
          </a:p>
          <a:p>
            <a:pPr marL="285750" lvl="0" indent="-285750">
              <a:lnSpc>
                <a:spcPct val="150000"/>
              </a:lnSpc>
              <a:buFont typeface="Wingdings" charset="2"/>
              <a:buChar char="p"/>
            </a:pPr>
            <a:r>
              <a:rPr lang="zh-CN" altLang="en-US" sz="1800" dirty="0">
                <a:latin typeface="楷体" pitchFamily="49" charset="-122"/>
                <a:ea typeface="楷体" pitchFamily="49" charset="-122"/>
              </a:rPr>
              <a:t>工作绳和安全绳无绞绕；</a:t>
            </a:r>
          </a:p>
          <a:p>
            <a:pPr marL="285750" lvl="0" indent="-285750">
              <a:lnSpc>
                <a:spcPct val="150000"/>
              </a:lnSpc>
              <a:buFont typeface="Wingdings" charset="2"/>
              <a:buChar char="p"/>
            </a:pPr>
            <a:r>
              <a:rPr lang="zh-CN" altLang="en-US" sz="1800" dirty="0">
                <a:latin typeface="楷体" pitchFamily="49" charset="-122"/>
                <a:ea typeface="楷体" pitchFamily="49" charset="-122"/>
              </a:rPr>
              <a:t>钢丝绳与棱角物体的接触部钢丝绳不得拉伤、变形或扭曲，端部的绳夹数量、间距、固定方法应符合标准；</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无损伤、磨损、锈蚀、断股，钢丝绳报废应符合</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起重机械用钢丝绳检验和报废实用规范</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规定；</a:t>
            </a:r>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919" y="2160566"/>
            <a:ext cx="241935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39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5" name="Picture 2" descr="C:\Users\FX-Gongyong\Desktop\吊篮照片\主副绳搅在一起.jpg"/>
          <p:cNvPicPr>
            <a:picLocks noChangeAspect="1" noChangeArrowheads="1"/>
          </p:cNvPicPr>
          <p:nvPr/>
        </p:nvPicPr>
        <p:blipFill>
          <a:blip r:embed="rId3" cstate="print"/>
          <a:srcRect b="29178"/>
          <a:stretch>
            <a:fillRect/>
          </a:stretch>
        </p:blipFill>
        <p:spPr bwMode="auto">
          <a:xfrm>
            <a:off x="2117719" y="1749650"/>
            <a:ext cx="3505200" cy="4317319"/>
          </a:xfrm>
          <a:prstGeom prst="rect">
            <a:avLst/>
          </a:prstGeom>
          <a:noFill/>
        </p:spPr>
      </p:pic>
      <p:sp>
        <p:nvSpPr>
          <p:cNvPr id="16" name="圆角矩形标注 15"/>
          <p:cNvSpPr/>
          <p:nvPr/>
        </p:nvSpPr>
        <p:spPr bwMode="auto">
          <a:xfrm>
            <a:off x="4920341" y="3055366"/>
            <a:ext cx="3846285" cy="617502"/>
          </a:xfrm>
          <a:prstGeom prst="wedgeRoundRectCallout">
            <a:avLst>
              <a:gd name="adj1" fmla="val -66301"/>
              <a:gd name="adj2" fmla="val -18121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安全绳、工作绳公用一基础</a:t>
            </a:r>
          </a:p>
        </p:txBody>
      </p:sp>
      <p:sp>
        <p:nvSpPr>
          <p:cNvPr id="17" name="圆角矩形标注 16"/>
          <p:cNvSpPr/>
          <p:nvPr/>
        </p:nvSpPr>
        <p:spPr bwMode="auto">
          <a:xfrm>
            <a:off x="116112" y="4818853"/>
            <a:ext cx="2888343" cy="617502"/>
          </a:xfrm>
          <a:prstGeom prst="wedgeRoundRectCallout">
            <a:avLst>
              <a:gd name="adj1" fmla="val 66354"/>
              <a:gd name="adj2" fmla="val -18826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安全绳、工作绳郊饶</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FX-Gongyong\Desktop\吊篮照片\两个钢丝绳相互摩擦.jpg"/>
          <p:cNvPicPr>
            <a:picLocks noChangeAspect="1" noChangeArrowheads="1"/>
          </p:cNvPicPr>
          <p:nvPr/>
        </p:nvPicPr>
        <p:blipFill>
          <a:blip r:embed="rId3" cstate="print"/>
          <a:srcRect/>
          <a:stretch>
            <a:fillRect/>
          </a:stretch>
        </p:blipFill>
        <p:spPr bwMode="auto">
          <a:xfrm>
            <a:off x="690562" y="1752600"/>
            <a:ext cx="7623147" cy="4381499"/>
          </a:xfrm>
          <a:prstGeom prst="rect">
            <a:avLst/>
          </a:prstGeom>
          <a:noFill/>
        </p:spPr>
      </p:pic>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6" name="圆角矩形标注 15"/>
          <p:cNvSpPr/>
          <p:nvPr/>
        </p:nvSpPr>
        <p:spPr bwMode="auto">
          <a:xfrm>
            <a:off x="5115153" y="2388616"/>
            <a:ext cx="2428647" cy="617502"/>
          </a:xfrm>
          <a:prstGeom prst="wedgeRoundRectCallout">
            <a:avLst>
              <a:gd name="adj1" fmla="val -95004"/>
              <a:gd name="adj2" fmla="val 16122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钢丝绳相互摩擦</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1" name="Picture 1" descr="C:\Users\lixin\Documents\Tencent Files\2351401812\Image\AT}8BTG39J665{H7{BH4_6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823" y="1611085"/>
            <a:ext cx="5691147" cy="4269595"/>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10"/>
          <p:cNvSpPr>
            <a:spLocks noChangeArrowheads="1" noChangeShapeType="1" noTextEdit="1"/>
          </p:cNvSpPr>
          <p:nvPr/>
        </p:nvSpPr>
        <p:spPr bwMode="auto">
          <a:xfrm>
            <a:off x="5247160" y="3513472"/>
            <a:ext cx="1470086" cy="179875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3" name="圆角矩形标注 12"/>
          <p:cNvSpPr/>
          <p:nvPr/>
        </p:nvSpPr>
        <p:spPr bwMode="auto">
          <a:xfrm>
            <a:off x="1959395" y="1901484"/>
            <a:ext cx="1814288" cy="617502"/>
          </a:xfrm>
          <a:prstGeom prst="wedgeRoundRectCallout">
            <a:avLst>
              <a:gd name="adj1" fmla="val 75399"/>
              <a:gd name="adj2" fmla="val 11964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钢丝绳受剪</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图片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76" y="203199"/>
            <a:ext cx="8117523" cy="55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5830236"/>
            <a:ext cx="8961438"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钢丝绳的几种严重变形</a:t>
            </a:r>
          </a:p>
        </p:txBody>
      </p:sp>
      <p:sp>
        <p:nvSpPr>
          <p:cNvPr id="7"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悬吊平台</a:t>
            </a:r>
          </a:p>
        </p:txBody>
      </p:sp>
      <p:sp>
        <p:nvSpPr>
          <p:cNvPr id="15" name="矩形 14"/>
          <p:cNvSpPr/>
          <p:nvPr/>
        </p:nvSpPr>
        <p:spPr>
          <a:xfrm>
            <a:off x="766272" y="2176505"/>
            <a:ext cx="760048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篮体栏杆、安装架、底架连接牢固，焊缝无裂纹、脱焊结构表面无重大损伤；</a:t>
            </a:r>
          </a:p>
          <a:p>
            <a:pPr marL="285750" lvl="0" indent="-285750">
              <a:lnSpc>
                <a:spcPct val="150000"/>
              </a:lnSpc>
              <a:buFont typeface="Wingdings" charset="2"/>
              <a:buChar char="p"/>
            </a:pPr>
            <a:r>
              <a:rPr lang="zh-CN" altLang="en-US" sz="1800" dirty="0">
                <a:latin typeface="楷体" pitchFamily="49" charset="-122"/>
                <a:ea typeface="楷体" pitchFamily="49" charset="-122"/>
              </a:rPr>
              <a:t>提升机与安装架连接合格，无渗油、漏油现象，电磁制动器制动良好；</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安全锁摇臂动作灵活，无卡滞，吊篮倾斜角度大于标定角度及时抱住安全钢丝绳，安全锁活动部位无过度磨损；</a:t>
            </a:r>
            <a:endParaRPr lang="en-US" altLang="zh-CN" sz="1800" dirty="0">
              <a:latin typeface="楷体" pitchFamily="49" charset="-122"/>
              <a:ea typeface="楷体" pitchFamily="49" charset="-122"/>
            </a:endParaRPr>
          </a:p>
          <a:p>
            <a:pPr marL="285750" indent="-285750">
              <a:lnSpc>
                <a:spcPct val="150000"/>
              </a:lnSpc>
              <a:buFont typeface="Wingdings" charset="2"/>
              <a:buChar char="p"/>
            </a:pPr>
            <a:r>
              <a:rPr lang="zh-CN" altLang="en-US" sz="1800" dirty="0">
                <a:latin typeface="楷体" pitchFamily="49" charset="-122"/>
                <a:ea typeface="楷体" pitchFamily="49" charset="-122"/>
              </a:rPr>
              <a:t>定期检查手动下滑装置是否可靠；</a:t>
            </a:r>
            <a:endParaRPr lang="en-US" altLang="zh-CN" sz="1800" dirty="0">
              <a:latin typeface="楷体" pitchFamily="49" charset="-122"/>
              <a:ea typeface="楷体" pitchFamily="49" charset="-122"/>
            </a:endParaRPr>
          </a:p>
        </p:txBody>
      </p:sp>
      <p:sp>
        <p:nvSpPr>
          <p:cNvPr id="12"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悬吊平台</a:t>
            </a:r>
          </a:p>
        </p:txBody>
      </p:sp>
      <p:sp>
        <p:nvSpPr>
          <p:cNvPr id="15" name="矩形 14"/>
          <p:cNvSpPr/>
          <p:nvPr/>
        </p:nvSpPr>
        <p:spPr>
          <a:xfrm>
            <a:off x="766272" y="2176505"/>
            <a:ext cx="801577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四周安全护栏，工作面护栏不低于</a:t>
            </a:r>
            <a:r>
              <a:rPr lang="en-US" altLang="zh-CN" sz="1800" dirty="0">
                <a:latin typeface="楷体" pitchFamily="49" charset="-122"/>
                <a:ea typeface="楷体" pitchFamily="49" charset="-122"/>
              </a:rPr>
              <a:t>80cm</a:t>
            </a:r>
            <a:r>
              <a:rPr lang="zh-CN" altLang="en-US" sz="1800" dirty="0">
                <a:latin typeface="楷体" pitchFamily="49" charset="-122"/>
                <a:ea typeface="楷体" pitchFamily="49" charset="-122"/>
              </a:rPr>
              <a:t>，其余三面不低于</a:t>
            </a:r>
            <a:r>
              <a:rPr lang="en-US" altLang="zh-CN" sz="1800" dirty="0">
                <a:latin typeface="楷体" pitchFamily="49" charset="-122"/>
                <a:ea typeface="楷体" pitchFamily="49" charset="-122"/>
              </a:rPr>
              <a:t>110cm</a:t>
            </a:r>
            <a:r>
              <a:rPr lang="zh-CN" altLang="en-US" sz="1800" dirty="0">
                <a:latin typeface="楷体" pitchFamily="49" charset="-122"/>
                <a:ea typeface="楷体" pitchFamily="49" charset="-122"/>
              </a:rPr>
              <a:t>；平台四周不小于</a:t>
            </a:r>
            <a:r>
              <a:rPr lang="en-US" altLang="zh-CN" sz="1800" dirty="0">
                <a:solidFill>
                  <a:srgbClr val="FF0000"/>
                </a:solidFill>
                <a:latin typeface="楷体" pitchFamily="49" charset="-122"/>
                <a:ea typeface="楷体" pitchFamily="49" charset="-122"/>
              </a:rPr>
              <a:t>15cm</a:t>
            </a:r>
            <a:r>
              <a:rPr lang="zh-CN" altLang="en-US" sz="1800" dirty="0">
                <a:latin typeface="楷体" pitchFamily="49" charset="-122"/>
                <a:ea typeface="楷体" pitchFamily="49" charset="-122"/>
              </a:rPr>
              <a:t>的</a:t>
            </a:r>
            <a:r>
              <a:rPr lang="zh-CN" altLang="en-US" sz="1800" dirty="0">
                <a:solidFill>
                  <a:srgbClr val="FF0000"/>
                </a:solidFill>
                <a:latin typeface="楷体" pitchFamily="49" charset="-122"/>
                <a:ea typeface="楷体" pitchFamily="49" charset="-122"/>
              </a:rPr>
              <a:t>踢脚挡板</a:t>
            </a:r>
            <a:r>
              <a:rPr lang="zh-CN" altLang="en-US" sz="1800" dirty="0">
                <a:latin typeface="楷体" pitchFamily="49" charset="-122"/>
                <a:ea typeface="楷体" pitchFamily="49" charset="-122"/>
              </a:rPr>
              <a:t>；底板为防滑材料。</a:t>
            </a:r>
            <a:endParaRPr lang="en-US" altLang="zh-CN" sz="1800" dirty="0">
              <a:latin typeface="楷体" pitchFamily="49" charset="-122"/>
              <a:ea typeface="楷体" pitchFamily="49" charset="-122"/>
            </a:endParaRPr>
          </a:p>
        </p:txBody>
      </p:sp>
      <p:pic>
        <p:nvPicPr>
          <p:cNvPr id="47105" name="Picture 1" descr="C:\Users\lixin\Documents\Tencent Files\2351401812\Image\50}E}~2KOXL}T[)~O~J{$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680" y="3221081"/>
            <a:ext cx="3965370" cy="2989516"/>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C:\Users\lixin\Documents\Tencent Files\2351401812\Image\B@3ULW3(4$(~7[(JHP{(L9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69" y="3221080"/>
            <a:ext cx="3951113" cy="2976389"/>
          </a:xfrm>
          <a:prstGeom prst="rect">
            <a:avLst/>
          </a:prstGeom>
          <a:noFill/>
          <a:extLst>
            <a:ext uri="{909E8E84-426E-40DD-AFC4-6F175D3DCCD1}">
              <a14:hiddenFill xmlns:a14="http://schemas.microsoft.com/office/drawing/2010/main">
                <a:solidFill>
                  <a:srgbClr val="FFFFFF"/>
                </a:solidFill>
              </a14:hiddenFill>
            </a:ext>
          </a:extLst>
        </p:spPr>
      </p:pic>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悬吊平台</a:t>
            </a:r>
          </a:p>
        </p:txBody>
      </p:sp>
      <p:sp>
        <p:nvSpPr>
          <p:cNvPr id="15" name="矩形 14"/>
          <p:cNvSpPr/>
          <p:nvPr/>
        </p:nvSpPr>
        <p:spPr>
          <a:xfrm>
            <a:off x="766272" y="2176505"/>
            <a:ext cx="251032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吊篮外侧及两侧面应用</a:t>
            </a:r>
            <a:r>
              <a:rPr lang="zh-CN" altLang="en-US" sz="1800" dirty="0">
                <a:solidFill>
                  <a:srgbClr val="FF0000"/>
                </a:solidFill>
                <a:latin typeface="楷体" pitchFamily="49" charset="-122"/>
                <a:ea typeface="楷体" pitchFamily="49" charset="-122"/>
              </a:rPr>
              <a:t>密目安全网</a:t>
            </a:r>
            <a:r>
              <a:rPr lang="zh-CN" altLang="en-US" sz="1800" dirty="0">
                <a:latin typeface="楷体" pitchFamily="49" charset="-122"/>
                <a:ea typeface="楷体" pitchFamily="49" charset="-122"/>
              </a:rPr>
              <a:t>封挡严密，吊篮架长度</a:t>
            </a:r>
            <a:r>
              <a:rPr lang="zh-CN" altLang="en-US" sz="1800" dirty="0">
                <a:solidFill>
                  <a:srgbClr val="FF0000"/>
                </a:solidFill>
                <a:latin typeface="楷体" pitchFamily="49" charset="-122"/>
                <a:ea typeface="楷体" pitchFamily="49" charset="-122"/>
              </a:rPr>
              <a:t>不得大于</a:t>
            </a:r>
            <a:r>
              <a:rPr lang="en-US" altLang="zh-CN" sz="1800" dirty="0">
                <a:solidFill>
                  <a:srgbClr val="FF0000"/>
                </a:solidFill>
                <a:latin typeface="楷体" pitchFamily="49" charset="-122"/>
                <a:ea typeface="楷体" pitchFamily="49" charset="-122"/>
              </a:rPr>
              <a:t>6</a:t>
            </a:r>
            <a:r>
              <a:rPr lang="zh-CN" altLang="en-US" sz="1800" dirty="0">
                <a:solidFill>
                  <a:srgbClr val="FF0000"/>
                </a:solidFill>
                <a:latin typeface="楷体" pitchFamily="49" charset="-122"/>
                <a:ea typeface="楷体" pitchFamily="49" charset="-122"/>
              </a:rPr>
              <a:t>米</a:t>
            </a:r>
            <a:r>
              <a:rPr lang="zh-CN" altLang="en-US" sz="1800" dirty="0">
                <a:latin typeface="楷体" pitchFamily="49" charset="-122"/>
                <a:ea typeface="楷体" pitchFamily="49" charset="-122"/>
              </a:rPr>
              <a:t>。</a:t>
            </a:r>
          </a:p>
        </p:txBody>
      </p:sp>
      <p:pic>
        <p:nvPicPr>
          <p:cNvPr id="12" name="Picture 6" descr="DSCI0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07"/>
          <a:stretch>
            <a:fillRect/>
          </a:stretch>
        </p:blipFill>
        <p:spPr bwMode="auto">
          <a:xfrm>
            <a:off x="3536186" y="2228249"/>
            <a:ext cx="5138787" cy="315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123523"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安全锁</a:t>
            </a:r>
          </a:p>
        </p:txBody>
      </p:sp>
      <p:sp>
        <p:nvSpPr>
          <p:cNvPr id="15" name="矩形 14"/>
          <p:cNvSpPr/>
          <p:nvPr/>
        </p:nvSpPr>
        <p:spPr>
          <a:xfrm>
            <a:off x="766272" y="2176505"/>
            <a:ext cx="2510328"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要求将安全锁的检查标牌放置于安全锁上，随时检查。</a:t>
            </a:r>
          </a:p>
        </p:txBody>
      </p:sp>
      <p:pic>
        <p:nvPicPr>
          <p:cNvPr id="48130" name="Picture 2" descr="C:\Users\lixin\Desktop\177_0921\IMG_2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152" y="2176504"/>
            <a:ext cx="4514793" cy="3386095"/>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C:\Users\FX-Gongyong\Desktop\吊篮照片\吊篮防撞泡沫.jpg"/>
          <p:cNvPicPr>
            <a:picLocks noChangeAspect="1" noChangeArrowheads="1"/>
          </p:cNvPicPr>
          <p:nvPr/>
        </p:nvPicPr>
        <p:blipFill>
          <a:blip r:embed="rId3" cstate="print"/>
          <a:srcRect/>
          <a:stretch>
            <a:fillRect/>
          </a:stretch>
        </p:blipFill>
        <p:spPr bwMode="auto">
          <a:xfrm>
            <a:off x="5316901" y="1959427"/>
            <a:ext cx="3141039" cy="4188051"/>
          </a:xfrm>
          <a:prstGeom prst="rect">
            <a:avLst/>
          </a:prstGeom>
          <a:noFill/>
        </p:spPr>
      </p:pic>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悬吊平台</a:t>
            </a:r>
          </a:p>
        </p:txBody>
      </p:sp>
      <p:sp>
        <p:nvSpPr>
          <p:cNvPr id="15" name="矩形 14"/>
          <p:cNvSpPr/>
          <p:nvPr/>
        </p:nvSpPr>
        <p:spPr>
          <a:xfrm>
            <a:off x="766272" y="2176505"/>
            <a:ext cx="4328242" cy="44287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应醒目的注明</a:t>
            </a:r>
            <a:r>
              <a:rPr lang="zh-CN" altLang="en-US" sz="1800" dirty="0">
                <a:solidFill>
                  <a:srgbClr val="FF0000"/>
                </a:solidFill>
                <a:latin typeface="楷体" pitchFamily="49" charset="-122"/>
                <a:ea typeface="楷体" pitchFamily="49" charset="-122"/>
              </a:rPr>
              <a:t>额定载重量</a:t>
            </a:r>
            <a:r>
              <a:rPr lang="zh-CN" altLang="en-US" sz="1800" dirty="0">
                <a:latin typeface="楷体" pitchFamily="49" charset="-122"/>
                <a:ea typeface="楷体" pitchFamily="49" charset="-122"/>
              </a:rPr>
              <a:t>及</a:t>
            </a:r>
            <a:r>
              <a:rPr lang="zh-CN" altLang="en-US" sz="1800" dirty="0">
                <a:solidFill>
                  <a:srgbClr val="FF0000"/>
                </a:solidFill>
                <a:latin typeface="楷体" pitchFamily="49" charset="-122"/>
                <a:ea typeface="楷体" pitchFamily="49" charset="-122"/>
              </a:rPr>
              <a:t>注意事项</a:t>
            </a:r>
            <a:r>
              <a:rPr lang="zh-CN" altLang="en-US" sz="1800" dirty="0">
                <a:latin typeface="楷体" pitchFamily="49" charset="-122"/>
                <a:ea typeface="楷体" pitchFamily="49" charset="-122"/>
              </a:rPr>
              <a:t>；</a:t>
            </a:r>
          </a:p>
        </p:txBody>
      </p:sp>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6018" name="Picture 2"/>
          <p:cNvPicPr>
            <a:picLocks noChangeAspect="1" noChangeArrowheads="1"/>
          </p:cNvPicPr>
          <p:nvPr/>
        </p:nvPicPr>
        <p:blipFill>
          <a:blip r:embed="rId4" cstate="print"/>
          <a:srcRect/>
          <a:stretch>
            <a:fillRect/>
          </a:stretch>
        </p:blipFill>
        <p:spPr bwMode="auto">
          <a:xfrm>
            <a:off x="1562553" y="2782389"/>
            <a:ext cx="2718319" cy="3417887"/>
          </a:xfrm>
          <a:prstGeom prst="rect">
            <a:avLst/>
          </a:prstGeom>
          <a:noFill/>
          <a:ln w="9525">
            <a:noFill/>
            <a:miter lim="800000"/>
            <a:headEnd/>
            <a:tailEnd/>
          </a:ln>
        </p:spPr>
      </p:pic>
      <p:sp>
        <p:nvSpPr>
          <p:cNvPr id="17" name="椭圆 16"/>
          <p:cNvSpPr/>
          <p:nvPr/>
        </p:nvSpPr>
        <p:spPr bwMode="auto">
          <a:xfrm>
            <a:off x="2142311" y="4114800"/>
            <a:ext cx="1763485" cy="1685109"/>
          </a:xfrm>
          <a:prstGeom prst="ellipse">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18" name="椭圆 17"/>
          <p:cNvSpPr/>
          <p:nvPr/>
        </p:nvSpPr>
        <p:spPr bwMode="auto">
          <a:xfrm>
            <a:off x="6766557" y="3644533"/>
            <a:ext cx="1240973" cy="1393371"/>
          </a:xfrm>
          <a:prstGeom prst="ellipse">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21" name="椭圆 20"/>
          <p:cNvSpPr/>
          <p:nvPr/>
        </p:nvSpPr>
        <p:spPr bwMode="auto">
          <a:xfrm>
            <a:off x="6601102" y="2560320"/>
            <a:ext cx="1145172" cy="862149"/>
          </a:xfrm>
          <a:prstGeom prst="ellipse">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吊篮的概念及分类</a:t>
            </a:r>
          </a:p>
        </p:txBody>
      </p:sp>
      <p:cxnSp>
        <p:nvCxnSpPr>
          <p:cNvPr id="12292" name="直接连接符 5"/>
          <p:cNvCxnSpPr>
            <a:cxnSpLocks noChangeShapeType="1"/>
          </p:cNvCxnSpPr>
          <p:nvPr/>
        </p:nvCxnSpPr>
        <p:spPr bwMode="auto">
          <a:xfrm>
            <a:off x="3624146" y="594427"/>
            <a:ext cx="5334117"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8" name="椭圆 7"/>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9"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10" name="直接连接符 9"/>
            <p:cNvCxnSpPr>
              <a:stCxn id="8"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1"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吊篮的分类</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矩形 9"/>
          <p:cNvSpPr>
            <a:spLocks noChangeArrowheads="1"/>
          </p:cNvSpPr>
          <p:nvPr/>
        </p:nvSpPr>
        <p:spPr bwMode="auto">
          <a:xfrm>
            <a:off x="777849" y="1702185"/>
            <a:ext cx="8279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型式</a:t>
            </a:r>
          </a:p>
        </p:txBody>
      </p:sp>
      <p:sp>
        <p:nvSpPr>
          <p:cNvPr id="13" name="矩形 12"/>
          <p:cNvSpPr/>
          <p:nvPr/>
        </p:nvSpPr>
        <p:spPr>
          <a:xfrm>
            <a:off x="766272" y="2143427"/>
            <a:ext cx="7532775"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吊篮按驱动方式分为手动、气动和电动</a:t>
            </a:r>
            <a:r>
              <a:rPr lang="zh-CN" altLang="zh-CN" sz="1800" dirty="0">
                <a:latin typeface="楷体" pitchFamily="49" charset="-122"/>
                <a:ea typeface="楷体" pitchFamily="49" charset="-122"/>
              </a:rPr>
              <a:t>。</a:t>
            </a:r>
          </a:p>
        </p:txBody>
      </p:sp>
      <p:sp>
        <p:nvSpPr>
          <p:cNvPr id="17"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8" name="Picture 3"/>
          <p:cNvPicPr>
            <a:picLocks noChangeAspect="1" noChangeArrowheads="1"/>
          </p:cNvPicPr>
          <p:nvPr/>
        </p:nvPicPr>
        <p:blipFill>
          <a:blip r:embed="rId3" cstate="print"/>
          <a:srcRect t="10117"/>
          <a:stretch>
            <a:fillRect/>
          </a:stretch>
        </p:blipFill>
        <p:spPr bwMode="auto">
          <a:xfrm>
            <a:off x="584414" y="3037216"/>
            <a:ext cx="2510095" cy="2726560"/>
          </a:xfrm>
          <a:prstGeom prst="rect">
            <a:avLst/>
          </a:prstGeom>
          <a:ln>
            <a:noFill/>
          </a:ln>
          <a:effectLst>
            <a:softEdge rad="112500"/>
          </a:effectLst>
        </p:spPr>
      </p:pic>
      <p:pic>
        <p:nvPicPr>
          <p:cNvPr id="19" name="Picture 3"/>
          <p:cNvPicPr>
            <a:picLocks noChangeAspect="1" noChangeArrowheads="1"/>
          </p:cNvPicPr>
          <p:nvPr/>
        </p:nvPicPr>
        <p:blipFill>
          <a:blip r:embed="rId4" cstate="print"/>
          <a:srcRect/>
          <a:stretch>
            <a:fillRect/>
          </a:stretch>
        </p:blipFill>
        <p:spPr bwMode="auto">
          <a:xfrm>
            <a:off x="3330100" y="2984461"/>
            <a:ext cx="5351788" cy="2837692"/>
          </a:xfrm>
          <a:prstGeom prst="rect">
            <a:avLst/>
          </a:prstGeom>
          <a:ln>
            <a:noFill/>
          </a:ln>
          <a:effectLst>
            <a:softEdge rad="112500"/>
          </a:effectLst>
        </p:spPr>
      </p:pic>
      <p:sp>
        <p:nvSpPr>
          <p:cNvPr id="20" name="TextBox 19"/>
          <p:cNvSpPr txBox="1"/>
          <p:nvPr/>
        </p:nvSpPr>
        <p:spPr>
          <a:xfrm>
            <a:off x="1" y="5825640"/>
            <a:ext cx="8958262" cy="400110"/>
          </a:xfrm>
          <a:prstGeom prst="rect">
            <a:avLst/>
          </a:prstGeom>
          <a:noFill/>
        </p:spPr>
        <p:txBody>
          <a:bodyPr wrap="square" rtlCol="0">
            <a:spAutoFit/>
          </a:bodyPr>
          <a:lstStyle/>
          <a:p>
            <a:pPr algn="ctr"/>
            <a:r>
              <a:rPr lang="zh-CN" altLang="en-US" sz="2000" b="1" dirty="0">
                <a:solidFill>
                  <a:srgbClr val="FF0000"/>
                </a:solidFill>
                <a:latin typeface="仿宋" pitchFamily="49" charset="-122"/>
                <a:ea typeface="仿宋" pitchFamily="49" charset="-122"/>
              </a:rPr>
              <a:t>手摇式</a:t>
            </a:r>
            <a:r>
              <a:rPr lang="zh-CN" altLang="en-US" sz="2000" b="1" dirty="0">
                <a:latin typeface="仿宋" pitchFamily="49" charset="-122"/>
                <a:ea typeface="仿宋" pitchFamily="49" charset="-122"/>
              </a:rPr>
              <a:t>手动式吊篮</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78247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电气控制系统</a:t>
            </a:r>
          </a:p>
        </p:txBody>
      </p:sp>
      <p:sp>
        <p:nvSpPr>
          <p:cNvPr id="15" name="矩形 14"/>
          <p:cNvSpPr/>
          <p:nvPr/>
        </p:nvSpPr>
        <p:spPr>
          <a:xfrm>
            <a:off x="766271" y="2176505"/>
            <a:ext cx="4770929"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必须一机、一闸、一漏；</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配电箱外壳的绝缘电阻不小于</a:t>
            </a:r>
            <a:r>
              <a:rPr lang="en-US" altLang="zh-CN" sz="1800" dirty="0">
                <a:latin typeface="楷体" pitchFamily="49" charset="-122"/>
                <a:ea typeface="楷体" pitchFamily="49" charset="-122"/>
              </a:rPr>
              <a:t>0.5</a:t>
            </a:r>
            <a:r>
              <a:rPr lang="zh-CN" altLang="en-US" sz="1800" dirty="0">
                <a:latin typeface="楷体" pitchFamily="49" charset="-122"/>
                <a:ea typeface="楷体" pitchFamily="49" charset="-122"/>
              </a:rPr>
              <a:t>兆欧；</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电缆及插头插座完好；</a:t>
            </a:r>
          </a:p>
          <a:p>
            <a:pPr marL="285750" lvl="0" indent="-285750">
              <a:lnSpc>
                <a:spcPct val="150000"/>
              </a:lnSpc>
              <a:buFont typeface="Wingdings" charset="2"/>
              <a:buChar char="p"/>
            </a:pPr>
            <a:r>
              <a:rPr lang="zh-CN" altLang="en-US" sz="1800" dirty="0">
                <a:latin typeface="楷体" pitchFamily="49" charset="-122"/>
                <a:ea typeface="楷体" pitchFamily="49" charset="-122"/>
              </a:rPr>
              <a:t>转换开关、急停开关动作灵敏可靠；</a:t>
            </a:r>
          </a:p>
          <a:p>
            <a:pPr marL="285750" lvl="0" indent="-285750">
              <a:lnSpc>
                <a:spcPct val="150000"/>
              </a:lnSpc>
              <a:buFont typeface="Wingdings" charset="2"/>
              <a:buChar char="p"/>
            </a:pPr>
            <a:r>
              <a:rPr lang="zh-CN" altLang="en-US" sz="1800" dirty="0">
                <a:latin typeface="楷体" pitchFamily="49" charset="-122"/>
                <a:ea typeface="楷体" pitchFamily="49" charset="-122"/>
              </a:rPr>
              <a:t>上升限位开关灵敏可靠；</a:t>
            </a:r>
          </a:p>
          <a:p>
            <a:pPr marL="285750" lvl="0" indent="-285750">
              <a:lnSpc>
                <a:spcPct val="150000"/>
              </a:lnSpc>
              <a:buFont typeface="Wingdings" charset="2"/>
              <a:buChar char="p"/>
            </a:pPr>
            <a:r>
              <a:rPr lang="zh-CN" altLang="en-US" sz="1800" dirty="0">
                <a:latin typeface="楷体" pitchFamily="49" charset="-122"/>
                <a:ea typeface="楷体" pitchFamily="49" charset="-122"/>
              </a:rPr>
              <a:t>控制电路采用安全电压；</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zh-CN" sz="1800" dirty="0">
                <a:latin typeface="楷体" pitchFamily="49" charset="-122"/>
                <a:ea typeface="楷体" pitchFamily="49" charset="-122"/>
              </a:rPr>
              <a:t>吊篮电缆悬垂长度超过</a:t>
            </a:r>
            <a:r>
              <a:rPr lang="en-US" altLang="zh-CN" sz="1800" dirty="0">
                <a:solidFill>
                  <a:srgbClr val="FF0000"/>
                </a:solidFill>
                <a:latin typeface="楷体" pitchFamily="49" charset="-122"/>
                <a:ea typeface="楷体" pitchFamily="49" charset="-122"/>
              </a:rPr>
              <a:t>100</a:t>
            </a:r>
            <a:r>
              <a:rPr lang="zh-CN" altLang="zh-CN" sz="1800" dirty="0">
                <a:solidFill>
                  <a:srgbClr val="FF0000"/>
                </a:solidFill>
                <a:latin typeface="楷体" pitchFamily="49" charset="-122"/>
                <a:ea typeface="楷体" pitchFamily="49" charset="-122"/>
              </a:rPr>
              <a:t>米时</a:t>
            </a:r>
            <a:r>
              <a:rPr lang="zh-CN" altLang="zh-CN" sz="1800" dirty="0">
                <a:latin typeface="楷体" pitchFamily="49" charset="-122"/>
                <a:ea typeface="楷体" pitchFamily="49" charset="-122"/>
              </a:rPr>
              <a:t>应采用抗拉保护措施。</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与结构、钢丝绳</a:t>
            </a:r>
            <a:r>
              <a:rPr lang="zh-CN" altLang="en-US" sz="1800" dirty="0">
                <a:solidFill>
                  <a:srgbClr val="FF0000"/>
                </a:solidFill>
                <a:latin typeface="楷体" pitchFamily="49" charset="-122"/>
                <a:ea typeface="楷体" pitchFamily="49" charset="-122"/>
              </a:rPr>
              <a:t>交叉处</a:t>
            </a:r>
            <a:r>
              <a:rPr lang="zh-CN" altLang="en-US" sz="1800" dirty="0">
                <a:latin typeface="楷体" pitchFamily="49" charset="-122"/>
                <a:ea typeface="楷体" pitchFamily="49" charset="-122"/>
              </a:rPr>
              <a:t>采取措施进行保护；</a:t>
            </a:r>
          </a:p>
        </p:txBody>
      </p:sp>
      <p:sp>
        <p:nvSpPr>
          <p:cNvPr id="12"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49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56322" name="Picture 2" descr="C:\Users\lixin\Desktop\177_0921\IMG_2946.JPG"/>
          <p:cNvPicPr>
            <a:picLocks noChangeAspect="1" noChangeArrowheads="1"/>
          </p:cNvPicPr>
          <p:nvPr/>
        </p:nvPicPr>
        <p:blipFill>
          <a:blip r:embed="rId3" cstate="print">
            <a:extLst>
              <a:ext uri="{28A0092B-C50C-407E-A947-70E740481C1C}">
                <a14:useLocalDpi xmlns:a14="http://schemas.microsoft.com/office/drawing/2010/main" val="0"/>
              </a:ext>
            </a:extLst>
          </a:blip>
          <a:srcRect l="5613" r="14305"/>
          <a:stretch>
            <a:fillRect/>
          </a:stretch>
        </p:blipFill>
        <p:spPr bwMode="auto">
          <a:xfrm>
            <a:off x="5715000" y="2222224"/>
            <a:ext cx="2997200" cy="2806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2"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7042" name="Picture 2" descr="C:\Users\FX-Gongyong\Desktop\吊篮照片\电缆线破损严重而且抗磨防护不到位.jpg"/>
          <p:cNvPicPr>
            <a:picLocks noChangeAspect="1" noChangeArrowheads="1"/>
          </p:cNvPicPr>
          <p:nvPr/>
        </p:nvPicPr>
        <p:blipFill>
          <a:blip r:embed="rId3" cstate="print"/>
          <a:srcRect/>
          <a:stretch>
            <a:fillRect/>
          </a:stretch>
        </p:blipFill>
        <p:spPr bwMode="auto">
          <a:xfrm>
            <a:off x="765855" y="1886856"/>
            <a:ext cx="7337918" cy="4136572"/>
          </a:xfrm>
          <a:prstGeom prst="rect">
            <a:avLst/>
          </a:prstGeom>
          <a:noFill/>
        </p:spPr>
      </p:pic>
      <p:sp>
        <p:nvSpPr>
          <p:cNvPr id="16" name="圆角矩形标注 15"/>
          <p:cNvSpPr/>
          <p:nvPr/>
        </p:nvSpPr>
        <p:spPr bwMode="auto">
          <a:xfrm>
            <a:off x="1030480" y="2264341"/>
            <a:ext cx="1988492" cy="617502"/>
          </a:xfrm>
          <a:prstGeom prst="wedgeRoundRectCallout">
            <a:avLst>
              <a:gd name="adj1" fmla="val 75399"/>
              <a:gd name="adj2" fmla="val 11964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防护位置不对</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矩形 9"/>
          <p:cNvSpPr>
            <a:spLocks noChangeArrowheads="1"/>
          </p:cNvSpPr>
          <p:nvPr/>
        </p:nvSpPr>
        <p:spPr bwMode="auto">
          <a:xfrm>
            <a:off x="777848" y="1735263"/>
            <a:ext cx="126431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安全大绳</a:t>
            </a:r>
          </a:p>
        </p:txBody>
      </p:sp>
      <p:sp>
        <p:nvSpPr>
          <p:cNvPr id="15" name="矩形 14"/>
          <p:cNvSpPr/>
          <p:nvPr/>
        </p:nvSpPr>
        <p:spPr>
          <a:xfrm>
            <a:off x="766272" y="2176505"/>
            <a:ext cx="4037958"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应固定在有</a:t>
            </a:r>
            <a:r>
              <a:rPr lang="zh-CN" altLang="en-US" sz="1800" dirty="0">
                <a:solidFill>
                  <a:srgbClr val="FF0000"/>
                </a:solidFill>
                <a:latin typeface="楷体" pitchFamily="49" charset="-122"/>
                <a:ea typeface="楷体" pitchFamily="49" charset="-122"/>
              </a:rPr>
              <a:t>足够强度</a:t>
            </a:r>
            <a:r>
              <a:rPr lang="zh-CN" altLang="en-US" sz="1800" dirty="0">
                <a:latin typeface="楷体" pitchFamily="49" charset="-122"/>
                <a:ea typeface="楷体" pitchFamily="49" charset="-122"/>
              </a:rPr>
              <a:t>的建筑物结构上，</a:t>
            </a:r>
            <a:r>
              <a:rPr lang="zh-CN" altLang="en-US" sz="1800" dirty="0">
                <a:solidFill>
                  <a:srgbClr val="FF0000"/>
                </a:solidFill>
                <a:latin typeface="楷体" pitchFamily="49" charset="-122"/>
                <a:ea typeface="楷体" pitchFamily="49" charset="-122"/>
              </a:rPr>
              <a:t>严禁固定在吊篮结构上</a:t>
            </a:r>
            <a:r>
              <a:rPr lang="zh-CN" altLang="en-US" sz="1800" dirty="0">
                <a:latin typeface="楷体" pitchFamily="49" charset="-122"/>
                <a:ea typeface="楷体" pitchFamily="49" charset="-122"/>
              </a:rPr>
              <a:t>，并在两个支架</a:t>
            </a:r>
            <a:r>
              <a:rPr lang="zh-CN" altLang="en-US" sz="1800" dirty="0">
                <a:solidFill>
                  <a:srgbClr val="FF0000"/>
                </a:solidFill>
                <a:latin typeface="楷体" pitchFamily="49" charset="-122"/>
                <a:ea typeface="楷体" pitchFamily="49" charset="-122"/>
              </a:rPr>
              <a:t>中间下垂</a:t>
            </a:r>
            <a:r>
              <a:rPr lang="zh-CN" altLang="en-US" sz="1800" dirty="0">
                <a:latin typeface="楷体" pitchFamily="49" charset="-122"/>
                <a:ea typeface="楷体" pitchFamily="49" charset="-122"/>
              </a:rPr>
              <a:t>，</a:t>
            </a:r>
            <a:r>
              <a:rPr lang="zh-CN" altLang="en-US" sz="1800" dirty="0">
                <a:solidFill>
                  <a:srgbClr val="FF0000"/>
                </a:solidFill>
                <a:latin typeface="楷体" pitchFamily="49" charset="-122"/>
                <a:ea typeface="楷体" pitchFamily="49" charset="-122"/>
              </a:rPr>
              <a:t>每台</a:t>
            </a:r>
            <a:r>
              <a:rPr lang="zh-CN" altLang="en-US" sz="1800" dirty="0">
                <a:latin typeface="楷体" pitchFamily="49" charset="-122"/>
                <a:ea typeface="楷体" pitchFamily="49" charset="-122"/>
              </a:rPr>
              <a:t>吊篮配一根生命安全绳，绳径大于</a:t>
            </a:r>
            <a:r>
              <a:rPr lang="en-US" altLang="zh-CN" sz="1800" dirty="0">
                <a:latin typeface="楷体" pitchFamily="49" charset="-122"/>
                <a:ea typeface="楷体" pitchFamily="49" charset="-122"/>
              </a:rPr>
              <a:t>12.5</a:t>
            </a:r>
            <a:r>
              <a:rPr lang="zh-CN" altLang="en-US" sz="1800" dirty="0">
                <a:latin typeface="楷体" pitchFamily="49" charset="-122"/>
                <a:ea typeface="楷体" pitchFamily="49" charset="-122"/>
              </a:rPr>
              <a:t>毫米；</a:t>
            </a:r>
          </a:p>
          <a:p>
            <a:pPr marL="285750" indent="-285750">
              <a:lnSpc>
                <a:spcPct val="150000"/>
              </a:lnSpc>
              <a:buFont typeface="Wingdings" charset="2"/>
              <a:buChar char="p"/>
            </a:pPr>
            <a:r>
              <a:rPr lang="zh-CN" altLang="en-US" sz="1800" dirty="0">
                <a:latin typeface="楷体" pitchFamily="49" charset="-122"/>
                <a:ea typeface="楷体" pitchFamily="49" charset="-122"/>
              </a:rPr>
              <a:t>安全绳和电缆在</a:t>
            </a:r>
            <a:r>
              <a:rPr lang="zh-CN" altLang="en-US" sz="1800" dirty="0">
                <a:solidFill>
                  <a:srgbClr val="FF0000"/>
                </a:solidFill>
                <a:latin typeface="楷体" pitchFamily="49" charset="-122"/>
                <a:ea typeface="楷体" pitchFamily="49" charset="-122"/>
              </a:rPr>
              <a:t>建筑物结构拐角</a:t>
            </a:r>
            <a:r>
              <a:rPr lang="zh-CN" altLang="en-US" sz="1800" dirty="0">
                <a:latin typeface="楷体" pitchFamily="49" charset="-122"/>
                <a:ea typeface="楷体" pitchFamily="49" charset="-122"/>
              </a:rPr>
              <a:t>处必须做保护，无磨损断股；</a:t>
            </a:r>
          </a:p>
          <a:p>
            <a:pPr marL="285750" indent="-285750">
              <a:lnSpc>
                <a:spcPct val="150000"/>
              </a:lnSpc>
              <a:buFont typeface="Wingdings" charset="2"/>
              <a:buChar char="p"/>
            </a:pPr>
            <a:r>
              <a:rPr lang="zh-CN" altLang="en-US" sz="1800" dirty="0">
                <a:latin typeface="楷体" pitchFamily="49" charset="-122"/>
                <a:ea typeface="楷体" pitchFamily="49" charset="-122"/>
              </a:rPr>
              <a:t>长度要长于楼房高度</a:t>
            </a:r>
            <a:r>
              <a:rPr lang="en-US" altLang="zh-CN" sz="1800" dirty="0">
                <a:latin typeface="楷体" pitchFamily="49" charset="-122"/>
                <a:ea typeface="楷体" pitchFamily="49" charset="-122"/>
              </a:rPr>
              <a:t>2-3</a:t>
            </a:r>
            <a:r>
              <a:rPr lang="zh-CN" altLang="en-US" sz="1800" dirty="0">
                <a:latin typeface="楷体" pitchFamily="49" charset="-122"/>
                <a:ea typeface="楷体" pitchFamily="49" charset="-122"/>
              </a:rPr>
              <a:t>米以上，绳径不小于</a:t>
            </a:r>
            <a:r>
              <a:rPr lang="en-US" altLang="zh-CN" sz="1800" dirty="0">
                <a:latin typeface="楷体" pitchFamily="49" charset="-122"/>
                <a:ea typeface="楷体" pitchFamily="49" charset="-122"/>
              </a:rPr>
              <a:t>12.5</a:t>
            </a:r>
            <a:r>
              <a:rPr lang="zh-CN" altLang="en-US" sz="1800" dirty="0">
                <a:latin typeface="楷体" pitchFamily="49" charset="-122"/>
                <a:ea typeface="楷体" pitchFamily="49" charset="-122"/>
              </a:rPr>
              <a:t>毫米，安全锁扣与安全绳相匹配；</a:t>
            </a:r>
          </a:p>
        </p:txBody>
      </p:sp>
      <p:pic>
        <p:nvPicPr>
          <p:cNvPr id="51202" name="Picture 2" descr="C:\Users\lixin\Desktop\177_0921\IMG_2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712" y="1552225"/>
            <a:ext cx="3389688" cy="2542266"/>
          </a:xfrm>
          <a:prstGeom prst="rect">
            <a:avLst/>
          </a:prstGeom>
          <a:noFill/>
          <a:extLst>
            <a:ext uri="{909E8E84-426E-40DD-AFC4-6F175D3DCCD1}">
              <a14:hiddenFill xmlns:a14="http://schemas.microsoft.com/office/drawing/2010/main">
                <a:solidFill>
                  <a:srgbClr val="FFFFFF"/>
                </a:solidFill>
              </a14:hiddenFill>
            </a:ext>
          </a:extLst>
        </p:spPr>
      </p:pic>
      <p:pic>
        <p:nvPicPr>
          <p:cNvPr id="51203" name="Picture 3" descr="C:\Users\lixin\Desktop\177_0921\IMG_2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712" y="4207571"/>
            <a:ext cx="3389688"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9090" name="Picture 2" descr="E:\工作\HSE工作\培训\吊篮\177_0923\IMG_2982.JPG"/>
          <p:cNvPicPr>
            <a:picLocks noChangeAspect="1" noChangeArrowheads="1"/>
          </p:cNvPicPr>
          <p:nvPr/>
        </p:nvPicPr>
        <p:blipFill>
          <a:blip r:embed="rId3" cstate="print"/>
          <a:srcRect/>
          <a:stretch>
            <a:fillRect/>
          </a:stretch>
        </p:blipFill>
        <p:spPr bwMode="auto">
          <a:xfrm>
            <a:off x="303212" y="3094037"/>
            <a:ext cx="3840000" cy="2880000"/>
          </a:xfrm>
          <a:prstGeom prst="rect">
            <a:avLst/>
          </a:prstGeom>
          <a:noFill/>
        </p:spPr>
      </p:pic>
      <p:pic>
        <p:nvPicPr>
          <p:cNvPr id="89091" name="Picture 3" descr="E:\工作\HSE工作\培训\吊篮\177_0923\IMG_2976.JPG"/>
          <p:cNvPicPr>
            <a:picLocks noChangeAspect="1" noChangeArrowheads="1"/>
          </p:cNvPicPr>
          <p:nvPr/>
        </p:nvPicPr>
        <p:blipFill>
          <a:blip r:embed="rId4" cstate="print"/>
          <a:srcRect/>
          <a:stretch>
            <a:fillRect/>
          </a:stretch>
        </p:blipFill>
        <p:spPr bwMode="auto">
          <a:xfrm>
            <a:off x="4703762" y="1760537"/>
            <a:ext cx="3840000" cy="2880000"/>
          </a:xfrm>
          <a:prstGeom prst="rect">
            <a:avLst/>
          </a:prstGeom>
          <a:noFill/>
        </p:spPr>
      </p:pic>
      <p:sp>
        <p:nvSpPr>
          <p:cNvPr id="19" name="圆角矩形标注 18"/>
          <p:cNvSpPr/>
          <p:nvPr/>
        </p:nvSpPr>
        <p:spPr bwMode="auto">
          <a:xfrm>
            <a:off x="3621280" y="5426641"/>
            <a:ext cx="1988492" cy="617502"/>
          </a:xfrm>
          <a:prstGeom prst="wedgeRoundRectCallout">
            <a:avLst>
              <a:gd name="adj1" fmla="val -116204"/>
              <a:gd name="adj2" fmla="val -11172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防护位置不对</a:t>
            </a:r>
          </a:p>
        </p:txBody>
      </p:sp>
      <p:sp>
        <p:nvSpPr>
          <p:cNvPr id="20" name="圆角矩形标注 19"/>
          <p:cNvSpPr/>
          <p:nvPr/>
        </p:nvSpPr>
        <p:spPr bwMode="auto">
          <a:xfrm>
            <a:off x="2173480" y="2130991"/>
            <a:ext cx="1988492" cy="617502"/>
          </a:xfrm>
          <a:prstGeom prst="wedgeRoundRectCallout">
            <a:avLst>
              <a:gd name="adj1" fmla="val 155872"/>
              <a:gd name="adj2" fmla="val 12273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安全绳破损</a:t>
            </a:r>
          </a:p>
        </p:txBody>
      </p:sp>
      <p:sp>
        <p:nvSpPr>
          <p:cNvPr id="21" name="右箭头 20"/>
          <p:cNvSpPr/>
          <p:nvPr/>
        </p:nvSpPr>
        <p:spPr bwMode="auto">
          <a:xfrm rot="20666573">
            <a:off x="2556838" y="3653654"/>
            <a:ext cx="2449161" cy="62865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22" name="椭圆 21"/>
          <p:cNvSpPr/>
          <p:nvPr/>
        </p:nvSpPr>
        <p:spPr bwMode="auto">
          <a:xfrm>
            <a:off x="1895752" y="4122421"/>
            <a:ext cx="504548" cy="525780"/>
          </a:xfrm>
          <a:prstGeom prst="ellipse">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使用细节检查与管理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6"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8066" name="Picture 2" descr="C:\Users\FX-Gongyong\Desktop\吊篮照片\大绳被别人拴在钢管上.jpg"/>
          <p:cNvPicPr>
            <a:picLocks noChangeAspect="1" noChangeArrowheads="1"/>
          </p:cNvPicPr>
          <p:nvPr/>
        </p:nvPicPr>
        <p:blipFill>
          <a:blip r:embed="rId3" cstate="print"/>
          <a:srcRect/>
          <a:stretch>
            <a:fillRect/>
          </a:stretch>
        </p:blipFill>
        <p:spPr bwMode="auto">
          <a:xfrm>
            <a:off x="622753" y="1751692"/>
            <a:ext cx="3240000" cy="4320000"/>
          </a:xfrm>
          <a:prstGeom prst="rect">
            <a:avLst/>
          </a:prstGeom>
          <a:noFill/>
        </p:spPr>
      </p:pic>
      <p:pic>
        <p:nvPicPr>
          <p:cNvPr id="88067" name="Picture 3" descr="E:\工作\HSE工作\培训\吊篮\177_0923\IMG_3028.JPG"/>
          <p:cNvPicPr>
            <a:picLocks noChangeAspect="1" noChangeArrowheads="1"/>
          </p:cNvPicPr>
          <p:nvPr/>
        </p:nvPicPr>
        <p:blipFill>
          <a:blip r:embed="rId4" cstate="print"/>
          <a:srcRect l="11766"/>
          <a:stretch>
            <a:fillRect/>
          </a:stretch>
        </p:blipFill>
        <p:spPr bwMode="auto">
          <a:xfrm>
            <a:off x="4191000" y="1751692"/>
            <a:ext cx="4305300" cy="4320000"/>
          </a:xfrm>
          <a:prstGeom prst="rect">
            <a:avLst/>
          </a:prstGeom>
          <a:noFill/>
        </p:spPr>
      </p:pic>
      <p:sp>
        <p:nvSpPr>
          <p:cNvPr id="17" name="圆角矩形标注 16"/>
          <p:cNvSpPr/>
          <p:nvPr/>
        </p:nvSpPr>
        <p:spPr bwMode="auto">
          <a:xfrm>
            <a:off x="1809750" y="1749991"/>
            <a:ext cx="2236142" cy="617502"/>
          </a:xfrm>
          <a:prstGeom prst="wedgeRoundRectCallout">
            <a:avLst>
              <a:gd name="adj1" fmla="val -25716"/>
              <a:gd name="adj2" fmla="val 30783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以脚手架做基础</a:t>
            </a:r>
          </a:p>
        </p:txBody>
      </p:sp>
      <p:sp>
        <p:nvSpPr>
          <p:cNvPr id="18" name="圆角矩形标注 17"/>
          <p:cNvSpPr/>
          <p:nvPr/>
        </p:nvSpPr>
        <p:spPr bwMode="auto">
          <a:xfrm>
            <a:off x="6248400" y="1597591"/>
            <a:ext cx="2236142" cy="617502"/>
          </a:xfrm>
          <a:prstGeom prst="wedgeRoundRectCallout">
            <a:avLst>
              <a:gd name="adj1" fmla="val -57237"/>
              <a:gd name="adj2" fmla="val 21220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安全绳穿过架体</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48072" y="569458"/>
            <a:ext cx="8065294" cy="360968"/>
          </a:xfrm>
        </p:spPr>
        <p:txBody>
          <a:bodyPr lIns="114287" tIns="57143" rIns="114287" bIns="57143" anchor="t"/>
          <a:lstStyle/>
          <a:p>
            <a:pPr defTabSz="896620" eaLnBrk="1" hangingPunct="1">
              <a:lnSpc>
                <a:spcPct val="80000"/>
              </a:lnSpc>
              <a:spcBef>
                <a:spcPct val="20000"/>
              </a:spcBef>
              <a:buClr>
                <a:schemeClr val="folHlink"/>
              </a:buClr>
              <a:buSzPct val="85000"/>
            </a:pPr>
            <a:r>
              <a:rPr kumimoji="1" lang="zh-CN" altLang="en-US" sz="2200">
                <a:ea typeface="仿宋_GB2312" pitchFamily="49" charset="-122"/>
              </a:rPr>
              <a:t>建筑施工用电动吊篮的安全装置和不合格的使用现象</a:t>
            </a:r>
          </a:p>
        </p:txBody>
      </p:sp>
      <p:pic>
        <p:nvPicPr>
          <p:cNvPr id="11269" name="Picture 6"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823" y="1110911"/>
            <a:ext cx="3273924" cy="24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图片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9984" y="1110911"/>
            <a:ext cx="3244359" cy="243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图片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823" y="3651691"/>
            <a:ext cx="3273924" cy="244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图片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9984" y="3793277"/>
            <a:ext cx="3202346" cy="23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WordArt 10"/>
          <p:cNvSpPr>
            <a:spLocks noChangeArrowheads="1" noChangeShapeType="1" noTextEdit="1"/>
          </p:cNvSpPr>
          <p:nvPr/>
        </p:nvSpPr>
        <p:spPr bwMode="auto">
          <a:xfrm>
            <a:off x="5769674" y="2170477"/>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1274" name="WordArt 11"/>
          <p:cNvSpPr>
            <a:spLocks noChangeArrowheads="1" noChangeShapeType="1" noTextEdit="1"/>
          </p:cNvSpPr>
          <p:nvPr/>
        </p:nvSpPr>
        <p:spPr bwMode="auto">
          <a:xfrm>
            <a:off x="2452180" y="1957319"/>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1275" name="WordArt 12"/>
          <p:cNvSpPr>
            <a:spLocks noChangeArrowheads="1" noChangeShapeType="1" noTextEdit="1"/>
          </p:cNvSpPr>
          <p:nvPr/>
        </p:nvSpPr>
        <p:spPr bwMode="auto">
          <a:xfrm>
            <a:off x="2028935" y="4709701"/>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1276" name="WordArt 13"/>
          <p:cNvSpPr>
            <a:spLocks noChangeArrowheads="1" noChangeShapeType="1" noTextEdit="1"/>
          </p:cNvSpPr>
          <p:nvPr/>
        </p:nvSpPr>
        <p:spPr bwMode="auto">
          <a:xfrm>
            <a:off x="6616164" y="4358068"/>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9812E47-AA16-4486-BF22-7D9A7C66D095}" type="slidenum">
              <a:rPr lang="en-US" altLang="zh-CN" smtClean="0"/>
              <a:t>55</a:t>
            </a:fld>
            <a:endParaRPr lang="en-US" altLang="zh-CN"/>
          </a:p>
        </p:txBody>
      </p:sp>
      <p:sp>
        <p:nvSpPr>
          <p:cNvPr id="6" name="Rectangle 4"/>
          <p:cNvSpPr>
            <a:spLocks noGrp="1" noChangeArrowheads="1"/>
          </p:cNvSpPr>
          <p:nvPr>
            <p:ph type="title" idx="4294967295"/>
          </p:nvPr>
        </p:nvSpPr>
        <p:spPr>
          <a:xfrm>
            <a:off x="0" y="569913"/>
            <a:ext cx="8066088" cy="360362"/>
          </a:xfrm>
          <a:prstGeom prst="rect">
            <a:avLst/>
          </a:prstGeom>
        </p:spPr>
        <p:txBody>
          <a:bodyPr lIns="114287" tIns="57143" rIns="114287" bIns="57143" anchor="t"/>
          <a:lstStyle/>
          <a:p>
            <a:pPr defTabSz="896620" eaLnBrk="1" hangingPunct="1">
              <a:lnSpc>
                <a:spcPct val="80000"/>
              </a:lnSpc>
              <a:spcBef>
                <a:spcPct val="20000"/>
              </a:spcBef>
              <a:buClr>
                <a:schemeClr val="folHlink"/>
              </a:buClr>
              <a:buSzPct val="85000"/>
            </a:pPr>
            <a:r>
              <a:rPr kumimoji="1" lang="zh-CN" altLang="en-US" sz="2200">
                <a:ea typeface="仿宋_GB2312" pitchFamily="49" charset="-122"/>
              </a:rPr>
              <a:t>建筑施工用电动吊篮的安全装置和不合格的使用现象</a:t>
            </a:r>
          </a:p>
        </p:txBody>
      </p:sp>
      <p:pic>
        <p:nvPicPr>
          <p:cNvPr id="90114" name="Picture 2" descr="E:\工作\HSE工作\培训\吊篮\177_0923\IMG_2995.JPG"/>
          <p:cNvPicPr>
            <a:picLocks noChangeAspect="1" noChangeArrowheads="1"/>
          </p:cNvPicPr>
          <p:nvPr/>
        </p:nvPicPr>
        <p:blipFill>
          <a:blip r:embed="rId3" cstate="print"/>
          <a:srcRect/>
          <a:stretch>
            <a:fillRect/>
          </a:stretch>
        </p:blipFill>
        <p:spPr bwMode="auto">
          <a:xfrm>
            <a:off x="706705" y="1419916"/>
            <a:ext cx="3360000" cy="2520000"/>
          </a:xfrm>
          <a:prstGeom prst="rect">
            <a:avLst/>
          </a:prstGeom>
          <a:noFill/>
        </p:spPr>
      </p:pic>
      <p:pic>
        <p:nvPicPr>
          <p:cNvPr id="90115" name="Picture 3" descr="C:\Users\FX-Gongyong\Desktop\吊篮照片\限位器倾斜.jpg"/>
          <p:cNvPicPr>
            <a:picLocks noChangeAspect="1" noChangeArrowheads="1"/>
          </p:cNvPicPr>
          <p:nvPr/>
        </p:nvPicPr>
        <p:blipFill>
          <a:blip r:embed="rId4" cstate="print"/>
          <a:srcRect r="16480"/>
          <a:stretch>
            <a:fillRect/>
          </a:stretch>
        </p:blipFill>
        <p:spPr bwMode="auto">
          <a:xfrm>
            <a:off x="4568599" y="1419916"/>
            <a:ext cx="3733572" cy="2520000"/>
          </a:xfrm>
          <a:prstGeom prst="rect">
            <a:avLst/>
          </a:prstGeom>
          <a:noFill/>
        </p:spPr>
      </p:pic>
      <p:sp>
        <p:nvSpPr>
          <p:cNvPr id="9" name="WordArt 11"/>
          <p:cNvSpPr>
            <a:spLocks noChangeArrowheads="1" noChangeShapeType="1" noTextEdit="1"/>
          </p:cNvSpPr>
          <p:nvPr/>
        </p:nvSpPr>
        <p:spPr bwMode="auto">
          <a:xfrm>
            <a:off x="2452180" y="2185919"/>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0" name="WordArt 11"/>
          <p:cNvSpPr>
            <a:spLocks noChangeArrowheads="1" noChangeShapeType="1" noTextEdit="1"/>
          </p:cNvSpPr>
          <p:nvPr/>
        </p:nvSpPr>
        <p:spPr bwMode="auto">
          <a:xfrm>
            <a:off x="6109780" y="2204969"/>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pic>
        <p:nvPicPr>
          <p:cNvPr id="8" name="图片 7" descr="水印-34"/>
          <p:cNvPicPr>
            <a:picLocks noChangeAspect="1"/>
          </p:cNvPicPr>
          <p:nvPr/>
        </p:nvPicPr>
        <p:blipFill>
          <a:blip r:embed="rId5"/>
          <a:stretch>
            <a:fillRect/>
          </a:stretch>
        </p:blipFill>
        <p:spPr>
          <a:xfrm>
            <a:off x="5993189" y="4764194"/>
            <a:ext cx="2230380" cy="112982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chenxin13\Desktop\1387784105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29" y="1587726"/>
            <a:ext cx="4103337" cy="3077503"/>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230" y="1587727"/>
            <a:ext cx="4103477" cy="307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4"/>
          </p:nvPr>
        </p:nvSpPr>
        <p:spPr/>
        <p:txBody>
          <a:bodyPr/>
          <a:lstStyle/>
          <a:p>
            <a:pPr>
              <a:defRPr/>
            </a:pPr>
            <a:fld id="{A9812E47-AA16-4486-BF22-7D9A7C66D095}" type="slidenum">
              <a:rPr lang="en-US" altLang="zh-CN" smtClean="0"/>
              <a:t>56</a:t>
            </a:fld>
            <a:endParaRPr lang="en-US" altLang="zh-CN"/>
          </a:p>
        </p:txBody>
      </p:sp>
      <p:sp>
        <p:nvSpPr>
          <p:cNvPr id="6" name="Rectangle 4"/>
          <p:cNvSpPr>
            <a:spLocks noGrp="1" noChangeArrowheads="1"/>
          </p:cNvSpPr>
          <p:nvPr>
            <p:ph type="title" idx="4294967295"/>
          </p:nvPr>
        </p:nvSpPr>
        <p:spPr>
          <a:xfrm>
            <a:off x="0" y="569913"/>
            <a:ext cx="8066088" cy="360362"/>
          </a:xfrm>
          <a:prstGeom prst="rect">
            <a:avLst/>
          </a:prstGeom>
        </p:spPr>
        <p:txBody>
          <a:bodyPr lIns="114287" tIns="57143" rIns="114287" bIns="57143" anchor="t"/>
          <a:lstStyle/>
          <a:p>
            <a:pPr defTabSz="896620" eaLnBrk="1" hangingPunct="1">
              <a:lnSpc>
                <a:spcPct val="80000"/>
              </a:lnSpc>
              <a:spcBef>
                <a:spcPct val="20000"/>
              </a:spcBef>
              <a:buClr>
                <a:schemeClr val="folHlink"/>
              </a:buClr>
              <a:buSzPct val="85000"/>
            </a:pPr>
            <a:r>
              <a:rPr kumimoji="1" lang="zh-CN" altLang="en-US" sz="2200" dirty="0">
                <a:ea typeface="仿宋_GB2312" pitchFamily="49" charset="-122"/>
              </a:rPr>
              <a:t>建筑施工用电动吊篮的悬在半空现象、人员不挂安全带、运送材料都是危险的。</a:t>
            </a:r>
          </a:p>
        </p:txBody>
      </p:sp>
      <p:sp>
        <p:nvSpPr>
          <p:cNvPr id="9" name="WordArt 11"/>
          <p:cNvSpPr>
            <a:spLocks noChangeArrowheads="1" noChangeShapeType="1" noTextEdit="1"/>
          </p:cNvSpPr>
          <p:nvPr/>
        </p:nvSpPr>
        <p:spPr bwMode="auto">
          <a:xfrm>
            <a:off x="2452180" y="2185919"/>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
        <p:nvSpPr>
          <p:cNvPr id="10" name="WordArt 11"/>
          <p:cNvSpPr>
            <a:spLocks noChangeArrowheads="1" noChangeShapeType="1" noTextEdit="1"/>
          </p:cNvSpPr>
          <p:nvPr/>
        </p:nvSpPr>
        <p:spPr bwMode="auto">
          <a:xfrm>
            <a:off x="6109780" y="2204969"/>
            <a:ext cx="1059668" cy="987995"/>
          </a:xfrm>
          <a:prstGeom prst="rect">
            <a:avLst/>
          </a:prstGeom>
        </p:spPr>
        <p:txBody>
          <a:bodyPr wrap="none" fromWordArt="1">
            <a:prstTxWarp prst="textPlain">
              <a:avLst>
                <a:gd name="adj" fmla="val 50000"/>
              </a:avLst>
            </a:prstTxWarp>
          </a:bodyPr>
          <a:lstStyle/>
          <a:p>
            <a:r>
              <a:rPr lang="en-US" altLang="zh-CN" sz="3400" kern="10" dirty="0">
                <a:ln w="9525">
                  <a:solidFill>
                    <a:srgbClr val="FF0000"/>
                  </a:solidFill>
                  <a:round/>
                </a:ln>
                <a:solidFill>
                  <a:srgbClr val="FF0000"/>
                </a:solidFill>
                <a:latin typeface="宋体" charset="-122"/>
                <a:ea typeface="宋体" charset="-122"/>
              </a:rPr>
              <a:t>×</a:t>
            </a:r>
            <a:endParaRPr lang="zh-CN" altLang="en-US" sz="3400" kern="10" dirty="0">
              <a:ln w="9525">
                <a:solidFill>
                  <a:srgbClr val="FF0000"/>
                </a:solidFill>
                <a:round/>
              </a:ln>
              <a:solidFill>
                <a:srgbClr val="FF0000"/>
              </a:solidFill>
              <a:latin typeface="宋体" charset="-122"/>
              <a:ea typeface="宋体"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632707" y="1735263"/>
            <a:ext cx="28457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吊篮施工人员的培训</a:t>
            </a:r>
          </a:p>
        </p:txBody>
      </p:sp>
      <p:sp>
        <p:nvSpPr>
          <p:cNvPr id="12" name="矩形 11"/>
          <p:cNvSpPr/>
          <p:nvPr/>
        </p:nvSpPr>
        <p:spPr>
          <a:xfrm>
            <a:off x="621131" y="2176505"/>
            <a:ext cx="7840700" cy="8583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50000"/>
              </a:lnSpc>
            </a:pPr>
            <a:r>
              <a:rPr lang="zh-CN" altLang="en-US" sz="1800" dirty="0">
                <a:latin typeface="楷体" pitchFamily="49" charset="-122"/>
                <a:ea typeface="楷体" pitchFamily="49" charset="-122"/>
              </a:rPr>
              <a:t>吊篮操作人员必须接受专门的培训，在取得相关核发的</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吊篮施工操作证</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后方可操作吊篮</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632708" y="1735263"/>
            <a:ext cx="1863749"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严控高空作业</a:t>
            </a:r>
          </a:p>
        </p:txBody>
      </p:sp>
      <p:sp>
        <p:nvSpPr>
          <p:cNvPr id="12" name="矩形 11"/>
          <p:cNvSpPr/>
          <p:nvPr/>
        </p:nvSpPr>
        <p:spPr>
          <a:xfrm>
            <a:off x="621131" y="2176505"/>
            <a:ext cx="2093040" cy="30008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吊篮上的操作人员必须使用自锁器将安全带连接到生命安全绳上，同时加强对自锁器及安全绳的检查；</a:t>
            </a:r>
          </a:p>
        </p:txBody>
      </p:sp>
      <p:pic>
        <p:nvPicPr>
          <p:cNvPr id="54274" name="Picture 2" descr="C:\Users\lixin\Desktop\177_0921\IMG_29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82"/>
          <a:stretch>
            <a:fillRect/>
          </a:stretch>
        </p:blipFill>
        <p:spPr bwMode="auto">
          <a:xfrm>
            <a:off x="5677294" y="1735263"/>
            <a:ext cx="3131117" cy="2909308"/>
          </a:xfrm>
          <a:prstGeom prst="rect">
            <a:avLst/>
          </a:prstGeom>
          <a:noFill/>
          <a:extLst>
            <a:ext uri="{909E8E84-426E-40DD-AFC4-6F175D3DCCD1}">
              <a14:hiddenFill xmlns:a14="http://schemas.microsoft.com/office/drawing/2010/main">
                <a:solidFill>
                  <a:srgbClr val="FFFFFF"/>
                </a:solidFill>
              </a14:hiddenFill>
            </a:ext>
          </a:extLst>
        </p:spPr>
      </p:pic>
      <p:pic>
        <p:nvPicPr>
          <p:cNvPr id="54275" name="Picture 3" descr="H:\DCIM\Camera\IMG_20120918_1538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7032" y="3052537"/>
            <a:ext cx="2358700" cy="3144934"/>
          </a:xfrm>
          <a:prstGeom prst="rect">
            <a:avLst/>
          </a:prstGeom>
          <a:noFill/>
          <a:extLst>
            <a:ext uri="{909E8E84-426E-40DD-AFC4-6F175D3DCCD1}">
              <a14:hiddenFill xmlns:a14="http://schemas.microsoft.com/office/drawing/2010/main">
                <a:solidFill>
                  <a:srgbClr val="FFFFFF"/>
                </a:solidFill>
              </a14:hiddenFill>
            </a:ext>
          </a:extLst>
        </p:spPr>
      </p:pic>
      <p:sp>
        <p:nvSpPr>
          <p:cNvPr id="15"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吊篮的概念及分类</a:t>
            </a:r>
          </a:p>
        </p:txBody>
      </p:sp>
      <p:cxnSp>
        <p:nvCxnSpPr>
          <p:cNvPr id="12292" name="直接连接符 5"/>
          <p:cNvCxnSpPr>
            <a:cxnSpLocks noChangeShapeType="1"/>
          </p:cNvCxnSpPr>
          <p:nvPr/>
        </p:nvCxnSpPr>
        <p:spPr bwMode="auto">
          <a:xfrm>
            <a:off x="3624146" y="594427"/>
            <a:ext cx="5334117"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8" name="椭圆 7"/>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9"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10" name="直接连接符 9"/>
            <p:cNvCxnSpPr>
              <a:stCxn id="8"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1"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吊篮的分类</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38916" name="Picture 4"/>
          <p:cNvPicPr>
            <a:picLocks noChangeAspect="1" noChangeArrowheads="1"/>
          </p:cNvPicPr>
          <p:nvPr/>
        </p:nvPicPr>
        <p:blipFill>
          <a:blip r:embed="rId3" cstate="print"/>
          <a:srcRect/>
          <a:stretch>
            <a:fillRect/>
          </a:stretch>
        </p:blipFill>
        <p:spPr bwMode="auto">
          <a:xfrm>
            <a:off x="4253692" y="2050640"/>
            <a:ext cx="4517599" cy="2891584"/>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35171" y="2103395"/>
            <a:ext cx="3624146" cy="3470254"/>
          </a:xfrm>
          <a:prstGeom prst="rect">
            <a:avLst/>
          </a:prstGeom>
          <a:noFill/>
          <a:ln w="9525">
            <a:noFill/>
            <a:miter lim="800000"/>
            <a:headEnd/>
            <a:tailEnd/>
          </a:ln>
        </p:spPr>
      </p:pic>
      <p:sp>
        <p:nvSpPr>
          <p:cNvPr id="15" name="TextBox 14"/>
          <p:cNvSpPr txBox="1"/>
          <p:nvPr/>
        </p:nvSpPr>
        <p:spPr>
          <a:xfrm>
            <a:off x="1" y="5750166"/>
            <a:ext cx="8958262" cy="400110"/>
          </a:xfrm>
          <a:prstGeom prst="rect">
            <a:avLst/>
          </a:prstGeom>
          <a:noFill/>
        </p:spPr>
        <p:txBody>
          <a:bodyPr wrap="square" rtlCol="0">
            <a:spAutoFit/>
          </a:bodyPr>
          <a:lstStyle/>
          <a:p>
            <a:pPr algn="ctr"/>
            <a:r>
              <a:rPr lang="zh-CN" altLang="en-US" sz="2000" b="1" dirty="0">
                <a:solidFill>
                  <a:srgbClr val="FF0000"/>
                </a:solidFill>
                <a:latin typeface="仿宋" pitchFamily="49" charset="-122"/>
                <a:ea typeface="仿宋" pitchFamily="49" charset="-122"/>
              </a:rPr>
              <a:t>脚蹬式</a:t>
            </a:r>
            <a:r>
              <a:rPr lang="zh-CN" altLang="en-US" sz="2000" b="1" dirty="0">
                <a:latin typeface="仿宋" pitchFamily="49" charset="-122"/>
                <a:ea typeface="仿宋" pitchFamily="49" charset="-122"/>
              </a:rPr>
              <a:t>手动式吊篮</a:t>
            </a:r>
          </a:p>
        </p:txBody>
      </p:sp>
      <p:sp>
        <p:nvSpPr>
          <p:cNvPr id="13"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632708" y="1735263"/>
            <a:ext cx="1863749"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严控高空作业</a:t>
            </a:r>
          </a:p>
        </p:txBody>
      </p:sp>
      <p:sp>
        <p:nvSpPr>
          <p:cNvPr id="12" name="矩形 11"/>
          <p:cNvSpPr/>
          <p:nvPr/>
        </p:nvSpPr>
        <p:spPr>
          <a:xfrm>
            <a:off x="621131" y="2176505"/>
            <a:ext cx="3558983"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使用完毕的吊篮必须落地，首层不具备落地条件的可停放在二楼；</a:t>
            </a:r>
          </a:p>
        </p:txBody>
      </p:sp>
      <p:sp>
        <p:nvSpPr>
          <p:cNvPr id="15"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59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93186" name="Picture 2" descr="E:\工作\HSE工作\培训\吊篮\177_0923\IMG_2986.JPG"/>
          <p:cNvPicPr>
            <a:picLocks noChangeAspect="1" noChangeArrowheads="1"/>
          </p:cNvPicPr>
          <p:nvPr/>
        </p:nvPicPr>
        <p:blipFill>
          <a:blip r:embed="rId3" cstate="print"/>
          <a:srcRect/>
          <a:stretch>
            <a:fillRect/>
          </a:stretch>
        </p:blipFill>
        <p:spPr bwMode="auto">
          <a:xfrm>
            <a:off x="4263798" y="2601389"/>
            <a:ext cx="4523468" cy="339260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632707" y="1735263"/>
            <a:ext cx="28457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加强对交叉作业的管理</a:t>
            </a:r>
          </a:p>
        </p:txBody>
      </p:sp>
      <p:sp>
        <p:nvSpPr>
          <p:cNvPr id="12" name="矩形 11"/>
          <p:cNvSpPr/>
          <p:nvPr/>
        </p:nvSpPr>
        <p:spPr>
          <a:xfrm>
            <a:off x="621131" y="2176505"/>
            <a:ext cx="270264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吊篮施工下方设置警戒线，划定危险区域；</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首层设置满足施工需要的安全通道，除安全通道外的洞口必须全部封闭；</a:t>
            </a:r>
          </a:p>
        </p:txBody>
      </p:sp>
      <p:pic>
        <p:nvPicPr>
          <p:cNvPr id="52226" name="Picture 2" descr="C:\Users\lixin\Desktop\177_0921\IMG_29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3575" y="2176505"/>
            <a:ext cx="5074144" cy="3805608"/>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92162" name="Picture 2" descr="E:\工作\HSE工作\培训\吊篮\177_0923\IMG_3031.JPG"/>
          <p:cNvPicPr>
            <a:picLocks noChangeAspect="1" noChangeArrowheads="1"/>
          </p:cNvPicPr>
          <p:nvPr/>
        </p:nvPicPr>
        <p:blipFill>
          <a:blip r:embed="rId3" cstate="print"/>
          <a:srcRect/>
          <a:stretch>
            <a:fillRect/>
          </a:stretch>
        </p:blipFill>
        <p:spPr bwMode="auto">
          <a:xfrm>
            <a:off x="1312862" y="1695449"/>
            <a:ext cx="5917671" cy="4438253"/>
          </a:xfrm>
          <a:prstGeom prst="rect">
            <a:avLst/>
          </a:prstGeom>
          <a:noFill/>
        </p:spPr>
      </p:pic>
      <p:sp>
        <p:nvSpPr>
          <p:cNvPr id="15" name="圆角矩形标注 14"/>
          <p:cNvSpPr/>
          <p:nvPr/>
        </p:nvSpPr>
        <p:spPr bwMode="auto">
          <a:xfrm>
            <a:off x="5924550" y="1692841"/>
            <a:ext cx="2236142" cy="617502"/>
          </a:xfrm>
          <a:prstGeom prst="wedgeRoundRectCallout">
            <a:avLst>
              <a:gd name="adj1" fmla="val -40199"/>
              <a:gd name="adj2" fmla="val 20294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itchFamily="2" charset="-122"/>
              </a:rPr>
              <a:t>窗户</a:t>
            </a: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密闭条</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6" y="1735262"/>
            <a:ext cx="28457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加强对交叉作业的管理</a:t>
            </a:r>
          </a:p>
        </p:txBody>
      </p:sp>
      <p:sp>
        <p:nvSpPr>
          <p:cNvPr id="12" name="矩形 11"/>
          <p:cNvSpPr/>
          <p:nvPr/>
        </p:nvSpPr>
        <p:spPr>
          <a:xfrm>
            <a:off x="748726" y="2176505"/>
            <a:ext cx="6276188"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吊篮内作业采用工具袋、绑锤绳等防止工具意外掉落；</a:t>
            </a:r>
            <a:endParaRPr lang="en-US" altLang="zh-CN" sz="1800" dirty="0">
              <a:latin typeface="楷体" pitchFamily="49" charset="-122"/>
              <a:ea typeface="楷体" pitchFamily="49" charset="-122"/>
            </a:endParaRPr>
          </a:p>
        </p:txBody>
      </p:sp>
      <p:pic>
        <p:nvPicPr>
          <p:cNvPr id="53250" name="Picture 2" descr="C:\Users\lixin\Desktop\177_0921\IMG_2953.JPG"/>
          <p:cNvPicPr>
            <a:picLocks noChangeAspect="1" noChangeArrowheads="1"/>
          </p:cNvPicPr>
          <p:nvPr/>
        </p:nvPicPr>
        <p:blipFill>
          <a:blip r:embed="rId3" cstate="print">
            <a:extLst>
              <a:ext uri="{28A0092B-C50C-407E-A947-70E740481C1C}">
                <a14:useLocalDpi xmlns:a14="http://schemas.microsoft.com/office/drawing/2010/main" val="0"/>
              </a:ext>
            </a:extLst>
          </a:blip>
          <a:srcRect r="16129"/>
          <a:stretch>
            <a:fillRect/>
          </a:stretch>
        </p:blipFill>
        <p:spPr bwMode="auto">
          <a:xfrm>
            <a:off x="748725" y="2830482"/>
            <a:ext cx="3765218" cy="3366987"/>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4" name="圆角矩形标注 13"/>
          <p:cNvSpPr/>
          <p:nvPr/>
        </p:nvSpPr>
        <p:spPr bwMode="auto">
          <a:xfrm>
            <a:off x="779231" y="3781984"/>
            <a:ext cx="1281793" cy="617502"/>
          </a:xfrm>
          <a:prstGeom prst="wedgeRoundRectCallout">
            <a:avLst>
              <a:gd name="adj1" fmla="val -2031"/>
              <a:gd name="adj2" fmla="val 14565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绑锤绳</a:t>
            </a:r>
          </a:p>
        </p:txBody>
      </p:sp>
      <p:pic>
        <p:nvPicPr>
          <p:cNvPr id="94210" name="Picture 2" descr="E:\工作\HSE工作\培训\吊篮\177_0923\IMG_3036.JPG"/>
          <p:cNvPicPr>
            <a:picLocks noChangeAspect="1" noChangeArrowheads="1"/>
          </p:cNvPicPr>
          <p:nvPr/>
        </p:nvPicPr>
        <p:blipFill>
          <a:blip r:embed="rId4" cstate="print"/>
          <a:srcRect r="18247"/>
          <a:stretch>
            <a:fillRect/>
          </a:stretch>
        </p:blipFill>
        <p:spPr bwMode="auto">
          <a:xfrm>
            <a:off x="4850802" y="2830482"/>
            <a:ext cx="3669076" cy="3366000"/>
          </a:xfrm>
          <a:prstGeom prst="rect">
            <a:avLst/>
          </a:prstGeom>
          <a:noFill/>
        </p:spPr>
      </p:pic>
      <p:sp>
        <p:nvSpPr>
          <p:cNvPr id="15" name="圆角矩形标注 14"/>
          <p:cNvSpPr/>
          <p:nvPr/>
        </p:nvSpPr>
        <p:spPr bwMode="auto">
          <a:xfrm>
            <a:off x="7463059" y="3179643"/>
            <a:ext cx="1281793" cy="617502"/>
          </a:xfrm>
          <a:prstGeom prst="wedgeRoundRectCallout">
            <a:avLst>
              <a:gd name="adj1" fmla="val -47325"/>
              <a:gd name="adj2" fmla="val 15975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工具袋</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6" y="1735262"/>
            <a:ext cx="28457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加强对动火作业的管理</a:t>
            </a:r>
          </a:p>
        </p:txBody>
      </p:sp>
      <p:sp>
        <p:nvSpPr>
          <p:cNvPr id="12" name="矩形 11"/>
          <p:cNvSpPr/>
          <p:nvPr/>
        </p:nvSpPr>
        <p:spPr>
          <a:xfrm>
            <a:off x="748725" y="2176505"/>
            <a:ext cx="7495389"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严格执行动火审批制度；</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加强对接火斗使用的检查；</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solidFill>
                  <a:srgbClr val="FF0000"/>
                </a:solidFill>
                <a:latin typeface="楷体" pitchFamily="49" charset="-122"/>
                <a:ea typeface="楷体" pitchFamily="49" charset="-122"/>
              </a:rPr>
              <a:t>楼内临边位置禁止防止易燃物品</a:t>
            </a:r>
            <a:r>
              <a:rPr lang="zh-CN" altLang="en-US" sz="1800" dirty="0">
                <a:latin typeface="楷体" pitchFamily="49" charset="-122"/>
                <a:ea typeface="楷体" pitchFamily="49" charset="-122"/>
              </a:rPr>
              <a:t>；</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吊篮下方垃圾及时清理；</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配备看火人、灭火器，发生火情时及时扑灭；</a:t>
            </a:r>
            <a:endParaRPr lang="en-US" altLang="zh-CN" sz="1800" dirty="0">
              <a:latin typeface="楷体" pitchFamily="49" charset="-122"/>
              <a:ea typeface="楷体" pitchFamily="49"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4" name="图片 13" descr="水印-34"/>
          <p:cNvPicPr>
            <a:picLocks noChangeAspect="1"/>
          </p:cNvPicPr>
          <p:nvPr/>
        </p:nvPicPr>
        <p:blipFill>
          <a:blip r:embed="rId3"/>
          <a:stretch>
            <a:fillRect/>
          </a:stretch>
        </p:blipFill>
        <p:spPr>
          <a:xfrm>
            <a:off x="5993189" y="4764194"/>
            <a:ext cx="2230380" cy="112982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6"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6" y="1735262"/>
            <a:ext cx="2845728"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每日作业前对吊篮检查</a:t>
            </a:r>
          </a:p>
        </p:txBody>
      </p:sp>
      <p:sp>
        <p:nvSpPr>
          <p:cNvPr id="12" name="矩形 11"/>
          <p:cNvSpPr/>
          <p:nvPr/>
        </p:nvSpPr>
        <p:spPr>
          <a:xfrm>
            <a:off x="748725" y="2176505"/>
            <a:ext cx="2845729"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原则上，要求产权单位每栋单体派驻一名专业人员；</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要求驻场员每班作业前对吊篮进行一次全面检查，并做好每日巡检记录，使用方安全员每日对吊篮进行巡检；</a:t>
            </a:r>
            <a:endParaRPr lang="en-US" altLang="zh-CN" sz="1800" dirty="0">
              <a:latin typeface="楷体" pitchFamily="49" charset="-122"/>
              <a:ea typeface="楷体" pitchFamily="49" charset="-122"/>
            </a:endParaRPr>
          </a:p>
        </p:txBody>
      </p:sp>
      <p:pic>
        <p:nvPicPr>
          <p:cNvPr id="55298" name="Picture 2" descr="C:\Users\lixin\Desktop\177_0921\IMG_29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524" y="2184299"/>
            <a:ext cx="4544701" cy="3408526"/>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作业过程的管理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95234" name="Picture 2" descr="C:\Users\FX-Gongyong\Desktop\吊篮照片\吊篮日检记录没有如实填写.jpg"/>
          <p:cNvPicPr>
            <a:picLocks noChangeAspect="1" noChangeArrowheads="1"/>
          </p:cNvPicPr>
          <p:nvPr/>
        </p:nvPicPr>
        <p:blipFill>
          <a:blip r:embed="rId3" cstate="print"/>
          <a:srcRect/>
          <a:stretch>
            <a:fillRect/>
          </a:stretch>
        </p:blipFill>
        <p:spPr bwMode="auto">
          <a:xfrm>
            <a:off x="862920" y="1909307"/>
            <a:ext cx="7148966" cy="4030055"/>
          </a:xfrm>
          <a:prstGeom prst="rect">
            <a:avLst/>
          </a:prstGeom>
          <a:noFill/>
        </p:spPr>
      </p:pic>
      <p:sp>
        <p:nvSpPr>
          <p:cNvPr id="14" name="圆角矩形标注 13"/>
          <p:cNvSpPr/>
          <p:nvPr/>
        </p:nvSpPr>
        <p:spPr bwMode="auto">
          <a:xfrm>
            <a:off x="4847773" y="4914098"/>
            <a:ext cx="3091538" cy="617502"/>
          </a:xfrm>
          <a:prstGeom prst="wedgeRoundRectCallout">
            <a:avLst>
              <a:gd name="adj1" fmla="val -79026"/>
              <a:gd name="adj2" fmla="val -11290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Arial" charset="0"/>
                <a:ea typeface="华文楷体" pitchFamily="2" charset="-122"/>
                <a:cs typeface="Arial" charset="0"/>
              </a:rPr>
              <a:t>日检记录未如实填写</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ChangeArrowheads="1"/>
          </p:cNvSpPr>
          <p:nvPr>
            <p:custDataLst>
              <p:tags r:id="rId1"/>
            </p:custDataLst>
          </p:nvPr>
        </p:nvSpPr>
        <p:spPr bwMode="auto">
          <a:xfrm>
            <a:off x="3765550" y="3011488"/>
            <a:ext cx="5195888" cy="1150937"/>
          </a:xfrm>
          <a:prstGeom prst="rect">
            <a:avLst/>
          </a:prstGeom>
          <a:solidFill>
            <a:srgbClr val="080A58">
              <a:alpha val="39999"/>
            </a:srgbClr>
          </a:solidFill>
          <a:ln w="9525" algn="ctr">
            <a:noFill/>
            <a:miter lim="800000"/>
          </a:ln>
        </p:spPr>
        <p:txBody>
          <a:bodyPr wrap="none" lIns="91430" tIns="45715" rIns="91430" bIns="45715" anchor="ctr"/>
          <a:lstStyle/>
          <a:p>
            <a:pPr algn="ctr"/>
            <a:endParaRPr lang="zh-CN" altLang="en-US">
              <a:solidFill>
                <a:srgbClr val="080A58"/>
              </a:solidFill>
              <a:ea typeface="华文楷体" pitchFamily="2" charset="-122"/>
            </a:endParaRPr>
          </a:p>
        </p:txBody>
      </p:sp>
      <p:sp>
        <p:nvSpPr>
          <p:cNvPr id="9220" name="矩形 9"/>
          <p:cNvSpPr>
            <a:spLocks noChangeArrowheads="1"/>
          </p:cNvSpPr>
          <p:nvPr/>
        </p:nvSpPr>
        <p:spPr bwMode="auto">
          <a:xfrm>
            <a:off x="2581275" y="3011488"/>
            <a:ext cx="1187450" cy="1152525"/>
          </a:xfrm>
          <a:prstGeom prst="rect">
            <a:avLst/>
          </a:prstGeom>
          <a:solidFill>
            <a:srgbClr val="080A58"/>
          </a:solidFill>
          <a:ln w="9525">
            <a:noFill/>
            <a:miter lim="800000"/>
          </a:ln>
        </p:spPr>
        <p:txBody>
          <a:bodyPr lIns="91430" tIns="45715" rIns="91430" bIns="45715" anchor="ctr"/>
          <a:lstStyle/>
          <a:p>
            <a:pPr algn="ctr"/>
            <a:r>
              <a:rPr lang="en-US" altLang="zh-CN" sz="5400" b="1" dirty="0">
                <a:solidFill>
                  <a:schemeClr val="bg1"/>
                </a:solidFill>
                <a:latin typeface="Arial Narrow" pitchFamily="34" charset="0"/>
                <a:ea typeface="华文楷体" pitchFamily="2" charset="-122"/>
              </a:rPr>
              <a:t>4</a:t>
            </a:r>
            <a:endParaRPr lang="zh-CN" altLang="en-US" sz="5400" b="1" dirty="0">
              <a:solidFill>
                <a:schemeClr val="bg1"/>
              </a:solidFill>
              <a:latin typeface="Arial Narrow" pitchFamily="34" charset="0"/>
              <a:ea typeface="华文楷体" pitchFamily="2" charset="-122"/>
            </a:endParaRPr>
          </a:p>
        </p:txBody>
      </p:sp>
      <p:sp>
        <p:nvSpPr>
          <p:cNvPr id="9221" name="矩形 8"/>
          <p:cNvSpPr>
            <a:spLocks noChangeArrowheads="1"/>
          </p:cNvSpPr>
          <p:nvPr/>
        </p:nvSpPr>
        <p:spPr bwMode="auto">
          <a:xfrm>
            <a:off x="3997961" y="3169930"/>
            <a:ext cx="4963159" cy="954097"/>
          </a:xfrm>
          <a:prstGeom prst="rect">
            <a:avLst/>
          </a:prstGeom>
          <a:noFill/>
          <a:ln w="9525">
            <a:noFill/>
            <a:miter lim="800000"/>
          </a:ln>
        </p:spPr>
        <p:txBody>
          <a:bodyPr wrap="square" lIns="91430" tIns="45715" rIns="91430" bIns="45715">
            <a:spAutoFit/>
          </a:bodyPr>
          <a:lstStyle/>
          <a:p>
            <a:pPr algn="ctr" eaLnBrk="0" hangingPunct="0"/>
            <a:r>
              <a:rPr lang="zh-CN" altLang="en-US" sz="2800" b="1" dirty="0">
                <a:solidFill>
                  <a:schemeClr val="bg2"/>
                </a:solidFill>
                <a:latin typeface="楷体" pitchFamily="49" charset="-122"/>
                <a:ea typeface="楷体" pitchFamily="49" charset="-122"/>
              </a:rPr>
              <a:t>吊篮施工应急预案及事故案例</a:t>
            </a:r>
            <a:endParaRPr lang="en-US" altLang="zh-CN" sz="2800" b="1" dirty="0">
              <a:solidFill>
                <a:schemeClr val="bg2"/>
              </a:solidFill>
              <a:latin typeface="楷体" pitchFamily="49" charset="-122"/>
              <a:ea typeface="楷体" pitchFamily="49" charset="-122"/>
            </a:endParaRPr>
          </a:p>
          <a:p>
            <a:pPr algn="ctr" eaLnBrk="0" hangingPunct="0"/>
            <a:r>
              <a:rPr lang="zh-CN" altLang="en-US" sz="2800" b="1" dirty="0">
                <a:solidFill>
                  <a:schemeClr val="bg2"/>
                </a:solidFill>
                <a:latin typeface="楷体" pitchFamily="49" charset="-122"/>
                <a:ea typeface="楷体" pitchFamily="49" charset="-122"/>
              </a:rPr>
              <a:t>介绍</a:t>
            </a:r>
          </a:p>
        </p:txBody>
      </p:sp>
      <p:sp>
        <p:nvSpPr>
          <p:cNvPr id="7"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矩形 12"/>
          <p:cNvSpPr/>
          <p:nvPr/>
        </p:nvSpPr>
        <p:spPr>
          <a:xfrm>
            <a:off x="766272" y="2176505"/>
            <a:ext cx="769192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事故概况： </a:t>
            </a:r>
            <a:r>
              <a:rPr lang="en-US" altLang="zh-CN" sz="1800" dirty="0">
                <a:latin typeface="楷体" pitchFamily="49" charset="-122"/>
                <a:ea typeface="楷体" pitchFamily="49" charset="-122"/>
              </a:rPr>
              <a:t>2000</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8</a:t>
            </a:r>
            <a:r>
              <a:rPr lang="zh-CN" altLang="en-US" sz="1800" dirty="0">
                <a:latin typeface="楷体" pitchFamily="49" charset="-122"/>
                <a:ea typeface="楷体" pitchFamily="49" charset="-122"/>
              </a:rPr>
              <a:t>月，在海淀区蓝旗营</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号楼工地</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电动吊篮在上升过程中，悬挂机构的两根挑梁突然从联接处折断，连同悬吊平台一起从</a:t>
            </a:r>
            <a:r>
              <a:rPr lang="en-US" altLang="zh-CN" sz="1800" dirty="0">
                <a:latin typeface="楷体" pitchFamily="49" charset="-122"/>
                <a:ea typeface="楷体" pitchFamily="49" charset="-122"/>
              </a:rPr>
              <a:t>7</a:t>
            </a:r>
            <a:r>
              <a:rPr lang="zh-CN" altLang="en-US" sz="1800" dirty="0">
                <a:latin typeface="楷体" pitchFamily="49" charset="-122"/>
                <a:ea typeface="楷体" pitchFamily="49" charset="-122"/>
              </a:rPr>
              <a:t>层坠落在</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层顶板上，一死、二重伤一轻伤。直接经济损失</a:t>
            </a:r>
            <a:r>
              <a:rPr lang="en-US" altLang="zh-CN" sz="1800" dirty="0">
                <a:latin typeface="楷体" pitchFamily="49" charset="-122"/>
                <a:ea typeface="楷体" pitchFamily="49" charset="-122"/>
              </a:rPr>
              <a:t>60</a:t>
            </a:r>
            <a:r>
              <a:rPr lang="zh-CN" altLang="en-US" sz="1800" dirty="0">
                <a:latin typeface="楷体" pitchFamily="49" charset="-122"/>
                <a:ea typeface="楷体" pitchFamily="49" charset="-122"/>
              </a:rPr>
              <a:t>多万元。</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主要原因：</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）吊篮混装。悬吊平台</a:t>
            </a:r>
            <a:r>
              <a:rPr lang="en-US" altLang="zh-CN" sz="1800" dirty="0">
                <a:latin typeface="楷体" pitchFamily="49" charset="-122"/>
                <a:ea typeface="楷体" pitchFamily="49" charset="-122"/>
              </a:rPr>
              <a:t>ZLD800</a:t>
            </a:r>
            <a:r>
              <a:rPr lang="zh-CN" altLang="en-US" sz="1800" dirty="0">
                <a:latin typeface="楷体" pitchFamily="49" charset="-122"/>
                <a:ea typeface="楷体" pitchFamily="49" charset="-122"/>
              </a:rPr>
              <a:t>，悬挂机构为</a:t>
            </a:r>
            <a:r>
              <a:rPr lang="en-US" altLang="zh-CN" sz="1800" dirty="0">
                <a:latin typeface="楷体" pitchFamily="49" charset="-122"/>
                <a:ea typeface="楷体" pitchFamily="49" charset="-122"/>
              </a:rPr>
              <a:t>ZLD500</a:t>
            </a:r>
            <a:r>
              <a:rPr lang="zh-CN" altLang="en-US" sz="1800" dirty="0">
                <a:latin typeface="楷体" pitchFamily="49" charset="-122"/>
                <a:ea typeface="楷体" pitchFamily="49" charset="-122"/>
              </a:rPr>
              <a:t>，且为两个生产厂家生产的。</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2</a:t>
            </a:r>
            <a:r>
              <a:rPr lang="zh-CN" altLang="en-US" sz="1800" dirty="0">
                <a:latin typeface="楷体" pitchFamily="49" charset="-122"/>
                <a:ea typeface="楷体" pitchFamily="49" charset="-122"/>
              </a:rPr>
              <a:t>）未安装前支架。</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）挑梁两吊点的距离大于悬吊平台的宽度。</a:t>
            </a:r>
          </a:p>
        </p:txBody>
      </p:sp>
      <p:sp>
        <p:nvSpPr>
          <p:cNvPr id="12" name="矩形 9"/>
          <p:cNvSpPr>
            <a:spLocks noChangeArrowheads="1"/>
          </p:cNvSpPr>
          <p:nvPr/>
        </p:nvSpPr>
        <p:spPr bwMode="auto">
          <a:xfrm>
            <a:off x="777849" y="1735263"/>
            <a:ext cx="4930620"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案例一：海淀区蓝旗营</a:t>
            </a:r>
            <a:r>
              <a:rPr lang="en-US" altLang="zh-CN" sz="2000" b="1" dirty="0">
                <a:solidFill>
                  <a:srgbClr val="3333FF"/>
                </a:solidFill>
                <a:latin typeface="华文楷体" pitchFamily="2" charset="-122"/>
                <a:ea typeface="华文楷体" pitchFamily="2" charset="-122"/>
              </a:rPr>
              <a:t>3</a:t>
            </a:r>
            <a:r>
              <a:rPr lang="zh-CN" altLang="en-US" sz="2000" b="1" dirty="0">
                <a:solidFill>
                  <a:srgbClr val="3333FF"/>
                </a:solidFill>
                <a:latin typeface="华文楷体" pitchFamily="2" charset="-122"/>
                <a:ea typeface="华文楷体" pitchFamily="2" charset="-122"/>
              </a:rPr>
              <a:t>号楼工地吊篮事故</a:t>
            </a: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855619"/>
            <a:ext cx="8001000" cy="4291013"/>
          </a:xfrm>
          <a:prstGeom prst="rect">
            <a:avLst/>
          </a:prstGeom>
          <a:noFill/>
          <a:ln w="9525">
            <a:noFill/>
            <a:miter lim="800000"/>
          </a:ln>
          <a:effectLst/>
        </p:spPr>
        <p:txBody>
          <a:bodyPr>
            <a:spAutoFit/>
          </a:bodyPr>
          <a:lstStyle/>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p:txBody>
      </p:sp>
      <p:sp>
        <p:nvSpPr>
          <p:cNvPr id="7" name="Text Box 6"/>
          <p:cNvSpPr txBox="1">
            <a:spLocks noChangeArrowheads="1"/>
          </p:cNvSpPr>
          <p:nvPr/>
        </p:nvSpPr>
        <p:spPr bwMode="auto">
          <a:xfrm>
            <a:off x="838200" y="855619"/>
            <a:ext cx="70866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pic>
        <p:nvPicPr>
          <p:cNvPr id="8" name="Picture 7" descr="蓝旗营1"/>
          <p:cNvPicPr>
            <a:picLocks noChangeAspect="1" noChangeArrowheads="1"/>
          </p:cNvPicPr>
          <p:nvPr/>
        </p:nvPicPr>
        <p:blipFill>
          <a:blip r:embed="rId3" cstate="print"/>
          <a:srcRect/>
          <a:stretch>
            <a:fillRect/>
          </a:stretch>
        </p:blipFill>
        <p:spPr bwMode="auto">
          <a:xfrm>
            <a:off x="762000" y="692334"/>
            <a:ext cx="7543800" cy="5029200"/>
          </a:xfrm>
          <a:prstGeom prst="rect">
            <a:avLst/>
          </a:prstGeom>
          <a:noFill/>
        </p:spPr>
      </p:pic>
      <p:sp>
        <p:nvSpPr>
          <p:cNvPr id="9" name="AutoShape 9"/>
          <p:cNvSpPr>
            <a:spLocks noChangeArrowheads="1"/>
          </p:cNvSpPr>
          <p:nvPr/>
        </p:nvSpPr>
        <p:spPr bwMode="auto">
          <a:xfrm>
            <a:off x="2590800" y="1008019"/>
            <a:ext cx="5181600" cy="457200"/>
          </a:xfrm>
          <a:prstGeom prst="wedgeRoundRectCallout">
            <a:avLst>
              <a:gd name="adj1" fmla="val 185"/>
              <a:gd name="adj2" fmla="val 126736"/>
              <a:gd name="adj3" fmla="val 16667"/>
            </a:avLst>
          </a:prstGeom>
          <a:solidFill>
            <a:srgbClr val="FFFFFF"/>
          </a:solidFill>
          <a:ln w="15875">
            <a:solidFill>
              <a:schemeClr val="tx1"/>
            </a:solidFill>
            <a:miter lim="800000"/>
          </a:ln>
          <a:effectLst/>
        </p:spPr>
        <p:txBody>
          <a:bodyPr wrap="none" anchor="ctr"/>
          <a:lstStyle/>
          <a:p>
            <a:pPr algn="ctr"/>
            <a:r>
              <a:rPr lang="zh-CN" altLang="en-US" sz="2400">
                <a:solidFill>
                  <a:srgbClr val="FF0066"/>
                </a:solidFill>
              </a:rPr>
              <a:t>平台为小天鹅机械厂生产的</a:t>
            </a:r>
            <a:r>
              <a:rPr lang="en-US" altLang="zh-CN" sz="2400">
                <a:solidFill>
                  <a:srgbClr val="FF0066"/>
                </a:solidFill>
              </a:rPr>
              <a:t>ZLD800</a:t>
            </a:r>
            <a:endParaRPr lang="en-US" altLang="zh-CN"/>
          </a:p>
        </p:txBody>
      </p:sp>
      <p:sp>
        <p:nvSpPr>
          <p:cNvPr id="10"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1" name="TextBox 10"/>
          <p:cNvSpPr txBox="1"/>
          <p:nvPr/>
        </p:nvSpPr>
        <p:spPr>
          <a:xfrm>
            <a:off x="0" y="5732748"/>
            <a:ext cx="8961438"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吊篮平台坠落在二层脚手架上。</a:t>
            </a:r>
          </a:p>
        </p:txBody>
      </p:sp>
      <p:sp>
        <p:nvSpPr>
          <p:cNvPr id="13" name="矩形 9"/>
          <p:cNvSpPr>
            <a:spLocks noChangeArrowheads="1"/>
          </p:cNvSpPr>
          <p:nvPr/>
        </p:nvSpPr>
        <p:spPr bwMode="auto">
          <a:xfrm>
            <a:off x="763250" y="229192"/>
            <a:ext cx="2072927"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r>
              <a:rPr lang="zh-CN" altLang="en-US" sz="2000" b="1" dirty="0">
                <a:solidFill>
                  <a:srgbClr val="3333FF"/>
                </a:solidFill>
                <a:latin typeface="华文楷体" pitchFamily="2" charset="-122"/>
                <a:ea typeface="华文楷体" pitchFamily="2" charset="-122"/>
              </a:rPr>
              <a:t>（</a:t>
            </a:r>
            <a:r>
              <a:rPr lang="en-US" altLang="zh-CN" sz="2000" b="1" dirty="0">
                <a:solidFill>
                  <a:srgbClr val="3333FF"/>
                </a:solidFill>
                <a:latin typeface="华文楷体" pitchFamily="2" charset="-122"/>
                <a:ea typeface="华文楷体" pitchFamily="2" charset="-122"/>
              </a:rPr>
              <a:t>1</a:t>
            </a:r>
            <a:r>
              <a:rPr lang="zh-CN" altLang="en-US" sz="2000" b="1" dirty="0">
                <a:solidFill>
                  <a:srgbClr val="3333FF"/>
                </a:solidFill>
                <a:latin typeface="华文楷体" pitchFamily="2" charset="-122"/>
                <a:ea typeface="华文楷体" pitchFamily="2" charset="-122"/>
              </a:rPr>
              <a:t>）吊篮混装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吊篮的概念及分类</a:t>
            </a:r>
          </a:p>
        </p:txBody>
      </p:sp>
      <p:cxnSp>
        <p:nvCxnSpPr>
          <p:cNvPr id="12292" name="直接连接符 5"/>
          <p:cNvCxnSpPr>
            <a:cxnSpLocks noChangeShapeType="1"/>
          </p:cNvCxnSpPr>
          <p:nvPr/>
        </p:nvCxnSpPr>
        <p:spPr bwMode="auto">
          <a:xfrm>
            <a:off x="3624146" y="594427"/>
            <a:ext cx="5334117"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8" name="椭圆 7"/>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9"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10" name="直接连接符 9"/>
            <p:cNvCxnSpPr>
              <a:stCxn id="8"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1"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吊篮的分类</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5" name="TextBox 14"/>
          <p:cNvSpPr txBox="1"/>
          <p:nvPr/>
        </p:nvSpPr>
        <p:spPr>
          <a:xfrm>
            <a:off x="1" y="5593410"/>
            <a:ext cx="8958262" cy="400110"/>
          </a:xfrm>
          <a:prstGeom prst="rect">
            <a:avLst/>
          </a:prstGeom>
          <a:noFill/>
        </p:spPr>
        <p:txBody>
          <a:bodyPr wrap="square" rtlCol="0">
            <a:spAutoFit/>
          </a:bodyPr>
          <a:lstStyle/>
          <a:p>
            <a:pPr algn="ctr"/>
            <a:r>
              <a:rPr lang="zh-CN" altLang="en-US" sz="2000" b="1" dirty="0">
                <a:latin typeface="仿宋" pitchFamily="49" charset="-122"/>
                <a:ea typeface="仿宋" pitchFamily="49" charset="-122"/>
              </a:rPr>
              <a:t>电动式吊篮</a:t>
            </a:r>
          </a:p>
        </p:txBody>
      </p:sp>
      <p:pic>
        <p:nvPicPr>
          <p:cNvPr id="12" name="Picture 11" descr="悬吊平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19"/>
          <a:stretch>
            <a:fillRect/>
          </a:stretch>
        </p:blipFill>
        <p:spPr>
          <a:xfrm>
            <a:off x="879547" y="1766850"/>
            <a:ext cx="7121453" cy="3820399"/>
          </a:xfrm>
          <a:prstGeom prst="rect">
            <a:avLst/>
          </a:prstGeom>
          <a:noFill/>
        </p:spPr>
      </p:pic>
      <p:sp>
        <p:nvSpPr>
          <p:cNvPr id="13"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69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2" name="Text Box 2"/>
          <p:cNvSpPr txBox="1">
            <a:spLocks noChangeArrowheads="1"/>
          </p:cNvSpPr>
          <p:nvPr/>
        </p:nvSpPr>
        <p:spPr bwMode="auto">
          <a:xfrm>
            <a:off x="457200" y="0"/>
            <a:ext cx="8229600" cy="5386388"/>
          </a:xfrm>
          <a:prstGeom prst="rect">
            <a:avLst/>
          </a:prstGeom>
          <a:noFill/>
          <a:ln w="9525">
            <a:noFill/>
            <a:miter lim="800000"/>
          </a:ln>
          <a:effectLst/>
        </p:spPr>
        <p:txBody>
          <a:bodyPr>
            <a:spAutoFit/>
          </a:bodyPr>
          <a:lstStyle/>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p:txBody>
      </p:sp>
      <p:sp>
        <p:nvSpPr>
          <p:cNvPr id="13" name="Text Box 4"/>
          <p:cNvSpPr txBox="1">
            <a:spLocks noChangeArrowheads="1"/>
          </p:cNvSpPr>
          <p:nvPr/>
        </p:nvSpPr>
        <p:spPr bwMode="auto">
          <a:xfrm>
            <a:off x="1143000" y="3276600"/>
            <a:ext cx="5562600" cy="3195638"/>
          </a:xfrm>
          <a:prstGeom prst="rect">
            <a:avLst/>
          </a:prstGeom>
          <a:noFill/>
          <a:ln w="9525">
            <a:noFill/>
            <a:miter lim="800000"/>
          </a:ln>
          <a:effectLst/>
        </p:spPr>
        <p:txBody>
          <a:bodyPr>
            <a:spAutoFit/>
          </a:bodyPr>
          <a:lstStyle/>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p:txBody>
      </p:sp>
      <p:sp>
        <p:nvSpPr>
          <p:cNvPr id="14" name="Text Box 6"/>
          <p:cNvSpPr txBox="1">
            <a:spLocks noChangeArrowheads="1"/>
          </p:cNvSpPr>
          <p:nvPr/>
        </p:nvSpPr>
        <p:spPr bwMode="auto">
          <a:xfrm>
            <a:off x="7086600" y="306978"/>
            <a:ext cx="17526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sp>
        <p:nvSpPr>
          <p:cNvPr id="15" name="Text Box 7"/>
          <p:cNvSpPr txBox="1">
            <a:spLocks noChangeArrowheads="1"/>
          </p:cNvSpPr>
          <p:nvPr/>
        </p:nvSpPr>
        <p:spPr bwMode="auto">
          <a:xfrm>
            <a:off x="6049635" y="1302060"/>
            <a:ext cx="2209800" cy="1015663"/>
          </a:xfrm>
          <a:prstGeom prst="rect">
            <a:avLst/>
          </a:prstGeom>
          <a:noFill/>
          <a:ln w="9525">
            <a:noFill/>
            <a:miter lim="800000"/>
          </a:ln>
          <a:effectLst/>
        </p:spPr>
        <p:txBody>
          <a:bodyPr>
            <a:spAutoFit/>
          </a:bodyPr>
          <a:lstStyle/>
          <a:p>
            <a:pPr>
              <a:spcBef>
                <a:spcPct val="50000"/>
              </a:spcBef>
            </a:pPr>
            <a:r>
              <a:rPr lang="zh-CN" altLang="en-US" sz="2000" b="1" dirty="0">
                <a:latin typeface="仿宋" pitchFamily="49" charset="-122"/>
                <a:ea typeface="仿宋" pitchFamily="49" charset="-122"/>
              </a:rPr>
              <a:t>屋面南侧挑梁严重弯扭变形。且未安装前支架。</a:t>
            </a:r>
          </a:p>
        </p:txBody>
      </p:sp>
      <p:sp>
        <p:nvSpPr>
          <p:cNvPr id="16" name="Text Box 8"/>
          <p:cNvSpPr txBox="1">
            <a:spLocks noChangeArrowheads="1"/>
          </p:cNvSpPr>
          <p:nvPr/>
        </p:nvSpPr>
        <p:spPr bwMode="auto">
          <a:xfrm>
            <a:off x="6049635" y="4448673"/>
            <a:ext cx="2286000" cy="1015663"/>
          </a:xfrm>
          <a:prstGeom prst="rect">
            <a:avLst/>
          </a:prstGeom>
          <a:noFill/>
          <a:ln w="9525">
            <a:noFill/>
            <a:miter lim="800000"/>
          </a:ln>
          <a:effectLst/>
        </p:spPr>
        <p:txBody>
          <a:bodyPr>
            <a:spAutoFit/>
          </a:bodyPr>
          <a:lstStyle/>
          <a:p>
            <a:pPr>
              <a:spcBef>
                <a:spcPct val="50000"/>
              </a:spcBef>
            </a:pPr>
            <a:r>
              <a:rPr lang="zh-CN" altLang="en-US" sz="2000" b="1" dirty="0">
                <a:latin typeface="仿宋" pitchFamily="49" charset="-122"/>
                <a:ea typeface="仿宋" pitchFamily="49" charset="-122"/>
              </a:rPr>
              <a:t>屋面北侧挑梁严重扭曲变形。且未安装前支架。</a:t>
            </a:r>
          </a:p>
        </p:txBody>
      </p:sp>
      <p:pic>
        <p:nvPicPr>
          <p:cNvPr id="18" name="Picture 12" descr="蓝旗营3"/>
          <p:cNvPicPr>
            <a:picLocks noChangeAspect="1" noChangeArrowheads="1"/>
          </p:cNvPicPr>
          <p:nvPr/>
        </p:nvPicPr>
        <p:blipFill>
          <a:blip r:embed="rId3" cstate="print"/>
          <a:srcRect/>
          <a:stretch>
            <a:fillRect/>
          </a:stretch>
        </p:blipFill>
        <p:spPr bwMode="auto">
          <a:xfrm>
            <a:off x="1143000" y="949520"/>
            <a:ext cx="4395651" cy="2405144"/>
          </a:xfrm>
          <a:prstGeom prst="rect">
            <a:avLst/>
          </a:prstGeom>
          <a:noFill/>
        </p:spPr>
      </p:pic>
      <p:sp>
        <p:nvSpPr>
          <p:cNvPr id="19" name="Text Box 13"/>
          <p:cNvSpPr txBox="1">
            <a:spLocks noChangeArrowheads="1"/>
          </p:cNvSpPr>
          <p:nvPr/>
        </p:nvSpPr>
        <p:spPr bwMode="auto">
          <a:xfrm>
            <a:off x="1066800" y="3278778"/>
            <a:ext cx="57150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pic>
        <p:nvPicPr>
          <p:cNvPr id="20" name="Picture 14" descr="蓝旗营4"/>
          <p:cNvPicPr>
            <a:picLocks noChangeAspect="1" noChangeArrowheads="1"/>
          </p:cNvPicPr>
          <p:nvPr/>
        </p:nvPicPr>
        <p:blipFill>
          <a:blip r:embed="rId4" cstate="print"/>
          <a:srcRect/>
          <a:stretch>
            <a:fillRect/>
          </a:stretch>
        </p:blipFill>
        <p:spPr bwMode="auto">
          <a:xfrm>
            <a:off x="1145305" y="3566160"/>
            <a:ext cx="4401561" cy="2628710"/>
          </a:xfrm>
          <a:prstGeom prst="rect">
            <a:avLst/>
          </a:prstGeom>
          <a:noFill/>
        </p:spPr>
      </p:pic>
      <p:sp>
        <p:nvSpPr>
          <p:cNvPr id="21" name="AutoShape 16"/>
          <p:cNvSpPr>
            <a:spLocks noChangeArrowheads="1"/>
          </p:cNvSpPr>
          <p:nvPr/>
        </p:nvSpPr>
        <p:spPr bwMode="auto">
          <a:xfrm>
            <a:off x="2355668" y="1343298"/>
            <a:ext cx="2057400" cy="533400"/>
          </a:xfrm>
          <a:prstGeom prst="wedgeRoundRectCallout">
            <a:avLst>
              <a:gd name="adj1" fmla="val -43750"/>
              <a:gd name="adj2" fmla="val 70000"/>
              <a:gd name="adj3" fmla="val 16667"/>
            </a:avLst>
          </a:prstGeom>
          <a:solidFill>
            <a:srgbClr val="FFFFFF"/>
          </a:solidFill>
          <a:ln w="9525">
            <a:solidFill>
              <a:schemeClr val="tx1"/>
            </a:solidFill>
            <a:miter lim="800000"/>
          </a:ln>
          <a:effectLst/>
        </p:spPr>
        <p:txBody>
          <a:bodyPr wrap="none" anchor="ctr"/>
          <a:lstStyle/>
          <a:p>
            <a:pPr algn="ctr"/>
            <a:r>
              <a:rPr lang="zh-CN" altLang="en-US" sz="2400" dirty="0">
                <a:solidFill>
                  <a:srgbClr val="FF0066"/>
                </a:solidFill>
                <a:latin typeface="仿宋" pitchFamily="49" charset="-122"/>
                <a:ea typeface="仿宋" pitchFamily="49" charset="-122"/>
              </a:rPr>
              <a:t>严重弯扭变形</a:t>
            </a:r>
          </a:p>
        </p:txBody>
      </p:sp>
      <p:sp>
        <p:nvSpPr>
          <p:cNvPr id="22" name="AutoShape 18"/>
          <p:cNvSpPr>
            <a:spLocks noChangeArrowheads="1"/>
          </p:cNvSpPr>
          <p:nvPr/>
        </p:nvSpPr>
        <p:spPr bwMode="auto">
          <a:xfrm>
            <a:off x="4946469" y="3333206"/>
            <a:ext cx="2819400" cy="990600"/>
          </a:xfrm>
          <a:prstGeom prst="wedgeRoundRectCallout">
            <a:avLst>
              <a:gd name="adj1" fmla="val -43750"/>
              <a:gd name="adj2" fmla="val 70000"/>
              <a:gd name="adj3" fmla="val 16667"/>
            </a:avLst>
          </a:prstGeom>
          <a:solidFill>
            <a:srgbClr val="FFFFFF"/>
          </a:solidFill>
          <a:ln w="9525">
            <a:solidFill>
              <a:schemeClr val="tx1"/>
            </a:solidFill>
            <a:miter lim="800000"/>
          </a:ln>
          <a:effectLst/>
        </p:spPr>
        <p:txBody>
          <a:bodyPr wrap="none" anchor="ctr"/>
          <a:lstStyle/>
          <a:p>
            <a:pPr algn="ctr"/>
            <a:r>
              <a:rPr lang="zh-CN" altLang="en-US" sz="2400" dirty="0">
                <a:solidFill>
                  <a:srgbClr val="FF0066"/>
                </a:solidFill>
                <a:latin typeface="仿宋" pitchFamily="49" charset="-122"/>
                <a:ea typeface="仿宋" pitchFamily="49" charset="-122"/>
              </a:rPr>
              <a:t>悬挂机构为北辰机械</a:t>
            </a:r>
          </a:p>
          <a:p>
            <a:pPr algn="ctr"/>
            <a:r>
              <a:rPr lang="zh-CN" altLang="en-US" sz="2400" dirty="0">
                <a:solidFill>
                  <a:srgbClr val="FF0066"/>
                </a:solidFill>
                <a:latin typeface="仿宋" pitchFamily="49" charset="-122"/>
                <a:ea typeface="仿宋" pitchFamily="49" charset="-122"/>
              </a:rPr>
              <a:t>厂生产的</a:t>
            </a:r>
            <a:r>
              <a:rPr lang="en-US" altLang="zh-CN" sz="2400" dirty="0">
                <a:solidFill>
                  <a:srgbClr val="FF0066"/>
                </a:solidFill>
                <a:latin typeface="仿宋" pitchFamily="49" charset="-122"/>
                <a:ea typeface="仿宋" pitchFamily="49" charset="-122"/>
              </a:rPr>
              <a:t>ZLD500</a:t>
            </a:r>
            <a:endParaRPr lang="en-US" altLang="zh-CN" sz="2400" dirty="0">
              <a:solidFill>
                <a:schemeClr val="accent1"/>
              </a:solidFill>
              <a:latin typeface="仿宋" pitchFamily="49" charset="-122"/>
              <a:ea typeface="仿宋" pitchFamily="49" charset="-122"/>
            </a:endParaRPr>
          </a:p>
        </p:txBody>
      </p:sp>
      <p:sp>
        <p:nvSpPr>
          <p:cNvPr id="23" name="矩形 9"/>
          <p:cNvSpPr>
            <a:spLocks noChangeArrowheads="1"/>
          </p:cNvSpPr>
          <p:nvPr/>
        </p:nvSpPr>
        <p:spPr bwMode="auto">
          <a:xfrm>
            <a:off x="763250" y="229192"/>
            <a:ext cx="2072927"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r>
              <a:rPr lang="zh-CN" altLang="en-US" sz="2000" b="1" dirty="0">
                <a:solidFill>
                  <a:srgbClr val="3333FF"/>
                </a:solidFill>
                <a:latin typeface="华文楷体" pitchFamily="2" charset="-122"/>
                <a:ea typeface="华文楷体" pitchFamily="2" charset="-122"/>
              </a:rPr>
              <a:t>（</a:t>
            </a:r>
            <a:r>
              <a:rPr lang="en-US" altLang="zh-CN" sz="2000" b="1" dirty="0">
                <a:solidFill>
                  <a:srgbClr val="3333FF"/>
                </a:solidFill>
                <a:latin typeface="华文楷体" pitchFamily="2" charset="-122"/>
                <a:ea typeface="华文楷体" pitchFamily="2" charset="-122"/>
              </a:rPr>
              <a:t>1</a:t>
            </a:r>
            <a:r>
              <a:rPr lang="zh-CN" altLang="en-US" sz="2000" b="1" dirty="0">
                <a:solidFill>
                  <a:srgbClr val="3333FF"/>
                </a:solidFill>
                <a:latin typeface="华文楷体" pitchFamily="2" charset="-122"/>
                <a:ea typeface="华文楷体" pitchFamily="2" charset="-122"/>
              </a:rPr>
              <a:t>）吊篮混装</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2" name="Text Box 2"/>
          <p:cNvSpPr txBox="1">
            <a:spLocks noChangeArrowheads="1"/>
          </p:cNvSpPr>
          <p:nvPr/>
        </p:nvSpPr>
        <p:spPr bwMode="auto">
          <a:xfrm>
            <a:off x="457200" y="0"/>
            <a:ext cx="8229600" cy="5386388"/>
          </a:xfrm>
          <a:prstGeom prst="rect">
            <a:avLst/>
          </a:prstGeom>
          <a:noFill/>
          <a:ln w="9525">
            <a:noFill/>
            <a:miter lim="800000"/>
          </a:ln>
          <a:effectLst/>
        </p:spPr>
        <p:txBody>
          <a:bodyPr>
            <a:spAutoFit/>
          </a:bodyPr>
          <a:lstStyle/>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p:txBody>
      </p:sp>
      <p:sp>
        <p:nvSpPr>
          <p:cNvPr id="13" name="Text Box 4"/>
          <p:cNvSpPr txBox="1">
            <a:spLocks noChangeArrowheads="1"/>
          </p:cNvSpPr>
          <p:nvPr/>
        </p:nvSpPr>
        <p:spPr bwMode="auto">
          <a:xfrm>
            <a:off x="1143000" y="3276600"/>
            <a:ext cx="5562600" cy="3195638"/>
          </a:xfrm>
          <a:prstGeom prst="rect">
            <a:avLst/>
          </a:prstGeom>
          <a:noFill/>
          <a:ln w="9525">
            <a:noFill/>
            <a:miter lim="800000"/>
          </a:ln>
          <a:effectLst/>
        </p:spPr>
        <p:txBody>
          <a:bodyPr>
            <a:spAutoFit/>
          </a:bodyPr>
          <a:lstStyle/>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p:txBody>
      </p:sp>
      <p:sp>
        <p:nvSpPr>
          <p:cNvPr id="14" name="Text Box 6"/>
          <p:cNvSpPr txBox="1">
            <a:spLocks noChangeArrowheads="1"/>
          </p:cNvSpPr>
          <p:nvPr/>
        </p:nvSpPr>
        <p:spPr bwMode="auto">
          <a:xfrm>
            <a:off x="7086600" y="306978"/>
            <a:ext cx="17526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sp>
        <p:nvSpPr>
          <p:cNvPr id="23" name="矩形 9"/>
          <p:cNvSpPr>
            <a:spLocks noChangeArrowheads="1"/>
          </p:cNvSpPr>
          <p:nvPr/>
        </p:nvSpPr>
        <p:spPr bwMode="auto">
          <a:xfrm>
            <a:off x="763250" y="229192"/>
            <a:ext cx="2437150"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r>
              <a:rPr lang="zh-CN" altLang="en-US" sz="2000" b="1" dirty="0">
                <a:solidFill>
                  <a:srgbClr val="3333FF"/>
                </a:solidFill>
                <a:latin typeface="华文楷体" pitchFamily="2" charset="-122"/>
                <a:ea typeface="华文楷体" pitchFamily="2" charset="-122"/>
              </a:rPr>
              <a:t>（</a:t>
            </a:r>
            <a:r>
              <a:rPr lang="en-US" altLang="zh-CN" sz="2000" b="1" dirty="0">
                <a:solidFill>
                  <a:srgbClr val="3333FF"/>
                </a:solidFill>
                <a:latin typeface="华文楷体" pitchFamily="2" charset="-122"/>
                <a:ea typeface="华文楷体" pitchFamily="2" charset="-122"/>
              </a:rPr>
              <a:t>2</a:t>
            </a:r>
            <a:r>
              <a:rPr lang="zh-CN" altLang="en-US" sz="2000" b="1" dirty="0">
                <a:solidFill>
                  <a:srgbClr val="3333FF"/>
                </a:solidFill>
                <a:latin typeface="华文楷体" pitchFamily="2" charset="-122"/>
                <a:ea typeface="华文楷体" pitchFamily="2" charset="-122"/>
              </a:rPr>
              <a:t>）未安装前支架</a:t>
            </a:r>
          </a:p>
        </p:txBody>
      </p:sp>
      <p:sp>
        <p:nvSpPr>
          <p:cNvPr id="17" name="Text Box 4"/>
          <p:cNvSpPr txBox="1">
            <a:spLocks noChangeArrowheads="1"/>
          </p:cNvSpPr>
          <p:nvPr/>
        </p:nvSpPr>
        <p:spPr bwMode="auto">
          <a:xfrm>
            <a:off x="1295400" y="5257800"/>
            <a:ext cx="68580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sp>
        <p:nvSpPr>
          <p:cNvPr id="24" name="Text Box 6"/>
          <p:cNvSpPr txBox="1">
            <a:spLocks noChangeArrowheads="1"/>
          </p:cNvSpPr>
          <p:nvPr/>
        </p:nvSpPr>
        <p:spPr bwMode="auto">
          <a:xfrm>
            <a:off x="1219200" y="5662748"/>
            <a:ext cx="6553200" cy="707886"/>
          </a:xfrm>
          <a:prstGeom prst="rect">
            <a:avLst/>
          </a:prstGeom>
          <a:noFill/>
          <a:ln w="9525">
            <a:noFill/>
            <a:miter lim="800000"/>
          </a:ln>
          <a:effectLst/>
        </p:spPr>
        <p:txBody>
          <a:bodyPr>
            <a:spAutoFit/>
          </a:bodyPr>
          <a:lstStyle/>
          <a:p>
            <a:pPr>
              <a:spcBef>
                <a:spcPct val="50000"/>
              </a:spcBef>
            </a:pPr>
            <a:r>
              <a:rPr lang="zh-CN" altLang="en-US" sz="2000" b="1" dirty="0">
                <a:latin typeface="仿宋" pitchFamily="49" charset="-122"/>
                <a:ea typeface="仿宋" pitchFamily="49" charset="-122"/>
              </a:rPr>
              <a:t>未安装前支架。挑梁下面垫三块方木</a:t>
            </a:r>
            <a:r>
              <a:rPr lang="en-US" altLang="zh-CN" sz="2000" b="1" dirty="0">
                <a:latin typeface="仿宋" pitchFamily="49" charset="-122"/>
                <a:ea typeface="仿宋" pitchFamily="49" charset="-122"/>
              </a:rPr>
              <a:t>,</a:t>
            </a:r>
            <a:r>
              <a:rPr lang="zh-CN" altLang="en-US" sz="2000" b="1" dirty="0">
                <a:latin typeface="仿宋" pitchFamily="49" charset="-122"/>
                <a:ea typeface="仿宋" pitchFamily="49" charset="-122"/>
              </a:rPr>
              <a:t>一旦有干扰力作用，即会失稳。</a:t>
            </a:r>
          </a:p>
        </p:txBody>
      </p:sp>
      <p:sp>
        <p:nvSpPr>
          <p:cNvPr id="25" name="Text Box 7"/>
          <p:cNvSpPr txBox="1">
            <a:spLocks noChangeArrowheads="1"/>
          </p:cNvSpPr>
          <p:nvPr/>
        </p:nvSpPr>
        <p:spPr bwMode="auto">
          <a:xfrm>
            <a:off x="685800" y="3429000"/>
            <a:ext cx="50292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pic>
        <p:nvPicPr>
          <p:cNvPr id="26" name="Picture 12" descr="蓝旗营6"/>
          <p:cNvPicPr>
            <a:picLocks noChangeAspect="1" noChangeArrowheads="1"/>
          </p:cNvPicPr>
          <p:nvPr/>
        </p:nvPicPr>
        <p:blipFill>
          <a:blip r:embed="rId3" cstate="print"/>
          <a:srcRect/>
          <a:stretch>
            <a:fillRect/>
          </a:stretch>
        </p:blipFill>
        <p:spPr bwMode="auto">
          <a:xfrm>
            <a:off x="1219200" y="838200"/>
            <a:ext cx="6781800" cy="4724400"/>
          </a:xfrm>
          <a:prstGeom prst="rect">
            <a:avLst/>
          </a:prstGeom>
          <a:noFill/>
        </p:spPr>
      </p:pic>
      <p:sp>
        <p:nvSpPr>
          <p:cNvPr id="27" name="Text Box 14"/>
          <p:cNvSpPr txBox="1">
            <a:spLocks noChangeArrowheads="1"/>
          </p:cNvSpPr>
          <p:nvPr/>
        </p:nvSpPr>
        <p:spPr bwMode="auto">
          <a:xfrm>
            <a:off x="533400" y="4038600"/>
            <a:ext cx="8382000" cy="498475"/>
          </a:xfrm>
          <a:prstGeom prst="rect">
            <a:avLst/>
          </a:prstGeom>
          <a:noFill/>
          <a:ln w="9525">
            <a:noFill/>
            <a:miter lim="800000"/>
          </a:ln>
          <a:effectLst/>
        </p:spPr>
        <p:txBody>
          <a:bodyPr>
            <a:spAutoFit/>
          </a:bodyPr>
          <a:lstStyle/>
          <a:p>
            <a:pPr>
              <a:lnSpc>
                <a:spcPts val="3200"/>
              </a:lnSpc>
            </a:pPr>
            <a:r>
              <a:rPr lang="en-US" altLang="zh-CN" sz="2700">
                <a:solidFill>
                  <a:srgbClr val="0099FF"/>
                </a:solidFill>
                <a:latin typeface="仿宋_GB2312" pitchFamily="49" charset="-122"/>
              </a:rPr>
              <a:t>   </a:t>
            </a:r>
            <a:endParaRPr lang="en-US" altLang="zh-CN" sz="2400" b="0">
              <a:ea typeface="宋体" charset="-122"/>
            </a:endParaRPr>
          </a:p>
        </p:txBody>
      </p:sp>
      <p:sp>
        <p:nvSpPr>
          <p:cNvPr id="28" name="AutoShape 16"/>
          <p:cNvSpPr>
            <a:spLocks noChangeArrowheads="1"/>
          </p:cNvSpPr>
          <p:nvPr/>
        </p:nvSpPr>
        <p:spPr bwMode="auto">
          <a:xfrm>
            <a:off x="5181600" y="1676400"/>
            <a:ext cx="2438400" cy="914400"/>
          </a:xfrm>
          <a:prstGeom prst="wedgeRoundRectCallout">
            <a:avLst>
              <a:gd name="adj1" fmla="val -63282"/>
              <a:gd name="adj2" fmla="val 80037"/>
              <a:gd name="adj3" fmla="val 16667"/>
            </a:avLst>
          </a:prstGeom>
          <a:solidFill>
            <a:srgbClr val="FFFFFF"/>
          </a:solidFill>
          <a:ln w="9525">
            <a:solidFill>
              <a:schemeClr val="tx1"/>
            </a:solidFill>
            <a:miter lim="800000"/>
          </a:ln>
          <a:effectLst/>
        </p:spPr>
        <p:txBody>
          <a:bodyPr wrap="none" anchor="ctr"/>
          <a:lstStyle/>
          <a:p>
            <a:pPr algn="ctr"/>
            <a:r>
              <a:rPr lang="zh-CN" altLang="en-US" sz="2400" dirty="0">
                <a:solidFill>
                  <a:srgbClr val="FF0066"/>
                </a:solidFill>
              </a:rPr>
              <a:t>未安装前支架</a:t>
            </a:r>
            <a:r>
              <a:rPr lang="en-US" altLang="zh-CN" sz="2400" dirty="0">
                <a:solidFill>
                  <a:srgbClr val="FF0066"/>
                </a:solidFill>
              </a:rPr>
              <a:t>,</a:t>
            </a:r>
          </a:p>
          <a:p>
            <a:pPr algn="ctr"/>
            <a:r>
              <a:rPr lang="zh-CN" altLang="en-US" sz="2400" dirty="0">
                <a:solidFill>
                  <a:srgbClr val="FF0066"/>
                </a:solidFill>
              </a:rPr>
              <a:t>而垫三块方木</a:t>
            </a:r>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矩形 12"/>
          <p:cNvSpPr/>
          <p:nvPr/>
        </p:nvSpPr>
        <p:spPr>
          <a:xfrm>
            <a:off x="766272" y="2176505"/>
            <a:ext cx="769192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事故概况： </a:t>
            </a:r>
            <a:r>
              <a:rPr lang="en-US" altLang="zh-CN" sz="1800" dirty="0">
                <a:latin typeface="楷体" pitchFamily="49" charset="-122"/>
                <a:ea typeface="楷体" pitchFamily="49" charset="-122"/>
              </a:rPr>
              <a:t>2003</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6</a:t>
            </a:r>
            <a:r>
              <a:rPr lang="zh-CN" altLang="en-US" sz="1800" dirty="0">
                <a:latin typeface="楷体" pitchFamily="49" charset="-122"/>
                <a:ea typeface="楷体" pitchFamily="49" charset="-122"/>
              </a:rPr>
              <a:t>月</a:t>
            </a:r>
            <a:r>
              <a:rPr lang="en-US" altLang="zh-CN" sz="1800" dirty="0">
                <a:latin typeface="楷体" pitchFamily="49" charset="-122"/>
                <a:ea typeface="楷体" pitchFamily="49" charset="-122"/>
              </a:rPr>
              <a:t>20</a:t>
            </a:r>
            <a:r>
              <a:rPr lang="zh-CN" altLang="en-US" sz="1800" dirty="0">
                <a:latin typeface="楷体" pitchFamily="49" charset="-122"/>
                <a:ea typeface="楷体" pitchFamily="49" charset="-122"/>
              </a:rPr>
              <a:t>日上午</a:t>
            </a:r>
            <a:r>
              <a:rPr lang="en-US" altLang="zh-CN" sz="1800" dirty="0">
                <a:latin typeface="楷体" pitchFamily="49" charset="-122"/>
                <a:ea typeface="楷体" pitchFamily="49" charset="-122"/>
              </a:rPr>
              <a:t>6</a:t>
            </a:r>
            <a:r>
              <a:rPr lang="zh-CN" altLang="en-US" sz="1800" dirty="0">
                <a:latin typeface="楷体" pitchFamily="49" charset="-122"/>
                <a:ea typeface="楷体" pitchFamily="49" charset="-122"/>
              </a:rPr>
              <a:t>时</a:t>
            </a:r>
            <a:r>
              <a:rPr lang="en-US" altLang="zh-CN" sz="1800" dirty="0">
                <a:latin typeface="楷体" pitchFamily="49" charset="-122"/>
                <a:ea typeface="楷体" pitchFamily="49" charset="-122"/>
              </a:rPr>
              <a:t>30</a:t>
            </a:r>
            <a:r>
              <a:rPr lang="zh-CN" altLang="en-US" sz="1800" dirty="0">
                <a:latin typeface="楷体" pitchFamily="49" charset="-122"/>
                <a:ea typeface="楷体" pitchFamily="49" charset="-122"/>
              </a:rPr>
              <a:t>分许，信阳市某电信综合楼项目工程，施工单位装潢组丁某等</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人在综合楼外檐更换一块中空玻璃时，因电动升降吊篮屋面挑梁</a:t>
            </a:r>
            <a:r>
              <a:rPr lang="zh-CN" altLang="en-US" sz="1800" dirty="0">
                <a:solidFill>
                  <a:srgbClr val="FF0000"/>
                </a:solidFill>
                <a:latin typeface="楷体" pitchFamily="49" charset="-122"/>
                <a:ea typeface="楷体" pitchFamily="49" charset="-122"/>
              </a:rPr>
              <a:t>配重压力不够</a:t>
            </a:r>
            <a:r>
              <a:rPr lang="zh-CN" altLang="en-US" sz="1800" dirty="0">
                <a:latin typeface="楷体" pitchFamily="49" charset="-122"/>
                <a:ea typeface="楷体" pitchFamily="49" charset="-122"/>
              </a:rPr>
              <a:t>，失去平衡，导致吊篮下滑倾斜，造成丁某等</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人在约距地面</a:t>
            </a:r>
            <a:r>
              <a:rPr lang="en-US" altLang="zh-CN" sz="1800" dirty="0">
                <a:latin typeface="楷体" pitchFamily="49" charset="-122"/>
                <a:ea typeface="楷体" pitchFamily="49" charset="-122"/>
              </a:rPr>
              <a:t>60m</a:t>
            </a:r>
            <a:r>
              <a:rPr lang="zh-CN" altLang="en-US" sz="1800" dirty="0">
                <a:latin typeface="楷体" pitchFamily="49" charset="-122"/>
                <a:ea typeface="楷体" pitchFamily="49" charset="-122"/>
              </a:rPr>
              <a:t>的高度从吊篮中滑出，坠落地面，当场死亡。</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主要原因：</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）配重不足。</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2</a:t>
            </a:r>
            <a:r>
              <a:rPr lang="zh-CN" altLang="en-US" sz="1800" dirty="0">
                <a:latin typeface="楷体" pitchFamily="49" charset="-122"/>
                <a:ea typeface="楷体" pitchFamily="49" charset="-122"/>
              </a:rPr>
              <a:t>）安装方案审批不严，未经过严格计算。</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）施工人员违章作业，未系安全带。</a:t>
            </a:r>
          </a:p>
        </p:txBody>
      </p:sp>
      <p:sp>
        <p:nvSpPr>
          <p:cNvPr id="12" name="矩形 9"/>
          <p:cNvSpPr>
            <a:spLocks noChangeArrowheads="1"/>
          </p:cNvSpPr>
          <p:nvPr/>
        </p:nvSpPr>
        <p:spPr bwMode="auto">
          <a:xfrm>
            <a:off x="777849" y="1735263"/>
            <a:ext cx="3820277"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案例二：配重不足导致吊篮事故</a:t>
            </a: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矩形 12"/>
          <p:cNvSpPr/>
          <p:nvPr/>
        </p:nvSpPr>
        <p:spPr>
          <a:xfrm>
            <a:off x="766272" y="2176505"/>
            <a:ext cx="7691928"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事故概况： 北京某工区综合楼外墙瓷砖维修，电动吊篮在正常使用时，一根挑梁连同悬吊平台一起从</a:t>
            </a:r>
            <a:r>
              <a:rPr lang="en-US" altLang="zh-CN" sz="1800" dirty="0">
                <a:latin typeface="楷体" pitchFamily="49" charset="-122"/>
                <a:ea typeface="楷体" pitchFamily="49" charset="-122"/>
              </a:rPr>
              <a:t>9</a:t>
            </a:r>
            <a:r>
              <a:rPr lang="zh-CN" altLang="en-US" sz="1800" dirty="0">
                <a:latin typeface="楷体" pitchFamily="49" charset="-122"/>
                <a:ea typeface="楷体" pitchFamily="49" charset="-122"/>
              </a:rPr>
              <a:t>层坠落至</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屋裙楼顶的冷却塔上，死两人，重伤一人，一个冷却塔报废，经事后查明，吊篮的悬挂机构在侧挑梁的后支柱与后导向支柱的 </a:t>
            </a:r>
            <a:r>
              <a:rPr lang="en-US" altLang="zh-CN" sz="1800" dirty="0">
                <a:latin typeface="楷体" pitchFamily="49" charset="-122"/>
                <a:ea typeface="楷体" pitchFamily="49" charset="-122"/>
              </a:rPr>
              <a:t>φ25mm</a:t>
            </a:r>
            <a:r>
              <a:rPr lang="zh-CN" altLang="en-US" sz="1800" dirty="0">
                <a:latin typeface="楷体" pitchFamily="49" charset="-122"/>
                <a:ea typeface="楷体" pitchFamily="49" charset="-122"/>
              </a:rPr>
              <a:t>的</a:t>
            </a:r>
            <a:r>
              <a:rPr lang="zh-CN" altLang="en-US" sz="1800" dirty="0">
                <a:solidFill>
                  <a:srgbClr val="FF0000"/>
                </a:solidFill>
                <a:latin typeface="楷体" pitchFamily="49" charset="-122"/>
                <a:ea typeface="楷体" pitchFamily="49" charset="-122"/>
              </a:rPr>
              <a:t>连接销未安装就上机操作，致使后支柱从导向支柱中拔出后坠落</a:t>
            </a:r>
            <a:r>
              <a:rPr lang="zh-CN" altLang="en-US" sz="1800" dirty="0">
                <a:latin typeface="楷体" pitchFamily="49" charset="-122"/>
                <a:ea typeface="楷体" pitchFamily="49" charset="-122"/>
              </a:rPr>
              <a:t>，这是酿成事故的直接原因。另外，使用前未经检查验收，上机操作人员未配带安全带是造成事故的间接原因。</a:t>
            </a:r>
            <a:r>
              <a:rPr lang="zh-CN" altLang="en-US" sz="1800" dirty="0"/>
              <a:t> </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主要原因：</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）后支柱与后导向住的联接销轴未安装，安装完毕未经检查验收。</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2</a:t>
            </a:r>
            <a:r>
              <a:rPr lang="zh-CN" altLang="en-US" sz="1800" dirty="0">
                <a:latin typeface="楷体" pitchFamily="49" charset="-122"/>
                <a:ea typeface="楷体" pitchFamily="49" charset="-122"/>
              </a:rPr>
              <a:t>）每班组施工前未作检查。</a:t>
            </a:r>
          </a:p>
        </p:txBody>
      </p:sp>
      <p:sp>
        <p:nvSpPr>
          <p:cNvPr id="12" name="矩形 9"/>
          <p:cNvSpPr>
            <a:spLocks noChangeArrowheads="1"/>
          </p:cNvSpPr>
          <p:nvPr/>
        </p:nvSpPr>
        <p:spPr bwMode="auto">
          <a:xfrm>
            <a:off x="777849" y="1735263"/>
            <a:ext cx="439504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案例三：悬挂机构解体导致吊篮事故</a:t>
            </a: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3" name="Text Box 2"/>
          <p:cNvSpPr txBox="1">
            <a:spLocks noChangeArrowheads="1"/>
          </p:cNvSpPr>
          <p:nvPr/>
        </p:nvSpPr>
        <p:spPr bwMode="auto">
          <a:xfrm>
            <a:off x="685800" y="285750"/>
            <a:ext cx="75438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sp>
        <p:nvSpPr>
          <p:cNvPr id="4" name="Text Box 4"/>
          <p:cNvSpPr txBox="1">
            <a:spLocks noChangeArrowheads="1"/>
          </p:cNvSpPr>
          <p:nvPr/>
        </p:nvSpPr>
        <p:spPr bwMode="auto">
          <a:xfrm>
            <a:off x="1676400" y="3352800"/>
            <a:ext cx="6096000" cy="3195638"/>
          </a:xfrm>
          <a:prstGeom prst="rect">
            <a:avLst/>
          </a:prstGeom>
          <a:noFill/>
          <a:ln w="9525">
            <a:noFill/>
            <a:miter lim="800000"/>
          </a:ln>
          <a:effectLst/>
        </p:spPr>
        <p:txBody>
          <a:bodyPr>
            <a:spAutoFit/>
          </a:bodyPr>
          <a:lstStyle/>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a:p>
            <a:pPr>
              <a:spcBef>
                <a:spcPct val="50000"/>
              </a:spcBef>
            </a:pPr>
            <a:endParaRPr lang="en-US" altLang="zh-CN" sz="2400" b="0">
              <a:ea typeface="宋体" charset="-122"/>
            </a:endParaRPr>
          </a:p>
        </p:txBody>
      </p:sp>
      <p:sp>
        <p:nvSpPr>
          <p:cNvPr id="5" name="Text Box 6"/>
          <p:cNvSpPr txBox="1">
            <a:spLocks noChangeArrowheads="1"/>
          </p:cNvSpPr>
          <p:nvPr/>
        </p:nvSpPr>
        <p:spPr bwMode="auto">
          <a:xfrm>
            <a:off x="1219200" y="5638800"/>
            <a:ext cx="66294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sp>
        <p:nvSpPr>
          <p:cNvPr id="6" name="Text Box 7"/>
          <p:cNvSpPr txBox="1">
            <a:spLocks noChangeArrowheads="1"/>
          </p:cNvSpPr>
          <p:nvPr/>
        </p:nvSpPr>
        <p:spPr bwMode="auto">
          <a:xfrm>
            <a:off x="7106195" y="3975463"/>
            <a:ext cx="1855243" cy="1323439"/>
          </a:xfrm>
          <a:prstGeom prst="rect">
            <a:avLst/>
          </a:prstGeom>
          <a:noFill/>
          <a:ln w="9525">
            <a:noFill/>
            <a:miter lim="800000"/>
          </a:ln>
          <a:effectLst/>
        </p:spPr>
        <p:txBody>
          <a:bodyPr wrap="square">
            <a:spAutoFit/>
          </a:bodyPr>
          <a:lstStyle/>
          <a:p>
            <a:pPr>
              <a:spcBef>
                <a:spcPct val="50000"/>
              </a:spcBef>
            </a:pPr>
            <a:r>
              <a:rPr lang="zh-CN" altLang="en-US" sz="2000" b="1" dirty="0">
                <a:latin typeface="仿宋" pitchFamily="49" charset="-122"/>
                <a:ea typeface="仿宋" pitchFamily="49" charset="-122"/>
              </a:rPr>
              <a:t>一根挑梁连同平台一起坠落至一层冷却塔上。</a:t>
            </a:r>
          </a:p>
        </p:txBody>
      </p:sp>
      <p:sp>
        <p:nvSpPr>
          <p:cNvPr id="7" name="Text Box 8"/>
          <p:cNvSpPr txBox="1">
            <a:spLocks noChangeArrowheads="1"/>
          </p:cNvSpPr>
          <p:nvPr/>
        </p:nvSpPr>
        <p:spPr bwMode="auto">
          <a:xfrm>
            <a:off x="1981200" y="304800"/>
            <a:ext cx="51054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pic>
        <p:nvPicPr>
          <p:cNvPr id="8" name="Picture 9" descr="西客站2"/>
          <p:cNvPicPr>
            <a:picLocks noChangeAspect="1" noChangeArrowheads="1"/>
          </p:cNvPicPr>
          <p:nvPr/>
        </p:nvPicPr>
        <p:blipFill>
          <a:blip r:embed="rId3" cstate="print"/>
          <a:srcRect/>
          <a:stretch>
            <a:fillRect/>
          </a:stretch>
        </p:blipFill>
        <p:spPr bwMode="auto">
          <a:xfrm>
            <a:off x="1828800" y="152400"/>
            <a:ext cx="5105400" cy="2971800"/>
          </a:xfrm>
          <a:prstGeom prst="rect">
            <a:avLst/>
          </a:prstGeom>
          <a:noFill/>
        </p:spPr>
      </p:pic>
      <p:sp>
        <p:nvSpPr>
          <p:cNvPr id="9" name="Text Box 10"/>
          <p:cNvSpPr txBox="1">
            <a:spLocks noChangeArrowheads="1"/>
          </p:cNvSpPr>
          <p:nvPr/>
        </p:nvSpPr>
        <p:spPr bwMode="auto">
          <a:xfrm>
            <a:off x="2362200" y="2895600"/>
            <a:ext cx="4572000" cy="457200"/>
          </a:xfrm>
          <a:prstGeom prst="rect">
            <a:avLst/>
          </a:prstGeom>
          <a:noFill/>
          <a:ln w="9525">
            <a:noFill/>
            <a:miter lim="800000"/>
          </a:ln>
          <a:effectLst/>
        </p:spPr>
        <p:txBody>
          <a:bodyPr>
            <a:spAutoFit/>
          </a:bodyPr>
          <a:lstStyle/>
          <a:p>
            <a:pPr>
              <a:spcBef>
                <a:spcPct val="50000"/>
              </a:spcBef>
            </a:pPr>
            <a:endParaRPr lang="zh-CN" altLang="zh-CN" sz="2400" b="0">
              <a:ea typeface="宋体" charset="-122"/>
            </a:endParaRPr>
          </a:p>
        </p:txBody>
      </p:sp>
      <p:pic>
        <p:nvPicPr>
          <p:cNvPr id="11" name="Picture 11" descr="西客站3"/>
          <p:cNvPicPr>
            <a:picLocks noChangeAspect="1" noChangeArrowheads="1"/>
          </p:cNvPicPr>
          <p:nvPr/>
        </p:nvPicPr>
        <p:blipFill>
          <a:blip r:embed="rId4" cstate="print"/>
          <a:srcRect/>
          <a:stretch>
            <a:fillRect/>
          </a:stretch>
        </p:blipFill>
        <p:spPr bwMode="auto">
          <a:xfrm>
            <a:off x="1828800" y="3124200"/>
            <a:ext cx="5105400" cy="3124200"/>
          </a:xfrm>
          <a:prstGeom prst="rect">
            <a:avLst/>
          </a:prstGeom>
          <a:noFill/>
        </p:spPr>
      </p:pic>
      <p:sp>
        <p:nvSpPr>
          <p:cNvPr id="12" name="Line 12"/>
          <p:cNvSpPr>
            <a:spLocks noChangeShapeType="1"/>
          </p:cNvSpPr>
          <p:nvPr/>
        </p:nvSpPr>
        <p:spPr bwMode="auto">
          <a:xfrm flipV="1">
            <a:off x="6172200" y="2819400"/>
            <a:ext cx="1524000" cy="838200"/>
          </a:xfrm>
          <a:prstGeom prst="line">
            <a:avLst/>
          </a:prstGeom>
          <a:noFill/>
          <a:ln w="28575">
            <a:solidFill>
              <a:srgbClr val="FF0000"/>
            </a:solidFill>
            <a:round/>
            <a:tailEnd type="triangle" w="lg" len="lg"/>
          </a:ln>
          <a:effectLst/>
        </p:spPr>
        <p:txBody>
          <a:bodyPr wrap="none" anchor="ctr"/>
          <a:lstStyle/>
          <a:p>
            <a:endParaRPr lang="zh-CN" altLang="en-US"/>
          </a:p>
        </p:txBody>
      </p:sp>
      <p:sp>
        <p:nvSpPr>
          <p:cNvPr id="13" name="Oval 13"/>
          <p:cNvSpPr>
            <a:spLocks noChangeArrowheads="1"/>
          </p:cNvSpPr>
          <p:nvPr/>
        </p:nvSpPr>
        <p:spPr bwMode="auto">
          <a:xfrm>
            <a:off x="5943600" y="3581400"/>
            <a:ext cx="228600" cy="228600"/>
          </a:xfrm>
          <a:prstGeom prst="ellipse">
            <a:avLst/>
          </a:prstGeom>
          <a:solidFill>
            <a:schemeClr val="accent1"/>
          </a:solidFill>
          <a:ln w="9525">
            <a:solidFill>
              <a:schemeClr val="tx1"/>
            </a:solidFill>
            <a:round/>
          </a:ln>
          <a:effectLst/>
        </p:spPr>
        <p:txBody>
          <a:bodyPr wrap="none" anchor="ctr"/>
          <a:lstStyle/>
          <a:p>
            <a:endParaRPr lang="zh-CN" altLang="en-US"/>
          </a:p>
        </p:txBody>
      </p:sp>
      <p:sp>
        <p:nvSpPr>
          <p:cNvPr id="14" name="Text Box 14"/>
          <p:cNvSpPr txBox="1">
            <a:spLocks noChangeArrowheads="1"/>
          </p:cNvSpPr>
          <p:nvPr/>
        </p:nvSpPr>
        <p:spPr bwMode="auto">
          <a:xfrm>
            <a:off x="6934200" y="2286000"/>
            <a:ext cx="1981200" cy="461665"/>
          </a:xfrm>
          <a:prstGeom prst="rect">
            <a:avLst/>
          </a:prstGeom>
          <a:noFill/>
          <a:ln w="9525">
            <a:noFill/>
            <a:miter lim="800000"/>
          </a:ln>
          <a:effectLst/>
        </p:spPr>
        <p:txBody>
          <a:bodyPr>
            <a:spAutoFit/>
          </a:bodyPr>
          <a:lstStyle/>
          <a:p>
            <a:pPr>
              <a:spcBef>
                <a:spcPct val="50000"/>
              </a:spcBef>
            </a:pPr>
            <a:r>
              <a:rPr lang="zh-CN" altLang="en-US" sz="2400" dirty="0">
                <a:solidFill>
                  <a:srgbClr val="FF0066"/>
                </a:solidFill>
              </a:rPr>
              <a:t>冷却塔报废</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9" name="Picture 3" descr="西客站5"/>
          <p:cNvPicPr>
            <a:picLocks noChangeAspect="1" noChangeArrowheads="1"/>
          </p:cNvPicPr>
          <p:nvPr/>
        </p:nvPicPr>
        <p:blipFill>
          <a:blip r:embed="rId3" cstate="print"/>
          <a:srcRect l="6276" r="17000" b="14915"/>
          <a:stretch>
            <a:fillRect/>
          </a:stretch>
        </p:blipFill>
        <p:spPr bwMode="auto">
          <a:xfrm>
            <a:off x="822959" y="805269"/>
            <a:ext cx="7141997" cy="4798697"/>
          </a:xfrm>
          <a:prstGeom prst="rect">
            <a:avLst/>
          </a:prstGeom>
          <a:noFill/>
        </p:spPr>
      </p:pic>
      <p:sp>
        <p:nvSpPr>
          <p:cNvPr id="20" name="Line 5"/>
          <p:cNvSpPr>
            <a:spLocks noChangeShapeType="1"/>
          </p:cNvSpPr>
          <p:nvPr/>
        </p:nvSpPr>
        <p:spPr bwMode="auto">
          <a:xfrm flipV="1">
            <a:off x="6766560" y="1802673"/>
            <a:ext cx="940526" cy="1476102"/>
          </a:xfrm>
          <a:prstGeom prst="line">
            <a:avLst/>
          </a:prstGeom>
          <a:noFill/>
          <a:ln w="28575">
            <a:solidFill>
              <a:srgbClr val="FF0000"/>
            </a:solidFill>
            <a:round/>
            <a:tailEnd type="triangle" w="lg" len="lg"/>
          </a:ln>
          <a:effectLst/>
        </p:spPr>
        <p:txBody>
          <a:bodyPr wrap="none" anchor="ctr"/>
          <a:lstStyle/>
          <a:p>
            <a:endParaRPr lang="zh-CN" altLang="en-US"/>
          </a:p>
        </p:txBody>
      </p:sp>
      <p:sp>
        <p:nvSpPr>
          <p:cNvPr id="21" name="Oval 6"/>
          <p:cNvSpPr>
            <a:spLocks noChangeArrowheads="1"/>
          </p:cNvSpPr>
          <p:nvPr/>
        </p:nvSpPr>
        <p:spPr bwMode="auto">
          <a:xfrm>
            <a:off x="6671084" y="3189513"/>
            <a:ext cx="152400" cy="152400"/>
          </a:xfrm>
          <a:prstGeom prst="ellipse">
            <a:avLst/>
          </a:prstGeom>
          <a:solidFill>
            <a:schemeClr val="accent1"/>
          </a:solidFill>
          <a:ln w="9525">
            <a:solidFill>
              <a:schemeClr val="tx1"/>
            </a:solidFill>
            <a:round/>
          </a:ln>
          <a:effectLst/>
        </p:spPr>
        <p:txBody>
          <a:bodyPr wrap="none" anchor="ctr"/>
          <a:lstStyle/>
          <a:p>
            <a:endParaRPr lang="zh-CN" altLang="en-US"/>
          </a:p>
        </p:txBody>
      </p:sp>
      <p:sp>
        <p:nvSpPr>
          <p:cNvPr id="22" name="Text Box 7"/>
          <p:cNvSpPr txBox="1">
            <a:spLocks noChangeArrowheads="1"/>
          </p:cNvSpPr>
          <p:nvPr/>
        </p:nvSpPr>
        <p:spPr bwMode="auto">
          <a:xfrm>
            <a:off x="7285038" y="1280158"/>
            <a:ext cx="1676400" cy="461665"/>
          </a:xfrm>
          <a:prstGeom prst="rect">
            <a:avLst/>
          </a:prstGeom>
          <a:noFill/>
          <a:ln w="9525">
            <a:noFill/>
            <a:miter lim="800000"/>
          </a:ln>
          <a:effectLst/>
        </p:spPr>
        <p:txBody>
          <a:bodyPr wrap="square">
            <a:spAutoFit/>
          </a:bodyPr>
          <a:lstStyle/>
          <a:p>
            <a:pPr>
              <a:spcBef>
                <a:spcPct val="50000"/>
              </a:spcBef>
            </a:pPr>
            <a:r>
              <a:rPr lang="zh-CN" altLang="en-US" sz="2400" dirty="0">
                <a:solidFill>
                  <a:srgbClr val="FF0066"/>
                </a:solidFill>
              </a:rPr>
              <a:t>联接销轴</a:t>
            </a:r>
          </a:p>
        </p:txBody>
      </p:sp>
      <p:sp>
        <p:nvSpPr>
          <p:cNvPr id="24" name="Text Box 7"/>
          <p:cNvSpPr txBox="1">
            <a:spLocks noChangeArrowheads="1"/>
          </p:cNvSpPr>
          <p:nvPr/>
        </p:nvSpPr>
        <p:spPr bwMode="auto">
          <a:xfrm>
            <a:off x="0" y="5516880"/>
            <a:ext cx="8961438" cy="400110"/>
          </a:xfrm>
          <a:prstGeom prst="rect">
            <a:avLst/>
          </a:prstGeom>
          <a:noFill/>
          <a:ln w="9525">
            <a:noFill/>
            <a:miter lim="800000"/>
          </a:ln>
          <a:effectLst/>
        </p:spPr>
        <p:txBody>
          <a:bodyPr wrap="square">
            <a:spAutoFit/>
          </a:bodyPr>
          <a:lstStyle/>
          <a:p>
            <a:pPr algn="ctr">
              <a:spcBef>
                <a:spcPct val="50000"/>
              </a:spcBef>
            </a:pPr>
            <a:r>
              <a:rPr lang="zh-CN" altLang="en-US" sz="2000" b="1" dirty="0">
                <a:latin typeface="仿宋" pitchFamily="49" charset="-122"/>
                <a:ea typeface="仿宋" pitchFamily="49" charset="-122"/>
              </a:rPr>
              <a:t>后支架立柱的联接销轴未安装。</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3" name="矩形 12"/>
          <p:cNvSpPr/>
          <p:nvPr/>
        </p:nvSpPr>
        <p:spPr>
          <a:xfrm>
            <a:off x="766272" y="2176505"/>
            <a:ext cx="7691928"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事故概况： </a:t>
            </a:r>
            <a:r>
              <a:rPr lang="en-US" altLang="zh-CN" sz="1800" dirty="0">
                <a:latin typeface="楷体" pitchFamily="49" charset="-122"/>
                <a:ea typeface="楷体" pitchFamily="49" charset="-122"/>
              </a:rPr>
              <a:t>2009</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4</a:t>
            </a:r>
            <a:r>
              <a:rPr lang="zh-CN" altLang="en-US" sz="1800" dirty="0">
                <a:latin typeface="楷体" pitchFamily="49" charset="-122"/>
                <a:ea typeface="楷体" pitchFamily="49" charset="-122"/>
              </a:rPr>
              <a:t>月</a:t>
            </a:r>
            <a:r>
              <a:rPr lang="en-US" altLang="zh-CN" sz="1800" dirty="0">
                <a:latin typeface="楷体" pitchFamily="49" charset="-122"/>
                <a:ea typeface="楷体" pitchFamily="49" charset="-122"/>
              </a:rPr>
              <a:t>7</a:t>
            </a:r>
            <a:r>
              <a:rPr lang="zh-CN" altLang="en-US" sz="1800" dirty="0">
                <a:latin typeface="楷体" pitchFamily="49" charset="-122"/>
                <a:ea typeface="楷体" pitchFamily="49" charset="-122"/>
              </a:rPr>
              <a:t>日，由深圳市光华中空玻璃工程有限公司北京分公司承包的金域中心外墙装饰工程，在对</a:t>
            </a:r>
            <a:r>
              <a:rPr lang="en-US" altLang="zh-CN" sz="1800" dirty="0">
                <a:latin typeface="楷体" pitchFamily="49" charset="-122"/>
                <a:ea typeface="楷体" pitchFamily="49" charset="-122"/>
              </a:rPr>
              <a:t>2</a:t>
            </a:r>
            <a:r>
              <a:rPr lang="zh-CN" altLang="en-US" sz="1800" dirty="0">
                <a:latin typeface="楷体" pitchFamily="49" charset="-122"/>
                <a:ea typeface="楷体" pitchFamily="49" charset="-122"/>
              </a:rPr>
              <a:t>号楼西立面装饰施工过程中，两名工人操作使用的</a:t>
            </a:r>
            <a:r>
              <a:rPr lang="en-US" altLang="zh-CN" sz="1800" dirty="0">
                <a:latin typeface="楷体" pitchFamily="49" charset="-122"/>
                <a:ea typeface="楷体" pitchFamily="49" charset="-122"/>
              </a:rPr>
              <a:t>ZLP800</a:t>
            </a:r>
            <a:r>
              <a:rPr lang="zh-CN" altLang="en-US" sz="1800" dirty="0">
                <a:latin typeface="楷体" pitchFamily="49" charset="-122"/>
                <a:ea typeface="楷体" pitchFamily="49" charset="-122"/>
              </a:rPr>
              <a:t>型作业吊篮从约</a:t>
            </a:r>
            <a:r>
              <a:rPr lang="en-US" altLang="zh-CN" sz="1800" dirty="0">
                <a:latin typeface="楷体" pitchFamily="49" charset="-122"/>
                <a:ea typeface="楷体" pitchFamily="49" charset="-122"/>
              </a:rPr>
              <a:t>11</a:t>
            </a:r>
            <a:r>
              <a:rPr lang="zh-CN" altLang="en-US" sz="1800" dirty="0">
                <a:latin typeface="楷体" pitchFamily="49" charset="-122"/>
                <a:ea typeface="楷体" pitchFamily="49" charset="-122"/>
              </a:rPr>
              <a:t>层楼的高度坠落，致使两名吊篮使用工人当场死亡。</a:t>
            </a:r>
            <a:r>
              <a:rPr lang="zh-CN" altLang="en-US" sz="1800" dirty="0"/>
              <a:t> </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主要原因：</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）吊篮没有按照高处作业吊篮国家标准进行安装，吊篮存在</a:t>
            </a:r>
            <a:r>
              <a:rPr lang="en-US" altLang="zh-CN" sz="1800" dirty="0">
                <a:latin typeface="楷体" pitchFamily="49" charset="-122"/>
                <a:ea typeface="楷体" pitchFamily="49" charset="-122"/>
              </a:rPr>
              <a:t>7</a:t>
            </a:r>
            <a:r>
              <a:rPr lang="zh-CN" altLang="en-US" sz="1800" dirty="0">
                <a:latin typeface="楷体" pitchFamily="49" charset="-122"/>
                <a:ea typeface="楷体" pitchFamily="49" charset="-122"/>
              </a:rPr>
              <a:t>处安装错误，后支架插杆装错，配重没有起到作用。</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2</a:t>
            </a:r>
            <a:r>
              <a:rPr lang="zh-CN" altLang="en-US" sz="1800" dirty="0">
                <a:latin typeface="楷体" pitchFamily="49" charset="-122"/>
                <a:ea typeface="楷体" pitchFamily="49" charset="-122"/>
              </a:rPr>
              <a:t>）对吊篮租赁审核把关不严。</a:t>
            </a:r>
            <a:endParaRPr lang="en-US" altLang="zh-CN" sz="1800" dirty="0">
              <a:latin typeface="楷体" pitchFamily="49" charset="-122"/>
              <a:ea typeface="楷体" pitchFamily="49" charset="-122"/>
            </a:endParaRPr>
          </a:p>
          <a:p>
            <a:pPr marL="285750" lvl="0" indent="-285750">
              <a:lnSpc>
                <a:spcPct val="150000"/>
              </a:lnSpc>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）吊篮安装验收不到位。</a:t>
            </a:r>
          </a:p>
        </p:txBody>
      </p:sp>
      <p:sp>
        <p:nvSpPr>
          <p:cNvPr id="12" name="矩形 9"/>
          <p:cNvSpPr>
            <a:spLocks noChangeArrowheads="1"/>
          </p:cNvSpPr>
          <p:nvPr/>
        </p:nvSpPr>
        <p:spPr bwMode="auto">
          <a:xfrm>
            <a:off x="777849" y="1735263"/>
            <a:ext cx="439504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案例四：北京金域中心吊篮事故</a:t>
            </a: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15" name="图片 14" descr="水印-34"/>
          <p:cNvPicPr>
            <a:picLocks noChangeAspect="1"/>
          </p:cNvPicPr>
          <p:nvPr/>
        </p:nvPicPr>
        <p:blipFill>
          <a:blip r:embed="rId3"/>
          <a:stretch>
            <a:fillRect/>
          </a:stretch>
        </p:blipFill>
        <p:spPr>
          <a:xfrm>
            <a:off x="5993189" y="4764194"/>
            <a:ext cx="2230380" cy="112982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96258" name="Picture 2"/>
          <p:cNvPicPr>
            <a:picLocks noChangeAspect="1" noChangeArrowheads="1"/>
          </p:cNvPicPr>
          <p:nvPr/>
        </p:nvPicPr>
        <p:blipFill>
          <a:blip r:embed="rId3" cstate="print"/>
          <a:srcRect/>
          <a:stretch>
            <a:fillRect/>
          </a:stretch>
        </p:blipFill>
        <p:spPr bwMode="auto">
          <a:xfrm>
            <a:off x="1102858" y="2019074"/>
            <a:ext cx="6696075" cy="34671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97282" name="Picture 2"/>
          <p:cNvPicPr>
            <a:picLocks noChangeAspect="1" noChangeArrowheads="1"/>
          </p:cNvPicPr>
          <p:nvPr/>
        </p:nvPicPr>
        <p:blipFill>
          <a:blip r:embed="rId3" cstate="print"/>
          <a:srcRect/>
          <a:stretch>
            <a:fillRect/>
          </a:stretch>
        </p:blipFill>
        <p:spPr bwMode="auto">
          <a:xfrm>
            <a:off x="1184275" y="1762869"/>
            <a:ext cx="6000296" cy="4368508"/>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吊篮施工应急预案及事故案例介绍</a:t>
            </a:r>
          </a:p>
        </p:txBody>
      </p:sp>
      <p:cxnSp>
        <p:nvCxnSpPr>
          <p:cNvPr id="12292" name="直接连接符 5"/>
          <p:cNvCxnSpPr>
            <a:cxnSpLocks noChangeShapeType="1"/>
          </p:cNvCxnSpPr>
          <p:nvPr/>
        </p:nvCxnSpPr>
        <p:spPr bwMode="auto">
          <a:xfrm>
            <a:off x="6507480" y="594427"/>
            <a:ext cx="2450783"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1</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事故案例介绍</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4"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98306" name="Picture 2"/>
          <p:cNvPicPr>
            <a:picLocks noChangeAspect="1" noChangeArrowheads="1"/>
          </p:cNvPicPr>
          <p:nvPr/>
        </p:nvPicPr>
        <p:blipFill>
          <a:blip r:embed="rId3" cstate="print"/>
          <a:srcRect/>
          <a:stretch>
            <a:fillRect/>
          </a:stretch>
        </p:blipFill>
        <p:spPr bwMode="auto">
          <a:xfrm>
            <a:off x="1193575" y="1726033"/>
            <a:ext cx="6121626" cy="45067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66272" y="1610027"/>
            <a:ext cx="753277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b="1" dirty="0">
                <a:latin typeface="楷体" pitchFamily="49" charset="-122"/>
                <a:ea typeface="楷体" pitchFamily="49" charset="-122"/>
              </a:rPr>
              <a:t>型号：</a:t>
            </a:r>
            <a:r>
              <a:rPr lang="zh-CN" altLang="en-US" sz="1800" dirty="0">
                <a:latin typeface="楷体" pitchFamily="49" charset="-122"/>
                <a:ea typeface="楷体" pitchFamily="49" charset="-122"/>
              </a:rPr>
              <a:t>高处作业吊蓝型号是由类、组、型代号、特征代号和主参数代号及更新型代号组成。</a:t>
            </a:r>
            <a:endParaRPr lang="zh-CN" altLang="zh-CN" sz="1800" dirty="0">
              <a:latin typeface="楷体" pitchFamily="49" charset="-122"/>
              <a:ea typeface="楷体" pitchFamily="49" charset="-122"/>
            </a:endParaRPr>
          </a:p>
        </p:txBody>
      </p:sp>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吊篮的概念及分类</a:t>
            </a:r>
          </a:p>
        </p:txBody>
      </p:sp>
      <p:cxnSp>
        <p:nvCxnSpPr>
          <p:cNvPr id="12292" name="直接连接符 5"/>
          <p:cNvCxnSpPr>
            <a:cxnSpLocks noChangeShapeType="1"/>
          </p:cNvCxnSpPr>
          <p:nvPr/>
        </p:nvCxnSpPr>
        <p:spPr bwMode="auto">
          <a:xfrm>
            <a:off x="3624146" y="594427"/>
            <a:ext cx="5334117"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8" name="椭圆 7"/>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9"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10" name="直接连接符 9"/>
            <p:cNvCxnSpPr>
              <a:stCxn id="8"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1"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吊篮的分类</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14" name="Picture 3" descr="C:\Users\lanshan\Desktop\图片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591" y="2639318"/>
            <a:ext cx="6092755" cy="3583193"/>
          </a:xfrm>
          <a:prstGeom prst="rect">
            <a:avLst/>
          </a:prstGeom>
          <a:noFill/>
        </p:spPr>
      </p:pic>
      <p:sp>
        <p:nvSpPr>
          <p:cNvPr id="12"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6" y="1735262"/>
            <a:ext cx="1552514"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把好方案关</a:t>
            </a:r>
          </a:p>
        </p:txBody>
      </p:sp>
      <p:sp>
        <p:nvSpPr>
          <p:cNvPr id="12" name="矩形 11"/>
          <p:cNvSpPr/>
          <p:nvPr/>
        </p:nvSpPr>
        <p:spPr>
          <a:xfrm>
            <a:off x="748725" y="2176505"/>
            <a:ext cx="7496115"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施工方案是施工顺利进行的前提，必不可少。在方案中应有设备的选型，安装的注意事项，操作的注意事项，拆除的注意事项。还要有详细的配置安排，并有相关部门的审批。 </a:t>
            </a:r>
            <a:endParaRPr lang="en-US" altLang="zh-CN" sz="1800" dirty="0">
              <a:latin typeface="楷体" pitchFamily="49" charset="-122"/>
              <a:ea typeface="楷体" pitchFamily="49"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79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4" name="文本框 13"/>
          <p:cNvSpPr txBox="1"/>
          <p:nvPr/>
        </p:nvSpPr>
        <p:spPr>
          <a:xfrm>
            <a:off x="1019653" y="3584926"/>
            <a:ext cx="6070893" cy="369332"/>
          </a:xfrm>
          <a:prstGeom prst="rect">
            <a:avLst/>
          </a:prstGeom>
          <a:noFill/>
        </p:spPr>
        <p:txBody>
          <a:bodyPr wrap="none" rtlCol="0" anchor="t">
            <a:spAutoFit/>
          </a:bodyPr>
          <a:lstStyle/>
          <a:p>
            <a:r>
              <a:rPr lang="zh-CN" altLang="en-US" sz="1800" dirty="0">
                <a:solidFill>
                  <a:schemeClr val="dk1"/>
                </a:solidFill>
                <a:latin typeface="楷体" pitchFamily="49" charset="-122"/>
                <a:ea typeface="楷体" pitchFamily="49" charset="-122"/>
                <a:cs typeface="+mn-cs"/>
                <a:sym typeface="+mn-ea"/>
              </a:rPr>
              <a:t>更多免费资料，请</a:t>
            </a:r>
            <a:r>
              <a:rPr lang="zh-CN" altLang="en-US" sz="1800">
                <a:solidFill>
                  <a:schemeClr val="dk1"/>
                </a:solidFill>
                <a:latin typeface="楷体" pitchFamily="49" charset="-122"/>
                <a:ea typeface="楷体" pitchFamily="49" charset="-122"/>
                <a:cs typeface="+mn-cs"/>
                <a:sym typeface="+mn-ea"/>
              </a:rPr>
              <a:t>添加安小应</a:t>
            </a:r>
            <a:r>
              <a:rPr lang="zh-CN" altLang="en-US" sz="1800" dirty="0">
                <a:solidFill>
                  <a:schemeClr val="dk1"/>
                </a:solidFill>
                <a:latin typeface="楷体" pitchFamily="49" charset="-122"/>
                <a:ea typeface="楷体" pitchFamily="49" charset="-122"/>
                <a:cs typeface="+mn-cs"/>
                <a:sym typeface="+mn-ea"/>
              </a:rPr>
              <a:t>微</a:t>
            </a:r>
            <a:r>
              <a:rPr lang="zh-CN" altLang="en-US" sz="1800">
                <a:solidFill>
                  <a:schemeClr val="dk1"/>
                </a:solidFill>
                <a:latin typeface="楷体" pitchFamily="49" charset="-122"/>
                <a:ea typeface="楷体" pitchFamily="49" charset="-122"/>
                <a:cs typeface="+mn-cs"/>
                <a:sym typeface="+mn-ea"/>
              </a:rPr>
              <a:t>信号：</a:t>
            </a:r>
            <a:r>
              <a:rPr lang="en-US" altLang="zh-CN" sz="1800">
                <a:solidFill>
                  <a:schemeClr val="dk1"/>
                </a:solidFill>
                <a:latin typeface="楷体" pitchFamily="49" charset="-122"/>
                <a:ea typeface="楷体" pitchFamily="49" charset="-122"/>
                <a:cs typeface="+mn-cs"/>
                <a:sym typeface="+mn-ea"/>
              </a:rPr>
              <a:t>ansyingcysafety</a:t>
            </a:r>
            <a:r>
              <a:rPr lang="zh-CN" altLang="en-US" sz="1800">
                <a:solidFill>
                  <a:schemeClr val="dk1"/>
                </a:solidFill>
                <a:latin typeface="楷体" pitchFamily="49" charset="-122"/>
                <a:ea typeface="楷体" pitchFamily="49" charset="-122"/>
                <a:cs typeface="+mn-cs"/>
                <a:sym typeface="+mn-ea"/>
              </a:rPr>
              <a:t>。</a:t>
            </a:r>
            <a:endParaRPr lang="zh-CN" altLang="en-US" sz="1800" dirty="0">
              <a:solidFill>
                <a:schemeClr val="dk1"/>
              </a:solidFill>
              <a:latin typeface="楷体" pitchFamily="49" charset="-122"/>
              <a:ea typeface="楷体" pitchFamily="49" charset="-122"/>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6" y="1735262"/>
            <a:ext cx="2268794"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控制好设备的进场</a:t>
            </a:r>
          </a:p>
        </p:txBody>
      </p:sp>
      <p:sp>
        <p:nvSpPr>
          <p:cNvPr id="12" name="矩形 11"/>
          <p:cNvSpPr/>
          <p:nvPr/>
        </p:nvSpPr>
        <p:spPr>
          <a:xfrm>
            <a:off x="748725" y="2176505"/>
            <a:ext cx="7496115"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进场的设备要与方案相符，并且各种配件齐全，完好有效。还要严格审核材料进场清单，认真清点，逐一对照，既不能不同型号间吊篮混装，又不能以小代大，以次充好。 </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4" name="文本框 13"/>
          <p:cNvSpPr txBox="1"/>
          <p:nvPr/>
        </p:nvSpPr>
        <p:spPr>
          <a:xfrm>
            <a:off x="1019653" y="3584926"/>
            <a:ext cx="6070893" cy="369332"/>
          </a:xfrm>
          <a:prstGeom prst="rect">
            <a:avLst/>
          </a:prstGeom>
          <a:noFill/>
        </p:spPr>
        <p:txBody>
          <a:bodyPr wrap="none" rtlCol="0" anchor="t">
            <a:spAutoFit/>
          </a:bodyPr>
          <a:lstStyle/>
          <a:p>
            <a:r>
              <a:rPr lang="zh-CN" altLang="en-US" sz="1800" dirty="0">
                <a:solidFill>
                  <a:schemeClr val="dk1"/>
                </a:solidFill>
                <a:latin typeface="楷体" pitchFamily="49" charset="-122"/>
                <a:ea typeface="楷体" pitchFamily="49" charset="-122"/>
                <a:cs typeface="+mn-cs"/>
                <a:sym typeface="+mn-ea"/>
              </a:rPr>
              <a:t>更多免费资料，请</a:t>
            </a:r>
            <a:r>
              <a:rPr lang="zh-CN" altLang="en-US" sz="1800">
                <a:solidFill>
                  <a:schemeClr val="dk1"/>
                </a:solidFill>
                <a:latin typeface="楷体" pitchFamily="49" charset="-122"/>
                <a:ea typeface="楷体" pitchFamily="49" charset="-122"/>
                <a:cs typeface="+mn-cs"/>
                <a:sym typeface="+mn-ea"/>
              </a:rPr>
              <a:t>添加安小应</a:t>
            </a:r>
            <a:r>
              <a:rPr lang="zh-CN" altLang="en-US" sz="1800" dirty="0">
                <a:solidFill>
                  <a:schemeClr val="dk1"/>
                </a:solidFill>
                <a:latin typeface="楷体" pitchFamily="49" charset="-122"/>
                <a:ea typeface="楷体" pitchFamily="49" charset="-122"/>
                <a:cs typeface="+mn-cs"/>
                <a:sym typeface="+mn-ea"/>
              </a:rPr>
              <a:t>微</a:t>
            </a:r>
            <a:r>
              <a:rPr lang="zh-CN" altLang="en-US" sz="1800">
                <a:solidFill>
                  <a:schemeClr val="dk1"/>
                </a:solidFill>
                <a:latin typeface="楷体" pitchFamily="49" charset="-122"/>
                <a:ea typeface="楷体" pitchFamily="49" charset="-122"/>
                <a:cs typeface="+mn-cs"/>
                <a:sym typeface="+mn-ea"/>
              </a:rPr>
              <a:t>信号：</a:t>
            </a:r>
            <a:r>
              <a:rPr lang="en-US" altLang="zh-CN" sz="1800">
                <a:solidFill>
                  <a:schemeClr val="dk1"/>
                </a:solidFill>
                <a:latin typeface="楷体" pitchFamily="49" charset="-122"/>
                <a:ea typeface="楷体" pitchFamily="49" charset="-122"/>
                <a:cs typeface="+mn-cs"/>
                <a:sym typeface="+mn-ea"/>
              </a:rPr>
              <a:t>ansyingcysafety</a:t>
            </a:r>
            <a:r>
              <a:rPr lang="zh-CN" altLang="en-US" sz="1800">
                <a:solidFill>
                  <a:schemeClr val="dk1"/>
                </a:solidFill>
                <a:latin typeface="楷体" pitchFamily="49" charset="-122"/>
                <a:ea typeface="楷体" pitchFamily="49" charset="-122"/>
                <a:cs typeface="+mn-cs"/>
                <a:sym typeface="+mn-ea"/>
              </a:rPr>
              <a:t>。</a:t>
            </a:r>
            <a:endParaRPr lang="zh-CN" altLang="en-US" sz="1800" dirty="0">
              <a:solidFill>
                <a:schemeClr val="dk1"/>
              </a:solidFill>
              <a:latin typeface="楷体" pitchFamily="49" charset="-122"/>
              <a:ea typeface="楷体" pitchFamily="49" charset="-122"/>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286358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加强对吊篮安装的监控</a:t>
            </a:r>
          </a:p>
        </p:txBody>
      </p:sp>
      <p:sp>
        <p:nvSpPr>
          <p:cNvPr id="12" name="矩形 11"/>
          <p:cNvSpPr/>
          <p:nvPr/>
        </p:nvSpPr>
        <p:spPr>
          <a:xfrm>
            <a:off x="748725" y="2176505"/>
            <a:ext cx="7496115"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一般情况下，吊篮是以散件形式进入施工现场的，应重点监控每个吊篮是否按方案正确组装、安装。既要组装牢固，组件齐全完好，放置的地点又要安全可靠。 </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81</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4" name="文本框 13"/>
          <p:cNvSpPr txBox="1"/>
          <p:nvPr/>
        </p:nvSpPr>
        <p:spPr>
          <a:xfrm>
            <a:off x="1019653" y="3584926"/>
            <a:ext cx="6070893" cy="369332"/>
          </a:xfrm>
          <a:prstGeom prst="rect">
            <a:avLst/>
          </a:prstGeom>
          <a:noFill/>
        </p:spPr>
        <p:txBody>
          <a:bodyPr wrap="none" rtlCol="0" anchor="t">
            <a:spAutoFit/>
          </a:bodyPr>
          <a:lstStyle/>
          <a:p>
            <a:r>
              <a:rPr lang="zh-CN" altLang="en-US" sz="1800" dirty="0">
                <a:solidFill>
                  <a:schemeClr val="dk1"/>
                </a:solidFill>
                <a:latin typeface="楷体" pitchFamily="49" charset="-122"/>
                <a:ea typeface="楷体" pitchFamily="49" charset="-122"/>
                <a:cs typeface="+mn-cs"/>
                <a:sym typeface="+mn-ea"/>
              </a:rPr>
              <a:t>更多免费资料，请</a:t>
            </a:r>
            <a:r>
              <a:rPr lang="zh-CN" altLang="en-US" sz="1800">
                <a:solidFill>
                  <a:schemeClr val="dk1"/>
                </a:solidFill>
                <a:latin typeface="楷体" pitchFamily="49" charset="-122"/>
                <a:ea typeface="楷体" pitchFamily="49" charset="-122"/>
                <a:cs typeface="+mn-cs"/>
                <a:sym typeface="+mn-ea"/>
              </a:rPr>
              <a:t>添加安小应</a:t>
            </a:r>
            <a:r>
              <a:rPr lang="zh-CN" altLang="en-US" sz="1800" dirty="0">
                <a:solidFill>
                  <a:schemeClr val="dk1"/>
                </a:solidFill>
                <a:latin typeface="楷体" pitchFamily="49" charset="-122"/>
                <a:ea typeface="楷体" pitchFamily="49" charset="-122"/>
                <a:cs typeface="+mn-cs"/>
                <a:sym typeface="+mn-ea"/>
              </a:rPr>
              <a:t>微</a:t>
            </a:r>
            <a:r>
              <a:rPr lang="zh-CN" altLang="en-US" sz="1800">
                <a:solidFill>
                  <a:schemeClr val="dk1"/>
                </a:solidFill>
                <a:latin typeface="楷体" pitchFamily="49" charset="-122"/>
                <a:ea typeface="楷体" pitchFamily="49" charset="-122"/>
                <a:cs typeface="+mn-cs"/>
                <a:sym typeface="+mn-ea"/>
              </a:rPr>
              <a:t>信号：</a:t>
            </a:r>
            <a:r>
              <a:rPr lang="en-US" altLang="zh-CN" sz="1800">
                <a:solidFill>
                  <a:schemeClr val="dk1"/>
                </a:solidFill>
                <a:latin typeface="楷体" pitchFamily="49" charset="-122"/>
                <a:ea typeface="楷体" pitchFamily="49" charset="-122"/>
                <a:cs typeface="+mn-cs"/>
                <a:sym typeface="+mn-ea"/>
              </a:rPr>
              <a:t>ansyingcysafety</a:t>
            </a:r>
            <a:r>
              <a:rPr lang="zh-CN" altLang="en-US" sz="1800">
                <a:solidFill>
                  <a:schemeClr val="dk1"/>
                </a:solidFill>
                <a:latin typeface="楷体" pitchFamily="49" charset="-122"/>
                <a:ea typeface="楷体" pitchFamily="49" charset="-122"/>
                <a:cs typeface="+mn-cs"/>
                <a:sym typeface="+mn-ea"/>
              </a:rPr>
              <a:t>。</a:t>
            </a:r>
            <a:endParaRPr lang="zh-CN" altLang="en-US" sz="1800" dirty="0">
              <a:solidFill>
                <a:schemeClr val="dk1"/>
              </a:solidFill>
              <a:latin typeface="楷体" pitchFamily="49" charset="-122"/>
              <a:ea typeface="楷体" pitchFamily="49" charset="-122"/>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4" y="1735262"/>
            <a:ext cx="364039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必须对安装好的吊篮进行验收</a:t>
            </a:r>
          </a:p>
        </p:txBody>
      </p:sp>
      <p:sp>
        <p:nvSpPr>
          <p:cNvPr id="12" name="矩形 11"/>
          <p:cNvSpPr/>
          <p:nvPr/>
        </p:nvSpPr>
        <p:spPr>
          <a:xfrm>
            <a:off x="748725" y="2176505"/>
            <a:ext cx="749611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吊篮安装完毕后，经过检测单位检测合格，并通过四方验收合格后方可使用。</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82</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3278800"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对上机人员进行教育和培训</a:t>
            </a:r>
          </a:p>
        </p:txBody>
      </p:sp>
      <p:sp>
        <p:nvSpPr>
          <p:cNvPr id="12" name="矩形 11"/>
          <p:cNvSpPr/>
          <p:nvPr/>
        </p:nvSpPr>
        <p:spPr>
          <a:xfrm>
            <a:off x="748725" y="2176505"/>
            <a:ext cx="7496115"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教育和培训的重点放在如何正确操作和使用吊篮以及对可能出现的突发情况如何应对和处理等方面，以增强上机人员的自保意识。还必须强调，禁止作业人员向下仍掷杂物，以免造成对他人的伤害等。 </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83</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222307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控制好日常的管理</a:t>
            </a:r>
          </a:p>
        </p:txBody>
      </p:sp>
      <p:sp>
        <p:nvSpPr>
          <p:cNvPr id="12" name="矩形 11"/>
          <p:cNvSpPr/>
          <p:nvPr/>
        </p:nvSpPr>
        <p:spPr>
          <a:xfrm>
            <a:off x="748725" y="2176505"/>
            <a:ext cx="7496115"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要指定专职电工每天上班前对吊篮的电气系统进行检查，安全人员检查配重块（必须固定好）、安全绳、安全锁，确认无误后方可上机作业。作业中必须有专人巡视检查，有条件的可把放置地点（例如屋面）进行封闭，除检查维修人员外他人一律禁入。遇有多工种交叉作业时，应设专人进行看护。吊篮的一切组件严禁挪作他用。  </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此外还要检查作业人员是否正确配戴安全帽，安全带的系挂是否正确；严禁酒后作业；</a:t>
            </a:r>
            <a:r>
              <a:rPr lang="en-US" altLang="zh-CN" sz="1800" dirty="0">
                <a:solidFill>
                  <a:srgbClr val="FF0000"/>
                </a:solidFill>
                <a:latin typeface="楷体" pitchFamily="49" charset="-122"/>
                <a:ea typeface="楷体" pitchFamily="49" charset="-122"/>
              </a:rPr>
              <a:t>5</a:t>
            </a:r>
            <a:r>
              <a:rPr lang="zh-CN" altLang="en-US" sz="1800" dirty="0">
                <a:solidFill>
                  <a:srgbClr val="FF0000"/>
                </a:solidFill>
                <a:latin typeface="楷体" pitchFamily="49" charset="-122"/>
                <a:ea typeface="楷体" pitchFamily="49" charset="-122"/>
              </a:rPr>
              <a:t>级风</a:t>
            </a:r>
            <a:r>
              <a:rPr lang="en-US" altLang="zh-CN" sz="1800" dirty="0">
                <a:solidFill>
                  <a:srgbClr val="FF0000"/>
                </a:solidFill>
                <a:latin typeface="楷体" pitchFamily="49" charset="-122"/>
                <a:ea typeface="楷体" pitchFamily="49" charset="-122"/>
              </a:rPr>
              <a:t>(GB19155-2003)</a:t>
            </a:r>
            <a:r>
              <a:rPr lang="zh-CN" altLang="en-US" sz="1800" dirty="0">
                <a:latin typeface="楷体" pitchFamily="49" charset="-122"/>
                <a:ea typeface="楷体" pitchFamily="49" charset="-122"/>
              </a:rPr>
              <a:t>及以上必须停工。  </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吊篮厂家必须有专职维修人员在现场，对故障吊篮及时维修。存在故障的吊篮严禁使用。每天作业完的吊篮应停在首层。 </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84</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吊篮事故预防措施</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222307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吊篮的拆卸、退场</a:t>
            </a:r>
          </a:p>
        </p:txBody>
      </p:sp>
      <p:sp>
        <p:nvSpPr>
          <p:cNvPr id="12" name="矩形 11"/>
          <p:cNvSpPr/>
          <p:nvPr/>
        </p:nvSpPr>
        <p:spPr>
          <a:xfrm>
            <a:off x="748725" y="2176505"/>
            <a:ext cx="7496115"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拆吊篮前必须对工程进行质量验收，通过后方开始拆除。  </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预先要了解拆除吊篮的顺序、运输的方法、解体的场地、人员的配置、天气的情况。还要对拆卸人员进行必要的交底。 </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拆除悬挂机构时，作业人员一般处于</a:t>
            </a:r>
            <a:r>
              <a:rPr lang="zh-CN" altLang="en-US" sz="1800" dirty="0">
                <a:solidFill>
                  <a:srgbClr val="FF0000"/>
                </a:solidFill>
                <a:latin typeface="楷体" pitchFamily="49" charset="-122"/>
                <a:ea typeface="楷体" pitchFamily="49" charset="-122"/>
              </a:rPr>
              <a:t>高处临边</a:t>
            </a:r>
            <a:r>
              <a:rPr lang="zh-CN" altLang="en-US" sz="1800" dirty="0">
                <a:latin typeface="楷体" pitchFamily="49" charset="-122"/>
                <a:ea typeface="楷体" pitchFamily="49" charset="-122"/>
              </a:rPr>
              <a:t>位置，要特别注意。还要对施工成品进行保护，垂直运输尽量使用外用电梯等运输设备，运输中应避免超载搬运过程中避免碰伤。</a:t>
            </a:r>
            <a:endParaRPr lang="en-US" altLang="zh-CN" sz="1800" dirty="0">
              <a:latin typeface="楷体" pitchFamily="49" charset="-122"/>
              <a:ea typeface="楷体" pitchFamily="49"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85</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4" name="文本框 13"/>
          <p:cNvSpPr txBox="1"/>
          <p:nvPr/>
        </p:nvSpPr>
        <p:spPr>
          <a:xfrm>
            <a:off x="1008060" y="4866218"/>
            <a:ext cx="6070893" cy="369332"/>
          </a:xfrm>
          <a:prstGeom prst="rect">
            <a:avLst/>
          </a:prstGeom>
          <a:noFill/>
        </p:spPr>
        <p:txBody>
          <a:bodyPr wrap="none" rtlCol="0" anchor="t">
            <a:spAutoFit/>
          </a:bodyPr>
          <a:lstStyle/>
          <a:p>
            <a:r>
              <a:rPr lang="zh-CN" altLang="en-US" sz="1800" dirty="0">
                <a:solidFill>
                  <a:schemeClr val="dk1"/>
                </a:solidFill>
                <a:latin typeface="楷体" pitchFamily="49" charset="-122"/>
                <a:ea typeface="楷体" pitchFamily="49" charset="-122"/>
                <a:cs typeface="+mn-cs"/>
                <a:sym typeface="+mn-ea"/>
              </a:rPr>
              <a:t>更多免费资料，请</a:t>
            </a:r>
            <a:r>
              <a:rPr lang="zh-CN" altLang="en-US" sz="1800">
                <a:solidFill>
                  <a:schemeClr val="dk1"/>
                </a:solidFill>
                <a:latin typeface="楷体" pitchFamily="49" charset="-122"/>
                <a:ea typeface="楷体" pitchFamily="49" charset="-122"/>
                <a:cs typeface="+mn-cs"/>
                <a:sym typeface="+mn-ea"/>
              </a:rPr>
              <a:t>添加安小应</a:t>
            </a:r>
            <a:r>
              <a:rPr lang="zh-CN" altLang="en-US" sz="1800" dirty="0">
                <a:solidFill>
                  <a:schemeClr val="dk1"/>
                </a:solidFill>
                <a:latin typeface="楷体" pitchFamily="49" charset="-122"/>
                <a:ea typeface="楷体" pitchFamily="49" charset="-122"/>
                <a:cs typeface="+mn-cs"/>
                <a:sym typeface="+mn-ea"/>
              </a:rPr>
              <a:t>微</a:t>
            </a:r>
            <a:r>
              <a:rPr lang="zh-CN" altLang="en-US" sz="1800">
                <a:solidFill>
                  <a:schemeClr val="dk1"/>
                </a:solidFill>
                <a:latin typeface="楷体" pitchFamily="49" charset="-122"/>
                <a:ea typeface="楷体" pitchFamily="49" charset="-122"/>
                <a:cs typeface="+mn-cs"/>
                <a:sym typeface="+mn-ea"/>
              </a:rPr>
              <a:t>信号：</a:t>
            </a:r>
            <a:r>
              <a:rPr lang="en-US" altLang="zh-CN" sz="1800">
                <a:solidFill>
                  <a:schemeClr val="dk1"/>
                </a:solidFill>
                <a:latin typeface="楷体" pitchFamily="49" charset="-122"/>
                <a:ea typeface="楷体" pitchFamily="49" charset="-122"/>
                <a:cs typeface="+mn-cs"/>
                <a:sym typeface="+mn-ea"/>
              </a:rPr>
              <a:t>ansyingcysafety</a:t>
            </a:r>
            <a:r>
              <a:rPr lang="zh-CN" altLang="en-US" sz="1800">
                <a:solidFill>
                  <a:schemeClr val="dk1"/>
                </a:solidFill>
                <a:latin typeface="楷体" pitchFamily="49" charset="-122"/>
                <a:ea typeface="楷体" pitchFamily="49" charset="-122"/>
                <a:cs typeface="+mn-cs"/>
                <a:sym typeface="+mn-ea"/>
              </a:rPr>
              <a:t>。</a:t>
            </a:r>
            <a:endParaRPr lang="zh-CN" altLang="en-US" sz="1800" dirty="0">
              <a:solidFill>
                <a:schemeClr val="dk1"/>
              </a:solidFill>
              <a:latin typeface="楷体" pitchFamily="49" charset="-122"/>
              <a:ea typeface="楷体" pitchFamily="49" charset="-122"/>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3</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紧急情况的处理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2020601"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施工中突然停电</a:t>
            </a:r>
          </a:p>
        </p:txBody>
      </p:sp>
      <p:sp>
        <p:nvSpPr>
          <p:cNvPr id="12" name="矩形 11"/>
          <p:cNvSpPr/>
          <p:nvPr/>
        </p:nvSpPr>
        <p:spPr>
          <a:xfrm>
            <a:off x="748725" y="2176505"/>
            <a:ext cx="7496115" cy="16893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zh-CN" sz="1800" dirty="0">
                <a:latin typeface="楷体" pitchFamily="49" charset="-122"/>
                <a:ea typeface="楷体" pitchFamily="49" charset="-122"/>
              </a:rPr>
              <a:t>施工中突然停电时，应</a:t>
            </a:r>
            <a:r>
              <a:rPr lang="zh-CN" altLang="zh-CN" sz="1800" dirty="0">
                <a:solidFill>
                  <a:srgbClr val="FF0000"/>
                </a:solidFill>
                <a:latin typeface="楷体" pitchFamily="49" charset="-122"/>
                <a:ea typeface="楷体" pitchFamily="49" charset="-122"/>
              </a:rPr>
              <a:t>立即切断电箱电源开关</a:t>
            </a:r>
            <a:r>
              <a:rPr lang="zh-CN" altLang="zh-CN" sz="1800" dirty="0">
                <a:latin typeface="楷体" pitchFamily="49" charset="-122"/>
                <a:ea typeface="楷体" pitchFamily="49" charset="-122"/>
              </a:rPr>
              <a:t>，防止送电对发生意外。待接到来电通知后再合上电源开关，并经检查正常后重新开始工作。如停电后需返回地面时，应</a:t>
            </a:r>
            <a:r>
              <a:rPr lang="zh-CN" altLang="zh-CN" sz="1800" dirty="0">
                <a:solidFill>
                  <a:srgbClr val="FF0000"/>
                </a:solidFill>
                <a:latin typeface="楷体" pitchFamily="49" charset="-122"/>
                <a:ea typeface="楷体" pitchFamily="49" charset="-122"/>
              </a:rPr>
              <a:t>同时抬起</a:t>
            </a:r>
            <a:r>
              <a:rPr lang="zh-CN" altLang="zh-CN" sz="1800" dirty="0">
                <a:latin typeface="楷体" pitchFamily="49" charset="-122"/>
                <a:ea typeface="楷体" pitchFamily="49" charset="-122"/>
              </a:rPr>
              <a:t>两端提升机电机的</a:t>
            </a:r>
            <a:r>
              <a:rPr lang="zh-CN" altLang="zh-CN" sz="1800" dirty="0">
                <a:solidFill>
                  <a:srgbClr val="FF0000"/>
                </a:solidFill>
                <a:latin typeface="楷体" pitchFamily="49" charset="-122"/>
                <a:ea typeface="楷体" pitchFamily="49" charset="-122"/>
              </a:rPr>
              <a:t>手动滑降手柄</a:t>
            </a:r>
            <a:r>
              <a:rPr lang="zh-CN" altLang="zh-CN" sz="1800" dirty="0">
                <a:latin typeface="楷体" pitchFamily="49" charset="-122"/>
                <a:ea typeface="楷体" pitchFamily="49" charset="-122"/>
              </a:rPr>
              <a:t>，使悬吊平台自由滑降至地面。</a:t>
            </a:r>
            <a:endParaRPr lang="en-US" altLang="zh-CN" sz="1800" dirty="0">
              <a:latin typeface="楷体" pitchFamily="49" charset="-122"/>
              <a:ea typeface="楷体" pitchFamily="49"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86</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3</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紧急情况的处理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4" y="1735262"/>
            <a:ext cx="514262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zh-CN" sz="2000" b="1" dirty="0">
                <a:solidFill>
                  <a:srgbClr val="3333FF"/>
                </a:solidFill>
                <a:latin typeface="华文楷体" pitchFamily="2" charset="-122"/>
                <a:ea typeface="华文楷体" pitchFamily="2" charset="-122"/>
              </a:rPr>
              <a:t>悬吊平台升、降过程中松开按钮后不能停止</a:t>
            </a:r>
            <a:endParaRPr lang="zh-CN" altLang="en-US" sz="2000" b="1" dirty="0">
              <a:solidFill>
                <a:srgbClr val="3333FF"/>
              </a:solidFill>
              <a:latin typeface="华文楷体" pitchFamily="2" charset="-122"/>
              <a:ea typeface="华文楷体" pitchFamily="2" charset="-122"/>
            </a:endParaRPr>
          </a:p>
        </p:txBody>
      </p:sp>
      <p:sp>
        <p:nvSpPr>
          <p:cNvPr id="12" name="矩形 11"/>
          <p:cNvSpPr/>
          <p:nvPr/>
        </p:nvSpPr>
        <p:spPr>
          <a:xfrm>
            <a:off x="748726" y="2176505"/>
            <a:ext cx="5155686"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悬吊平台在升、降过程中如松开按钮后仍不能停止时，应立即按下电箱门上的</a:t>
            </a:r>
            <a:r>
              <a:rPr lang="zh-CN" altLang="en-US" sz="1800" dirty="0">
                <a:solidFill>
                  <a:srgbClr val="FF0000"/>
                </a:solidFill>
                <a:latin typeface="楷体" pitchFamily="49" charset="-122"/>
                <a:ea typeface="楷体" pitchFamily="49" charset="-122"/>
              </a:rPr>
              <a:t>红色急停开关</a:t>
            </a:r>
            <a:r>
              <a:rPr lang="zh-CN" altLang="en-US" sz="1800" dirty="0">
                <a:latin typeface="楷体" pitchFamily="49" charset="-122"/>
                <a:ea typeface="楷体" pitchFamily="49" charset="-122"/>
              </a:rPr>
              <a:t>，使其紧急停止。然后</a:t>
            </a:r>
            <a:r>
              <a:rPr lang="zh-CN" altLang="en-US" sz="1800" dirty="0">
                <a:solidFill>
                  <a:srgbClr val="FF0000"/>
                </a:solidFill>
                <a:latin typeface="楷体" pitchFamily="49" charset="-122"/>
                <a:ea typeface="楷体" pitchFamily="49" charset="-122"/>
              </a:rPr>
              <a:t>切断电箱电源开关</a:t>
            </a:r>
            <a:r>
              <a:rPr lang="zh-CN" altLang="en-US" sz="1800" dirty="0">
                <a:latin typeface="楷体" pitchFamily="49" charset="-122"/>
                <a:ea typeface="楷体" pitchFamily="49" charset="-122"/>
              </a:rPr>
              <a:t>，检查接触器接触情况，清理接触器表面粘附油垢杂质，手按接触器能恢复正常动作后，合上电源开关，</a:t>
            </a:r>
            <a:r>
              <a:rPr lang="zh-CN" altLang="en-US" sz="1800" dirty="0">
                <a:solidFill>
                  <a:srgbClr val="FF0000"/>
                </a:solidFill>
                <a:latin typeface="楷体" pitchFamily="49" charset="-122"/>
                <a:ea typeface="楷体" pitchFamily="49" charset="-122"/>
              </a:rPr>
              <a:t>旋动急停开关</a:t>
            </a:r>
            <a:r>
              <a:rPr lang="zh-CN" altLang="en-US" sz="1800" dirty="0">
                <a:latin typeface="楷体" pitchFamily="49" charset="-122"/>
                <a:ea typeface="楷体" pitchFamily="49" charset="-122"/>
              </a:rPr>
              <a:t>使其恢复原位后继续工作。</a:t>
            </a:r>
            <a:r>
              <a:rPr lang="zh-CN" altLang="en-US" sz="1800" dirty="0">
                <a:solidFill>
                  <a:srgbClr val="FF0000"/>
                </a:solidFill>
                <a:latin typeface="楷体" pitchFamily="49" charset="-122"/>
                <a:ea typeface="楷体" pitchFamily="49" charset="-122"/>
              </a:rPr>
              <a:t>如故障仍不能排除时，应立即再次切断电源开关，采用手动滑降方法将悬吊平台降至地面进行检修。</a:t>
            </a:r>
            <a:endParaRPr lang="en-US" altLang="zh-CN" sz="1800" dirty="0">
              <a:solidFill>
                <a:srgbClr val="FF0000"/>
              </a:solidFill>
              <a:latin typeface="楷体" pitchFamily="49" charset="-122"/>
              <a:ea typeface="楷体" pitchFamily="49" charset="-122"/>
            </a:endParaRP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87</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pic>
        <p:nvPicPr>
          <p:cNvPr id="87042" name="Picture 2" descr="E:\工作\HSE工作\培训\吊篮\177_0921\IMG_2968.JPG"/>
          <p:cNvPicPr>
            <a:picLocks noChangeAspect="1" noChangeArrowheads="1"/>
          </p:cNvPicPr>
          <p:nvPr/>
        </p:nvPicPr>
        <p:blipFill>
          <a:blip r:embed="rId3" cstate="print"/>
          <a:srcRect/>
          <a:stretch>
            <a:fillRect/>
          </a:stretch>
        </p:blipFill>
        <p:spPr bwMode="auto">
          <a:xfrm>
            <a:off x="6246812" y="2586037"/>
            <a:ext cx="2198688" cy="2931584"/>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3</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紧急情况的处理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368357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悬吊平台因水平倾斜自动锁绳</a:t>
            </a:r>
          </a:p>
        </p:txBody>
      </p:sp>
      <p:sp>
        <p:nvSpPr>
          <p:cNvPr id="12" name="矩形 11"/>
          <p:cNvSpPr/>
          <p:nvPr/>
        </p:nvSpPr>
        <p:spPr>
          <a:xfrm>
            <a:off x="748725" y="2176505"/>
            <a:ext cx="7496115" cy="252037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悬吊平台在升、降过程中或一端滑降而水平倾斜至一定范围时，安全锁自动锁绳，此时应</a:t>
            </a:r>
            <a:r>
              <a:rPr lang="zh-CN" altLang="en-US" sz="1800" dirty="0">
                <a:solidFill>
                  <a:srgbClr val="FF0000"/>
                </a:solidFill>
                <a:latin typeface="楷体" pitchFamily="49" charset="-122"/>
                <a:ea typeface="楷体" pitchFamily="49" charset="-122"/>
              </a:rPr>
              <a:t>立即停机</a:t>
            </a:r>
            <a:r>
              <a:rPr lang="zh-CN" altLang="en-US" sz="1800" dirty="0">
                <a:latin typeface="楷体" pitchFamily="49" charset="-122"/>
                <a:ea typeface="楷体" pitchFamily="49" charset="-122"/>
              </a:rPr>
              <a:t>，然后将电箱上的</a:t>
            </a:r>
            <a:r>
              <a:rPr lang="zh-CN" altLang="en-US" sz="1800" dirty="0">
                <a:solidFill>
                  <a:srgbClr val="FF0000"/>
                </a:solidFill>
                <a:latin typeface="楷体" pitchFamily="49" charset="-122"/>
                <a:ea typeface="楷体" pitchFamily="49" charset="-122"/>
              </a:rPr>
              <a:t>转换开关转向平台低端</a:t>
            </a:r>
            <a:r>
              <a:rPr lang="zh-CN" altLang="en-US" sz="1800" dirty="0">
                <a:latin typeface="楷体" pitchFamily="49" charset="-122"/>
                <a:ea typeface="楷体" pitchFamily="49" charset="-122"/>
              </a:rPr>
              <a:t>，再按上升按钮将悬吊平台低端提升至恢复水平位置，</a:t>
            </a:r>
            <a:r>
              <a:rPr lang="zh-CN" altLang="en-US" sz="1800" dirty="0">
                <a:solidFill>
                  <a:srgbClr val="FF0000"/>
                </a:solidFill>
                <a:latin typeface="楷体" pitchFamily="49" charset="-122"/>
                <a:ea typeface="楷体" pitchFamily="49" charset="-122"/>
              </a:rPr>
              <a:t>安全锁自动恢复开锁状态后</a:t>
            </a:r>
            <a:r>
              <a:rPr lang="zh-CN" altLang="en-US" sz="1800" dirty="0">
                <a:latin typeface="楷体" pitchFamily="49" charset="-122"/>
                <a:ea typeface="楷体" pitchFamily="49" charset="-122"/>
              </a:rPr>
              <a:t>，将悬吊平台降至地面，检查并调整两端提升机中电磁制动器间隙至符合要求；或检查两端电机转速差异，如差异明显应更换电机。</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吊篮的概念及分类</a:t>
            </a:r>
          </a:p>
        </p:txBody>
      </p:sp>
      <p:cxnSp>
        <p:nvCxnSpPr>
          <p:cNvPr id="12292" name="直接连接符 5"/>
          <p:cNvCxnSpPr>
            <a:cxnSpLocks noChangeShapeType="1"/>
          </p:cNvCxnSpPr>
          <p:nvPr/>
        </p:nvCxnSpPr>
        <p:spPr bwMode="auto">
          <a:xfrm>
            <a:off x="3624146" y="594427"/>
            <a:ext cx="5334117"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8" name="椭圆 7"/>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9"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2</a:t>
              </a:r>
              <a:endParaRPr lang="zh-CN" altLang="en-US" sz="4000" b="1" dirty="0">
                <a:solidFill>
                  <a:schemeClr val="bg1"/>
                </a:solidFill>
                <a:ea typeface="华文楷体" pitchFamily="2" charset="-122"/>
              </a:endParaRPr>
            </a:p>
          </p:txBody>
        </p:sp>
        <p:cxnSp>
          <p:nvCxnSpPr>
            <p:cNvPr id="10" name="直接连接符 9"/>
            <p:cNvCxnSpPr>
              <a:stCxn id="8"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1"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吊篮的分类</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5" name="矩形 9"/>
          <p:cNvSpPr>
            <a:spLocks noChangeArrowheads="1"/>
          </p:cNvSpPr>
          <p:nvPr/>
        </p:nvSpPr>
        <p:spPr bwMode="auto">
          <a:xfrm>
            <a:off x="777848" y="1691285"/>
            <a:ext cx="2193952"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主要参数及系列</a:t>
            </a:r>
          </a:p>
        </p:txBody>
      </p:sp>
      <p:sp>
        <p:nvSpPr>
          <p:cNvPr id="16" name="矩形 15"/>
          <p:cNvSpPr/>
          <p:nvPr/>
        </p:nvSpPr>
        <p:spPr>
          <a:xfrm>
            <a:off x="766272" y="2132527"/>
            <a:ext cx="7532775"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吊篮的的主要参数用</a:t>
            </a:r>
            <a:r>
              <a:rPr lang="zh-CN" altLang="en-US" sz="1800" dirty="0">
                <a:solidFill>
                  <a:srgbClr val="FF0000"/>
                </a:solidFill>
                <a:latin typeface="楷体" pitchFamily="49" charset="-122"/>
                <a:ea typeface="楷体" pitchFamily="49" charset="-122"/>
              </a:rPr>
              <a:t>额定载重量</a:t>
            </a:r>
            <a:r>
              <a:rPr lang="zh-CN" altLang="en-US" sz="1800" dirty="0">
                <a:latin typeface="楷体" pitchFamily="49" charset="-122"/>
                <a:ea typeface="楷体" pitchFamily="49" charset="-122"/>
              </a:rPr>
              <a:t>表示，主要参数见下表。</a:t>
            </a:r>
            <a:endParaRPr lang="zh-CN" altLang="zh-CN" sz="1800" dirty="0">
              <a:latin typeface="楷体" pitchFamily="49" charset="-122"/>
              <a:ea typeface="楷体" pitchFamily="49" charset="-122"/>
            </a:endParaRPr>
          </a:p>
        </p:txBody>
      </p:sp>
      <p:graphicFrame>
        <p:nvGraphicFramePr>
          <p:cNvPr id="6" name="表格 5"/>
          <p:cNvGraphicFramePr>
            <a:graphicFrameLocks noGrp="1"/>
          </p:cNvGraphicFramePr>
          <p:nvPr/>
        </p:nvGraphicFramePr>
        <p:xfrm>
          <a:off x="748856" y="2940246"/>
          <a:ext cx="7585248" cy="1398275"/>
        </p:xfrm>
        <a:graphic>
          <a:graphicData uri="http://schemas.openxmlformats.org/drawingml/2006/table">
            <a:tbl>
              <a:tblPr firstRow="1" bandRow="1">
                <a:tableStyleId>{93296810-A885-4BE3-A3E7-6D5BEEA58F35}</a:tableStyleId>
              </a:tblPr>
              <a:tblGrid>
                <a:gridCol w="1658945">
                  <a:extLst>
                    <a:ext uri="{9D8B030D-6E8A-4147-A177-3AD203B41FA5}">
                      <a16:colId xmlns:a16="http://schemas.microsoft.com/office/drawing/2014/main" val="20000"/>
                    </a:ext>
                  </a:extLst>
                </a:gridCol>
                <a:gridCol w="5926303">
                  <a:extLst>
                    <a:ext uri="{9D8B030D-6E8A-4147-A177-3AD203B41FA5}">
                      <a16:colId xmlns:a16="http://schemas.microsoft.com/office/drawing/2014/main" val="20001"/>
                    </a:ext>
                  </a:extLst>
                </a:gridCol>
              </a:tblGrid>
              <a:tr h="697235">
                <a:tc>
                  <a:txBody>
                    <a:bodyPr/>
                    <a:lstStyle/>
                    <a:p>
                      <a:pPr algn="ctr"/>
                      <a:r>
                        <a:rPr lang="zh-CN" altLang="en-US" sz="2400" dirty="0">
                          <a:solidFill>
                            <a:schemeClr val="tx1"/>
                          </a:solidFill>
                          <a:latin typeface="楷体" pitchFamily="49" charset="-122"/>
                          <a:ea typeface="楷体" pitchFamily="49" charset="-122"/>
                        </a:rPr>
                        <a:t>主参数</a:t>
                      </a:r>
                    </a:p>
                  </a:txBody>
                  <a:tcPr anchor="ctr"/>
                </a:tc>
                <a:tc>
                  <a:txBody>
                    <a:bodyPr/>
                    <a:lstStyle/>
                    <a:p>
                      <a:pPr algn="ctr"/>
                      <a:r>
                        <a:rPr lang="zh-CN" altLang="en-US" sz="2400" dirty="0">
                          <a:solidFill>
                            <a:schemeClr val="tx1"/>
                          </a:solidFill>
                          <a:latin typeface="楷体" pitchFamily="49" charset="-122"/>
                          <a:ea typeface="楷体" pitchFamily="49" charset="-122"/>
                        </a:rPr>
                        <a:t>主参数系列</a:t>
                      </a:r>
                    </a:p>
                  </a:txBody>
                  <a:tcPr anchor="ctr"/>
                </a:tc>
                <a:extLst>
                  <a:ext uri="{0D108BD9-81ED-4DB2-BD59-A6C34878D82A}">
                    <a16:rowId xmlns:a16="http://schemas.microsoft.com/office/drawing/2014/main" val="10000"/>
                  </a:ext>
                </a:extLst>
              </a:tr>
              <a:tr h="697235">
                <a:tc>
                  <a:txBody>
                    <a:bodyPr/>
                    <a:lstStyle/>
                    <a:p>
                      <a:pPr algn="ctr"/>
                      <a:r>
                        <a:rPr lang="zh-CN" altLang="en-US" sz="2000" dirty="0">
                          <a:latin typeface="楷体" pitchFamily="49" charset="-122"/>
                          <a:ea typeface="楷体" pitchFamily="49" charset="-122"/>
                        </a:rPr>
                        <a:t>额定载重量（</a:t>
                      </a:r>
                      <a:r>
                        <a:rPr lang="en-US" altLang="zh-CN" sz="2000" dirty="0">
                          <a:latin typeface="楷体" pitchFamily="49" charset="-122"/>
                          <a:ea typeface="楷体" pitchFamily="49" charset="-122"/>
                        </a:rPr>
                        <a:t>KG</a:t>
                      </a:r>
                      <a:r>
                        <a:rPr lang="zh-CN" altLang="en-US" sz="2000" dirty="0">
                          <a:latin typeface="楷体" pitchFamily="49" charset="-122"/>
                          <a:ea typeface="楷体" pitchFamily="49" charset="-122"/>
                        </a:rPr>
                        <a:t>）</a:t>
                      </a:r>
                    </a:p>
                  </a:txBody>
                  <a:tcPr anchor="ctr"/>
                </a:tc>
                <a:tc>
                  <a:txBody>
                    <a:bodyPr/>
                    <a:lstStyle/>
                    <a:p>
                      <a:pPr algn="ctr"/>
                      <a:r>
                        <a:rPr lang="en-US" altLang="zh-CN" sz="2000" dirty="0">
                          <a:latin typeface="楷体" pitchFamily="49" charset="-122"/>
                          <a:ea typeface="楷体" pitchFamily="49" charset="-122"/>
                        </a:rPr>
                        <a:t>100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150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200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250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300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400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500</a:t>
                      </a:r>
                      <a:r>
                        <a:rPr lang="zh-CN" altLang="en-US" sz="2000" dirty="0">
                          <a:latin typeface="楷体" pitchFamily="49" charset="-122"/>
                          <a:ea typeface="楷体" pitchFamily="49" charset="-122"/>
                        </a:rPr>
                        <a:t>、</a:t>
                      </a:r>
                      <a:r>
                        <a:rPr lang="en-US" altLang="zh-CN" sz="2000" dirty="0">
                          <a:solidFill>
                            <a:srgbClr val="FF0000"/>
                          </a:solidFill>
                          <a:latin typeface="楷体" pitchFamily="49" charset="-122"/>
                          <a:ea typeface="楷体" pitchFamily="49" charset="-122"/>
                        </a:rPr>
                        <a:t>630</a:t>
                      </a:r>
                      <a:r>
                        <a:rPr lang="zh-CN" altLang="en-US" sz="2000" dirty="0">
                          <a:solidFill>
                            <a:srgbClr val="FF0000"/>
                          </a:solidFill>
                          <a:latin typeface="楷体" pitchFamily="49" charset="-122"/>
                          <a:ea typeface="楷体" pitchFamily="49" charset="-122"/>
                        </a:rPr>
                        <a:t>、</a:t>
                      </a:r>
                      <a:r>
                        <a:rPr lang="en-US" altLang="zh-CN" sz="2000" dirty="0">
                          <a:solidFill>
                            <a:srgbClr val="FF0000"/>
                          </a:solidFill>
                          <a:latin typeface="楷体" pitchFamily="49" charset="-122"/>
                          <a:ea typeface="楷体" pitchFamily="49" charset="-122"/>
                        </a:rPr>
                        <a:t>800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1000</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1250</a:t>
                      </a:r>
                      <a:endParaRPr lang="zh-CN" altLang="en-US" sz="2000" dirty="0">
                        <a:latin typeface="楷体" pitchFamily="49" charset="-122"/>
                        <a:ea typeface="楷体" pitchFamily="49" charset="-122"/>
                      </a:endParaRPr>
                    </a:p>
                  </a:txBody>
                  <a:tcPr anchor="ctr"/>
                </a:tc>
                <a:extLst>
                  <a:ext uri="{0D108BD9-81ED-4DB2-BD59-A6C34878D82A}">
                    <a16:rowId xmlns:a16="http://schemas.microsoft.com/office/drawing/2014/main" val="10001"/>
                  </a:ext>
                </a:extLst>
              </a:tr>
            </a:tbl>
          </a:graphicData>
        </a:graphic>
      </p:graphicFrame>
      <p:sp>
        <p:nvSpPr>
          <p:cNvPr id="17" name="灯片编号占位符 4"/>
          <p:cNvSpPr txBox="1"/>
          <p:nvPr/>
        </p:nvSpPr>
        <p:spPr>
          <a:xfrm>
            <a:off x="359707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8" name="矩形 17"/>
          <p:cNvSpPr/>
          <p:nvPr/>
        </p:nvSpPr>
        <p:spPr>
          <a:xfrm>
            <a:off x="766272" y="4753853"/>
            <a:ext cx="753277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目前较多使用的是</a:t>
            </a:r>
            <a:r>
              <a:rPr lang="zh-CN" altLang="en-US" sz="1800" dirty="0">
                <a:solidFill>
                  <a:srgbClr val="FF0000"/>
                </a:solidFill>
                <a:latin typeface="楷体" pitchFamily="49" charset="-122"/>
                <a:ea typeface="楷体" pitchFamily="49" charset="-122"/>
              </a:rPr>
              <a:t>电动爬升式</a:t>
            </a:r>
            <a:r>
              <a:rPr lang="en-US" altLang="zh-CN" sz="1800" dirty="0">
                <a:solidFill>
                  <a:srgbClr val="FF0000"/>
                </a:solidFill>
                <a:latin typeface="楷体" pitchFamily="49" charset="-122"/>
                <a:ea typeface="楷体" pitchFamily="49" charset="-122"/>
              </a:rPr>
              <a:t>ZLP</a:t>
            </a:r>
            <a:r>
              <a:rPr lang="zh-CN" altLang="en-US" sz="1800" dirty="0">
                <a:solidFill>
                  <a:srgbClr val="FF0000"/>
                </a:solidFill>
                <a:latin typeface="楷体" pitchFamily="49" charset="-122"/>
                <a:ea typeface="楷体" pitchFamily="49" charset="-122"/>
              </a:rPr>
              <a:t>系列</a:t>
            </a:r>
            <a:r>
              <a:rPr lang="zh-CN" altLang="en-US" sz="1800" dirty="0">
                <a:latin typeface="楷体" pitchFamily="49" charset="-122"/>
                <a:ea typeface="楷体" pitchFamily="49" charset="-122"/>
              </a:rPr>
              <a:t>高处作业吊篮。</a:t>
            </a:r>
            <a:endParaRPr lang="en-US" altLang="zh-CN" sz="1800" dirty="0">
              <a:latin typeface="楷体" pitchFamily="49" charset="-122"/>
              <a:ea typeface="楷体" pitchFamily="49" charset="-122"/>
            </a:endParaRPr>
          </a:p>
          <a:p>
            <a:pPr marL="285750" lvl="0" indent="-285750">
              <a:lnSpc>
                <a:spcPct val="150000"/>
              </a:lnSpc>
              <a:buFont typeface="Wingdings" charset="2"/>
              <a:buChar char="p"/>
            </a:pPr>
            <a:r>
              <a:rPr lang="zh-CN" altLang="en-US" sz="1800" dirty="0">
                <a:latin typeface="楷体" pitchFamily="49" charset="-122"/>
                <a:ea typeface="楷体" pitchFamily="49" charset="-122"/>
              </a:rPr>
              <a:t>金茂府项目当前使用吊篮型号均为</a:t>
            </a:r>
            <a:r>
              <a:rPr lang="en-US" altLang="zh-CN" sz="1800" dirty="0">
                <a:solidFill>
                  <a:srgbClr val="FF0000"/>
                </a:solidFill>
                <a:latin typeface="楷体" pitchFamily="49" charset="-122"/>
                <a:ea typeface="楷体" pitchFamily="49" charset="-122"/>
              </a:rPr>
              <a:t>ZLP630</a:t>
            </a:r>
            <a:r>
              <a:rPr lang="zh-CN" altLang="en-US" sz="1800" dirty="0">
                <a:solidFill>
                  <a:srgbClr val="FF0000"/>
                </a:solidFill>
                <a:latin typeface="楷体" pitchFamily="49" charset="-122"/>
                <a:ea typeface="楷体" pitchFamily="49" charset="-122"/>
              </a:rPr>
              <a:t>系列</a:t>
            </a:r>
            <a:r>
              <a:rPr lang="zh-CN" altLang="en-US" sz="1800" dirty="0">
                <a:latin typeface="楷体" pitchFamily="49" charset="-122"/>
                <a:ea typeface="楷体" pitchFamily="49" charset="-122"/>
              </a:rPr>
              <a:t>吊篮。</a:t>
            </a:r>
            <a:endParaRPr lang="zh-CN" altLang="zh-CN" sz="1800" dirty="0">
              <a:latin typeface="楷体" pitchFamily="49" charset="-122"/>
              <a:ea typeface="楷体"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3</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紧急情况的处理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690937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工作钢丝绳因松股、扭结或提升机机件损坏而卡塞在提升机</a:t>
            </a:r>
          </a:p>
        </p:txBody>
      </p:sp>
      <p:sp>
        <p:nvSpPr>
          <p:cNvPr id="12" name="矩形 11"/>
          <p:cNvSpPr/>
          <p:nvPr/>
        </p:nvSpPr>
        <p:spPr>
          <a:xfrm>
            <a:off x="748725" y="2176505"/>
            <a:ext cx="7496115"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应</a:t>
            </a:r>
            <a:r>
              <a:rPr lang="zh-CN" altLang="en-US" sz="1800" dirty="0">
                <a:solidFill>
                  <a:srgbClr val="FF0000"/>
                </a:solidFill>
                <a:latin typeface="楷体" pitchFamily="49" charset="-122"/>
                <a:ea typeface="楷体" pitchFamily="49" charset="-122"/>
              </a:rPr>
              <a:t>立即停机</a:t>
            </a:r>
            <a:r>
              <a:rPr lang="zh-CN" altLang="en-US" sz="1800" dirty="0">
                <a:latin typeface="楷体" pitchFamily="49" charset="-122"/>
                <a:ea typeface="楷体" pitchFamily="49" charset="-122"/>
              </a:rPr>
              <a:t>。严禁反复升、降进行强行解脱。在</a:t>
            </a:r>
            <a:r>
              <a:rPr lang="zh-CN" altLang="en-US" sz="1800" dirty="0">
                <a:solidFill>
                  <a:srgbClr val="FF0000"/>
                </a:solidFill>
                <a:latin typeface="楷体" pitchFamily="49" charset="-122"/>
                <a:ea typeface="楷体" pitchFamily="49" charset="-122"/>
              </a:rPr>
              <a:t>确保安全的情况</a:t>
            </a:r>
            <a:r>
              <a:rPr lang="zh-CN" altLang="en-US" sz="1800" dirty="0">
                <a:latin typeface="楷体" pitchFamily="49" charset="-122"/>
                <a:ea typeface="楷体" pitchFamily="49" charset="-122"/>
              </a:rPr>
              <a:t>下，</a:t>
            </a:r>
            <a:r>
              <a:rPr lang="zh-CN" altLang="en-US" sz="1800" dirty="0">
                <a:solidFill>
                  <a:srgbClr val="FF0000"/>
                </a:solidFill>
                <a:latin typeface="楷体" pitchFamily="49" charset="-122"/>
                <a:ea typeface="楷体" pitchFamily="49" charset="-122"/>
              </a:rPr>
              <a:t>撤离悬吊平台内施工人员</a:t>
            </a:r>
            <a:r>
              <a:rPr lang="zh-CN" altLang="en-US" sz="1800" dirty="0">
                <a:latin typeface="楷体" pitchFamily="49" charset="-122"/>
                <a:ea typeface="楷体" pitchFamily="49" charset="-122"/>
              </a:rPr>
              <a:t>，派遣经</a:t>
            </a:r>
            <a:r>
              <a:rPr lang="zh-CN" altLang="en-US" sz="1800" dirty="0">
                <a:solidFill>
                  <a:srgbClr val="FF0000"/>
                </a:solidFill>
                <a:latin typeface="楷体" pitchFamily="49" charset="-122"/>
                <a:ea typeface="楷体" pitchFamily="49" charset="-122"/>
              </a:rPr>
              <a:t>专业培训的维修人员</a:t>
            </a:r>
            <a:r>
              <a:rPr lang="zh-CN" altLang="en-US" sz="1800" dirty="0">
                <a:latin typeface="楷体" pitchFamily="49" charset="-122"/>
                <a:ea typeface="楷体" pitchFamily="49" charset="-122"/>
              </a:rPr>
              <a:t>进入悬吊平台进行维修。</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89</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122661" y="338840"/>
            <a:ext cx="6913562" cy="487362"/>
          </a:xfrm>
          <a:prstGeom prst="rect">
            <a:avLst/>
          </a:prstGeom>
        </p:spPr>
        <p:txBody>
          <a:bodyPr/>
          <a:lstStyle/>
          <a:p>
            <a:r>
              <a:rPr lang="zh-CN" altLang="en-US" dirty="0">
                <a:solidFill>
                  <a:srgbClr val="080A58"/>
                </a:solidFill>
                <a:latin typeface="华文楷体" pitchFamily="2" charset="-122"/>
                <a:ea typeface="华文楷体" pitchFamily="2" charset="-122"/>
                <a:cs typeface="Arial" charset="0"/>
              </a:rPr>
              <a:t>吊篮的使用与管理</a:t>
            </a:r>
          </a:p>
        </p:txBody>
      </p:sp>
      <p:cxnSp>
        <p:nvCxnSpPr>
          <p:cNvPr id="12292" name="直接连接符 5"/>
          <p:cNvCxnSpPr>
            <a:cxnSpLocks noChangeShapeType="1"/>
          </p:cNvCxnSpPr>
          <p:nvPr/>
        </p:nvCxnSpPr>
        <p:spPr bwMode="auto">
          <a:xfrm>
            <a:off x="3623575" y="594427"/>
            <a:ext cx="5334688" cy="0"/>
          </a:xfrm>
          <a:prstGeom prst="line">
            <a:avLst/>
          </a:prstGeom>
          <a:noFill/>
          <a:ln w="28575" algn="ctr">
            <a:solidFill>
              <a:srgbClr val="080A58"/>
            </a:solidFill>
            <a:round/>
          </a:ln>
        </p:spPr>
      </p:cxnSp>
      <p:grpSp>
        <p:nvGrpSpPr>
          <p:cNvPr id="2" name="组合 6"/>
          <p:cNvGrpSpPr/>
          <p:nvPr/>
        </p:nvGrpSpPr>
        <p:grpSpPr>
          <a:xfrm>
            <a:off x="573582" y="844349"/>
            <a:ext cx="6601919" cy="707876"/>
            <a:chOff x="895799" y="1563471"/>
            <a:chExt cx="5461289" cy="912878"/>
          </a:xfrm>
        </p:grpSpPr>
        <p:sp>
          <p:nvSpPr>
            <p:cNvPr id="7" name="椭圆 6"/>
            <p:cNvSpPr/>
            <p:nvPr/>
          </p:nvSpPr>
          <p:spPr bwMode="auto">
            <a:xfrm>
              <a:off x="895799" y="1661169"/>
              <a:ext cx="506205" cy="718460"/>
            </a:xfrm>
            <a:prstGeom prst="ellipse">
              <a:avLst/>
            </a:prstGeom>
            <a:solidFill>
              <a:srgbClr val="333399"/>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Arial" charset="0"/>
                <a:ea typeface="华文楷体" pitchFamily="2" charset="-122"/>
                <a:cs typeface="Arial" charset="0"/>
              </a:endParaRPr>
            </a:p>
          </p:txBody>
        </p:sp>
        <p:sp>
          <p:nvSpPr>
            <p:cNvPr id="8" name="矩形 13"/>
            <p:cNvSpPr>
              <a:spLocks noChangeArrowheads="1"/>
            </p:cNvSpPr>
            <p:nvPr/>
          </p:nvSpPr>
          <p:spPr bwMode="auto">
            <a:xfrm>
              <a:off x="914318" y="1563471"/>
              <a:ext cx="467964" cy="912878"/>
            </a:xfrm>
            <a:prstGeom prst="rect">
              <a:avLst/>
            </a:prstGeom>
            <a:noFill/>
            <a:ln w="9525">
              <a:noFill/>
              <a:miter lim="800000"/>
            </a:ln>
          </p:spPr>
          <p:txBody>
            <a:bodyPr wrap="square" lIns="91430" tIns="45715" rIns="91430" bIns="45715">
              <a:spAutoFit/>
            </a:bodyPr>
            <a:lstStyle/>
            <a:p>
              <a:pPr algn="ctr"/>
              <a:r>
                <a:rPr lang="en-US" altLang="zh-CN" sz="4000" b="1" dirty="0">
                  <a:solidFill>
                    <a:schemeClr val="bg1"/>
                  </a:solidFill>
                  <a:ea typeface="华文楷体" pitchFamily="2" charset="-122"/>
                </a:rPr>
                <a:t>3</a:t>
              </a:r>
              <a:endParaRPr lang="zh-CN" altLang="en-US" sz="4000" b="1" dirty="0">
                <a:solidFill>
                  <a:schemeClr val="bg1"/>
                </a:solidFill>
                <a:ea typeface="华文楷体" pitchFamily="2" charset="-122"/>
              </a:endParaRPr>
            </a:p>
          </p:txBody>
        </p:sp>
        <p:cxnSp>
          <p:nvCxnSpPr>
            <p:cNvPr id="9" name="直接连接符 8"/>
            <p:cNvCxnSpPr>
              <a:stCxn id="7" idx="4"/>
            </p:cNvCxnSpPr>
            <p:nvPr/>
          </p:nvCxnSpPr>
          <p:spPr bwMode="auto">
            <a:xfrm>
              <a:off x="1148902" y="2379629"/>
              <a:ext cx="5208186" cy="0"/>
            </a:xfrm>
            <a:prstGeom prst="line">
              <a:avLst/>
            </a:prstGeom>
            <a:solidFill>
              <a:schemeClr val="bg1"/>
            </a:solidFill>
            <a:ln w="9525" cap="flat" cmpd="sng" algn="ctr">
              <a:solidFill>
                <a:srgbClr val="080A58"/>
              </a:solidFill>
              <a:prstDash val="solid"/>
              <a:round/>
              <a:headEnd type="none" w="med" len="med"/>
              <a:tailEnd type="none" w="med" len="med"/>
            </a:ln>
            <a:effectLst/>
          </p:spPr>
        </p:cxnSp>
      </p:grpSp>
      <p:sp>
        <p:nvSpPr>
          <p:cNvPr id="10" name="矩形 41"/>
          <p:cNvSpPr>
            <a:spLocks noChangeArrowheads="1"/>
          </p:cNvSpPr>
          <p:nvPr/>
        </p:nvSpPr>
        <p:spPr bwMode="auto">
          <a:xfrm>
            <a:off x="1113129" y="1037319"/>
            <a:ext cx="6141297" cy="463539"/>
          </a:xfrm>
          <a:prstGeom prst="rect">
            <a:avLst/>
          </a:prstGeom>
          <a:noFill/>
          <a:ln w="9525">
            <a:noFill/>
            <a:miter lim="800000"/>
          </a:ln>
        </p:spPr>
        <p:txBody>
          <a:bodyPr wrap="square" lIns="93296" tIns="46648" rIns="93296" bIns="46648">
            <a:spAutoFit/>
          </a:bodyPr>
          <a:lstStyle/>
          <a:p>
            <a:r>
              <a:rPr lang="zh-CN" altLang="en-US"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rPr>
              <a:t>紧急情况的处理</a:t>
            </a:r>
            <a:endParaRPr lang="en-US" altLang="zh-CN" sz="2400" b="1" dirty="0">
              <a:solidFill>
                <a:srgbClr val="0C0F86"/>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1" name="矩形 9"/>
          <p:cNvSpPr>
            <a:spLocks noChangeArrowheads="1"/>
          </p:cNvSpPr>
          <p:nvPr/>
        </p:nvSpPr>
        <p:spPr bwMode="auto">
          <a:xfrm>
            <a:off x="748725" y="1735262"/>
            <a:ext cx="2235775" cy="379583"/>
          </a:xfrm>
          <a:prstGeom prst="rect">
            <a:avLst/>
          </a:prstGeom>
        </p:spPr>
        <p:style>
          <a:lnRef idx="3">
            <a:schemeClr val="lt1"/>
          </a:lnRef>
          <a:fillRef idx="1">
            <a:schemeClr val="accent2"/>
          </a:fillRef>
          <a:effectRef idx="1">
            <a:schemeClr val="accent2"/>
          </a:effectRef>
          <a:fontRef idx="minor">
            <a:schemeClr val="lt1"/>
          </a:fontRef>
        </p:style>
        <p:txBody>
          <a:bodyPr lIns="91430" tIns="45715" rIns="91430" bIns="45715" anchor="ctr"/>
          <a:lstStyle/>
          <a:p>
            <a:pPr algn="ctr"/>
            <a:r>
              <a:rPr lang="zh-CN" altLang="en-US" sz="2000" b="1" dirty="0">
                <a:solidFill>
                  <a:srgbClr val="3333FF"/>
                </a:solidFill>
                <a:latin typeface="华文楷体" pitchFamily="2" charset="-122"/>
                <a:ea typeface="华文楷体" pitchFamily="2" charset="-122"/>
              </a:rPr>
              <a:t>工作钢丝绳断裂时</a:t>
            </a:r>
          </a:p>
        </p:txBody>
      </p:sp>
      <p:sp>
        <p:nvSpPr>
          <p:cNvPr id="12" name="矩形 11"/>
          <p:cNvSpPr/>
          <p:nvPr/>
        </p:nvSpPr>
        <p:spPr>
          <a:xfrm>
            <a:off x="748725" y="2176505"/>
            <a:ext cx="7496115" cy="16893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charset="2"/>
              <a:buChar char="p"/>
            </a:pPr>
            <a:r>
              <a:rPr lang="zh-CN" altLang="en-US" sz="1800" dirty="0">
                <a:latin typeface="楷体" pitchFamily="49" charset="-122"/>
                <a:ea typeface="楷体" pitchFamily="49" charset="-122"/>
              </a:rPr>
              <a:t>悬吊平台一端工作钢丝绳断裂时，悬吊平台发生倾斜，至一定位置时安全锁自动闭合，将悬吊平台锁住在安全钢丝绳上。此时悬爷平台内施工人员应保持镇静，严禁在悬吊平台内奔跑和蹦跳，并按工作钢丝绳卡塞在提升机内时的紧急措施进行处理。</a:t>
            </a:r>
          </a:p>
        </p:txBody>
      </p:sp>
      <p:sp>
        <p:nvSpPr>
          <p:cNvPr id="13" name="灯片编号占位符 4"/>
          <p:cNvSpPr txBox="1"/>
          <p:nvPr/>
        </p:nvSpPr>
        <p:spPr>
          <a:xfrm>
            <a:off x="3612311" y="6211258"/>
            <a:ext cx="2091002" cy="31429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BD6E5D4B-FCD9-4655-A7C1-ADBBBE79BEF9}" type="slidenum">
              <a:rPr kumimoji="0" lang="en-US" altLang="zh-CN" sz="1700" b="0" i="0" u="none" strike="noStrike" kern="1200" cap="none" spc="0" normalizeH="0" baseline="0" noProof="0" smtClean="0">
                <a:ln>
                  <a:noFill/>
                </a:ln>
                <a:solidFill>
                  <a:schemeClr val="tx1"/>
                </a:solidFill>
                <a:effectLst/>
                <a:uLnTx/>
                <a:uFillTx/>
                <a:latin typeface="Arial" charset="0"/>
                <a:ea typeface="宋体" charset="-122"/>
                <a:cs typeface="Arial" charset="0"/>
              </a:rPr>
              <a:t>90</a:t>
            </a:fld>
            <a:endParaRPr kumimoji="0" lang="en-US" altLang="zh-CN" sz="1700" b="0" i="0" u="none" strike="noStrike" kern="1200" cap="none" spc="0" normalizeH="0" baseline="0" noProof="0" dirty="0">
              <a:ln>
                <a:noFill/>
              </a:ln>
              <a:solidFill>
                <a:schemeClr val="tx1"/>
              </a:solidFill>
              <a:effectLst/>
              <a:uLnTx/>
              <a:uFillTx/>
              <a:latin typeface="Arial" charset="0"/>
              <a:ea typeface="宋体" charset="-122"/>
              <a:cs typeface="Arial" charset="0"/>
            </a:endParaRPr>
          </a:p>
        </p:txBody>
      </p:sp>
      <p:sp>
        <p:nvSpPr>
          <p:cNvPr id="14" name="矩形 13"/>
          <p:cNvSpPr/>
          <p:nvPr/>
        </p:nvSpPr>
        <p:spPr>
          <a:xfrm>
            <a:off x="748725" y="4018005"/>
            <a:ext cx="7496115"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lIns="0">
            <a:spAutoFit/>
          </a:bodyPr>
          <a:lstStyle/>
          <a:p>
            <a:pPr marL="285750" lvl="0" indent="-285750">
              <a:lnSpc>
                <a:spcPct val="150000"/>
              </a:lnSpc>
            </a:pPr>
            <a:r>
              <a:rPr lang="en-US" altLang="zh-CN" sz="1800" dirty="0">
                <a:latin typeface="楷体" pitchFamily="49" charset="-122"/>
                <a:ea typeface="楷体" pitchFamily="49" charset="-122"/>
              </a:rPr>
              <a:t>	</a:t>
            </a:r>
            <a:r>
              <a:rPr lang="zh-CN" altLang="en-US" sz="1800" u="sng" dirty="0">
                <a:latin typeface="楷体" pitchFamily="49" charset="-122"/>
                <a:ea typeface="楷体" pitchFamily="49" charset="-122"/>
              </a:rPr>
              <a:t>使用单位成立应急小组，当吊篮在使用过程中产生以上紧急情况时，应及时组织险情处理应急小组，确保在第一时间内进入现场，排除险情。应急小组人员应具备高空作业经验，精通吊篮装拆知识及一定的急救知识，配置一定数量的安全应急用具，必要的交通工具，应急小组组长为安全生产负责人。</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DZGH7D_sE2K0hDwj2Yvu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pneO2TFdkOwsOatIfAl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a8e7XaTDE.wwDgVRo7hs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5PSQ_W3dEK5h38YXejeug"/>
</p:tagLst>
</file>

<file path=ppt/tags/tag13.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5PSQ_W3dEK5h38YXeje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5PSQ_W3dEK5h38YXeje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5PSQ_W3dEK5h38YXeje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5PSQ_W3dEK5h38YXeje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pneO2TFdkOwsOatIfAl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t.Bg4VfBkmHaS4aJmfV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NgD0dFFka_MHOIWx_A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FEZlUtbK0WhCr_p1uMk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_pneO2TFdkOwsOatIfAl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t.Bg4VfBkmHaS4aJmfV_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DNgD0dFFka_MHOIWx_A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FEZlUtbK0WhCr_p1uMkGw"/>
</p:tagLst>
</file>

<file path=ppt/theme/theme1.xml><?xml version="1.0" encoding="utf-8"?>
<a:theme xmlns:a="http://schemas.openxmlformats.org/drawingml/2006/main" name="3_CT-PWD002-Sinochem CN">
  <a:themeElements>
    <a:clrScheme name="CT-PWD002-Sinochem CN 2">
      <a:dk1>
        <a:srgbClr val="000000"/>
      </a:dk1>
      <a:lt1>
        <a:srgbClr val="FFFFFF"/>
      </a:lt1>
      <a:dk2>
        <a:srgbClr val="002960"/>
      </a:dk2>
      <a:lt2>
        <a:srgbClr val="FFFFFF"/>
      </a:lt2>
      <a:accent1>
        <a:srgbClr val="FFFFFF"/>
      </a:accent1>
      <a:accent2>
        <a:srgbClr val="BFCAD7"/>
      </a:accent2>
      <a:accent3>
        <a:srgbClr val="FFFFFF"/>
      </a:accent3>
      <a:accent4>
        <a:srgbClr val="000000"/>
      </a:accent4>
      <a:accent5>
        <a:srgbClr val="FFFFFF"/>
      </a:accent5>
      <a:accent6>
        <a:srgbClr val="ADB7C3"/>
      </a:accent6>
      <a:hlink>
        <a:srgbClr val="8094AF"/>
      </a:hlink>
      <a:folHlink>
        <a:srgbClr val="405E88"/>
      </a:folHlink>
    </a:clrScheme>
    <a:fontScheme name="3_CT-PWD002-Sinochem C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100" b="0" i="0" u="none" strike="noStrike" cap="none" normalizeH="0" baseline="0" smtClean="0">
            <a:ln>
              <a:noFill/>
            </a:ln>
            <a:solidFill>
              <a:schemeClr val="tx1"/>
            </a:solidFill>
            <a:effectLst/>
            <a:latin typeface="Arial" charset="0"/>
            <a:ea typeface="华文楷体" pitchFamily="2" charset="-122"/>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100" b="0" i="0" u="none" strike="noStrike" cap="none" normalizeH="0" baseline="0" smtClean="0">
            <a:ln>
              <a:noFill/>
            </a:ln>
            <a:solidFill>
              <a:schemeClr val="tx1"/>
            </a:solidFill>
            <a:effectLst/>
            <a:latin typeface="Arial" charset="0"/>
            <a:ea typeface="华文楷体" pitchFamily="2" charset="-122"/>
            <a:cs typeface="Arial" charset="0"/>
          </a:defRPr>
        </a:defPPr>
      </a:lstStyle>
    </a:lnDef>
  </a:objectDefaults>
  <a:extraClrSchemeLst>
    <a:extraClrScheme>
      <a:clrScheme name="CT-PWD002-Sinochem C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T-PWD002-Sinochem CN 2">
        <a:dk1>
          <a:srgbClr val="000000"/>
        </a:dk1>
        <a:lt1>
          <a:srgbClr val="FFFFFF"/>
        </a:lt1>
        <a:dk2>
          <a:srgbClr val="002960"/>
        </a:dk2>
        <a:lt2>
          <a:srgbClr val="FFFFFF"/>
        </a:lt2>
        <a:accent1>
          <a:srgbClr val="FFFFFF"/>
        </a:accent1>
        <a:accent2>
          <a:srgbClr val="BFCAD7"/>
        </a:accent2>
        <a:accent3>
          <a:srgbClr val="FFFFFF"/>
        </a:accent3>
        <a:accent4>
          <a:srgbClr val="000000"/>
        </a:accent4>
        <a:accent5>
          <a:srgbClr val="FFFFFF"/>
        </a:accent5>
        <a:accent6>
          <a:srgbClr val="ADB7C3"/>
        </a:accent6>
        <a:hlink>
          <a:srgbClr val="8094AF"/>
        </a:hlink>
        <a:folHlink>
          <a:srgbClr val="405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4578</Words>
  <Application>Microsoft Office PowerPoint</Application>
  <PresentationFormat>自定义</PresentationFormat>
  <Paragraphs>808</Paragraphs>
  <Slides>91</Slides>
  <Notes>91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91</vt:i4>
      </vt:variant>
    </vt:vector>
  </HeadingPairs>
  <TitlesOfParts>
    <vt:vector size="105" baseType="lpstr">
      <vt:lpstr>仿宋</vt:lpstr>
      <vt:lpstr>仿宋_GB2312</vt:lpstr>
      <vt:lpstr>华文楷体</vt:lpstr>
      <vt:lpstr>楷体</vt:lpstr>
      <vt:lpstr>宋体</vt:lpstr>
      <vt:lpstr>微软雅黑</vt:lpstr>
      <vt:lpstr>Arial</vt:lpstr>
      <vt:lpstr>Arial Narrow</vt:lpstr>
      <vt:lpstr>Calibri</vt:lpstr>
      <vt:lpstr>Corbel</vt:lpstr>
      <vt:lpstr>Times New Roman</vt:lpstr>
      <vt:lpstr>Wingdings</vt:lpstr>
      <vt:lpstr>3_CT-PWD002-Sinochem CN</vt:lpstr>
      <vt:lpstr>自定义设计方案</vt:lpstr>
      <vt:lpstr>PowerPoint 演示文稿</vt:lpstr>
      <vt:lpstr>总目录</vt:lpstr>
      <vt:lpstr>PowerPoint 演示文稿</vt:lpstr>
      <vt:lpstr>吊篮的概念及分类</vt:lpstr>
      <vt:lpstr>吊篮的概念及分类</vt:lpstr>
      <vt:lpstr>吊篮的概念及分类</vt:lpstr>
      <vt:lpstr>吊篮的概念及分类</vt:lpstr>
      <vt:lpstr>吊篮的概念及分类</vt:lpstr>
      <vt:lpstr>吊篮的概念及分类</vt:lpstr>
      <vt:lpstr>PowerPoint 演示文稿</vt:lpstr>
      <vt:lpstr>PowerPoint 演示文稿</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吊篮的组成及安全装置介绍</vt:lpstr>
      <vt:lpstr>PowerPoint 演示文稿</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PowerPoint 演示文稿</vt:lpstr>
      <vt:lpstr>PowerPoint 演示文稿</vt:lpstr>
      <vt:lpstr>吊篮的使用与管理</vt:lpstr>
      <vt:lpstr>吊篮的使用与管理</vt:lpstr>
      <vt:lpstr>吊篮的使用与管理</vt:lpstr>
      <vt:lpstr>吊篮的使用与管理</vt:lpstr>
      <vt:lpstr>吊篮的使用与管理</vt:lpstr>
      <vt:lpstr>吊篮的使用与管理</vt:lpstr>
      <vt:lpstr>PowerPoint 演示文稿</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建筑施工用电动吊篮的安全装置和不合格的使用现象</vt:lpstr>
      <vt:lpstr>建筑施工用电动吊篮的安全装置和不合格的使用现象</vt:lpstr>
      <vt:lpstr>建筑施工用电动吊篮的悬在半空现象、人员不挂安全带、运送材料都是危险的。</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PowerPoint 演示文稿</vt:lpstr>
      <vt:lpstr>吊篮施工应急预案及事故案例介绍</vt:lpstr>
      <vt:lpstr>PowerPoint 演示文稿</vt:lpstr>
      <vt:lpstr>PowerPoint 演示文稿</vt:lpstr>
      <vt:lpstr>PowerPoint 演示文稿</vt:lpstr>
      <vt:lpstr>吊篮施工应急预案及事故案例介绍</vt:lpstr>
      <vt:lpstr>吊篮施工应急预案及事故案例介绍</vt:lpstr>
      <vt:lpstr>PowerPoint 演示文稿</vt:lpstr>
      <vt:lpstr>PowerPoint 演示文稿</vt:lpstr>
      <vt:lpstr>吊篮施工应急预案及事故案例介绍</vt:lpstr>
      <vt:lpstr>吊篮施工应急预案及事故案例介绍</vt:lpstr>
      <vt:lpstr>吊篮施工应急预案及事故案例介绍</vt:lpstr>
      <vt:lpstr>吊篮施工应急预案及事故案例介绍</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lpstr>吊篮的使用与管理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安应ansying.com</dc:creator>
  <cp:keywords>安应</cp:keywords>
  <dc:description>获取资料咨询微信：ansyingsj1</dc:description>
  <cp:lastModifiedBy>xbany</cp:lastModifiedBy>
  <cp:revision>2</cp:revision>
  <cp:lastPrinted>1900-01-01T00:00:00Z</cp:lastPrinted>
  <dcterms:created xsi:type="dcterms:W3CDTF">1900-01-01T00:00:00Z</dcterms:created>
  <dcterms:modified xsi:type="dcterms:W3CDTF">2019-06-28T14:19:20Z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2009年4月13日</vt:lpwstr>
  </property>
  <property fmtid="{D5CDD505-2E9C-101B-9397-08002B2CF9AE}" pid="7" name="Title">
    <vt:lpwstr>Title</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true</vt:bool>
  </property>
  <property fmtid="{D5CDD505-2E9C-101B-9397-08002B2CF9AE}" pid="12" name="DocIDPosition">
    <vt:i4>0</vt:i4>
  </property>
  <property fmtid="{D5CDD505-2E9C-101B-9397-08002B2CF9AE}" pid="13" name="KSOProductBuildVer">
    <vt:lpwstr>2052-9.6.0</vt:lpwstr>
  </property>
</Properties>
</file>