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60" r:id="rId3"/>
  </p:sldMasterIdLst>
  <p:notesMasterIdLst>
    <p:notesMasterId r:id="rId55"/>
  </p:notesMasterIdLst>
  <p:sldIdLst>
    <p:sldId id="321" r:id="rId4"/>
    <p:sldId id="261" r:id="rId5"/>
    <p:sldId id="260" r:id="rId6"/>
    <p:sldId id="326" r:id="rId7"/>
    <p:sldId id="327" r:id="rId8"/>
    <p:sldId id="328" r:id="rId9"/>
    <p:sldId id="322" r:id="rId10"/>
    <p:sldId id="329" r:id="rId11"/>
    <p:sldId id="330" r:id="rId12"/>
    <p:sldId id="332" r:id="rId13"/>
    <p:sldId id="331" r:id="rId14"/>
    <p:sldId id="323" r:id="rId15"/>
    <p:sldId id="333" r:id="rId16"/>
    <p:sldId id="341" r:id="rId17"/>
    <p:sldId id="334" r:id="rId18"/>
    <p:sldId id="335" r:id="rId19"/>
    <p:sldId id="336" r:id="rId20"/>
    <p:sldId id="337" r:id="rId21"/>
    <p:sldId id="338" r:id="rId22"/>
    <p:sldId id="339" r:id="rId23"/>
    <p:sldId id="340" r:id="rId24"/>
    <p:sldId id="325" r:id="rId25"/>
    <p:sldId id="343" r:id="rId26"/>
    <p:sldId id="342" r:id="rId27"/>
    <p:sldId id="344" r:id="rId28"/>
    <p:sldId id="346" r:id="rId29"/>
    <p:sldId id="348" r:id="rId30"/>
    <p:sldId id="347" r:id="rId31"/>
    <p:sldId id="349" r:id="rId32"/>
    <p:sldId id="350" r:id="rId33"/>
    <p:sldId id="324" r:id="rId34"/>
    <p:sldId id="351" r:id="rId35"/>
    <p:sldId id="352" r:id="rId36"/>
    <p:sldId id="353" r:id="rId37"/>
    <p:sldId id="354" r:id="rId38"/>
    <p:sldId id="355" r:id="rId39"/>
    <p:sldId id="356" r:id="rId40"/>
    <p:sldId id="357" r:id="rId41"/>
    <p:sldId id="358" r:id="rId42"/>
    <p:sldId id="359" r:id="rId43"/>
    <p:sldId id="360" r:id="rId44"/>
    <p:sldId id="361" r:id="rId45"/>
    <p:sldId id="362" r:id="rId46"/>
    <p:sldId id="363" r:id="rId47"/>
    <p:sldId id="364" r:id="rId48"/>
    <p:sldId id="365" r:id="rId49"/>
    <p:sldId id="366" r:id="rId50"/>
    <p:sldId id="367" r:id="rId51"/>
    <p:sldId id="368" r:id="rId52"/>
    <p:sldId id="369" r:id="rId53"/>
    <p:sldId id="370" r:id="rId54"/>
  </p:sldIdLst>
  <p:sldSz cx="12192000" cy="6858000"/>
  <p:notesSz cx="6858000" cy="9144000"/>
  <p:custDataLst>
    <p:tags r:id="rId5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4" orient="horz" pos="5" userDrawn="1">
          <p15:clr>
            <a:srgbClr val="A4A3A4"/>
          </p15:clr>
        </p15:guide>
        <p15:guide id="5" orient="horz" userDrawn="1">
          <p15:clr>
            <a:srgbClr val="A4A3A4"/>
          </p15:clr>
        </p15:guide>
        <p15:guide id="6" pos="7582" userDrawn="1">
          <p15:clr>
            <a:srgbClr val="A4A3A4"/>
          </p15:clr>
        </p15:guide>
        <p15:guide id="7" orient="horz" pos="2183" userDrawn="1">
          <p15:clr>
            <a:srgbClr val="A4A3A4"/>
          </p15:clr>
        </p15:guide>
        <p15:guide id="8" orient="horz" pos="2976" userDrawn="1">
          <p15:clr>
            <a:srgbClr val="A4A3A4"/>
          </p15:clr>
        </p15:guide>
        <p15:guide id="10" pos="7151" userDrawn="1">
          <p15:clr>
            <a:srgbClr val="A4A3A4"/>
          </p15:clr>
        </p15:guide>
        <p15:guide id="11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EC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4" autoAdjust="0"/>
    <p:restoredTop sz="94151" autoAdjust="0"/>
  </p:normalViewPr>
  <p:slideViewPr>
    <p:cSldViewPr snapToGrid="0">
      <p:cViewPr varScale="1">
        <p:scale>
          <a:sx n="111" d="100"/>
          <a:sy n="111" d="100"/>
        </p:scale>
        <p:origin x="504" y="108"/>
      </p:cViewPr>
      <p:guideLst>
        <p:guide orient="horz" pos="1162"/>
        <p:guide pos="393"/>
        <p:guide orient="horz" pos="5"/>
        <p:guide orient="horz"/>
        <p:guide pos="7582"/>
        <p:guide orient="horz" pos="2183"/>
        <p:guide orient="horz" pos="2976"/>
        <p:guide pos="7151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gs" Target="tags/tag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presProps" Target="pres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3D4AED-935D-4CB3-B4D6-AFD89F933459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3A1EFD-8A81-4A57-9A62-07AD393944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7215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48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A1EFD-8A81-4A57-9A62-07AD3939447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8283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A1EFD-8A81-4A57-9A62-07AD3939447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2125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A1EFD-8A81-4A57-9A62-07AD3939447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9466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A1EFD-8A81-4A57-9A62-07AD39394475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6418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A1EFD-8A81-4A57-9A62-07AD39394475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900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E9B3-4196-47C7-AC6F-8B9D6EF0293A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5C57-FBFC-4CD9-A3EE-3CA07D4CD6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25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E9B3-4196-47C7-AC6F-8B9D6EF0293A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5C57-FBFC-4CD9-A3EE-3CA07D4CD6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078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E9B3-4196-47C7-AC6F-8B9D6EF0293A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5C57-FBFC-4CD9-A3EE-3CA07D4CD6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843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  <p:cxnSp>
        <p:nvCxnSpPr>
          <p:cNvPr id="3" name="直接连接符 2"/>
          <p:cNvCxnSpPr/>
          <p:nvPr userDrawn="1"/>
        </p:nvCxnSpPr>
        <p:spPr>
          <a:xfrm>
            <a:off x="591669" y="832153"/>
            <a:ext cx="10945907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圆角矩形 3"/>
          <p:cNvSpPr/>
          <p:nvPr userDrawn="1"/>
        </p:nvSpPr>
        <p:spPr>
          <a:xfrm rot="18926425">
            <a:off x="767681" y="476550"/>
            <a:ext cx="216240" cy="216240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 userDrawn="1"/>
        </p:nvCxnSpPr>
        <p:spPr>
          <a:xfrm>
            <a:off x="2542227" y="431771"/>
            <a:ext cx="0" cy="30332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13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936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687011" y="832155"/>
            <a:ext cx="4256863" cy="6983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7248130" y="839135"/>
            <a:ext cx="4352873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49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E9B3-4196-47C7-AC6F-8B9D6EF0293A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5C57-FBFC-4CD9-A3EE-3CA07D4CD6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548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69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E9B3-4196-47C7-AC6F-8B9D6EF0293A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5C57-FBFC-4CD9-A3EE-3CA07D4CD6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489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E9B3-4196-47C7-AC6F-8B9D6EF0293A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5C57-FBFC-4CD9-A3EE-3CA07D4CD6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112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E9B3-4196-47C7-AC6F-8B9D6EF0293A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5C57-FBFC-4CD9-A3EE-3CA07D4CD6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16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E9B3-4196-47C7-AC6F-8B9D6EF0293A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5C57-FBFC-4CD9-A3EE-3CA07D4CD6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421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E9B3-4196-47C7-AC6F-8B9D6EF0293A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5C57-FBFC-4CD9-A3EE-3CA07D4CD6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262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E9B3-4196-47C7-AC6F-8B9D6EF0293A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D5C57-FBFC-4CD9-A3EE-3CA07D4CD6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309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8E9B3-4196-47C7-AC6F-8B9D6EF0293A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D5C57-FBFC-4CD9-A3EE-3CA07D4CD6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2075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8E9B3-4196-47C7-AC6F-8B9D6EF0293A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2020/11/3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D5C57-FBFC-4CD9-A3EE-3CA07D4CD69B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273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1826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微软雅黑" pitchFamily="34" charset="-122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  <a:ea typeface="宋体" charset="-122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  <a:ea typeface="宋体" charset="-122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  <a:ea typeface="宋体" charset="-122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  <a:ea typeface="宋体" charset="-122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4267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3733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667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667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6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w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1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5939"/>
            <a:ext cx="12192000" cy="7073939"/>
          </a:xfrm>
          <a:prstGeom prst="rect">
            <a:avLst/>
          </a:prstGeom>
        </p:spPr>
      </p:pic>
      <p:sp>
        <p:nvSpPr>
          <p:cNvPr id="12" name="任意多边形 11"/>
          <p:cNvSpPr/>
          <p:nvPr/>
        </p:nvSpPr>
        <p:spPr>
          <a:xfrm flipH="1">
            <a:off x="1576531" y="-215939"/>
            <a:ext cx="9087220" cy="4546058"/>
          </a:xfrm>
          <a:custGeom>
            <a:avLst/>
            <a:gdLst>
              <a:gd name="connsiteX0" fmla="*/ 83 w 6121400"/>
              <a:gd name="connsiteY0" fmla="*/ 0 h 3062349"/>
              <a:gd name="connsiteX1" fmla="*/ 6121317 w 6121400"/>
              <a:gd name="connsiteY1" fmla="*/ 0 h 3062349"/>
              <a:gd name="connsiteX2" fmla="*/ 6121400 w 6121400"/>
              <a:gd name="connsiteY2" fmla="*/ 1649 h 3062349"/>
              <a:gd name="connsiteX3" fmla="*/ 3060700 w 6121400"/>
              <a:gd name="connsiteY3" fmla="*/ 3062349 h 3062349"/>
              <a:gd name="connsiteX4" fmla="*/ 0 w 6121400"/>
              <a:gd name="connsiteY4" fmla="*/ 1649 h 3062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21400" h="3062349">
                <a:moveTo>
                  <a:pt x="83" y="0"/>
                </a:moveTo>
                <a:lnTo>
                  <a:pt x="6121317" y="0"/>
                </a:lnTo>
                <a:lnTo>
                  <a:pt x="6121400" y="1649"/>
                </a:lnTo>
                <a:cubicBezTo>
                  <a:pt x="6121400" y="1692027"/>
                  <a:pt x="4751078" y="3062349"/>
                  <a:pt x="3060700" y="3062349"/>
                </a:cubicBezTo>
                <a:cubicBezTo>
                  <a:pt x="1370322" y="3062349"/>
                  <a:pt x="0" y="1692027"/>
                  <a:pt x="0" y="1649"/>
                </a:cubicBezTo>
                <a:close/>
              </a:path>
            </a:pathLst>
          </a:custGeom>
          <a:solidFill>
            <a:srgbClr val="0070C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3570374" y="910608"/>
            <a:ext cx="5051252" cy="1648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工厂车间</a:t>
            </a:r>
            <a:r>
              <a:rPr lang="zh-CN" altLang="en-US" sz="4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可视化</a:t>
            </a:r>
            <a:endParaRPr lang="en-US" altLang="zh-CN" sz="4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4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规划管理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76700" y="3075295"/>
            <a:ext cx="143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</a:rPr>
              <a:t>培训讲师：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370781" y="3075295"/>
            <a:ext cx="143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</a:rPr>
              <a:t>培训时间：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62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8967" y="111954"/>
            <a:ext cx="3560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电气控制开关标识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</a:p>
        </p:txBody>
      </p:sp>
      <p:graphicFrame>
        <p:nvGraphicFramePr>
          <p:cNvPr id="3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318282"/>
              </p:ext>
            </p:extLst>
          </p:nvPr>
        </p:nvGraphicFramePr>
        <p:xfrm>
          <a:off x="681367" y="759025"/>
          <a:ext cx="10871200" cy="2811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3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17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11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20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通过贴标识，确定开关控制什么物品（如电扇、灯等）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6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20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工作现场所有小电器开关盒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325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20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</a:pP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电器盒内控制开关标识：</a:t>
                      </a:r>
                    </a:p>
                    <a:p>
                      <a:pPr>
                        <a:lnSpc>
                          <a:spcPct val="125000"/>
                        </a:lnSpc>
                      </a:pP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、确定各标识控制什么</a:t>
                      </a:r>
                    </a:p>
                    <a:p>
                      <a:pPr>
                        <a:lnSpc>
                          <a:spcPct val="125000"/>
                        </a:lnSpc>
                      </a:pP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、量好区域大小，根据区域确定标识大小，将标识塑封</a:t>
                      </a:r>
                    </a:p>
                    <a:p>
                      <a:pPr>
                        <a:lnSpc>
                          <a:spcPct val="125000"/>
                        </a:lnSpc>
                      </a:pP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、将制作完毕的标识用双面胶或海绵胶附着在控制开关下方</a:t>
                      </a:r>
                    </a:p>
                    <a:p>
                      <a:pPr>
                        <a:lnSpc>
                          <a:spcPct val="125000"/>
                        </a:lnSpc>
                      </a:pP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、必要时增加平面控制区域图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681367" y="3860800"/>
            <a:ext cx="10901033" cy="25146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5949950" y="4546600"/>
            <a:ext cx="977900" cy="76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7" descr="DSC059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4267200"/>
            <a:ext cx="3845602" cy="1701800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椭圆 6"/>
          <p:cNvSpPr/>
          <p:nvPr/>
        </p:nvSpPr>
        <p:spPr>
          <a:xfrm>
            <a:off x="971550" y="5308600"/>
            <a:ext cx="3270250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918200" y="4762380"/>
            <a:ext cx="104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壁扇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993848" y="4546600"/>
            <a:ext cx="977900" cy="76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111999" y="4568056"/>
            <a:ext cx="810021" cy="799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西灯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034784" y="4543455"/>
            <a:ext cx="977900" cy="76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9072232" y="4543455"/>
            <a:ext cx="977900" cy="76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8051514" y="4724400"/>
            <a:ext cx="104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总开关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059524" y="4724400"/>
            <a:ext cx="104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插座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910190" y="4546600"/>
            <a:ext cx="977900" cy="76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10111408" y="4543485"/>
            <a:ext cx="977900" cy="76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0104490" y="4724400"/>
            <a:ext cx="104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插座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854696" y="4762380"/>
            <a:ext cx="104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平衡吊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9210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769144" y="3859162"/>
            <a:ext cx="10653712" cy="274642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7012076" y="3922662"/>
            <a:ext cx="1869406" cy="42053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79542" y="3909962"/>
            <a:ext cx="1869406" cy="42053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623888" y="238954"/>
            <a:ext cx="3328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额定电压标识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</a:p>
        </p:txBody>
      </p:sp>
      <p:graphicFrame>
        <p:nvGraphicFramePr>
          <p:cNvPr id="3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952525"/>
              </p:ext>
            </p:extLst>
          </p:nvPr>
        </p:nvGraphicFramePr>
        <p:xfrm>
          <a:off x="804069" y="1054100"/>
          <a:ext cx="10618787" cy="2577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06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75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20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为防止不同电源接错而造成设备的损坏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50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20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所有的电源插头、插座、电缆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034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20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、制作不干胶电压标签，如图所示（常用为两种）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、规格：长</a:t>
                      </a: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30mmX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宽</a:t>
                      </a: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20mm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。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、材料：塑光纸，单面绿色、黑字</a:t>
                      </a: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红色、黄字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、在各插座及插头上张贴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1382380"/>
              </p:ext>
            </p:extLst>
          </p:nvPr>
        </p:nvGraphicFramePr>
        <p:xfrm>
          <a:off x="2204943" y="4310062"/>
          <a:ext cx="2385314" cy="229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" r:id="rId3" imgW="2185560" imgH="1844640" progId="Visio.Drawing.11">
                  <p:embed/>
                </p:oleObj>
              </mc:Choice>
              <mc:Fallback>
                <p:oleObj r:id="rId3" imgW="2185560" imgH="184464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4943" y="4310062"/>
                        <a:ext cx="2385314" cy="229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179542" y="3909962"/>
            <a:ext cx="1869406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220V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电压标识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038181" y="3922662"/>
            <a:ext cx="1869406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380V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电压标识</a:t>
            </a: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8789587"/>
              </p:ext>
            </p:extLst>
          </p:nvPr>
        </p:nvGraphicFramePr>
        <p:xfrm>
          <a:off x="7088981" y="4322763"/>
          <a:ext cx="2481263" cy="228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" r:id="rId5" imgW="2009880" imgH="1758600" progId="Visio.Drawing.11">
                  <p:embed/>
                </p:oleObj>
              </mc:Choice>
              <mc:Fallback>
                <p:oleObj r:id="rId5" imgW="2009880" imgH="175860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8981" y="4322763"/>
                        <a:ext cx="2481263" cy="228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矩形 11"/>
          <p:cNvSpPr/>
          <p:nvPr/>
        </p:nvSpPr>
        <p:spPr>
          <a:xfrm>
            <a:off x="2338292" y="4343196"/>
            <a:ext cx="1355708" cy="64314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Line 48"/>
          <p:cNvSpPr>
            <a:spLocks noChangeShapeType="1"/>
          </p:cNvSpPr>
          <p:nvPr/>
        </p:nvSpPr>
        <p:spPr bwMode="auto">
          <a:xfrm flipV="1">
            <a:off x="2327406" y="4867727"/>
            <a:ext cx="135570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2433760" y="4454917"/>
            <a:ext cx="1164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30mm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835513" y="5226957"/>
            <a:ext cx="489857" cy="9688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 rot="16200000">
            <a:off x="3543220" y="5507142"/>
            <a:ext cx="1136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20mm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144767" y="4343196"/>
            <a:ext cx="1534889" cy="7204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Line 48"/>
          <p:cNvSpPr>
            <a:spLocks noChangeShapeType="1"/>
          </p:cNvSpPr>
          <p:nvPr/>
        </p:nvSpPr>
        <p:spPr bwMode="auto">
          <a:xfrm>
            <a:off x="7144767" y="4878388"/>
            <a:ext cx="153488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7364393" y="4464712"/>
            <a:ext cx="1164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30mm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881482" y="5292271"/>
            <a:ext cx="505745" cy="101237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 rot="16200000">
            <a:off x="8572012" y="5588108"/>
            <a:ext cx="119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20mm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224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19460361">
            <a:off x="5077820" y="1459964"/>
            <a:ext cx="1944216" cy="1944216"/>
          </a:xfrm>
          <a:prstGeom prst="roundRect">
            <a:avLst/>
          </a:prstGeom>
          <a:solidFill>
            <a:srgbClr val="0070C0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TextBox 5"/>
          <p:cNvSpPr txBox="1"/>
          <p:nvPr/>
        </p:nvSpPr>
        <p:spPr>
          <a:xfrm>
            <a:off x="5048164" y="4031165"/>
            <a:ext cx="3283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地面划线颜色与线宽标准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068014" y="4728887"/>
            <a:ext cx="226225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车间建筑物护栏</a:t>
            </a:r>
          </a:p>
        </p:txBody>
      </p:sp>
      <p:cxnSp>
        <p:nvCxnSpPr>
          <p:cNvPr id="15" name="直接连接符 14"/>
          <p:cNvCxnSpPr/>
          <p:nvPr/>
        </p:nvCxnSpPr>
        <p:spPr>
          <a:xfrm flipV="1">
            <a:off x="4858129" y="3971690"/>
            <a:ext cx="0" cy="1734943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535035" y="1937749"/>
            <a:ext cx="1136908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Box 6"/>
          <p:cNvSpPr txBox="1">
            <a:spLocks noChangeArrowheads="1"/>
          </p:cNvSpPr>
          <p:nvPr/>
        </p:nvSpPr>
        <p:spPr bwMode="auto">
          <a:xfrm>
            <a:off x="1856664" y="4621341"/>
            <a:ext cx="28981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0" lvl="1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车间相关颜色标识</a:t>
            </a:r>
            <a:endParaRPr lang="zh-CN" altLang="en-US" sz="24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356600" y="4107365"/>
            <a:ext cx="226225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车间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门口防撞柱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339755" y="4728887"/>
            <a:ext cx="226225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车间厂房立柱护角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9602014" y="4728887"/>
            <a:ext cx="226225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车间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主干道线标识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169615" y="5338488"/>
            <a:ext cx="178998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车间地址标识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067886" y="5364164"/>
            <a:ext cx="202531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车间区域布局图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9259128" y="5364164"/>
            <a:ext cx="290747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车间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区域注意事项标识</a:t>
            </a:r>
          </a:p>
        </p:txBody>
      </p:sp>
      <p:sp>
        <p:nvSpPr>
          <p:cNvPr id="19" name="圆角矩形 18"/>
          <p:cNvSpPr/>
          <p:nvPr/>
        </p:nvSpPr>
        <p:spPr>
          <a:xfrm rot="18926425">
            <a:off x="1598706" y="2015872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圆角矩形 19"/>
          <p:cNvSpPr/>
          <p:nvPr/>
        </p:nvSpPr>
        <p:spPr>
          <a:xfrm rot="18926425">
            <a:off x="2665886" y="2002896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圆角矩形 20"/>
          <p:cNvSpPr/>
          <p:nvPr/>
        </p:nvSpPr>
        <p:spPr>
          <a:xfrm rot="18926425">
            <a:off x="3930732" y="1988957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圆角矩形 21"/>
          <p:cNvSpPr/>
          <p:nvPr/>
        </p:nvSpPr>
        <p:spPr>
          <a:xfrm rot="18926425">
            <a:off x="7136464" y="1990448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圆角矩形 22"/>
          <p:cNvSpPr/>
          <p:nvPr/>
        </p:nvSpPr>
        <p:spPr>
          <a:xfrm rot="18926425">
            <a:off x="8221173" y="1990447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圆角矩形 23"/>
          <p:cNvSpPr/>
          <p:nvPr/>
        </p:nvSpPr>
        <p:spPr>
          <a:xfrm rot="18926425">
            <a:off x="9432561" y="1976594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圆角矩形 24"/>
          <p:cNvSpPr/>
          <p:nvPr/>
        </p:nvSpPr>
        <p:spPr>
          <a:xfrm rot="18926425">
            <a:off x="2047790" y="2234973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圆角矩形 25"/>
          <p:cNvSpPr/>
          <p:nvPr/>
        </p:nvSpPr>
        <p:spPr>
          <a:xfrm rot="18926425">
            <a:off x="3114971" y="2221997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 rot="18926425">
            <a:off x="4379815" y="2208058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圆角矩形 27"/>
          <p:cNvSpPr/>
          <p:nvPr/>
        </p:nvSpPr>
        <p:spPr>
          <a:xfrm rot="18926425">
            <a:off x="7585547" y="2209549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圆角矩形 28"/>
          <p:cNvSpPr/>
          <p:nvPr/>
        </p:nvSpPr>
        <p:spPr>
          <a:xfrm rot="18926425">
            <a:off x="8670257" y="2209548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圆角矩形 29"/>
          <p:cNvSpPr/>
          <p:nvPr/>
        </p:nvSpPr>
        <p:spPr>
          <a:xfrm rot="18926425">
            <a:off x="9881645" y="2195695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33044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00"/>
                            </p:stCondLst>
                            <p:childTnLst>
                              <p:par>
                                <p:cTn id="55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671 L -0.58541 -0.34097 " pathEditMode="relative" rAng="0" ptsTypes="AA">
                                      <p:cBhvr>
                                        <p:cTn id="56" dur="4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10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8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00"/>
                            </p:stCondLst>
                            <p:childTnLst>
                              <p:par>
                                <p:cTn id="61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200"/>
                            </p:stCondLst>
                            <p:childTnLst>
                              <p:par>
                                <p:cTn id="67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672 L -0.58541 -0.34097 " pathEditMode="relative" rAng="0" ptsTypes="AA">
                                      <p:cBhvr>
                                        <p:cTn id="68" dur="4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6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78" dur="4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400"/>
                            </p:stCondLst>
                            <p:childTnLst>
                              <p:par>
                                <p:cTn id="88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672 L -0.58541 -0.34098 " pathEditMode="relative" rAng="0" ptsTypes="AA">
                                      <p:cBhvr>
                                        <p:cTn id="89" dur="4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2 L -0.58542 -0.34098 " pathEditMode="relative" rAng="0" ptsTypes="AA">
                                      <p:cBhvr>
                                        <p:cTn id="98" dur="4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07" dur="4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16" dur="4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10" y="-16713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25" dur="4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1 -0.34097 " pathEditMode="relative" rAng="0" ptsTypes="AA">
                                      <p:cBhvr>
                                        <p:cTn id="134" dur="4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43" dur="4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8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800"/>
                            </p:stCondLst>
                            <p:childTnLst>
                              <p:par>
                                <p:cTn id="148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200"/>
                            </p:stCondLst>
                            <p:childTnLst>
                              <p:par>
                                <p:cTn id="154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55" dur="4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64" dur="4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6" grpId="0"/>
      <p:bldP spid="8" grpId="0"/>
      <p:bldP spid="11" grpId="0"/>
      <p:bldP spid="12" grpId="0"/>
      <p:bldP spid="13" grpId="0"/>
      <p:bldP spid="17" grpId="0"/>
      <p:bldP spid="18" grpId="0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  <p:bldP spid="30" grpId="0" animBg="1"/>
      <p:bldP spid="30" grpId="1" animBg="1"/>
      <p:bldP spid="30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611500" y="4107180"/>
            <a:ext cx="8968999" cy="246824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623888" y="213554"/>
            <a:ext cx="3596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地面划线颜色与线宽标准</a:t>
            </a:r>
          </a:p>
        </p:txBody>
      </p:sp>
      <p:graphicFrame>
        <p:nvGraphicFramePr>
          <p:cNvPr id="3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644824"/>
              </p:ext>
            </p:extLst>
          </p:nvPr>
        </p:nvGraphicFramePr>
        <p:xfrm>
          <a:off x="1622978" y="992110"/>
          <a:ext cx="8947150" cy="2929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26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927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20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对现场进行颜色管理，使现场规范化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54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20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生产车间所有工作场所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484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20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20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en-US" altLang="zh-CN" sz="20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1" lang="zh-CN" altLang="en-US" sz="20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按管理要求在相应的地方刷不同颜色的油漆；</a:t>
                      </a: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860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20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1" lang="zh-CN" altLang="en-US" sz="20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1" lang="zh-CN" altLang="en-US" sz="20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划线方法：先用墨斗安规定的线宽划出两条边沿线</a:t>
                      </a:r>
                      <a:endParaRPr kumimoji="1" lang="en-US" altLang="zh-CN" sz="20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20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再两线条侧边沿用胶纸粘贴后刷相应的颜色</a:t>
                      </a:r>
                      <a:endParaRPr kumimoji="1" lang="zh-CN" altLang="en-US" sz="20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236"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注意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2000" b="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地面区域颜色色块脱漆后不需要再补漆了，现有的色块用线框替换</a:t>
                      </a: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Picture 75" descr="D:\5S\DSC028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312" y="4293112"/>
            <a:ext cx="2438932" cy="2094807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6" descr="D:\5S\DSC02877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930" y="4292719"/>
            <a:ext cx="2440800" cy="2095200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64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135875"/>
              </p:ext>
            </p:extLst>
          </p:nvPr>
        </p:nvGraphicFramePr>
        <p:xfrm>
          <a:off x="470686" y="1036434"/>
          <a:ext cx="11250628" cy="5570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1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8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18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16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52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58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87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87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87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878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5878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1581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0175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5878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5878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5878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5878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195229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适用区域</a:t>
                      </a:r>
                      <a:endParaRPr lang="zh-CN" altLang="en-US" sz="20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主通道线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辅助通道线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开门线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部分外分割线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清洁工具定置</a:t>
                      </a:r>
                      <a:endParaRPr kumimoji="1" lang="en-US" altLang="zh-CN" sz="2000" b="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区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垃圾桶定置区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CN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QA</a:t>
                      </a:r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检验区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部品待确认</a:t>
                      </a:r>
                      <a:r>
                        <a:rPr kumimoji="1" lang="en-US" altLang="zh-CN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(</a:t>
                      </a:r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返工）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成品区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部分内分隔线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一般区域</a:t>
                      </a:r>
                      <a:r>
                        <a:rPr kumimoji="1" lang="en-US" altLang="zh-CN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(</a:t>
                      </a:r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物流车质厂）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废品区分隔线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配电柜区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消防去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危险区域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化学品材料区域分隔线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39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画线</a:t>
                      </a:r>
                      <a:endParaRPr lang="en-US" altLang="zh-CN" sz="2000" b="1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sz="20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宽</a:t>
                      </a: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100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100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间隔</a:t>
                      </a: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100/45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度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7226"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画线颜色</a:t>
                      </a: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en-US" altLang="zh-CN" sz="20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黄色</a:t>
                      </a: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zh-CN" altLang="en-US" sz="20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zh-CN" altLang="en-US" sz="20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zh-CN" altLang="en-US" sz="20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zh-CN" altLang="en-US" sz="20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zh-CN" altLang="en-US" sz="20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zh-CN" altLang="en-US" sz="20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zh-CN" altLang="en-US" sz="20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en-US" altLang="zh-CN" sz="20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白色</a:t>
                      </a: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zh-CN" altLang="en-US" sz="20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zh-CN" altLang="en-US" sz="20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en-US" altLang="zh-CN" sz="20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红色</a:t>
                      </a: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zh-CN" altLang="en-US" sz="20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zh-CN" altLang="en-US" sz="20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zh-CN" altLang="en-US" sz="20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zh-CN" altLang="en-US" sz="20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623888" y="226254"/>
            <a:ext cx="3596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地面划线颜色与线宽标准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5921" y="5785659"/>
            <a:ext cx="2596659" cy="79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62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3"/>
          <p:cNvSpPr/>
          <p:nvPr/>
        </p:nvSpPr>
        <p:spPr>
          <a:xfrm>
            <a:off x="993750" y="4045434"/>
            <a:ext cx="10204499" cy="280198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623888" y="111954"/>
            <a:ext cx="2344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车间门口防撞柱</a:t>
            </a:r>
          </a:p>
        </p:txBody>
      </p:sp>
      <p:graphicFrame>
        <p:nvGraphicFramePr>
          <p:cNvPr id="3" name="Table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871407"/>
              </p:ext>
            </p:extLst>
          </p:nvPr>
        </p:nvGraphicFramePr>
        <p:xfrm>
          <a:off x="1001737" y="725903"/>
          <a:ext cx="10196512" cy="3167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4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51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83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6180" marB="4618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防止车间门口墙壁被撞击</a:t>
                      </a:r>
                      <a:endParaRPr kumimoji="1"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6180" marB="4618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18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6180" marB="4618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有车辆进出的车间门口</a:t>
                      </a:r>
                      <a:endParaRPr kumimoji="1"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6180" marB="4618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480">
                <a:tc rowSpan="5"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6180" marB="4618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材料：立柱选用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直径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10cm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的钢管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6180" marB="4618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688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颜色：立柱为黄黑斑马线，间隔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10cm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6180" marB="4618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86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3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、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间距：立柱与墙壁所在的水平面的垂距为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30cm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；与墙壁沿通道方向的水平面的垂距为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10cm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6180" marB="4618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75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、数量：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根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6180" marB="4618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85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、高度：地上部分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90cm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，用膨胀螺丝固定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6180" marB="4618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8" name="组合 7"/>
          <p:cNvGrpSpPr/>
          <p:nvPr/>
        </p:nvGrpSpPr>
        <p:grpSpPr>
          <a:xfrm>
            <a:off x="1952649" y="4458181"/>
            <a:ext cx="533400" cy="2286000"/>
            <a:chOff x="5410200" y="1143000"/>
            <a:chExt cx="533400" cy="2286000"/>
          </a:xfrm>
        </p:grpSpPr>
        <p:sp>
          <p:nvSpPr>
            <p:cNvPr id="9" name="Rectangle 13"/>
            <p:cNvSpPr>
              <a:spLocks noChangeArrowheads="1"/>
            </p:cNvSpPr>
            <p:nvPr/>
          </p:nvSpPr>
          <p:spPr bwMode="auto">
            <a:xfrm rot="16200000">
              <a:off x="5448300" y="1562100"/>
              <a:ext cx="457200" cy="5334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" name="Rectangle 36"/>
            <p:cNvSpPr>
              <a:spLocks noChangeArrowheads="1"/>
            </p:cNvSpPr>
            <p:nvPr/>
          </p:nvSpPr>
          <p:spPr bwMode="auto">
            <a:xfrm rot="16200000">
              <a:off x="5448300" y="2019300"/>
              <a:ext cx="457200" cy="533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" name="Rectangle 37"/>
            <p:cNvSpPr>
              <a:spLocks noChangeArrowheads="1"/>
            </p:cNvSpPr>
            <p:nvPr/>
          </p:nvSpPr>
          <p:spPr bwMode="auto">
            <a:xfrm rot="16200000">
              <a:off x="5448300" y="2476500"/>
              <a:ext cx="457200" cy="5334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Rectangle 38"/>
            <p:cNvSpPr>
              <a:spLocks noChangeArrowheads="1"/>
            </p:cNvSpPr>
            <p:nvPr/>
          </p:nvSpPr>
          <p:spPr bwMode="auto">
            <a:xfrm rot="16200000">
              <a:off x="5448300" y="2933700"/>
              <a:ext cx="457200" cy="533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Rectangle 39"/>
            <p:cNvSpPr>
              <a:spLocks noChangeArrowheads="1"/>
            </p:cNvSpPr>
            <p:nvPr/>
          </p:nvSpPr>
          <p:spPr bwMode="auto">
            <a:xfrm rot="16200000">
              <a:off x="5448300" y="1104900"/>
              <a:ext cx="457200" cy="533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4" name="Oval 40"/>
          <p:cNvSpPr>
            <a:spLocks noChangeArrowheads="1"/>
          </p:cNvSpPr>
          <p:nvPr/>
        </p:nvSpPr>
        <p:spPr bwMode="auto">
          <a:xfrm>
            <a:off x="1952649" y="4458181"/>
            <a:ext cx="533400" cy="76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bg1">
                <a:lumMod val="85000"/>
              </a:schemeClr>
            </a:solidFill>
            <a:round/>
          </a:ln>
        </p:spPr>
        <p:txBody>
          <a:bodyPr wrap="none" anchor="ctr"/>
          <a:lstStyle/>
          <a:p>
            <a:pPr>
              <a:buFontTx/>
              <a:buNone/>
              <a:defRPr/>
            </a:pPr>
            <a:endParaRPr lang="zh-CN" altLang="en-US">
              <a:latin typeface="Arial" charset="0"/>
            </a:endParaRPr>
          </a:p>
        </p:txBody>
      </p:sp>
      <p:sp>
        <p:nvSpPr>
          <p:cNvPr id="15" name="Line 41"/>
          <p:cNvSpPr>
            <a:spLocks noChangeShapeType="1"/>
          </p:cNvSpPr>
          <p:nvPr/>
        </p:nvSpPr>
        <p:spPr bwMode="auto">
          <a:xfrm>
            <a:off x="1089049" y="4534381"/>
            <a:ext cx="838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43"/>
          <p:cNvSpPr>
            <a:spLocks noChangeShapeType="1"/>
          </p:cNvSpPr>
          <p:nvPr/>
        </p:nvSpPr>
        <p:spPr bwMode="auto">
          <a:xfrm flipH="1">
            <a:off x="1495449" y="4585181"/>
            <a:ext cx="25400" cy="20732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Text Box 44"/>
          <p:cNvSpPr txBox="1">
            <a:spLocks noChangeArrowheads="1"/>
          </p:cNvSpPr>
          <p:nvPr/>
        </p:nvSpPr>
        <p:spPr bwMode="auto">
          <a:xfrm rot="16200000">
            <a:off x="705418" y="5137605"/>
            <a:ext cx="976766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</a:rPr>
              <a:t>90cm</a:t>
            </a:r>
          </a:p>
        </p:txBody>
      </p:sp>
      <p:sp>
        <p:nvSpPr>
          <p:cNvPr id="18" name="Line 45"/>
          <p:cNvSpPr>
            <a:spLocks noChangeShapeType="1"/>
          </p:cNvSpPr>
          <p:nvPr/>
        </p:nvSpPr>
        <p:spPr bwMode="auto">
          <a:xfrm>
            <a:off x="2486049" y="4915381"/>
            <a:ext cx="38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Line 46"/>
          <p:cNvSpPr>
            <a:spLocks noChangeShapeType="1"/>
          </p:cNvSpPr>
          <p:nvPr/>
        </p:nvSpPr>
        <p:spPr bwMode="auto">
          <a:xfrm>
            <a:off x="2486049" y="5359881"/>
            <a:ext cx="38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47"/>
          <p:cNvSpPr>
            <a:spLocks noChangeShapeType="1"/>
          </p:cNvSpPr>
          <p:nvPr/>
        </p:nvSpPr>
        <p:spPr bwMode="auto">
          <a:xfrm>
            <a:off x="2714649" y="4915381"/>
            <a:ext cx="0" cy="457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Text Box 48"/>
          <p:cNvSpPr txBox="1">
            <a:spLocks noChangeArrowheads="1"/>
          </p:cNvSpPr>
          <p:nvPr/>
        </p:nvSpPr>
        <p:spPr bwMode="auto">
          <a:xfrm rot="16200000">
            <a:off x="2620545" y="5065477"/>
            <a:ext cx="824168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</a:rPr>
              <a:t>10cm</a:t>
            </a:r>
          </a:p>
        </p:txBody>
      </p:sp>
      <p:sp>
        <p:nvSpPr>
          <p:cNvPr id="22" name="Text Box 49"/>
          <p:cNvSpPr txBox="1">
            <a:spLocks noChangeArrowheads="1"/>
          </p:cNvSpPr>
          <p:nvPr/>
        </p:nvSpPr>
        <p:spPr bwMode="auto">
          <a:xfrm>
            <a:off x="2613049" y="6334555"/>
            <a:ext cx="914400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地面</a:t>
            </a:r>
          </a:p>
        </p:txBody>
      </p:sp>
      <p:sp>
        <p:nvSpPr>
          <p:cNvPr id="23" name="AutoShape 2"/>
          <p:cNvSpPr>
            <a:spLocks noChangeArrowheads="1"/>
          </p:cNvSpPr>
          <p:nvPr/>
        </p:nvSpPr>
        <p:spPr bwMode="auto">
          <a:xfrm>
            <a:off x="7108850" y="5147156"/>
            <a:ext cx="3048000" cy="457200"/>
          </a:xfrm>
          <a:custGeom>
            <a:avLst/>
            <a:gdLst>
              <a:gd name="T0" fmla="*/ 0 w 21600"/>
              <a:gd name="T1" fmla="*/ 0 h 21600"/>
              <a:gd name="T2" fmla="*/ 4538 w 21600"/>
              <a:gd name="T3" fmla="*/ 21600 h 21600"/>
              <a:gd name="T4" fmla="*/ 17062 w 21600"/>
              <a:gd name="T5" fmla="*/ 21600 h 21600"/>
              <a:gd name="T6" fmla="*/ 21600 w 21600"/>
              <a:gd name="T7" fmla="*/ 0 h 21600"/>
              <a:gd name="T8" fmla="*/ 0 w 21600"/>
              <a:gd name="T9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4538" y="21600"/>
                </a:lnTo>
                <a:lnTo>
                  <a:pt x="1706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6550050" y="4870136"/>
            <a:ext cx="571500" cy="381000"/>
          </a:xfrm>
          <a:prstGeom prst="rect">
            <a:avLst/>
          </a:prstGeom>
          <a:solidFill>
            <a:srgbClr val="808080">
              <a:alpha val="7607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" name="Line 14"/>
          <p:cNvSpPr>
            <a:spLocks noChangeShapeType="1"/>
          </p:cNvSpPr>
          <p:nvPr/>
        </p:nvSpPr>
        <p:spPr bwMode="auto">
          <a:xfrm rot="5400000">
            <a:off x="7537475" y="5493231"/>
            <a:ext cx="158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Rectangle 16"/>
          <p:cNvSpPr>
            <a:spLocks noChangeArrowheads="1"/>
          </p:cNvSpPr>
          <p:nvPr/>
        </p:nvSpPr>
        <p:spPr bwMode="auto">
          <a:xfrm>
            <a:off x="10156854" y="4875012"/>
            <a:ext cx="609600" cy="381000"/>
          </a:xfrm>
          <a:prstGeom prst="rect">
            <a:avLst/>
          </a:prstGeom>
          <a:solidFill>
            <a:srgbClr val="808080">
              <a:alpha val="7607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7718450" y="5451956"/>
            <a:ext cx="1828800" cy="1371600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" name="Rectangle 18"/>
          <p:cNvSpPr>
            <a:spLocks noChangeArrowheads="1"/>
          </p:cNvSpPr>
          <p:nvPr/>
        </p:nvSpPr>
        <p:spPr bwMode="auto">
          <a:xfrm rot="16200000">
            <a:off x="7032650" y="5972656"/>
            <a:ext cx="1371600" cy="3048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" name="Rectangle 19"/>
          <p:cNvSpPr>
            <a:spLocks noChangeArrowheads="1"/>
          </p:cNvSpPr>
          <p:nvPr/>
        </p:nvSpPr>
        <p:spPr bwMode="auto">
          <a:xfrm rot="16200000">
            <a:off x="8861450" y="5972656"/>
            <a:ext cx="1371600" cy="3048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8118552" y="5750406"/>
            <a:ext cx="1068387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通道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Line 21"/>
          <p:cNvSpPr>
            <a:spLocks noChangeShapeType="1"/>
          </p:cNvSpPr>
          <p:nvPr/>
        </p:nvSpPr>
        <p:spPr bwMode="auto">
          <a:xfrm>
            <a:off x="6346850" y="4512156"/>
            <a:ext cx="4267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Oval 22"/>
          <p:cNvSpPr>
            <a:spLocks noChangeArrowheads="1"/>
          </p:cNvSpPr>
          <p:nvPr/>
        </p:nvSpPr>
        <p:spPr bwMode="auto">
          <a:xfrm>
            <a:off x="7337450" y="5451956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" name="Line 23"/>
          <p:cNvSpPr>
            <a:spLocks noChangeShapeType="1"/>
          </p:cNvSpPr>
          <p:nvPr/>
        </p:nvSpPr>
        <p:spPr bwMode="auto">
          <a:xfrm flipV="1">
            <a:off x="7451750" y="5540856"/>
            <a:ext cx="0" cy="685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24"/>
          <p:cNvSpPr>
            <a:spLocks noChangeShapeType="1"/>
          </p:cNvSpPr>
          <p:nvPr/>
        </p:nvSpPr>
        <p:spPr bwMode="auto">
          <a:xfrm flipV="1">
            <a:off x="7248550" y="5286856"/>
            <a:ext cx="0" cy="9271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25"/>
          <p:cNvSpPr>
            <a:spLocks noChangeShapeType="1"/>
          </p:cNvSpPr>
          <p:nvPr/>
        </p:nvSpPr>
        <p:spPr bwMode="auto">
          <a:xfrm>
            <a:off x="7235850" y="6061556"/>
            <a:ext cx="228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Text Box 26"/>
          <p:cNvSpPr txBox="1">
            <a:spLocks noChangeArrowheads="1"/>
          </p:cNvSpPr>
          <p:nvPr/>
        </p:nvSpPr>
        <p:spPr bwMode="auto">
          <a:xfrm>
            <a:off x="6067450" y="6140905"/>
            <a:ext cx="762000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</a:rPr>
              <a:t>10cm</a:t>
            </a:r>
          </a:p>
        </p:txBody>
      </p:sp>
      <p:sp>
        <p:nvSpPr>
          <p:cNvPr id="37" name="Line 27"/>
          <p:cNvSpPr>
            <a:spLocks noChangeShapeType="1"/>
          </p:cNvSpPr>
          <p:nvPr/>
        </p:nvSpPr>
        <p:spPr bwMode="auto">
          <a:xfrm flipV="1">
            <a:off x="6715150" y="6201256"/>
            <a:ext cx="533400" cy="228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Oval 28"/>
          <p:cNvSpPr>
            <a:spLocks noChangeArrowheads="1"/>
          </p:cNvSpPr>
          <p:nvPr/>
        </p:nvSpPr>
        <p:spPr bwMode="auto">
          <a:xfrm>
            <a:off x="9699650" y="5451956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" name="Line 29"/>
          <p:cNvSpPr>
            <a:spLocks noChangeShapeType="1"/>
          </p:cNvSpPr>
          <p:nvPr/>
        </p:nvSpPr>
        <p:spPr bwMode="auto">
          <a:xfrm>
            <a:off x="6918350" y="5553556"/>
            <a:ext cx="533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30"/>
          <p:cNvSpPr>
            <a:spLocks noChangeShapeType="1"/>
          </p:cNvSpPr>
          <p:nvPr/>
        </p:nvSpPr>
        <p:spPr bwMode="auto">
          <a:xfrm>
            <a:off x="7032650" y="5274156"/>
            <a:ext cx="0" cy="304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Text Box 31"/>
          <p:cNvSpPr txBox="1">
            <a:spLocks noChangeArrowheads="1"/>
          </p:cNvSpPr>
          <p:nvPr/>
        </p:nvSpPr>
        <p:spPr bwMode="auto">
          <a:xfrm>
            <a:off x="5915051" y="5209632"/>
            <a:ext cx="965200" cy="369324"/>
          </a:xfrm>
          <a:prstGeom prst="rect">
            <a:avLst/>
          </a:prstGeom>
          <a:noFill/>
          <a:ln w="9525">
            <a:noFill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zh-CN"/>
            </a:defPPr>
          </a:lstStyle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30cm</a:t>
            </a:r>
          </a:p>
        </p:txBody>
      </p:sp>
      <p:sp>
        <p:nvSpPr>
          <p:cNvPr id="42" name="Oval 32"/>
          <p:cNvSpPr>
            <a:spLocks noChangeArrowheads="1"/>
          </p:cNvSpPr>
          <p:nvPr/>
        </p:nvSpPr>
        <p:spPr bwMode="auto">
          <a:xfrm>
            <a:off x="9699650" y="4537556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" name="Oval 33"/>
          <p:cNvSpPr>
            <a:spLocks noChangeArrowheads="1"/>
          </p:cNvSpPr>
          <p:nvPr/>
        </p:nvSpPr>
        <p:spPr bwMode="auto">
          <a:xfrm>
            <a:off x="7337450" y="4537556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" name="Text Box 34"/>
          <p:cNvSpPr txBox="1">
            <a:spLocks noChangeArrowheads="1"/>
          </p:cNvSpPr>
          <p:nvPr/>
        </p:nvSpPr>
        <p:spPr bwMode="auto">
          <a:xfrm>
            <a:off x="7261250" y="4099355"/>
            <a:ext cx="1966747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 干 道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Line 35"/>
          <p:cNvSpPr>
            <a:spLocks noChangeShapeType="1"/>
          </p:cNvSpPr>
          <p:nvPr/>
        </p:nvSpPr>
        <p:spPr bwMode="auto">
          <a:xfrm>
            <a:off x="9585350" y="4278794"/>
            <a:ext cx="8382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Text Box 55"/>
          <p:cNvSpPr txBox="1">
            <a:spLocks noChangeArrowheads="1"/>
          </p:cNvSpPr>
          <p:nvPr/>
        </p:nvSpPr>
        <p:spPr bwMode="auto">
          <a:xfrm>
            <a:off x="6453891" y="4851035"/>
            <a:ext cx="769259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墙体</a:t>
            </a:r>
          </a:p>
        </p:txBody>
      </p:sp>
      <p:sp>
        <p:nvSpPr>
          <p:cNvPr id="47" name="Text Box 56"/>
          <p:cNvSpPr txBox="1">
            <a:spLocks noChangeArrowheads="1"/>
          </p:cNvSpPr>
          <p:nvPr/>
        </p:nvSpPr>
        <p:spPr bwMode="auto">
          <a:xfrm>
            <a:off x="10122383" y="4876347"/>
            <a:ext cx="698502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墙体</a:t>
            </a:r>
          </a:p>
        </p:txBody>
      </p:sp>
      <p:sp>
        <p:nvSpPr>
          <p:cNvPr id="48" name="Rectangle 57"/>
          <p:cNvSpPr>
            <a:spLocks noChangeArrowheads="1"/>
          </p:cNvSpPr>
          <p:nvPr/>
        </p:nvSpPr>
        <p:spPr bwMode="auto">
          <a:xfrm>
            <a:off x="7261250" y="5070956"/>
            <a:ext cx="13716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" name="Rectangle 58"/>
          <p:cNvSpPr>
            <a:spLocks noChangeArrowheads="1"/>
          </p:cNvSpPr>
          <p:nvPr/>
        </p:nvSpPr>
        <p:spPr bwMode="auto">
          <a:xfrm>
            <a:off x="8632850" y="5070956"/>
            <a:ext cx="13716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" name="Text Box 59"/>
          <p:cNvSpPr txBox="1">
            <a:spLocks noChangeArrowheads="1"/>
          </p:cNvSpPr>
          <p:nvPr/>
        </p:nvSpPr>
        <p:spPr bwMode="auto">
          <a:xfrm>
            <a:off x="8124850" y="4664556"/>
            <a:ext cx="990600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双开门</a:t>
            </a:r>
          </a:p>
        </p:txBody>
      </p:sp>
      <p:sp>
        <p:nvSpPr>
          <p:cNvPr id="51" name="AutoShape 60"/>
          <p:cNvSpPr>
            <a:spLocks noChangeArrowheads="1"/>
          </p:cNvSpPr>
          <p:nvPr/>
        </p:nvSpPr>
        <p:spPr bwMode="auto">
          <a:xfrm>
            <a:off x="7489850" y="5159856"/>
            <a:ext cx="2286000" cy="457200"/>
          </a:xfrm>
          <a:custGeom>
            <a:avLst/>
            <a:gdLst>
              <a:gd name="T0" fmla="*/ 0 w 21600"/>
              <a:gd name="T1" fmla="*/ 0 h 21600"/>
              <a:gd name="T2" fmla="*/ 5832 w 21600"/>
              <a:gd name="T3" fmla="*/ 21600 h 21600"/>
              <a:gd name="T4" fmla="*/ 15768 w 21600"/>
              <a:gd name="T5" fmla="*/ 21600 h 21600"/>
              <a:gd name="T6" fmla="*/ 21600 w 21600"/>
              <a:gd name="T7" fmla="*/ 0 h 21600"/>
              <a:gd name="T8" fmla="*/ 0 w 21600"/>
              <a:gd name="T9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5832" y="21600"/>
                </a:lnTo>
                <a:lnTo>
                  <a:pt x="15768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" name="Line 41"/>
          <p:cNvSpPr>
            <a:spLocks noChangeShapeType="1"/>
          </p:cNvSpPr>
          <p:nvPr/>
        </p:nvSpPr>
        <p:spPr bwMode="auto">
          <a:xfrm>
            <a:off x="1101749" y="6694918"/>
            <a:ext cx="838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642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矩形 51"/>
          <p:cNvSpPr/>
          <p:nvPr/>
        </p:nvSpPr>
        <p:spPr>
          <a:xfrm>
            <a:off x="489744" y="3354998"/>
            <a:ext cx="11212512" cy="306331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2" name="文本框 1"/>
          <p:cNvSpPr txBox="1"/>
          <p:nvPr/>
        </p:nvSpPr>
        <p:spPr>
          <a:xfrm>
            <a:off x="623888" y="213554"/>
            <a:ext cx="2333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车间建筑物护栏</a:t>
            </a:r>
          </a:p>
        </p:txBody>
      </p:sp>
      <p:graphicFrame>
        <p:nvGraphicFramePr>
          <p:cNvPr id="3" name="Table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822409"/>
              </p:ext>
            </p:extLst>
          </p:nvPr>
        </p:nvGraphicFramePr>
        <p:xfrm>
          <a:off x="471488" y="977900"/>
          <a:ext cx="11212512" cy="20735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04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249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20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899" marB="4589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防止建筑物被撞击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899" marB="4589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29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20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899" marB="4589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现场与通道相邻的建筑物</a:t>
                      </a:r>
                      <a:endParaRPr kumimoji="1"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899" marB="4589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925">
                <a:tc rowSpan="3">
                  <a:txBody>
                    <a:bodyPr/>
                    <a:lstStyle/>
                    <a:p>
                      <a:pPr algn="ctr"/>
                      <a:r>
                        <a:rPr lang="zh-CN" altLang="en-US" sz="20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20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899" marB="4589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材料：立柱选用</a:t>
                      </a: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40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×10 ×10cm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的钢材；护栏选用直径为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6cm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的管材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899" marB="4589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3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颜色：立柱为黄色；护栏为黄黑斑马线，间隔</a:t>
                      </a: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25cm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899" marB="4589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5318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3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、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间距：护栏与建筑物之间留有</a:t>
                      </a: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4cm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空隙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899" marB="4589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Picture 12" descr="调整大小 IMG_0146"/>
          <p:cNvPicPr>
            <a:picLocks noChangeAspect="1" noChangeArrowheads="1"/>
          </p:cNvPicPr>
          <p:nvPr/>
        </p:nvPicPr>
        <p:blipFill>
          <a:blip r:embed="rId2">
            <a:lum bright="1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329" y="3711270"/>
            <a:ext cx="3492030" cy="2465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Line 3"/>
          <p:cNvSpPr>
            <a:spLocks noChangeShapeType="1"/>
          </p:cNvSpPr>
          <p:nvPr/>
        </p:nvSpPr>
        <p:spPr bwMode="auto">
          <a:xfrm>
            <a:off x="5994399" y="6043612"/>
            <a:ext cx="3895725" cy="25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AutoShape 4"/>
          <p:cNvSpPr>
            <a:spLocks noChangeArrowheads="1"/>
          </p:cNvSpPr>
          <p:nvPr/>
        </p:nvSpPr>
        <p:spPr bwMode="auto">
          <a:xfrm>
            <a:off x="6146800" y="5840412"/>
            <a:ext cx="762000" cy="304800"/>
          </a:xfrm>
          <a:prstGeom prst="cube">
            <a:avLst>
              <a:gd name="adj" fmla="val 79167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5" name="AutoShape 13"/>
          <p:cNvSpPr>
            <a:spLocks noChangeArrowheads="1"/>
          </p:cNvSpPr>
          <p:nvPr/>
        </p:nvSpPr>
        <p:spPr bwMode="auto">
          <a:xfrm>
            <a:off x="6375400" y="4164012"/>
            <a:ext cx="381000" cy="1828800"/>
          </a:xfrm>
          <a:prstGeom prst="cube">
            <a:avLst>
              <a:gd name="adj" fmla="val 25000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6" name="Group 14"/>
          <p:cNvGrpSpPr>
            <a:grpSpLocks/>
          </p:cNvGrpSpPr>
          <p:nvPr/>
        </p:nvGrpSpPr>
        <p:grpSpPr bwMode="auto">
          <a:xfrm>
            <a:off x="6667500" y="4392612"/>
            <a:ext cx="3048000" cy="238125"/>
            <a:chOff x="3208" y="1248"/>
            <a:chExt cx="1920" cy="150"/>
          </a:xfrm>
        </p:grpSpPr>
        <p:sp>
          <p:nvSpPr>
            <p:cNvPr id="57" name="Rectangle 15"/>
            <p:cNvSpPr>
              <a:spLocks noChangeArrowheads="1"/>
            </p:cNvSpPr>
            <p:nvPr/>
          </p:nvSpPr>
          <p:spPr bwMode="auto">
            <a:xfrm>
              <a:off x="3208" y="1248"/>
              <a:ext cx="480" cy="1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8" name="Rectangle 16"/>
            <p:cNvSpPr>
              <a:spLocks noChangeArrowheads="1"/>
            </p:cNvSpPr>
            <p:nvPr/>
          </p:nvSpPr>
          <p:spPr bwMode="auto">
            <a:xfrm>
              <a:off x="3688" y="1248"/>
              <a:ext cx="480" cy="1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" name="Rectangle 17"/>
            <p:cNvSpPr>
              <a:spLocks noChangeArrowheads="1"/>
            </p:cNvSpPr>
            <p:nvPr/>
          </p:nvSpPr>
          <p:spPr bwMode="auto">
            <a:xfrm>
              <a:off x="4168" y="1248"/>
              <a:ext cx="480" cy="1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" name="Rectangle 18"/>
            <p:cNvSpPr>
              <a:spLocks noChangeArrowheads="1"/>
            </p:cNvSpPr>
            <p:nvPr/>
          </p:nvSpPr>
          <p:spPr bwMode="auto">
            <a:xfrm>
              <a:off x="4648" y="1248"/>
              <a:ext cx="480" cy="1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1" name="Group 19"/>
          <p:cNvGrpSpPr>
            <a:grpSpLocks/>
          </p:cNvGrpSpPr>
          <p:nvPr/>
        </p:nvGrpSpPr>
        <p:grpSpPr bwMode="auto">
          <a:xfrm>
            <a:off x="6667500" y="4916487"/>
            <a:ext cx="3048000" cy="238125"/>
            <a:chOff x="3208" y="1248"/>
            <a:chExt cx="1920" cy="150"/>
          </a:xfrm>
        </p:grpSpPr>
        <p:sp>
          <p:nvSpPr>
            <p:cNvPr id="62" name="Rectangle 20"/>
            <p:cNvSpPr>
              <a:spLocks noChangeArrowheads="1"/>
            </p:cNvSpPr>
            <p:nvPr/>
          </p:nvSpPr>
          <p:spPr bwMode="auto">
            <a:xfrm>
              <a:off x="3208" y="1248"/>
              <a:ext cx="480" cy="1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" name="Rectangle 21"/>
            <p:cNvSpPr>
              <a:spLocks noChangeArrowheads="1"/>
            </p:cNvSpPr>
            <p:nvPr/>
          </p:nvSpPr>
          <p:spPr bwMode="auto">
            <a:xfrm>
              <a:off x="3688" y="1248"/>
              <a:ext cx="480" cy="1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" name="Rectangle 22"/>
            <p:cNvSpPr>
              <a:spLocks noChangeArrowheads="1"/>
            </p:cNvSpPr>
            <p:nvPr/>
          </p:nvSpPr>
          <p:spPr bwMode="auto">
            <a:xfrm>
              <a:off x="4168" y="1248"/>
              <a:ext cx="480" cy="1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" name="Rectangle 23"/>
            <p:cNvSpPr>
              <a:spLocks noChangeArrowheads="1"/>
            </p:cNvSpPr>
            <p:nvPr/>
          </p:nvSpPr>
          <p:spPr bwMode="auto">
            <a:xfrm>
              <a:off x="4648" y="1248"/>
              <a:ext cx="480" cy="1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6" name="Group 24"/>
          <p:cNvGrpSpPr>
            <a:grpSpLocks/>
          </p:cNvGrpSpPr>
          <p:nvPr/>
        </p:nvGrpSpPr>
        <p:grpSpPr bwMode="auto">
          <a:xfrm>
            <a:off x="6667500" y="5449887"/>
            <a:ext cx="3048000" cy="238125"/>
            <a:chOff x="3208" y="1248"/>
            <a:chExt cx="1920" cy="150"/>
          </a:xfrm>
        </p:grpSpPr>
        <p:sp>
          <p:nvSpPr>
            <p:cNvPr id="67" name="Rectangle 25"/>
            <p:cNvSpPr>
              <a:spLocks noChangeArrowheads="1"/>
            </p:cNvSpPr>
            <p:nvPr/>
          </p:nvSpPr>
          <p:spPr bwMode="auto">
            <a:xfrm>
              <a:off x="3208" y="1248"/>
              <a:ext cx="480" cy="1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8" name="Rectangle 26"/>
            <p:cNvSpPr>
              <a:spLocks noChangeArrowheads="1"/>
            </p:cNvSpPr>
            <p:nvPr/>
          </p:nvSpPr>
          <p:spPr bwMode="auto">
            <a:xfrm>
              <a:off x="3688" y="1248"/>
              <a:ext cx="480" cy="1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" name="Rectangle 27"/>
            <p:cNvSpPr>
              <a:spLocks noChangeArrowheads="1"/>
            </p:cNvSpPr>
            <p:nvPr/>
          </p:nvSpPr>
          <p:spPr bwMode="auto">
            <a:xfrm>
              <a:off x="4168" y="1248"/>
              <a:ext cx="480" cy="1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0" name="Rectangle 28"/>
            <p:cNvSpPr>
              <a:spLocks noChangeArrowheads="1"/>
            </p:cNvSpPr>
            <p:nvPr/>
          </p:nvSpPr>
          <p:spPr bwMode="auto">
            <a:xfrm>
              <a:off x="4648" y="1248"/>
              <a:ext cx="480" cy="1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71" name="Line 29"/>
          <p:cNvSpPr>
            <a:spLocks noChangeShapeType="1"/>
          </p:cNvSpPr>
          <p:nvPr/>
        </p:nvSpPr>
        <p:spPr bwMode="auto">
          <a:xfrm flipH="1">
            <a:off x="7442200" y="4164012"/>
            <a:ext cx="152400" cy="228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2" name="Line 30"/>
          <p:cNvSpPr>
            <a:spLocks noChangeShapeType="1"/>
          </p:cNvSpPr>
          <p:nvPr/>
        </p:nvSpPr>
        <p:spPr bwMode="auto">
          <a:xfrm flipH="1">
            <a:off x="8178800" y="4164012"/>
            <a:ext cx="152400" cy="228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3" name="Line 31"/>
          <p:cNvSpPr>
            <a:spLocks noChangeShapeType="1"/>
          </p:cNvSpPr>
          <p:nvPr/>
        </p:nvSpPr>
        <p:spPr bwMode="auto">
          <a:xfrm>
            <a:off x="7531100" y="4240212"/>
            <a:ext cx="75565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4" name="Text Box 32"/>
          <p:cNvSpPr txBox="1">
            <a:spLocks noChangeArrowheads="1"/>
          </p:cNvSpPr>
          <p:nvPr/>
        </p:nvSpPr>
        <p:spPr bwMode="auto">
          <a:xfrm>
            <a:off x="7607300" y="3782961"/>
            <a:ext cx="895350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</a:rPr>
              <a:t>25 cm</a:t>
            </a:r>
          </a:p>
        </p:txBody>
      </p:sp>
      <p:sp>
        <p:nvSpPr>
          <p:cNvPr id="77" name="Line 35"/>
          <p:cNvSpPr>
            <a:spLocks noChangeShapeType="1"/>
          </p:cNvSpPr>
          <p:nvPr/>
        </p:nvSpPr>
        <p:spPr bwMode="auto">
          <a:xfrm>
            <a:off x="9772024" y="4392612"/>
            <a:ext cx="0" cy="228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36"/>
          <p:cNvSpPr>
            <a:spLocks noChangeShapeType="1"/>
          </p:cNvSpPr>
          <p:nvPr/>
        </p:nvSpPr>
        <p:spPr bwMode="auto">
          <a:xfrm flipH="1" flipV="1">
            <a:off x="9629830" y="4056514"/>
            <a:ext cx="98370" cy="320451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Line 43"/>
          <p:cNvSpPr>
            <a:spLocks noChangeShapeType="1"/>
          </p:cNvSpPr>
          <p:nvPr/>
        </p:nvSpPr>
        <p:spPr bwMode="auto">
          <a:xfrm>
            <a:off x="9032285" y="4076701"/>
            <a:ext cx="609601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Line 44"/>
          <p:cNvSpPr>
            <a:spLocks noChangeShapeType="1"/>
          </p:cNvSpPr>
          <p:nvPr/>
        </p:nvSpPr>
        <p:spPr bwMode="auto">
          <a:xfrm>
            <a:off x="9718675" y="5154612"/>
            <a:ext cx="1619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" name="Line 46"/>
          <p:cNvSpPr>
            <a:spLocks noChangeShapeType="1"/>
          </p:cNvSpPr>
          <p:nvPr/>
        </p:nvSpPr>
        <p:spPr bwMode="auto">
          <a:xfrm>
            <a:off x="9796689" y="5148262"/>
            <a:ext cx="0" cy="3016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Text Box 47"/>
          <p:cNvSpPr txBox="1">
            <a:spLocks noChangeArrowheads="1"/>
          </p:cNvSpPr>
          <p:nvPr/>
        </p:nvSpPr>
        <p:spPr bwMode="auto">
          <a:xfrm>
            <a:off x="9864725" y="5091061"/>
            <a:ext cx="685800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</a:rPr>
              <a:t>6cm</a:t>
            </a:r>
          </a:p>
        </p:txBody>
      </p:sp>
      <p:sp>
        <p:nvSpPr>
          <p:cNvPr id="92" name="Line 50"/>
          <p:cNvSpPr>
            <a:spLocks noChangeShapeType="1"/>
          </p:cNvSpPr>
          <p:nvPr/>
        </p:nvSpPr>
        <p:spPr bwMode="auto">
          <a:xfrm>
            <a:off x="9804400" y="5697990"/>
            <a:ext cx="0" cy="3746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Text Box 51"/>
          <p:cNvSpPr txBox="1">
            <a:spLocks noChangeArrowheads="1"/>
          </p:cNvSpPr>
          <p:nvPr/>
        </p:nvSpPr>
        <p:spPr bwMode="auto">
          <a:xfrm>
            <a:off x="9904921" y="5668911"/>
            <a:ext cx="736600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</a:rPr>
              <a:t>8cm</a:t>
            </a:r>
          </a:p>
        </p:txBody>
      </p:sp>
      <p:sp>
        <p:nvSpPr>
          <p:cNvPr id="94" name="Line 52"/>
          <p:cNvSpPr>
            <a:spLocks noChangeShapeType="1"/>
          </p:cNvSpPr>
          <p:nvPr/>
        </p:nvSpPr>
        <p:spPr bwMode="auto">
          <a:xfrm>
            <a:off x="5994400" y="4202112"/>
            <a:ext cx="4191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Line 53"/>
          <p:cNvSpPr>
            <a:spLocks noChangeShapeType="1"/>
          </p:cNvSpPr>
          <p:nvPr/>
        </p:nvSpPr>
        <p:spPr bwMode="auto">
          <a:xfrm>
            <a:off x="6096000" y="4202112"/>
            <a:ext cx="0" cy="1854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" name="Text Box 54"/>
          <p:cNvSpPr txBox="1">
            <a:spLocks noChangeArrowheads="1"/>
          </p:cNvSpPr>
          <p:nvPr/>
        </p:nvSpPr>
        <p:spPr bwMode="auto">
          <a:xfrm rot="16200000">
            <a:off x="5573713" y="4713263"/>
            <a:ext cx="838200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</a:rPr>
              <a:t>40cm</a:t>
            </a:r>
          </a:p>
        </p:txBody>
      </p:sp>
      <p:sp>
        <p:nvSpPr>
          <p:cNvPr id="97" name="Text Box 55"/>
          <p:cNvSpPr txBox="1">
            <a:spLocks noChangeArrowheads="1"/>
          </p:cNvSpPr>
          <p:nvPr/>
        </p:nvSpPr>
        <p:spPr bwMode="auto">
          <a:xfrm>
            <a:off x="7975600" y="6018212"/>
            <a:ext cx="762000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地面</a:t>
            </a:r>
          </a:p>
        </p:txBody>
      </p:sp>
      <p:sp>
        <p:nvSpPr>
          <p:cNvPr id="98" name="Text Box 56"/>
          <p:cNvSpPr txBox="1">
            <a:spLocks noChangeArrowheads="1"/>
          </p:cNvSpPr>
          <p:nvPr/>
        </p:nvSpPr>
        <p:spPr bwMode="auto">
          <a:xfrm>
            <a:off x="6613980" y="3354536"/>
            <a:ext cx="1739900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边长</a:t>
            </a: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8×8cm</a:t>
            </a:r>
          </a:p>
        </p:txBody>
      </p:sp>
      <p:sp>
        <p:nvSpPr>
          <p:cNvPr id="99" name="Line 57"/>
          <p:cNvSpPr>
            <a:spLocks noChangeShapeType="1"/>
          </p:cNvSpPr>
          <p:nvPr/>
        </p:nvSpPr>
        <p:spPr bwMode="auto">
          <a:xfrm flipV="1">
            <a:off x="6527800" y="3706810"/>
            <a:ext cx="152400" cy="468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Oval 67"/>
          <p:cNvSpPr>
            <a:spLocks noChangeArrowheads="1"/>
          </p:cNvSpPr>
          <p:nvPr/>
        </p:nvSpPr>
        <p:spPr bwMode="auto">
          <a:xfrm>
            <a:off x="6223000" y="5992812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1" name="Oval 68"/>
          <p:cNvSpPr>
            <a:spLocks noChangeArrowheads="1"/>
          </p:cNvSpPr>
          <p:nvPr/>
        </p:nvSpPr>
        <p:spPr bwMode="auto">
          <a:xfrm>
            <a:off x="6616700" y="5992812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" name="Oval 69"/>
          <p:cNvSpPr>
            <a:spLocks noChangeArrowheads="1"/>
          </p:cNvSpPr>
          <p:nvPr/>
        </p:nvSpPr>
        <p:spPr bwMode="auto">
          <a:xfrm>
            <a:off x="6769100" y="5840412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4" name="文本框 103"/>
          <p:cNvSpPr txBox="1"/>
          <p:nvPr/>
        </p:nvSpPr>
        <p:spPr>
          <a:xfrm>
            <a:off x="8953500" y="3591507"/>
            <a:ext cx="1054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CN" sz="2000" dirty="0" smtClean="0">
                <a:solidFill>
                  <a:schemeClr val="bg1"/>
                </a:solidFill>
              </a:rPr>
              <a:t>Φ</a:t>
            </a:r>
            <a:r>
              <a:rPr lang="en-US" altLang="zh-CN" sz="2000" dirty="0" smtClean="0">
                <a:solidFill>
                  <a:schemeClr val="bg1"/>
                </a:solidFill>
              </a:rPr>
              <a:t>=6mm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105" name="Line 44"/>
          <p:cNvSpPr>
            <a:spLocks noChangeShapeType="1"/>
          </p:cNvSpPr>
          <p:nvPr/>
        </p:nvSpPr>
        <p:spPr bwMode="auto">
          <a:xfrm>
            <a:off x="9705295" y="5449887"/>
            <a:ext cx="1619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Line 44"/>
          <p:cNvSpPr>
            <a:spLocks noChangeShapeType="1"/>
          </p:cNvSpPr>
          <p:nvPr/>
        </p:nvSpPr>
        <p:spPr bwMode="auto">
          <a:xfrm>
            <a:off x="9728200" y="5682342"/>
            <a:ext cx="1619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Line 44"/>
          <p:cNvSpPr>
            <a:spLocks noChangeShapeType="1"/>
          </p:cNvSpPr>
          <p:nvPr/>
        </p:nvSpPr>
        <p:spPr bwMode="auto">
          <a:xfrm>
            <a:off x="9715047" y="4385581"/>
            <a:ext cx="1619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44"/>
          <p:cNvSpPr>
            <a:spLocks noChangeShapeType="1"/>
          </p:cNvSpPr>
          <p:nvPr/>
        </p:nvSpPr>
        <p:spPr bwMode="auto">
          <a:xfrm>
            <a:off x="9715500" y="4616675"/>
            <a:ext cx="1619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52"/>
          <p:cNvSpPr>
            <a:spLocks noChangeShapeType="1"/>
          </p:cNvSpPr>
          <p:nvPr/>
        </p:nvSpPr>
        <p:spPr bwMode="auto">
          <a:xfrm>
            <a:off x="6667500" y="3705222"/>
            <a:ext cx="1440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914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 47"/>
          <p:cNvSpPr/>
          <p:nvPr/>
        </p:nvSpPr>
        <p:spPr>
          <a:xfrm>
            <a:off x="623888" y="3338513"/>
            <a:ext cx="11143569" cy="3352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623888" y="251654"/>
            <a:ext cx="2725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车间厂房立柱护角</a:t>
            </a:r>
          </a:p>
        </p:txBody>
      </p:sp>
      <p:graphicFrame>
        <p:nvGraphicFramePr>
          <p:cNvPr id="3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733308"/>
              </p:ext>
            </p:extLst>
          </p:nvPr>
        </p:nvGraphicFramePr>
        <p:xfrm>
          <a:off x="672270" y="889104"/>
          <a:ext cx="10986330" cy="2043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14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20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8" marB="4572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防止</a:t>
                      </a:r>
                      <a:r>
                        <a:rPr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厂房立柱</a:t>
                      </a:r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被撞击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8" marB="4572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03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20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8" marB="4572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zh-CN" altLang="en-US" sz="20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车间厂房立柱</a:t>
                      </a:r>
                      <a:endParaRPr kumimoji="1" lang="zh-CN" altLang="en-US" sz="20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8" marB="4572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122">
                <a:tc rowSpan="3">
                  <a:txBody>
                    <a:bodyPr/>
                    <a:lstStyle/>
                    <a:p>
                      <a:pPr algn="ctr"/>
                      <a:r>
                        <a:rPr lang="zh-CN" altLang="en-US" sz="20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20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8" marB="4572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材料：护角建仪选用角钢</a:t>
                      </a: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75*75*5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8" marB="4572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07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颜色：黄色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8" marB="4572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69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3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、高度</a:t>
                      </a:r>
                      <a:r>
                        <a:rPr kumimoji="1"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：</a:t>
                      </a:r>
                      <a:r>
                        <a:rPr kumimoji="1"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800mm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8" marB="4572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4" name="Line 41"/>
          <p:cNvSpPr>
            <a:spLocks noChangeShapeType="1"/>
          </p:cNvSpPr>
          <p:nvPr/>
        </p:nvSpPr>
        <p:spPr bwMode="auto">
          <a:xfrm>
            <a:off x="6289752" y="5345045"/>
            <a:ext cx="838200" cy="0"/>
          </a:xfrm>
          <a:prstGeom prst="line">
            <a:avLst/>
          </a:prstGeom>
          <a:ln>
            <a:solidFill>
              <a:schemeClr val="bg1"/>
            </a:solidFill>
            <a:tailEnd type="arrow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pic>
        <p:nvPicPr>
          <p:cNvPr id="4" name="Picture 2" descr="D:\layout\可视化：颜色管理\DSC054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63" y="3495806"/>
            <a:ext cx="2287050" cy="3091775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6030684" y="3441701"/>
            <a:ext cx="3276601" cy="3249612"/>
            <a:chOff x="3733800" y="990600"/>
            <a:chExt cx="5257800" cy="5334000"/>
          </a:xfrm>
          <a:solidFill>
            <a:schemeClr val="bg1">
              <a:lumMod val="95000"/>
            </a:schemeClr>
          </a:solidFill>
        </p:grpSpPr>
        <p:sp>
          <p:nvSpPr>
            <p:cNvPr id="6" name="Rectangle 4"/>
            <p:cNvSpPr/>
            <p:nvPr/>
          </p:nvSpPr>
          <p:spPr>
            <a:xfrm>
              <a:off x="5676787" y="990600"/>
              <a:ext cx="1142320" cy="312420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/>
            </a:p>
          </p:txBody>
        </p:sp>
        <p:sp>
          <p:nvSpPr>
            <p:cNvPr id="7" name="Rectangle 5"/>
            <p:cNvSpPr/>
            <p:nvPr/>
          </p:nvSpPr>
          <p:spPr>
            <a:xfrm>
              <a:off x="5335134" y="3886200"/>
              <a:ext cx="1828234" cy="2286000"/>
            </a:xfrm>
            <a:prstGeom prst="rect">
              <a:avLst/>
            </a:prstGeom>
            <a:grp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/>
            </a:p>
          </p:txBody>
        </p:sp>
        <p:sp>
          <p:nvSpPr>
            <p:cNvPr id="8" name="Flowchart: Manual Operation 6"/>
            <p:cNvSpPr/>
            <p:nvPr/>
          </p:nvSpPr>
          <p:spPr>
            <a:xfrm flipV="1">
              <a:off x="5335134" y="3657600"/>
              <a:ext cx="1828234" cy="228600"/>
            </a:xfrm>
            <a:prstGeom prst="flowChartManualOperation">
              <a:avLst/>
            </a:prstGeom>
            <a:grp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/>
            </a:p>
          </p:txBody>
        </p:sp>
        <p:cxnSp>
          <p:nvCxnSpPr>
            <p:cNvPr id="9" name="Straight Connector 7"/>
            <p:cNvCxnSpPr/>
            <p:nvPr/>
          </p:nvCxnSpPr>
          <p:spPr>
            <a:xfrm>
              <a:off x="3733800" y="6172200"/>
              <a:ext cx="5257800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8"/>
            <p:cNvCxnSpPr/>
            <p:nvPr/>
          </p:nvCxnSpPr>
          <p:spPr>
            <a:xfrm flipV="1">
              <a:off x="3963307" y="6172200"/>
              <a:ext cx="305141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9"/>
            <p:cNvCxnSpPr/>
            <p:nvPr/>
          </p:nvCxnSpPr>
          <p:spPr>
            <a:xfrm flipV="1">
              <a:off x="4226720" y="6172200"/>
              <a:ext cx="305139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0"/>
            <p:cNvCxnSpPr/>
            <p:nvPr/>
          </p:nvCxnSpPr>
          <p:spPr>
            <a:xfrm flipV="1">
              <a:off x="4490130" y="6172200"/>
              <a:ext cx="305141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1"/>
            <p:cNvCxnSpPr/>
            <p:nvPr/>
          </p:nvCxnSpPr>
          <p:spPr>
            <a:xfrm flipV="1">
              <a:off x="4756150" y="6172200"/>
              <a:ext cx="302532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2"/>
            <p:cNvCxnSpPr/>
            <p:nvPr/>
          </p:nvCxnSpPr>
          <p:spPr>
            <a:xfrm flipV="1">
              <a:off x="5019562" y="6172200"/>
              <a:ext cx="305139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3"/>
            <p:cNvCxnSpPr/>
            <p:nvPr/>
          </p:nvCxnSpPr>
          <p:spPr>
            <a:xfrm flipV="1">
              <a:off x="5546386" y="6172200"/>
              <a:ext cx="305139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4"/>
            <p:cNvCxnSpPr/>
            <p:nvPr/>
          </p:nvCxnSpPr>
          <p:spPr>
            <a:xfrm flipV="1">
              <a:off x="5282973" y="6172200"/>
              <a:ext cx="305141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5"/>
            <p:cNvCxnSpPr/>
            <p:nvPr/>
          </p:nvCxnSpPr>
          <p:spPr>
            <a:xfrm flipV="1">
              <a:off x="5812405" y="6172200"/>
              <a:ext cx="305139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6"/>
            <p:cNvCxnSpPr/>
            <p:nvPr/>
          </p:nvCxnSpPr>
          <p:spPr>
            <a:xfrm flipV="1">
              <a:off x="6868659" y="6172200"/>
              <a:ext cx="305141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7"/>
            <p:cNvCxnSpPr/>
            <p:nvPr/>
          </p:nvCxnSpPr>
          <p:spPr>
            <a:xfrm flipV="1">
              <a:off x="6339229" y="6172200"/>
              <a:ext cx="305139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8"/>
            <p:cNvCxnSpPr/>
            <p:nvPr/>
          </p:nvCxnSpPr>
          <p:spPr>
            <a:xfrm flipV="1">
              <a:off x="6605248" y="6172200"/>
              <a:ext cx="302532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9"/>
            <p:cNvCxnSpPr/>
            <p:nvPr/>
          </p:nvCxnSpPr>
          <p:spPr>
            <a:xfrm flipV="1">
              <a:off x="7132071" y="6172200"/>
              <a:ext cx="305139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0"/>
            <p:cNvCxnSpPr/>
            <p:nvPr/>
          </p:nvCxnSpPr>
          <p:spPr>
            <a:xfrm flipV="1">
              <a:off x="6075816" y="6172200"/>
              <a:ext cx="305141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1"/>
            <p:cNvCxnSpPr/>
            <p:nvPr/>
          </p:nvCxnSpPr>
          <p:spPr>
            <a:xfrm flipV="1">
              <a:off x="7924914" y="6172200"/>
              <a:ext cx="305139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2"/>
            <p:cNvCxnSpPr/>
            <p:nvPr/>
          </p:nvCxnSpPr>
          <p:spPr>
            <a:xfrm flipV="1">
              <a:off x="7661502" y="6172200"/>
              <a:ext cx="305141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3"/>
            <p:cNvCxnSpPr/>
            <p:nvPr/>
          </p:nvCxnSpPr>
          <p:spPr>
            <a:xfrm flipV="1">
              <a:off x="7395482" y="6172200"/>
              <a:ext cx="305141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Flowchart: Manual Input 25"/>
            <p:cNvSpPr/>
            <p:nvPr/>
          </p:nvSpPr>
          <p:spPr>
            <a:xfrm>
              <a:off x="6933861" y="4419600"/>
              <a:ext cx="229507" cy="1752600"/>
            </a:xfrm>
            <a:prstGeom prst="flowChartManualInpu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/>
            </a:p>
          </p:txBody>
        </p:sp>
        <p:sp>
          <p:nvSpPr>
            <p:cNvPr id="27" name="Flowchart: Manual Input 26"/>
            <p:cNvSpPr/>
            <p:nvPr/>
          </p:nvSpPr>
          <p:spPr>
            <a:xfrm flipH="1">
              <a:off x="5335134" y="4419600"/>
              <a:ext cx="226900" cy="1752600"/>
            </a:xfrm>
            <a:prstGeom prst="flowChartManualInpu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/>
            </a:p>
          </p:txBody>
        </p:sp>
      </p:grpSp>
      <p:grpSp>
        <p:nvGrpSpPr>
          <p:cNvPr id="28" name="Group 44"/>
          <p:cNvGrpSpPr>
            <a:grpSpLocks/>
          </p:cNvGrpSpPr>
          <p:nvPr/>
        </p:nvGrpSpPr>
        <p:grpSpPr bwMode="auto">
          <a:xfrm rot="16200000">
            <a:off x="8467779" y="3285919"/>
            <a:ext cx="1364837" cy="1676400"/>
            <a:chOff x="7315200" y="4114800"/>
            <a:chExt cx="1600200" cy="1447800"/>
          </a:xfrm>
          <a:solidFill>
            <a:schemeClr val="bg1">
              <a:lumMod val="95000"/>
            </a:schemeClr>
          </a:solidFill>
        </p:grpSpPr>
        <p:grpSp>
          <p:nvGrpSpPr>
            <p:cNvPr id="29" name="Group 39"/>
            <p:cNvGrpSpPr>
              <a:grpSpLocks/>
            </p:cNvGrpSpPr>
            <p:nvPr/>
          </p:nvGrpSpPr>
          <p:grpSpPr bwMode="auto">
            <a:xfrm>
              <a:off x="7315200" y="4114800"/>
              <a:ext cx="1600200" cy="1447800"/>
              <a:chOff x="7315200" y="4114800"/>
              <a:chExt cx="1600200" cy="1447800"/>
            </a:xfrm>
            <a:grpFill/>
          </p:grpSpPr>
          <p:sp>
            <p:nvSpPr>
              <p:cNvPr id="35" name="Rectangle 31"/>
              <p:cNvSpPr/>
              <p:nvPr/>
            </p:nvSpPr>
            <p:spPr>
              <a:xfrm>
                <a:off x="7391400" y="4191577"/>
                <a:ext cx="1447800" cy="1294245"/>
              </a:xfrm>
              <a:prstGeom prst="rect">
                <a:avLst/>
              </a:prstGeom>
              <a:grpFill/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Tx/>
                  <a:buNone/>
                  <a:defRPr/>
                </a:pPr>
                <a:endParaRPr lang="zh-CN" altLang="en-US"/>
              </a:p>
            </p:txBody>
          </p:sp>
          <p:sp>
            <p:nvSpPr>
              <p:cNvPr id="36" name="L-Shape 34"/>
              <p:cNvSpPr/>
              <p:nvPr/>
            </p:nvSpPr>
            <p:spPr>
              <a:xfrm>
                <a:off x="7315200" y="5258233"/>
                <a:ext cx="304800" cy="304367"/>
              </a:xfrm>
              <a:prstGeom prst="corner">
                <a:avLst>
                  <a:gd name="adj1" fmla="val 21875"/>
                  <a:gd name="adj2" fmla="val 25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Tx/>
                  <a:buNone/>
                  <a:defRPr/>
                </a:pPr>
                <a:endParaRPr lang="zh-CN" altLang="en-US"/>
              </a:p>
            </p:txBody>
          </p:sp>
          <p:sp>
            <p:nvSpPr>
              <p:cNvPr id="37" name="L-Shape 35"/>
              <p:cNvSpPr/>
              <p:nvPr/>
            </p:nvSpPr>
            <p:spPr>
              <a:xfrm flipH="1">
                <a:off x="8610600" y="5258233"/>
                <a:ext cx="304800" cy="304367"/>
              </a:xfrm>
              <a:prstGeom prst="corner">
                <a:avLst>
                  <a:gd name="adj1" fmla="val 21875"/>
                  <a:gd name="adj2" fmla="val 25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Tx/>
                  <a:buNone/>
                  <a:defRPr/>
                </a:pPr>
                <a:endParaRPr lang="zh-CN" altLang="en-US"/>
              </a:p>
            </p:txBody>
          </p:sp>
          <p:sp>
            <p:nvSpPr>
              <p:cNvPr id="38" name="L-Shape 36"/>
              <p:cNvSpPr/>
              <p:nvPr/>
            </p:nvSpPr>
            <p:spPr>
              <a:xfrm rot="16200000" flipH="1">
                <a:off x="8610816" y="4114584"/>
                <a:ext cx="304367" cy="304800"/>
              </a:xfrm>
              <a:prstGeom prst="corner">
                <a:avLst>
                  <a:gd name="adj1" fmla="val 21875"/>
                  <a:gd name="adj2" fmla="val 25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Tx/>
                  <a:buNone/>
                  <a:defRPr/>
                </a:pPr>
                <a:endParaRPr lang="zh-CN" altLang="en-US"/>
              </a:p>
            </p:txBody>
          </p:sp>
          <p:sp>
            <p:nvSpPr>
              <p:cNvPr id="39" name="L-Shape 37"/>
              <p:cNvSpPr/>
              <p:nvPr/>
            </p:nvSpPr>
            <p:spPr>
              <a:xfrm rot="5400000">
                <a:off x="7315416" y="4114584"/>
                <a:ext cx="304367" cy="304800"/>
              </a:xfrm>
              <a:prstGeom prst="corner">
                <a:avLst>
                  <a:gd name="adj1" fmla="val 21875"/>
                  <a:gd name="adj2" fmla="val 25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Tx/>
                  <a:buNone/>
                  <a:defRPr/>
                </a:pPr>
                <a:endParaRPr lang="zh-CN" altLang="en-US"/>
              </a:p>
            </p:txBody>
          </p:sp>
        </p:grpSp>
        <p:sp>
          <p:nvSpPr>
            <p:cNvPr id="30" name="Rectangle 40"/>
            <p:cNvSpPr/>
            <p:nvPr/>
          </p:nvSpPr>
          <p:spPr>
            <a:xfrm>
              <a:off x="7772401" y="4495945"/>
              <a:ext cx="76200" cy="30436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/>
            </a:p>
          </p:txBody>
        </p:sp>
        <p:sp>
          <p:nvSpPr>
            <p:cNvPr id="31" name="Rectangle 41"/>
            <p:cNvSpPr/>
            <p:nvPr/>
          </p:nvSpPr>
          <p:spPr>
            <a:xfrm>
              <a:off x="7772401" y="4877089"/>
              <a:ext cx="76200" cy="30436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/>
            </a:p>
          </p:txBody>
        </p:sp>
        <p:sp>
          <p:nvSpPr>
            <p:cNvPr id="32" name="Rectangle 38"/>
            <p:cNvSpPr/>
            <p:nvPr/>
          </p:nvSpPr>
          <p:spPr>
            <a:xfrm>
              <a:off x="7772400" y="4800311"/>
              <a:ext cx="685800" cy="7677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/>
            </a:p>
          </p:txBody>
        </p:sp>
        <p:sp>
          <p:nvSpPr>
            <p:cNvPr id="33" name="Rectangle 42"/>
            <p:cNvSpPr/>
            <p:nvPr/>
          </p:nvSpPr>
          <p:spPr>
            <a:xfrm>
              <a:off x="8382001" y="4495945"/>
              <a:ext cx="76200" cy="30436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/>
            </a:p>
          </p:txBody>
        </p:sp>
        <p:sp>
          <p:nvSpPr>
            <p:cNvPr id="34" name="Rectangle 43"/>
            <p:cNvSpPr/>
            <p:nvPr/>
          </p:nvSpPr>
          <p:spPr>
            <a:xfrm>
              <a:off x="8382001" y="4877089"/>
              <a:ext cx="76200" cy="30436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/>
            </a:p>
          </p:txBody>
        </p:sp>
      </p:grpSp>
      <p:sp>
        <p:nvSpPr>
          <p:cNvPr id="40" name="Rectangle 45"/>
          <p:cNvSpPr/>
          <p:nvPr/>
        </p:nvSpPr>
        <p:spPr>
          <a:xfrm>
            <a:off x="8769198" y="5651500"/>
            <a:ext cx="914400" cy="3249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护角</a:t>
            </a:r>
          </a:p>
        </p:txBody>
      </p:sp>
      <p:cxnSp>
        <p:nvCxnSpPr>
          <p:cNvPr id="41" name="Straight Arrow Connector 47"/>
          <p:cNvCxnSpPr>
            <a:stCxn id="40" idx="0"/>
            <a:endCxn id="39" idx="1"/>
          </p:cNvCxnSpPr>
          <p:nvPr/>
        </p:nvCxnSpPr>
        <p:spPr>
          <a:xfrm flipH="1" flipV="1">
            <a:off x="8488211" y="4806538"/>
            <a:ext cx="738187" cy="84496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8"/>
          <p:cNvCxnSpPr/>
          <p:nvPr/>
        </p:nvCxnSpPr>
        <p:spPr>
          <a:xfrm flipH="1">
            <a:off x="8174452" y="5976461"/>
            <a:ext cx="997516" cy="594239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51"/>
          <p:cNvCxnSpPr>
            <a:stCxn id="40" idx="0"/>
            <a:endCxn id="36" idx="2"/>
          </p:cNvCxnSpPr>
          <p:nvPr/>
        </p:nvCxnSpPr>
        <p:spPr>
          <a:xfrm flipV="1">
            <a:off x="9226398" y="4806538"/>
            <a:ext cx="585788" cy="84496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Line 43"/>
          <p:cNvSpPr>
            <a:spLocks noChangeShapeType="1"/>
          </p:cNvSpPr>
          <p:nvPr/>
        </p:nvSpPr>
        <p:spPr bwMode="auto">
          <a:xfrm>
            <a:off x="6640285" y="5346700"/>
            <a:ext cx="0" cy="1224000"/>
          </a:xfrm>
          <a:prstGeom prst="line">
            <a:avLst/>
          </a:prstGeom>
          <a:ln>
            <a:solidFill>
              <a:schemeClr val="bg1"/>
            </a:solidFill>
            <a:tailEnd type="arrow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7" name="Text Box 44"/>
          <p:cNvSpPr txBox="1">
            <a:spLocks noChangeArrowheads="1"/>
          </p:cNvSpPr>
          <p:nvPr/>
        </p:nvSpPr>
        <p:spPr bwMode="auto">
          <a:xfrm rot="16200000">
            <a:off x="5960116" y="5768656"/>
            <a:ext cx="965426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</a:rPr>
              <a:t>80cm</a:t>
            </a:r>
          </a:p>
        </p:txBody>
      </p:sp>
    </p:spTree>
    <p:extLst>
      <p:ext uri="{BB962C8B-B14F-4D97-AF65-F5344CB8AC3E}">
        <p14:creationId xmlns:p14="http://schemas.microsoft.com/office/powerpoint/2010/main" val="156344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8968" y="111954"/>
            <a:ext cx="2682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车间主干道线标识</a:t>
            </a:r>
          </a:p>
        </p:txBody>
      </p:sp>
      <p:graphicFrame>
        <p:nvGraphicFramePr>
          <p:cNvPr id="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850155"/>
              </p:ext>
            </p:extLst>
          </p:nvPr>
        </p:nvGraphicFramePr>
        <p:xfrm>
          <a:off x="306388" y="1268412"/>
          <a:ext cx="6894512" cy="5066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2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2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953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ct val="50000"/>
                        </a:spcBef>
                      </a:pP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为了保护墙面与设备，区分人与车辆的通行，培养员工按道路通行的习惯</a:t>
                      </a:r>
                      <a:endParaRPr kumimoji="1"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2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ct val="50000"/>
                        </a:spcBef>
                      </a:pP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车间内部有车辆往来的通道</a:t>
                      </a:r>
                      <a:endParaRPr kumimoji="1"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08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、适合于车间主通道，副通道</a:t>
                      </a:r>
                      <a:endParaRPr kumimoji="1"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）线宽：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100mm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；材料：油漆；颜色：黄色；</a:t>
                      </a: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）人行通道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700mm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（不包括通道线）</a:t>
                      </a: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）通道分车辆通道人行通道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;</a:t>
                      </a: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、需横越时要有斑马线</a:t>
                      </a: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）线宽：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100mm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，长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900mm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，油漆；白色</a:t>
                      </a: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）两条斑马线内部间隔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200mm</a:t>
                      </a: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）人行通道内部每隔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5m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画出一个小人或一对</a:t>
                      </a: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脚印示意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9"/>
          <a:stretch/>
        </p:blipFill>
        <p:spPr bwMode="auto">
          <a:xfrm>
            <a:off x="7442199" y="1281112"/>
            <a:ext cx="4492625" cy="5030787"/>
          </a:xfrm>
          <a:prstGeom prst="rect">
            <a:avLst/>
          </a:prstGeom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59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8967" y="111954"/>
            <a:ext cx="2050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车间地址标识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073969"/>
              </p:ext>
            </p:extLst>
          </p:nvPr>
        </p:nvGraphicFramePr>
        <p:xfrm>
          <a:off x="493714" y="1936325"/>
          <a:ext cx="7631112" cy="3420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0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87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74" marB="45674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56945">
                        <a:lnSpc>
                          <a:spcPct val="150000"/>
                        </a:lnSpc>
                      </a:pPr>
                      <a:r>
                        <a:rPr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通过标识牌，使区域规划目视化</a:t>
                      </a:r>
                      <a:endParaRPr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74" marB="45674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6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74" marB="45674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加工区、生产线、区域管理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74" marB="45674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849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74" marB="45674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 左上角为公司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LOGO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</a:t>
                      </a:r>
                    </a:p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LOGO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右侧为公司或部门口号（可选）</a:t>
                      </a:r>
                    </a:p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、白底蓝边、字体：加粗黑体，文字居中</a:t>
                      </a:r>
                    </a:p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、地址牌规格 长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60cm×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50cm</a:t>
                      </a:r>
                    </a:p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、板材：亚克力</a:t>
                      </a:r>
                      <a:endParaRPr kumimoji="1"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、统一所有部门的看板尺寸、字体、字体大小、颜色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74" marB="45674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8251825" y="1980506"/>
            <a:ext cx="3784600" cy="3278360"/>
            <a:chOff x="2880" y="1056"/>
            <a:chExt cx="2784" cy="2111"/>
          </a:xfrm>
        </p:grpSpPr>
        <p:sp>
          <p:nvSpPr>
            <p:cNvPr id="5" name="Rectangle 11"/>
            <p:cNvSpPr>
              <a:spLocks noChangeArrowheads="1"/>
            </p:cNvSpPr>
            <p:nvPr/>
          </p:nvSpPr>
          <p:spPr bwMode="auto">
            <a:xfrm>
              <a:off x="2880" y="1088"/>
              <a:ext cx="2448" cy="1824"/>
            </a:xfrm>
            <a:prstGeom prst="rect">
              <a:avLst/>
            </a:prstGeom>
            <a:solidFill>
              <a:srgbClr val="3399FF"/>
            </a:solidFill>
            <a:ln w="25400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" name="Line 12"/>
            <p:cNvSpPr>
              <a:spLocks noChangeShapeType="1"/>
            </p:cNvSpPr>
            <p:nvPr/>
          </p:nvSpPr>
          <p:spPr bwMode="auto">
            <a:xfrm>
              <a:off x="2880" y="1488"/>
              <a:ext cx="244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buFontTx/>
                <a:buNone/>
                <a:defRPr/>
              </a:pPr>
              <a:endParaRPr lang="zh-CN" alt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" name="Line 18"/>
            <p:cNvSpPr>
              <a:spLocks noChangeShapeType="1"/>
            </p:cNvSpPr>
            <p:nvPr/>
          </p:nvSpPr>
          <p:spPr bwMode="auto">
            <a:xfrm>
              <a:off x="2880" y="3126"/>
              <a:ext cx="24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Rectangle 21"/>
            <p:cNvSpPr>
              <a:spLocks noChangeArrowheads="1"/>
            </p:cNvSpPr>
            <p:nvPr/>
          </p:nvSpPr>
          <p:spPr bwMode="auto">
            <a:xfrm>
              <a:off x="3311" y="2928"/>
              <a:ext cx="1777" cy="239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algn="ctr">
                <a:buFontTx/>
                <a:buNone/>
                <a:defRPr/>
              </a:pP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60 cm</a:t>
              </a:r>
            </a:p>
          </p:txBody>
        </p:sp>
        <p:sp>
          <p:nvSpPr>
            <p:cNvPr id="13" name="Line 24"/>
            <p:cNvSpPr>
              <a:spLocks noChangeShapeType="1"/>
            </p:cNvSpPr>
            <p:nvPr/>
          </p:nvSpPr>
          <p:spPr bwMode="auto">
            <a:xfrm>
              <a:off x="5424" y="1104"/>
              <a:ext cx="0" cy="17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Rectangle 25"/>
            <p:cNvSpPr>
              <a:spLocks noChangeArrowheads="1"/>
            </p:cNvSpPr>
            <p:nvPr/>
          </p:nvSpPr>
          <p:spPr bwMode="auto">
            <a:xfrm rot="16200000">
              <a:off x="4633" y="1801"/>
              <a:ext cx="1776" cy="286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algn="ctr">
                <a:buFontTx/>
                <a:buNone/>
                <a:defRPr/>
              </a:pP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50 cm</a:t>
              </a:r>
            </a:p>
          </p:txBody>
        </p:sp>
      </p:grpSp>
      <p:sp>
        <p:nvSpPr>
          <p:cNvPr id="16" name="TextBox 41"/>
          <p:cNvSpPr txBox="1">
            <a:spLocks noChangeArrowheads="1"/>
          </p:cNvSpPr>
          <p:nvPr/>
        </p:nvSpPr>
        <p:spPr bwMode="auto">
          <a:xfrm>
            <a:off x="8175625" y="3414049"/>
            <a:ext cx="329939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总装一线</a:t>
            </a:r>
            <a:endParaRPr lang="en-US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FLA1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Box 42"/>
          <p:cNvSpPr txBox="1">
            <a:spLocks noChangeArrowheads="1"/>
          </p:cNvSpPr>
          <p:nvPr/>
        </p:nvSpPr>
        <p:spPr bwMode="auto">
          <a:xfrm>
            <a:off x="9300668" y="2125776"/>
            <a:ext cx="18887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品质方针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8224670" y="2125776"/>
            <a:ext cx="752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</a:rPr>
              <a:t>logo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11610435" y="2029773"/>
            <a:ext cx="288000" cy="252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11610435" y="4867537"/>
            <a:ext cx="288000" cy="252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rot="16200000">
            <a:off x="11366755" y="5132434"/>
            <a:ext cx="432000" cy="252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rot="16200000">
            <a:off x="8024495" y="5132434"/>
            <a:ext cx="432000" cy="252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482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/>
        </p:nvSpPr>
        <p:spPr>
          <a:xfrm>
            <a:off x="1906805" y="2787204"/>
            <a:ext cx="8347401" cy="1514565"/>
          </a:xfrm>
          <a:custGeom>
            <a:avLst/>
            <a:gdLst>
              <a:gd name="connsiteX0" fmla="*/ 0 w 5689600"/>
              <a:gd name="connsiteY0" fmla="*/ 1079512 h 1079512"/>
              <a:gd name="connsiteX1" fmla="*/ 1917700 w 5689600"/>
              <a:gd name="connsiteY1" fmla="*/ 12 h 1079512"/>
              <a:gd name="connsiteX2" fmla="*/ 3810000 w 5689600"/>
              <a:gd name="connsiteY2" fmla="*/ 1054112 h 1079512"/>
              <a:gd name="connsiteX3" fmla="*/ 5689600 w 5689600"/>
              <a:gd name="connsiteY3" fmla="*/ 12712 h 1079512"/>
              <a:gd name="connsiteX0" fmla="*/ 0 w 7762075"/>
              <a:gd name="connsiteY0" fmla="*/ 1079512 h 1079512"/>
              <a:gd name="connsiteX1" fmla="*/ 1917700 w 7762075"/>
              <a:gd name="connsiteY1" fmla="*/ 12 h 1079512"/>
              <a:gd name="connsiteX2" fmla="*/ 3810000 w 7762075"/>
              <a:gd name="connsiteY2" fmla="*/ 1054112 h 1079512"/>
              <a:gd name="connsiteX3" fmla="*/ 7762075 w 7762075"/>
              <a:gd name="connsiteY3" fmla="*/ 887355 h 1079512"/>
              <a:gd name="connsiteX0" fmla="*/ 0 w 7762075"/>
              <a:gd name="connsiteY0" fmla="*/ 1258016 h 1258016"/>
              <a:gd name="connsiteX1" fmla="*/ 1917700 w 7762075"/>
              <a:gd name="connsiteY1" fmla="*/ 178516 h 1258016"/>
              <a:gd name="connsiteX2" fmla="*/ 3810000 w 7762075"/>
              <a:gd name="connsiteY2" fmla="*/ 1232616 h 1258016"/>
              <a:gd name="connsiteX3" fmla="*/ 6120167 w 7762075"/>
              <a:gd name="connsiteY3" fmla="*/ 511 h 1258016"/>
              <a:gd name="connsiteX4" fmla="*/ 7762075 w 7762075"/>
              <a:gd name="connsiteY4" fmla="*/ 1065859 h 1258016"/>
              <a:gd name="connsiteX0" fmla="*/ 0 w 7872948"/>
              <a:gd name="connsiteY0" fmla="*/ 1257930 h 1296609"/>
              <a:gd name="connsiteX1" fmla="*/ 1917700 w 7872948"/>
              <a:gd name="connsiteY1" fmla="*/ 178430 h 1296609"/>
              <a:gd name="connsiteX2" fmla="*/ 3810000 w 7872948"/>
              <a:gd name="connsiteY2" fmla="*/ 1232530 h 1296609"/>
              <a:gd name="connsiteX3" fmla="*/ 6120167 w 7872948"/>
              <a:gd name="connsiteY3" fmla="*/ 425 h 1296609"/>
              <a:gd name="connsiteX4" fmla="*/ 7872948 w 7872948"/>
              <a:gd name="connsiteY4" fmla="*/ 1296361 h 1296609"/>
              <a:gd name="connsiteX0" fmla="*/ 0 w 7872948"/>
              <a:gd name="connsiteY0" fmla="*/ 1257930 h 1296609"/>
              <a:gd name="connsiteX1" fmla="*/ 1650430 w 7872948"/>
              <a:gd name="connsiteY1" fmla="*/ 263677 h 1296609"/>
              <a:gd name="connsiteX2" fmla="*/ 3810000 w 7872948"/>
              <a:gd name="connsiteY2" fmla="*/ 1232530 h 1296609"/>
              <a:gd name="connsiteX3" fmla="*/ 6120167 w 7872948"/>
              <a:gd name="connsiteY3" fmla="*/ 425 h 1296609"/>
              <a:gd name="connsiteX4" fmla="*/ 7872948 w 7872948"/>
              <a:gd name="connsiteY4" fmla="*/ 1296361 h 1296609"/>
              <a:gd name="connsiteX0" fmla="*/ 0 w 7872948"/>
              <a:gd name="connsiteY0" fmla="*/ 1257930 h 1296609"/>
              <a:gd name="connsiteX1" fmla="*/ 1650430 w 7872948"/>
              <a:gd name="connsiteY1" fmla="*/ 263677 h 1296609"/>
              <a:gd name="connsiteX2" fmla="*/ 3430071 w 7872948"/>
              <a:gd name="connsiteY2" fmla="*/ 1226591 h 1296609"/>
              <a:gd name="connsiteX3" fmla="*/ 6120167 w 7872948"/>
              <a:gd name="connsiteY3" fmla="*/ 425 h 1296609"/>
              <a:gd name="connsiteX4" fmla="*/ 7872948 w 7872948"/>
              <a:gd name="connsiteY4" fmla="*/ 1296361 h 1296609"/>
              <a:gd name="connsiteX0" fmla="*/ 0 w 7872948"/>
              <a:gd name="connsiteY0" fmla="*/ 1191562 h 1230254"/>
              <a:gd name="connsiteX1" fmla="*/ 1650430 w 7872948"/>
              <a:gd name="connsiteY1" fmla="*/ 197309 h 1230254"/>
              <a:gd name="connsiteX2" fmla="*/ 3430071 w 7872948"/>
              <a:gd name="connsiteY2" fmla="*/ 1160223 h 1230254"/>
              <a:gd name="connsiteX3" fmla="*/ 5639957 w 7872948"/>
              <a:gd name="connsiteY3" fmla="*/ 447 h 1230254"/>
              <a:gd name="connsiteX4" fmla="*/ 7872948 w 7872948"/>
              <a:gd name="connsiteY4" fmla="*/ 1229993 h 1230254"/>
              <a:gd name="connsiteX0" fmla="*/ 0 w 7681228"/>
              <a:gd name="connsiteY0" fmla="*/ 1191632 h 1191632"/>
              <a:gd name="connsiteX1" fmla="*/ 1650430 w 7681228"/>
              <a:gd name="connsiteY1" fmla="*/ 197379 h 1191632"/>
              <a:gd name="connsiteX2" fmla="*/ 3430071 w 7681228"/>
              <a:gd name="connsiteY2" fmla="*/ 1160293 h 1191632"/>
              <a:gd name="connsiteX3" fmla="*/ 5639957 w 7681228"/>
              <a:gd name="connsiteY3" fmla="*/ 517 h 1191632"/>
              <a:gd name="connsiteX4" fmla="*/ 7681228 w 7681228"/>
              <a:gd name="connsiteY4" fmla="*/ 1053214 h 1191632"/>
              <a:gd name="connsiteX0" fmla="*/ 0 w 7681228"/>
              <a:gd name="connsiteY0" fmla="*/ 1191576 h 1191576"/>
              <a:gd name="connsiteX1" fmla="*/ 1650430 w 7681228"/>
              <a:gd name="connsiteY1" fmla="*/ 197323 h 1191576"/>
              <a:gd name="connsiteX2" fmla="*/ 3430071 w 7681228"/>
              <a:gd name="connsiteY2" fmla="*/ 1160237 h 1191576"/>
              <a:gd name="connsiteX3" fmla="*/ 5639957 w 7681228"/>
              <a:gd name="connsiteY3" fmla="*/ 461 h 1191576"/>
              <a:gd name="connsiteX4" fmla="*/ 7681228 w 7681228"/>
              <a:gd name="connsiteY4" fmla="*/ 1053158 h 1191576"/>
              <a:gd name="connsiteX0" fmla="*/ 0 w 7826216"/>
              <a:gd name="connsiteY0" fmla="*/ 1191456 h 1508838"/>
              <a:gd name="connsiteX1" fmla="*/ 1650430 w 7826216"/>
              <a:gd name="connsiteY1" fmla="*/ 197203 h 1508838"/>
              <a:gd name="connsiteX2" fmla="*/ 3430071 w 7826216"/>
              <a:gd name="connsiteY2" fmla="*/ 1160117 h 1508838"/>
              <a:gd name="connsiteX3" fmla="*/ 5639957 w 7826216"/>
              <a:gd name="connsiteY3" fmla="*/ 341 h 1508838"/>
              <a:gd name="connsiteX4" fmla="*/ 7826216 w 7826216"/>
              <a:gd name="connsiteY4" fmla="*/ 1498311 h 1508838"/>
              <a:gd name="connsiteX0" fmla="*/ 0 w 7826216"/>
              <a:gd name="connsiteY0" fmla="*/ 1008617 h 1327197"/>
              <a:gd name="connsiteX1" fmla="*/ 1650430 w 7826216"/>
              <a:gd name="connsiteY1" fmla="*/ 14364 h 1327197"/>
              <a:gd name="connsiteX2" fmla="*/ 3430071 w 7826216"/>
              <a:gd name="connsiteY2" fmla="*/ 977278 h 1327197"/>
              <a:gd name="connsiteX3" fmla="*/ 5725245 w 7826216"/>
              <a:gd name="connsiteY3" fmla="*/ 382 h 1327197"/>
              <a:gd name="connsiteX4" fmla="*/ 7826216 w 7826216"/>
              <a:gd name="connsiteY4" fmla="*/ 1315472 h 1327197"/>
              <a:gd name="connsiteX0" fmla="*/ 0 w 7826216"/>
              <a:gd name="connsiteY0" fmla="*/ 1008617 h 1327197"/>
              <a:gd name="connsiteX1" fmla="*/ 1650430 w 7826216"/>
              <a:gd name="connsiteY1" fmla="*/ 14364 h 1327197"/>
              <a:gd name="connsiteX2" fmla="*/ 3737105 w 7826216"/>
              <a:gd name="connsiteY2" fmla="*/ 1136304 h 1327197"/>
              <a:gd name="connsiteX3" fmla="*/ 5725245 w 7826216"/>
              <a:gd name="connsiteY3" fmla="*/ 382 h 1327197"/>
              <a:gd name="connsiteX4" fmla="*/ 7826216 w 7826216"/>
              <a:gd name="connsiteY4" fmla="*/ 1315472 h 1327197"/>
              <a:gd name="connsiteX0" fmla="*/ 0 w 7826216"/>
              <a:gd name="connsiteY0" fmla="*/ 1008617 h 1327197"/>
              <a:gd name="connsiteX1" fmla="*/ 1650430 w 7826216"/>
              <a:gd name="connsiteY1" fmla="*/ 14364 h 1327197"/>
              <a:gd name="connsiteX2" fmla="*/ 3737105 w 7826216"/>
              <a:gd name="connsiteY2" fmla="*/ 1136304 h 1327197"/>
              <a:gd name="connsiteX3" fmla="*/ 5725245 w 7826216"/>
              <a:gd name="connsiteY3" fmla="*/ 382 h 1327197"/>
              <a:gd name="connsiteX4" fmla="*/ 7826216 w 7826216"/>
              <a:gd name="connsiteY4" fmla="*/ 1315472 h 1327197"/>
              <a:gd name="connsiteX0" fmla="*/ 0 w 7826216"/>
              <a:gd name="connsiteY0" fmla="*/ 1008617 h 1327197"/>
              <a:gd name="connsiteX1" fmla="*/ 1650430 w 7826216"/>
              <a:gd name="connsiteY1" fmla="*/ 14364 h 1327197"/>
              <a:gd name="connsiteX2" fmla="*/ 3737105 w 7826216"/>
              <a:gd name="connsiteY2" fmla="*/ 1136304 h 1327197"/>
              <a:gd name="connsiteX3" fmla="*/ 5725245 w 7826216"/>
              <a:gd name="connsiteY3" fmla="*/ 382 h 1327197"/>
              <a:gd name="connsiteX4" fmla="*/ 7826216 w 7826216"/>
              <a:gd name="connsiteY4" fmla="*/ 1315472 h 1327197"/>
              <a:gd name="connsiteX0" fmla="*/ 0 w 7826216"/>
              <a:gd name="connsiteY0" fmla="*/ 994938 h 1314128"/>
              <a:gd name="connsiteX1" fmla="*/ 1650430 w 7826216"/>
              <a:gd name="connsiteY1" fmla="*/ 685 h 1314128"/>
              <a:gd name="connsiteX2" fmla="*/ 3737105 w 7826216"/>
              <a:gd name="connsiteY2" fmla="*/ 1122625 h 1314128"/>
              <a:gd name="connsiteX3" fmla="*/ 5946991 w 7826216"/>
              <a:gd name="connsiteY3" fmla="*/ 66216 h 1314128"/>
              <a:gd name="connsiteX4" fmla="*/ 7826216 w 7826216"/>
              <a:gd name="connsiteY4" fmla="*/ 1301793 h 1314128"/>
              <a:gd name="connsiteX0" fmla="*/ 0 w 7826216"/>
              <a:gd name="connsiteY0" fmla="*/ 929125 h 1248315"/>
              <a:gd name="connsiteX1" fmla="*/ 1641902 w 7826216"/>
              <a:gd name="connsiteY1" fmla="*/ 30287 h 1248315"/>
              <a:gd name="connsiteX2" fmla="*/ 3737105 w 7826216"/>
              <a:gd name="connsiteY2" fmla="*/ 1056812 h 1248315"/>
              <a:gd name="connsiteX3" fmla="*/ 5946991 w 7826216"/>
              <a:gd name="connsiteY3" fmla="*/ 403 h 1248315"/>
              <a:gd name="connsiteX4" fmla="*/ 7826216 w 7826216"/>
              <a:gd name="connsiteY4" fmla="*/ 1235980 h 1248315"/>
              <a:gd name="connsiteX0" fmla="*/ 0 w 7826216"/>
              <a:gd name="connsiteY0" fmla="*/ 929125 h 1248315"/>
              <a:gd name="connsiteX1" fmla="*/ 1641902 w 7826216"/>
              <a:gd name="connsiteY1" fmla="*/ 30287 h 1248315"/>
              <a:gd name="connsiteX2" fmla="*/ 3941795 w 7826216"/>
              <a:gd name="connsiteY2" fmla="*/ 1088617 h 1248315"/>
              <a:gd name="connsiteX3" fmla="*/ 5946991 w 7826216"/>
              <a:gd name="connsiteY3" fmla="*/ 403 h 1248315"/>
              <a:gd name="connsiteX4" fmla="*/ 7826216 w 7826216"/>
              <a:gd name="connsiteY4" fmla="*/ 1235980 h 1248315"/>
              <a:gd name="connsiteX0" fmla="*/ 0 w 7698285"/>
              <a:gd name="connsiteY0" fmla="*/ 929138 h 1201018"/>
              <a:gd name="connsiteX1" fmla="*/ 1641902 w 7698285"/>
              <a:gd name="connsiteY1" fmla="*/ 30300 h 1201018"/>
              <a:gd name="connsiteX2" fmla="*/ 3941795 w 7698285"/>
              <a:gd name="connsiteY2" fmla="*/ 1088630 h 1201018"/>
              <a:gd name="connsiteX3" fmla="*/ 5946991 w 7698285"/>
              <a:gd name="connsiteY3" fmla="*/ 416 h 1201018"/>
              <a:gd name="connsiteX4" fmla="*/ 7698285 w 7698285"/>
              <a:gd name="connsiteY4" fmla="*/ 1188285 h 1201018"/>
              <a:gd name="connsiteX0" fmla="*/ 0 w 7698285"/>
              <a:gd name="connsiteY0" fmla="*/ 929194 h 1188341"/>
              <a:gd name="connsiteX1" fmla="*/ 1641902 w 7698285"/>
              <a:gd name="connsiteY1" fmla="*/ 30356 h 1188341"/>
              <a:gd name="connsiteX2" fmla="*/ 3941795 w 7698285"/>
              <a:gd name="connsiteY2" fmla="*/ 1088686 h 1188341"/>
              <a:gd name="connsiteX3" fmla="*/ 5946991 w 7698285"/>
              <a:gd name="connsiteY3" fmla="*/ 472 h 1188341"/>
              <a:gd name="connsiteX4" fmla="*/ 7698285 w 7698285"/>
              <a:gd name="connsiteY4" fmla="*/ 1188341 h 1188341"/>
              <a:gd name="connsiteX0" fmla="*/ 0 w 7766515"/>
              <a:gd name="connsiteY0" fmla="*/ 1064367 h 1188341"/>
              <a:gd name="connsiteX1" fmla="*/ 1710132 w 7766515"/>
              <a:gd name="connsiteY1" fmla="*/ 30356 h 1188341"/>
              <a:gd name="connsiteX2" fmla="*/ 4010025 w 7766515"/>
              <a:gd name="connsiteY2" fmla="*/ 1088686 h 1188341"/>
              <a:gd name="connsiteX3" fmla="*/ 6015221 w 7766515"/>
              <a:gd name="connsiteY3" fmla="*/ 472 h 1188341"/>
              <a:gd name="connsiteX4" fmla="*/ 7766515 w 7766515"/>
              <a:gd name="connsiteY4" fmla="*/ 1188341 h 1188341"/>
              <a:gd name="connsiteX0" fmla="*/ 0 w 7809158"/>
              <a:gd name="connsiteY0" fmla="*/ 682705 h 1188341"/>
              <a:gd name="connsiteX1" fmla="*/ 1752775 w 7809158"/>
              <a:gd name="connsiteY1" fmla="*/ 30356 h 1188341"/>
              <a:gd name="connsiteX2" fmla="*/ 4052668 w 7809158"/>
              <a:gd name="connsiteY2" fmla="*/ 1088686 h 1188341"/>
              <a:gd name="connsiteX3" fmla="*/ 6057864 w 7809158"/>
              <a:gd name="connsiteY3" fmla="*/ 472 h 1188341"/>
              <a:gd name="connsiteX4" fmla="*/ 7809158 w 7809158"/>
              <a:gd name="connsiteY4" fmla="*/ 1188341 h 1188341"/>
              <a:gd name="connsiteX0" fmla="*/ 0 w 7809158"/>
              <a:gd name="connsiteY0" fmla="*/ 682705 h 1188341"/>
              <a:gd name="connsiteX1" fmla="*/ 1752775 w 7809158"/>
              <a:gd name="connsiteY1" fmla="*/ 30356 h 1188341"/>
              <a:gd name="connsiteX2" fmla="*/ 4052668 w 7809158"/>
              <a:gd name="connsiteY2" fmla="*/ 1088686 h 1188341"/>
              <a:gd name="connsiteX3" fmla="*/ 6057864 w 7809158"/>
              <a:gd name="connsiteY3" fmla="*/ 472 h 1188341"/>
              <a:gd name="connsiteX4" fmla="*/ 7809158 w 7809158"/>
              <a:gd name="connsiteY4" fmla="*/ 1188341 h 1188341"/>
              <a:gd name="connsiteX0" fmla="*/ 0 w 7800630"/>
              <a:gd name="connsiteY0" fmla="*/ 1104124 h 1188341"/>
              <a:gd name="connsiteX1" fmla="*/ 1744247 w 7800630"/>
              <a:gd name="connsiteY1" fmla="*/ 30356 h 1188341"/>
              <a:gd name="connsiteX2" fmla="*/ 4044140 w 7800630"/>
              <a:gd name="connsiteY2" fmla="*/ 1088686 h 1188341"/>
              <a:gd name="connsiteX3" fmla="*/ 6049336 w 7800630"/>
              <a:gd name="connsiteY3" fmla="*/ 472 h 1188341"/>
              <a:gd name="connsiteX4" fmla="*/ 7800630 w 7800630"/>
              <a:gd name="connsiteY4" fmla="*/ 1188341 h 1188341"/>
              <a:gd name="connsiteX0" fmla="*/ 0 w 7800630"/>
              <a:gd name="connsiteY0" fmla="*/ 1120027 h 1188341"/>
              <a:gd name="connsiteX1" fmla="*/ 1744247 w 7800630"/>
              <a:gd name="connsiteY1" fmla="*/ 30356 h 1188341"/>
              <a:gd name="connsiteX2" fmla="*/ 4044140 w 7800630"/>
              <a:gd name="connsiteY2" fmla="*/ 1088686 h 1188341"/>
              <a:gd name="connsiteX3" fmla="*/ 6049336 w 7800630"/>
              <a:gd name="connsiteY3" fmla="*/ 472 h 1188341"/>
              <a:gd name="connsiteX4" fmla="*/ 7800630 w 7800630"/>
              <a:gd name="connsiteY4" fmla="*/ 1188341 h 1188341"/>
              <a:gd name="connsiteX0" fmla="*/ 0 w 7800630"/>
              <a:gd name="connsiteY0" fmla="*/ 1120027 h 1188341"/>
              <a:gd name="connsiteX1" fmla="*/ 1744247 w 7800630"/>
              <a:gd name="connsiteY1" fmla="*/ 30356 h 1188341"/>
              <a:gd name="connsiteX2" fmla="*/ 4044140 w 7800630"/>
              <a:gd name="connsiteY2" fmla="*/ 1088686 h 1188341"/>
              <a:gd name="connsiteX3" fmla="*/ 6049336 w 7800630"/>
              <a:gd name="connsiteY3" fmla="*/ 472 h 1188341"/>
              <a:gd name="connsiteX4" fmla="*/ 7800630 w 7800630"/>
              <a:gd name="connsiteY4" fmla="*/ 1188341 h 1188341"/>
              <a:gd name="connsiteX0" fmla="*/ 0 w 7851801"/>
              <a:gd name="connsiteY0" fmla="*/ 1120082 h 1120082"/>
              <a:gd name="connsiteX1" fmla="*/ 1744247 w 7851801"/>
              <a:gd name="connsiteY1" fmla="*/ 30411 h 1120082"/>
              <a:gd name="connsiteX2" fmla="*/ 4044140 w 7851801"/>
              <a:gd name="connsiteY2" fmla="*/ 1088741 h 1120082"/>
              <a:gd name="connsiteX3" fmla="*/ 6049336 w 7851801"/>
              <a:gd name="connsiteY3" fmla="*/ 527 h 1120082"/>
              <a:gd name="connsiteX4" fmla="*/ 7851801 w 7851801"/>
              <a:gd name="connsiteY4" fmla="*/ 1061175 h 1120082"/>
              <a:gd name="connsiteX0" fmla="*/ 0 w 7851801"/>
              <a:gd name="connsiteY0" fmla="*/ 1120082 h 1120082"/>
              <a:gd name="connsiteX1" fmla="*/ 1744247 w 7851801"/>
              <a:gd name="connsiteY1" fmla="*/ 30411 h 1120082"/>
              <a:gd name="connsiteX2" fmla="*/ 4044140 w 7851801"/>
              <a:gd name="connsiteY2" fmla="*/ 1088741 h 1120082"/>
              <a:gd name="connsiteX3" fmla="*/ 6049336 w 7851801"/>
              <a:gd name="connsiteY3" fmla="*/ 527 h 1120082"/>
              <a:gd name="connsiteX4" fmla="*/ 7851801 w 7851801"/>
              <a:gd name="connsiteY4" fmla="*/ 1061175 h 1120082"/>
              <a:gd name="connsiteX0" fmla="*/ 0 w 7851801"/>
              <a:gd name="connsiteY0" fmla="*/ 1120082 h 1120082"/>
              <a:gd name="connsiteX1" fmla="*/ 1744247 w 7851801"/>
              <a:gd name="connsiteY1" fmla="*/ 30411 h 1120082"/>
              <a:gd name="connsiteX2" fmla="*/ 4044140 w 7851801"/>
              <a:gd name="connsiteY2" fmla="*/ 1088741 h 1120082"/>
              <a:gd name="connsiteX3" fmla="*/ 6049336 w 7851801"/>
              <a:gd name="connsiteY3" fmla="*/ 527 h 1120082"/>
              <a:gd name="connsiteX4" fmla="*/ 7851801 w 7851801"/>
              <a:gd name="connsiteY4" fmla="*/ 1061175 h 1120082"/>
              <a:gd name="connsiteX0" fmla="*/ 0 w 7851801"/>
              <a:gd name="connsiteY0" fmla="*/ 1119555 h 1119555"/>
              <a:gd name="connsiteX1" fmla="*/ 1744247 w 7851801"/>
              <a:gd name="connsiteY1" fmla="*/ 29884 h 1119555"/>
              <a:gd name="connsiteX2" fmla="*/ 4044140 w 7851801"/>
              <a:gd name="connsiteY2" fmla="*/ 1088214 h 1119555"/>
              <a:gd name="connsiteX3" fmla="*/ 6049336 w 7851801"/>
              <a:gd name="connsiteY3" fmla="*/ 0 h 1119555"/>
              <a:gd name="connsiteX4" fmla="*/ 7851801 w 7851801"/>
              <a:gd name="connsiteY4" fmla="*/ 1060648 h 1119555"/>
              <a:gd name="connsiteX0" fmla="*/ 0 w 7851801"/>
              <a:gd name="connsiteY0" fmla="*/ 1119555 h 1119555"/>
              <a:gd name="connsiteX1" fmla="*/ 1744247 w 7851801"/>
              <a:gd name="connsiteY1" fmla="*/ 29884 h 1119555"/>
              <a:gd name="connsiteX2" fmla="*/ 4044140 w 7851801"/>
              <a:gd name="connsiteY2" fmla="*/ 1088214 h 1119555"/>
              <a:gd name="connsiteX3" fmla="*/ 6049336 w 7851801"/>
              <a:gd name="connsiteY3" fmla="*/ 0 h 1119555"/>
              <a:gd name="connsiteX4" fmla="*/ 7851801 w 7851801"/>
              <a:gd name="connsiteY4" fmla="*/ 1060648 h 1119555"/>
              <a:gd name="connsiteX0" fmla="*/ 0 w 7851801"/>
              <a:gd name="connsiteY0" fmla="*/ 1119555 h 1119555"/>
              <a:gd name="connsiteX1" fmla="*/ 2349784 w 7851801"/>
              <a:gd name="connsiteY1" fmla="*/ 13981 h 1119555"/>
              <a:gd name="connsiteX2" fmla="*/ 4044140 w 7851801"/>
              <a:gd name="connsiteY2" fmla="*/ 1088214 h 1119555"/>
              <a:gd name="connsiteX3" fmla="*/ 6049336 w 7851801"/>
              <a:gd name="connsiteY3" fmla="*/ 0 h 1119555"/>
              <a:gd name="connsiteX4" fmla="*/ 7851801 w 7851801"/>
              <a:gd name="connsiteY4" fmla="*/ 1060648 h 1119555"/>
              <a:gd name="connsiteX0" fmla="*/ 0 w 7118332"/>
              <a:gd name="connsiteY0" fmla="*/ 1079799 h 1088237"/>
              <a:gd name="connsiteX1" fmla="*/ 1616315 w 7118332"/>
              <a:gd name="connsiteY1" fmla="*/ 13981 h 1088237"/>
              <a:gd name="connsiteX2" fmla="*/ 3310671 w 7118332"/>
              <a:gd name="connsiteY2" fmla="*/ 1088214 h 1088237"/>
              <a:gd name="connsiteX3" fmla="*/ 5315867 w 7118332"/>
              <a:gd name="connsiteY3" fmla="*/ 0 h 1088237"/>
              <a:gd name="connsiteX4" fmla="*/ 7118332 w 7118332"/>
              <a:gd name="connsiteY4" fmla="*/ 1060648 h 1088237"/>
              <a:gd name="connsiteX0" fmla="*/ 0 w 7118332"/>
              <a:gd name="connsiteY0" fmla="*/ 1079799 h 1088237"/>
              <a:gd name="connsiteX1" fmla="*/ 1616315 w 7118332"/>
              <a:gd name="connsiteY1" fmla="*/ 13981 h 1088237"/>
              <a:gd name="connsiteX2" fmla="*/ 3310671 w 7118332"/>
              <a:gd name="connsiteY2" fmla="*/ 1088214 h 1088237"/>
              <a:gd name="connsiteX3" fmla="*/ 5315867 w 7118332"/>
              <a:gd name="connsiteY3" fmla="*/ 0 h 1088237"/>
              <a:gd name="connsiteX4" fmla="*/ 7118332 w 7118332"/>
              <a:gd name="connsiteY4" fmla="*/ 1060648 h 1088237"/>
              <a:gd name="connsiteX0" fmla="*/ 0 w 7118332"/>
              <a:gd name="connsiteY0" fmla="*/ 1065820 h 1074258"/>
              <a:gd name="connsiteX1" fmla="*/ 1616315 w 7118332"/>
              <a:gd name="connsiteY1" fmla="*/ 2 h 1074258"/>
              <a:gd name="connsiteX2" fmla="*/ 3310671 w 7118332"/>
              <a:gd name="connsiteY2" fmla="*/ 1074235 h 1074258"/>
              <a:gd name="connsiteX3" fmla="*/ 4974720 w 7118332"/>
              <a:gd name="connsiteY3" fmla="*/ 1924 h 1074258"/>
              <a:gd name="connsiteX4" fmla="*/ 7118332 w 7118332"/>
              <a:gd name="connsiteY4" fmla="*/ 1046669 h 1074258"/>
              <a:gd name="connsiteX0" fmla="*/ 0 w 6623667"/>
              <a:gd name="connsiteY0" fmla="*/ 1065820 h 1074258"/>
              <a:gd name="connsiteX1" fmla="*/ 1616315 w 6623667"/>
              <a:gd name="connsiteY1" fmla="*/ 2 h 1074258"/>
              <a:gd name="connsiteX2" fmla="*/ 3310671 w 6623667"/>
              <a:gd name="connsiteY2" fmla="*/ 1074235 h 1074258"/>
              <a:gd name="connsiteX3" fmla="*/ 4974720 w 6623667"/>
              <a:gd name="connsiteY3" fmla="*/ 1924 h 1074258"/>
              <a:gd name="connsiteX4" fmla="*/ 6623667 w 6623667"/>
              <a:gd name="connsiteY4" fmla="*/ 1038718 h 1074258"/>
              <a:gd name="connsiteX0" fmla="*/ 0 w 6478679"/>
              <a:gd name="connsiteY0" fmla="*/ 1065820 h 1074258"/>
              <a:gd name="connsiteX1" fmla="*/ 1616315 w 6478679"/>
              <a:gd name="connsiteY1" fmla="*/ 2 h 1074258"/>
              <a:gd name="connsiteX2" fmla="*/ 3310671 w 6478679"/>
              <a:gd name="connsiteY2" fmla="*/ 1074235 h 1074258"/>
              <a:gd name="connsiteX3" fmla="*/ 4974720 w 6478679"/>
              <a:gd name="connsiteY3" fmla="*/ 1924 h 1074258"/>
              <a:gd name="connsiteX4" fmla="*/ 6478679 w 6478679"/>
              <a:gd name="connsiteY4" fmla="*/ 1070523 h 1074258"/>
              <a:gd name="connsiteX0" fmla="*/ 0 w 6700425"/>
              <a:gd name="connsiteY0" fmla="*/ 1065820 h 1074258"/>
              <a:gd name="connsiteX1" fmla="*/ 1616315 w 6700425"/>
              <a:gd name="connsiteY1" fmla="*/ 2 h 1074258"/>
              <a:gd name="connsiteX2" fmla="*/ 3310671 w 6700425"/>
              <a:gd name="connsiteY2" fmla="*/ 1074235 h 1074258"/>
              <a:gd name="connsiteX3" fmla="*/ 4974720 w 6700425"/>
              <a:gd name="connsiteY3" fmla="*/ 1924 h 1074258"/>
              <a:gd name="connsiteX4" fmla="*/ 6700425 w 6700425"/>
              <a:gd name="connsiteY4" fmla="*/ 1038717 h 1074258"/>
              <a:gd name="connsiteX0" fmla="*/ 0 w 6700425"/>
              <a:gd name="connsiteY0" fmla="*/ 1127507 h 1135945"/>
              <a:gd name="connsiteX1" fmla="*/ 1616315 w 6700425"/>
              <a:gd name="connsiteY1" fmla="*/ 61689 h 1135945"/>
              <a:gd name="connsiteX2" fmla="*/ 3310671 w 6700425"/>
              <a:gd name="connsiteY2" fmla="*/ 1135922 h 1135945"/>
              <a:gd name="connsiteX3" fmla="*/ 5034421 w 6700425"/>
              <a:gd name="connsiteY3" fmla="*/ 0 h 1135945"/>
              <a:gd name="connsiteX4" fmla="*/ 6700425 w 6700425"/>
              <a:gd name="connsiteY4" fmla="*/ 1100404 h 1135945"/>
              <a:gd name="connsiteX0" fmla="*/ 0 w 6700425"/>
              <a:gd name="connsiteY0" fmla="*/ 1127507 h 1135945"/>
              <a:gd name="connsiteX1" fmla="*/ 1616315 w 6700425"/>
              <a:gd name="connsiteY1" fmla="*/ 61689 h 1135945"/>
              <a:gd name="connsiteX2" fmla="*/ 3310671 w 6700425"/>
              <a:gd name="connsiteY2" fmla="*/ 1135922 h 1135945"/>
              <a:gd name="connsiteX3" fmla="*/ 5034421 w 6700425"/>
              <a:gd name="connsiteY3" fmla="*/ 0 h 1135945"/>
              <a:gd name="connsiteX4" fmla="*/ 6700425 w 6700425"/>
              <a:gd name="connsiteY4" fmla="*/ 1100404 h 1135945"/>
              <a:gd name="connsiteX0" fmla="*/ 0 w 6700425"/>
              <a:gd name="connsiteY0" fmla="*/ 1127507 h 1135945"/>
              <a:gd name="connsiteX1" fmla="*/ 1616315 w 6700425"/>
              <a:gd name="connsiteY1" fmla="*/ 61689 h 1135945"/>
              <a:gd name="connsiteX2" fmla="*/ 3310671 w 6700425"/>
              <a:gd name="connsiteY2" fmla="*/ 1135922 h 1135945"/>
              <a:gd name="connsiteX3" fmla="*/ 5034421 w 6700425"/>
              <a:gd name="connsiteY3" fmla="*/ 0 h 1135945"/>
              <a:gd name="connsiteX4" fmla="*/ 6700425 w 6700425"/>
              <a:gd name="connsiteY4" fmla="*/ 1100404 h 1135945"/>
              <a:gd name="connsiteX0" fmla="*/ 0 w 6700425"/>
              <a:gd name="connsiteY0" fmla="*/ 1127507 h 1135945"/>
              <a:gd name="connsiteX1" fmla="*/ 1616315 w 6700425"/>
              <a:gd name="connsiteY1" fmla="*/ 61689 h 1135945"/>
              <a:gd name="connsiteX2" fmla="*/ 3310671 w 6700425"/>
              <a:gd name="connsiteY2" fmla="*/ 1135922 h 1135945"/>
              <a:gd name="connsiteX3" fmla="*/ 5034421 w 6700425"/>
              <a:gd name="connsiteY3" fmla="*/ 0 h 1135945"/>
              <a:gd name="connsiteX4" fmla="*/ 6700425 w 6700425"/>
              <a:gd name="connsiteY4" fmla="*/ 1100404 h 1135945"/>
              <a:gd name="connsiteX0" fmla="*/ 0 w 6700425"/>
              <a:gd name="connsiteY0" fmla="*/ 1127507 h 1135922"/>
              <a:gd name="connsiteX1" fmla="*/ 1616315 w 6700425"/>
              <a:gd name="connsiteY1" fmla="*/ 61689 h 1135922"/>
              <a:gd name="connsiteX2" fmla="*/ 3310671 w 6700425"/>
              <a:gd name="connsiteY2" fmla="*/ 1135922 h 1135922"/>
              <a:gd name="connsiteX3" fmla="*/ 5034421 w 6700425"/>
              <a:gd name="connsiteY3" fmla="*/ 0 h 1135922"/>
              <a:gd name="connsiteX4" fmla="*/ 6700425 w 6700425"/>
              <a:gd name="connsiteY4" fmla="*/ 1100404 h 1135922"/>
              <a:gd name="connsiteX0" fmla="*/ 0 w 6700425"/>
              <a:gd name="connsiteY0" fmla="*/ 1127509 h 1135924"/>
              <a:gd name="connsiteX1" fmla="*/ 1616315 w 6700425"/>
              <a:gd name="connsiteY1" fmla="*/ 61691 h 1135924"/>
              <a:gd name="connsiteX2" fmla="*/ 3310671 w 6700425"/>
              <a:gd name="connsiteY2" fmla="*/ 1135924 h 1135924"/>
              <a:gd name="connsiteX3" fmla="*/ 5034421 w 6700425"/>
              <a:gd name="connsiteY3" fmla="*/ 2 h 1135924"/>
              <a:gd name="connsiteX4" fmla="*/ 6700425 w 6700425"/>
              <a:gd name="connsiteY4" fmla="*/ 1100406 h 1135924"/>
              <a:gd name="connsiteX0" fmla="*/ 0 w 6700425"/>
              <a:gd name="connsiteY0" fmla="*/ 1127509 h 1135924"/>
              <a:gd name="connsiteX1" fmla="*/ 1616315 w 6700425"/>
              <a:gd name="connsiteY1" fmla="*/ 61691 h 1135924"/>
              <a:gd name="connsiteX2" fmla="*/ 3310671 w 6700425"/>
              <a:gd name="connsiteY2" fmla="*/ 1135924 h 1135924"/>
              <a:gd name="connsiteX3" fmla="*/ 5034421 w 6700425"/>
              <a:gd name="connsiteY3" fmla="*/ 2 h 1135924"/>
              <a:gd name="connsiteX4" fmla="*/ 6700425 w 6700425"/>
              <a:gd name="connsiteY4" fmla="*/ 1100406 h 1135924"/>
              <a:gd name="connsiteX0" fmla="*/ 0 w 6700425"/>
              <a:gd name="connsiteY0" fmla="*/ 1127509 h 1135924"/>
              <a:gd name="connsiteX1" fmla="*/ 1616315 w 6700425"/>
              <a:gd name="connsiteY1" fmla="*/ 61691 h 1135924"/>
              <a:gd name="connsiteX2" fmla="*/ 3310671 w 6700425"/>
              <a:gd name="connsiteY2" fmla="*/ 1135924 h 1135924"/>
              <a:gd name="connsiteX3" fmla="*/ 5034421 w 6700425"/>
              <a:gd name="connsiteY3" fmla="*/ 2 h 1135924"/>
              <a:gd name="connsiteX4" fmla="*/ 6700425 w 6700425"/>
              <a:gd name="connsiteY4" fmla="*/ 1072905 h 1135924"/>
              <a:gd name="connsiteX0" fmla="*/ 0 w 6715173"/>
              <a:gd name="connsiteY0" fmla="*/ 1127509 h 1135924"/>
              <a:gd name="connsiteX1" fmla="*/ 1616315 w 6715173"/>
              <a:gd name="connsiteY1" fmla="*/ 61691 h 1135924"/>
              <a:gd name="connsiteX2" fmla="*/ 3310671 w 6715173"/>
              <a:gd name="connsiteY2" fmla="*/ 1135924 h 1135924"/>
              <a:gd name="connsiteX3" fmla="*/ 5034421 w 6715173"/>
              <a:gd name="connsiteY3" fmla="*/ 2 h 1135924"/>
              <a:gd name="connsiteX4" fmla="*/ 6715173 w 6715173"/>
              <a:gd name="connsiteY4" fmla="*/ 1059155 h 113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15173" h="1135924">
                <a:moveTo>
                  <a:pt x="0" y="1127509"/>
                </a:moveTo>
                <a:cubicBezTo>
                  <a:pt x="507007" y="1133134"/>
                  <a:pt x="1064537" y="60289"/>
                  <a:pt x="1616315" y="61691"/>
                </a:cubicBezTo>
                <a:cubicBezTo>
                  <a:pt x="2168093" y="63093"/>
                  <a:pt x="2778719" y="1127987"/>
                  <a:pt x="3310671" y="1135924"/>
                </a:cubicBezTo>
                <a:cubicBezTo>
                  <a:pt x="3866607" y="1117437"/>
                  <a:pt x="4488155" y="10816"/>
                  <a:pt x="5034421" y="2"/>
                </a:cubicBezTo>
                <a:cubicBezTo>
                  <a:pt x="5562285" y="-1785"/>
                  <a:pt x="6713956" y="1071307"/>
                  <a:pt x="6715173" y="1059155"/>
                </a:cubicBezTo>
              </a:path>
            </a:pathLst>
          </a:cu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2400"/>
          </a:p>
        </p:txBody>
      </p:sp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203412" y="2544651"/>
            <a:ext cx="28981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0" lvl="1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管道相关颜色标识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751850" y="498088"/>
            <a:ext cx="268829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004EC0"/>
                </a:solidFill>
                <a:latin typeface="微软雅黑" pitchFamily="34" charset="-122"/>
                <a:ea typeface="微软雅黑" pitchFamily="34" charset="-122"/>
              </a:rPr>
              <a:t>目 </a:t>
            </a:r>
            <a:r>
              <a:rPr lang="zh-CN" altLang="en-US" sz="3600" b="1" dirty="0" smtClean="0">
                <a:solidFill>
                  <a:srgbClr val="004EC0"/>
                </a:solidFill>
                <a:latin typeface="微软雅黑" pitchFamily="34" charset="-122"/>
                <a:ea typeface="微软雅黑" pitchFamily="34" charset="-122"/>
              </a:rPr>
              <a:t>录</a:t>
            </a:r>
            <a:endParaRPr lang="zh-CN" altLang="en-US" sz="3600" dirty="0">
              <a:solidFill>
                <a:srgbClr val="004E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325688" y="3604190"/>
            <a:ext cx="1181595" cy="1181594"/>
            <a:chOff x="1325688" y="3604190"/>
            <a:chExt cx="1181594" cy="1181594"/>
          </a:xfrm>
        </p:grpSpPr>
        <p:sp>
          <p:nvSpPr>
            <p:cNvPr id="47" name="圆角矩形 46"/>
            <p:cNvSpPr/>
            <p:nvPr/>
          </p:nvSpPr>
          <p:spPr>
            <a:xfrm rot="18926425">
              <a:off x="1325688" y="3604190"/>
              <a:ext cx="1181594" cy="1181594"/>
            </a:xfrm>
            <a:prstGeom prst="roundRect">
              <a:avLst/>
            </a:prstGeom>
            <a:solidFill>
              <a:srgbClr val="0070C0"/>
            </a:solidFill>
            <a:ln>
              <a:gradFill flip="none" rotWithShape="1">
                <a:gsLst>
                  <a:gs pos="0">
                    <a:srgbClr val="FCFDFD"/>
                  </a:gs>
                  <a:gs pos="100000">
                    <a:srgbClr val="CFD4D0"/>
                  </a:gs>
                </a:gsLst>
                <a:lin ang="8100000" scaled="1"/>
                <a:tileRect/>
              </a:gradFill>
            </a:ln>
            <a:effectLst>
              <a:outerShdw blurRad="342900" dist="152400" dir="8100000" algn="tr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8" name="TextBox 27"/>
            <p:cNvSpPr txBox="1"/>
            <p:nvPr/>
          </p:nvSpPr>
          <p:spPr>
            <a:xfrm>
              <a:off x="1346787" y="3764287"/>
              <a:ext cx="1124849" cy="913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5333" b="1" dirty="0" smtClean="0">
                  <a:solidFill>
                    <a:schemeClr val="bg1"/>
                  </a:solidFill>
                  <a:latin typeface="微软雅黑" pitchFamily="34" charset="-122"/>
                  <a:ea typeface="造字工房劲黑（非商用）常规体" pitchFamily="50" charset="-122"/>
                </a:rPr>
                <a:t>01</a:t>
              </a:r>
              <a:endParaRPr lang="zh-CN" altLang="en-US" sz="5333" b="1" dirty="0">
                <a:solidFill>
                  <a:schemeClr val="bg1"/>
                </a:solidFill>
                <a:latin typeface="微软雅黑" pitchFamily="34" charset="-122"/>
                <a:ea typeface="造字工房劲黑（非商用）常规体" pitchFamily="50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3319048" y="2217949"/>
            <a:ext cx="1181595" cy="1181594"/>
            <a:chOff x="1325688" y="3604190"/>
            <a:chExt cx="1181594" cy="1181594"/>
          </a:xfrm>
        </p:grpSpPr>
        <p:sp>
          <p:nvSpPr>
            <p:cNvPr id="50" name="圆角矩形 49"/>
            <p:cNvSpPr/>
            <p:nvPr/>
          </p:nvSpPr>
          <p:spPr>
            <a:xfrm rot="18926425">
              <a:off x="1325688" y="3604190"/>
              <a:ext cx="1181594" cy="1181594"/>
            </a:xfrm>
            <a:prstGeom prst="roundRect">
              <a:avLst/>
            </a:prstGeom>
            <a:solidFill>
              <a:srgbClr val="0070C0"/>
            </a:solidFill>
            <a:ln>
              <a:gradFill flip="none" rotWithShape="1">
                <a:gsLst>
                  <a:gs pos="0">
                    <a:srgbClr val="FCFDFD"/>
                  </a:gs>
                  <a:gs pos="100000">
                    <a:srgbClr val="CFD4D0"/>
                  </a:gs>
                </a:gsLst>
                <a:lin ang="8100000" scaled="1"/>
                <a:tileRect/>
              </a:gradFill>
            </a:ln>
            <a:effectLst>
              <a:outerShdw blurRad="342900" dist="152400" dir="8100000" algn="tr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1" name="TextBox 27"/>
            <p:cNvSpPr txBox="1"/>
            <p:nvPr/>
          </p:nvSpPr>
          <p:spPr>
            <a:xfrm>
              <a:off x="1400268" y="3764287"/>
              <a:ext cx="1027844" cy="9130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5333" b="1" dirty="0">
                  <a:solidFill>
                    <a:schemeClr val="bg1"/>
                  </a:solidFill>
                  <a:latin typeface="微软雅黑" pitchFamily="34" charset="-122"/>
                  <a:ea typeface="造字工房劲黑（非商用）常规体" pitchFamily="50" charset="-122"/>
                </a:rPr>
                <a:t>02</a:t>
              </a:r>
              <a:endParaRPr lang="zh-CN" altLang="en-US" sz="5333" b="1" dirty="0">
                <a:solidFill>
                  <a:schemeClr val="bg1"/>
                </a:solidFill>
                <a:latin typeface="微软雅黑" pitchFamily="34" charset="-122"/>
                <a:ea typeface="造字工房劲黑（非商用）常规体" pitchFamily="50" charset="-122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5430891" y="3614231"/>
            <a:ext cx="1181595" cy="1181594"/>
            <a:chOff x="1325688" y="3604190"/>
            <a:chExt cx="1181594" cy="1181594"/>
          </a:xfrm>
        </p:grpSpPr>
        <p:sp>
          <p:nvSpPr>
            <p:cNvPr id="53" name="圆角矩形 52"/>
            <p:cNvSpPr/>
            <p:nvPr/>
          </p:nvSpPr>
          <p:spPr>
            <a:xfrm rot="18926425">
              <a:off x="1325688" y="3604190"/>
              <a:ext cx="1181594" cy="1181594"/>
            </a:xfrm>
            <a:prstGeom prst="roundRect">
              <a:avLst/>
            </a:prstGeom>
            <a:solidFill>
              <a:srgbClr val="0070C0"/>
            </a:solidFill>
            <a:ln>
              <a:gradFill flip="none" rotWithShape="1">
                <a:gsLst>
                  <a:gs pos="0">
                    <a:srgbClr val="FCFDFD"/>
                  </a:gs>
                  <a:gs pos="100000">
                    <a:srgbClr val="CFD4D0"/>
                  </a:gs>
                </a:gsLst>
                <a:lin ang="8100000" scaled="1"/>
                <a:tileRect/>
              </a:gradFill>
            </a:ln>
            <a:effectLst>
              <a:outerShdw blurRad="342900" dist="152400" dir="8100000" algn="tr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4" name="TextBox 27"/>
            <p:cNvSpPr txBox="1"/>
            <p:nvPr/>
          </p:nvSpPr>
          <p:spPr>
            <a:xfrm>
              <a:off x="1400268" y="3764287"/>
              <a:ext cx="1027844" cy="9130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5333" b="1" dirty="0">
                  <a:solidFill>
                    <a:schemeClr val="bg1"/>
                  </a:solidFill>
                  <a:latin typeface="微软雅黑" pitchFamily="34" charset="-122"/>
                  <a:ea typeface="造字工房劲黑（非商用）常规体" pitchFamily="50" charset="-122"/>
                </a:rPr>
                <a:t>03</a:t>
              </a:r>
              <a:endParaRPr lang="zh-CN" altLang="en-US" sz="5333" b="1" dirty="0">
                <a:solidFill>
                  <a:schemeClr val="bg1"/>
                </a:solidFill>
                <a:latin typeface="微软雅黑" pitchFamily="34" charset="-122"/>
                <a:ea typeface="造字工房劲黑（非商用）常规体" pitchFamily="50" charset="-122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7693253" y="2172064"/>
            <a:ext cx="1181595" cy="1181594"/>
            <a:chOff x="1325688" y="3604190"/>
            <a:chExt cx="1181594" cy="1181594"/>
          </a:xfrm>
        </p:grpSpPr>
        <p:sp>
          <p:nvSpPr>
            <p:cNvPr id="56" name="圆角矩形 55"/>
            <p:cNvSpPr/>
            <p:nvPr/>
          </p:nvSpPr>
          <p:spPr>
            <a:xfrm rot="18926425">
              <a:off x="1325688" y="3604190"/>
              <a:ext cx="1181594" cy="1181594"/>
            </a:xfrm>
            <a:prstGeom prst="roundRect">
              <a:avLst/>
            </a:prstGeom>
            <a:solidFill>
              <a:srgbClr val="0070C0"/>
            </a:solidFill>
            <a:ln>
              <a:gradFill flip="none" rotWithShape="1">
                <a:gsLst>
                  <a:gs pos="0">
                    <a:srgbClr val="FCFDFD"/>
                  </a:gs>
                  <a:gs pos="100000">
                    <a:srgbClr val="CFD4D0"/>
                  </a:gs>
                </a:gsLst>
                <a:lin ang="8100000" scaled="1"/>
                <a:tileRect/>
              </a:gradFill>
            </a:ln>
            <a:effectLst>
              <a:outerShdw blurRad="342900" dist="152400" dir="8100000" algn="tr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7" name="TextBox 27"/>
            <p:cNvSpPr txBox="1"/>
            <p:nvPr/>
          </p:nvSpPr>
          <p:spPr>
            <a:xfrm>
              <a:off x="1400268" y="3764287"/>
              <a:ext cx="1027844" cy="9130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5333" b="1" dirty="0">
                  <a:solidFill>
                    <a:schemeClr val="bg1"/>
                  </a:solidFill>
                  <a:latin typeface="微软雅黑" pitchFamily="34" charset="-122"/>
                  <a:ea typeface="造字工房劲黑（非商用）常规体" pitchFamily="50" charset="-122"/>
                </a:rPr>
                <a:t>04</a:t>
              </a:r>
              <a:endParaRPr lang="zh-CN" altLang="en-US" sz="5333" b="1" dirty="0">
                <a:solidFill>
                  <a:schemeClr val="bg1"/>
                </a:solidFill>
                <a:latin typeface="微软雅黑" pitchFamily="34" charset="-122"/>
                <a:ea typeface="造字工房劲黑（非商用）常规体" pitchFamily="50" charset="-122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9952769" y="3602560"/>
            <a:ext cx="1181595" cy="1181594"/>
            <a:chOff x="1325688" y="3604190"/>
            <a:chExt cx="1181594" cy="1181594"/>
          </a:xfrm>
        </p:grpSpPr>
        <p:sp>
          <p:nvSpPr>
            <p:cNvPr id="59" name="圆角矩形 58"/>
            <p:cNvSpPr/>
            <p:nvPr/>
          </p:nvSpPr>
          <p:spPr>
            <a:xfrm rot="18926425">
              <a:off x="1325688" y="3604190"/>
              <a:ext cx="1181594" cy="1181594"/>
            </a:xfrm>
            <a:prstGeom prst="roundRect">
              <a:avLst/>
            </a:prstGeom>
            <a:solidFill>
              <a:srgbClr val="0070C0"/>
            </a:solidFill>
            <a:ln>
              <a:gradFill flip="none" rotWithShape="1">
                <a:gsLst>
                  <a:gs pos="0">
                    <a:srgbClr val="FCFDFD"/>
                  </a:gs>
                  <a:gs pos="100000">
                    <a:srgbClr val="CFD4D0"/>
                  </a:gs>
                </a:gsLst>
                <a:lin ang="8100000" scaled="1"/>
                <a:tileRect/>
              </a:gradFill>
            </a:ln>
            <a:effectLst>
              <a:outerShdw blurRad="342900" dist="152400" dir="8100000" algn="tr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0" name="TextBox 27"/>
            <p:cNvSpPr txBox="1"/>
            <p:nvPr/>
          </p:nvSpPr>
          <p:spPr>
            <a:xfrm>
              <a:off x="1400268" y="3764287"/>
              <a:ext cx="1027844" cy="9130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5333" b="1" dirty="0">
                  <a:solidFill>
                    <a:schemeClr val="bg1"/>
                  </a:solidFill>
                  <a:latin typeface="微软雅黑" pitchFamily="34" charset="-122"/>
                  <a:ea typeface="造字工房劲黑（非商用）常规体" pitchFamily="50" charset="-122"/>
                </a:rPr>
                <a:t>05</a:t>
              </a:r>
              <a:endParaRPr lang="zh-CN" altLang="en-US" sz="5333" b="1" dirty="0">
                <a:solidFill>
                  <a:schemeClr val="bg1"/>
                </a:solidFill>
                <a:latin typeface="微软雅黑" pitchFamily="34" charset="-122"/>
                <a:ea typeface="造字工房劲黑（非商用）常规体" pitchFamily="50" charset="-122"/>
              </a:endParaRPr>
            </a:p>
          </p:txBody>
        </p:sp>
      </p:grpSp>
      <p:sp>
        <p:nvSpPr>
          <p:cNvPr id="29" name="TextBox 6"/>
          <p:cNvSpPr txBox="1">
            <a:spLocks noChangeArrowheads="1"/>
          </p:cNvSpPr>
          <p:nvPr/>
        </p:nvSpPr>
        <p:spPr bwMode="auto">
          <a:xfrm>
            <a:off x="2471637" y="4011882"/>
            <a:ext cx="28981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0" lvl="1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电力相关颜色标识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4652197" y="2552978"/>
            <a:ext cx="28981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0" lvl="1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车间相关颜色标识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TextBox 6"/>
          <p:cNvSpPr txBox="1">
            <a:spLocks noChangeArrowheads="1"/>
          </p:cNvSpPr>
          <p:nvPr/>
        </p:nvSpPr>
        <p:spPr bwMode="auto">
          <a:xfrm>
            <a:off x="9009668" y="2542045"/>
            <a:ext cx="31823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0" lvl="1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特殊物相关颜色标识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2" name="TextBox 6"/>
          <p:cNvSpPr txBox="1">
            <a:spLocks noChangeArrowheads="1"/>
          </p:cNvSpPr>
          <p:nvPr/>
        </p:nvSpPr>
        <p:spPr bwMode="auto">
          <a:xfrm>
            <a:off x="6768799" y="4011881"/>
            <a:ext cx="30501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0" lvl="1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一般物相关颜色标识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7948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29" grpId="0"/>
      <p:bldP spid="30" grpId="0"/>
      <p:bldP spid="31" grpId="0"/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8967" y="111954"/>
            <a:ext cx="2355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车间区域布局图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439050"/>
              </p:ext>
            </p:extLst>
          </p:nvPr>
        </p:nvGraphicFramePr>
        <p:xfrm>
          <a:off x="649288" y="719505"/>
          <a:ext cx="11263312" cy="2746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6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6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48" marB="456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56945">
                        <a:lnSpc>
                          <a:spcPct val="150000"/>
                        </a:lnSpc>
                      </a:pPr>
                      <a:r>
                        <a:rPr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通过平面布局图， 使车间区域布局目视化</a:t>
                      </a:r>
                      <a:endParaRPr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48" marB="456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48" marB="456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车间所有部门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48" marB="456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32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48" marB="456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确定好车间部门平面布局；</a:t>
                      </a:r>
                    </a:p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制作好看板，主看板参考尺寸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150*120cm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参考规格：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190*113.5cm</a:t>
                      </a:r>
                    </a:p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将制作完毕的平面布局图看板放置于车间大门适当位置。（如下效果图） 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48" marB="456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注意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48" marB="456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部门生产管理看板内容根据各自部门或公司的实际情况设定，或变更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48" marB="456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3"/>
          <p:cNvSpPr/>
          <p:nvPr/>
        </p:nvSpPr>
        <p:spPr>
          <a:xfrm>
            <a:off x="626711" y="4400550"/>
            <a:ext cx="6753577" cy="24147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dirty="0"/>
          </a:p>
        </p:txBody>
      </p:sp>
      <p:sp>
        <p:nvSpPr>
          <p:cNvPr id="6" name="Rectangle 6"/>
          <p:cNvSpPr/>
          <p:nvPr/>
        </p:nvSpPr>
        <p:spPr>
          <a:xfrm>
            <a:off x="623888" y="3684737"/>
            <a:ext cx="11237911" cy="6210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/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4499964" y="3782090"/>
            <a:ext cx="3124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总装一线生产管理看板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5056188"/>
            <a:ext cx="5853112" cy="14478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7"/>
          <p:cNvSpPr txBox="1">
            <a:spLocks noChangeArrowheads="1"/>
          </p:cNvSpPr>
          <p:nvPr/>
        </p:nvSpPr>
        <p:spPr bwMode="auto">
          <a:xfrm>
            <a:off x="2126577" y="4551557"/>
            <a:ext cx="264182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总装一线布局图</a:t>
            </a:r>
          </a:p>
        </p:txBody>
      </p:sp>
      <p:sp>
        <p:nvSpPr>
          <p:cNvPr id="23" name="Rectangle 27"/>
          <p:cNvSpPr/>
          <p:nvPr/>
        </p:nvSpPr>
        <p:spPr>
          <a:xfrm>
            <a:off x="7523871" y="4422923"/>
            <a:ext cx="4363328" cy="23763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/>
          </a:p>
        </p:txBody>
      </p:sp>
      <p:sp>
        <p:nvSpPr>
          <p:cNvPr id="24" name="TextBox 28"/>
          <p:cNvSpPr txBox="1">
            <a:spLocks noChangeArrowheads="1"/>
          </p:cNvSpPr>
          <p:nvPr/>
        </p:nvSpPr>
        <p:spPr bwMode="auto">
          <a:xfrm>
            <a:off x="8182822" y="5302652"/>
            <a:ext cx="30960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总装一线生产情报数据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1116261" y="4960258"/>
            <a:ext cx="747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包装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713892" y="4960258"/>
            <a:ext cx="73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CPT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3877742" y="4962824"/>
            <a:ext cx="622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EST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164552" y="5537634"/>
            <a:ext cx="4171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箱体上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5579211" y="5502707"/>
            <a:ext cx="4145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配件组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装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4668820" y="5512789"/>
            <a:ext cx="4145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箱体倒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置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4032585" y="5512807"/>
            <a:ext cx="4145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配件组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装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2881195" y="5846977"/>
            <a:ext cx="4145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返工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753938" y="5534561"/>
            <a:ext cx="4145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取吊下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1204061" y="5703768"/>
            <a:ext cx="1319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打包装带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1187361" y="6125088"/>
            <a:ext cx="1068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缠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薄膜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2005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182688" y="3725519"/>
            <a:ext cx="9688512" cy="29733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623888" y="188154"/>
            <a:ext cx="3302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车间区域注意事项标识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484970"/>
              </p:ext>
            </p:extLst>
          </p:nvPr>
        </p:nvGraphicFramePr>
        <p:xfrm>
          <a:off x="1207294" y="896164"/>
          <a:ext cx="9663906" cy="2743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8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05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1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ct val="50000"/>
                        </a:spcBef>
                      </a:pP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提示访客进入车间应遵循的基本要求</a:t>
                      </a:r>
                      <a:endParaRPr kumimoji="1"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0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ct val="50000"/>
                        </a:spcBef>
                      </a:pP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车间、厂区、办公楼、危险区域等工作区域</a:t>
                      </a:r>
                      <a:endParaRPr kumimoji="1"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35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、针对相应区域定置必要的警示标识种类和数量</a:t>
                      </a: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、尺寸：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250*300</a:t>
                      </a: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、板材：亚克力</a:t>
                      </a: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、悬挂位置：以人员观看视角为准，水平略上</a:t>
                      </a:r>
                      <a:endParaRPr kumimoji="1"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Picture 2" descr="D:\layout\可视化：颜色管理\DSC05677.JPG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168" y="3783013"/>
            <a:ext cx="3808800" cy="285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D:\layout\可视化：颜色管理\DSC056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600" y="3783913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6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19460361">
            <a:off x="5077820" y="1459964"/>
            <a:ext cx="1944216" cy="1944216"/>
          </a:xfrm>
          <a:prstGeom prst="roundRect">
            <a:avLst/>
          </a:prstGeom>
          <a:solidFill>
            <a:srgbClr val="0070C0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TextBox 5"/>
          <p:cNvSpPr txBox="1"/>
          <p:nvPr/>
        </p:nvSpPr>
        <p:spPr>
          <a:xfrm>
            <a:off x="5073564" y="4031165"/>
            <a:ext cx="2332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一般物品定位线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966414" y="4806937"/>
            <a:ext cx="226225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区域管理标识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V="1">
            <a:off x="4858129" y="3920890"/>
            <a:ext cx="0" cy="1734943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535035" y="1937749"/>
            <a:ext cx="1136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Box 6"/>
          <p:cNvSpPr txBox="1">
            <a:spLocks noChangeArrowheads="1"/>
          </p:cNvSpPr>
          <p:nvPr/>
        </p:nvSpPr>
        <p:spPr bwMode="auto">
          <a:xfrm>
            <a:off x="1651001" y="4672963"/>
            <a:ext cx="30994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0" lvl="1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一般物相关颜色标识</a:t>
            </a:r>
            <a:endParaRPr lang="zh-CN" altLang="en-US" sz="24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7562764" y="4031165"/>
            <a:ext cx="1428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开门线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TextBox 5"/>
          <p:cNvSpPr txBox="1"/>
          <p:nvPr/>
        </p:nvSpPr>
        <p:spPr>
          <a:xfrm>
            <a:off x="9169400" y="4031165"/>
            <a:ext cx="2652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手推物流车定位线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146052" y="4806937"/>
            <a:ext cx="283614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模具架治具标识、定位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327392" y="5501943"/>
            <a:ext cx="283614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物料框标识与定置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073564" y="5501944"/>
            <a:ext cx="207248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厂房立柱标识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948444" y="5501944"/>
            <a:ext cx="283614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物料进出方向标识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圆角矩形 17"/>
          <p:cNvSpPr/>
          <p:nvPr/>
        </p:nvSpPr>
        <p:spPr>
          <a:xfrm rot="18926425">
            <a:off x="1598706" y="2015872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圆角矩形 18"/>
          <p:cNvSpPr/>
          <p:nvPr/>
        </p:nvSpPr>
        <p:spPr>
          <a:xfrm rot="18926425">
            <a:off x="2665886" y="2002896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圆角矩形 19"/>
          <p:cNvSpPr/>
          <p:nvPr/>
        </p:nvSpPr>
        <p:spPr>
          <a:xfrm rot="18926425">
            <a:off x="3930732" y="1988957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圆角矩形 20"/>
          <p:cNvSpPr/>
          <p:nvPr/>
        </p:nvSpPr>
        <p:spPr>
          <a:xfrm rot="18926425">
            <a:off x="7136464" y="1990448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圆角矩形 21"/>
          <p:cNvSpPr/>
          <p:nvPr/>
        </p:nvSpPr>
        <p:spPr>
          <a:xfrm rot="18926425">
            <a:off x="8221173" y="1990447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圆角矩形 22"/>
          <p:cNvSpPr/>
          <p:nvPr/>
        </p:nvSpPr>
        <p:spPr>
          <a:xfrm rot="18926425">
            <a:off x="9432561" y="1976594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圆角矩形 23"/>
          <p:cNvSpPr/>
          <p:nvPr/>
        </p:nvSpPr>
        <p:spPr>
          <a:xfrm rot="18926425">
            <a:off x="2047790" y="2234973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圆角矩形 24"/>
          <p:cNvSpPr/>
          <p:nvPr/>
        </p:nvSpPr>
        <p:spPr>
          <a:xfrm rot="18926425">
            <a:off x="3114971" y="2221997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圆角矩形 25"/>
          <p:cNvSpPr/>
          <p:nvPr/>
        </p:nvSpPr>
        <p:spPr>
          <a:xfrm rot="18926425">
            <a:off x="4379815" y="2208058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 rot="18926425">
            <a:off x="7585547" y="2209549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圆角矩形 27"/>
          <p:cNvSpPr/>
          <p:nvPr/>
        </p:nvSpPr>
        <p:spPr>
          <a:xfrm rot="18926425">
            <a:off x="8670257" y="2209548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圆角矩形 28"/>
          <p:cNvSpPr/>
          <p:nvPr/>
        </p:nvSpPr>
        <p:spPr>
          <a:xfrm rot="18926425">
            <a:off x="9881645" y="2195695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45934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00"/>
                            </p:stCondLst>
                            <p:childTnLst>
                              <p:par>
                                <p:cTn id="55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671 L -0.58541 -0.34097 " pathEditMode="relative" rAng="0" ptsTypes="AA">
                                      <p:cBhvr>
                                        <p:cTn id="56" dur="4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10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8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00"/>
                            </p:stCondLst>
                            <p:childTnLst>
                              <p:par>
                                <p:cTn id="61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200"/>
                            </p:stCondLst>
                            <p:childTnLst>
                              <p:par>
                                <p:cTn id="67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672 L -0.58541 -0.34097 " pathEditMode="relative" rAng="0" ptsTypes="AA">
                                      <p:cBhvr>
                                        <p:cTn id="68" dur="4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6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78" dur="4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400"/>
                            </p:stCondLst>
                            <p:childTnLst>
                              <p:par>
                                <p:cTn id="88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672 L -0.58541 -0.34098 " pathEditMode="relative" rAng="0" ptsTypes="AA">
                                      <p:cBhvr>
                                        <p:cTn id="89" dur="4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2 L -0.58542 -0.34098 " pathEditMode="relative" rAng="0" ptsTypes="AA">
                                      <p:cBhvr>
                                        <p:cTn id="98" dur="4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07" dur="4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16" dur="4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10" y="-16713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25" dur="4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1 -0.34097 " pathEditMode="relative" rAng="0" ptsTypes="AA">
                                      <p:cBhvr>
                                        <p:cTn id="134" dur="4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43" dur="4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8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800"/>
                            </p:stCondLst>
                            <p:childTnLst>
                              <p:par>
                                <p:cTn id="148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200"/>
                            </p:stCondLst>
                            <p:childTnLst>
                              <p:par>
                                <p:cTn id="154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55" dur="4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64" dur="4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6" grpId="0"/>
      <p:bldP spid="8" grpId="0"/>
      <p:bldP spid="9" grpId="0"/>
      <p:bldP spid="11" grpId="0"/>
      <p:bldP spid="12" grpId="0"/>
      <p:bldP spid="13" grpId="0"/>
      <p:bldP spid="17" grpId="0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585788" y="4041775"/>
            <a:ext cx="11034712" cy="2641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623888" y="238954"/>
            <a:ext cx="2417434" cy="472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一般物品定位线</a:t>
            </a:r>
          </a:p>
        </p:txBody>
      </p:sp>
      <p:graphicFrame>
        <p:nvGraphicFramePr>
          <p:cNvPr id="3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199147"/>
              </p:ext>
            </p:extLst>
          </p:nvPr>
        </p:nvGraphicFramePr>
        <p:xfrm>
          <a:off x="598488" y="800063"/>
          <a:ext cx="11009312" cy="3140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5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33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81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871" marB="4587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让所有人员熟悉物品摆放的区域线体颜色、规格，使现场物品类别清晰</a:t>
                      </a:r>
                      <a:endParaRPr kumimoji="1"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871" marB="4587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10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871" marB="4587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一般物品的摆放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871" marB="4587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8723">
                <a:tc row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871" marB="4587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一般物品区域使用白色区域线，线宽</a:t>
                      </a:r>
                      <a:r>
                        <a:rPr lang="en-US" altLang="zh-CN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50mm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871" marB="4587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52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可移动物品采用方框定位，不可移动物品采用四角定位，如车床、工作台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871" marB="4587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35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3</a:t>
                      </a: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、各区域线的大小以摆放物品大小而定，物品摆放与区域线距离为：</a:t>
                      </a:r>
                      <a:r>
                        <a:rPr lang="en-US" altLang="zh-CN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30mm≤</a:t>
                      </a: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距离≤</a:t>
                      </a:r>
                      <a:r>
                        <a:rPr lang="en-US" altLang="zh-CN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50mm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871" marB="4587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35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4</a:t>
                      </a: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、区域线四角可以为直角过渡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871" marB="4587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2348912" y="4165789"/>
            <a:ext cx="2971800" cy="2057400"/>
            <a:chOff x="5334000" y="1600200"/>
            <a:chExt cx="2971800" cy="2057400"/>
          </a:xfrm>
        </p:grpSpPr>
        <p:sp>
          <p:nvSpPr>
            <p:cNvPr id="5" name="Text Box 12"/>
            <p:cNvSpPr txBox="1">
              <a:spLocks noChangeArrowheads="1"/>
            </p:cNvSpPr>
            <p:nvPr/>
          </p:nvSpPr>
          <p:spPr bwMode="auto">
            <a:xfrm>
              <a:off x="6149386" y="2216223"/>
              <a:ext cx="1300163" cy="707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2" tIns="45716" rIns="91432" bIns="45716">
              <a:spAutoFit/>
            </a:bodyPr>
            <a:lstStyle>
              <a:lvl1pPr defTabSz="957263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57263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57263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57263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57263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一般物品区域线</a:t>
              </a:r>
            </a:p>
          </p:txBody>
        </p:sp>
        <p:sp>
          <p:nvSpPr>
            <p:cNvPr id="6" name="Rectangle 29"/>
            <p:cNvSpPr>
              <a:spLocks noChangeArrowheads="1"/>
            </p:cNvSpPr>
            <p:nvPr/>
          </p:nvSpPr>
          <p:spPr bwMode="auto">
            <a:xfrm>
              <a:off x="6121400" y="2209800"/>
              <a:ext cx="1223963" cy="720725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432" tIns="45716" rIns="91432" bIns="45716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" name="Rectangle 27"/>
            <p:cNvSpPr/>
            <p:nvPr/>
          </p:nvSpPr>
          <p:spPr>
            <a:xfrm>
              <a:off x="5334000" y="1600200"/>
              <a:ext cx="28956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8" name="Rectangle 28"/>
            <p:cNvSpPr/>
            <p:nvPr/>
          </p:nvSpPr>
          <p:spPr>
            <a:xfrm>
              <a:off x="5334000" y="1752600"/>
              <a:ext cx="304800" cy="1905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9" name="Rectangle 29"/>
            <p:cNvSpPr/>
            <p:nvPr/>
          </p:nvSpPr>
          <p:spPr>
            <a:xfrm>
              <a:off x="8077200" y="1600200"/>
              <a:ext cx="228600" cy="2057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0" name="Rectangle 30"/>
            <p:cNvSpPr/>
            <p:nvPr/>
          </p:nvSpPr>
          <p:spPr>
            <a:xfrm>
              <a:off x="5334000" y="3429000"/>
              <a:ext cx="28956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sp>
        <p:nvSpPr>
          <p:cNvPr id="22" name="Rectangle 31"/>
          <p:cNvSpPr/>
          <p:nvPr/>
        </p:nvSpPr>
        <p:spPr>
          <a:xfrm>
            <a:off x="6641511" y="4203889"/>
            <a:ext cx="1752600" cy="144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grpSp>
        <p:nvGrpSpPr>
          <p:cNvPr id="23" name="Group 41"/>
          <p:cNvGrpSpPr>
            <a:grpSpLocks/>
          </p:cNvGrpSpPr>
          <p:nvPr/>
        </p:nvGrpSpPr>
        <p:grpSpPr bwMode="auto">
          <a:xfrm>
            <a:off x="6641511" y="4397034"/>
            <a:ext cx="3141133" cy="2220307"/>
            <a:chOff x="2984" y="776"/>
            <a:chExt cx="1484" cy="1069"/>
          </a:xfrm>
        </p:grpSpPr>
        <p:sp>
          <p:nvSpPr>
            <p:cNvPr id="24" name="Line 43"/>
            <p:cNvSpPr>
              <a:spLocks noChangeShapeType="1"/>
            </p:cNvSpPr>
            <p:nvPr/>
          </p:nvSpPr>
          <p:spPr bwMode="auto">
            <a:xfrm>
              <a:off x="3800" y="816"/>
              <a:ext cx="52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44"/>
            <p:cNvSpPr>
              <a:spLocks noChangeShapeType="1"/>
            </p:cNvSpPr>
            <p:nvPr/>
          </p:nvSpPr>
          <p:spPr bwMode="auto">
            <a:xfrm>
              <a:off x="3608" y="1392"/>
              <a:ext cx="72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45"/>
            <p:cNvSpPr>
              <a:spLocks noChangeShapeType="1"/>
            </p:cNvSpPr>
            <p:nvPr/>
          </p:nvSpPr>
          <p:spPr bwMode="auto">
            <a:xfrm>
              <a:off x="4232" y="816"/>
              <a:ext cx="0" cy="57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46"/>
            <p:cNvSpPr>
              <a:spLocks noChangeShapeType="1"/>
            </p:cNvSpPr>
            <p:nvPr/>
          </p:nvSpPr>
          <p:spPr bwMode="auto">
            <a:xfrm>
              <a:off x="3200" y="1392"/>
              <a:ext cx="0" cy="28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47"/>
            <p:cNvSpPr>
              <a:spLocks noChangeShapeType="1"/>
            </p:cNvSpPr>
            <p:nvPr/>
          </p:nvSpPr>
          <p:spPr bwMode="auto">
            <a:xfrm>
              <a:off x="3608" y="1392"/>
              <a:ext cx="0" cy="28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48"/>
            <p:cNvSpPr>
              <a:spLocks noChangeShapeType="1"/>
            </p:cNvSpPr>
            <p:nvPr/>
          </p:nvSpPr>
          <p:spPr bwMode="auto">
            <a:xfrm>
              <a:off x="3216" y="1632"/>
              <a:ext cx="38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Text Box 49"/>
            <p:cNvSpPr txBox="1">
              <a:spLocks noChangeArrowheads="1"/>
            </p:cNvSpPr>
            <p:nvPr/>
          </p:nvSpPr>
          <p:spPr bwMode="auto">
            <a:xfrm>
              <a:off x="2984" y="1652"/>
              <a:ext cx="810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2" tIns="45716" rIns="91432" bIns="45716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100mm</a:t>
              </a:r>
            </a:p>
          </p:txBody>
        </p:sp>
        <p:sp>
          <p:nvSpPr>
            <p:cNvPr id="31" name="Text Box 50"/>
            <p:cNvSpPr txBox="1">
              <a:spLocks noChangeArrowheads="1"/>
            </p:cNvSpPr>
            <p:nvPr/>
          </p:nvSpPr>
          <p:spPr bwMode="auto">
            <a:xfrm rot="16200000">
              <a:off x="4046" y="1009"/>
              <a:ext cx="656" cy="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2" tIns="45716" rIns="91432" bIns="45716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150mm</a:t>
              </a:r>
            </a:p>
          </p:txBody>
        </p:sp>
      </p:grpSp>
      <p:sp>
        <p:nvSpPr>
          <p:cNvPr id="32" name="Rectangle 26"/>
          <p:cNvSpPr/>
          <p:nvPr/>
        </p:nvSpPr>
        <p:spPr>
          <a:xfrm>
            <a:off x="7098711" y="5194489"/>
            <a:ext cx="838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33" name="Rectangle 25"/>
          <p:cNvSpPr/>
          <p:nvPr/>
        </p:nvSpPr>
        <p:spPr>
          <a:xfrm>
            <a:off x="7936911" y="4432489"/>
            <a:ext cx="4572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053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474788" y="3802063"/>
            <a:ext cx="9358312" cy="29368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623888" y="264354"/>
            <a:ext cx="1350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开门线</a:t>
            </a:r>
          </a:p>
        </p:txBody>
      </p:sp>
      <p:graphicFrame>
        <p:nvGraphicFramePr>
          <p:cNvPr id="3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249149"/>
              </p:ext>
            </p:extLst>
          </p:nvPr>
        </p:nvGraphicFramePr>
        <p:xfrm>
          <a:off x="1474788" y="1038001"/>
          <a:ext cx="9358312" cy="2671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9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489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2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7" marB="4572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警示路人开门的路径，避开或小心通过</a:t>
                      </a:r>
                      <a:endParaRPr kumimoji="1"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7" marB="4572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62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7" marB="4572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ct val="50000"/>
                        </a:spcBef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所有朝向通道的弧形推拉式门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7" marB="4572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894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7" marB="4572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CN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、沿着门开关的弧形路径画虚线</a:t>
                      </a:r>
                      <a:endParaRPr lang="en-US" altLang="zh-CN" sz="18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7" marB="4572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1894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2</a:t>
                      </a: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、线条颜色为黄色，线宽</a:t>
                      </a:r>
                      <a:r>
                        <a:rPr lang="en-US" altLang="zh-CN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50mm   </a:t>
                      </a: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，每段长</a:t>
                      </a:r>
                      <a:r>
                        <a:rPr lang="en-US" altLang="zh-CN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100mm ,</a:t>
                      </a: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间距</a:t>
                      </a:r>
                      <a:r>
                        <a:rPr lang="en-US" altLang="zh-CN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50mm </a:t>
                      </a:r>
                    </a:p>
                  </a:txBody>
                  <a:tcPr marT="45727" marB="4572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132" y="4005263"/>
            <a:ext cx="3313112" cy="2535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D:\layout\可视化：颜色管理\DSC056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184" y="3954463"/>
            <a:ext cx="3469316" cy="260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93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23888" y="315155"/>
            <a:ext cx="2747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手推物流车定位线</a:t>
            </a:r>
          </a:p>
        </p:txBody>
      </p:sp>
      <p:graphicFrame>
        <p:nvGraphicFramePr>
          <p:cNvPr id="3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936393"/>
              </p:ext>
            </p:extLst>
          </p:nvPr>
        </p:nvGraphicFramePr>
        <p:xfrm>
          <a:off x="1144588" y="1314450"/>
          <a:ext cx="9866312" cy="2317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1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74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27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7" marB="4572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让所有人员熟悉物品摆放的区域线体颜色、规格，使现场物品类别清晰</a:t>
                      </a:r>
                      <a:endParaRPr kumimoji="1"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7" marB="4572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9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7" marB="4572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空置的部品台车、小叉车、工具车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7" marB="4572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400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7" marB="4572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、四周边框按照一般区域线画制原则来画</a:t>
                      </a:r>
                      <a:endParaRPr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7" marB="4572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31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2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、线条颜色为白，线宽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50mm   </a:t>
                      </a:r>
                    </a:p>
                  </a:txBody>
                  <a:tcPr marT="45727" marB="4572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1144588" y="3860509"/>
            <a:ext cx="9866312" cy="284003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18"/>
          <a:stretch>
            <a:fillRect/>
          </a:stretch>
        </p:blipFill>
        <p:spPr bwMode="auto">
          <a:xfrm>
            <a:off x="1998927" y="4116096"/>
            <a:ext cx="4006645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7302500" y="4116374"/>
            <a:ext cx="2489200" cy="2487626"/>
            <a:chOff x="5486400" y="1981200"/>
            <a:chExt cx="2819400" cy="3200400"/>
          </a:xfrm>
        </p:grpSpPr>
        <p:sp>
          <p:nvSpPr>
            <p:cNvPr id="7" name="Rectangle 9"/>
            <p:cNvSpPr/>
            <p:nvPr/>
          </p:nvSpPr>
          <p:spPr>
            <a:xfrm>
              <a:off x="5486400" y="1981200"/>
              <a:ext cx="228600" cy="2819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8" name="Rectangle 10"/>
            <p:cNvSpPr/>
            <p:nvPr/>
          </p:nvSpPr>
          <p:spPr>
            <a:xfrm>
              <a:off x="5486400" y="4800600"/>
              <a:ext cx="7620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9" name="Rectangle 11"/>
            <p:cNvSpPr/>
            <p:nvPr/>
          </p:nvSpPr>
          <p:spPr>
            <a:xfrm>
              <a:off x="8001000" y="1981200"/>
              <a:ext cx="304800" cy="304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0" name="Rectangle 12"/>
            <p:cNvSpPr/>
            <p:nvPr/>
          </p:nvSpPr>
          <p:spPr>
            <a:xfrm>
              <a:off x="7467600" y="4800600"/>
              <a:ext cx="7620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dirty="0"/>
            </a:p>
          </p:txBody>
        </p:sp>
        <p:sp>
          <p:nvSpPr>
            <p:cNvPr id="11" name="Rectangle 13"/>
            <p:cNvSpPr/>
            <p:nvPr/>
          </p:nvSpPr>
          <p:spPr>
            <a:xfrm>
              <a:off x="5486400" y="1981200"/>
              <a:ext cx="28194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2" name="Down Arrow 16"/>
            <p:cNvSpPr/>
            <p:nvPr/>
          </p:nvSpPr>
          <p:spPr>
            <a:xfrm>
              <a:off x="6629400" y="4572000"/>
              <a:ext cx="457200" cy="609600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9920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23888" y="238954"/>
            <a:ext cx="2188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区域管理标识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218913"/>
              </p:ext>
            </p:extLst>
          </p:nvPr>
        </p:nvGraphicFramePr>
        <p:xfrm>
          <a:off x="883444" y="1003300"/>
          <a:ext cx="10425112" cy="3009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1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43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89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56945">
                        <a:lnSpc>
                          <a:spcPct val="150000"/>
                        </a:lnSpc>
                      </a:pPr>
                      <a:r>
                        <a:rPr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通过标识牌，使区域规划目视化</a:t>
                      </a:r>
                      <a:endParaRPr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8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区域管理：原材料区、成品区、返修品区、报废区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46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 版式如下</a:t>
                      </a:r>
                    </a:p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、白底蓝边、字体：白色加粗黑体，文字居中</a:t>
                      </a:r>
                    </a:p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、地址牌规格 长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25cm×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20cm</a:t>
                      </a:r>
                    </a:p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、立式放置</a:t>
                      </a:r>
                      <a:endParaRPr kumimoji="1"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、统一所有部门的看板尺寸、字体、字体大小、颜色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576528" y="4471057"/>
            <a:ext cx="2233695" cy="2057434"/>
            <a:chOff x="2880" y="1054"/>
            <a:chExt cx="2856" cy="2210"/>
          </a:xfrm>
          <a:solidFill>
            <a:schemeClr val="accent4"/>
          </a:solidFill>
        </p:grpSpPr>
        <p:sp>
          <p:nvSpPr>
            <p:cNvPr id="5" name="Rectangle 11"/>
            <p:cNvSpPr>
              <a:spLocks noChangeArrowheads="1"/>
            </p:cNvSpPr>
            <p:nvPr/>
          </p:nvSpPr>
          <p:spPr bwMode="auto">
            <a:xfrm>
              <a:off x="2880" y="1104"/>
              <a:ext cx="2448" cy="1824"/>
            </a:xfrm>
            <a:prstGeom prst="rect">
              <a:avLst/>
            </a:prstGeom>
            <a:grpFill/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" name="Line 12"/>
            <p:cNvSpPr>
              <a:spLocks noChangeShapeType="1"/>
            </p:cNvSpPr>
            <p:nvPr/>
          </p:nvSpPr>
          <p:spPr bwMode="auto">
            <a:xfrm>
              <a:off x="2880" y="1488"/>
              <a:ext cx="2448" cy="0"/>
            </a:xfrm>
            <a:prstGeom prst="line">
              <a:avLst/>
            </a:prstGeom>
            <a:grpFill/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buFontTx/>
                <a:buNone/>
                <a:defRPr/>
              </a:pPr>
              <a:endParaRPr lang="zh-CN" alt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7" name="Line 18"/>
            <p:cNvSpPr>
              <a:spLocks noChangeShapeType="1"/>
            </p:cNvSpPr>
            <p:nvPr/>
          </p:nvSpPr>
          <p:spPr bwMode="auto">
            <a:xfrm>
              <a:off x="2880" y="3168"/>
              <a:ext cx="2448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Line 19"/>
            <p:cNvSpPr>
              <a:spLocks noChangeShapeType="1"/>
            </p:cNvSpPr>
            <p:nvPr/>
          </p:nvSpPr>
          <p:spPr bwMode="auto">
            <a:xfrm>
              <a:off x="2887" y="2928"/>
              <a:ext cx="0" cy="336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>
                <a:buFontTx/>
                <a:buNone/>
                <a:defRPr/>
              </a:pPr>
              <a:endParaRPr lang="zh-CN" altLang="en-US">
                <a:latin typeface="Arial" charset="0"/>
              </a:endParaRPr>
            </a:p>
          </p:txBody>
        </p:sp>
        <p:sp>
          <p:nvSpPr>
            <p:cNvPr id="9" name="Line 20"/>
            <p:cNvSpPr>
              <a:spLocks noChangeShapeType="1"/>
            </p:cNvSpPr>
            <p:nvPr/>
          </p:nvSpPr>
          <p:spPr bwMode="auto">
            <a:xfrm>
              <a:off x="5328" y="2928"/>
              <a:ext cx="0" cy="336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>
                <a:buFontTx/>
                <a:buNone/>
                <a:defRPr/>
              </a:pPr>
              <a:endParaRPr lang="zh-CN" altLang="en-US">
                <a:latin typeface="Arial" charset="0"/>
              </a:endParaRPr>
            </a:p>
          </p:txBody>
        </p:sp>
        <p:sp>
          <p:nvSpPr>
            <p:cNvPr id="10" name="Rectangle 21"/>
            <p:cNvSpPr>
              <a:spLocks noChangeArrowheads="1"/>
            </p:cNvSpPr>
            <p:nvPr/>
          </p:nvSpPr>
          <p:spPr bwMode="auto">
            <a:xfrm>
              <a:off x="3071" y="2939"/>
              <a:ext cx="1777" cy="239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algn="ctr">
                <a:buFontTx/>
                <a:buNone/>
                <a:defRPr/>
              </a:pP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25 cm</a:t>
              </a:r>
            </a:p>
          </p:txBody>
        </p:sp>
        <p:sp>
          <p:nvSpPr>
            <p:cNvPr id="11" name="Line 22"/>
            <p:cNvSpPr>
              <a:spLocks noChangeShapeType="1"/>
            </p:cNvSpPr>
            <p:nvPr/>
          </p:nvSpPr>
          <p:spPr bwMode="auto">
            <a:xfrm flipH="1">
              <a:off x="5328" y="2881"/>
              <a:ext cx="336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>
                <a:buFontTx/>
                <a:buNone/>
                <a:defRPr/>
              </a:pPr>
              <a:endParaRPr lang="zh-CN" altLang="en-US">
                <a:latin typeface="Arial" charset="0"/>
              </a:endParaRPr>
            </a:p>
          </p:txBody>
        </p:sp>
        <p:sp>
          <p:nvSpPr>
            <p:cNvPr id="12" name="Line 23"/>
            <p:cNvSpPr>
              <a:spLocks noChangeShapeType="1"/>
            </p:cNvSpPr>
            <p:nvPr/>
          </p:nvSpPr>
          <p:spPr bwMode="auto">
            <a:xfrm flipH="1">
              <a:off x="5294" y="1104"/>
              <a:ext cx="336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>
                <a:buFontTx/>
                <a:buNone/>
                <a:defRPr/>
              </a:pPr>
              <a:endParaRPr lang="zh-CN" altLang="en-US">
                <a:latin typeface="Arial" charset="0"/>
              </a:endParaRPr>
            </a:p>
          </p:txBody>
        </p:sp>
        <p:sp>
          <p:nvSpPr>
            <p:cNvPr id="13" name="Line 24"/>
            <p:cNvSpPr>
              <a:spLocks noChangeShapeType="1"/>
            </p:cNvSpPr>
            <p:nvPr/>
          </p:nvSpPr>
          <p:spPr bwMode="auto">
            <a:xfrm>
              <a:off x="5424" y="1104"/>
              <a:ext cx="0" cy="1776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Rectangle 25"/>
            <p:cNvSpPr>
              <a:spLocks noChangeArrowheads="1"/>
            </p:cNvSpPr>
            <p:nvPr/>
          </p:nvSpPr>
          <p:spPr bwMode="auto">
            <a:xfrm rot="16200000">
              <a:off x="4705" y="1799"/>
              <a:ext cx="1776" cy="286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algn="ctr">
                <a:defRPr/>
              </a:pP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20 cm</a:t>
              </a:r>
            </a:p>
          </p:txBody>
        </p:sp>
      </p:grpSp>
      <p:sp>
        <p:nvSpPr>
          <p:cNvPr id="15" name="TextBox 41"/>
          <p:cNvSpPr txBox="1">
            <a:spLocks noChangeArrowheads="1"/>
          </p:cNvSpPr>
          <p:nvPr/>
        </p:nvSpPr>
        <p:spPr bwMode="auto">
          <a:xfrm>
            <a:off x="1786039" y="5204093"/>
            <a:ext cx="13710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返修品区</a:t>
            </a:r>
          </a:p>
        </p:txBody>
      </p:sp>
      <p:sp>
        <p:nvSpPr>
          <p:cNvPr id="16" name="TextBox 42"/>
          <p:cNvSpPr txBox="1">
            <a:spLocks noChangeArrowheads="1"/>
          </p:cNvSpPr>
          <p:nvPr/>
        </p:nvSpPr>
        <p:spPr bwMode="auto">
          <a:xfrm>
            <a:off x="1829024" y="4492624"/>
            <a:ext cx="12814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制  冷</a:t>
            </a:r>
          </a:p>
        </p:txBody>
      </p:sp>
      <p:grpSp>
        <p:nvGrpSpPr>
          <p:cNvPr id="17" name="Group 32"/>
          <p:cNvGrpSpPr>
            <a:grpSpLocks/>
          </p:cNvGrpSpPr>
          <p:nvPr/>
        </p:nvGrpSpPr>
        <p:grpSpPr bwMode="auto">
          <a:xfrm>
            <a:off x="5092129" y="4502739"/>
            <a:ext cx="2078615" cy="2025719"/>
            <a:chOff x="2880" y="1090"/>
            <a:chExt cx="2921" cy="2174"/>
          </a:xfrm>
        </p:grpSpPr>
        <p:sp>
          <p:nvSpPr>
            <p:cNvPr id="18" name="Rectangle 11"/>
            <p:cNvSpPr>
              <a:spLocks noChangeArrowheads="1"/>
            </p:cNvSpPr>
            <p:nvPr/>
          </p:nvSpPr>
          <p:spPr bwMode="auto">
            <a:xfrm>
              <a:off x="2880" y="1104"/>
              <a:ext cx="2448" cy="1824"/>
            </a:xfrm>
            <a:prstGeom prst="rect">
              <a:avLst/>
            </a:prstGeom>
            <a:solidFill>
              <a:srgbClr val="FF0000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" name="Line 12"/>
            <p:cNvSpPr>
              <a:spLocks noChangeShapeType="1"/>
            </p:cNvSpPr>
            <p:nvPr/>
          </p:nvSpPr>
          <p:spPr bwMode="auto">
            <a:xfrm>
              <a:off x="2880" y="1488"/>
              <a:ext cx="244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buFontTx/>
                <a:buNone/>
                <a:defRPr/>
              </a:pPr>
              <a:endParaRPr lang="zh-CN" alt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2880" y="3168"/>
              <a:ext cx="24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19"/>
            <p:cNvSpPr>
              <a:spLocks noChangeShapeType="1"/>
            </p:cNvSpPr>
            <p:nvPr/>
          </p:nvSpPr>
          <p:spPr bwMode="auto">
            <a:xfrm>
              <a:off x="2902" y="292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>
                <a:buFontTx/>
                <a:buNone/>
                <a:defRPr/>
              </a:pPr>
              <a:endParaRPr lang="zh-CN" altLang="en-US">
                <a:latin typeface="Arial" charset="0"/>
              </a:endParaRPr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auto">
            <a:xfrm>
              <a:off x="5328" y="292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>
                <a:buFontTx/>
                <a:buNone/>
                <a:defRPr/>
              </a:pPr>
              <a:endParaRPr lang="zh-CN" altLang="en-US">
                <a:latin typeface="Arial" charset="0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/>
          </p:nvSpPr>
          <p:spPr bwMode="auto">
            <a:xfrm>
              <a:off x="3227" y="2939"/>
              <a:ext cx="1777" cy="239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algn="ctr">
                <a:defRPr/>
              </a:pP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25 cm</a:t>
              </a:r>
            </a:p>
          </p:txBody>
        </p:sp>
        <p:sp>
          <p:nvSpPr>
            <p:cNvPr id="24" name="Line 22"/>
            <p:cNvSpPr>
              <a:spLocks noChangeShapeType="1"/>
            </p:cNvSpPr>
            <p:nvPr/>
          </p:nvSpPr>
          <p:spPr bwMode="auto">
            <a:xfrm flipH="1">
              <a:off x="5328" y="2881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>
                <a:buFontTx/>
                <a:buNone/>
                <a:defRPr/>
              </a:pPr>
              <a:endParaRPr lang="zh-CN" altLang="en-US">
                <a:latin typeface="Arial" charset="0"/>
              </a:endParaRPr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auto">
            <a:xfrm flipH="1">
              <a:off x="5295" y="1104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>
                <a:buFontTx/>
                <a:buNone/>
                <a:defRPr/>
              </a:pPr>
              <a:endParaRPr lang="zh-CN" altLang="en-US">
                <a:latin typeface="Arial" charset="0"/>
              </a:endParaRPr>
            </a:p>
          </p:txBody>
        </p:sp>
        <p:sp>
          <p:nvSpPr>
            <p:cNvPr id="26" name="Line 24"/>
            <p:cNvSpPr>
              <a:spLocks noChangeShapeType="1"/>
            </p:cNvSpPr>
            <p:nvPr/>
          </p:nvSpPr>
          <p:spPr bwMode="auto">
            <a:xfrm>
              <a:off x="5424" y="1104"/>
              <a:ext cx="0" cy="17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Rectangle 25"/>
            <p:cNvSpPr>
              <a:spLocks noChangeArrowheads="1"/>
            </p:cNvSpPr>
            <p:nvPr/>
          </p:nvSpPr>
          <p:spPr bwMode="auto">
            <a:xfrm rot="16200000">
              <a:off x="4770" y="1835"/>
              <a:ext cx="1776" cy="286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algn="ctr">
                <a:defRPr/>
              </a:pP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20 cm</a:t>
              </a:r>
            </a:p>
          </p:txBody>
        </p:sp>
      </p:grpSp>
      <p:sp>
        <p:nvSpPr>
          <p:cNvPr id="28" name="TextBox 41"/>
          <p:cNvSpPr txBox="1">
            <a:spLocks noChangeArrowheads="1"/>
          </p:cNvSpPr>
          <p:nvPr/>
        </p:nvSpPr>
        <p:spPr bwMode="auto">
          <a:xfrm>
            <a:off x="5314148" y="5204094"/>
            <a:ext cx="12953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报废品区</a:t>
            </a:r>
          </a:p>
        </p:txBody>
      </p:sp>
      <p:sp>
        <p:nvSpPr>
          <p:cNvPr id="29" name="TextBox 42"/>
          <p:cNvSpPr txBox="1">
            <a:spLocks noChangeArrowheads="1"/>
          </p:cNvSpPr>
          <p:nvPr/>
        </p:nvSpPr>
        <p:spPr bwMode="auto">
          <a:xfrm>
            <a:off x="5484241" y="4490539"/>
            <a:ext cx="95779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钣 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金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0" name="Group 32"/>
          <p:cNvGrpSpPr>
            <a:grpSpLocks/>
          </p:cNvGrpSpPr>
          <p:nvPr/>
        </p:nvGrpSpPr>
        <p:grpSpPr bwMode="auto">
          <a:xfrm>
            <a:off x="8114607" y="4505962"/>
            <a:ext cx="2103184" cy="2037713"/>
            <a:chOff x="2871" y="1104"/>
            <a:chExt cx="3056" cy="2160"/>
          </a:xfrm>
        </p:grpSpPr>
        <p:sp>
          <p:nvSpPr>
            <p:cNvPr id="31" name="Rectangle 11"/>
            <p:cNvSpPr>
              <a:spLocks noChangeArrowheads="1"/>
            </p:cNvSpPr>
            <p:nvPr/>
          </p:nvSpPr>
          <p:spPr bwMode="auto">
            <a:xfrm>
              <a:off x="2880" y="1104"/>
              <a:ext cx="2448" cy="1824"/>
            </a:xfrm>
            <a:prstGeom prst="rect">
              <a:avLst/>
            </a:prstGeom>
            <a:solidFill>
              <a:srgbClr val="3399FF"/>
            </a:solidFill>
            <a:ln w="25400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" name="Line 12"/>
            <p:cNvSpPr>
              <a:spLocks noChangeShapeType="1"/>
            </p:cNvSpPr>
            <p:nvPr/>
          </p:nvSpPr>
          <p:spPr bwMode="auto">
            <a:xfrm>
              <a:off x="2880" y="1488"/>
              <a:ext cx="244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buFontTx/>
                <a:buNone/>
                <a:defRPr/>
              </a:pPr>
              <a:endParaRPr lang="zh-CN" alt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33" name="Line 18"/>
            <p:cNvSpPr>
              <a:spLocks noChangeShapeType="1"/>
            </p:cNvSpPr>
            <p:nvPr/>
          </p:nvSpPr>
          <p:spPr bwMode="auto">
            <a:xfrm>
              <a:off x="2880" y="3168"/>
              <a:ext cx="24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19"/>
            <p:cNvSpPr>
              <a:spLocks noChangeShapeType="1"/>
            </p:cNvSpPr>
            <p:nvPr/>
          </p:nvSpPr>
          <p:spPr bwMode="auto">
            <a:xfrm>
              <a:off x="2871" y="292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>
                <a:buFontTx/>
                <a:buNone/>
                <a:defRPr/>
              </a:pPr>
              <a:endParaRPr lang="zh-CN" altLang="en-US">
                <a:latin typeface="Arial" charset="0"/>
              </a:endParaRPr>
            </a:p>
          </p:txBody>
        </p:sp>
        <p:sp>
          <p:nvSpPr>
            <p:cNvPr id="35" name="Line 20"/>
            <p:cNvSpPr>
              <a:spLocks noChangeShapeType="1"/>
            </p:cNvSpPr>
            <p:nvPr/>
          </p:nvSpPr>
          <p:spPr bwMode="auto">
            <a:xfrm>
              <a:off x="5328" y="292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>
                <a:buFontTx/>
                <a:buNone/>
                <a:defRPr/>
              </a:pPr>
              <a:endParaRPr lang="zh-CN" altLang="en-US">
                <a:latin typeface="Arial" charset="0"/>
              </a:endParaRPr>
            </a:p>
          </p:txBody>
        </p:sp>
        <p:sp>
          <p:nvSpPr>
            <p:cNvPr id="36" name="Rectangle 21"/>
            <p:cNvSpPr>
              <a:spLocks noChangeArrowheads="1"/>
            </p:cNvSpPr>
            <p:nvPr/>
          </p:nvSpPr>
          <p:spPr bwMode="auto">
            <a:xfrm>
              <a:off x="3311" y="2928"/>
              <a:ext cx="1777" cy="239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algn="ctr">
                <a:defRPr/>
              </a:pP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25 cm</a:t>
              </a:r>
            </a:p>
          </p:txBody>
        </p:sp>
        <p:sp>
          <p:nvSpPr>
            <p:cNvPr id="37" name="Line 22"/>
            <p:cNvSpPr>
              <a:spLocks noChangeShapeType="1"/>
            </p:cNvSpPr>
            <p:nvPr/>
          </p:nvSpPr>
          <p:spPr bwMode="auto">
            <a:xfrm flipH="1">
              <a:off x="5328" y="2881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>
                <a:buFontTx/>
                <a:buNone/>
                <a:defRPr/>
              </a:pPr>
              <a:endParaRPr lang="zh-CN" altLang="en-US">
                <a:latin typeface="Arial" charset="0"/>
              </a:endParaRPr>
            </a:p>
          </p:txBody>
        </p:sp>
        <p:sp>
          <p:nvSpPr>
            <p:cNvPr id="38" name="Line 23"/>
            <p:cNvSpPr>
              <a:spLocks noChangeShapeType="1"/>
            </p:cNvSpPr>
            <p:nvPr/>
          </p:nvSpPr>
          <p:spPr bwMode="auto">
            <a:xfrm flipH="1">
              <a:off x="5280" y="1104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>
                <a:buFontTx/>
                <a:buNone/>
                <a:defRPr/>
              </a:pPr>
              <a:endParaRPr lang="zh-CN" altLang="en-US">
                <a:latin typeface="Arial" charset="0"/>
              </a:endParaRPr>
            </a:p>
          </p:txBody>
        </p:sp>
        <p:sp>
          <p:nvSpPr>
            <p:cNvPr id="39" name="Line 24"/>
            <p:cNvSpPr>
              <a:spLocks noChangeShapeType="1"/>
            </p:cNvSpPr>
            <p:nvPr/>
          </p:nvSpPr>
          <p:spPr bwMode="auto">
            <a:xfrm>
              <a:off x="5424" y="1104"/>
              <a:ext cx="0" cy="17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Rectangle 25"/>
            <p:cNvSpPr>
              <a:spLocks noChangeArrowheads="1"/>
            </p:cNvSpPr>
            <p:nvPr/>
          </p:nvSpPr>
          <p:spPr bwMode="auto">
            <a:xfrm rot="16200000">
              <a:off x="4896" y="1872"/>
              <a:ext cx="1776" cy="286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algn="ctr">
                <a:defRPr/>
              </a:pP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20 cm</a:t>
              </a:r>
            </a:p>
          </p:txBody>
        </p:sp>
      </p:grpSp>
      <p:sp>
        <p:nvSpPr>
          <p:cNvPr id="41" name="TextBox 41"/>
          <p:cNvSpPr txBox="1">
            <a:spLocks noChangeArrowheads="1"/>
          </p:cNvSpPr>
          <p:nvPr/>
        </p:nvSpPr>
        <p:spPr bwMode="auto">
          <a:xfrm>
            <a:off x="8373655" y="5247222"/>
            <a:ext cx="12953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原材料区</a:t>
            </a:r>
          </a:p>
        </p:txBody>
      </p:sp>
      <p:sp>
        <p:nvSpPr>
          <p:cNvPr id="42" name="TextBox 42"/>
          <p:cNvSpPr txBox="1">
            <a:spLocks noChangeArrowheads="1"/>
          </p:cNvSpPr>
          <p:nvPr/>
        </p:nvSpPr>
        <p:spPr bwMode="auto">
          <a:xfrm>
            <a:off x="8582844" y="4485574"/>
            <a:ext cx="81972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钣 金</a:t>
            </a:r>
          </a:p>
        </p:txBody>
      </p:sp>
    </p:spTree>
    <p:extLst>
      <p:ext uri="{BB962C8B-B14F-4D97-AF65-F5344CB8AC3E}">
        <p14:creationId xmlns:p14="http://schemas.microsoft.com/office/powerpoint/2010/main" val="300008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38062" y="150054"/>
            <a:ext cx="3302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模具架治具标识、定位</a:t>
            </a:r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332508"/>
              </p:ext>
            </p:extLst>
          </p:nvPr>
        </p:nvGraphicFramePr>
        <p:xfrm>
          <a:off x="623888" y="762000"/>
          <a:ext cx="7046912" cy="3009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65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0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89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56945">
                        <a:lnSpc>
                          <a:spcPct val="150000"/>
                        </a:lnSpc>
                      </a:pPr>
                      <a:r>
                        <a:rPr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通过标识牌，加强模具的管理（防错、易寻找）</a:t>
                      </a:r>
                      <a:endParaRPr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8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模具架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46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、层架每层、每列编号标识</a:t>
                      </a:r>
                    </a:p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、看板上的标识信息要与模具上的信息一至</a:t>
                      </a:r>
                    </a:p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、白底、字体：加粗黑体，文字居中</a:t>
                      </a:r>
                    </a:p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、地址牌规格 长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60cm×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50cm</a:t>
                      </a:r>
                    </a:p>
                    <a:p>
                      <a:pPr algn="just" defTabSz="956945">
                        <a:lnSpc>
                          <a:spcPct val="150000"/>
                        </a:lnSpc>
                      </a:pP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、板材：自制喷涂白板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233384"/>
              </p:ext>
            </p:extLst>
          </p:nvPr>
        </p:nvGraphicFramePr>
        <p:xfrm>
          <a:off x="7950200" y="761999"/>
          <a:ext cx="3886200" cy="26781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8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7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6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9529"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40" marB="4574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529">
                <a:tc>
                  <a:txBody>
                    <a:bodyPr/>
                    <a:lstStyle/>
                    <a:p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模具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模具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模具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40" marB="4574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9529">
                <a:tc>
                  <a:txBody>
                    <a:bodyPr/>
                    <a:lstStyle/>
                    <a:p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模具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40" marB="4574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9529">
                <a:tc>
                  <a:txBody>
                    <a:bodyPr/>
                    <a:lstStyle/>
                    <a:p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40" marB="4574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t="3125" r="4375" b="7031"/>
          <a:stretch>
            <a:fillRect/>
          </a:stretch>
        </p:blipFill>
        <p:spPr bwMode="auto">
          <a:xfrm>
            <a:off x="3350189" y="3882782"/>
            <a:ext cx="4343400" cy="28892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1"/>
          <p:cNvSpPr/>
          <p:nvPr/>
        </p:nvSpPr>
        <p:spPr>
          <a:xfrm>
            <a:off x="6248400" y="4889500"/>
            <a:ext cx="1092200" cy="1168400"/>
          </a:xfrm>
          <a:prstGeom prst="rect">
            <a:avLst/>
          </a:prstGeom>
          <a:noFill/>
          <a:ln w="412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/>
          </a:p>
        </p:txBody>
      </p:sp>
      <p:cxnSp>
        <p:nvCxnSpPr>
          <p:cNvPr id="7" name="Straight Arrow Connector 42"/>
          <p:cNvCxnSpPr/>
          <p:nvPr/>
        </p:nvCxnSpPr>
        <p:spPr>
          <a:xfrm flipV="1">
            <a:off x="7324271" y="3605213"/>
            <a:ext cx="1057729" cy="1357314"/>
          </a:xfrm>
          <a:prstGeom prst="straightConnector1">
            <a:avLst/>
          </a:prstGeom>
          <a:ln w="412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22"/>
          <p:cNvSpPr txBox="1">
            <a:spLocks noChangeArrowheads="1"/>
          </p:cNvSpPr>
          <p:nvPr/>
        </p:nvSpPr>
        <p:spPr bwMode="auto">
          <a:xfrm>
            <a:off x="680921" y="3895982"/>
            <a:ext cx="25989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模具定置位标识看板</a:t>
            </a:r>
          </a:p>
        </p:txBody>
      </p:sp>
      <p:grpSp>
        <p:nvGrpSpPr>
          <p:cNvPr id="11" name="Group 28"/>
          <p:cNvGrpSpPr>
            <a:grpSpLocks/>
          </p:cNvGrpSpPr>
          <p:nvPr/>
        </p:nvGrpSpPr>
        <p:grpSpPr bwMode="auto">
          <a:xfrm>
            <a:off x="1109436" y="4438652"/>
            <a:ext cx="1804306" cy="1047749"/>
            <a:chOff x="6096000" y="4724400"/>
            <a:chExt cx="1219200" cy="533400"/>
          </a:xfrm>
          <a:solidFill>
            <a:srgbClr val="0070C0"/>
          </a:solidFill>
        </p:grpSpPr>
        <p:sp>
          <p:nvSpPr>
            <p:cNvPr id="12" name="Rectangle 23"/>
            <p:cNvSpPr/>
            <p:nvPr/>
          </p:nvSpPr>
          <p:spPr>
            <a:xfrm>
              <a:off x="6248400" y="4724400"/>
              <a:ext cx="914400" cy="533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/>
            </a:p>
          </p:txBody>
        </p:sp>
        <p:sp>
          <p:nvSpPr>
            <p:cNvPr id="13" name="Rectangle 24"/>
            <p:cNvSpPr/>
            <p:nvPr/>
          </p:nvSpPr>
          <p:spPr>
            <a:xfrm>
              <a:off x="6172200" y="4724400"/>
              <a:ext cx="1066800" cy="76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/>
            </a:p>
          </p:txBody>
        </p:sp>
        <p:sp>
          <p:nvSpPr>
            <p:cNvPr id="14" name="Rectangle 25"/>
            <p:cNvSpPr/>
            <p:nvPr/>
          </p:nvSpPr>
          <p:spPr>
            <a:xfrm rot="16200000">
              <a:off x="5981700" y="4838700"/>
              <a:ext cx="304800" cy="76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/>
            </a:p>
          </p:txBody>
        </p:sp>
        <p:sp>
          <p:nvSpPr>
            <p:cNvPr id="15" name="Rectangle 26"/>
            <p:cNvSpPr/>
            <p:nvPr/>
          </p:nvSpPr>
          <p:spPr>
            <a:xfrm rot="16200000">
              <a:off x="7124700" y="4838700"/>
              <a:ext cx="304800" cy="76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/>
            </a:p>
          </p:txBody>
        </p:sp>
        <p:sp>
          <p:nvSpPr>
            <p:cNvPr id="16" name="TextBox 27"/>
            <p:cNvSpPr txBox="1">
              <a:spLocks noChangeArrowheads="1"/>
            </p:cNvSpPr>
            <p:nvPr/>
          </p:nvSpPr>
          <p:spPr bwMode="auto">
            <a:xfrm>
              <a:off x="6336285" y="4852076"/>
              <a:ext cx="762000" cy="203693"/>
            </a:xfrm>
            <a:prstGeom prst="rect">
              <a:avLst/>
            </a:prstGeom>
            <a:grpFill/>
            <a:ln w="41275">
              <a:solidFill>
                <a:srgbClr val="FFC000"/>
              </a:solidFill>
              <a:miter lim="800000"/>
              <a:headEnd/>
              <a:tailEnd/>
            </a:ln>
            <a:extLst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标识卡</a:t>
              </a:r>
            </a:p>
          </p:txBody>
        </p:sp>
      </p:grpSp>
      <p:cxnSp>
        <p:nvCxnSpPr>
          <p:cNvPr id="17" name="Straight Arrow Connector 20"/>
          <p:cNvCxnSpPr/>
          <p:nvPr/>
        </p:nvCxnSpPr>
        <p:spPr>
          <a:xfrm flipH="1" flipV="1">
            <a:off x="2592727" y="5067300"/>
            <a:ext cx="2253965" cy="520215"/>
          </a:xfrm>
          <a:prstGeom prst="straightConnector1">
            <a:avLst/>
          </a:prstGeom>
          <a:ln w="412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869967" y="5473700"/>
            <a:ext cx="1303845" cy="248494"/>
          </a:xfrm>
          <a:prstGeom prst="rect">
            <a:avLst/>
          </a:prstGeom>
          <a:noFill/>
          <a:ln w="412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/>
          </a:p>
        </p:txBody>
      </p:sp>
      <p:sp>
        <p:nvSpPr>
          <p:cNvPr id="20" name="Rectangular Callout 45"/>
          <p:cNvSpPr/>
          <p:nvPr/>
        </p:nvSpPr>
        <p:spPr>
          <a:xfrm>
            <a:off x="790376" y="6047729"/>
            <a:ext cx="1349319" cy="584201"/>
          </a:xfrm>
          <a:prstGeom prst="wedgeRectCallout">
            <a:avLst>
              <a:gd name="adj1" fmla="val -23184"/>
              <a:gd name="adj2" fmla="val -205652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sz="1200" dirty="0">
              <a:solidFill>
                <a:srgbClr val="FF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80921" y="6176118"/>
            <a:ext cx="1552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插到圆筒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里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5201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8967" y="111955"/>
            <a:ext cx="2188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厂房立柱标识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136127"/>
              </p:ext>
            </p:extLst>
          </p:nvPr>
        </p:nvGraphicFramePr>
        <p:xfrm>
          <a:off x="338467" y="718107"/>
          <a:ext cx="11539095" cy="3112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1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7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92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56945">
                        <a:lnSpc>
                          <a:spcPct val="150000"/>
                        </a:lnSpc>
                      </a:pPr>
                      <a:r>
                        <a:rPr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通过标识使现场管理更具体化</a:t>
                      </a:r>
                      <a:endParaRPr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3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厂房所有立柱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370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3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、编号方法：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A-11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；原材料仓：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；钣金部门、门加工部门、预组装部、喷涂、丝  印： 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；发泡部、总装、制冷、电器、门组装：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；成部仓：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</a:t>
                      </a:r>
                      <a:endParaRPr lang="zh-CN" altLang="en-US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just" defTabSz="956945">
                        <a:lnSpc>
                          <a:spcPct val="13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、标识方法：把标识牌统一定置在立柱平面（正反平面），每一立柱定置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块标识牌</a:t>
                      </a:r>
                    </a:p>
                    <a:p>
                      <a:pPr algn="just" defTabSz="956945">
                        <a:lnSpc>
                          <a:spcPct val="13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、标识牌定置高度：距地面高度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3.5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米处</a:t>
                      </a:r>
                    </a:p>
                    <a:p>
                      <a:pPr algn="just" defTabSz="956945">
                        <a:lnSpc>
                          <a:spcPct val="13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、标识牌颜色：</a:t>
                      </a:r>
                      <a:endParaRPr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just" defTabSz="956945">
                        <a:lnSpc>
                          <a:spcPct val="13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、标识牌尺寸：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200*150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338467" y="3928127"/>
            <a:ext cx="11539095" cy="284003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AutoShape 2" descr="https://timgsa.baidu.com/timg?image&amp;quality=80&amp;size=b9999_10000&amp;sec=1508837623990&amp;di=6bdca3cf443591bd08bca97bf75ea9ce&amp;imgtype=0&amp;src=http%3A%2F%2Fimgsrc.baidu.com%2Fimgad%2Fpic%2Fitem%2Fd009b3de9c82d1589f4226888b0a19d8bd3e42c2.jpg"/>
          <p:cNvSpPr>
            <a:spLocks noChangeAspect="1" noChangeArrowheads="1"/>
          </p:cNvSpPr>
          <p:nvPr/>
        </p:nvSpPr>
        <p:spPr bwMode="auto">
          <a:xfrm>
            <a:off x="155575" y="-428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318" y="4103546"/>
            <a:ext cx="3733800" cy="2489200"/>
          </a:xfrm>
          <a:prstGeom prst="rect">
            <a:avLst/>
          </a:prstGeom>
        </p:spPr>
      </p:pic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8242362" y="4209821"/>
            <a:ext cx="3200400" cy="2547991"/>
            <a:chOff x="3733800" y="968836"/>
            <a:chExt cx="5257800" cy="5355764"/>
          </a:xfrm>
          <a:solidFill>
            <a:schemeClr val="bg1">
              <a:lumMod val="95000"/>
            </a:schemeClr>
          </a:solidFill>
        </p:grpSpPr>
        <p:sp>
          <p:nvSpPr>
            <p:cNvPr id="8" name="Rectangle 4"/>
            <p:cNvSpPr/>
            <p:nvPr/>
          </p:nvSpPr>
          <p:spPr>
            <a:xfrm>
              <a:off x="5676787" y="990600"/>
              <a:ext cx="1142320" cy="3124200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9" name="Rectangle 5"/>
            <p:cNvSpPr/>
            <p:nvPr/>
          </p:nvSpPr>
          <p:spPr>
            <a:xfrm>
              <a:off x="5335134" y="3886200"/>
              <a:ext cx="1828234" cy="2286000"/>
            </a:xfrm>
            <a:prstGeom prst="rect">
              <a:avLst/>
            </a:prstGeom>
            <a:grp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0" name="Flowchart: Manual Operation 6"/>
            <p:cNvSpPr/>
            <p:nvPr/>
          </p:nvSpPr>
          <p:spPr>
            <a:xfrm flipV="1">
              <a:off x="5335134" y="3657600"/>
              <a:ext cx="1828234" cy="228600"/>
            </a:xfrm>
            <a:prstGeom prst="flowChartManualOperation">
              <a:avLst/>
            </a:prstGeom>
            <a:grp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cxnSp>
          <p:nvCxnSpPr>
            <p:cNvPr id="11" name="Straight Connector 8"/>
            <p:cNvCxnSpPr/>
            <p:nvPr/>
          </p:nvCxnSpPr>
          <p:spPr>
            <a:xfrm>
              <a:off x="3733800" y="6172200"/>
              <a:ext cx="5257800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0"/>
            <p:cNvCxnSpPr/>
            <p:nvPr/>
          </p:nvCxnSpPr>
          <p:spPr>
            <a:xfrm flipV="1">
              <a:off x="3963307" y="6172200"/>
              <a:ext cx="305141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1"/>
            <p:cNvCxnSpPr/>
            <p:nvPr/>
          </p:nvCxnSpPr>
          <p:spPr>
            <a:xfrm flipV="1">
              <a:off x="4226720" y="6172200"/>
              <a:ext cx="305139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2"/>
            <p:cNvCxnSpPr/>
            <p:nvPr/>
          </p:nvCxnSpPr>
          <p:spPr>
            <a:xfrm flipV="1">
              <a:off x="4490130" y="6172200"/>
              <a:ext cx="305141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3"/>
            <p:cNvCxnSpPr/>
            <p:nvPr/>
          </p:nvCxnSpPr>
          <p:spPr>
            <a:xfrm flipV="1">
              <a:off x="4756150" y="6172200"/>
              <a:ext cx="302532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4"/>
            <p:cNvCxnSpPr/>
            <p:nvPr/>
          </p:nvCxnSpPr>
          <p:spPr>
            <a:xfrm flipV="1">
              <a:off x="5019562" y="6172200"/>
              <a:ext cx="305139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5"/>
            <p:cNvCxnSpPr/>
            <p:nvPr/>
          </p:nvCxnSpPr>
          <p:spPr>
            <a:xfrm flipV="1">
              <a:off x="5546386" y="6172200"/>
              <a:ext cx="305139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6"/>
            <p:cNvCxnSpPr/>
            <p:nvPr/>
          </p:nvCxnSpPr>
          <p:spPr>
            <a:xfrm flipV="1">
              <a:off x="5282973" y="6172200"/>
              <a:ext cx="305141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7"/>
            <p:cNvCxnSpPr/>
            <p:nvPr/>
          </p:nvCxnSpPr>
          <p:spPr>
            <a:xfrm flipV="1">
              <a:off x="5812405" y="6172200"/>
              <a:ext cx="305139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8"/>
            <p:cNvCxnSpPr/>
            <p:nvPr/>
          </p:nvCxnSpPr>
          <p:spPr>
            <a:xfrm flipV="1">
              <a:off x="6868659" y="6172200"/>
              <a:ext cx="305141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9"/>
            <p:cNvCxnSpPr/>
            <p:nvPr/>
          </p:nvCxnSpPr>
          <p:spPr>
            <a:xfrm flipV="1">
              <a:off x="6339228" y="6172200"/>
              <a:ext cx="305139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0"/>
            <p:cNvCxnSpPr/>
            <p:nvPr/>
          </p:nvCxnSpPr>
          <p:spPr>
            <a:xfrm flipV="1">
              <a:off x="6605248" y="6172200"/>
              <a:ext cx="302532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1"/>
            <p:cNvCxnSpPr/>
            <p:nvPr/>
          </p:nvCxnSpPr>
          <p:spPr>
            <a:xfrm flipV="1">
              <a:off x="7132071" y="6172200"/>
              <a:ext cx="305139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2"/>
            <p:cNvCxnSpPr/>
            <p:nvPr/>
          </p:nvCxnSpPr>
          <p:spPr>
            <a:xfrm flipV="1">
              <a:off x="6075816" y="6172200"/>
              <a:ext cx="305141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3"/>
            <p:cNvCxnSpPr/>
            <p:nvPr/>
          </p:nvCxnSpPr>
          <p:spPr>
            <a:xfrm flipV="1">
              <a:off x="7924914" y="6172200"/>
              <a:ext cx="305139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4"/>
            <p:cNvCxnSpPr/>
            <p:nvPr/>
          </p:nvCxnSpPr>
          <p:spPr>
            <a:xfrm flipV="1">
              <a:off x="7661502" y="6172200"/>
              <a:ext cx="305141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5"/>
            <p:cNvCxnSpPr/>
            <p:nvPr/>
          </p:nvCxnSpPr>
          <p:spPr>
            <a:xfrm flipV="1">
              <a:off x="7395482" y="6172200"/>
              <a:ext cx="305141" cy="152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3"/>
            <p:cNvSpPr/>
            <p:nvPr/>
          </p:nvSpPr>
          <p:spPr>
            <a:xfrm>
              <a:off x="5676787" y="968836"/>
              <a:ext cx="1142320" cy="85996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2000" dirty="0"/>
            </a:p>
          </p:txBody>
        </p:sp>
        <p:sp>
          <p:nvSpPr>
            <p:cNvPr id="29" name="Flowchart: Manual Input 26"/>
            <p:cNvSpPr/>
            <p:nvPr/>
          </p:nvSpPr>
          <p:spPr>
            <a:xfrm>
              <a:off x="6933861" y="4419600"/>
              <a:ext cx="229507" cy="1752600"/>
            </a:xfrm>
            <a:prstGeom prst="flowChartManualInpu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30" name="Flowchart: Manual Input 27"/>
            <p:cNvSpPr/>
            <p:nvPr/>
          </p:nvSpPr>
          <p:spPr>
            <a:xfrm flipH="1">
              <a:off x="5335134" y="4419600"/>
              <a:ext cx="226900" cy="1752600"/>
            </a:xfrm>
            <a:prstGeom prst="flowChartManualInpu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sp>
        <p:nvSpPr>
          <p:cNvPr id="31" name="Line 22"/>
          <p:cNvSpPr>
            <a:spLocks noChangeShapeType="1"/>
          </p:cNvSpPr>
          <p:nvPr/>
        </p:nvSpPr>
        <p:spPr bwMode="auto">
          <a:xfrm flipH="1">
            <a:off x="10274300" y="6660375"/>
            <a:ext cx="358775" cy="0"/>
          </a:xfrm>
          <a:prstGeom prst="line">
            <a:avLst/>
          </a:prstGeom>
          <a:noFill/>
          <a:ln w="9525">
            <a:solidFill>
              <a:schemeClr val="bg1">
                <a:lumMod val="95000"/>
              </a:schemeClr>
            </a:solidFill>
            <a:round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eaLnBrk="1" hangingPunct="1">
              <a:defRPr/>
            </a:pPr>
            <a:endParaRPr lang="zh-CN" altLang="en-US">
              <a:latin typeface="Arial" charset="0"/>
            </a:endParaRPr>
          </a:p>
        </p:txBody>
      </p:sp>
      <p:sp>
        <p:nvSpPr>
          <p:cNvPr id="32" name="Line 23"/>
          <p:cNvSpPr>
            <a:spLocks noChangeShapeType="1"/>
          </p:cNvSpPr>
          <p:nvPr/>
        </p:nvSpPr>
        <p:spPr bwMode="auto">
          <a:xfrm flipH="1">
            <a:off x="10094913" y="4209821"/>
            <a:ext cx="609600" cy="0"/>
          </a:xfrm>
          <a:prstGeom prst="line">
            <a:avLst/>
          </a:prstGeom>
          <a:noFill/>
          <a:ln w="9525">
            <a:solidFill>
              <a:schemeClr val="bg1">
                <a:lumMod val="95000"/>
              </a:schemeClr>
            </a:solidFill>
            <a:round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eaLnBrk="1" hangingPunct="1">
              <a:defRPr/>
            </a:pPr>
            <a:endParaRPr lang="zh-CN" altLang="en-US">
              <a:latin typeface="Arial" charset="0"/>
            </a:endParaRPr>
          </a:p>
        </p:txBody>
      </p:sp>
      <p:sp>
        <p:nvSpPr>
          <p:cNvPr id="33" name="Line 24"/>
          <p:cNvSpPr>
            <a:spLocks noChangeShapeType="1"/>
          </p:cNvSpPr>
          <p:nvPr/>
        </p:nvSpPr>
        <p:spPr bwMode="auto">
          <a:xfrm>
            <a:off x="10414000" y="4236047"/>
            <a:ext cx="42860" cy="2424328"/>
          </a:xfrm>
          <a:prstGeom prst="line">
            <a:avLst/>
          </a:prstGeom>
          <a:noFill/>
          <a:ln w="9525">
            <a:solidFill>
              <a:schemeClr val="bg1">
                <a:lumMod val="95000"/>
              </a:schemeClr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Rectangle 25"/>
          <p:cNvSpPr>
            <a:spLocks noChangeArrowheads="1"/>
          </p:cNvSpPr>
          <p:nvPr/>
        </p:nvSpPr>
        <p:spPr bwMode="auto">
          <a:xfrm rot="16200000">
            <a:off x="10119398" y="5129385"/>
            <a:ext cx="1217774" cy="304800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91432" tIns="45716" rIns="91432" bIns="45716" anchor="ctr"/>
          <a:lstStyle/>
          <a:p>
            <a:pPr algn="ctr" eaLnBrk="1" hangingPunct="1">
              <a:defRPr/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350 cm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607299" y="4983975"/>
            <a:ext cx="767587" cy="3810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CN" sz="2000" dirty="0">
                <a:solidFill>
                  <a:schemeClr val="tx1"/>
                </a:solidFill>
              </a:rPr>
              <a:t>A-10</a:t>
            </a:r>
            <a:endParaRPr lang="zh-CN" altLang="en-US" sz="2000" dirty="0">
              <a:solidFill>
                <a:schemeClr val="tx1"/>
              </a:solidFill>
            </a:endParaRPr>
          </a:p>
        </p:txBody>
      </p:sp>
      <p:sp>
        <p:nvSpPr>
          <p:cNvPr id="36" name="Line 24"/>
          <p:cNvSpPr>
            <a:spLocks noChangeShapeType="1"/>
          </p:cNvSpPr>
          <p:nvPr/>
        </p:nvSpPr>
        <p:spPr bwMode="auto">
          <a:xfrm>
            <a:off x="7531100" y="4983975"/>
            <a:ext cx="0" cy="381000"/>
          </a:xfrm>
          <a:prstGeom prst="line">
            <a:avLst/>
          </a:prstGeom>
          <a:noFill/>
          <a:ln w="9525">
            <a:solidFill>
              <a:schemeClr val="bg1">
                <a:lumMod val="95000"/>
              </a:schemeClr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24"/>
          <p:cNvSpPr>
            <a:spLocks noChangeShapeType="1"/>
          </p:cNvSpPr>
          <p:nvPr/>
        </p:nvSpPr>
        <p:spPr bwMode="auto">
          <a:xfrm rot="16200000">
            <a:off x="7990299" y="4446988"/>
            <a:ext cx="1588" cy="767586"/>
          </a:xfrm>
          <a:prstGeom prst="line">
            <a:avLst/>
          </a:prstGeom>
          <a:noFill/>
          <a:ln w="9525">
            <a:solidFill>
              <a:schemeClr val="bg1">
                <a:lumMod val="95000"/>
              </a:schemeClr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TextBox 39"/>
          <p:cNvSpPr txBox="1">
            <a:spLocks noChangeArrowheads="1"/>
          </p:cNvSpPr>
          <p:nvPr/>
        </p:nvSpPr>
        <p:spPr bwMode="auto">
          <a:xfrm>
            <a:off x="7554346" y="4241764"/>
            <a:ext cx="11207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200mm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TextBox 40"/>
          <p:cNvSpPr txBox="1">
            <a:spLocks noChangeArrowheads="1"/>
          </p:cNvSpPr>
          <p:nvPr/>
        </p:nvSpPr>
        <p:spPr bwMode="auto">
          <a:xfrm rot="5400000">
            <a:off x="6383996" y="4974419"/>
            <a:ext cx="15907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150mm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9425050" y="4234754"/>
            <a:ext cx="7279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/>
              <a:t>A-10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96443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23888" y="277054"/>
            <a:ext cx="2773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物料进出方向标识</a:t>
            </a:r>
          </a:p>
        </p:txBody>
      </p:sp>
      <p:graphicFrame>
        <p:nvGraphicFramePr>
          <p:cNvPr id="4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825560"/>
              </p:ext>
            </p:extLst>
          </p:nvPr>
        </p:nvGraphicFramePr>
        <p:xfrm>
          <a:off x="1023144" y="998912"/>
          <a:ext cx="10145712" cy="2726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64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9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19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标明物料加工状态及进出方向</a:t>
                      </a:r>
                      <a:endParaRPr kumimoji="1"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02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所有放置托盘或成批物料的定位区</a:t>
                      </a:r>
                      <a:endParaRPr kumimoji="1"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161">
                <a:tc row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物料为未加工状态，画进料箭头，并标明“进料”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254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物料为已加工状态，画出料箭头，并标明“出料”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97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3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、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箭头长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150mm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；宽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100mm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；颜色：黄色</a:t>
                      </a:r>
                      <a:endParaRPr kumimoji="1"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597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4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、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“进料”、 “出料”字体高度为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100mm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1023144" y="3834605"/>
            <a:ext cx="10145712" cy="284003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2314740" y="4098925"/>
            <a:ext cx="1771650" cy="1855787"/>
            <a:chOff x="4792663" y="2792413"/>
            <a:chExt cx="1771650" cy="1855787"/>
          </a:xfrm>
        </p:grpSpPr>
        <p:sp>
          <p:nvSpPr>
            <p:cNvPr id="6" name="Rectangle 10"/>
            <p:cNvSpPr/>
            <p:nvPr/>
          </p:nvSpPr>
          <p:spPr bwMode="auto">
            <a:xfrm>
              <a:off x="4792663" y="2792413"/>
              <a:ext cx="142875" cy="1711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7" name="Rectangle 11"/>
            <p:cNvSpPr/>
            <p:nvPr/>
          </p:nvSpPr>
          <p:spPr bwMode="auto">
            <a:xfrm>
              <a:off x="4792663" y="4503738"/>
              <a:ext cx="477837" cy="13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8" name="Rectangle 12"/>
            <p:cNvSpPr/>
            <p:nvPr/>
          </p:nvSpPr>
          <p:spPr bwMode="auto">
            <a:xfrm>
              <a:off x="6421438" y="2792413"/>
              <a:ext cx="142875" cy="18510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9" name="Rectangle 13"/>
            <p:cNvSpPr/>
            <p:nvPr/>
          </p:nvSpPr>
          <p:spPr bwMode="auto">
            <a:xfrm>
              <a:off x="6037263" y="4503738"/>
              <a:ext cx="479425" cy="13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dirty="0"/>
            </a:p>
          </p:txBody>
        </p:sp>
        <p:sp>
          <p:nvSpPr>
            <p:cNvPr id="10" name="Rectangle 14"/>
            <p:cNvSpPr/>
            <p:nvPr/>
          </p:nvSpPr>
          <p:spPr bwMode="auto">
            <a:xfrm>
              <a:off x="4792663" y="2792413"/>
              <a:ext cx="1771650" cy="13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1" name="AutoShape 38"/>
            <p:cNvSpPr>
              <a:spLocks noChangeArrowheads="1"/>
            </p:cNvSpPr>
            <p:nvPr/>
          </p:nvSpPr>
          <p:spPr bwMode="auto">
            <a:xfrm>
              <a:off x="5410200" y="4267200"/>
              <a:ext cx="533400" cy="381000"/>
            </a:xfrm>
            <a:prstGeom prst="upArrow">
              <a:avLst>
                <a:gd name="adj1" fmla="val 50000"/>
                <a:gd name="adj2" fmla="val 31250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7338219" y="4098925"/>
            <a:ext cx="1771650" cy="1855787"/>
            <a:chOff x="6926263" y="2792413"/>
            <a:chExt cx="1771650" cy="1855787"/>
          </a:xfrm>
        </p:grpSpPr>
        <p:sp>
          <p:nvSpPr>
            <p:cNvPr id="13" name="Rectangle 3"/>
            <p:cNvSpPr/>
            <p:nvPr/>
          </p:nvSpPr>
          <p:spPr bwMode="auto">
            <a:xfrm>
              <a:off x="6926263" y="2792413"/>
              <a:ext cx="142875" cy="1711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4" name="Rectangle 4"/>
            <p:cNvSpPr/>
            <p:nvPr/>
          </p:nvSpPr>
          <p:spPr bwMode="auto">
            <a:xfrm>
              <a:off x="6926263" y="4503738"/>
              <a:ext cx="477837" cy="13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5" name="Rectangle 5"/>
            <p:cNvSpPr/>
            <p:nvPr/>
          </p:nvSpPr>
          <p:spPr bwMode="auto">
            <a:xfrm>
              <a:off x="8555038" y="2792413"/>
              <a:ext cx="142875" cy="18510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6" name="Rectangle 6"/>
            <p:cNvSpPr/>
            <p:nvPr/>
          </p:nvSpPr>
          <p:spPr bwMode="auto">
            <a:xfrm>
              <a:off x="8170863" y="4503738"/>
              <a:ext cx="479425" cy="13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dirty="0"/>
            </a:p>
          </p:txBody>
        </p:sp>
        <p:sp>
          <p:nvSpPr>
            <p:cNvPr id="17" name="Rectangle 7"/>
            <p:cNvSpPr/>
            <p:nvPr/>
          </p:nvSpPr>
          <p:spPr bwMode="auto">
            <a:xfrm>
              <a:off x="6926263" y="2792413"/>
              <a:ext cx="1771650" cy="13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8" name="AutoShape 38"/>
            <p:cNvSpPr>
              <a:spLocks noChangeArrowheads="1"/>
            </p:cNvSpPr>
            <p:nvPr/>
          </p:nvSpPr>
          <p:spPr bwMode="auto">
            <a:xfrm rot="10800000">
              <a:off x="7543800" y="4267200"/>
              <a:ext cx="533400" cy="381000"/>
            </a:xfrm>
            <a:prstGeom prst="upArrow">
              <a:avLst>
                <a:gd name="adj1" fmla="val 50000"/>
                <a:gd name="adj2" fmla="val 31250"/>
              </a:avLst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9" name="Text Box 55"/>
          <p:cNvSpPr txBox="1">
            <a:spLocks noChangeArrowheads="1"/>
          </p:cNvSpPr>
          <p:nvPr/>
        </p:nvSpPr>
        <p:spPr bwMode="auto">
          <a:xfrm>
            <a:off x="2578264" y="4823593"/>
            <a:ext cx="1163638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 anchor="ctr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待加工</a:t>
            </a:r>
          </a:p>
        </p:txBody>
      </p:sp>
      <p:sp>
        <p:nvSpPr>
          <p:cNvPr id="20" name="Text Box 55"/>
          <p:cNvSpPr txBox="1">
            <a:spLocks noChangeArrowheads="1"/>
          </p:cNvSpPr>
          <p:nvPr/>
        </p:nvSpPr>
        <p:spPr bwMode="auto">
          <a:xfrm>
            <a:off x="7711446" y="4823593"/>
            <a:ext cx="1163638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 anchor="ctr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已加工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" name="Text Box 37"/>
          <p:cNvSpPr txBox="1">
            <a:spLocks noChangeArrowheads="1"/>
          </p:cNvSpPr>
          <p:nvPr/>
        </p:nvSpPr>
        <p:spPr bwMode="auto">
          <a:xfrm>
            <a:off x="2843542" y="6191109"/>
            <a:ext cx="914400" cy="476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进  料</a:t>
            </a:r>
          </a:p>
        </p:txBody>
      </p:sp>
      <p:sp>
        <p:nvSpPr>
          <p:cNvPr id="22" name="Text Box 43"/>
          <p:cNvSpPr txBox="1">
            <a:spLocks noChangeArrowheads="1"/>
          </p:cNvSpPr>
          <p:nvPr/>
        </p:nvSpPr>
        <p:spPr bwMode="auto">
          <a:xfrm>
            <a:off x="7836065" y="6175182"/>
            <a:ext cx="914400" cy="476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4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出  料</a:t>
            </a:r>
          </a:p>
        </p:txBody>
      </p:sp>
    </p:spTree>
    <p:extLst>
      <p:ext uri="{BB962C8B-B14F-4D97-AF65-F5344CB8AC3E}">
        <p14:creationId xmlns:p14="http://schemas.microsoft.com/office/powerpoint/2010/main" val="395904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19460361">
            <a:off x="5077820" y="1459964"/>
            <a:ext cx="1944216" cy="1944216"/>
          </a:xfrm>
          <a:prstGeom prst="roundRect">
            <a:avLst/>
          </a:prstGeom>
          <a:solidFill>
            <a:srgbClr val="0070C0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TextBox 5"/>
          <p:cNvSpPr txBox="1"/>
          <p:nvPr/>
        </p:nvSpPr>
        <p:spPr>
          <a:xfrm>
            <a:off x="5073564" y="4140023"/>
            <a:ext cx="2332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管道颜色标识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144214" y="5015545"/>
            <a:ext cx="226225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>
              <a:buFont typeface="Wingdings" pitchFamily="2" charset="2"/>
              <a:buChar char="l"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管道流向标识方法</a:t>
            </a:r>
          </a:p>
        </p:txBody>
      </p:sp>
      <p:cxnSp>
        <p:nvCxnSpPr>
          <p:cNvPr id="15" name="直接连接符 14"/>
          <p:cNvCxnSpPr/>
          <p:nvPr/>
        </p:nvCxnSpPr>
        <p:spPr>
          <a:xfrm flipV="1">
            <a:off x="4858129" y="3946290"/>
            <a:ext cx="0" cy="1734943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535035" y="1937749"/>
            <a:ext cx="1136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Box 6"/>
          <p:cNvSpPr txBox="1">
            <a:spLocks noChangeArrowheads="1"/>
          </p:cNvSpPr>
          <p:nvPr/>
        </p:nvSpPr>
        <p:spPr bwMode="auto">
          <a:xfrm>
            <a:off x="1816940" y="4659610"/>
            <a:ext cx="28981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0" lvl="1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管道相关颜色标识</a:t>
            </a:r>
            <a:endParaRPr lang="zh-CN" altLang="en-US" sz="24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圆角矩形 16"/>
          <p:cNvSpPr/>
          <p:nvPr/>
        </p:nvSpPr>
        <p:spPr>
          <a:xfrm rot="18926425">
            <a:off x="1598706" y="2015872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圆角矩形 17"/>
          <p:cNvSpPr/>
          <p:nvPr/>
        </p:nvSpPr>
        <p:spPr>
          <a:xfrm rot="18926425">
            <a:off x="2665886" y="2002896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圆角矩形 18"/>
          <p:cNvSpPr/>
          <p:nvPr/>
        </p:nvSpPr>
        <p:spPr>
          <a:xfrm rot="18926425">
            <a:off x="3930732" y="1988957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圆角矩形 19"/>
          <p:cNvSpPr/>
          <p:nvPr/>
        </p:nvSpPr>
        <p:spPr>
          <a:xfrm rot="18926425">
            <a:off x="7136464" y="1990448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圆角矩形 20"/>
          <p:cNvSpPr/>
          <p:nvPr/>
        </p:nvSpPr>
        <p:spPr>
          <a:xfrm rot="18926425">
            <a:off x="8221173" y="1990447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圆角矩形 21"/>
          <p:cNvSpPr/>
          <p:nvPr/>
        </p:nvSpPr>
        <p:spPr>
          <a:xfrm rot="18926425">
            <a:off x="9432561" y="1976594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圆角矩形 22"/>
          <p:cNvSpPr/>
          <p:nvPr/>
        </p:nvSpPr>
        <p:spPr>
          <a:xfrm rot="18926425">
            <a:off x="2047790" y="2234973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圆角矩形 23"/>
          <p:cNvSpPr/>
          <p:nvPr/>
        </p:nvSpPr>
        <p:spPr>
          <a:xfrm rot="18926425">
            <a:off x="3114971" y="2221997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圆角矩形 24"/>
          <p:cNvSpPr/>
          <p:nvPr/>
        </p:nvSpPr>
        <p:spPr>
          <a:xfrm rot="18926425">
            <a:off x="4379815" y="2208058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圆角矩形 25"/>
          <p:cNvSpPr/>
          <p:nvPr/>
        </p:nvSpPr>
        <p:spPr>
          <a:xfrm rot="18926425">
            <a:off x="7585547" y="2209549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 rot="18926425">
            <a:off x="8670257" y="2209548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圆角矩形 27"/>
          <p:cNvSpPr/>
          <p:nvPr/>
        </p:nvSpPr>
        <p:spPr>
          <a:xfrm rot="18926425">
            <a:off x="9881645" y="2195695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704437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00"/>
                            </p:stCondLst>
                            <p:childTnLst>
                              <p:par>
                                <p:cTn id="31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671 L -0.58541 -0.34097 " pathEditMode="relative" rAng="0" ptsTypes="AA">
                                      <p:cBhvr>
                                        <p:cTn id="32" dur="4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10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00"/>
                            </p:stCondLst>
                            <p:childTnLst>
                              <p:par>
                                <p:cTn id="37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00"/>
                            </p:stCondLst>
                            <p:childTnLst>
                              <p:par>
                                <p:cTn id="43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672 L -0.58541 -0.34097 " pathEditMode="relative" rAng="0" ptsTypes="AA">
                                      <p:cBhvr>
                                        <p:cTn id="44" dur="4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6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54" dur="4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00"/>
                            </p:stCondLst>
                            <p:childTnLst>
                              <p:par>
                                <p:cTn id="64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672 L -0.58541 -0.34098 " pathEditMode="relative" rAng="0" ptsTypes="AA">
                                      <p:cBhvr>
                                        <p:cTn id="65" dur="4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2 L -0.58542 -0.34098 " pathEditMode="relative" rAng="0" ptsTypes="AA">
                                      <p:cBhvr>
                                        <p:cTn id="74" dur="4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83" dur="4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92" dur="4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10" y="-16713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01" dur="4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1 -0.34097 " pathEditMode="relative" rAng="0" ptsTypes="AA">
                                      <p:cBhvr>
                                        <p:cTn id="110" dur="4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19" dur="4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8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800"/>
                            </p:stCondLst>
                            <p:childTnLst>
                              <p:par>
                                <p:cTn id="124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200"/>
                            </p:stCondLst>
                            <p:childTnLst>
                              <p:par>
                                <p:cTn id="130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31" dur="4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40" dur="4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6" grpId="0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23888" y="137355"/>
            <a:ext cx="2823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物料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框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标识与定置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4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942148"/>
              </p:ext>
            </p:extLst>
          </p:nvPr>
        </p:nvGraphicFramePr>
        <p:xfrm>
          <a:off x="527844" y="713320"/>
          <a:ext cx="11136312" cy="30081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6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40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56" marB="45656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56945"/>
                      <a:r>
                        <a:rPr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通过标识牌，使区域规划目视化</a:t>
                      </a:r>
                      <a:endParaRPr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56" marB="45656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9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56" marB="45656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物料筐（架子）（良品用白色牌，不良品、废品用红色牌）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56" marB="45656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057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56" marB="45656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 左上角为公司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LOGO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LOGO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右侧为公司或部门口号；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、白底、字体：加粗黑体，文字居中；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、地址牌规格 长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60cm×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50cm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、板材：喷涂板材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56" marB="45656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9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注意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56" marB="45656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、看板统一定置在物料筐（架子）的明显位置（如中间）</a:t>
                      </a:r>
                      <a:endParaRPr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、物料筐（架子）摆放时，装有看板的一侧朝向叉车放置</a:t>
                      </a:r>
                      <a:endParaRPr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56" marB="45656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502444" y="3815444"/>
            <a:ext cx="11187112" cy="292349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t="4465" r="3571" b="8482"/>
          <a:stretch>
            <a:fillRect/>
          </a:stretch>
        </p:blipFill>
        <p:spPr bwMode="auto">
          <a:xfrm>
            <a:off x="869733" y="3976483"/>
            <a:ext cx="3209925" cy="249522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组合 33"/>
          <p:cNvGrpSpPr>
            <a:grpSpLocks/>
          </p:cNvGrpSpPr>
          <p:nvPr/>
        </p:nvGrpSpPr>
        <p:grpSpPr bwMode="auto">
          <a:xfrm>
            <a:off x="4861311" y="3882504"/>
            <a:ext cx="3167693" cy="2624593"/>
            <a:chOff x="5471299" y="921694"/>
            <a:chExt cx="3088501" cy="2278706"/>
          </a:xfrm>
          <a:solidFill>
            <a:schemeClr val="bg1"/>
          </a:solidFill>
        </p:grpSpPr>
        <p:sp>
          <p:nvSpPr>
            <p:cNvPr id="7" name="Rectangle 11"/>
            <p:cNvSpPr>
              <a:spLocks noChangeArrowheads="1"/>
            </p:cNvSpPr>
            <p:nvPr/>
          </p:nvSpPr>
          <p:spPr bwMode="auto">
            <a:xfrm>
              <a:off x="5486400" y="964096"/>
              <a:ext cx="2613134" cy="1888435"/>
            </a:xfrm>
            <a:prstGeom prst="rect">
              <a:avLst/>
            </a:prstGeom>
            <a:grpFill/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" name="Line 12"/>
            <p:cNvSpPr>
              <a:spLocks noChangeShapeType="1"/>
            </p:cNvSpPr>
            <p:nvPr/>
          </p:nvSpPr>
          <p:spPr bwMode="auto">
            <a:xfrm>
              <a:off x="5486400" y="1278152"/>
              <a:ext cx="2613025" cy="0"/>
            </a:xfrm>
            <a:prstGeom prst="line">
              <a:avLst/>
            </a:prstGeom>
            <a:grpFill/>
            <a:ln w="19050">
              <a:noFill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eaLnBrk="1" hangingPunct="1">
                <a:defRPr/>
              </a:pPr>
              <a:endParaRPr lang="zh-CN" alt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9" name="Line 18"/>
            <p:cNvSpPr>
              <a:spLocks noChangeShapeType="1"/>
            </p:cNvSpPr>
            <p:nvPr/>
          </p:nvSpPr>
          <p:spPr bwMode="auto">
            <a:xfrm>
              <a:off x="5471299" y="3076682"/>
              <a:ext cx="2613134" cy="0"/>
            </a:xfrm>
            <a:prstGeom prst="line">
              <a:avLst/>
            </a:prstGeom>
            <a:grpFill/>
            <a:ln w="9525">
              <a:noFill/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endParaRPr lang="zh-CN" altLang="en-US">
                <a:latin typeface="Arial" charset="0"/>
              </a:endParaRPr>
            </a:p>
          </p:txBody>
        </p:sp>
        <p:sp>
          <p:nvSpPr>
            <p:cNvPr id="10" name="Line 19"/>
            <p:cNvSpPr>
              <a:spLocks noChangeShapeType="1"/>
            </p:cNvSpPr>
            <p:nvPr/>
          </p:nvSpPr>
          <p:spPr bwMode="auto">
            <a:xfrm>
              <a:off x="5494338" y="2852738"/>
              <a:ext cx="0" cy="347662"/>
            </a:xfrm>
            <a:prstGeom prst="line">
              <a:avLst/>
            </a:prstGeom>
            <a:grpFill/>
            <a:ln w="9525">
              <a:noFill/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endParaRPr lang="zh-CN" altLang="en-US">
                <a:latin typeface="Arial" charset="0"/>
              </a:endParaRPr>
            </a:p>
          </p:txBody>
        </p:sp>
        <p:sp>
          <p:nvSpPr>
            <p:cNvPr id="11" name="Line 20"/>
            <p:cNvSpPr>
              <a:spLocks noChangeShapeType="1"/>
            </p:cNvSpPr>
            <p:nvPr/>
          </p:nvSpPr>
          <p:spPr bwMode="auto">
            <a:xfrm>
              <a:off x="8099425" y="2852738"/>
              <a:ext cx="0" cy="347662"/>
            </a:xfrm>
            <a:prstGeom prst="line">
              <a:avLst/>
            </a:prstGeom>
            <a:grpFill/>
            <a:ln w="9525">
              <a:noFill/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endParaRPr lang="zh-CN" altLang="en-US">
                <a:latin typeface="Arial" charset="0"/>
              </a:endParaRPr>
            </a:p>
          </p:txBody>
        </p:sp>
        <p:sp>
          <p:nvSpPr>
            <p:cNvPr id="12" name="Rectangle 21"/>
            <p:cNvSpPr>
              <a:spLocks noChangeArrowheads="1"/>
            </p:cNvSpPr>
            <p:nvPr/>
          </p:nvSpPr>
          <p:spPr bwMode="auto">
            <a:xfrm>
              <a:off x="5833268" y="2834556"/>
              <a:ext cx="1897063" cy="247650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algn="ctr" eaLnBrk="1" hangingPunct="1">
                <a:defRPr/>
              </a:pPr>
              <a:r>
                <a:rPr lang="en-US" altLang="zh-CN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60 </a:t>
              </a:r>
              <a:r>
                <a:rPr lang="en-US" altLang="zh-CN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cm</a:t>
              </a:r>
            </a:p>
          </p:txBody>
        </p:sp>
        <p:sp>
          <p:nvSpPr>
            <p:cNvPr id="13" name="Line 22"/>
            <p:cNvSpPr>
              <a:spLocks noChangeShapeType="1"/>
            </p:cNvSpPr>
            <p:nvPr/>
          </p:nvSpPr>
          <p:spPr bwMode="auto">
            <a:xfrm flipH="1">
              <a:off x="8099425" y="2803525"/>
              <a:ext cx="358775" cy="0"/>
            </a:xfrm>
            <a:prstGeom prst="line">
              <a:avLst/>
            </a:prstGeom>
            <a:grpFill/>
            <a:ln w="9525">
              <a:noFill/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endParaRPr lang="zh-CN" altLang="en-US">
                <a:latin typeface="Arial" charset="0"/>
              </a:endParaRPr>
            </a:p>
          </p:txBody>
        </p:sp>
        <p:sp>
          <p:nvSpPr>
            <p:cNvPr id="14" name="Line 23"/>
            <p:cNvSpPr>
              <a:spLocks noChangeShapeType="1"/>
            </p:cNvSpPr>
            <p:nvPr/>
          </p:nvSpPr>
          <p:spPr bwMode="auto">
            <a:xfrm flipH="1">
              <a:off x="8048625" y="963613"/>
              <a:ext cx="358775" cy="0"/>
            </a:xfrm>
            <a:prstGeom prst="line">
              <a:avLst/>
            </a:prstGeom>
            <a:grpFill/>
            <a:ln w="9525">
              <a:noFill/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Arial" charset="0"/>
              </a:endParaRPr>
            </a:p>
          </p:txBody>
        </p:sp>
        <p:sp>
          <p:nvSpPr>
            <p:cNvPr id="15" name="Line 24"/>
            <p:cNvSpPr>
              <a:spLocks noChangeShapeType="1"/>
            </p:cNvSpPr>
            <p:nvPr/>
          </p:nvSpPr>
          <p:spPr bwMode="auto">
            <a:xfrm>
              <a:off x="8202010" y="964096"/>
              <a:ext cx="0" cy="1838739"/>
            </a:xfrm>
            <a:prstGeom prst="line">
              <a:avLst/>
            </a:prstGeom>
            <a:grpFill/>
            <a:ln w="9525">
              <a:noFill/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endParaRPr lang="zh-CN" altLang="en-US">
                <a:latin typeface="Arial" charset="0"/>
              </a:endParaRPr>
            </a:p>
          </p:txBody>
        </p:sp>
        <p:sp>
          <p:nvSpPr>
            <p:cNvPr id="16" name="Rectangle 25"/>
            <p:cNvSpPr>
              <a:spLocks noChangeArrowheads="1"/>
            </p:cNvSpPr>
            <p:nvPr/>
          </p:nvSpPr>
          <p:spPr bwMode="auto">
            <a:xfrm rot="16200000">
              <a:off x="7488237" y="1688457"/>
              <a:ext cx="1838325" cy="304800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algn="ctr">
                <a:defRPr/>
              </a:pPr>
              <a:r>
                <a:rPr lang="en-US" altLang="zh-CN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50 cm</a:t>
              </a:r>
              <a:endPara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7" name="TextBox 42"/>
          <p:cNvSpPr txBox="1">
            <a:spLocks noChangeArrowheads="1"/>
          </p:cNvSpPr>
          <p:nvPr/>
        </p:nvSpPr>
        <p:spPr bwMode="auto">
          <a:xfrm>
            <a:off x="5737172" y="3941672"/>
            <a:ext cx="9592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钣  金</a:t>
            </a: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876376"/>
              </p:ext>
            </p:extLst>
          </p:nvPr>
        </p:nvGraphicFramePr>
        <p:xfrm>
          <a:off x="4982179" y="4422459"/>
          <a:ext cx="2438400" cy="1554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577">
                <a:tc gridSpan="3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机       型：</a:t>
                      </a:r>
                    </a:p>
                  </a:txBody>
                  <a:tcPr marT="45732" marB="45732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617">
                <a:tc gridSpan="3">
                  <a:txBody>
                    <a:bodyPr/>
                    <a:lstStyle/>
                    <a:p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名称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图号：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32" marB="45732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61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数量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32" marB="4573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日期</a:t>
                      </a:r>
                    </a:p>
                  </a:txBody>
                  <a:tcPr marT="45732" marB="457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班别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32" marB="4573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646"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" name="TextBox 61"/>
          <p:cNvSpPr txBox="1">
            <a:spLocks noChangeArrowheads="1"/>
          </p:cNvSpPr>
          <p:nvPr/>
        </p:nvSpPr>
        <p:spPr bwMode="auto">
          <a:xfrm>
            <a:off x="5470347" y="6354816"/>
            <a:ext cx="14620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成品看板</a:t>
            </a:r>
          </a:p>
        </p:txBody>
      </p:sp>
      <p:cxnSp>
        <p:nvCxnSpPr>
          <p:cNvPr id="21" name="直接连接符 20"/>
          <p:cNvCxnSpPr/>
          <p:nvPr/>
        </p:nvCxnSpPr>
        <p:spPr>
          <a:xfrm flipV="1">
            <a:off x="7556824" y="3941672"/>
            <a:ext cx="315872" cy="55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V="1">
            <a:off x="7556824" y="6097870"/>
            <a:ext cx="315872" cy="55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rot="5400000" flipV="1">
            <a:off x="4723503" y="6260442"/>
            <a:ext cx="315872" cy="55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rot="5400000" flipV="1">
            <a:off x="7383009" y="6262690"/>
            <a:ext cx="315872" cy="55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7737081" y="3954274"/>
            <a:ext cx="2524" cy="214359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 flipH="1" flipV="1">
            <a:off x="4875326" y="6353476"/>
            <a:ext cx="2681276" cy="255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 flipH="1" flipV="1">
            <a:off x="4863155" y="4331780"/>
            <a:ext cx="2681276" cy="255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 38"/>
          <p:cNvSpPr/>
          <p:nvPr/>
        </p:nvSpPr>
        <p:spPr>
          <a:xfrm>
            <a:off x="4962185" y="3973208"/>
            <a:ext cx="481414" cy="25498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/>
        </p:nvSpPr>
        <p:spPr>
          <a:xfrm>
            <a:off x="4889192" y="3912315"/>
            <a:ext cx="7126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logo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grpSp>
        <p:nvGrpSpPr>
          <p:cNvPr id="41" name="组合 33"/>
          <p:cNvGrpSpPr>
            <a:grpSpLocks/>
          </p:cNvGrpSpPr>
          <p:nvPr/>
        </p:nvGrpSpPr>
        <p:grpSpPr bwMode="auto">
          <a:xfrm>
            <a:off x="8377400" y="3877402"/>
            <a:ext cx="3167693" cy="2624593"/>
            <a:chOff x="5471299" y="921694"/>
            <a:chExt cx="3088501" cy="2278706"/>
          </a:xfrm>
          <a:solidFill>
            <a:srgbClr val="C00000"/>
          </a:solidFill>
        </p:grpSpPr>
        <p:sp>
          <p:nvSpPr>
            <p:cNvPr id="42" name="Rectangle 11"/>
            <p:cNvSpPr>
              <a:spLocks noChangeArrowheads="1"/>
            </p:cNvSpPr>
            <p:nvPr/>
          </p:nvSpPr>
          <p:spPr bwMode="auto">
            <a:xfrm>
              <a:off x="5486400" y="964096"/>
              <a:ext cx="2613134" cy="1888435"/>
            </a:xfrm>
            <a:prstGeom prst="rect">
              <a:avLst/>
            </a:prstGeom>
            <a:grpFill/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3" name="Line 12"/>
            <p:cNvSpPr>
              <a:spLocks noChangeShapeType="1"/>
            </p:cNvSpPr>
            <p:nvPr/>
          </p:nvSpPr>
          <p:spPr bwMode="auto">
            <a:xfrm>
              <a:off x="5486400" y="1278152"/>
              <a:ext cx="2613025" cy="0"/>
            </a:xfrm>
            <a:prstGeom prst="line">
              <a:avLst/>
            </a:prstGeom>
            <a:grpFill/>
            <a:ln w="19050">
              <a:noFill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eaLnBrk="1" hangingPunct="1">
                <a:defRPr/>
              </a:pPr>
              <a:endParaRPr lang="zh-CN" alt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44" name="Line 18"/>
            <p:cNvSpPr>
              <a:spLocks noChangeShapeType="1"/>
            </p:cNvSpPr>
            <p:nvPr/>
          </p:nvSpPr>
          <p:spPr bwMode="auto">
            <a:xfrm>
              <a:off x="5471299" y="3076682"/>
              <a:ext cx="2613134" cy="0"/>
            </a:xfrm>
            <a:prstGeom prst="line">
              <a:avLst/>
            </a:prstGeom>
            <a:grpFill/>
            <a:ln w="9525">
              <a:noFill/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endParaRPr lang="zh-CN" altLang="en-US">
                <a:latin typeface="Arial" charset="0"/>
              </a:endParaRPr>
            </a:p>
          </p:txBody>
        </p:sp>
        <p:sp>
          <p:nvSpPr>
            <p:cNvPr id="45" name="Line 19"/>
            <p:cNvSpPr>
              <a:spLocks noChangeShapeType="1"/>
            </p:cNvSpPr>
            <p:nvPr/>
          </p:nvSpPr>
          <p:spPr bwMode="auto">
            <a:xfrm>
              <a:off x="5494338" y="2852738"/>
              <a:ext cx="0" cy="347662"/>
            </a:xfrm>
            <a:prstGeom prst="line">
              <a:avLst/>
            </a:prstGeom>
            <a:grpFill/>
            <a:ln w="9525">
              <a:noFill/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endParaRPr lang="zh-CN" altLang="en-US">
                <a:latin typeface="Arial" charset="0"/>
              </a:endParaRPr>
            </a:p>
          </p:txBody>
        </p:sp>
        <p:sp>
          <p:nvSpPr>
            <p:cNvPr id="46" name="Line 20"/>
            <p:cNvSpPr>
              <a:spLocks noChangeShapeType="1"/>
            </p:cNvSpPr>
            <p:nvPr/>
          </p:nvSpPr>
          <p:spPr bwMode="auto">
            <a:xfrm>
              <a:off x="8099425" y="2852738"/>
              <a:ext cx="0" cy="347662"/>
            </a:xfrm>
            <a:prstGeom prst="line">
              <a:avLst/>
            </a:prstGeom>
            <a:grpFill/>
            <a:ln w="9525">
              <a:noFill/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endParaRPr lang="zh-CN" altLang="en-US">
                <a:latin typeface="Arial" charset="0"/>
              </a:endParaRPr>
            </a:p>
          </p:txBody>
        </p:sp>
        <p:sp>
          <p:nvSpPr>
            <p:cNvPr id="47" name="Rectangle 21"/>
            <p:cNvSpPr>
              <a:spLocks noChangeArrowheads="1"/>
            </p:cNvSpPr>
            <p:nvPr/>
          </p:nvSpPr>
          <p:spPr bwMode="auto">
            <a:xfrm>
              <a:off x="5833268" y="2834556"/>
              <a:ext cx="1897063" cy="247650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algn="ctr" eaLnBrk="1" hangingPunct="1">
                <a:defRPr/>
              </a:pPr>
              <a:r>
                <a:rPr lang="en-US" altLang="zh-CN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60 </a:t>
              </a:r>
              <a:r>
                <a:rPr lang="en-US" altLang="zh-CN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cm</a:t>
              </a:r>
            </a:p>
          </p:txBody>
        </p:sp>
        <p:sp>
          <p:nvSpPr>
            <p:cNvPr id="48" name="Line 22"/>
            <p:cNvSpPr>
              <a:spLocks noChangeShapeType="1"/>
            </p:cNvSpPr>
            <p:nvPr/>
          </p:nvSpPr>
          <p:spPr bwMode="auto">
            <a:xfrm flipH="1">
              <a:off x="8099425" y="2803525"/>
              <a:ext cx="358775" cy="0"/>
            </a:xfrm>
            <a:prstGeom prst="line">
              <a:avLst/>
            </a:prstGeom>
            <a:grpFill/>
            <a:ln w="9525">
              <a:noFill/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endParaRPr lang="zh-CN" altLang="en-US">
                <a:latin typeface="Arial" charset="0"/>
              </a:endParaRPr>
            </a:p>
          </p:txBody>
        </p:sp>
        <p:sp>
          <p:nvSpPr>
            <p:cNvPr id="49" name="Line 23"/>
            <p:cNvSpPr>
              <a:spLocks noChangeShapeType="1"/>
            </p:cNvSpPr>
            <p:nvPr/>
          </p:nvSpPr>
          <p:spPr bwMode="auto">
            <a:xfrm flipH="1">
              <a:off x="8048625" y="963613"/>
              <a:ext cx="358775" cy="0"/>
            </a:xfrm>
            <a:prstGeom prst="line">
              <a:avLst/>
            </a:prstGeom>
            <a:grpFill/>
            <a:ln w="9525">
              <a:noFill/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latin typeface="Arial" charset="0"/>
              </a:endParaRPr>
            </a:p>
          </p:txBody>
        </p:sp>
        <p:sp>
          <p:nvSpPr>
            <p:cNvPr id="50" name="Line 24"/>
            <p:cNvSpPr>
              <a:spLocks noChangeShapeType="1"/>
            </p:cNvSpPr>
            <p:nvPr/>
          </p:nvSpPr>
          <p:spPr bwMode="auto">
            <a:xfrm>
              <a:off x="8202010" y="964096"/>
              <a:ext cx="0" cy="1838739"/>
            </a:xfrm>
            <a:prstGeom prst="line">
              <a:avLst/>
            </a:prstGeom>
            <a:grpFill/>
            <a:ln w="9525">
              <a:noFill/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endParaRPr lang="zh-CN" altLang="en-US">
                <a:latin typeface="Arial" charset="0"/>
              </a:endParaRPr>
            </a:p>
          </p:txBody>
        </p:sp>
        <p:sp>
          <p:nvSpPr>
            <p:cNvPr id="51" name="Rectangle 25"/>
            <p:cNvSpPr>
              <a:spLocks noChangeArrowheads="1"/>
            </p:cNvSpPr>
            <p:nvPr/>
          </p:nvSpPr>
          <p:spPr bwMode="auto">
            <a:xfrm rot="16200000">
              <a:off x="7488237" y="1688457"/>
              <a:ext cx="1838325" cy="304800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algn="ctr">
                <a:defRPr/>
              </a:pPr>
              <a:r>
                <a:rPr lang="en-US" altLang="zh-CN" sz="2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50 cm</a:t>
              </a:r>
              <a:endPara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2" name="TextBox 42"/>
          <p:cNvSpPr txBox="1">
            <a:spLocks noChangeArrowheads="1"/>
          </p:cNvSpPr>
          <p:nvPr/>
        </p:nvSpPr>
        <p:spPr bwMode="auto">
          <a:xfrm>
            <a:off x="9253261" y="3936570"/>
            <a:ext cx="9592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钣  金</a:t>
            </a:r>
          </a:p>
        </p:txBody>
      </p:sp>
      <p:graphicFrame>
        <p:nvGraphicFramePr>
          <p:cNvPr id="53" name="表格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229687"/>
              </p:ext>
            </p:extLst>
          </p:nvPr>
        </p:nvGraphicFramePr>
        <p:xfrm>
          <a:off x="8498268" y="4417357"/>
          <a:ext cx="2438400" cy="1554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577">
                <a:tc gridSpan="3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机       型：</a:t>
                      </a:r>
                    </a:p>
                  </a:txBody>
                  <a:tcPr marT="45732" marB="45732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617">
                <a:tc gridSpan="3">
                  <a:txBody>
                    <a:bodyPr/>
                    <a:lstStyle/>
                    <a:p>
                      <a:r>
                        <a:rPr lang="zh-CN" altLang="en-US" sz="2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名称</a:t>
                      </a:r>
                      <a:r>
                        <a:rPr lang="en-US" altLang="zh-CN" sz="2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2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图号：</a:t>
                      </a:r>
                      <a:endParaRPr lang="zh-CN" altLang="en-US" sz="20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32" marB="45732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61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数量</a:t>
                      </a:r>
                      <a:endParaRPr lang="zh-CN" altLang="en-US" sz="20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32" marB="4573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日期</a:t>
                      </a:r>
                    </a:p>
                  </a:txBody>
                  <a:tcPr marT="45732" marB="457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班别</a:t>
                      </a:r>
                      <a:endParaRPr lang="zh-CN" altLang="en-US" sz="20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32" marB="4573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646">
                <a:tc>
                  <a:txBody>
                    <a:bodyPr/>
                    <a:lstStyle/>
                    <a:p>
                      <a:endParaRPr lang="zh-CN" alt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zh-CN" alt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zh-CN" alt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4" name="TextBox 61"/>
          <p:cNvSpPr txBox="1">
            <a:spLocks noChangeArrowheads="1"/>
          </p:cNvSpPr>
          <p:nvPr/>
        </p:nvSpPr>
        <p:spPr bwMode="auto">
          <a:xfrm>
            <a:off x="8732435" y="6324314"/>
            <a:ext cx="22460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不良品、废品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看板</a:t>
            </a:r>
          </a:p>
        </p:txBody>
      </p:sp>
      <p:cxnSp>
        <p:nvCxnSpPr>
          <p:cNvPr id="55" name="直接连接符 54"/>
          <p:cNvCxnSpPr/>
          <p:nvPr/>
        </p:nvCxnSpPr>
        <p:spPr>
          <a:xfrm flipV="1">
            <a:off x="11072913" y="3936570"/>
            <a:ext cx="315872" cy="55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flipV="1">
            <a:off x="11072913" y="6092768"/>
            <a:ext cx="315872" cy="55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 rot="5400000" flipV="1">
            <a:off x="8239592" y="6255340"/>
            <a:ext cx="315872" cy="55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 rot="5400000" flipV="1">
            <a:off x="10899098" y="6257588"/>
            <a:ext cx="315872" cy="55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>
            <a:off x="11253170" y="3949172"/>
            <a:ext cx="2524" cy="214359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 flipH="1" flipV="1">
            <a:off x="8391415" y="6348374"/>
            <a:ext cx="2681276" cy="255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 flipH="1" flipV="1">
            <a:off x="8379244" y="4326678"/>
            <a:ext cx="2681276" cy="255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矩形 61"/>
          <p:cNvSpPr/>
          <p:nvPr/>
        </p:nvSpPr>
        <p:spPr>
          <a:xfrm>
            <a:off x="8478274" y="3968106"/>
            <a:ext cx="481414" cy="25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文本框 62"/>
          <p:cNvSpPr txBox="1"/>
          <p:nvPr/>
        </p:nvSpPr>
        <p:spPr>
          <a:xfrm>
            <a:off x="8405281" y="3863768"/>
            <a:ext cx="6276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logo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75155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19460361">
            <a:off x="5077820" y="1459964"/>
            <a:ext cx="1944216" cy="1944216"/>
          </a:xfrm>
          <a:prstGeom prst="roundRect">
            <a:avLst/>
          </a:prstGeom>
          <a:solidFill>
            <a:srgbClr val="0070C0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TextBox 5"/>
          <p:cNvSpPr txBox="1"/>
          <p:nvPr/>
        </p:nvSpPr>
        <p:spPr>
          <a:xfrm>
            <a:off x="5073564" y="4031165"/>
            <a:ext cx="2332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特殊物品定位线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941014" y="4805087"/>
            <a:ext cx="226225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柱子警示标识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V="1">
            <a:off x="4858129" y="3920890"/>
            <a:ext cx="0" cy="1734943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535035" y="1937749"/>
            <a:ext cx="1136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  <a:endParaRPr lang="zh-CN" altLang="en-US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Box 6"/>
          <p:cNvSpPr txBox="1">
            <a:spLocks noChangeArrowheads="1"/>
          </p:cNvSpPr>
          <p:nvPr/>
        </p:nvSpPr>
        <p:spPr bwMode="auto">
          <a:xfrm>
            <a:off x="1651001" y="4672963"/>
            <a:ext cx="30994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0" lvl="1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特殊物相关颜色标识</a:t>
            </a:r>
            <a:endParaRPr lang="zh-CN" altLang="en-US" sz="24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7562764" y="4031165"/>
            <a:ext cx="2063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护栏警示标识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511964" y="4830487"/>
            <a:ext cx="24194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爬梯警示线标识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073564" y="5501944"/>
            <a:ext cx="42228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设备（工装）维修中（异常）挂牌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圆角矩形 17"/>
          <p:cNvSpPr/>
          <p:nvPr/>
        </p:nvSpPr>
        <p:spPr>
          <a:xfrm rot="18926425">
            <a:off x="1598706" y="2015872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圆角矩形 18"/>
          <p:cNvSpPr/>
          <p:nvPr/>
        </p:nvSpPr>
        <p:spPr>
          <a:xfrm rot="18926425">
            <a:off x="2665886" y="2002896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圆角矩形 19"/>
          <p:cNvSpPr/>
          <p:nvPr/>
        </p:nvSpPr>
        <p:spPr>
          <a:xfrm rot="18926425">
            <a:off x="3930732" y="1988957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圆角矩形 20"/>
          <p:cNvSpPr/>
          <p:nvPr/>
        </p:nvSpPr>
        <p:spPr>
          <a:xfrm rot="18926425">
            <a:off x="7136464" y="1990448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圆角矩形 21"/>
          <p:cNvSpPr/>
          <p:nvPr/>
        </p:nvSpPr>
        <p:spPr>
          <a:xfrm rot="18926425">
            <a:off x="8221173" y="1990447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圆角矩形 22"/>
          <p:cNvSpPr/>
          <p:nvPr/>
        </p:nvSpPr>
        <p:spPr>
          <a:xfrm rot="18926425">
            <a:off x="9432561" y="1976594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圆角矩形 23"/>
          <p:cNvSpPr/>
          <p:nvPr/>
        </p:nvSpPr>
        <p:spPr>
          <a:xfrm rot="18926425">
            <a:off x="2047790" y="2234973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圆角矩形 24"/>
          <p:cNvSpPr/>
          <p:nvPr/>
        </p:nvSpPr>
        <p:spPr>
          <a:xfrm rot="18926425">
            <a:off x="3114971" y="2221997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圆角矩形 25"/>
          <p:cNvSpPr/>
          <p:nvPr/>
        </p:nvSpPr>
        <p:spPr>
          <a:xfrm rot="18926425">
            <a:off x="4379815" y="2208058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 rot="18926425">
            <a:off x="7585547" y="2209549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圆角矩形 27"/>
          <p:cNvSpPr/>
          <p:nvPr/>
        </p:nvSpPr>
        <p:spPr>
          <a:xfrm rot="18926425">
            <a:off x="8670257" y="2209548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圆角矩形 28"/>
          <p:cNvSpPr/>
          <p:nvPr/>
        </p:nvSpPr>
        <p:spPr>
          <a:xfrm rot="18926425">
            <a:off x="9881645" y="2195695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51993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400"/>
                            </p:stCondLst>
                            <p:childTnLst>
                              <p:par>
                                <p:cTn id="43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671 L -0.58541 -0.34097 " pathEditMode="relative" rAng="0" ptsTypes="AA">
                                      <p:cBhvr>
                                        <p:cTn id="44" dur="4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10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8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800"/>
                            </p:stCondLst>
                            <p:childTnLst>
                              <p:par>
                                <p:cTn id="49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200"/>
                            </p:stCondLst>
                            <p:childTnLst>
                              <p:par>
                                <p:cTn id="55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672 L -0.58541 -0.34097 " pathEditMode="relative" rAng="0" ptsTypes="AA">
                                      <p:cBhvr>
                                        <p:cTn id="56" dur="4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6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66" dur="4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400"/>
                            </p:stCondLst>
                            <p:childTnLst>
                              <p:par>
                                <p:cTn id="76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672 L -0.58541 -0.34098 " pathEditMode="relative" rAng="0" ptsTypes="AA">
                                      <p:cBhvr>
                                        <p:cTn id="77" dur="4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2 L -0.58542 -0.34098 " pathEditMode="relative" rAng="0" ptsTypes="AA">
                                      <p:cBhvr>
                                        <p:cTn id="86" dur="4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95" dur="4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04" dur="4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10" y="-16713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13" dur="4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1 -0.34097 " pathEditMode="relative" rAng="0" ptsTypes="AA">
                                      <p:cBhvr>
                                        <p:cTn id="122" dur="4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31" dur="4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8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800"/>
                            </p:stCondLst>
                            <p:childTnLst>
                              <p:par>
                                <p:cTn id="136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4200"/>
                            </p:stCondLst>
                            <p:childTnLst>
                              <p:par>
                                <p:cTn id="142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43" dur="4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52" dur="4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6" grpId="0"/>
      <p:bldP spid="8" grpId="0"/>
      <p:bldP spid="11" grpId="0"/>
      <p:bldP spid="13" grpId="0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23888" y="264354"/>
            <a:ext cx="2417434" cy="472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特殊物品定位线</a:t>
            </a:r>
          </a:p>
        </p:txBody>
      </p:sp>
      <p:graphicFrame>
        <p:nvGraphicFramePr>
          <p:cNvPr id="3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457587"/>
              </p:ext>
            </p:extLst>
          </p:nvPr>
        </p:nvGraphicFramePr>
        <p:xfrm>
          <a:off x="623888" y="883920"/>
          <a:ext cx="10215910" cy="3771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7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68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3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843" marB="4584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让所有人员熟悉物品摆放的区域线体颜色、规格，使现场物品类别清晰</a:t>
                      </a:r>
                      <a:endParaRPr kumimoji="1"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843" marB="4584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3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843" marB="4584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废品、危险品；清洁用品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843" marB="4584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388">
                <a:tc row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843" marB="4584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生产中的废品、化学品、危险品的摆放使用白色区域线，线宽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50mm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843" marB="4584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388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卫生用品存放区域线使用白色线，线宽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50mm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843" marB="4584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687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3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、各区域线的大小以摆放物品大小而定，物品摆放与区域线距离为：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30mm≤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距离≤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50mm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843" marB="4584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388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4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、区域线四角可以为直角过渡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843" marB="4584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23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注意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843" marB="4584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ct val="50000"/>
                        </a:spcBef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画线框时，尽量与主通道线相互平行、垂直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843" marB="4584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623888" y="4655127"/>
            <a:ext cx="10215910" cy="220287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16" descr="D:\layout\可视化：颜色管理\DSC056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664" y="4766673"/>
            <a:ext cx="2642253" cy="1981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D:\layout\可视化：颜色管理\DSC05667.JPG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893" y="4764763"/>
            <a:ext cx="2642400" cy="198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377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23888" y="378655"/>
            <a:ext cx="2214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护栏警示标识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3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32477"/>
              </p:ext>
            </p:extLst>
          </p:nvPr>
        </p:nvGraphicFramePr>
        <p:xfrm>
          <a:off x="623887" y="1465811"/>
          <a:ext cx="10740799" cy="1363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1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795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7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保护和警示</a:t>
                      </a:r>
                      <a:endParaRPr kumimoji="1"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6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危险部位（区域）护栏或护罩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5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护栏或护罩用黄色标明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623888" y="3465513"/>
            <a:ext cx="10719026" cy="253627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44" descr="D:\layout\可视化：颜色管理\DSC056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72" y="3819251"/>
            <a:ext cx="2438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3" descr="D:\layout\可视化：颜色管理\DSC056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277" y="3889375"/>
            <a:ext cx="23622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2" descr="D:\layout\可视化：颜色管理\DSC0567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782" y="3947647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8967" y="289754"/>
            <a:ext cx="2087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柱子警示标识</a:t>
            </a:r>
          </a:p>
        </p:txBody>
      </p:sp>
      <p:graphicFrame>
        <p:nvGraphicFramePr>
          <p:cNvPr id="3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069437"/>
              </p:ext>
            </p:extLst>
          </p:nvPr>
        </p:nvGraphicFramePr>
        <p:xfrm>
          <a:off x="901700" y="1034907"/>
          <a:ext cx="10450513" cy="2011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2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37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74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对于不靠墙的柱子进行警示</a:t>
                      </a:r>
                      <a:endParaRPr kumimoji="1"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2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危险部位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31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危险部位、危险区域用斑马线来标明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17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工字柱上斑马线黄黑间隔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10cm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。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" name="组合 24"/>
          <p:cNvGrpSpPr>
            <a:grpSpLocks/>
          </p:cNvGrpSpPr>
          <p:nvPr/>
        </p:nvGrpSpPr>
        <p:grpSpPr bwMode="auto">
          <a:xfrm>
            <a:off x="4609475" y="3323876"/>
            <a:ext cx="3133769" cy="3389826"/>
            <a:chOff x="5097467" y="1594491"/>
            <a:chExt cx="3836566" cy="4401223"/>
          </a:xfrm>
        </p:grpSpPr>
        <p:sp>
          <p:nvSpPr>
            <p:cNvPr id="5" name="Rectangle 10"/>
            <p:cNvSpPr>
              <a:spLocks noChangeArrowheads="1"/>
            </p:cNvSpPr>
            <p:nvPr/>
          </p:nvSpPr>
          <p:spPr bwMode="auto">
            <a:xfrm>
              <a:off x="5976938" y="1594491"/>
              <a:ext cx="742951" cy="4377684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" name="Line 11"/>
            <p:cNvSpPr>
              <a:spLocks noChangeShapeType="1"/>
            </p:cNvSpPr>
            <p:nvPr/>
          </p:nvSpPr>
          <p:spPr bwMode="auto">
            <a:xfrm>
              <a:off x="5181600" y="5972175"/>
              <a:ext cx="2782888" cy="0"/>
            </a:xfrm>
            <a:prstGeom prst="line">
              <a:avLst/>
            </a:prstGeom>
            <a:noFill/>
            <a:ln w="28575">
              <a:solidFill>
                <a:srgbClr val="1C1C1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Text Box 17"/>
            <p:cNvSpPr txBox="1">
              <a:spLocks noChangeArrowheads="1"/>
            </p:cNvSpPr>
            <p:nvPr/>
          </p:nvSpPr>
          <p:spPr bwMode="auto">
            <a:xfrm>
              <a:off x="8079972" y="5452667"/>
              <a:ext cx="854061" cy="543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地面</a:t>
              </a:r>
            </a:p>
          </p:txBody>
        </p:sp>
        <p:sp>
          <p:nvSpPr>
            <p:cNvPr id="8" name="Line 18"/>
            <p:cNvSpPr>
              <a:spLocks noChangeShapeType="1"/>
            </p:cNvSpPr>
            <p:nvPr/>
          </p:nvSpPr>
          <p:spPr bwMode="auto">
            <a:xfrm>
              <a:off x="6719888" y="2524125"/>
              <a:ext cx="7413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Line 19"/>
            <p:cNvSpPr>
              <a:spLocks noChangeShapeType="1"/>
            </p:cNvSpPr>
            <p:nvPr/>
          </p:nvSpPr>
          <p:spPr bwMode="auto">
            <a:xfrm>
              <a:off x="6997700" y="2527300"/>
              <a:ext cx="0" cy="34448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Text Box 20"/>
            <p:cNvSpPr txBox="1">
              <a:spLocks noChangeArrowheads="1"/>
            </p:cNvSpPr>
            <p:nvPr/>
          </p:nvSpPr>
          <p:spPr bwMode="auto">
            <a:xfrm>
              <a:off x="7064375" y="4130675"/>
              <a:ext cx="1018911" cy="543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1.5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米</a:t>
              </a:r>
            </a:p>
          </p:txBody>
        </p:sp>
        <p:sp>
          <p:nvSpPr>
            <p:cNvPr id="11" name="Line 21"/>
            <p:cNvSpPr>
              <a:spLocks noChangeShapeType="1"/>
            </p:cNvSpPr>
            <p:nvPr/>
          </p:nvSpPr>
          <p:spPr bwMode="auto">
            <a:xfrm>
              <a:off x="5561013" y="2514600"/>
              <a:ext cx="4159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Line 22"/>
            <p:cNvSpPr>
              <a:spLocks noChangeShapeType="1"/>
            </p:cNvSpPr>
            <p:nvPr/>
          </p:nvSpPr>
          <p:spPr bwMode="auto">
            <a:xfrm>
              <a:off x="5561013" y="3214688"/>
              <a:ext cx="4159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Line 23"/>
            <p:cNvSpPr>
              <a:spLocks noChangeShapeType="1"/>
            </p:cNvSpPr>
            <p:nvPr/>
          </p:nvSpPr>
          <p:spPr bwMode="auto">
            <a:xfrm>
              <a:off x="5791200" y="2514600"/>
              <a:ext cx="1588" cy="7127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Text Box 24"/>
            <p:cNvSpPr txBox="1">
              <a:spLocks noChangeArrowheads="1"/>
            </p:cNvSpPr>
            <p:nvPr/>
          </p:nvSpPr>
          <p:spPr bwMode="auto">
            <a:xfrm rot="16200000">
              <a:off x="4772138" y="2622902"/>
              <a:ext cx="1140488" cy="489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dirty="0"/>
                <a:t>10cm</a:t>
              </a:r>
            </a:p>
          </p:txBody>
        </p:sp>
        <p:sp>
          <p:nvSpPr>
            <p:cNvPr id="15" name="Rectangle 27"/>
            <p:cNvSpPr>
              <a:spLocks noChangeArrowheads="1"/>
            </p:cNvSpPr>
            <p:nvPr/>
          </p:nvSpPr>
          <p:spPr bwMode="auto">
            <a:xfrm>
              <a:off x="5963953" y="2514599"/>
              <a:ext cx="762000" cy="70643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" name="Rectangle 28"/>
            <p:cNvSpPr>
              <a:spLocks noChangeArrowheads="1"/>
            </p:cNvSpPr>
            <p:nvPr/>
          </p:nvSpPr>
          <p:spPr bwMode="auto">
            <a:xfrm>
              <a:off x="5963953" y="3221038"/>
              <a:ext cx="762000" cy="7048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7" name="Rectangle 29"/>
            <p:cNvSpPr>
              <a:spLocks noChangeArrowheads="1"/>
            </p:cNvSpPr>
            <p:nvPr/>
          </p:nvSpPr>
          <p:spPr bwMode="auto">
            <a:xfrm>
              <a:off x="5963953" y="3886200"/>
              <a:ext cx="762000" cy="7048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8" name="Rectangle 30"/>
            <p:cNvSpPr>
              <a:spLocks noChangeArrowheads="1"/>
            </p:cNvSpPr>
            <p:nvPr/>
          </p:nvSpPr>
          <p:spPr bwMode="auto">
            <a:xfrm>
              <a:off x="5963953" y="4572000"/>
              <a:ext cx="762000" cy="70643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9" name="Rectangle 31"/>
            <p:cNvSpPr>
              <a:spLocks noChangeArrowheads="1"/>
            </p:cNvSpPr>
            <p:nvPr/>
          </p:nvSpPr>
          <p:spPr bwMode="auto">
            <a:xfrm>
              <a:off x="5963953" y="5239998"/>
              <a:ext cx="762000" cy="70643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pic>
        <p:nvPicPr>
          <p:cNvPr id="21" name="Picture 26" descr="DSC054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082" y="3465513"/>
            <a:ext cx="2364447" cy="3152596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1" descr="E:\5S\照片\DSC_0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178" y="3510778"/>
            <a:ext cx="2214437" cy="3111014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Straight Arrow Connector 24"/>
          <p:cNvCxnSpPr/>
          <p:nvPr/>
        </p:nvCxnSpPr>
        <p:spPr>
          <a:xfrm flipH="1">
            <a:off x="2537246" y="4902160"/>
            <a:ext cx="2591657" cy="125256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6252959" y="4914492"/>
            <a:ext cx="2994768" cy="997724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845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23888" y="200854"/>
            <a:ext cx="2446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爬梯警示线标识</a:t>
            </a:r>
          </a:p>
        </p:txBody>
      </p:sp>
      <p:graphicFrame>
        <p:nvGraphicFramePr>
          <p:cNvPr id="3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108167"/>
              </p:ext>
            </p:extLst>
          </p:nvPr>
        </p:nvGraphicFramePr>
        <p:xfrm>
          <a:off x="924583" y="872375"/>
          <a:ext cx="10082904" cy="2384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6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56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6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爬梯处进行危险警示</a:t>
                      </a:r>
                      <a:endParaRPr kumimoji="1"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8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危险部位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596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危险部位、危险区域用斑马线来标明，至少标示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1.5m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904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工字柱上斑马线黄黑间隔通常为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30cm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。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644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3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、扶梯上刷斑马线，使得斑马线在横向爬梯上交错，距离约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30cm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左右。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Picture 23" descr="E:\5S\照片\一期\IMG_35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521" y="3465513"/>
            <a:ext cx="2087485" cy="3252158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3"/>
          <p:cNvSpPr txBox="1">
            <a:spLocks noChangeArrowheads="1"/>
          </p:cNvSpPr>
          <p:nvPr/>
        </p:nvSpPr>
        <p:spPr bwMode="auto">
          <a:xfrm>
            <a:off x="8267572" y="6383321"/>
            <a:ext cx="960985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地面</a:t>
            </a:r>
          </a:p>
        </p:txBody>
      </p:sp>
      <p:grpSp>
        <p:nvGrpSpPr>
          <p:cNvPr id="6" name="组合 27"/>
          <p:cNvGrpSpPr>
            <a:grpSpLocks/>
          </p:cNvGrpSpPr>
          <p:nvPr/>
        </p:nvGrpSpPr>
        <p:grpSpPr bwMode="auto">
          <a:xfrm>
            <a:off x="6178204" y="3398872"/>
            <a:ext cx="2878484" cy="3382937"/>
            <a:chOff x="5334000" y="1600200"/>
            <a:chExt cx="3163888" cy="4359275"/>
          </a:xfrm>
        </p:grpSpPr>
        <p:sp>
          <p:nvSpPr>
            <p:cNvPr id="7" name="Rectangle 25"/>
            <p:cNvSpPr>
              <a:spLocks noChangeArrowheads="1"/>
            </p:cNvSpPr>
            <p:nvPr/>
          </p:nvSpPr>
          <p:spPr bwMode="auto">
            <a:xfrm>
              <a:off x="5334000" y="1600200"/>
              <a:ext cx="228600" cy="43434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pPr eaLnBrk="1" hangingPunct="1">
                <a:buFont typeface="Arial" panose="020B0604020202020204" pitchFamily="34" charset="0"/>
              </a:pPr>
              <a:endParaRPr lang="zh-CN" altLang="en-US"/>
            </a:p>
          </p:txBody>
        </p:sp>
        <p:sp>
          <p:nvSpPr>
            <p:cNvPr id="8" name="Rectangle 26"/>
            <p:cNvSpPr>
              <a:spLocks noChangeArrowheads="1"/>
            </p:cNvSpPr>
            <p:nvPr/>
          </p:nvSpPr>
          <p:spPr bwMode="auto">
            <a:xfrm>
              <a:off x="7010400" y="1600200"/>
              <a:ext cx="228600" cy="43434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9" name="Rectangle 27"/>
            <p:cNvSpPr>
              <a:spLocks noChangeArrowheads="1"/>
            </p:cNvSpPr>
            <p:nvPr/>
          </p:nvSpPr>
          <p:spPr bwMode="auto">
            <a:xfrm>
              <a:off x="5562600" y="2209800"/>
              <a:ext cx="1447800" cy="1524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pPr eaLnBrk="1" hangingPunct="1">
                <a:buFont typeface="Arial" panose="020B0604020202020204" pitchFamily="34" charset="0"/>
              </a:pPr>
              <a:endParaRPr lang="zh-CN" altLang="en-US"/>
            </a:p>
          </p:txBody>
        </p:sp>
        <p:sp>
          <p:nvSpPr>
            <p:cNvPr id="10" name="Rectangle 28"/>
            <p:cNvSpPr>
              <a:spLocks noChangeArrowheads="1"/>
            </p:cNvSpPr>
            <p:nvPr/>
          </p:nvSpPr>
          <p:spPr bwMode="auto">
            <a:xfrm>
              <a:off x="5562600" y="3276600"/>
              <a:ext cx="1447800" cy="1524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pPr eaLnBrk="1" hangingPunct="1">
                <a:buFont typeface="Arial" panose="020B0604020202020204" pitchFamily="34" charset="0"/>
              </a:pPr>
              <a:endParaRPr lang="zh-CN" altLang="en-US"/>
            </a:p>
          </p:txBody>
        </p:sp>
        <p:sp>
          <p:nvSpPr>
            <p:cNvPr id="11" name="Rectangle 29"/>
            <p:cNvSpPr>
              <a:spLocks noChangeArrowheads="1"/>
            </p:cNvSpPr>
            <p:nvPr/>
          </p:nvSpPr>
          <p:spPr bwMode="auto">
            <a:xfrm>
              <a:off x="5562600" y="4333875"/>
              <a:ext cx="1447800" cy="1524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pPr eaLnBrk="1" hangingPunct="1">
                <a:buFont typeface="Arial" panose="020B0604020202020204" pitchFamily="34" charset="0"/>
              </a:pPr>
              <a:endParaRPr lang="zh-CN" altLang="en-US"/>
            </a:p>
          </p:txBody>
        </p:sp>
        <p:sp>
          <p:nvSpPr>
            <p:cNvPr id="12" name="Rectangle 30"/>
            <p:cNvSpPr>
              <a:spLocks noChangeArrowheads="1"/>
            </p:cNvSpPr>
            <p:nvPr/>
          </p:nvSpPr>
          <p:spPr bwMode="auto">
            <a:xfrm>
              <a:off x="5562600" y="5410200"/>
              <a:ext cx="1447800" cy="1524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pPr eaLnBrk="1" hangingPunct="1">
                <a:buFont typeface="Arial" panose="020B0604020202020204" pitchFamily="34" charset="0"/>
              </a:pPr>
              <a:endParaRPr lang="zh-CN" altLang="en-US"/>
            </a:p>
          </p:txBody>
        </p:sp>
        <p:sp>
          <p:nvSpPr>
            <p:cNvPr id="13" name="Rectangle 31"/>
            <p:cNvSpPr>
              <a:spLocks noChangeArrowheads="1"/>
            </p:cNvSpPr>
            <p:nvPr/>
          </p:nvSpPr>
          <p:spPr bwMode="auto">
            <a:xfrm>
              <a:off x="5334000" y="2209800"/>
              <a:ext cx="228600" cy="10668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4" name="Rectangle 32"/>
            <p:cNvSpPr>
              <a:spLocks noChangeArrowheads="1"/>
            </p:cNvSpPr>
            <p:nvPr/>
          </p:nvSpPr>
          <p:spPr bwMode="auto">
            <a:xfrm>
              <a:off x="5334000" y="3276600"/>
              <a:ext cx="228600" cy="10668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pPr eaLnBrk="1" hangingPunct="1">
                <a:buFont typeface="Arial" panose="020B0604020202020204" pitchFamily="34" charset="0"/>
              </a:pPr>
              <a:endParaRPr lang="zh-CN" altLang="en-US"/>
            </a:p>
          </p:txBody>
        </p:sp>
        <p:sp>
          <p:nvSpPr>
            <p:cNvPr id="15" name="Rectangle 33"/>
            <p:cNvSpPr>
              <a:spLocks noChangeArrowheads="1"/>
            </p:cNvSpPr>
            <p:nvPr/>
          </p:nvSpPr>
          <p:spPr bwMode="auto">
            <a:xfrm>
              <a:off x="5334000" y="4343400"/>
              <a:ext cx="228600" cy="10668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6" name="Rectangle 34"/>
            <p:cNvSpPr>
              <a:spLocks noChangeArrowheads="1"/>
            </p:cNvSpPr>
            <p:nvPr/>
          </p:nvSpPr>
          <p:spPr bwMode="auto">
            <a:xfrm>
              <a:off x="5334000" y="5410200"/>
              <a:ext cx="228600" cy="5334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pPr eaLnBrk="1" hangingPunct="1">
                <a:buFont typeface="Arial" panose="020B0604020202020204" pitchFamily="34" charset="0"/>
              </a:pPr>
              <a:endParaRPr lang="zh-CN" altLang="en-US"/>
            </a:p>
          </p:txBody>
        </p:sp>
        <p:sp>
          <p:nvSpPr>
            <p:cNvPr id="17" name="Rectangle 35"/>
            <p:cNvSpPr>
              <a:spLocks noChangeArrowheads="1"/>
            </p:cNvSpPr>
            <p:nvPr/>
          </p:nvSpPr>
          <p:spPr bwMode="auto">
            <a:xfrm>
              <a:off x="7010400" y="1600200"/>
              <a:ext cx="228600" cy="43434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pPr eaLnBrk="1" hangingPunct="1">
                <a:buFont typeface="Arial" panose="020B0604020202020204" pitchFamily="34" charset="0"/>
              </a:pPr>
              <a:endParaRPr lang="zh-CN" altLang="en-US"/>
            </a:p>
          </p:txBody>
        </p:sp>
        <p:sp>
          <p:nvSpPr>
            <p:cNvPr id="18" name="Rectangle 36"/>
            <p:cNvSpPr>
              <a:spLocks noChangeArrowheads="1"/>
            </p:cNvSpPr>
            <p:nvPr/>
          </p:nvSpPr>
          <p:spPr bwMode="auto">
            <a:xfrm>
              <a:off x="7010400" y="2209800"/>
              <a:ext cx="228600" cy="10668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9" name="Rectangle 37"/>
            <p:cNvSpPr>
              <a:spLocks noChangeArrowheads="1"/>
            </p:cNvSpPr>
            <p:nvPr/>
          </p:nvSpPr>
          <p:spPr bwMode="auto">
            <a:xfrm>
              <a:off x="7010400" y="3276600"/>
              <a:ext cx="228600" cy="10668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pPr eaLnBrk="1" hangingPunct="1">
                <a:buFont typeface="Arial" panose="020B0604020202020204" pitchFamily="34" charset="0"/>
              </a:pPr>
              <a:endParaRPr lang="zh-CN" altLang="en-US"/>
            </a:p>
          </p:txBody>
        </p:sp>
        <p:sp>
          <p:nvSpPr>
            <p:cNvPr id="20" name="Rectangle 38"/>
            <p:cNvSpPr>
              <a:spLocks noChangeArrowheads="1"/>
            </p:cNvSpPr>
            <p:nvPr/>
          </p:nvSpPr>
          <p:spPr bwMode="auto">
            <a:xfrm>
              <a:off x="7010400" y="4343400"/>
              <a:ext cx="228600" cy="10668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1" name="Rectangle 39"/>
            <p:cNvSpPr>
              <a:spLocks noChangeArrowheads="1"/>
            </p:cNvSpPr>
            <p:nvPr/>
          </p:nvSpPr>
          <p:spPr bwMode="auto">
            <a:xfrm>
              <a:off x="7010400" y="5410200"/>
              <a:ext cx="228600" cy="5334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2" name="Line 40"/>
            <p:cNvSpPr>
              <a:spLocks noChangeShapeType="1"/>
            </p:cNvSpPr>
            <p:nvPr/>
          </p:nvSpPr>
          <p:spPr bwMode="auto">
            <a:xfrm>
              <a:off x="5715000" y="5959475"/>
              <a:ext cx="2782888" cy="0"/>
            </a:xfrm>
            <a:prstGeom prst="line">
              <a:avLst/>
            </a:prstGeom>
            <a:noFill/>
            <a:ln w="28575">
              <a:solidFill>
                <a:srgbClr val="1C1C1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41"/>
            <p:cNvSpPr>
              <a:spLocks noChangeShapeType="1"/>
            </p:cNvSpPr>
            <p:nvPr/>
          </p:nvSpPr>
          <p:spPr bwMode="auto">
            <a:xfrm>
              <a:off x="7253288" y="2209800"/>
              <a:ext cx="7413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42"/>
            <p:cNvSpPr>
              <a:spLocks noChangeShapeType="1"/>
            </p:cNvSpPr>
            <p:nvPr/>
          </p:nvSpPr>
          <p:spPr bwMode="auto">
            <a:xfrm flipH="1">
              <a:off x="7531100" y="2209800"/>
              <a:ext cx="12700" cy="37496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Text Box 44"/>
            <p:cNvSpPr txBox="1">
              <a:spLocks noChangeArrowheads="1"/>
            </p:cNvSpPr>
            <p:nvPr/>
          </p:nvSpPr>
          <p:spPr bwMode="auto">
            <a:xfrm>
              <a:off x="7620000" y="3581400"/>
              <a:ext cx="798600" cy="400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1.5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米</a:t>
              </a:r>
            </a:p>
          </p:txBody>
        </p:sp>
      </p:grpSp>
      <p:sp>
        <p:nvSpPr>
          <p:cNvPr id="26" name="右箭头 25"/>
          <p:cNvSpPr/>
          <p:nvPr/>
        </p:nvSpPr>
        <p:spPr>
          <a:xfrm>
            <a:off x="5001515" y="5126377"/>
            <a:ext cx="978408" cy="484632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30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23888" y="543754"/>
            <a:ext cx="4906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设备（工装）维修中（异常）挂牌</a:t>
            </a:r>
          </a:p>
        </p:txBody>
      </p:sp>
      <p:graphicFrame>
        <p:nvGraphicFramePr>
          <p:cNvPr id="3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883955"/>
              </p:ext>
            </p:extLst>
          </p:nvPr>
        </p:nvGraphicFramePr>
        <p:xfrm>
          <a:off x="738188" y="2755900"/>
          <a:ext cx="6827219" cy="2925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1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26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891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93" marB="4569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对异常设备（工装）警示，防止危险发生</a:t>
                      </a:r>
                      <a:endParaRPr kumimoji="1"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693" marB="4569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81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93" marB="4569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所有正在进行维修或待修的</a:t>
                      </a: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异常设备（工装）</a:t>
                      </a:r>
                      <a:endParaRPr kumimoji="1"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693" marB="4569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044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93" marB="4569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、警示看板底色为黄色，字体红色黑体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93" marB="4569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02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、警示看板使用时应悬挂在显眼的位置，</a:t>
                      </a: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设备（工装）操作面板、电柜等重要的关键部位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693" marB="4569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69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设备（工装）没恢复正常时不得取走警示看板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693" marB="4569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" name="组合 36"/>
          <p:cNvGrpSpPr>
            <a:grpSpLocks/>
          </p:cNvGrpSpPr>
          <p:nvPr/>
        </p:nvGrpSpPr>
        <p:grpSpPr bwMode="auto">
          <a:xfrm>
            <a:off x="8276870" y="1844675"/>
            <a:ext cx="3075343" cy="3422649"/>
            <a:chOff x="3048000" y="1987050"/>
            <a:chExt cx="3075343" cy="3423149"/>
          </a:xfrm>
        </p:grpSpPr>
        <p:grpSp>
          <p:nvGrpSpPr>
            <p:cNvPr id="5" name="Group 1"/>
            <p:cNvGrpSpPr>
              <a:grpSpLocks/>
            </p:cNvGrpSpPr>
            <p:nvPr/>
          </p:nvGrpSpPr>
          <p:grpSpPr bwMode="auto">
            <a:xfrm>
              <a:off x="3048000" y="3126270"/>
              <a:ext cx="3075343" cy="2283929"/>
              <a:chOff x="2880" y="1058"/>
              <a:chExt cx="2881" cy="2206"/>
            </a:xfrm>
          </p:grpSpPr>
          <p:sp>
            <p:nvSpPr>
              <p:cNvPr id="28" name="Rectangle 5"/>
              <p:cNvSpPr>
                <a:spLocks noChangeArrowheads="1"/>
              </p:cNvSpPr>
              <p:nvPr/>
            </p:nvSpPr>
            <p:spPr bwMode="auto">
              <a:xfrm>
                <a:off x="2880" y="1104"/>
                <a:ext cx="2448" cy="1824"/>
              </a:xfrm>
              <a:prstGeom prst="rect">
                <a:avLst/>
              </a:prstGeom>
              <a:solidFill>
                <a:srgbClr val="FFC000"/>
              </a:solidFill>
              <a:ln w="25400">
                <a:solidFill>
                  <a:srgbClr val="FFC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9" name="Line 12"/>
              <p:cNvSpPr>
                <a:spLocks noChangeShapeType="1"/>
              </p:cNvSpPr>
              <p:nvPr/>
            </p:nvSpPr>
            <p:spPr bwMode="auto">
              <a:xfrm>
                <a:off x="2880" y="1645"/>
                <a:ext cx="2448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zh-CN" altLang="en-US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30" name="Line 18"/>
              <p:cNvSpPr>
                <a:spLocks noChangeShapeType="1"/>
              </p:cNvSpPr>
              <p:nvPr/>
            </p:nvSpPr>
            <p:spPr bwMode="auto">
              <a:xfrm>
                <a:off x="2880" y="3168"/>
                <a:ext cx="24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" name="Line 19"/>
              <p:cNvSpPr>
                <a:spLocks noChangeShapeType="1"/>
              </p:cNvSpPr>
              <p:nvPr/>
            </p:nvSpPr>
            <p:spPr bwMode="auto">
              <a:xfrm>
                <a:off x="2887" y="2928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zh-CN" altLang="en-US">
                  <a:ea typeface="宋体" pitchFamily="2" charset="-122"/>
                </a:endParaRPr>
              </a:p>
            </p:txBody>
          </p:sp>
          <p:sp>
            <p:nvSpPr>
              <p:cNvPr id="32" name="Line 20"/>
              <p:cNvSpPr>
                <a:spLocks noChangeShapeType="1"/>
              </p:cNvSpPr>
              <p:nvPr/>
            </p:nvSpPr>
            <p:spPr bwMode="auto">
              <a:xfrm>
                <a:off x="5328" y="2928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zh-CN" altLang="en-US">
                  <a:ea typeface="宋体" pitchFamily="2" charset="-122"/>
                </a:endParaRPr>
              </a:p>
            </p:txBody>
          </p:sp>
          <p:sp>
            <p:nvSpPr>
              <p:cNvPr id="33" name="Rectangle 10"/>
              <p:cNvSpPr>
                <a:spLocks noChangeArrowheads="1"/>
              </p:cNvSpPr>
              <p:nvPr/>
            </p:nvSpPr>
            <p:spPr bwMode="auto">
              <a:xfrm>
                <a:off x="3311" y="2928"/>
                <a:ext cx="1777" cy="23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>
                <a:prstShdw prst="shdw18" dist="17961" dir="135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lIns="91432" tIns="45716" rIns="91432" bIns="45716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60 cm</a:t>
                </a:r>
              </a:p>
            </p:txBody>
          </p:sp>
          <p:sp>
            <p:nvSpPr>
              <p:cNvPr id="34" name="Line 22"/>
              <p:cNvSpPr>
                <a:spLocks noChangeShapeType="1"/>
              </p:cNvSpPr>
              <p:nvPr/>
            </p:nvSpPr>
            <p:spPr bwMode="auto">
              <a:xfrm flipH="1">
                <a:off x="5328" y="2881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zh-CN" altLang="en-US">
                  <a:ea typeface="宋体" pitchFamily="2" charset="-122"/>
                </a:endParaRPr>
              </a:p>
            </p:txBody>
          </p:sp>
          <p:sp>
            <p:nvSpPr>
              <p:cNvPr id="35" name="Line 23"/>
              <p:cNvSpPr>
                <a:spLocks noChangeShapeType="1"/>
              </p:cNvSpPr>
              <p:nvPr/>
            </p:nvSpPr>
            <p:spPr bwMode="auto">
              <a:xfrm flipH="1">
                <a:off x="5280" y="1103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eaLnBrk="1" hangingPunct="1">
                  <a:defRPr/>
                </a:pPr>
                <a:endParaRPr lang="zh-CN" altLang="en-US">
                  <a:ea typeface="宋体" pitchFamily="2" charset="-122"/>
                </a:endParaRPr>
              </a:p>
            </p:txBody>
          </p:sp>
          <p:sp>
            <p:nvSpPr>
              <p:cNvPr id="36" name="Line 24"/>
              <p:cNvSpPr>
                <a:spLocks noChangeShapeType="1"/>
              </p:cNvSpPr>
              <p:nvPr/>
            </p:nvSpPr>
            <p:spPr bwMode="auto">
              <a:xfrm>
                <a:off x="5424" y="1104"/>
                <a:ext cx="0" cy="17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" name="Rectangle 14"/>
              <p:cNvSpPr>
                <a:spLocks noChangeArrowheads="1"/>
              </p:cNvSpPr>
              <p:nvPr/>
            </p:nvSpPr>
            <p:spPr bwMode="auto">
              <a:xfrm rot="16200000">
                <a:off x="4730" y="1803"/>
                <a:ext cx="1776" cy="28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>
                <a:prstShdw prst="shdw18" dist="17961" dir="135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lIns="91432" tIns="45716" rIns="91432" bIns="45716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50 cm</a:t>
                </a:r>
              </a:p>
            </p:txBody>
          </p:sp>
        </p:grpSp>
        <p:sp>
          <p:nvSpPr>
            <p:cNvPr id="6" name="TextBox 41"/>
            <p:cNvSpPr txBox="1">
              <a:spLocks noChangeArrowheads="1"/>
            </p:cNvSpPr>
            <p:nvPr/>
          </p:nvSpPr>
          <p:spPr bwMode="auto">
            <a:xfrm>
              <a:off x="3303757" y="3888157"/>
              <a:ext cx="2231968" cy="1015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设备（工装）维修</a:t>
              </a:r>
              <a:r>
                <a:rPr lang="zh-CN" altLang="en-US" sz="20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中请勿</a:t>
              </a:r>
              <a:r>
                <a:rPr lang="zh-CN" altLang="en-US" sz="20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通电启动（操作）！</a:t>
              </a:r>
            </a:p>
          </p:txBody>
        </p:sp>
        <p:sp>
          <p:nvSpPr>
            <p:cNvPr id="7" name="TextBox 42"/>
            <p:cNvSpPr txBox="1">
              <a:spLocks noChangeArrowheads="1"/>
            </p:cNvSpPr>
            <p:nvPr/>
          </p:nvSpPr>
          <p:spPr bwMode="auto">
            <a:xfrm>
              <a:off x="3355662" y="3292581"/>
              <a:ext cx="20574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957263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957263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957263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957263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957263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警  示  牌</a:t>
              </a:r>
            </a:p>
          </p:txBody>
        </p:sp>
        <p:sp>
          <p:nvSpPr>
            <p:cNvPr id="8" name="Oval 16"/>
            <p:cNvSpPr/>
            <p:nvPr/>
          </p:nvSpPr>
          <p:spPr>
            <a:xfrm>
              <a:off x="3810000" y="3200077"/>
              <a:ext cx="76200" cy="7621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9" name="Oval 16"/>
            <p:cNvSpPr/>
            <p:nvPr/>
          </p:nvSpPr>
          <p:spPr>
            <a:xfrm>
              <a:off x="5029200" y="3200077"/>
              <a:ext cx="76200" cy="7621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3825875" y="3047655"/>
              <a:ext cx="44450" cy="228633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 rot="200697">
              <a:off x="3810000" y="2895233"/>
              <a:ext cx="76200" cy="228633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3810000" y="2742810"/>
              <a:ext cx="76200" cy="228633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 rot="714888">
              <a:off x="3832225" y="2596739"/>
              <a:ext cx="76200" cy="228633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 rot="1494385">
              <a:off x="3868738" y="2439554"/>
              <a:ext cx="76200" cy="228633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 rot="2804218">
              <a:off x="3957632" y="2277622"/>
              <a:ext cx="76211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6" name="椭圆 15"/>
            <p:cNvSpPr/>
            <p:nvPr/>
          </p:nvSpPr>
          <p:spPr>
            <a:xfrm>
              <a:off x="5045075" y="3047655"/>
              <a:ext cx="44450" cy="228633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7" name="椭圆 16"/>
            <p:cNvSpPr/>
            <p:nvPr/>
          </p:nvSpPr>
          <p:spPr>
            <a:xfrm rot="20238580">
              <a:off x="4994275" y="2901584"/>
              <a:ext cx="76200" cy="228633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 rot="20238580">
              <a:off x="4918075" y="2749161"/>
              <a:ext cx="76200" cy="228633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9" name="椭圆 18"/>
            <p:cNvSpPr/>
            <p:nvPr/>
          </p:nvSpPr>
          <p:spPr>
            <a:xfrm rot="20238580">
              <a:off x="4841875" y="2596739"/>
              <a:ext cx="76200" cy="228633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20" name="椭圆 19"/>
            <p:cNvSpPr/>
            <p:nvPr/>
          </p:nvSpPr>
          <p:spPr>
            <a:xfrm rot="20238580">
              <a:off x="4765675" y="2444317"/>
              <a:ext cx="76200" cy="228633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 rot="20238580">
              <a:off x="4689475" y="2291895"/>
              <a:ext cx="76200" cy="228633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 rot="20238580">
              <a:off x="4613275" y="2139472"/>
              <a:ext cx="76200" cy="228633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23" name="椭圆 22"/>
            <p:cNvSpPr/>
            <p:nvPr/>
          </p:nvSpPr>
          <p:spPr>
            <a:xfrm rot="2804218">
              <a:off x="4033832" y="2201411"/>
              <a:ext cx="76211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24" name="椭圆 23"/>
            <p:cNvSpPr/>
            <p:nvPr/>
          </p:nvSpPr>
          <p:spPr>
            <a:xfrm rot="2804218">
              <a:off x="4186232" y="2048989"/>
              <a:ext cx="76211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25" name="椭圆 24"/>
            <p:cNvSpPr/>
            <p:nvPr/>
          </p:nvSpPr>
          <p:spPr>
            <a:xfrm rot="20238580">
              <a:off x="4537075" y="1987050"/>
              <a:ext cx="76200" cy="228633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26" name="椭圆 25"/>
            <p:cNvSpPr/>
            <p:nvPr/>
          </p:nvSpPr>
          <p:spPr>
            <a:xfrm rot="16902169">
              <a:off x="4424357" y="1926733"/>
              <a:ext cx="76211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27" name="椭圆 26"/>
            <p:cNvSpPr/>
            <p:nvPr/>
          </p:nvSpPr>
          <p:spPr>
            <a:xfrm rot="14000596">
              <a:off x="4267194" y="1966427"/>
              <a:ext cx="76211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4977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8991600" y="3962401"/>
            <a:ext cx="1524000" cy="1585913"/>
            <a:chOff x="0" y="0"/>
            <a:chExt cx="1711" cy="1697"/>
          </a:xfrm>
        </p:grpSpPr>
        <p:sp>
          <p:nvSpPr>
            <p:cNvPr id="5" name="Rectangle 128"/>
            <p:cNvSpPr>
              <a:spLocks noChangeArrowheads="1"/>
            </p:cNvSpPr>
            <p:nvPr/>
          </p:nvSpPr>
          <p:spPr bwMode="auto">
            <a:xfrm>
              <a:off x="245" y="458"/>
              <a:ext cx="1282" cy="87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6" name="Rectangle 129"/>
            <p:cNvSpPr>
              <a:spLocks noChangeArrowheads="1"/>
            </p:cNvSpPr>
            <p:nvPr/>
          </p:nvSpPr>
          <p:spPr bwMode="auto">
            <a:xfrm rot="-2700000">
              <a:off x="-12" y="478"/>
              <a:ext cx="623" cy="11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7" name="Rectangle 130"/>
            <p:cNvSpPr>
              <a:spLocks noChangeArrowheads="1"/>
            </p:cNvSpPr>
            <p:nvPr/>
          </p:nvSpPr>
          <p:spPr bwMode="auto">
            <a:xfrm rot="-2700000">
              <a:off x="201" y="727"/>
              <a:ext cx="739" cy="15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8" name="Rectangle 131"/>
            <p:cNvSpPr>
              <a:spLocks noChangeArrowheads="1"/>
            </p:cNvSpPr>
            <p:nvPr/>
          </p:nvSpPr>
          <p:spPr bwMode="auto">
            <a:xfrm rot="-2700000">
              <a:off x="-54" y="759"/>
              <a:ext cx="1629" cy="11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9" name="Rectangle 132"/>
            <p:cNvSpPr>
              <a:spLocks noChangeArrowheads="1"/>
            </p:cNvSpPr>
            <p:nvPr/>
          </p:nvSpPr>
          <p:spPr bwMode="auto">
            <a:xfrm rot="-2700000">
              <a:off x="224" y="868"/>
              <a:ext cx="1548" cy="10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0" name="Rectangle 133"/>
            <p:cNvSpPr>
              <a:spLocks noChangeArrowheads="1"/>
            </p:cNvSpPr>
            <p:nvPr/>
          </p:nvSpPr>
          <p:spPr bwMode="auto">
            <a:xfrm rot="-2700000">
              <a:off x="660" y="1039"/>
              <a:ext cx="1076" cy="11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1" name="Rectangle 134"/>
            <p:cNvSpPr>
              <a:spLocks noChangeArrowheads="1"/>
            </p:cNvSpPr>
            <p:nvPr/>
          </p:nvSpPr>
          <p:spPr bwMode="auto">
            <a:xfrm rot="-2700000">
              <a:off x="1063" y="1177"/>
              <a:ext cx="703" cy="11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2" name="Rectangle 135"/>
            <p:cNvSpPr>
              <a:spLocks noChangeArrowheads="1"/>
            </p:cNvSpPr>
            <p:nvPr/>
          </p:nvSpPr>
          <p:spPr bwMode="auto">
            <a:xfrm>
              <a:off x="45" y="1338"/>
              <a:ext cx="1584" cy="2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3" name="Rectangle 136"/>
            <p:cNvSpPr>
              <a:spLocks noChangeArrowheads="1"/>
            </p:cNvSpPr>
            <p:nvPr/>
          </p:nvSpPr>
          <p:spPr bwMode="auto">
            <a:xfrm>
              <a:off x="1521" y="458"/>
              <a:ext cx="190" cy="8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4" name="Rectangle 137"/>
            <p:cNvSpPr>
              <a:spLocks noChangeArrowheads="1"/>
            </p:cNvSpPr>
            <p:nvPr/>
          </p:nvSpPr>
          <p:spPr bwMode="auto">
            <a:xfrm>
              <a:off x="0" y="458"/>
              <a:ext cx="245" cy="10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5" name="Rectangle 138"/>
            <p:cNvSpPr>
              <a:spLocks noChangeArrowheads="1"/>
            </p:cNvSpPr>
            <p:nvPr/>
          </p:nvSpPr>
          <p:spPr bwMode="auto">
            <a:xfrm>
              <a:off x="245" y="178"/>
              <a:ext cx="1439" cy="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</p:grp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2718028" y="2959451"/>
            <a:ext cx="3284538" cy="175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defPPr>
              <a:defRPr lang="zh-CN"/>
            </a:defPPr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dirty="0"/>
              <a:t>1</a:t>
            </a:r>
            <a:r>
              <a:rPr lang="zh-CN" altLang="en-US" dirty="0"/>
              <a:t>、按管理要求在相应的地方刷不同颜色的油漆；</a:t>
            </a:r>
          </a:p>
          <a:p>
            <a:pPr>
              <a:lnSpc>
                <a:spcPct val="150000"/>
              </a:lnSpc>
            </a:pPr>
            <a:r>
              <a:rPr lang="en-US" altLang="zh-CN" dirty="0"/>
              <a:t>2</a:t>
            </a:r>
            <a:r>
              <a:rPr lang="zh-CN" altLang="en-US" dirty="0"/>
              <a:t>、划线的具体形状参照后面章节的相关规定。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2718029" y="2447872"/>
            <a:ext cx="3313113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生产车间所有工作场所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2698743" y="1818727"/>
            <a:ext cx="4063158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 anchor="ctr">
            <a:spAutoFit/>
          </a:bodyPr>
          <a:lstStyle>
            <a:defPPr>
              <a:defRPr lang="zh-CN"/>
            </a:defPPr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dirty="0"/>
              <a:t>对现场进行颜色管理，使现场规范化</a:t>
            </a:r>
          </a:p>
        </p:txBody>
      </p:sp>
      <p:sp>
        <p:nvSpPr>
          <p:cNvPr id="19" name="AutoShape 5"/>
          <p:cNvSpPr>
            <a:spLocks noChangeArrowheads="1"/>
          </p:cNvSpPr>
          <p:nvPr/>
        </p:nvSpPr>
        <p:spPr bwMode="auto">
          <a:xfrm>
            <a:off x="1921226" y="804184"/>
            <a:ext cx="2809097" cy="465816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defTabSz="957263"/>
            <a:r>
              <a:rPr lang="en-US" altLang="zh-CN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A01</a:t>
            </a:r>
            <a:r>
              <a:rPr lang="zh-CN" altLang="en-US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画线颜色管理</a:t>
            </a:r>
          </a:p>
        </p:txBody>
      </p:sp>
      <p:graphicFrame>
        <p:nvGraphicFramePr>
          <p:cNvPr id="20" name="Group 18"/>
          <p:cNvGraphicFramePr>
            <a:graphicFrameLocks noGrp="1"/>
          </p:cNvGraphicFramePr>
          <p:nvPr>
            <p:extLst/>
          </p:nvPr>
        </p:nvGraphicFramePr>
        <p:xfrm>
          <a:off x="6397252" y="1037093"/>
          <a:ext cx="4191000" cy="5257803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适用项目</a:t>
                      </a:r>
                    </a:p>
                  </a:txBody>
                  <a:tcPr marL="89992" marR="89992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规格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(mm)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基准颜色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主通道</a:t>
                      </a:r>
                    </a:p>
                  </a:txBody>
                  <a:tcPr marL="89992" marR="89992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120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一般区域线</a:t>
                      </a:r>
                    </a:p>
                  </a:txBody>
                  <a:tcPr marL="89992" marR="89992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50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辅助通道线</a:t>
                      </a:r>
                    </a:p>
                  </a:txBody>
                  <a:tcPr marL="89992" marR="89992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50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开门线</a:t>
                      </a:r>
                    </a:p>
                  </a:txBody>
                  <a:tcPr marL="89992" marR="89992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50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周转区域线</a:t>
                      </a:r>
                    </a:p>
                  </a:txBody>
                  <a:tcPr marL="89992" marR="89992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50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桌面物品定置线</a:t>
                      </a:r>
                    </a:p>
                  </a:txBody>
                  <a:tcPr marL="89992" marR="89992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10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废品区</a:t>
                      </a:r>
                    </a:p>
                  </a:txBody>
                  <a:tcPr marL="89992" marR="89992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50/100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化学品区</a:t>
                      </a:r>
                    </a:p>
                  </a:txBody>
                  <a:tcPr marL="89992" marR="89992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50/100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配电柜区</a:t>
                      </a:r>
                    </a:p>
                  </a:txBody>
                  <a:tcPr marL="89992" marR="89992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间隔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100/45</a:t>
                      </a: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度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消防区</a:t>
                      </a:r>
                    </a:p>
                  </a:txBody>
                  <a:tcPr marL="89992" marR="89992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间隔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100/45</a:t>
                      </a: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度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危险区域</a:t>
                      </a:r>
                    </a:p>
                  </a:txBody>
                  <a:tcPr marL="89992" marR="89992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间隔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100/45</a:t>
                      </a: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度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线槽</a:t>
                      </a:r>
                    </a:p>
                  </a:txBody>
                  <a:tcPr marL="89992" marR="89992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间隔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100/45</a:t>
                      </a: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度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垃圾桶</a:t>
                      </a:r>
                    </a:p>
                  </a:txBody>
                  <a:tcPr marL="89992" marR="89992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50/100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单位为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mm</a:t>
                      </a: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。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清洁工具</a:t>
                      </a:r>
                    </a:p>
                  </a:txBody>
                  <a:tcPr marL="89992" marR="89992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50/100</a:t>
                      </a:r>
                    </a:p>
                  </a:txBody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21" name="Picture 8" descr="IMG_35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028" y="4856024"/>
            <a:ext cx="25146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19"/>
          <p:cNvSpPr txBox="1">
            <a:spLocks noChangeArrowheads="1"/>
          </p:cNvSpPr>
          <p:nvPr/>
        </p:nvSpPr>
        <p:spPr bwMode="auto">
          <a:xfrm>
            <a:off x="9144000" y="2057401"/>
            <a:ext cx="114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1400"/>
              <a:t>道路黄</a:t>
            </a:r>
            <a:endParaRPr lang="en-US" sz="1400"/>
          </a:p>
          <a:p>
            <a:pPr eaLnBrk="1" hangingPunct="1"/>
            <a:r>
              <a:rPr lang="zh-CN" altLang="en-US" sz="1400"/>
              <a:t>国标</a:t>
            </a:r>
            <a:r>
              <a:rPr lang="en-US" altLang="zh-CN" sz="1400"/>
              <a:t>Y07</a:t>
            </a:r>
            <a:endParaRPr lang="zh-CN" altLang="en-US" sz="1400"/>
          </a:p>
        </p:txBody>
      </p:sp>
      <p:sp>
        <p:nvSpPr>
          <p:cNvPr id="23" name="TextBox 20"/>
          <p:cNvSpPr txBox="1">
            <a:spLocks noChangeArrowheads="1"/>
          </p:cNvSpPr>
          <p:nvPr/>
        </p:nvSpPr>
        <p:spPr bwMode="auto">
          <a:xfrm>
            <a:off x="9220200" y="3505201"/>
            <a:ext cx="990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1400"/>
              <a:t>消防红</a:t>
            </a:r>
            <a:endParaRPr lang="en-US" sz="1400"/>
          </a:p>
          <a:p>
            <a:pPr eaLnBrk="1" hangingPunct="1"/>
            <a:r>
              <a:rPr lang="zh-CN" altLang="en-US" sz="1400"/>
              <a:t>国标</a:t>
            </a:r>
            <a:r>
              <a:rPr lang="en-US" altLang="zh-CN" sz="1400"/>
              <a:t>R03</a:t>
            </a:r>
            <a:endParaRPr lang="zh-CN" altLang="en-US" sz="1400"/>
          </a:p>
        </p:txBody>
      </p:sp>
      <p:sp>
        <p:nvSpPr>
          <p:cNvPr id="24" name="AutoShape 5"/>
          <p:cNvSpPr>
            <a:spLocks noChangeArrowheads="1"/>
          </p:cNvSpPr>
          <p:nvPr/>
        </p:nvSpPr>
        <p:spPr bwMode="auto">
          <a:xfrm>
            <a:off x="1775520" y="1777982"/>
            <a:ext cx="1078732" cy="2259428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目的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957263"/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957263"/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957263"/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957263"/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</a:p>
        </p:txBody>
      </p:sp>
    </p:spTree>
    <p:extLst>
      <p:ext uri="{BB962C8B-B14F-4D97-AF65-F5344CB8AC3E}">
        <p14:creationId xmlns:p14="http://schemas.microsoft.com/office/powerpoint/2010/main" val="140508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92314" y="899991"/>
            <a:ext cx="3887787" cy="452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defTabSz="957263"/>
            <a:r>
              <a:rPr lang="en-US" altLang="zh-CN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A02.</a:t>
            </a:r>
            <a:r>
              <a:rPr lang="zh-CN" altLang="en-US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管道颜色标识方法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784476" y="1485486"/>
            <a:ext cx="3311525" cy="65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dirty="0"/>
              <a:t>管道内流体可视化，预知管道危险性</a:t>
            </a:r>
            <a:r>
              <a:rPr lang="en-US" altLang="zh-CN" dirty="0"/>
              <a:t>,</a:t>
            </a:r>
            <a:r>
              <a:rPr lang="zh-CN" altLang="en-US" dirty="0"/>
              <a:t>预防事故发生</a:t>
            </a:r>
            <a:r>
              <a:rPr lang="en-US" altLang="zh-CN" dirty="0"/>
              <a:t>,</a:t>
            </a:r>
            <a:r>
              <a:rPr lang="zh-CN" altLang="en-US" dirty="0"/>
              <a:t>提高管道维护的效率</a:t>
            </a:r>
            <a:r>
              <a:rPr lang="en-US" altLang="zh-CN" dirty="0"/>
              <a:t>.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786063" y="2234860"/>
            <a:ext cx="3240087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dirty="0"/>
              <a:t>公司所有管道</a:t>
            </a:r>
            <a:r>
              <a:rPr lang="en-US" altLang="zh-CN" dirty="0"/>
              <a:t>,</a:t>
            </a:r>
            <a:r>
              <a:rPr lang="zh-CN" altLang="en-US" dirty="0"/>
              <a:t>包括气体和液体管道</a:t>
            </a:r>
            <a:r>
              <a:rPr lang="en-US" altLang="zh-CN" dirty="0"/>
              <a:t>.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786062" y="2808741"/>
            <a:ext cx="3024188" cy="177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、压缩空气管道涂刷成天蓝色。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、天然气管道涂刷成黄色。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、消防管道涂刷成红色。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、冷凝水管道涂刷成黑色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、水管涂刷成银色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、详细管道颜色标识见国家标准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7032626" y="1628775"/>
            <a:ext cx="3167063" cy="287338"/>
          </a:xfrm>
          <a:prstGeom prst="rect">
            <a:avLst/>
          </a:prstGeom>
          <a:solidFill>
            <a:srgbClr val="0099FF"/>
          </a:soli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032626" y="2636839"/>
            <a:ext cx="3167063" cy="287337"/>
          </a:xfrm>
          <a:prstGeom prst="rect">
            <a:avLst/>
          </a:prstGeom>
          <a:solidFill>
            <a:srgbClr val="FFCC66"/>
          </a:solidFill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7032626" y="3573464"/>
            <a:ext cx="3167063" cy="287337"/>
          </a:xfrm>
          <a:prstGeom prst="rect">
            <a:avLst/>
          </a:prstGeom>
          <a:solidFill>
            <a:srgbClr val="EA0000"/>
          </a:solidFill>
          <a:ln w="9525">
            <a:solidFill>
              <a:srgbClr val="EA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7032626" y="4581525"/>
            <a:ext cx="3167063" cy="2873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959600" y="1196975"/>
            <a:ext cx="2850444" cy="338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defPPr>
              <a:defRPr lang="zh-CN"/>
            </a:defPPr>
            <a:lvl1pPr>
              <a:defRPr sz="1600" b="1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dirty="0"/>
              <a:t>A</a:t>
            </a:r>
            <a:r>
              <a:rPr lang="zh-CN" altLang="en-US" dirty="0"/>
              <a:t>、压缩空气管道</a:t>
            </a:r>
            <a:r>
              <a:rPr lang="en-US" altLang="zh-CN" dirty="0"/>
              <a:t>(</a:t>
            </a:r>
            <a:r>
              <a:rPr lang="zh-CN" altLang="en-US" dirty="0"/>
              <a:t>天蓝</a:t>
            </a:r>
            <a:r>
              <a:rPr lang="en-US" altLang="zh-CN" dirty="0"/>
              <a:t>403</a:t>
            </a:r>
            <a:r>
              <a:rPr lang="zh-CN" altLang="en-US" dirty="0"/>
              <a:t>）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6959600" y="2205039"/>
            <a:ext cx="15621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defPPr>
              <a:defRPr lang="zh-CN"/>
            </a:defPPr>
            <a:lvl1pPr>
              <a:defRPr sz="1600" b="1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dirty="0"/>
              <a:t>B</a:t>
            </a:r>
            <a:r>
              <a:rPr lang="zh-CN" altLang="en-US" dirty="0"/>
              <a:t>、天然气管道</a:t>
            </a:r>
            <a:endParaRPr lang="en-US" dirty="0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6959600" y="3213100"/>
            <a:ext cx="2706174" cy="338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defPPr>
              <a:defRPr lang="zh-CN"/>
            </a:defPPr>
            <a:lvl1pPr>
              <a:defRPr sz="1600" b="1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dirty="0"/>
              <a:t>C</a:t>
            </a:r>
            <a:r>
              <a:rPr lang="zh-CN" altLang="en-US" dirty="0"/>
              <a:t>、消防管道（消防红</a:t>
            </a:r>
            <a:r>
              <a:rPr lang="en-US" altLang="zh-CN" dirty="0"/>
              <a:t>R03 )</a:t>
            </a:r>
            <a:endParaRPr lang="zh-CN" altLang="en-US" dirty="0"/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6959600" y="4221163"/>
            <a:ext cx="1577660" cy="338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defPPr>
              <a:defRPr lang="zh-CN"/>
            </a:defPPr>
            <a:lvl1pPr>
              <a:defRPr sz="1600" b="1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dirty="0"/>
              <a:t>D</a:t>
            </a:r>
            <a:r>
              <a:rPr lang="zh-CN" altLang="en-US" dirty="0"/>
              <a:t>、冷凝水管道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7032626" y="5518150"/>
            <a:ext cx="3167063" cy="287338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6959600" y="5157788"/>
            <a:ext cx="9286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、水管</a:t>
            </a:r>
          </a:p>
        </p:txBody>
      </p:sp>
      <p:pic>
        <p:nvPicPr>
          <p:cNvPr id="18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4682234"/>
            <a:ext cx="1343025" cy="1790700"/>
          </a:xfrm>
          <a:prstGeom prst="rect">
            <a:avLst/>
          </a:prstGeom>
          <a:noFill/>
          <a:ln w="38100" cmpd="dbl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7" descr="管道颜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732" y="4821737"/>
            <a:ext cx="1876425" cy="1536700"/>
          </a:xfrm>
          <a:prstGeom prst="rect">
            <a:avLst/>
          </a:prstGeom>
          <a:noFill/>
          <a:ln w="38100" cmpd="dbl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5"/>
          <p:cNvSpPr>
            <a:spLocks noChangeArrowheads="1"/>
          </p:cNvSpPr>
          <p:nvPr/>
        </p:nvSpPr>
        <p:spPr bwMode="auto">
          <a:xfrm>
            <a:off x="1721727" y="1553053"/>
            <a:ext cx="960657" cy="402475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目的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771342" y="2236728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71342" y="3460690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</a:p>
        </p:txBody>
      </p:sp>
    </p:spTree>
    <p:extLst>
      <p:ext uri="{BB962C8B-B14F-4D97-AF65-F5344CB8AC3E}">
        <p14:creationId xmlns:p14="http://schemas.microsoft.com/office/powerpoint/2010/main" val="145228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859340" y="807260"/>
            <a:ext cx="3887787" cy="452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defTabSz="957263"/>
            <a:r>
              <a:rPr lang="en-US" altLang="zh-CN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A03. </a:t>
            </a:r>
            <a:r>
              <a:rPr lang="zh-CN" altLang="en-US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管道流向标识方法</a:t>
            </a: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6743701" y="1528763"/>
            <a:ext cx="3408363" cy="1511300"/>
            <a:chOff x="0" y="0"/>
            <a:chExt cx="2147" cy="952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287" y="272"/>
              <a:ext cx="1860" cy="680"/>
            </a:xfrm>
            <a:prstGeom prst="rightArrow">
              <a:avLst>
                <a:gd name="adj1" fmla="val 50000"/>
                <a:gd name="adj2" fmla="val 68382"/>
              </a:avLst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0"/>
              <a:ext cx="2146" cy="806"/>
              <a:chOff x="0" y="0"/>
              <a:chExt cx="2146" cy="806"/>
            </a:xfrm>
          </p:grpSpPr>
          <p:sp>
            <p:nvSpPr>
              <p:cNvPr id="8" name="Line 6"/>
              <p:cNvSpPr>
                <a:spLocks noChangeShapeType="1"/>
              </p:cNvSpPr>
              <p:nvPr/>
            </p:nvSpPr>
            <p:spPr bwMode="auto">
              <a:xfrm>
                <a:off x="196" y="453"/>
                <a:ext cx="0" cy="31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9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2146" cy="806"/>
                <a:chOff x="0" y="0"/>
                <a:chExt cx="2146" cy="806"/>
              </a:xfrm>
            </p:grpSpPr>
            <p:sp>
              <p:nvSpPr>
                <p:cNvPr id="10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15" y="447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15" y="771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" name="Text Box 10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-105" y="509"/>
                  <a:ext cx="402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1432" tIns="45716" rIns="91432" bIns="45716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1400">
                      <a:latin typeface="Times New Roman" pitchFamily="18" charset="0"/>
                    </a:rPr>
                    <a:t>25mm</a:t>
                  </a:r>
                </a:p>
              </p:txBody>
            </p:sp>
            <p:sp>
              <p:nvSpPr>
                <p:cNvPr id="13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287" y="136"/>
                  <a:ext cx="0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2146" y="136"/>
                  <a:ext cx="0" cy="45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" name="Line 13"/>
                <p:cNvSpPr>
                  <a:spLocks noChangeShapeType="1"/>
                </p:cNvSpPr>
                <p:nvPr/>
              </p:nvSpPr>
              <p:spPr bwMode="auto">
                <a:xfrm>
                  <a:off x="287" y="181"/>
                  <a:ext cx="185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883" y="0"/>
                  <a:ext cx="458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1432" tIns="45716" rIns="91432" bIns="45716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1400">
                      <a:latin typeface="Times New Roman" pitchFamily="18" charset="0"/>
                    </a:rPr>
                    <a:t>150mm</a:t>
                  </a:r>
                </a:p>
              </p:txBody>
            </p:sp>
          </p:grpSp>
        </p:grp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697664" y="3213100"/>
            <a:ext cx="3406775" cy="1512888"/>
            <a:chOff x="0" y="0"/>
            <a:chExt cx="2146" cy="953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278" y="273"/>
              <a:ext cx="1860" cy="680"/>
            </a:xfrm>
            <a:prstGeom prst="rightArrow">
              <a:avLst>
                <a:gd name="adj1" fmla="val 50000"/>
                <a:gd name="adj2" fmla="val 68382"/>
              </a:avLst>
            </a:prstGeom>
            <a:solidFill>
              <a:srgbClr val="E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9" name="Group 17"/>
            <p:cNvGrpSpPr>
              <a:grpSpLocks/>
            </p:cNvGrpSpPr>
            <p:nvPr/>
          </p:nvGrpSpPr>
          <p:grpSpPr bwMode="auto">
            <a:xfrm>
              <a:off x="0" y="0"/>
              <a:ext cx="2146" cy="806"/>
              <a:chOff x="0" y="0"/>
              <a:chExt cx="2146" cy="806"/>
            </a:xfrm>
          </p:grpSpPr>
          <p:sp>
            <p:nvSpPr>
              <p:cNvPr id="20" name="Line 18"/>
              <p:cNvSpPr>
                <a:spLocks noChangeShapeType="1"/>
              </p:cNvSpPr>
              <p:nvPr/>
            </p:nvSpPr>
            <p:spPr bwMode="auto">
              <a:xfrm>
                <a:off x="196" y="453"/>
                <a:ext cx="0" cy="31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1" name="Group 19"/>
              <p:cNvGrpSpPr>
                <a:grpSpLocks/>
              </p:cNvGrpSpPr>
              <p:nvPr/>
            </p:nvGrpSpPr>
            <p:grpSpPr bwMode="auto">
              <a:xfrm>
                <a:off x="0" y="0"/>
                <a:ext cx="2146" cy="806"/>
                <a:chOff x="0" y="0"/>
                <a:chExt cx="2146" cy="806"/>
              </a:xfrm>
            </p:grpSpPr>
            <p:sp>
              <p:nvSpPr>
                <p:cNvPr id="22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15" y="447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3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15" y="771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4" name="Text Box 22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-105" y="509"/>
                  <a:ext cx="402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1432" tIns="45716" rIns="91432" bIns="45716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1400">
                      <a:latin typeface="Times New Roman" pitchFamily="18" charset="0"/>
                    </a:rPr>
                    <a:t>25mm</a:t>
                  </a:r>
                </a:p>
              </p:txBody>
            </p:sp>
            <p:sp>
              <p:nvSpPr>
                <p:cNvPr id="25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287" y="136"/>
                  <a:ext cx="0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6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2146" y="136"/>
                  <a:ext cx="0" cy="45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7" name="Line 25"/>
                <p:cNvSpPr>
                  <a:spLocks noChangeShapeType="1"/>
                </p:cNvSpPr>
                <p:nvPr/>
              </p:nvSpPr>
              <p:spPr bwMode="auto">
                <a:xfrm>
                  <a:off x="287" y="181"/>
                  <a:ext cx="185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8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883" y="0"/>
                  <a:ext cx="458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1432" tIns="45716" rIns="91432" bIns="45716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1400">
                      <a:latin typeface="Times New Roman" pitchFamily="18" charset="0"/>
                    </a:rPr>
                    <a:t>150mm</a:t>
                  </a:r>
                </a:p>
              </p:txBody>
            </p:sp>
          </p:grpSp>
        </p:grpSp>
      </p:grp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6958209" y="1188314"/>
            <a:ext cx="2390382" cy="338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defPPr>
              <a:defRPr lang="zh-CN"/>
            </a:defPPr>
            <a:lvl1pPr>
              <a:defRPr sz="1600" b="1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dirty="0"/>
              <a:t>A</a:t>
            </a:r>
            <a:r>
              <a:rPr lang="zh-CN" altLang="en-US" dirty="0"/>
              <a:t>、红色消防管道上使用</a:t>
            </a:r>
          </a:p>
        </p:txBody>
      </p: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6985001" y="2970213"/>
            <a:ext cx="1967189" cy="338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defPPr>
              <a:defRPr lang="zh-CN"/>
            </a:defPPr>
            <a:lvl1pPr>
              <a:defRPr sz="1600" b="1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dirty="0"/>
              <a:t>B</a:t>
            </a:r>
            <a:r>
              <a:rPr lang="zh-CN" altLang="en-US" dirty="0"/>
              <a:t>、其它管道上使用</a:t>
            </a: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2640014" y="1377150"/>
            <a:ext cx="3303587" cy="65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dirty="0"/>
              <a:t>使排管的流体、方向、压力等可视化，提高管道维护的效率．</a:t>
            </a:r>
          </a:p>
        </p:txBody>
      </p:sp>
      <p:sp>
        <p:nvSpPr>
          <p:cNvPr id="32" name="Text Box 30"/>
          <p:cNvSpPr txBox="1">
            <a:spLocks noChangeArrowheads="1"/>
          </p:cNvSpPr>
          <p:nvPr/>
        </p:nvSpPr>
        <p:spPr bwMode="auto">
          <a:xfrm>
            <a:off x="2657529" y="2127911"/>
            <a:ext cx="3401959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 anchor="ctr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dirty="0"/>
              <a:t>公司所有的管道，包括气体和液体管道．</a:t>
            </a:r>
          </a:p>
        </p:txBody>
      </p:sp>
      <p:sp>
        <p:nvSpPr>
          <p:cNvPr id="33" name="Text Box 31"/>
          <p:cNvSpPr txBox="1">
            <a:spLocks noChangeArrowheads="1"/>
          </p:cNvSpPr>
          <p:nvPr/>
        </p:nvSpPr>
        <p:spPr bwMode="auto">
          <a:xfrm>
            <a:off x="2657528" y="2567241"/>
            <a:ext cx="3471810" cy="20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 anchor="ctr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dirty="0"/>
              <a:t>1</a:t>
            </a:r>
            <a:r>
              <a:rPr lang="zh-CN" altLang="en-US" dirty="0"/>
              <a:t>、制作防水不干胶标签，标签上箭头颜色为流体的标准色样。</a:t>
            </a:r>
          </a:p>
          <a:p>
            <a:r>
              <a:rPr lang="en-US" altLang="zh-CN" dirty="0"/>
              <a:t>2</a:t>
            </a:r>
            <a:r>
              <a:rPr lang="zh-CN" altLang="en-US" dirty="0"/>
              <a:t>、箭头颜色分为黄色和红色，黄色张贴在消防管道上，红色张贴在其它管道上。</a:t>
            </a:r>
          </a:p>
          <a:p>
            <a:r>
              <a:rPr lang="en-US" altLang="zh-CN" dirty="0"/>
              <a:t>3</a:t>
            </a:r>
            <a:r>
              <a:rPr lang="zh-CN" altLang="en-US" dirty="0"/>
              <a:t>、规格：长</a:t>
            </a:r>
            <a:r>
              <a:rPr lang="en-US" altLang="zh-CN" dirty="0"/>
              <a:t>150mmX</a:t>
            </a:r>
            <a:r>
              <a:rPr lang="zh-CN" altLang="en-US" dirty="0"/>
              <a:t>宽</a:t>
            </a:r>
            <a:r>
              <a:rPr lang="en-US" altLang="zh-CN" dirty="0"/>
              <a:t>25mm.</a:t>
            </a:r>
          </a:p>
          <a:p>
            <a:r>
              <a:rPr lang="en-US" altLang="zh-CN" dirty="0"/>
              <a:t>4</a:t>
            </a:r>
            <a:r>
              <a:rPr lang="zh-CN" altLang="en-US" dirty="0"/>
              <a:t>、依据管道大小来选择使用．</a:t>
            </a:r>
          </a:p>
          <a:p>
            <a:r>
              <a:rPr lang="en-US" altLang="zh-CN" dirty="0"/>
              <a:t>5</a:t>
            </a:r>
            <a:r>
              <a:rPr lang="zh-CN" altLang="en-US" dirty="0"/>
              <a:t>、制作防水不干胶标识，宋体  </a:t>
            </a:r>
            <a:r>
              <a:rPr lang="en-US" altLang="zh-CN" dirty="0"/>
              <a:t>80#</a:t>
            </a:r>
          </a:p>
        </p:txBody>
      </p:sp>
      <p:sp>
        <p:nvSpPr>
          <p:cNvPr id="34" name="Text Box 32"/>
          <p:cNvSpPr txBox="1">
            <a:spLocks noChangeArrowheads="1"/>
          </p:cNvSpPr>
          <p:nvPr/>
        </p:nvSpPr>
        <p:spPr bwMode="auto">
          <a:xfrm>
            <a:off x="7046027" y="4652963"/>
            <a:ext cx="1346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defPPr>
              <a:defRPr lang="zh-CN"/>
            </a:defPPr>
            <a:lvl1pPr>
              <a:defRPr sz="1600" b="1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dirty="0"/>
              <a:t>C</a:t>
            </a:r>
            <a:r>
              <a:rPr lang="zh-CN" altLang="en-US" dirty="0"/>
              <a:t>、管道标识</a:t>
            </a:r>
          </a:p>
        </p:txBody>
      </p:sp>
      <p:sp>
        <p:nvSpPr>
          <p:cNvPr id="35" name="Text Box 33"/>
          <p:cNvSpPr txBox="1">
            <a:spLocks noChangeArrowheads="1"/>
          </p:cNvSpPr>
          <p:nvPr/>
        </p:nvSpPr>
        <p:spPr bwMode="auto">
          <a:xfrm>
            <a:off x="6068447" y="4866957"/>
            <a:ext cx="32321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8000" dirty="0">
                <a:solidFill>
                  <a:srgbClr val="EA0000"/>
                </a:solidFill>
                <a:latin typeface="Times New Roman" pitchFamily="18" charset="0"/>
              </a:rPr>
              <a:t>天然气</a:t>
            </a:r>
          </a:p>
        </p:txBody>
      </p: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9486237" y="5260976"/>
            <a:ext cx="598226" cy="584767"/>
          </a:xfrm>
          <a:prstGeom prst="rect">
            <a:avLst/>
          </a:prstGeom>
          <a:solidFill>
            <a:srgbClr val="D1D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1600" b="1">
                <a:solidFill>
                  <a:schemeClr val="accent2"/>
                </a:solidFill>
                <a:latin typeface="Times New Roman" pitchFamily="18" charset="0"/>
              </a:rPr>
              <a:t>宋体</a:t>
            </a:r>
          </a:p>
          <a:p>
            <a:pPr algn="ctr" eaLnBrk="1" hangingPunct="1"/>
            <a:r>
              <a:rPr lang="en-US" altLang="zh-CN" sz="1600" b="1">
                <a:solidFill>
                  <a:schemeClr val="accent2"/>
                </a:solidFill>
                <a:latin typeface="Times New Roman" pitchFamily="18" charset="0"/>
              </a:rPr>
              <a:t>80#</a:t>
            </a:r>
          </a:p>
        </p:txBody>
      </p:sp>
      <p:sp>
        <p:nvSpPr>
          <p:cNvPr id="37" name="Line 35"/>
          <p:cNvSpPr>
            <a:spLocks noChangeShapeType="1"/>
          </p:cNvSpPr>
          <p:nvPr/>
        </p:nvSpPr>
        <p:spPr bwMode="auto">
          <a:xfrm flipH="1">
            <a:off x="9193214" y="5516563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38" name="Picture 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5" y="4724401"/>
            <a:ext cx="1657350" cy="1800225"/>
          </a:xfrm>
          <a:prstGeom prst="rect">
            <a:avLst/>
          </a:prstGeom>
          <a:noFill/>
          <a:ln w="38100" cmpd="dbl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5081588"/>
            <a:ext cx="1828800" cy="1371600"/>
          </a:xfrm>
          <a:prstGeom prst="rect">
            <a:avLst/>
          </a:prstGeom>
          <a:noFill/>
          <a:ln w="38100" cmpd="dbl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7"/>
          <p:cNvSpPr txBox="1">
            <a:spLocks noChangeArrowheads="1"/>
          </p:cNvSpPr>
          <p:nvPr/>
        </p:nvSpPr>
        <p:spPr bwMode="auto">
          <a:xfrm>
            <a:off x="7239000" y="4038601"/>
            <a:ext cx="1828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/>
              <a:t>消防红国标</a:t>
            </a:r>
            <a:r>
              <a:rPr lang="en-US" altLang="zh-CN"/>
              <a:t>R03</a:t>
            </a:r>
            <a:endParaRPr lang="zh-CN" altLang="en-US"/>
          </a:p>
          <a:p>
            <a:pPr eaLnBrk="1" hangingPunct="1"/>
            <a:endParaRPr lang="zh-CN" altLang="en-US"/>
          </a:p>
        </p:txBody>
      </p:sp>
      <p:sp>
        <p:nvSpPr>
          <p:cNvPr id="41" name="TextBox 38"/>
          <p:cNvSpPr txBox="1">
            <a:spLocks noChangeArrowheads="1"/>
          </p:cNvSpPr>
          <p:nvPr/>
        </p:nvSpPr>
        <p:spPr bwMode="auto">
          <a:xfrm>
            <a:off x="7315200" y="2286001"/>
            <a:ext cx="1905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/>
              <a:t>道路黄国标</a:t>
            </a:r>
            <a:r>
              <a:rPr lang="en-US" altLang="zh-CN"/>
              <a:t>Y07</a:t>
            </a:r>
            <a:endParaRPr lang="zh-CN" altLang="en-US"/>
          </a:p>
          <a:p>
            <a:pPr eaLnBrk="1" hangingPunct="1"/>
            <a:endParaRPr lang="zh-CN" altLang="en-US"/>
          </a:p>
        </p:txBody>
      </p:sp>
      <p:sp>
        <p:nvSpPr>
          <p:cNvPr id="42" name="AutoShape 5"/>
          <p:cNvSpPr>
            <a:spLocks noChangeArrowheads="1"/>
          </p:cNvSpPr>
          <p:nvPr/>
        </p:nvSpPr>
        <p:spPr bwMode="auto">
          <a:xfrm>
            <a:off x="1742806" y="1474789"/>
            <a:ext cx="986538" cy="402475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目的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794106" y="2114057"/>
            <a:ext cx="8515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843918" y="3429000"/>
            <a:ext cx="784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57263"/>
            <a:r>
              <a:rPr lang="en-US" altLang="zh-CN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</a:p>
        </p:txBody>
      </p:sp>
    </p:spTree>
    <p:extLst>
      <p:ext uri="{BB962C8B-B14F-4D97-AF65-F5344CB8AC3E}">
        <p14:creationId xmlns:p14="http://schemas.microsoft.com/office/powerpoint/2010/main" val="406483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44719"/>
              </p:ext>
            </p:extLst>
          </p:nvPr>
        </p:nvGraphicFramePr>
        <p:xfrm>
          <a:off x="0" y="7931"/>
          <a:ext cx="12192000" cy="6850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8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1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3001">
                <a:tc gridSpan="3">
                  <a:txBody>
                    <a:bodyPr/>
                    <a:lstStyle/>
                    <a:p>
                      <a:pPr algn="ctr"/>
                      <a:endParaRPr lang="zh-CN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en-US" altLang="zh-CN" sz="2000" b="0" dirty="0" smtClean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00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管道内流体可视化，预知管道危险性</a:t>
                      </a:r>
                      <a:r>
                        <a:rPr kumimoji="1" lang="en-US" altLang="zh-CN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,</a:t>
                      </a: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预防事故发生</a:t>
                      </a:r>
                      <a:r>
                        <a:rPr kumimoji="1" lang="en-US" altLang="zh-CN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,</a:t>
                      </a: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提高管道维护的效率</a:t>
                      </a:r>
                      <a:endParaRPr kumimoji="1" lang="en-US" altLang="zh-CN" sz="1800" b="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00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公司所有管道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,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包括气体和液体管道</a:t>
                      </a:r>
                      <a:endParaRPr kumimoji="1"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001">
                <a:tc rowSpan="10"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1" lang="zh-CN" altLang="en-US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、压缩空气管道涂刷成</a:t>
                      </a:r>
                      <a:r>
                        <a:rPr lang="zh-CN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淡灰色</a:t>
                      </a:r>
                      <a:endParaRPr kumimoji="1" lang="en-US" altLang="zh-CN" sz="18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zh-CN" sz="1800" b="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淡灰色</a:t>
                      </a:r>
                      <a:endParaRPr kumimoji="1" lang="en-US" altLang="zh-CN" sz="1800" b="0" kern="1200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00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1" lang="zh-CN" altLang="en-US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、消防管道涂刷成红色</a:t>
                      </a:r>
                    </a:p>
                  </a:txBody>
                  <a:tcPr marT="45708" marB="45708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鲜红</a:t>
                      </a: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00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1" lang="zh-CN" altLang="en-US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、低压氦气管道涂刷成</a:t>
                      </a:r>
                      <a:r>
                        <a:rPr lang="en-US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(</a:t>
                      </a:r>
                      <a:r>
                        <a:rPr lang="zh-CN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淡</a:t>
                      </a:r>
                      <a:r>
                        <a:rPr lang="en-US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)</a:t>
                      </a:r>
                      <a:r>
                        <a:rPr lang="zh-CN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黄色</a:t>
                      </a:r>
                      <a:endParaRPr kumimoji="1" lang="zh-CN" altLang="en-US" sz="18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800" b="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(</a:t>
                      </a:r>
                      <a:r>
                        <a:rPr kumimoji="1" lang="zh-CN" altLang="zh-CN" sz="1800" b="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淡</a:t>
                      </a:r>
                      <a:r>
                        <a:rPr kumimoji="1" lang="en-US" altLang="zh-CN" sz="1800" b="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)</a:t>
                      </a:r>
                      <a:r>
                        <a:rPr kumimoji="1" lang="zh-CN" altLang="zh-CN" sz="1800" b="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黄色</a:t>
                      </a:r>
                      <a:endParaRPr kumimoji="1" lang="zh-CN" altLang="en-US" sz="1800" b="0" kern="1200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00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kumimoji="1" lang="zh-CN" altLang="en-US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、高压氦气管道涂刷成</a:t>
                      </a:r>
                      <a:r>
                        <a:rPr lang="en-US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(</a:t>
                      </a:r>
                      <a:r>
                        <a:rPr lang="zh-CN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淡</a:t>
                      </a:r>
                      <a:r>
                        <a:rPr lang="en-US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)</a:t>
                      </a:r>
                      <a:r>
                        <a:rPr lang="zh-CN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黄色</a:t>
                      </a:r>
                      <a:endParaRPr kumimoji="1" lang="zh-CN" altLang="en-US" sz="18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00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kumimoji="1" lang="zh-CN" altLang="en-US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、低压氮气管道涂刷成</a:t>
                      </a:r>
                      <a:r>
                        <a:rPr lang="en-US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(</a:t>
                      </a:r>
                      <a:r>
                        <a:rPr lang="zh-CN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淡</a:t>
                      </a:r>
                      <a:r>
                        <a:rPr lang="en-US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)</a:t>
                      </a:r>
                      <a:r>
                        <a:rPr lang="zh-CN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黄色</a:t>
                      </a:r>
                      <a:endParaRPr kumimoji="1" lang="en-US" altLang="zh-CN" sz="18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T="45712" marB="4571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00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r>
                        <a:rPr kumimoji="1" lang="zh-CN" altLang="en-US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、中、高压氮气管道涂刷成</a:t>
                      </a:r>
                      <a:r>
                        <a:rPr lang="en-US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(</a:t>
                      </a:r>
                      <a:r>
                        <a:rPr lang="zh-CN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淡</a:t>
                      </a:r>
                      <a:r>
                        <a:rPr lang="en-US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)</a:t>
                      </a:r>
                      <a:r>
                        <a:rPr lang="zh-CN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黄色</a:t>
                      </a:r>
                      <a:endParaRPr kumimoji="1" lang="en-US" altLang="zh-CN" sz="18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T="45712" marB="4571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300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kumimoji="1" lang="zh-CN" altLang="en-US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、乙炔管道涂刷成白色（乙炔软管为黑色）</a:t>
                      </a:r>
                      <a:endParaRPr kumimoji="1" lang="en-US" altLang="zh-CN" sz="18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800" b="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铝白色</a:t>
                      </a:r>
                      <a:endParaRPr kumimoji="1" lang="en-US" altLang="zh-CN" sz="1800" b="0" kern="1200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062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en-US" altLang="zh-CN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kumimoji="1" lang="zh-CN" altLang="en-US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、氧气管道涂刷成天蓝色（氧气软管为红色）</a:t>
                      </a:r>
                    </a:p>
                  </a:txBody>
                  <a:tcPr marT="45708" marB="45708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kumimoji="1" lang="zh-CN" altLang="en-US" sz="1800" b="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天蓝色</a:t>
                      </a: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300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  <a:r>
                        <a:rPr kumimoji="1" lang="zh-CN" altLang="en-US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、一般水管涂刷成</a:t>
                      </a:r>
                      <a:r>
                        <a:rPr lang="zh-CN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艳绿色</a:t>
                      </a:r>
                      <a:endParaRPr kumimoji="1" lang="zh-CN" altLang="en-US" sz="18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zh-CN" sz="1800" b="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绿色</a:t>
                      </a:r>
                      <a:endParaRPr kumimoji="1" lang="zh-CN" altLang="en-US" sz="1800" b="0" kern="1200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300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r>
                        <a:rPr kumimoji="1" lang="zh-CN" altLang="en-US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、液化气</a:t>
                      </a:r>
                      <a:r>
                        <a:rPr lang="en-US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(</a:t>
                      </a:r>
                      <a:r>
                        <a:rPr lang="zh-CN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淡</a:t>
                      </a:r>
                      <a:r>
                        <a:rPr lang="en-US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)</a:t>
                      </a:r>
                      <a:r>
                        <a:rPr lang="zh-CN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黄色</a:t>
                      </a:r>
                      <a:endParaRPr kumimoji="1" lang="zh-CN" altLang="en-US" sz="18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800" b="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(</a:t>
                      </a:r>
                      <a:r>
                        <a:rPr kumimoji="1" lang="zh-CN" altLang="zh-CN" sz="1800" b="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淡</a:t>
                      </a:r>
                      <a:r>
                        <a:rPr kumimoji="1" lang="en-US" altLang="zh-CN" sz="1800" b="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)</a:t>
                      </a:r>
                      <a:r>
                        <a:rPr kumimoji="1" lang="zh-CN" altLang="zh-CN" sz="1800" b="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黄色</a:t>
                      </a:r>
                      <a:endParaRPr kumimoji="1" lang="zh-CN" altLang="en-US" sz="1800" b="0" kern="1200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5343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注意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</a:pPr>
                      <a:r>
                        <a:rPr lang="zh-CN" altLang="en-US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具体操作按国标</a:t>
                      </a:r>
                      <a:r>
                        <a:rPr lang="en-US" altLang="zh-CN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GB_7231-2003_</a:t>
                      </a:r>
                      <a:r>
                        <a:rPr lang="zh-CN" altLang="en-US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工业管道的基本识别色、</a:t>
                      </a:r>
                      <a:endParaRPr lang="en-US" altLang="zh-CN" sz="1800" kern="1200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>
                        <a:lnSpc>
                          <a:spcPct val="125000"/>
                        </a:lnSpc>
                      </a:pPr>
                      <a:r>
                        <a:rPr lang="zh-CN" altLang="en-US" sz="18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识别符号和安全标</a:t>
                      </a:r>
                      <a:endParaRPr lang="en-US" altLang="zh-CN" sz="1800" kern="1200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indent="0" algn="l" defTabSz="914400" rtl="0" eaLnBrk="1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1800" kern="1200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T="45708" marB="45708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dirty="0"/>
                    </a:p>
                  </a:txBody>
                  <a:tcPr marT="45708" marB="45708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4364197" y="0"/>
            <a:ext cx="28981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0" lvl="1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管道相关颜色标识</a:t>
            </a:r>
            <a:endParaRPr lang="zh-CN" altLang="en-US" sz="20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940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033589" y="915866"/>
            <a:ext cx="3824287" cy="452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defTabSz="957263"/>
            <a:r>
              <a:rPr lang="en-US" altLang="zh-CN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A04. </a:t>
            </a:r>
            <a:r>
              <a:rPr lang="zh-CN" altLang="en-US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车间主干道标识线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720975" y="1369211"/>
            <a:ext cx="3157538" cy="65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为了保护墙面与设备，区分人与车辆的通行，培养员工按道路通行的习惯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713831" y="2089951"/>
            <a:ext cx="3160712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车间内部有车辆往来的通道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667001" y="2741721"/>
            <a:ext cx="3254375" cy="121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适合于车间主通道，副通道</a:t>
            </a:r>
            <a:endParaRPr 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）线宽：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120mm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；材料：油漆；颜色：黄色；</a:t>
            </a:r>
          </a:p>
          <a:p>
            <a:pPr>
              <a:lnSpc>
                <a:spcPct val="130000"/>
              </a:lnSpc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3538538" y="5070475"/>
            <a:ext cx="63500" cy="12319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4899026" y="5072063"/>
            <a:ext cx="73025" cy="12319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4097338" y="5121275"/>
            <a:ext cx="30480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/>
          <a:lstStyle/>
          <a:p>
            <a:pPr algn="ctr"/>
            <a:r>
              <a:rPr lang="zh-CN" altLang="en-US" sz="1400">
                <a:latin typeface="Times New Roman" pitchFamily="18" charset="0"/>
              </a:rPr>
              <a:t>车辆通道</a:t>
            </a: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3165475" y="4953000"/>
            <a:ext cx="1828800" cy="1403350"/>
          </a:xfrm>
          <a:prstGeom prst="rect">
            <a:avLst/>
          </a:prstGeom>
          <a:noFill/>
          <a:ln w="19050">
            <a:solidFill>
              <a:srgbClr val="00CC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3775075" y="6324601"/>
            <a:ext cx="939800" cy="225425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prstShdw prst="shdw17" dist="17961" dir="2700000">
              <a:srgbClr val="99995C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pPr algn="ctr"/>
            <a:r>
              <a:rPr lang="zh-CN" altLang="en-US" sz="1400"/>
              <a:t>主通道</a:t>
            </a:r>
          </a:p>
        </p:txBody>
      </p:sp>
      <p:sp>
        <p:nvSpPr>
          <p:cNvPr id="13" name="Line 21"/>
          <p:cNvSpPr>
            <a:spLocks noChangeShapeType="1"/>
          </p:cNvSpPr>
          <p:nvPr/>
        </p:nvSpPr>
        <p:spPr bwMode="auto">
          <a:xfrm flipV="1">
            <a:off x="4918075" y="4884739"/>
            <a:ext cx="0" cy="212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22"/>
          <p:cNvSpPr>
            <a:spLocks noChangeShapeType="1"/>
          </p:cNvSpPr>
          <p:nvPr/>
        </p:nvSpPr>
        <p:spPr bwMode="auto">
          <a:xfrm flipV="1">
            <a:off x="4976813" y="4884739"/>
            <a:ext cx="0" cy="212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23"/>
          <p:cNvSpPr>
            <a:spLocks noChangeShapeType="1"/>
          </p:cNvSpPr>
          <p:nvPr/>
        </p:nvSpPr>
        <p:spPr bwMode="auto">
          <a:xfrm>
            <a:off x="4686301" y="4997450"/>
            <a:ext cx="201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24"/>
          <p:cNvSpPr>
            <a:spLocks noChangeShapeType="1"/>
          </p:cNvSpPr>
          <p:nvPr/>
        </p:nvSpPr>
        <p:spPr bwMode="auto">
          <a:xfrm flipH="1">
            <a:off x="4994276" y="4997450"/>
            <a:ext cx="187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4648201" y="4635501"/>
            <a:ext cx="665163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pPr algn="ctr"/>
            <a:r>
              <a:rPr lang="en-US" altLang="zh-CN"/>
              <a:t>120mm</a:t>
            </a:r>
          </a:p>
        </p:txBody>
      </p:sp>
      <p:pic>
        <p:nvPicPr>
          <p:cNvPr id="18" name="Picture 30" descr="IMG_35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850" y="990600"/>
            <a:ext cx="4146550" cy="547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5"/>
          <p:cNvSpPr>
            <a:spLocks noChangeArrowheads="1"/>
          </p:cNvSpPr>
          <p:nvPr/>
        </p:nvSpPr>
        <p:spPr bwMode="auto">
          <a:xfrm>
            <a:off x="1751626" y="1418708"/>
            <a:ext cx="915374" cy="402475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目的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783555" y="2089951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51499" y="2852936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</a:p>
        </p:txBody>
      </p:sp>
    </p:spTree>
    <p:extLst>
      <p:ext uri="{BB962C8B-B14F-4D97-AF65-F5344CB8AC3E}">
        <p14:creationId xmlns:p14="http://schemas.microsoft.com/office/powerpoint/2010/main" val="46701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1925638" y="878293"/>
            <a:ext cx="4458394" cy="50084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defTabSz="957263"/>
            <a:r>
              <a:rPr lang="en-US" altLang="zh-CN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A05.</a:t>
            </a:r>
            <a:r>
              <a:rPr lang="zh-CN" altLang="en-US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配电柜、消防设施警示线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692862" y="1667951"/>
            <a:ext cx="3257550" cy="65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画线区域内为重要安全设施，禁止堆放物品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728212" y="2595589"/>
            <a:ext cx="3032125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配电柜、消防栓、灭火器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676526" y="3118266"/>
            <a:ext cx="3419475" cy="177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、电柜、消防栓等区域线使用斑马线绘制，线宽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100mm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</a:p>
          <a:p>
            <a:pPr>
              <a:lnSpc>
                <a:spcPct val="130000"/>
              </a:lnSpc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、各区域线的大小以摆放物品大小而定，物品摆放与区域线距离为：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30mm≤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距离≤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50mm</a:t>
            </a:r>
          </a:p>
        </p:txBody>
      </p:sp>
      <p:pic>
        <p:nvPicPr>
          <p:cNvPr id="8" name="Picture 11" descr="DSC_00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218" y="4868751"/>
            <a:ext cx="2167349" cy="182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3"/>
          <p:cNvSpPr>
            <a:spLocks noChangeArrowheads="1"/>
          </p:cNvSpPr>
          <p:nvPr/>
        </p:nvSpPr>
        <p:spPr bwMode="auto">
          <a:xfrm>
            <a:off x="6734176" y="3311525"/>
            <a:ext cx="3063875" cy="24320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zh-CN" altLang="en-US"/>
          </a:p>
        </p:txBody>
      </p:sp>
      <p:sp>
        <p:nvSpPr>
          <p:cNvPr id="10" name="Rectangle 34"/>
          <p:cNvSpPr>
            <a:spLocks noChangeArrowheads="1"/>
          </p:cNvSpPr>
          <p:nvPr/>
        </p:nvSpPr>
        <p:spPr bwMode="auto">
          <a:xfrm rot="18900000">
            <a:off x="6119814" y="3371851"/>
            <a:ext cx="1487487" cy="30321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endParaRPr lang="zh-CN" altLang="en-US"/>
          </a:p>
        </p:txBody>
      </p:sp>
      <p:sp>
        <p:nvSpPr>
          <p:cNvPr id="11" name="Rectangle 35"/>
          <p:cNvSpPr>
            <a:spLocks noChangeArrowheads="1"/>
          </p:cNvSpPr>
          <p:nvPr/>
        </p:nvSpPr>
        <p:spPr bwMode="auto">
          <a:xfrm rot="18900000">
            <a:off x="6042025" y="3906838"/>
            <a:ext cx="2382838" cy="30321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endParaRPr lang="zh-CN" altLang="en-US"/>
          </a:p>
        </p:txBody>
      </p:sp>
      <p:sp>
        <p:nvSpPr>
          <p:cNvPr id="12" name="Rectangle 36"/>
          <p:cNvSpPr>
            <a:spLocks noChangeArrowheads="1"/>
          </p:cNvSpPr>
          <p:nvPr/>
        </p:nvSpPr>
        <p:spPr bwMode="auto">
          <a:xfrm rot="18900000">
            <a:off x="6019800" y="4148138"/>
            <a:ext cx="3892550" cy="30321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endParaRPr lang="zh-CN" altLang="en-US"/>
          </a:p>
        </p:txBody>
      </p:sp>
      <p:sp>
        <p:nvSpPr>
          <p:cNvPr id="13" name="Rectangle 37"/>
          <p:cNvSpPr>
            <a:spLocks noChangeArrowheads="1"/>
          </p:cNvSpPr>
          <p:nvPr/>
        </p:nvSpPr>
        <p:spPr bwMode="auto">
          <a:xfrm rot="18900000">
            <a:off x="6686550" y="4448175"/>
            <a:ext cx="3695700" cy="304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endParaRPr lang="zh-CN" altLang="en-US"/>
          </a:p>
        </p:txBody>
      </p:sp>
      <p:sp>
        <p:nvSpPr>
          <p:cNvPr id="14" name="Rectangle 38"/>
          <p:cNvSpPr>
            <a:spLocks noChangeArrowheads="1"/>
          </p:cNvSpPr>
          <p:nvPr/>
        </p:nvSpPr>
        <p:spPr bwMode="auto">
          <a:xfrm rot="18900000">
            <a:off x="7724775" y="4926013"/>
            <a:ext cx="2573338" cy="30321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endParaRPr lang="zh-CN" altLang="en-US"/>
          </a:p>
        </p:txBody>
      </p:sp>
      <p:sp>
        <p:nvSpPr>
          <p:cNvPr id="15" name="Rectangle 39"/>
          <p:cNvSpPr>
            <a:spLocks noChangeArrowheads="1"/>
          </p:cNvSpPr>
          <p:nvPr/>
        </p:nvSpPr>
        <p:spPr bwMode="auto">
          <a:xfrm rot="18900000">
            <a:off x="8686800" y="5311775"/>
            <a:ext cx="1682750" cy="304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endParaRPr lang="zh-CN" altLang="en-US"/>
          </a:p>
        </p:txBody>
      </p:sp>
      <p:sp>
        <p:nvSpPr>
          <p:cNvPr id="16" name="Rectangle 40"/>
          <p:cNvSpPr>
            <a:spLocks noChangeArrowheads="1"/>
          </p:cNvSpPr>
          <p:nvPr/>
        </p:nvSpPr>
        <p:spPr bwMode="auto">
          <a:xfrm>
            <a:off x="6604001" y="5756276"/>
            <a:ext cx="3438525" cy="644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zh-CN" altLang="en-US"/>
          </a:p>
        </p:txBody>
      </p:sp>
      <p:sp>
        <p:nvSpPr>
          <p:cNvPr id="17" name="Rectangle 41"/>
          <p:cNvSpPr>
            <a:spLocks noChangeArrowheads="1"/>
          </p:cNvSpPr>
          <p:nvPr/>
        </p:nvSpPr>
        <p:spPr bwMode="auto">
          <a:xfrm>
            <a:off x="9782176" y="3311525"/>
            <a:ext cx="454025" cy="2444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zh-CN" altLang="en-US"/>
          </a:p>
        </p:txBody>
      </p:sp>
      <p:sp>
        <p:nvSpPr>
          <p:cNvPr id="18" name="Rectangle 42"/>
          <p:cNvSpPr>
            <a:spLocks noChangeArrowheads="1"/>
          </p:cNvSpPr>
          <p:nvPr/>
        </p:nvSpPr>
        <p:spPr bwMode="auto">
          <a:xfrm>
            <a:off x="6149975" y="3311525"/>
            <a:ext cx="584200" cy="2444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zh-CN" altLang="en-US"/>
          </a:p>
        </p:txBody>
      </p:sp>
      <p:sp>
        <p:nvSpPr>
          <p:cNvPr id="19" name="Rectangle 43"/>
          <p:cNvSpPr>
            <a:spLocks noChangeArrowheads="1"/>
          </p:cNvSpPr>
          <p:nvPr/>
        </p:nvSpPr>
        <p:spPr bwMode="auto">
          <a:xfrm>
            <a:off x="6734175" y="2667001"/>
            <a:ext cx="3436938" cy="644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zh-CN" altLang="en-US"/>
          </a:p>
        </p:txBody>
      </p:sp>
      <p:sp>
        <p:nvSpPr>
          <p:cNvPr id="20" name="Rectangle 44"/>
          <p:cNvSpPr>
            <a:spLocks noChangeArrowheads="1"/>
          </p:cNvSpPr>
          <p:nvPr/>
        </p:nvSpPr>
        <p:spPr bwMode="auto">
          <a:xfrm>
            <a:off x="7316788" y="3311526"/>
            <a:ext cx="1827212" cy="4984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/>
            <a:r>
              <a:rPr lang="zh-CN" altLang="en-US"/>
              <a:t>电柜、消防栓、</a:t>
            </a:r>
          </a:p>
          <a:p>
            <a:pPr algn="ctr"/>
            <a:r>
              <a:rPr lang="zh-CN" altLang="en-US"/>
              <a:t>灭火器</a:t>
            </a:r>
          </a:p>
        </p:txBody>
      </p:sp>
      <p:sp>
        <p:nvSpPr>
          <p:cNvPr id="21" name="Text Box 45"/>
          <p:cNvSpPr txBox="1">
            <a:spLocks noChangeArrowheads="1"/>
          </p:cNvSpPr>
          <p:nvPr/>
        </p:nvSpPr>
        <p:spPr bwMode="auto">
          <a:xfrm>
            <a:off x="7386638" y="5729288"/>
            <a:ext cx="1560026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b="1" dirty="0"/>
              <a:t>45</a:t>
            </a:r>
            <a:r>
              <a:rPr lang="zh-CN" altLang="en-US" b="1" dirty="0"/>
              <a:t>度角</a:t>
            </a:r>
            <a:r>
              <a:rPr lang="en-US" altLang="zh-CN" b="1" dirty="0"/>
              <a:t>/10cm</a:t>
            </a:r>
          </a:p>
        </p:txBody>
      </p:sp>
      <p:sp>
        <p:nvSpPr>
          <p:cNvPr id="22" name="Line 46"/>
          <p:cNvSpPr>
            <a:spLocks noChangeShapeType="1"/>
          </p:cNvSpPr>
          <p:nvPr/>
        </p:nvSpPr>
        <p:spPr bwMode="auto">
          <a:xfrm>
            <a:off x="9461500" y="5756275"/>
            <a:ext cx="0" cy="387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47"/>
          <p:cNvSpPr>
            <a:spLocks noChangeShapeType="1"/>
          </p:cNvSpPr>
          <p:nvPr/>
        </p:nvSpPr>
        <p:spPr bwMode="auto">
          <a:xfrm>
            <a:off x="9007475" y="5756275"/>
            <a:ext cx="0" cy="387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48"/>
          <p:cNvSpPr>
            <a:spLocks noChangeShapeType="1"/>
          </p:cNvSpPr>
          <p:nvPr/>
        </p:nvSpPr>
        <p:spPr bwMode="auto">
          <a:xfrm>
            <a:off x="9007476" y="6075363"/>
            <a:ext cx="454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49"/>
          <p:cNvSpPr>
            <a:spLocks noChangeShapeType="1"/>
          </p:cNvSpPr>
          <p:nvPr/>
        </p:nvSpPr>
        <p:spPr bwMode="auto">
          <a:xfrm>
            <a:off x="7386639" y="6078538"/>
            <a:ext cx="1620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26" name="Picture 58" descr="DSC_00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5"/>
          <a:stretch>
            <a:fillRect/>
          </a:stretch>
        </p:blipFill>
        <p:spPr bwMode="auto">
          <a:xfrm>
            <a:off x="6858000" y="533400"/>
            <a:ext cx="2590800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utoShape 5"/>
          <p:cNvSpPr>
            <a:spLocks noChangeArrowheads="1"/>
          </p:cNvSpPr>
          <p:nvPr/>
        </p:nvSpPr>
        <p:spPr bwMode="auto">
          <a:xfrm>
            <a:off x="1716420" y="1741617"/>
            <a:ext cx="914530" cy="402475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目的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771062" y="2589152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71034" y="3683174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</a:p>
        </p:txBody>
      </p:sp>
    </p:spTree>
    <p:extLst>
      <p:ext uri="{BB962C8B-B14F-4D97-AF65-F5344CB8AC3E}">
        <p14:creationId xmlns:p14="http://schemas.microsoft.com/office/powerpoint/2010/main" val="31095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1925638" y="878293"/>
            <a:ext cx="4152900" cy="50084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defTabSz="957263"/>
            <a:r>
              <a:rPr lang="en-US" altLang="zh-CN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A06.</a:t>
            </a:r>
            <a:r>
              <a:rPr lang="zh-CN" altLang="en-US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凸起物警示线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644411" y="1478916"/>
            <a:ext cx="3257550" cy="65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对可能造成安全事故的凸起物，墙上配电盒进行警示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644412" y="2280786"/>
            <a:ext cx="3032125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墙上配电盒、凸起物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644412" y="2746887"/>
            <a:ext cx="3419475" cy="177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、对于墙上固定的凸出配电盒，可在配电柜两端绘制或粘贴斑马线，线宽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100mm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</a:p>
          <a:p>
            <a:pPr>
              <a:lnSpc>
                <a:spcPct val="130000"/>
              </a:lnSpc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、对于车间内地面或墙上的凸起物可在周围绘制斑马线：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30mm≤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宽度≤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50mm</a:t>
            </a:r>
          </a:p>
        </p:txBody>
      </p:sp>
      <p:pic>
        <p:nvPicPr>
          <p:cNvPr id="8" name="Picture 2" descr="E:\5S\照片\四期\新建文件夹\DSC_02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1" y="4724400"/>
            <a:ext cx="26384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E:\5S\照片\四期\DSC_01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143001"/>
            <a:ext cx="3638550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E:\5S\照片\外\新建文件夹\DSC_00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114800"/>
            <a:ext cx="36718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752543" y="1538554"/>
            <a:ext cx="891869" cy="402475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目的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792895" y="2266932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88100" y="3256075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</a:p>
        </p:txBody>
      </p:sp>
    </p:spTree>
    <p:extLst>
      <p:ext uri="{BB962C8B-B14F-4D97-AF65-F5344CB8AC3E}">
        <p14:creationId xmlns:p14="http://schemas.microsoft.com/office/powerpoint/2010/main" val="2417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1925638" y="878293"/>
            <a:ext cx="4152900" cy="50084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defTabSz="957263"/>
            <a:r>
              <a:rPr lang="en-US" altLang="zh-CN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A07.</a:t>
            </a:r>
            <a:r>
              <a:rPr lang="zh-CN" altLang="en-US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工字柱警示标识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711450" y="1511631"/>
            <a:ext cx="3257550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对于不靠墙的柱子进行警示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711451" y="2097185"/>
            <a:ext cx="3032125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危险部位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686269" y="2688422"/>
            <a:ext cx="3419475" cy="121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、危险部位、危险区域用斑马线来标明。</a:t>
            </a:r>
          </a:p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、工字柱上斑马线黄黑间隔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15cm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、斑马线可以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45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度倾斜也可以与柱子垂直。</a:t>
            </a: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2057400" y="2438401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/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6096000" y="1143000"/>
            <a:ext cx="3551238" cy="5105400"/>
            <a:chOff x="0" y="0"/>
            <a:chExt cx="3676" cy="4196"/>
          </a:xfrm>
        </p:grpSpPr>
        <p:sp>
          <p:nvSpPr>
            <p:cNvPr id="10" name="Rectangle 30"/>
            <p:cNvSpPr>
              <a:spLocks noChangeArrowheads="1"/>
            </p:cNvSpPr>
            <p:nvPr/>
          </p:nvSpPr>
          <p:spPr bwMode="auto">
            <a:xfrm>
              <a:off x="824" y="0"/>
              <a:ext cx="768" cy="4032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1" name="Line 31"/>
            <p:cNvSpPr>
              <a:spLocks noChangeShapeType="1"/>
            </p:cNvSpPr>
            <p:nvPr/>
          </p:nvSpPr>
          <p:spPr bwMode="auto">
            <a:xfrm>
              <a:off x="0" y="4032"/>
              <a:ext cx="2880" cy="0"/>
            </a:xfrm>
            <a:prstGeom prst="line">
              <a:avLst/>
            </a:prstGeom>
            <a:noFill/>
            <a:ln w="28575">
              <a:solidFill>
                <a:srgbClr val="1C1C1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2" name="Group 10"/>
            <p:cNvGrpSpPr>
              <a:grpSpLocks/>
            </p:cNvGrpSpPr>
            <p:nvPr/>
          </p:nvGrpSpPr>
          <p:grpSpPr bwMode="auto">
            <a:xfrm rot="5400000">
              <a:off x="-194" y="2240"/>
              <a:ext cx="2808" cy="771"/>
              <a:chOff x="0" y="0"/>
              <a:chExt cx="2808" cy="867"/>
            </a:xfrm>
          </p:grpSpPr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 rot="-5400000">
                <a:off x="972" y="-972"/>
                <a:ext cx="864" cy="280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32" tIns="45716" rIns="91432" bIns="45716" anchor="ctr"/>
              <a:lstStyle/>
              <a:p>
                <a:endParaRPr lang="zh-CN" altLang="en-US"/>
              </a:p>
            </p:txBody>
          </p:sp>
          <p:sp>
            <p:nvSpPr>
              <p:cNvPr id="22" name="AutoShape 34"/>
              <p:cNvSpPr>
                <a:spLocks noChangeArrowheads="1"/>
              </p:cNvSpPr>
              <p:nvPr/>
            </p:nvSpPr>
            <p:spPr bwMode="auto">
              <a:xfrm>
                <a:off x="72" y="3"/>
                <a:ext cx="864" cy="864"/>
              </a:xfrm>
              <a:prstGeom prst="parallelogram">
                <a:avLst>
                  <a:gd name="adj" fmla="val 43889"/>
                </a:avLst>
              </a:prstGeom>
              <a:solidFill>
                <a:srgbClr val="1C1C1C"/>
              </a:solidFill>
              <a:ln w="9525">
                <a:solidFill>
                  <a:srgbClr val="1C1C1C"/>
                </a:solidFill>
                <a:miter lim="800000"/>
                <a:headEnd/>
                <a:tailEnd/>
              </a:ln>
            </p:spPr>
            <p:txBody>
              <a:bodyPr rot="10800000" vert="eaVert" wrap="none" lIns="91432" tIns="45716" rIns="91432" bIns="45716" anchor="ctr"/>
              <a:lstStyle/>
              <a:p>
                <a:endParaRPr lang="zh-CN" altLang="en-US"/>
              </a:p>
            </p:txBody>
          </p:sp>
          <p:sp>
            <p:nvSpPr>
              <p:cNvPr id="23" name="AutoShape 35"/>
              <p:cNvSpPr>
                <a:spLocks noChangeArrowheads="1"/>
              </p:cNvSpPr>
              <p:nvPr/>
            </p:nvSpPr>
            <p:spPr bwMode="auto">
              <a:xfrm>
                <a:off x="1032" y="3"/>
                <a:ext cx="864" cy="864"/>
              </a:xfrm>
              <a:prstGeom prst="parallelogram">
                <a:avLst>
                  <a:gd name="adj" fmla="val 43889"/>
                </a:avLst>
              </a:prstGeom>
              <a:solidFill>
                <a:srgbClr val="1C1C1C"/>
              </a:solidFill>
              <a:ln w="9525">
                <a:solidFill>
                  <a:srgbClr val="1C1C1C"/>
                </a:solidFill>
                <a:miter lim="800000"/>
                <a:headEnd/>
                <a:tailEnd/>
              </a:ln>
            </p:spPr>
            <p:txBody>
              <a:bodyPr rot="10800000" vert="eaVert" wrap="none" lIns="91432" tIns="45716" rIns="91432" bIns="45716" anchor="ctr"/>
              <a:lstStyle/>
              <a:p>
                <a:endParaRPr lang="zh-CN" altLang="en-US"/>
              </a:p>
            </p:txBody>
          </p:sp>
          <p:sp>
            <p:nvSpPr>
              <p:cNvPr id="24" name="AutoShape 36"/>
              <p:cNvSpPr>
                <a:spLocks noChangeArrowheads="1"/>
              </p:cNvSpPr>
              <p:nvPr/>
            </p:nvSpPr>
            <p:spPr bwMode="auto">
              <a:xfrm>
                <a:off x="1944" y="3"/>
                <a:ext cx="864" cy="864"/>
              </a:xfrm>
              <a:prstGeom prst="parallelogram">
                <a:avLst>
                  <a:gd name="adj" fmla="val 43889"/>
                </a:avLst>
              </a:prstGeom>
              <a:solidFill>
                <a:srgbClr val="1C1C1C"/>
              </a:solidFill>
              <a:ln w="9525">
                <a:solidFill>
                  <a:srgbClr val="1C1C1C"/>
                </a:solidFill>
                <a:miter lim="800000"/>
                <a:headEnd/>
                <a:tailEnd/>
              </a:ln>
            </p:spPr>
            <p:txBody>
              <a:bodyPr rot="10800000" vert="eaVert" wrap="none" lIns="91432" tIns="45716" rIns="91432" bIns="45716" anchor="ctr"/>
              <a:lstStyle/>
              <a:p>
                <a:endParaRPr lang="zh-CN" altLang="en-US"/>
              </a:p>
            </p:txBody>
          </p:sp>
        </p:grpSp>
        <p:sp>
          <p:nvSpPr>
            <p:cNvPr id="13" name="Text Box 37"/>
            <p:cNvSpPr txBox="1">
              <a:spLocks noChangeArrowheads="1"/>
            </p:cNvSpPr>
            <p:nvPr/>
          </p:nvSpPr>
          <p:spPr bwMode="auto">
            <a:xfrm>
              <a:off x="3012" y="3895"/>
              <a:ext cx="664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/>
                <a:t>地面</a:t>
              </a:r>
            </a:p>
          </p:txBody>
        </p:sp>
        <p:sp>
          <p:nvSpPr>
            <p:cNvPr id="14" name="Line 38"/>
            <p:cNvSpPr>
              <a:spLocks noChangeShapeType="1"/>
            </p:cNvSpPr>
            <p:nvPr/>
          </p:nvSpPr>
          <p:spPr bwMode="auto">
            <a:xfrm>
              <a:off x="1592" y="1218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Line 39"/>
            <p:cNvSpPr>
              <a:spLocks noChangeShapeType="1"/>
            </p:cNvSpPr>
            <p:nvPr/>
          </p:nvSpPr>
          <p:spPr bwMode="auto">
            <a:xfrm>
              <a:off x="1880" y="1200"/>
              <a:ext cx="0" cy="28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Text Box 40"/>
            <p:cNvSpPr txBox="1">
              <a:spLocks noChangeArrowheads="1"/>
            </p:cNvSpPr>
            <p:nvPr/>
          </p:nvSpPr>
          <p:spPr bwMode="auto">
            <a:xfrm>
              <a:off x="1949" y="2518"/>
              <a:ext cx="757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b="1"/>
                <a:t>1.5</a:t>
              </a:r>
              <a:r>
                <a:rPr lang="zh-CN" altLang="en-US" b="1"/>
                <a:t>米</a:t>
              </a:r>
            </a:p>
          </p:txBody>
        </p:sp>
        <p:sp>
          <p:nvSpPr>
            <p:cNvPr id="17" name="Line 41"/>
            <p:cNvSpPr>
              <a:spLocks noChangeShapeType="1"/>
            </p:cNvSpPr>
            <p:nvPr/>
          </p:nvSpPr>
          <p:spPr bwMode="auto">
            <a:xfrm>
              <a:off x="392" y="1296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42"/>
            <p:cNvSpPr>
              <a:spLocks noChangeShapeType="1"/>
            </p:cNvSpPr>
            <p:nvPr/>
          </p:nvSpPr>
          <p:spPr bwMode="auto">
            <a:xfrm>
              <a:off x="392" y="1776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43"/>
            <p:cNvSpPr>
              <a:spLocks noChangeShapeType="1"/>
            </p:cNvSpPr>
            <p:nvPr/>
          </p:nvSpPr>
          <p:spPr bwMode="auto">
            <a:xfrm>
              <a:off x="632" y="1296"/>
              <a:ext cx="0" cy="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Text Box 44"/>
            <p:cNvSpPr txBox="1">
              <a:spLocks noChangeArrowheads="1"/>
            </p:cNvSpPr>
            <p:nvPr/>
          </p:nvSpPr>
          <p:spPr bwMode="auto">
            <a:xfrm>
              <a:off x="56" y="1433"/>
              <a:ext cx="666" cy="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400" b="1"/>
                <a:t>15cm</a:t>
              </a:r>
            </a:p>
          </p:txBody>
        </p:sp>
      </p:grpSp>
      <p:pic>
        <p:nvPicPr>
          <p:cNvPr id="25" name="Picture 46" descr="DSC_00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2" r="6818" b="10263"/>
          <a:stretch>
            <a:fillRect/>
          </a:stretch>
        </p:blipFill>
        <p:spPr bwMode="auto">
          <a:xfrm>
            <a:off x="3200400" y="4572001"/>
            <a:ext cx="2590800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8" descr="SSL283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5"/>
          <a:stretch>
            <a:fillRect/>
          </a:stretch>
        </p:blipFill>
        <p:spPr bwMode="auto">
          <a:xfrm>
            <a:off x="8991601" y="1066800"/>
            <a:ext cx="144621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utoShape 5"/>
          <p:cNvSpPr>
            <a:spLocks noChangeArrowheads="1"/>
          </p:cNvSpPr>
          <p:nvPr/>
        </p:nvSpPr>
        <p:spPr bwMode="auto">
          <a:xfrm>
            <a:off x="1820123" y="1492030"/>
            <a:ext cx="914530" cy="402475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目的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43823" y="2061234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848511" y="2862416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</a:p>
        </p:txBody>
      </p:sp>
    </p:spTree>
    <p:extLst>
      <p:ext uri="{BB962C8B-B14F-4D97-AF65-F5344CB8AC3E}">
        <p14:creationId xmlns:p14="http://schemas.microsoft.com/office/powerpoint/2010/main" val="328318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324600" y="5867400"/>
            <a:ext cx="4343400" cy="4714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zh-CN" altLang="en-US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1925638" y="878293"/>
            <a:ext cx="4152900" cy="50084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defTabSz="957263"/>
            <a:r>
              <a:rPr lang="en-US" altLang="zh-CN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A08.</a:t>
            </a:r>
            <a:r>
              <a:rPr lang="zh-CN" altLang="en-US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圆型柱子警示标识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706612" y="1580082"/>
            <a:ext cx="3257550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对于不靠墙的柱子进行警示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698751" y="2115068"/>
            <a:ext cx="3032125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危险部位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705895" y="2747173"/>
            <a:ext cx="3419475" cy="65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、危险部位、危险区域用斑马线来标明。</a:t>
            </a:r>
          </a:p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、工字柱上斑马线黄黑间隔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15cm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057400" y="2438401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/>
          </a:p>
        </p:txBody>
      </p:sp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6172200" y="1066800"/>
            <a:ext cx="3551238" cy="5105400"/>
            <a:chOff x="0" y="0"/>
            <a:chExt cx="3551238" cy="5105400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795338" y="0"/>
              <a:ext cx="742950" cy="4905375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0" y="4905375"/>
              <a:ext cx="2782888" cy="0"/>
            </a:xfrm>
            <a:prstGeom prst="line">
              <a:avLst/>
            </a:prstGeom>
            <a:noFill/>
            <a:ln w="28575">
              <a:solidFill>
                <a:srgbClr val="1C1C1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auto">
            <a:xfrm>
              <a:off x="2909888" y="4738688"/>
              <a:ext cx="6413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/>
                <a:t>地面</a:t>
              </a:r>
            </a:p>
          </p:txBody>
        </p:sp>
        <p:sp>
          <p:nvSpPr>
            <p:cNvPr id="14" name="Line 18"/>
            <p:cNvSpPr>
              <a:spLocks noChangeShapeType="1"/>
            </p:cNvSpPr>
            <p:nvPr/>
          </p:nvSpPr>
          <p:spPr bwMode="auto">
            <a:xfrm>
              <a:off x="1538288" y="1457325"/>
              <a:ext cx="7413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Line 19"/>
            <p:cNvSpPr>
              <a:spLocks noChangeShapeType="1"/>
            </p:cNvSpPr>
            <p:nvPr/>
          </p:nvSpPr>
          <p:spPr bwMode="auto">
            <a:xfrm>
              <a:off x="1816100" y="1460500"/>
              <a:ext cx="0" cy="34448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Text Box 20"/>
            <p:cNvSpPr txBox="1">
              <a:spLocks noChangeArrowheads="1"/>
            </p:cNvSpPr>
            <p:nvPr/>
          </p:nvSpPr>
          <p:spPr bwMode="auto">
            <a:xfrm>
              <a:off x="1882775" y="3063875"/>
              <a:ext cx="731838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b="1"/>
                <a:t>1.5</a:t>
              </a:r>
              <a:r>
                <a:rPr lang="zh-CN" altLang="en-US" b="1"/>
                <a:t>米</a:t>
              </a:r>
            </a:p>
          </p:txBody>
        </p:sp>
        <p:sp>
          <p:nvSpPr>
            <p:cNvPr id="17" name="Line 21"/>
            <p:cNvSpPr>
              <a:spLocks noChangeShapeType="1"/>
            </p:cNvSpPr>
            <p:nvPr/>
          </p:nvSpPr>
          <p:spPr bwMode="auto">
            <a:xfrm>
              <a:off x="379413" y="1447800"/>
              <a:ext cx="4159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22"/>
            <p:cNvSpPr>
              <a:spLocks noChangeShapeType="1"/>
            </p:cNvSpPr>
            <p:nvPr/>
          </p:nvSpPr>
          <p:spPr bwMode="auto">
            <a:xfrm>
              <a:off x="379413" y="2147888"/>
              <a:ext cx="4159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23"/>
            <p:cNvSpPr>
              <a:spLocks noChangeShapeType="1"/>
            </p:cNvSpPr>
            <p:nvPr/>
          </p:nvSpPr>
          <p:spPr bwMode="auto">
            <a:xfrm>
              <a:off x="609600" y="1447800"/>
              <a:ext cx="1588" cy="7127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Text Box 24"/>
            <p:cNvSpPr txBox="1">
              <a:spLocks noChangeArrowheads="1"/>
            </p:cNvSpPr>
            <p:nvPr/>
          </p:nvSpPr>
          <p:spPr bwMode="auto">
            <a:xfrm>
              <a:off x="15875" y="1692275"/>
              <a:ext cx="638175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400" b="1"/>
                <a:t>15cm</a:t>
              </a:r>
            </a:p>
          </p:txBody>
        </p:sp>
        <p:sp>
          <p:nvSpPr>
            <p:cNvPr id="21" name="Rectangle 27"/>
            <p:cNvSpPr>
              <a:spLocks noChangeArrowheads="1"/>
            </p:cNvSpPr>
            <p:nvPr/>
          </p:nvSpPr>
          <p:spPr bwMode="auto">
            <a:xfrm>
              <a:off x="762000" y="1447800"/>
              <a:ext cx="762000" cy="70643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22" name="Rectangle 28"/>
            <p:cNvSpPr>
              <a:spLocks noChangeArrowheads="1"/>
            </p:cNvSpPr>
            <p:nvPr/>
          </p:nvSpPr>
          <p:spPr bwMode="auto">
            <a:xfrm>
              <a:off x="762000" y="2154238"/>
              <a:ext cx="762000" cy="7048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23" name="Rectangle 29"/>
            <p:cNvSpPr>
              <a:spLocks noChangeArrowheads="1"/>
            </p:cNvSpPr>
            <p:nvPr/>
          </p:nvSpPr>
          <p:spPr bwMode="auto">
            <a:xfrm>
              <a:off x="762000" y="2819400"/>
              <a:ext cx="762000" cy="7048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24" name="Rectangle 30"/>
            <p:cNvSpPr>
              <a:spLocks noChangeArrowheads="1"/>
            </p:cNvSpPr>
            <p:nvPr/>
          </p:nvSpPr>
          <p:spPr bwMode="auto">
            <a:xfrm>
              <a:off x="762000" y="3505200"/>
              <a:ext cx="762000" cy="70643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25" name="Rectangle 31"/>
            <p:cNvSpPr>
              <a:spLocks noChangeArrowheads="1"/>
            </p:cNvSpPr>
            <p:nvPr/>
          </p:nvSpPr>
          <p:spPr bwMode="auto">
            <a:xfrm>
              <a:off x="762000" y="4195763"/>
              <a:ext cx="762000" cy="70643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</p:grpSp>
      <p:pic>
        <p:nvPicPr>
          <p:cNvPr id="26" name="Picture 11" descr="E:\5S\照片\DSC_0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2" t="40730" r="26065" b="4533"/>
          <a:stretch>
            <a:fillRect/>
          </a:stretch>
        </p:blipFill>
        <p:spPr bwMode="auto">
          <a:xfrm>
            <a:off x="8839200" y="1066800"/>
            <a:ext cx="162718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7" descr="SSL283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572000"/>
            <a:ext cx="25908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1867079" y="1543831"/>
            <a:ext cx="864921" cy="402475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目的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49980" y="2087487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845057" y="2867819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</a:p>
        </p:txBody>
      </p:sp>
    </p:spTree>
    <p:extLst>
      <p:ext uri="{BB962C8B-B14F-4D97-AF65-F5344CB8AC3E}">
        <p14:creationId xmlns:p14="http://schemas.microsoft.com/office/powerpoint/2010/main" val="136295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1925638" y="878293"/>
            <a:ext cx="4152900" cy="50084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defTabSz="957263"/>
            <a:r>
              <a:rPr lang="en-US" altLang="zh-CN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A09.</a:t>
            </a:r>
            <a:r>
              <a:rPr lang="zh-CN" altLang="en-US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爬梯警示线标识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711450" y="1589957"/>
            <a:ext cx="3257550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爬梯处进行危险警示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696876" y="2083558"/>
            <a:ext cx="3032125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危险部位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667305" y="2629278"/>
            <a:ext cx="3419475" cy="121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、危险部位、危险区域用斑马线来标明。</a:t>
            </a:r>
          </a:p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、工字柱上斑马线黄黑间隔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30cm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、扶梯上刷斑马线，使得斑马线在横向爬梯上交错，距离约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30cm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左右。</a:t>
            </a:r>
          </a:p>
        </p:txBody>
      </p:sp>
      <p:sp>
        <p:nvSpPr>
          <p:cNvPr id="9" name="Text Box 43"/>
          <p:cNvSpPr txBox="1">
            <a:spLocks noChangeArrowheads="1"/>
          </p:cNvSpPr>
          <p:nvPr/>
        </p:nvSpPr>
        <p:spPr bwMode="auto">
          <a:xfrm>
            <a:off x="9525000" y="5562601"/>
            <a:ext cx="641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/>
              <a:t>地面</a:t>
            </a:r>
          </a:p>
        </p:txBody>
      </p:sp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6858000" y="1600201"/>
            <a:ext cx="3163888" cy="4359275"/>
            <a:chOff x="0" y="0"/>
            <a:chExt cx="3163888" cy="4359275"/>
          </a:xfrm>
        </p:grpSpPr>
        <p:sp>
          <p:nvSpPr>
            <p:cNvPr id="11" name="Rectangle 25"/>
            <p:cNvSpPr>
              <a:spLocks noChangeArrowheads="1"/>
            </p:cNvSpPr>
            <p:nvPr/>
          </p:nvSpPr>
          <p:spPr bwMode="auto">
            <a:xfrm>
              <a:off x="0" y="0"/>
              <a:ext cx="228600" cy="43434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2" name="Rectangle 26"/>
            <p:cNvSpPr>
              <a:spLocks noChangeArrowheads="1"/>
            </p:cNvSpPr>
            <p:nvPr/>
          </p:nvSpPr>
          <p:spPr bwMode="auto">
            <a:xfrm>
              <a:off x="1676400" y="0"/>
              <a:ext cx="228600" cy="43434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28600" y="609600"/>
              <a:ext cx="1447800" cy="152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4" name="Rectangle 28"/>
            <p:cNvSpPr>
              <a:spLocks noChangeArrowheads="1"/>
            </p:cNvSpPr>
            <p:nvPr/>
          </p:nvSpPr>
          <p:spPr bwMode="auto">
            <a:xfrm>
              <a:off x="228600" y="1676400"/>
              <a:ext cx="1447800" cy="152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5" name="Rectangle 29"/>
            <p:cNvSpPr>
              <a:spLocks noChangeArrowheads="1"/>
            </p:cNvSpPr>
            <p:nvPr/>
          </p:nvSpPr>
          <p:spPr bwMode="auto">
            <a:xfrm>
              <a:off x="228600" y="2733675"/>
              <a:ext cx="1447800" cy="152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6" name="Rectangle 30"/>
            <p:cNvSpPr>
              <a:spLocks noChangeArrowheads="1"/>
            </p:cNvSpPr>
            <p:nvPr/>
          </p:nvSpPr>
          <p:spPr bwMode="auto">
            <a:xfrm>
              <a:off x="228600" y="3810000"/>
              <a:ext cx="1447800" cy="152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7" name="Rectangle 31"/>
            <p:cNvSpPr>
              <a:spLocks noChangeArrowheads="1"/>
            </p:cNvSpPr>
            <p:nvPr/>
          </p:nvSpPr>
          <p:spPr bwMode="auto">
            <a:xfrm>
              <a:off x="0" y="609600"/>
              <a:ext cx="228600" cy="10668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8" name="Rectangle 32"/>
            <p:cNvSpPr>
              <a:spLocks noChangeArrowheads="1"/>
            </p:cNvSpPr>
            <p:nvPr/>
          </p:nvSpPr>
          <p:spPr bwMode="auto">
            <a:xfrm>
              <a:off x="0" y="1676400"/>
              <a:ext cx="228600" cy="10668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9" name="Rectangle 33"/>
            <p:cNvSpPr>
              <a:spLocks noChangeArrowheads="1"/>
            </p:cNvSpPr>
            <p:nvPr/>
          </p:nvSpPr>
          <p:spPr bwMode="auto">
            <a:xfrm>
              <a:off x="0" y="2743200"/>
              <a:ext cx="228600" cy="10668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20" name="Rectangle 34"/>
            <p:cNvSpPr>
              <a:spLocks noChangeArrowheads="1"/>
            </p:cNvSpPr>
            <p:nvPr/>
          </p:nvSpPr>
          <p:spPr bwMode="auto">
            <a:xfrm>
              <a:off x="0" y="3810000"/>
              <a:ext cx="228600" cy="5334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21" name="Rectangle 35"/>
            <p:cNvSpPr>
              <a:spLocks noChangeArrowheads="1"/>
            </p:cNvSpPr>
            <p:nvPr/>
          </p:nvSpPr>
          <p:spPr bwMode="auto">
            <a:xfrm>
              <a:off x="1676400" y="0"/>
              <a:ext cx="228600" cy="43434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22" name="Rectangle 36"/>
            <p:cNvSpPr>
              <a:spLocks noChangeArrowheads="1"/>
            </p:cNvSpPr>
            <p:nvPr/>
          </p:nvSpPr>
          <p:spPr bwMode="auto">
            <a:xfrm>
              <a:off x="1676400" y="609600"/>
              <a:ext cx="228600" cy="10668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23" name="Rectangle 37"/>
            <p:cNvSpPr>
              <a:spLocks noChangeArrowheads="1"/>
            </p:cNvSpPr>
            <p:nvPr/>
          </p:nvSpPr>
          <p:spPr bwMode="auto">
            <a:xfrm>
              <a:off x="1676400" y="1676400"/>
              <a:ext cx="228600" cy="10668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24" name="Rectangle 38"/>
            <p:cNvSpPr>
              <a:spLocks noChangeArrowheads="1"/>
            </p:cNvSpPr>
            <p:nvPr/>
          </p:nvSpPr>
          <p:spPr bwMode="auto">
            <a:xfrm>
              <a:off x="1676400" y="2743200"/>
              <a:ext cx="228600" cy="10668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25" name="Rectangle 39"/>
            <p:cNvSpPr>
              <a:spLocks noChangeArrowheads="1"/>
            </p:cNvSpPr>
            <p:nvPr/>
          </p:nvSpPr>
          <p:spPr bwMode="auto">
            <a:xfrm>
              <a:off x="1676400" y="3810000"/>
              <a:ext cx="228600" cy="5334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26" name="Line 40"/>
            <p:cNvSpPr>
              <a:spLocks noChangeShapeType="1"/>
            </p:cNvSpPr>
            <p:nvPr/>
          </p:nvSpPr>
          <p:spPr bwMode="auto">
            <a:xfrm>
              <a:off x="381000" y="4359275"/>
              <a:ext cx="2782888" cy="0"/>
            </a:xfrm>
            <a:prstGeom prst="line">
              <a:avLst/>
            </a:prstGeom>
            <a:noFill/>
            <a:ln w="28575">
              <a:solidFill>
                <a:srgbClr val="1C1C1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41"/>
            <p:cNvSpPr>
              <a:spLocks noChangeShapeType="1"/>
            </p:cNvSpPr>
            <p:nvPr/>
          </p:nvSpPr>
          <p:spPr bwMode="auto">
            <a:xfrm>
              <a:off x="1919288" y="609600"/>
              <a:ext cx="7413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42"/>
            <p:cNvSpPr>
              <a:spLocks noChangeShapeType="1"/>
            </p:cNvSpPr>
            <p:nvPr/>
          </p:nvSpPr>
          <p:spPr bwMode="auto">
            <a:xfrm flipH="1">
              <a:off x="2197100" y="609600"/>
              <a:ext cx="12700" cy="37496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Text Box 44"/>
            <p:cNvSpPr txBox="1">
              <a:spLocks noChangeArrowheads="1"/>
            </p:cNvSpPr>
            <p:nvPr/>
          </p:nvSpPr>
          <p:spPr bwMode="auto">
            <a:xfrm>
              <a:off x="2286000" y="1981200"/>
              <a:ext cx="731838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b="1"/>
                <a:t>1.5</a:t>
              </a:r>
              <a:r>
                <a:rPr lang="zh-CN" altLang="en-US" b="1"/>
                <a:t>米</a:t>
              </a:r>
            </a:p>
          </p:txBody>
        </p:sp>
      </p:grpSp>
      <p:pic>
        <p:nvPicPr>
          <p:cNvPr id="30" name="Picture 23" descr="E:\5S\照片\一期\IMG_35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63" b="1762"/>
          <a:stretch>
            <a:fillRect/>
          </a:stretch>
        </p:blipFill>
        <p:spPr bwMode="auto">
          <a:xfrm>
            <a:off x="3810000" y="4495800"/>
            <a:ext cx="12954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AutoShape 5"/>
          <p:cNvSpPr>
            <a:spLocks noChangeArrowheads="1"/>
          </p:cNvSpPr>
          <p:nvPr/>
        </p:nvSpPr>
        <p:spPr bwMode="auto">
          <a:xfrm>
            <a:off x="1786396" y="1560251"/>
            <a:ext cx="925054" cy="402475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目的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15788" y="2080653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815788" y="3012815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</a:p>
        </p:txBody>
      </p:sp>
    </p:spTree>
    <p:extLst>
      <p:ext uri="{BB962C8B-B14F-4D97-AF65-F5344CB8AC3E}">
        <p14:creationId xmlns:p14="http://schemas.microsoft.com/office/powerpoint/2010/main" val="185891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629400" y="5638800"/>
            <a:ext cx="533400" cy="533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6172200" y="3632200"/>
            <a:ext cx="37465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6324600" y="3429000"/>
            <a:ext cx="762000" cy="304800"/>
          </a:xfrm>
          <a:prstGeom prst="cube">
            <a:avLst>
              <a:gd name="adj" fmla="val 791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711451" y="1557339"/>
            <a:ext cx="309721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pPr algn="ctr"/>
            <a:endParaRPr lang="zh-CN" altLang="en-US" sz="1200" b="1">
              <a:latin typeface="Times New Roman" pitchFamily="18" charset="0"/>
              <a:ea typeface="楷体_GB2312" pitchFamily="1" charset="-122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627314" y="2492375"/>
            <a:ext cx="3311525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/>
          <a:lstStyle/>
          <a:p>
            <a:endParaRPr lang="zh-CN" altLang="en-US" sz="1200" b="1">
              <a:latin typeface="Times New Roman" pitchFamily="18" charset="0"/>
              <a:ea typeface="楷体_GB2312" pitchFamily="1" charset="-122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640014" y="1484313"/>
            <a:ext cx="32400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/>
          <a:lstStyle/>
          <a:p>
            <a:pPr algn="ctr"/>
            <a:endParaRPr lang="zh-CN" altLang="en-US" sz="1200" b="1">
              <a:latin typeface="Times New Roman" pitchFamily="18" charset="0"/>
              <a:ea typeface="楷体_GB2312" pitchFamily="1" charset="-122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017714" y="900785"/>
            <a:ext cx="3838575" cy="452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>
            <a:defPPr>
              <a:defRPr lang="zh-CN"/>
            </a:defPPr>
            <a:lvl1pPr defTabSz="957263">
              <a:defRPr sz="2400" b="1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A10.</a:t>
            </a:r>
            <a:r>
              <a:rPr lang="zh-CN" altLang="en-US" dirty="0"/>
              <a:t>车间建筑物护栏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694846" y="1570935"/>
            <a:ext cx="3157538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防止建筑物被撞击，并保持表面清洁</a:t>
            </a: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716214" y="2136940"/>
            <a:ext cx="3163887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现场与通道相邻的建筑物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2659124" y="2907955"/>
            <a:ext cx="3468626" cy="177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 anchor="ctr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dirty="0"/>
              <a:t>1</a:t>
            </a:r>
            <a:r>
              <a:rPr lang="zh-CN" altLang="en-US" dirty="0"/>
              <a:t>、材料：立柱选用</a:t>
            </a:r>
            <a:r>
              <a:rPr lang="en-US" altLang="zh-CN" dirty="0"/>
              <a:t>40×10 ×10cm</a:t>
            </a:r>
            <a:r>
              <a:rPr lang="zh-CN" altLang="en-US" dirty="0"/>
              <a:t>的钢材；</a:t>
            </a:r>
          </a:p>
          <a:p>
            <a:r>
              <a:rPr lang="zh-CN" altLang="en-US" dirty="0"/>
              <a:t>护栏选用直径为</a:t>
            </a:r>
            <a:r>
              <a:rPr lang="en-US" altLang="zh-CN" dirty="0"/>
              <a:t>6cm</a:t>
            </a:r>
            <a:r>
              <a:rPr lang="zh-CN" altLang="en-US" dirty="0"/>
              <a:t>的管材；</a:t>
            </a:r>
          </a:p>
          <a:p>
            <a:r>
              <a:rPr lang="en-US" altLang="zh-CN" dirty="0"/>
              <a:t>2</a:t>
            </a:r>
            <a:r>
              <a:rPr lang="zh-CN" altLang="en-US" dirty="0"/>
              <a:t>、颜色：立柱为黄色；护栏为黄黑斑马线，间隔</a:t>
            </a:r>
            <a:r>
              <a:rPr lang="en-US" altLang="zh-CN" dirty="0"/>
              <a:t>25cm</a:t>
            </a:r>
            <a:r>
              <a:rPr lang="zh-CN" altLang="en-US" dirty="0"/>
              <a:t>；</a:t>
            </a:r>
          </a:p>
          <a:p>
            <a:r>
              <a:rPr lang="en-US" altLang="zh-CN" dirty="0"/>
              <a:t>3</a:t>
            </a:r>
            <a:r>
              <a:rPr lang="zh-CN" altLang="en-US" dirty="0"/>
              <a:t>、间距：护栏与建筑物之间留有</a:t>
            </a:r>
            <a:r>
              <a:rPr lang="en-US" altLang="zh-CN" dirty="0"/>
              <a:t>4cm</a:t>
            </a:r>
            <a:r>
              <a:rPr lang="zh-CN" altLang="en-US" dirty="0"/>
              <a:t>空隙；</a:t>
            </a:r>
          </a:p>
        </p:txBody>
      </p:sp>
      <p:pic>
        <p:nvPicPr>
          <p:cNvPr id="14" name="Picture 12" descr="调整大小 IMG_0146"/>
          <p:cNvPicPr>
            <a:picLocks noChangeAspect="1" noChangeArrowheads="1"/>
          </p:cNvPicPr>
          <p:nvPr/>
        </p:nvPicPr>
        <p:blipFill>
          <a:blip r:embed="rId2">
            <a:lum bright="1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9" r="13300" b="42068"/>
          <a:stretch>
            <a:fillRect/>
          </a:stretch>
        </p:blipFill>
        <p:spPr bwMode="auto">
          <a:xfrm>
            <a:off x="2514600" y="4953001"/>
            <a:ext cx="25908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AutoShape 13"/>
          <p:cNvSpPr>
            <a:spLocks noChangeArrowheads="1"/>
          </p:cNvSpPr>
          <p:nvPr/>
        </p:nvSpPr>
        <p:spPr bwMode="auto">
          <a:xfrm>
            <a:off x="6553200" y="1752600"/>
            <a:ext cx="381000" cy="18288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6" name="Group 14"/>
          <p:cNvGrpSpPr>
            <a:grpSpLocks/>
          </p:cNvGrpSpPr>
          <p:nvPr/>
        </p:nvGrpSpPr>
        <p:grpSpPr bwMode="auto">
          <a:xfrm>
            <a:off x="6845300" y="1981201"/>
            <a:ext cx="3048000" cy="238125"/>
            <a:chOff x="0" y="0"/>
            <a:chExt cx="1920" cy="150"/>
          </a:xfrm>
        </p:grpSpPr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0" y="0"/>
              <a:ext cx="480" cy="1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480" y="0"/>
              <a:ext cx="480" cy="1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" name="Rectangle 17"/>
            <p:cNvSpPr>
              <a:spLocks noChangeArrowheads="1"/>
            </p:cNvSpPr>
            <p:nvPr/>
          </p:nvSpPr>
          <p:spPr bwMode="auto">
            <a:xfrm>
              <a:off x="960" y="0"/>
              <a:ext cx="480" cy="1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" name="Rectangle 18"/>
            <p:cNvSpPr>
              <a:spLocks noChangeArrowheads="1"/>
            </p:cNvSpPr>
            <p:nvPr/>
          </p:nvSpPr>
          <p:spPr bwMode="auto">
            <a:xfrm>
              <a:off x="1440" y="0"/>
              <a:ext cx="480" cy="1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1" name="Group 19"/>
          <p:cNvGrpSpPr>
            <a:grpSpLocks/>
          </p:cNvGrpSpPr>
          <p:nvPr/>
        </p:nvGrpSpPr>
        <p:grpSpPr bwMode="auto">
          <a:xfrm>
            <a:off x="6845300" y="2505076"/>
            <a:ext cx="3048000" cy="238125"/>
            <a:chOff x="0" y="0"/>
            <a:chExt cx="1920" cy="150"/>
          </a:xfrm>
        </p:grpSpPr>
        <p:sp>
          <p:nvSpPr>
            <p:cNvPr id="22" name="Rectangle 20"/>
            <p:cNvSpPr>
              <a:spLocks noChangeArrowheads="1"/>
            </p:cNvSpPr>
            <p:nvPr/>
          </p:nvSpPr>
          <p:spPr bwMode="auto">
            <a:xfrm>
              <a:off x="0" y="0"/>
              <a:ext cx="480" cy="1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" name="Rectangle 21"/>
            <p:cNvSpPr>
              <a:spLocks noChangeArrowheads="1"/>
            </p:cNvSpPr>
            <p:nvPr/>
          </p:nvSpPr>
          <p:spPr bwMode="auto">
            <a:xfrm>
              <a:off x="480" y="0"/>
              <a:ext cx="480" cy="1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960" y="0"/>
              <a:ext cx="480" cy="1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" name="Rectangle 23"/>
            <p:cNvSpPr>
              <a:spLocks noChangeArrowheads="1"/>
            </p:cNvSpPr>
            <p:nvPr/>
          </p:nvSpPr>
          <p:spPr bwMode="auto">
            <a:xfrm>
              <a:off x="1440" y="0"/>
              <a:ext cx="480" cy="1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6" name="Group 24"/>
          <p:cNvGrpSpPr>
            <a:grpSpLocks/>
          </p:cNvGrpSpPr>
          <p:nvPr/>
        </p:nvGrpSpPr>
        <p:grpSpPr bwMode="auto">
          <a:xfrm>
            <a:off x="6845300" y="3038476"/>
            <a:ext cx="3048000" cy="238125"/>
            <a:chOff x="0" y="0"/>
            <a:chExt cx="1920" cy="150"/>
          </a:xfrm>
        </p:grpSpPr>
        <p:sp>
          <p:nvSpPr>
            <p:cNvPr id="27" name="Rectangle 25"/>
            <p:cNvSpPr>
              <a:spLocks noChangeArrowheads="1"/>
            </p:cNvSpPr>
            <p:nvPr/>
          </p:nvSpPr>
          <p:spPr bwMode="auto">
            <a:xfrm>
              <a:off x="0" y="0"/>
              <a:ext cx="480" cy="1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" name="Rectangle 26"/>
            <p:cNvSpPr>
              <a:spLocks noChangeArrowheads="1"/>
            </p:cNvSpPr>
            <p:nvPr/>
          </p:nvSpPr>
          <p:spPr bwMode="auto">
            <a:xfrm>
              <a:off x="480" y="0"/>
              <a:ext cx="480" cy="1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9" name="Rectangle 27"/>
            <p:cNvSpPr>
              <a:spLocks noChangeArrowheads="1"/>
            </p:cNvSpPr>
            <p:nvPr/>
          </p:nvSpPr>
          <p:spPr bwMode="auto">
            <a:xfrm>
              <a:off x="960" y="0"/>
              <a:ext cx="480" cy="1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" name="Rectangle 28"/>
            <p:cNvSpPr>
              <a:spLocks noChangeArrowheads="1"/>
            </p:cNvSpPr>
            <p:nvPr/>
          </p:nvSpPr>
          <p:spPr bwMode="auto">
            <a:xfrm>
              <a:off x="1440" y="0"/>
              <a:ext cx="480" cy="1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1" name="Line 29"/>
          <p:cNvSpPr>
            <a:spLocks noChangeShapeType="1"/>
          </p:cNvSpPr>
          <p:nvPr/>
        </p:nvSpPr>
        <p:spPr bwMode="auto">
          <a:xfrm flipH="1">
            <a:off x="7620000" y="17526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30"/>
          <p:cNvSpPr>
            <a:spLocks noChangeShapeType="1"/>
          </p:cNvSpPr>
          <p:nvPr/>
        </p:nvSpPr>
        <p:spPr bwMode="auto">
          <a:xfrm flipH="1">
            <a:off x="8356600" y="17526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31"/>
          <p:cNvSpPr>
            <a:spLocks noChangeShapeType="1"/>
          </p:cNvSpPr>
          <p:nvPr/>
        </p:nvSpPr>
        <p:spPr bwMode="auto">
          <a:xfrm>
            <a:off x="7708900" y="1828800"/>
            <a:ext cx="755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Text Box 32"/>
          <p:cNvSpPr txBox="1">
            <a:spLocks noChangeArrowheads="1"/>
          </p:cNvSpPr>
          <p:nvPr/>
        </p:nvSpPr>
        <p:spPr bwMode="auto">
          <a:xfrm>
            <a:off x="7848600" y="1600200"/>
            <a:ext cx="609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200"/>
              <a:t>25 cm</a:t>
            </a:r>
          </a:p>
        </p:txBody>
      </p:sp>
      <p:sp>
        <p:nvSpPr>
          <p:cNvPr id="35" name="Line 33"/>
          <p:cNvSpPr>
            <a:spLocks noChangeShapeType="1"/>
          </p:cNvSpPr>
          <p:nvPr/>
        </p:nvSpPr>
        <p:spPr bwMode="auto">
          <a:xfrm>
            <a:off x="9880601" y="1981200"/>
            <a:ext cx="161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4"/>
          <p:cNvSpPr>
            <a:spLocks noChangeShapeType="1"/>
          </p:cNvSpPr>
          <p:nvPr/>
        </p:nvSpPr>
        <p:spPr bwMode="auto">
          <a:xfrm>
            <a:off x="9871076" y="2197100"/>
            <a:ext cx="161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5"/>
          <p:cNvSpPr>
            <a:spLocks noChangeShapeType="1"/>
          </p:cNvSpPr>
          <p:nvPr/>
        </p:nvSpPr>
        <p:spPr bwMode="auto">
          <a:xfrm>
            <a:off x="99822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36"/>
          <p:cNvSpPr>
            <a:spLocks noChangeShapeType="1"/>
          </p:cNvSpPr>
          <p:nvPr/>
        </p:nvSpPr>
        <p:spPr bwMode="auto">
          <a:xfrm flipH="1" flipV="1">
            <a:off x="9829800" y="1676400"/>
            <a:ext cx="152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9" name="Group 37"/>
          <p:cNvGrpSpPr>
            <a:grpSpLocks/>
          </p:cNvGrpSpPr>
          <p:nvPr/>
        </p:nvGrpSpPr>
        <p:grpSpPr bwMode="auto">
          <a:xfrm>
            <a:off x="9131300" y="1397000"/>
            <a:ext cx="850900" cy="279400"/>
            <a:chOff x="0" y="0"/>
            <a:chExt cx="536" cy="176"/>
          </a:xfrm>
        </p:grpSpPr>
        <p:grpSp>
          <p:nvGrpSpPr>
            <p:cNvPr id="40" name="Group 38"/>
            <p:cNvGrpSpPr>
              <a:grpSpLocks/>
            </p:cNvGrpSpPr>
            <p:nvPr/>
          </p:nvGrpSpPr>
          <p:grpSpPr bwMode="auto">
            <a:xfrm>
              <a:off x="0" y="0"/>
              <a:ext cx="536" cy="173"/>
              <a:chOff x="0" y="0"/>
              <a:chExt cx="536" cy="173"/>
            </a:xfrm>
          </p:grpSpPr>
          <p:sp>
            <p:nvSpPr>
              <p:cNvPr id="42" name="Text Box 39"/>
              <p:cNvSpPr txBox="1">
                <a:spLocks noChangeArrowheads="1"/>
              </p:cNvSpPr>
              <p:nvPr/>
            </p:nvSpPr>
            <p:spPr bwMode="auto">
              <a:xfrm>
                <a:off x="56" y="0"/>
                <a:ext cx="4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32" tIns="45716" rIns="91432" bIns="45716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1200"/>
                  <a:t>=6 cm</a:t>
                </a:r>
              </a:p>
            </p:txBody>
          </p:sp>
          <p:grpSp>
            <p:nvGrpSpPr>
              <p:cNvPr id="43" name="Group 40"/>
              <p:cNvGrpSpPr>
                <a:grpSpLocks/>
              </p:cNvGrpSpPr>
              <p:nvPr/>
            </p:nvGrpSpPr>
            <p:grpSpPr bwMode="auto">
              <a:xfrm>
                <a:off x="0" y="8"/>
                <a:ext cx="96" cy="147"/>
                <a:chOff x="0" y="0"/>
                <a:chExt cx="96" cy="147"/>
              </a:xfrm>
            </p:grpSpPr>
            <p:sp>
              <p:nvSpPr>
                <p:cNvPr id="44" name="Oval 41"/>
                <p:cNvSpPr>
                  <a:spLocks noChangeArrowheads="1"/>
                </p:cNvSpPr>
                <p:nvPr/>
              </p:nvSpPr>
              <p:spPr bwMode="auto">
                <a:xfrm>
                  <a:off x="0" y="40"/>
                  <a:ext cx="96" cy="68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5" name="Line 42"/>
                <p:cNvSpPr>
                  <a:spLocks noChangeShapeType="1"/>
                </p:cNvSpPr>
                <p:nvPr/>
              </p:nvSpPr>
              <p:spPr bwMode="auto">
                <a:xfrm>
                  <a:off x="48" y="0"/>
                  <a:ext cx="0" cy="14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1" name="Line 43"/>
            <p:cNvSpPr>
              <a:spLocks noChangeShapeType="1"/>
            </p:cNvSpPr>
            <p:nvPr/>
          </p:nvSpPr>
          <p:spPr bwMode="auto">
            <a:xfrm>
              <a:off x="40" y="17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6" name="Line 44"/>
          <p:cNvSpPr>
            <a:spLocks noChangeShapeType="1"/>
          </p:cNvSpPr>
          <p:nvPr/>
        </p:nvSpPr>
        <p:spPr bwMode="auto">
          <a:xfrm>
            <a:off x="9896476" y="2743200"/>
            <a:ext cx="161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5"/>
          <p:cNvSpPr>
            <a:spLocks noChangeShapeType="1"/>
          </p:cNvSpPr>
          <p:nvPr/>
        </p:nvSpPr>
        <p:spPr bwMode="auto">
          <a:xfrm>
            <a:off x="9893301" y="3022600"/>
            <a:ext cx="161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6"/>
          <p:cNvSpPr>
            <a:spLocks noChangeShapeType="1"/>
          </p:cNvSpPr>
          <p:nvPr/>
        </p:nvSpPr>
        <p:spPr bwMode="auto">
          <a:xfrm>
            <a:off x="9982200" y="2743201"/>
            <a:ext cx="0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Text Box 47"/>
          <p:cNvSpPr txBox="1">
            <a:spLocks noChangeArrowheads="1"/>
          </p:cNvSpPr>
          <p:nvPr/>
        </p:nvSpPr>
        <p:spPr bwMode="auto">
          <a:xfrm>
            <a:off x="9982200" y="2743200"/>
            <a:ext cx="533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400"/>
              <a:t>6cm</a:t>
            </a:r>
          </a:p>
        </p:txBody>
      </p:sp>
      <p:sp>
        <p:nvSpPr>
          <p:cNvPr id="50" name="Line 48"/>
          <p:cNvSpPr>
            <a:spLocks noChangeShapeType="1"/>
          </p:cNvSpPr>
          <p:nvPr/>
        </p:nvSpPr>
        <p:spPr bwMode="auto">
          <a:xfrm>
            <a:off x="9896476" y="3263900"/>
            <a:ext cx="161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Line 49"/>
          <p:cNvSpPr>
            <a:spLocks noChangeShapeType="1"/>
          </p:cNvSpPr>
          <p:nvPr/>
        </p:nvSpPr>
        <p:spPr bwMode="auto">
          <a:xfrm>
            <a:off x="9896476" y="3632200"/>
            <a:ext cx="161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Line 50"/>
          <p:cNvSpPr>
            <a:spLocks noChangeShapeType="1"/>
          </p:cNvSpPr>
          <p:nvPr/>
        </p:nvSpPr>
        <p:spPr bwMode="auto">
          <a:xfrm>
            <a:off x="9982200" y="3263900"/>
            <a:ext cx="0" cy="374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Text Box 51"/>
          <p:cNvSpPr txBox="1">
            <a:spLocks noChangeArrowheads="1"/>
          </p:cNvSpPr>
          <p:nvPr/>
        </p:nvSpPr>
        <p:spPr bwMode="auto">
          <a:xfrm>
            <a:off x="9931400" y="3302000"/>
            <a:ext cx="533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400"/>
              <a:t>8cm</a:t>
            </a:r>
          </a:p>
        </p:txBody>
      </p:sp>
      <p:sp>
        <p:nvSpPr>
          <p:cNvPr id="54" name="Line 52"/>
          <p:cNvSpPr>
            <a:spLocks noChangeShapeType="1"/>
          </p:cNvSpPr>
          <p:nvPr/>
        </p:nvSpPr>
        <p:spPr bwMode="auto">
          <a:xfrm>
            <a:off x="6172200" y="1790700"/>
            <a:ext cx="419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53"/>
          <p:cNvSpPr>
            <a:spLocks noChangeShapeType="1"/>
          </p:cNvSpPr>
          <p:nvPr/>
        </p:nvSpPr>
        <p:spPr bwMode="auto">
          <a:xfrm>
            <a:off x="6273800" y="1790700"/>
            <a:ext cx="0" cy="185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Text Box 54"/>
          <p:cNvSpPr txBox="1">
            <a:spLocks noChangeArrowheads="1"/>
          </p:cNvSpPr>
          <p:nvPr/>
        </p:nvSpPr>
        <p:spPr bwMode="auto">
          <a:xfrm>
            <a:off x="5994400" y="2438400"/>
            <a:ext cx="838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400"/>
              <a:t>40cm</a:t>
            </a:r>
          </a:p>
        </p:txBody>
      </p:sp>
      <p:sp>
        <p:nvSpPr>
          <p:cNvPr id="57" name="Text Box 55"/>
          <p:cNvSpPr txBox="1">
            <a:spLocks noChangeArrowheads="1"/>
          </p:cNvSpPr>
          <p:nvPr/>
        </p:nvSpPr>
        <p:spPr bwMode="auto">
          <a:xfrm>
            <a:off x="8153400" y="3657600"/>
            <a:ext cx="762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400"/>
              <a:t>地面</a:t>
            </a:r>
          </a:p>
        </p:txBody>
      </p:sp>
      <p:sp>
        <p:nvSpPr>
          <p:cNvPr id="58" name="Text Box 56"/>
          <p:cNvSpPr txBox="1">
            <a:spLocks noChangeArrowheads="1"/>
          </p:cNvSpPr>
          <p:nvPr/>
        </p:nvSpPr>
        <p:spPr bwMode="auto">
          <a:xfrm>
            <a:off x="6769100" y="1168400"/>
            <a:ext cx="1536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200" u="sng"/>
              <a:t>边长</a:t>
            </a:r>
            <a:r>
              <a:rPr lang="en-US" altLang="zh-CN" sz="1200" u="sng"/>
              <a:t>8×8cm</a:t>
            </a:r>
          </a:p>
        </p:txBody>
      </p:sp>
      <p:sp>
        <p:nvSpPr>
          <p:cNvPr id="59" name="Line 57"/>
          <p:cNvSpPr>
            <a:spLocks noChangeShapeType="1"/>
          </p:cNvSpPr>
          <p:nvPr/>
        </p:nvSpPr>
        <p:spPr bwMode="auto">
          <a:xfrm flipV="1">
            <a:off x="6705600" y="1371600"/>
            <a:ext cx="152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" name="Rectangle 58"/>
          <p:cNvSpPr>
            <a:spLocks noChangeArrowheads="1"/>
          </p:cNvSpPr>
          <p:nvPr/>
        </p:nvSpPr>
        <p:spPr bwMode="auto">
          <a:xfrm>
            <a:off x="7251700" y="4406900"/>
            <a:ext cx="2667000" cy="1143000"/>
          </a:xfrm>
          <a:prstGeom prst="rect">
            <a:avLst/>
          </a:prstGeom>
          <a:solidFill>
            <a:srgbClr val="CCFFCC">
              <a:alpha val="7607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61" name="Group 59"/>
          <p:cNvGrpSpPr>
            <a:grpSpLocks/>
          </p:cNvGrpSpPr>
          <p:nvPr/>
        </p:nvGrpSpPr>
        <p:grpSpPr bwMode="auto">
          <a:xfrm>
            <a:off x="7086600" y="5791201"/>
            <a:ext cx="3048000" cy="238125"/>
            <a:chOff x="0" y="0"/>
            <a:chExt cx="1920" cy="150"/>
          </a:xfrm>
        </p:grpSpPr>
        <p:sp>
          <p:nvSpPr>
            <p:cNvPr id="62" name="Rectangle 60"/>
            <p:cNvSpPr>
              <a:spLocks noChangeArrowheads="1"/>
            </p:cNvSpPr>
            <p:nvPr/>
          </p:nvSpPr>
          <p:spPr bwMode="auto">
            <a:xfrm>
              <a:off x="0" y="0"/>
              <a:ext cx="480" cy="1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" name="Rectangle 61"/>
            <p:cNvSpPr>
              <a:spLocks noChangeArrowheads="1"/>
            </p:cNvSpPr>
            <p:nvPr/>
          </p:nvSpPr>
          <p:spPr bwMode="auto">
            <a:xfrm>
              <a:off x="480" y="0"/>
              <a:ext cx="480" cy="1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" name="Rectangle 62"/>
            <p:cNvSpPr>
              <a:spLocks noChangeArrowheads="1"/>
            </p:cNvSpPr>
            <p:nvPr/>
          </p:nvSpPr>
          <p:spPr bwMode="auto">
            <a:xfrm>
              <a:off x="960" y="0"/>
              <a:ext cx="480" cy="1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" name="Rectangle 63"/>
            <p:cNvSpPr>
              <a:spLocks noChangeArrowheads="1"/>
            </p:cNvSpPr>
            <p:nvPr/>
          </p:nvSpPr>
          <p:spPr bwMode="auto">
            <a:xfrm>
              <a:off x="1440" y="0"/>
              <a:ext cx="480" cy="1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6" name="Rectangle 64"/>
          <p:cNvSpPr>
            <a:spLocks noChangeArrowheads="1"/>
          </p:cNvSpPr>
          <p:nvPr/>
        </p:nvSpPr>
        <p:spPr bwMode="auto">
          <a:xfrm rot="16200000">
            <a:off x="6519863" y="5213351"/>
            <a:ext cx="762000" cy="2381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7" name="Rectangle 65"/>
          <p:cNvSpPr>
            <a:spLocks noChangeArrowheads="1"/>
          </p:cNvSpPr>
          <p:nvPr/>
        </p:nvSpPr>
        <p:spPr bwMode="auto">
          <a:xfrm rot="16200000">
            <a:off x="6519863" y="4451351"/>
            <a:ext cx="762000" cy="2381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8" name="Rectangle 66"/>
          <p:cNvSpPr>
            <a:spLocks noChangeArrowheads="1"/>
          </p:cNvSpPr>
          <p:nvPr/>
        </p:nvSpPr>
        <p:spPr bwMode="auto">
          <a:xfrm>
            <a:off x="6705600" y="5715000"/>
            <a:ext cx="381000" cy="381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9" name="Oval 67"/>
          <p:cNvSpPr>
            <a:spLocks noChangeArrowheads="1"/>
          </p:cNvSpPr>
          <p:nvPr/>
        </p:nvSpPr>
        <p:spPr bwMode="auto">
          <a:xfrm>
            <a:off x="6400800" y="35814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0" name="Oval 68"/>
          <p:cNvSpPr>
            <a:spLocks noChangeArrowheads="1"/>
          </p:cNvSpPr>
          <p:nvPr/>
        </p:nvSpPr>
        <p:spPr bwMode="auto">
          <a:xfrm>
            <a:off x="6794500" y="35814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1" name="Oval 69"/>
          <p:cNvSpPr>
            <a:spLocks noChangeArrowheads="1"/>
          </p:cNvSpPr>
          <p:nvPr/>
        </p:nvSpPr>
        <p:spPr bwMode="auto">
          <a:xfrm>
            <a:off x="6946900" y="34290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" name="Oval 70"/>
          <p:cNvSpPr>
            <a:spLocks noChangeArrowheads="1"/>
          </p:cNvSpPr>
          <p:nvPr/>
        </p:nvSpPr>
        <p:spPr bwMode="auto">
          <a:xfrm>
            <a:off x="7086600" y="56515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3" name="Oval 71"/>
          <p:cNvSpPr>
            <a:spLocks noChangeArrowheads="1"/>
          </p:cNvSpPr>
          <p:nvPr/>
        </p:nvSpPr>
        <p:spPr bwMode="auto">
          <a:xfrm>
            <a:off x="7086600" y="60960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4" name="Oval 72"/>
          <p:cNvSpPr>
            <a:spLocks noChangeArrowheads="1"/>
          </p:cNvSpPr>
          <p:nvPr/>
        </p:nvSpPr>
        <p:spPr bwMode="auto">
          <a:xfrm>
            <a:off x="6629400" y="60960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5" name="Oval 73"/>
          <p:cNvSpPr>
            <a:spLocks noChangeArrowheads="1"/>
          </p:cNvSpPr>
          <p:nvPr/>
        </p:nvSpPr>
        <p:spPr bwMode="auto">
          <a:xfrm>
            <a:off x="6629400" y="56515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6" name="Text Box 74"/>
          <p:cNvSpPr txBox="1">
            <a:spLocks noChangeArrowheads="1"/>
          </p:cNvSpPr>
          <p:nvPr/>
        </p:nvSpPr>
        <p:spPr bwMode="auto">
          <a:xfrm>
            <a:off x="8115300" y="4724400"/>
            <a:ext cx="762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400"/>
              <a:t>建筑物</a:t>
            </a:r>
          </a:p>
        </p:txBody>
      </p:sp>
      <p:sp>
        <p:nvSpPr>
          <p:cNvPr id="77" name="Line 75"/>
          <p:cNvSpPr>
            <a:spLocks noChangeShapeType="1"/>
          </p:cNvSpPr>
          <p:nvPr/>
        </p:nvSpPr>
        <p:spPr bwMode="auto">
          <a:xfrm>
            <a:off x="9134476" y="5549900"/>
            <a:ext cx="161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8" name="Line 76"/>
          <p:cNvSpPr>
            <a:spLocks noChangeShapeType="1"/>
          </p:cNvSpPr>
          <p:nvPr/>
        </p:nvSpPr>
        <p:spPr bwMode="auto">
          <a:xfrm>
            <a:off x="9131301" y="5765800"/>
            <a:ext cx="161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9" name="Line 77"/>
          <p:cNvSpPr>
            <a:spLocks noChangeShapeType="1"/>
          </p:cNvSpPr>
          <p:nvPr/>
        </p:nvSpPr>
        <p:spPr bwMode="auto">
          <a:xfrm>
            <a:off x="9220200" y="5549900"/>
            <a:ext cx="0" cy="230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0" name="Text Box 78"/>
          <p:cNvSpPr txBox="1">
            <a:spLocks noChangeArrowheads="1"/>
          </p:cNvSpPr>
          <p:nvPr/>
        </p:nvSpPr>
        <p:spPr bwMode="auto">
          <a:xfrm>
            <a:off x="9194800" y="5511800"/>
            <a:ext cx="533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400"/>
              <a:t>4cm</a:t>
            </a:r>
          </a:p>
        </p:txBody>
      </p:sp>
      <p:sp>
        <p:nvSpPr>
          <p:cNvPr id="81" name="Line 79"/>
          <p:cNvSpPr>
            <a:spLocks noChangeShapeType="1"/>
          </p:cNvSpPr>
          <p:nvPr/>
        </p:nvSpPr>
        <p:spPr bwMode="auto">
          <a:xfrm>
            <a:off x="7239000" y="5549900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Line 80"/>
          <p:cNvSpPr>
            <a:spLocks noChangeShapeType="1"/>
          </p:cNvSpPr>
          <p:nvPr/>
        </p:nvSpPr>
        <p:spPr bwMode="auto">
          <a:xfrm flipV="1">
            <a:off x="7239000" y="4178300"/>
            <a:ext cx="0" cy="1371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Line 81"/>
          <p:cNvSpPr>
            <a:spLocks noChangeShapeType="1"/>
          </p:cNvSpPr>
          <p:nvPr/>
        </p:nvSpPr>
        <p:spPr bwMode="auto">
          <a:xfrm>
            <a:off x="7010400" y="42291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Text Box 82"/>
          <p:cNvSpPr txBox="1">
            <a:spLocks noChangeArrowheads="1"/>
          </p:cNvSpPr>
          <p:nvPr/>
        </p:nvSpPr>
        <p:spPr bwMode="auto">
          <a:xfrm>
            <a:off x="6883400" y="3937000"/>
            <a:ext cx="533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400"/>
              <a:t>4cm</a:t>
            </a:r>
          </a:p>
        </p:txBody>
      </p:sp>
      <p:sp>
        <p:nvSpPr>
          <p:cNvPr id="85" name="AutoShape 5"/>
          <p:cNvSpPr>
            <a:spLocks noChangeArrowheads="1"/>
          </p:cNvSpPr>
          <p:nvPr/>
        </p:nvSpPr>
        <p:spPr bwMode="auto">
          <a:xfrm>
            <a:off x="1835085" y="1542191"/>
            <a:ext cx="914530" cy="402475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目的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68323" y="2141894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843330" y="3444845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</a:p>
        </p:txBody>
      </p:sp>
    </p:spTree>
    <p:extLst>
      <p:ext uri="{BB962C8B-B14F-4D97-AF65-F5344CB8AC3E}">
        <p14:creationId xmlns:p14="http://schemas.microsoft.com/office/powerpoint/2010/main" val="136869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SC026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8" t="4413" r="9412"/>
          <a:stretch>
            <a:fillRect/>
          </a:stretch>
        </p:blipFill>
        <p:spPr bwMode="auto">
          <a:xfrm>
            <a:off x="6527800" y="1143000"/>
            <a:ext cx="3581400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032000" y="900785"/>
            <a:ext cx="3835400" cy="452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defTabSz="957263"/>
            <a:r>
              <a:rPr lang="en-US" altLang="zh-CN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A11.</a:t>
            </a:r>
            <a:r>
              <a:rPr lang="zh-CN" altLang="en-US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平推门轨迹警示线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638326" y="1411167"/>
            <a:ext cx="3282950" cy="65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dirty="0"/>
              <a:t>左右平推门开门轨迹斑马线警示，防止开闭门时发生危险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609702" y="2562215"/>
            <a:ext cx="3282950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dirty="0"/>
              <a:t>经常开闭的左右平推门，自动门除外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654286" y="3152039"/>
            <a:ext cx="3454415" cy="1763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 anchor="ctr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dirty="0"/>
              <a:t>1</a:t>
            </a:r>
            <a:r>
              <a:rPr lang="zh-CN" altLang="en-US" dirty="0"/>
              <a:t>、黄黑斑马线宽</a:t>
            </a:r>
            <a:r>
              <a:rPr lang="en-US" altLang="zh-CN" dirty="0"/>
              <a:t>200mm</a:t>
            </a:r>
            <a:r>
              <a:rPr lang="zh-CN" altLang="en-US" dirty="0"/>
              <a:t>，从门外沿向外延伸</a:t>
            </a:r>
          </a:p>
          <a:p>
            <a:r>
              <a:rPr lang="en-US" altLang="zh-CN" dirty="0"/>
              <a:t>2</a:t>
            </a:r>
            <a:r>
              <a:rPr lang="zh-CN" altLang="en-US" dirty="0"/>
              <a:t>、黄黑线倾角为</a:t>
            </a:r>
            <a:r>
              <a:rPr lang="en-US" altLang="zh-CN" dirty="0"/>
              <a:t>45°</a:t>
            </a:r>
          </a:p>
          <a:p>
            <a:r>
              <a:rPr lang="en-US" altLang="zh-CN" dirty="0"/>
              <a:t>3</a:t>
            </a:r>
            <a:r>
              <a:rPr lang="zh-CN" altLang="en-US" dirty="0"/>
              <a:t>、黄黑条纹宽度为</a:t>
            </a:r>
            <a:r>
              <a:rPr lang="en-US" altLang="zh-CN" dirty="0"/>
              <a:t>100mm</a:t>
            </a:r>
          </a:p>
          <a:p>
            <a:r>
              <a:rPr lang="en-US" altLang="zh-CN" dirty="0"/>
              <a:t>4</a:t>
            </a:r>
            <a:r>
              <a:rPr lang="zh-CN" altLang="en-US" dirty="0"/>
              <a:t>、斑马线画法为：先刷黄漆，贴付美纹纸后涂黑漆</a:t>
            </a:r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2243138" y="5168900"/>
            <a:ext cx="3471862" cy="1104900"/>
            <a:chOff x="0" y="0"/>
            <a:chExt cx="2187" cy="696"/>
          </a:xfrm>
        </p:grpSpPr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0" y="520"/>
              <a:ext cx="2187" cy="176"/>
              <a:chOff x="0" y="0"/>
              <a:chExt cx="2485" cy="200"/>
            </a:xfrm>
          </p:grpSpPr>
          <p:sp>
            <p:nvSpPr>
              <p:cNvPr id="14" name="AutoShape 9"/>
              <p:cNvSpPr>
                <a:spLocks noChangeArrowheads="1"/>
              </p:cNvSpPr>
              <p:nvPr/>
            </p:nvSpPr>
            <p:spPr bwMode="auto">
              <a:xfrm>
                <a:off x="0" y="0"/>
                <a:ext cx="813" cy="176"/>
              </a:xfrm>
              <a:prstGeom prst="parallelogram">
                <a:avLst>
                  <a:gd name="adj" fmla="val 386162"/>
                </a:avLst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32" tIns="45716" rIns="91432" bIns="45716" anchor="ctr"/>
              <a:lstStyle/>
              <a:p>
                <a:endParaRPr lang="zh-CN" altLang="en-US"/>
              </a:p>
            </p:txBody>
          </p:sp>
          <p:sp>
            <p:nvSpPr>
              <p:cNvPr id="15" name="AutoShape 10"/>
              <p:cNvSpPr>
                <a:spLocks noChangeArrowheads="1"/>
              </p:cNvSpPr>
              <p:nvPr/>
            </p:nvSpPr>
            <p:spPr bwMode="auto">
              <a:xfrm>
                <a:off x="160" y="0"/>
                <a:ext cx="813" cy="176"/>
              </a:xfrm>
              <a:prstGeom prst="parallelogram">
                <a:avLst>
                  <a:gd name="adj" fmla="val 386162"/>
                </a:avLst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32" tIns="45716" rIns="91432" bIns="45716" anchor="ctr"/>
              <a:lstStyle/>
              <a:p>
                <a:endParaRPr lang="zh-CN" altLang="en-US"/>
              </a:p>
            </p:txBody>
          </p:sp>
          <p:sp>
            <p:nvSpPr>
              <p:cNvPr id="16" name="AutoShape 11"/>
              <p:cNvSpPr>
                <a:spLocks noChangeArrowheads="1"/>
              </p:cNvSpPr>
              <p:nvPr/>
            </p:nvSpPr>
            <p:spPr bwMode="auto">
              <a:xfrm>
                <a:off x="280" y="8"/>
                <a:ext cx="813" cy="176"/>
              </a:xfrm>
              <a:prstGeom prst="parallelogram">
                <a:avLst>
                  <a:gd name="adj" fmla="val 386162"/>
                </a:avLst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32" tIns="45716" rIns="91432" bIns="45716" anchor="ctr"/>
              <a:lstStyle/>
              <a:p>
                <a:endParaRPr lang="zh-CN" altLang="en-US"/>
              </a:p>
            </p:txBody>
          </p:sp>
          <p:sp>
            <p:nvSpPr>
              <p:cNvPr id="17" name="AutoShape 12"/>
              <p:cNvSpPr>
                <a:spLocks noChangeArrowheads="1"/>
              </p:cNvSpPr>
              <p:nvPr/>
            </p:nvSpPr>
            <p:spPr bwMode="auto">
              <a:xfrm>
                <a:off x="440" y="8"/>
                <a:ext cx="813" cy="176"/>
              </a:xfrm>
              <a:prstGeom prst="parallelogram">
                <a:avLst>
                  <a:gd name="adj" fmla="val 386162"/>
                </a:avLst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32" tIns="45716" rIns="91432" bIns="45716" anchor="ctr"/>
              <a:lstStyle/>
              <a:p>
                <a:endParaRPr lang="zh-CN" altLang="en-US"/>
              </a:p>
            </p:txBody>
          </p:sp>
          <p:sp>
            <p:nvSpPr>
              <p:cNvPr id="18" name="AutoShape 13"/>
              <p:cNvSpPr>
                <a:spLocks noChangeArrowheads="1"/>
              </p:cNvSpPr>
              <p:nvPr/>
            </p:nvSpPr>
            <p:spPr bwMode="auto">
              <a:xfrm>
                <a:off x="600" y="8"/>
                <a:ext cx="813" cy="176"/>
              </a:xfrm>
              <a:prstGeom prst="parallelogram">
                <a:avLst>
                  <a:gd name="adj" fmla="val 386162"/>
                </a:avLst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32" tIns="45716" rIns="91432" bIns="45716" anchor="ctr"/>
              <a:lstStyle/>
              <a:p>
                <a:endParaRPr lang="zh-CN" altLang="en-US"/>
              </a:p>
            </p:txBody>
          </p:sp>
          <p:sp>
            <p:nvSpPr>
              <p:cNvPr id="19" name="AutoShape 14"/>
              <p:cNvSpPr>
                <a:spLocks noChangeArrowheads="1"/>
              </p:cNvSpPr>
              <p:nvPr/>
            </p:nvSpPr>
            <p:spPr bwMode="auto">
              <a:xfrm>
                <a:off x="768" y="8"/>
                <a:ext cx="813" cy="176"/>
              </a:xfrm>
              <a:prstGeom prst="parallelogram">
                <a:avLst>
                  <a:gd name="adj" fmla="val 386162"/>
                </a:avLst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32" tIns="45716" rIns="91432" bIns="45716" anchor="ctr"/>
              <a:lstStyle/>
              <a:p>
                <a:endParaRPr lang="zh-CN" altLang="en-US"/>
              </a:p>
            </p:txBody>
          </p:sp>
          <p:sp>
            <p:nvSpPr>
              <p:cNvPr id="20" name="AutoShape 15"/>
              <p:cNvSpPr>
                <a:spLocks noChangeArrowheads="1"/>
              </p:cNvSpPr>
              <p:nvPr/>
            </p:nvSpPr>
            <p:spPr bwMode="auto">
              <a:xfrm>
                <a:off x="928" y="8"/>
                <a:ext cx="813" cy="176"/>
              </a:xfrm>
              <a:prstGeom prst="parallelogram">
                <a:avLst>
                  <a:gd name="adj" fmla="val 386162"/>
                </a:avLst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32" tIns="45716" rIns="91432" bIns="45716" anchor="ctr"/>
              <a:lstStyle/>
              <a:p>
                <a:endParaRPr lang="zh-CN" altLang="en-US"/>
              </a:p>
            </p:txBody>
          </p:sp>
          <p:sp>
            <p:nvSpPr>
              <p:cNvPr id="21" name="AutoShape 16"/>
              <p:cNvSpPr>
                <a:spLocks noChangeArrowheads="1"/>
              </p:cNvSpPr>
              <p:nvPr/>
            </p:nvSpPr>
            <p:spPr bwMode="auto">
              <a:xfrm>
                <a:off x="1088" y="8"/>
                <a:ext cx="813" cy="176"/>
              </a:xfrm>
              <a:prstGeom prst="parallelogram">
                <a:avLst>
                  <a:gd name="adj" fmla="val 386162"/>
                </a:avLst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32" tIns="45716" rIns="91432" bIns="45716" anchor="ctr"/>
              <a:lstStyle/>
              <a:p>
                <a:endParaRPr lang="zh-CN" altLang="en-US"/>
              </a:p>
            </p:txBody>
          </p:sp>
          <p:sp>
            <p:nvSpPr>
              <p:cNvPr id="22" name="AutoShape 17"/>
              <p:cNvSpPr>
                <a:spLocks noChangeArrowheads="1"/>
              </p:cNvSpPr>
              <p:nvPr/>
            </p:nvSpPr>
            <p:spPr bwMode="auto">
              <a:xfrm>
                <a:off x="1184" y="24"/>
                <a:ext cx="813" cy="176"/>
              </a:xfrm>
              <a:prstGeom prst="parallelogram">
                <a:avLst>
                  <a:gd name="adj" fmla="val 386162"/>
                </a:avLst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32" tIns="45716" rIns="91432" bIns="45716" anchor="ctr"/>
              <a:lstStyle/>
              <a:p>
                <a:endParaRPr lang="zh-CN" altLang="en-US"/>
              </a:p>
            </p:txBody>
          </p:sp>
          <p:sp>
            <p:nvSpPr>
              <p:cNvPr id="23" name="AutoShape 18"/>
              <p:cNvSpPr>
                <a:spLocks noChangeArrowheads="1"/>
              </p:cNvSpPr>
              <p:nvPr/>
            </p:nvSpPr>
            <p:spPr bwMode="auto">
              <a:xfrm>
                <a:off x="1344" y="24"/>
                <a:ext cx="813" cy="176"/>
              </a:xfrm>
              <a:prstGeom prst="parallelogram">
                <a:avLst>
                  <a:gd name="adj" fmla="val 386162"/>
                </a:avLst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32" tIns="45716" rIns="91432" bIns="45716" anchor="ctr"/>
              <a:lstStyle/>
              <a:p>
                <a:endParaRPr lang="zh-CN" altLang="en-US"/>
              </a:p>
            </p:txBody>
          </p:sp>
          <p:sp>
            <p:nvSpPr>
              <p:cNvPr id="24" name="AutoShape 19"/>
              <p:cNvSpPr>
                <a:spLocks noChangeArrowheads="1"/>
              </p:cNvSpPr>
              <p:nvPr/>
            </p:nvSpPr>
            <p:spPr bwMode="auto">
              <a:xfrm>
                <a:off x="1504" y="24"/>
                <a:ext cx="813" cy="176"/>
              </a:xfrm>
              <a:prstGeom prst="parallelogram">
                <a:avLst>
                  <a:gd name="adj" fmla="val 386162"/>
                </a:avLst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32" tIns="45716" rIns="91432" bIns="45716" anchor="ctr"/>
              <a:lstStyle/>
              <a:p>
                <a:endParaRPr lang="zh-CN" altLang="en-US"/>
              </a:p>
            </p:txBody>
          </p:sp>
          <p:sp>
            <p:nvSpPr>
              <p:cNvPr id="25" name="AutoShape 20"/>
              <p:cNvSpPr>
                <a:spLocks noChangeArrowheads="1"/>
              </p:cNvSpPr>
              <p:nvPr/>
            </p:nvSpPr>
            <p:spPr bwMode="auto">
              <a:xfrm>
                <a:off x="1672" y="24"/>
                <a:ext cx="813" cy="176"/>
              </a:xfrm>
              <a:prstGeom prst="parallelogram">
                <a:avLst>
                  <a:gd name="adj" fmla="val 386162"/>
                </a:avLst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32" tIns="45716" rIns="91432" bIns="45716" anchor="ctr"/>
              <a:lstStyle/>
              <a:p>
                <a:endParaRPr lang="zh-CN" altLang="en-US"/>
              </a:p>
            </p:txBody>
          </p:sp>
        </p:grpSp>
        <p:sp>
          <p:nvSpPr>
            <p:cNvPr id="11" name="Line 21"/>
            <p:cNvSpPr>
              <a:spLocks noChangeShapeType="1"/>
            </p:cNvSpPr>
            <p:nvPr/>
          </p:nvSpPr>
          <p:spPr bwMode="auto">
            <a:xfrm>
              <a:off x="365" y="600"/>
              <a:ext cx="167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Rectangle 22"/>
            <p:cNvSpPr>
              <a:spLocks noChangeArrowheads="1"/>
            </p:cNvSpPr>
            <p:nvPr/>
          </p:nvSpPr>
          <p:spPr bwMode="auto">
            <a:xfrm rot="10800000">
              <a:off x="1519" y="0"/>
              <a:ext cx="543" cy="600"/>
            </a:xfrm>
            <a:prstGeom prst="rect">
              <a:avLst/>
            </a:prstGeom>
            <a:solidFill>
              <a:srgbClr val="00FFFF">
                <a:alpha val="50195"/>
              </a:srgbClr>
            </a:solidFill>
            <a:ln>
              <a:noFill/>
            </a:ln>
            <a:effectLst>
              <a:prstShdw prst="shdw17" dist="17961" dir="2700000">
                <a:srgbClr val="0099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3" name="Rectangle 23"/>
            <p:cNvSpPr>
              <a:spLocks noChangeArrowheads="1"/>
            </p:cNvSpPr>
            <p:nvPr/>
          </p:nvSpPr>
          <p:spPr bwMode="auto">
            <a:xfrm rot="10800000">
              <a:off x="104" y="0"/>
              <a:ext cx="458" cy="600"/>
            </a:xfrm>
            <a:prstGeom prst="rect">
              <a:avLst/>
            </a:prstGeom>
            <a:solidFill>
              <a:srgbClr val="00FFFF">
                <a:alpha val="50195"/>
              </a:srgbClr>
            </a:solidFill>
            <a:ln>
              <a:noFill/>
            </a:ln>
            <a:effectLst>
              <a:prstShdw prst="shdw17" dist="17961" dir="2700000">
                <a:srgbClr val="0099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32" tIns="45716" rIns="91432" bIns="45716" anchor="ctr"/>
            <a:lstStyle/>
            <a:p>
              <a:endParaRPr lang="zh-CN" altLang="en-US"/>
            </a:p>
          </p:txBody>
        </p:sp>
      </p:grpSp>
      <p:pic>
        <p:nvPicPr>
          <p:cNvPr id="26" name="Picture 25" descr="E:\5S\照片\三期照片\DSC_00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3" t="27832" r="24641" b="20786"/>
          <a:stretch>
            <a:fillRect/>
          </a:stretch>
        </p:blipFill>
        <p:spPr bwMode="auto">
          <a:xfrm>
            <a:off x="6553200" y="4267200"/>
            <a:ext cx="3505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utoShape 5"/>
          <p:cNvSpPr>
            <a:spLocks noChangeArrowheads="1"/>
          </p:cNvSpPr>
          <p:nvPr/>
        </p:nvSpPr>
        <p:spPr bwMode="auto">
          <a:xfrm>
            <a:off x="1786218" y="1511705"/>
            <a:ext cx="913840" cy="402475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目的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48542" y="2517174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86218" y="3694987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</a:p>
        </p:txBody>
      </p:sp>
    </p:spTree>
    <p:extLst>
      <p:ext uri="{BB962C8B-B14F-4D97-AF65-F5344CB8AC3E}">
        <p14:creationId xmlns:p14="http://schemas.microsoft.com/office/powerpoint/2010/main" val="28195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311900" y="1268413"/>
            <a:ext cx="4148138" cy="4824412"/>
          </a:xfrm>
          <a:prstGeom prst="rect">
            <a:avLst/>
          </a:prstGeom>
          <a:solidFill>
            <a:srgbClr val="0F8F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zh-CN" altLang="en-US"/>
          </a:p>
        </p:txBody>
      </p:sp>
      <p:cxnSp>
        <p:nvCxnSpPr>
          <p:cNvPr id="5" name="AutoShape 6"/>
          <p:cNvCxnSpPr>
            <a:cxnSpLocks noChangeShapeType="1"/>
          </p:cNvCxnSpPr>
          <p:nvPr/>
        </p:nvCxnSpPr>
        <p:spPr bwMode="auto">
          <a:xfrm>
            <a:off x="8237538" y="595947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AutoShape 7"/>
          <p:cNvCxnSpPr>
            <a:cxnSpLocks noChangeShapeType="1"/>
          </p:cNvCxnSpPr>
          <p:nvPr/>
        </p:nvCxnSpPr>
        <p:spPr bwMode="auto">
          <a:xfrm>
            <a:off x="8237538" y="595947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7" name="Object 9"/>
          <p:cNvGraphicFramePr>
            <a:graphicFrameLocks noChangeAspect="1"/>
          </p:cNvGraphicFramePr>
          <p:nvPr/>
        </p:nvGraphicFramePr>
        <p:xfrm>
          <a:off x="6553200" y="1447801"/>
          <a:ext cx="3316288" cy="227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3" imgW="8943975" imgH="4943475" progId="">
                  <p:embed/>
                </p:oleObj>
              </mc:Choice>
              <mc:Fallback>
                <p:oleObj r:id="rId3" imgW="8943975" imgH="494347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0206" t="20900" r="42747" b="35391"/>
                      <a:stretch>
                        <a:fillRect/>
                      </a:stretch>
                    </p:blipFill>
                    <p:spPr bwMode="auto">
                      <a:xfrm>
                        <a:off x="6553200" y="1447801"/>
                        <a:ext cx="3316288" cy="227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7467600" y="2438401"/>
            <a:ext cx="1339850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957263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957263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957263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957263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957263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1300">
                <a:solidFill>
                  <a:srgbClr val="00FFFF"/>
                </a:solidFill>
              </a:rPr>
              <a:t>一般物品区域线</a:t>
            </a:r>
          </a:p>
        </p:txBody>
      </p:sp>
      <p:pic>
        <p:nvPicPr>
          <p:cNvPr id="9" name="Picture 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913" y="5084764"/>
            <a:ext cx="1681162" cy="1260475"/>
          </a:xfrm>
          <a:prstGeom prst="rect">
            <a:avLst/>
          </a:prstGeom>
          <a:noFill/>
          <a:ln w="38100" cmpd="dbl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5"/>
          <p:cNvSpPr>
            <a:spLocks noChangeArrowheads="1"/>
          </p:cNvSpPr>
          <p:nvPr/>
        </p:nvSpPr>
        <p:spPr bwMode="auto">
          <a:xfrm>
            <a:off x="2676526" y="2712578"/>
            <a:ext cx="3419475" cy="233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、一般物品区域使用黄色区域线，线宽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50mm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</a:p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、可移动物品采用方框定位，不可移动物品采用四角定位，如车床、工作台；</a:t>
            </a:r>
          </a:p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、各区域线的大小以摆放物品大小而定，物品摆放与区域线距离为：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30mm≤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距离≤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50mm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、区域线四角可以为直角过渡；</a:t>
            </a:r>
            <a:endParaRPr 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Rectangle 26"/>
          <p:cNvSpPr>
            <a:spLocks noChangeArrowheads="1"/>
          </p:cNvSpPr>
          <p:nvPr/>
        </p:nvSpPr>
        <p:spPr bwMode="auto">
          <a:xfrm>
            <a:off x="2734470" y="2104755"/>
            <a:ext cx="3032125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一般物品的摆放</a:t>
            </a:r>
          </a:p>
        </p:txBody>
      </p:sp>
      <p:sp>
        <p:nvSpPr>
          <p:cNvPr id="12" name="Rectangle 27"/>
          <p:cNvSpPr>
            <a:spLocks noChangeArrowheads="1"/>
          </p:cNvSpPr>
          <p:nvPr/>
        </p:nvSpPr>
        <p:spPr bwMode="auto">
          <a:xfrm>
            <a:off x="2734469" y="1411894"/>
            <a:ext cx="3257550" cy="65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让所有人员熟悉物品摆放的区域线体颜色、规格，使现场物品类别清晰</a:t>
            </a:r>
          </a:p>
        </p:txBody>
      </p:sp>
      <p:sp>
        <p:nvSpPr>
          <p:cNvPr id="13" name="AutoShape 28"/>
          <p:cNvSpPr>
            <a:spLocks noChangeArrowheads="1"/>
          </p:cNvSpPr>
          <p:nvPr/>
        </p:nvSpPr>
        <p:spPr bwMode="auto">
          <a:xfrm>
            <a:off x="1925638" y="878293"/>
            <a:ext cx="4152900" cy="50084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defTabSz="957263"/>
            <a:r>
              <a:rPr lang="en-US" altLang="zh-CN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A12.</a:t>
            </a:r>
            <a:r>
              <a:rPr lang="zh-CN" altLang="en-US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一般物品定位线</a:t>
            </a:r>
          </a:p>
        </p:txBody>
      </p:sp>
      <p:sp>
        <p:nvSpPr>
          <p:cNvPr id="14" name="Rectangle 29"/>
          <p:cNvSpPr>
            <a:spLocks noChangeArrowheads="1"/>
          </p:cNvSpPr>
          <p:nvPr/>
        </p:nvSpPr>
        <p:spPr bwMode="auto">
          <a:xfrm>
            <a:off x="7543801" y="2209801"/>
            <a:ext cx="1223963" cy="720725"/>
          </a:xfrm>
          <a:prstGeom prst="rect">
            <a:avLst/>
          </a:prstGeom>
          <a:noFill/>
          <a:ln w="9525">
            <a:solidFill>
              <a:srgbClr val="003366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2" tIns="45716" rIns="91432" bIns="45716" anchor="ctr"/>
          <a:lstStyle/>
          <a:p>
            <a:endParaRPr lang="zh-CN" altLang="en-US"/>
          </a:p>
        </p:txBody>
      </p:sp>
      <p:pic>
        <p:nvPicPr>
          <p:cNvPr id="15" name="Picture 19" descr="DSC_013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029201"/>
            <a:ext cx="1752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4"/>
          <p:cNvGrpSpPr>
            <a:grpSpLocks/>
          </p:cNvGrpSpPr>
          <p:nvPr/>
        </p:nvGrpSpPr>
        <p:grpSpPr bwMode="auto">
          <a:xfrm>
            <a:off x="7086600" y="3886200"/>
            <a:ext cx="2946400" cy="2166938"/>
            <a:chOff x="0" y="0"/>
            <a:chExt cx="1392" cy="1043"/>
          </a:xfrm>
        </p:grpSpPr>
        <p:pic>
          <p:nvPicPr>
            <p:cNvPr id="17" name="Picture 42" descr="IMG_178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72" t="33862" r="26984" b="23810"/>
            <a:stretch>
              <a:fillRect/>
            </a:stretch>
          </p:blipFill>
          <p:spPr bwMode="auto">
            <a:xfrm>
              <a:off x="0" y="0"/>
              <a:ext cx="1152" cy="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Line 43"/>
            <p:cNvSpPr>
              <a:spLocks noChangeShapeType="1"/>
            </p:cNvSpPr>
            <p:nvPr/>
          </p:nvSpPr>
          <p:spPr bwMode="auto">
            <a:xfrm>
              <a:off x="816" y="96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44"/>
            <p:cNvSpPr>
              <a:spLocks noChangeShapeType="1"/>
            </p:cNvSpPr>
            <p:nvPr/>
          </p:nvSpPr>
          <p:spPr bwMode="auto">
            <a:xfrm>
              <a:off x="624" y="672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45"/>
            <p:cNvSpPr>
              <a:spLocks noChangeShapeType="1"/>
            </p:cNvSpPr>
            <p:nvPr/>
          </p:nvSpPr>
          <p:spPr bwMode="auto">
            <a:xfrm>
              <a:off x="1248" y="96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46"/>
            <p:cNvSpPr>
              <a:spLocks noChangeShapeType="1"/>
            </p:cNvSpPr>
            <p:nvPr/>
          </p:nvSpPr>
          <p:spPr bwMode="auto">
            <a:xfrm>
              <a:off x="216" y="67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47"/>
            <p:cNvSpPr>
              <a:spLocks noChangeShapeType="1"/>
            </p:cNvSpPr>
            <p:nvPr/>
          </p:nvSpPr>
          <p:spPr bwMode="auto">
            <a:xfrm>
              <a:off x="624" y="67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48"/>
            <p:cNvSpPr>
              <a:spLocks noChangeShapeType="1"/>
            </p:cNvSpPr>
            <p:nvPr/>
          </p:nvSpPr>
          <p:spPr bwMode="auto">
            <a:xfrm>
              <a:off x="232" y="91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Text Box 49"/>
            <p:cNvSpPr txBox="1">
              <a:spLocks noChangeArrowheads="1"/>
            </p:cNvSpPr>
            <p:nvPr/>
          </p:nvSpPr>
          <p:spPr bwMode="auto">
            <a:xfrm>
              <a:off x="227" y="896"/>
              <a:ext cx="366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400"/>
                <a:t>100mm</a:t>
              </a:r>
            </a:p>
          </p:txBody>
        </p:sp>
        <p:sp>
          <p:nvSpPr>
            <p:cNvPr id="25" name="Text Box 50"/>
            <p:cNvSpPr txBox="1">
              <a:spLocks noChangeArrowheads="1"/>
            </p:cNvSpPr>
            <p:nvPr/>
          </p:nvSpPr>
          <p:spPr bwMode="auto">
            <a:xfrm rot="-5400000">
              <a:off x="1131" y="329"/>
              <a:ext cx="37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en-US" altLang="zh-CN" sz="1400"/>
                <a:t>150mm</a:t>
              </a:r>
            </a:p>
          </p:txBody>
        </p:sp>
      </p:grpSp>
      <p:sp>
        <p:nvSpPr>
          <p:cNvPr id="26" name="AutoShape 5"/>
          <p:cNvSpPr>
            <a:spLocks noChangeArrowheads="1"/>
          </p:cNvSpPr>
          <p:nvPr/>
        </p:nvSpPr>
        <p:spPr bwMode="auto">
          <a:xfrm>
            <a:off x="1907259" y="1462875"/>
            <a:ext cx="892440" cy="402475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目的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937369" y="2101879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886057" y="3520045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</a:p>
        </p:txBody>
      </p:sp>
    </p:spTree>
    <p:extLst>
      <p:ext uri="{BB962C8B-B14F-4D97-AF65-F5344CB8AC3E}">
        <p14:creationId xmlns:p14="http://schemas.microsoft.com/office/powerpoint/2010/main" val="186652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1925638" y="878293"/>
            <a:ext cx="4152900" cy="50084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defTabSz="957263"/>
            <a:r>
              <a:rPr lang="en-US" altLang="zh-CN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A15.</a:t>
            </a:r>
            <a:r>
              <a:rPr lang="zh-CN" altLang="en-US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特殊物品定位线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640013" y="1386914"/>
            <a:ext cx="3257550" cy="65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让所有人员熟悉物品摆放的区域线体颜色、规格，使现场物品类别清晰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642231" y="2037868"/>
            <a:ext cx="3032125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废品、危险品；清洁用品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632400" y="2605232"/>
            <a:ext cx="3419475" cy="233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、生产中的废品、化学品、危险品的摆放使用红色区域线，线宽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50mm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、卫生用品存放区域线使用白色线，线宽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50mm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</a:p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、各区域线的大小以摆放物品大小而定，物品摆放与区域线距离为：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30mm≤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距离≤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50mm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、区域线四角可以为直角过渡；</a:t>
            </a:r>
            <a:endParaRPr 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6324600" y="1295401"/>
            <a:ext cx="4148138" cy="4824413"/>
          </a:xfrm>
          <a:prstGeom prst="rect">
            <a:avLst/>
          </a:prstGeom>
          <a:solidFill>
            <a:srgbClr val="0F8F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zh-CN" altLang="en-US"/>
          </a:p>
        </p:txBody>
      </p:sp>
      <p:cxnSp>
        <p:nvCxnSpPr>
          <p:cNvPr id="9" name="AutoShape 14"/>
          <p:cNvCxnSpPr>
            <a:cxnSpLocks noChangeShapeType="1"/>
          </p:cNvCxnSpPr>
          <p:nvPr/>
        </p:nvCxnSpPr>
        <p:spPr bwMode="auto">
          <a:xfrm>
            <a:off x="8237538" y="595947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AutoShape 15"/>
          <p:cNvCxnSpPr>
            <a:cxnSpLocks noChangeShapeType="1"/>
          </p:cNvCxnSpPr>
          <p:nvPr/>
        </p:nvCxnSpPr>
        <p:spPr bwMode="auto">
          <a:xfrm>
            <a:off x="8237538" y="595947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1" name="Object 19"/>
          <p:cNvGraphicFramePr>
            <a:graphicFrameLocks noChangeAspect="1"/>
          </p:cNvGraphicFramePr>
          <p:nvPr/>
        </p:nvGraphicFramePr>
        <p:xfrm>
          <a:off x="6781800" y="3962400"/>
          <a:ext cx="3124200" cy="198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r:id="rId3" imgW="8943975" imgH="4981575" progId="">
                  <p:embed/>
                </p:oleObj>
              </mc:Choice>
              <mc:Fallback>
                <p:oleObj r:id="rId3" imgW="8943975" imgH="498157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7370" t="26036" r="42030" b="40726"/>
                      <a:stretch>
                        <a:fillRect/>
                      </a:stretch>
                    </p:blipFill>
                    <p:spPr bwMode="auto">
                      <a:xfrm>
                        <a:off x="6781800" y="3962400"/>
                        <a:ext cx="3124200" cy="198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22"/>
          <p:cNvSpPr txBox="1">
            <a:spLocks noChangeArrowheads="1"/>
          </p:cNvSpPr>
          <p:nvPr/>
        </p:nvSpPr>
        <p:spPr bwMode="auto">
          <a:xfrm>
            <a:off x="7772400" y="4724400"/>
            <a:ext cx="13398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defTabSz="957263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957263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957263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957263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957263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1300">
                <a:solidFill>
                  <a:srgbClr val="00FFFF"/>
                </a:solidFill>
              </a:rPr>
              <a:t>清洁用品、垃圾</a:t>
            </a:r>
          </a:p>
          <a:p>
            <a:pPr algn="ctr" eaLnBrk="1" hangingPunct="1"/>
            <a:r>
              <a:rPr lang="zh-CN" altLang="en-US" sz="1300">
                <a:solidFill>
                  <a:srgbClr val="00FFFF"/>
                </a:solidFill>
              </a:rPr>
              <a:t>存放区</a:t>
            </a:r>
          </a:p>
        </p:txBody>
      </p:sp>
      <p:pic>
        <p:nvPicPr>
          <p:cNvPr id="13" name="Picture 39" descr="IMG_054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6" r="17392"/>
          <a:stretch>
            <a:fillRect/>
          </a:stretch>
        </p:blipFill>
        <p:spPr bwMode="auto">
          <a:xfrm>
            <a:off x="2055813" y="5117558"/>
            <a:ext cx="1295400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0" descr="DSC0298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263" y="4979951"/>
            <a:ext cx="24003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3"/>
          <p:cNvGrpSpPr>
            <a:grpSpLocks/>
          </p:cNvGrpSpPr>
          <p:nvPr/>
        </p:nvGrpSpPr>
        <p:grpSpPr bwMode="auto">
          <a:xfrm>
            <a:off x="6858000" y="1600201"/>
            <a:ext cx="3048000" cy="2066925"/>
            <a:chOff x="0" y="0"/>
            <a:chExt cx="1920" cy="1302"/>
          </a:xfrm>
        </p:grpSpPr>
        <p:graphicFrame>
          <p:nvGraphicFramePr>
            <p:cNvPr id="16" name="Object 10"/>
            <p:cNvGraphicFramePr>
              <a:graphicFrameLocks noChangeAspect="1"/>
            </p:cNvGraphicFramePr>
            <p:nvPr/>
          </p:nvGraphicFramePr>
          <p:xfrm>
            <a:off x="0" y="0"/>
            <a:ext cx="1920" cy="13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7" r:id="rId7" imgW="8943975" imgH="4943475" progId="">
                    <p:embed/>
                  </p:oleObj>
                </mc:Choice>
                <mc:Fallback>
                  <p:oleObj r:id="rId7" imgW="8943975" imgH="4943475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0206" t="22357" r="43552" b="35391"/>
                        <a:stretch>
                          <a:fillRect/>
                        </a:stretch>
                      </p:blipFill>
                      <p:spPr bwMode="auto">
                        <a:xfrm>
                          <a:off x="0" y="0"/>
                          <a:ext cx="1920" cy="13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Text Box 13"/>
            <p:cNvSpPr txBox="1">
              <a:spLocks noChangeArrowheads="1"/>
            </p:cNvSpPr>
            <p:nvPr/>
          </p:nvSpPr>
          <p:spPr bwMode="auto">
            <a:xfrm>
              <a:off x="576" y="432"/>
              <a:ext cx="844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>
              <a:lvl1pPr defTabSz="957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defTabSz="957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defTabSz="957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defTabSz="957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defTabSz="957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r>
                <a:rPr lang="zh-CN" altLang="en-US" sz="1300">
                  <a:solidFill>
                    <a:srgbClr val="00FFFF"/>
                  </a:solidFill>
                </a:rPr>
                <a:t>废品、化学品、</a:t>
              </a:r>
            </a:p>
            <a:p>
              <a:pPr algn="ctr" eaLnBrk="1" hangingPunct="1"/>
              <a:r>
                <a:rPr lang="zh-CN" altLang="en-US" sz="1300">
                  <a:solidFill>
                    <a:srgbClr val="00FFFF"/>
                  </a:solidFill>
                </a:rPr>
                <a:t>危险品</a:t>
              </a:r>
            </a:p>
          </p:txBody>
        </p:sp>
      </p:grp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1759207" y="1470737"/>
            <a:ext cx="880806" cy="402475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目的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780883" y="2025734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59207" y="3467070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</a:p>
        </p:txBody>
      </p:sp>
    </p:spTree>
    <p:extLst>
      <p:ext uri="{BB962C8B-B14F-4D97-AF65-F5344CB8AC3E}">
        <p14:creationId xmlns:p14="http://schemas.microsoft.com/office/powerpoint/2010/main" val="388032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324" y="750238"/>
            <a:ext cx="3448531" cy="2257740"/>
          </a:xfrm>
          <a:prstGeom prst="rect">
            <a:avLst/>
          </a:prstGeom>
        </p:spPr>
      </p:pic>
      <p:pic>
        <p:nvPicPr>
          <p:cNvPr id="2" name="图片 1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60928" y="759510"/>
            <a:ext cx="3452400" cy="2257200"/>
          </a:xfrm>
          <a:prstGeom prst="rect">
            <a:avLst/>
          </a:prstGeom>
        </p:spPr>
      </p:pic>
      <p:pic>
        <p:nvPicPr>
          <p:cNvPr id="3" name="图片 2"/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22" y="4197440"/>
            <a:ext cx="3452400" cy="22572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486400" y="2505205"/>
            <a:ext cx="287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氮气管道</a:t>
            </a:r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324" y="4223777"/>
            <a:ext cx="3453039" cy="2256488"/>
          </a:xfrm>
          <a:prstGeom prst="rect">
            <a:avLst/>
          </a:prstGeom>
        </p:spPr>
      </p:pic>
      <p:pic>
        <p:nvPicPr>
          <p:cNvPr id="10" name="图片 9"/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4369800" y="751099"/>
            <a:ext cx="3452400" cy="2257200"/>
          </a:xfrm>
          <a:prstGeom prst="rect">
            <a:avLst/>
          </a:prstGeom>
        </p:spPr>
      </p:pic>
      <p:sp>
        <p:nvSpPr>
          <p:cNvPr id="11" name="AutoShape 2" descr="https://timgsa.baidu.com/timg?image&amp;quality=80&amp;size=b9999_10000&amp;sec=1508579581059&amp;di=01bcdc1a76abcb2a202f9910f51e2e31&amp;imgtype=0&amp;src=http%3A%2F%2Fimage2.bestb2b.com%2Fupload%2Fpic%2F2013%2F061%2F21%2F198%2F1291198%2F1374396299079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" name="AutoShape 4" descr="https://timgsa.baidu.com/timg?image&amp;quality=80&amp;size=b9999_10000&amp;sec=1508579581059&amp;di=01bcdc1a76abcb2a202f9910f51e2e31&amp;imgtype=0&amp;src=http%3A%2F%2Fimage2.bestb2b.com%2Fupload%2Fpic%2F2013%2F061%2F21%2F198%2F1291198%2F137439629907931.jpg"/>
          <p:cNvSpPr>
            <a:spLocks noChangeAspect="1" noChangeArrowheads="1"/>
          </p:cNvSpPr>
          <p:nvPr/>
        </p:nvSpPr>
        <p:spPr bwMode="auto">
          <a:xfrm>
            <a:off x="307975" y="7937"/>
            <a:ext cx="1792968" cy="179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3" name="图片 12"/>
          <p:cNvPicPr preferRelativeResize="0"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4369800" y="4197440"/>
            <a:ext cx="3452400" cy="225720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0" y="3016710"/>
            <a:ext cx="12192000" cy="1189141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403988" y="3101581"/>
            <a:ext cx="1913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压缩空气管道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726728" y="3726244"/>
            <a:ext cx="132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消防管道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5342581" y="3726244"/>
            <a:ext cx="132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乙炔管道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238921" y="3100541"/>
            <a:ext cx="1528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氮气管道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9336430" y="3100541"/>
            <a:ext cx="1236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氧气</a:t>
            </a:r>
            <a:r>
              <a:rPr lang="zh-CN" altLang="en-US" dirty="0" smtClean="0"/>
              <a:t>管道</a:t>
            </a:r>
            <a:endParaRPr lang="zh-CN" altLang="en-US" dirty="0"/>
          </a:p>
        </p:txBody>
      </p:sp>
      <p:sp>
        <p:nvSpPr>
          <p:cNvPr id="19" name="文本框 18"/>
          <p:cNvSpPr txBox="1"/>
          <p:nvPr/>
        </p:nvSpPr>
        <p:spPr>
          <a:xfrm>
            <a:off x="8570152" y="3726244"/>
            <a:ext cx="276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一般水管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12775" y="118860"/>
            <a:ext cx="2100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管道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颜色标识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453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143000"/>
            <a:ext cx="3271838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6"/>
          <p:cNvSpPr>
            <a:spLocks noChangeArrowheads="1"/>
          </p:cNvSpPr>
          <p:nvPr/>
        </p:nvSpPr>
        <p:spPr bwMode="auto">
          <a:xfrm>
            <a:off x="2711450" y="1372387"/>
            <a:ext cx="3257550" cy="65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让所有人员熟悉物品摆放的区域线体颜色、规格，使现场物品类别清晰</a:t>
            </a:r>
          </a:p>
        </p:txBody>
      </p:sp>
      <p:sp>
        <p:nvSpPr>
          <p:cNvPr id="6" name="Text Box 37"/>
          <p:cNvSpPr txBox="1">
            <a:spLocks noChangeArrowheads="1"/>
          </p:cNvSpPr>
          <p:nvPr/>
        </p:nvSpPr>
        <p:spPr bwMode="auto">
          <a:xfrm>
            <a:off x="2743078" y="2229102"/>
            <a:ext cx="3124200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dirty="0"/>
              <a:t>运料小车</a:t>
            </a:r>
          </a:p>
        </p:txBody>
      </p:sp>
      <p:sp>
        <p:nvSpPr>
          <p:cNvPr id="7" name="Text Box 39"/>
          <p:cNvSpPr txBox="1">
            <a:spLocks noChangeArrowheads="1"/>
          </p:cNvSpPr>
          <p:nvPr/>
        </p:nvSpPr>
        <p:spPr bwMode="auto">
          <a:xfrm>
            <a:off x="2752036" y="2930744"/>
            <a:ext cx="3200400" cy="121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dirty="0"/>
              <a:t>四周边框按照一般区域线画制原则来画，小车出入端需画箭头表示方向，具体规格如右图所示</a:t>
            </a:r>
            <a:r>
              <a:rPr lang="en-US" altLang="zh-CN" dirty="0"/>
              <a:t>4</a:t>
            </a:r>
            <a:r>
              <a:rPr lang="zh-CN" altLang="en-US" dirty="0"/>
              <a:t>；</a:t>
            </a:r>
            <a:endParaRPr lang="en-US" dirty="0"/>
          </a:p>
          <a:p>
            <a:r>
              <a:rPr lang="zh-CN" altLang="en-US" dirty="0"/>
              <a:t>区域线四角可以为直角过渡；</a:t>
            </a:r>
            <a:endParaRPr lang="en-US" dirty="0"/>
          </a:p>
        </p:txBody>
      </p:sp>
      <p:pic>
        <p:nvPicPr>
          <p:cNvPr id="8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18"/>
          <a:stretch>
            <a:fillRect/>
          </a:stretch>
        </p:blipFill>
        <p:spPr bwMode="auto">
          <a:xfrm>
            <a:off x="2971800" y="4953000"/>
            <a:ext cx="28194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44"/>
          <p:cNvSpPr>
            <a:spLocks noChangeArrowheads="1"/>
          </p:cNvSpPr>
          <p:nvPr/>
        </p:nvSpPr>
        <p:spPr bwMode="auto">
          <a:xfrm>
            <a:off x="1925638" y="878293"/>
            <a:ext cx="4152900" cy="50084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defTabSz="957263"/>
            <a:r>
              <a:rPr lang="en-US" altLang="zh-CN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A16.</a:t>
            </a:r>
            <a:r>
              <a:rPr lang="zh-CN" altLang="en-US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车辆定位线</a:t>
            </a: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1867666" y="1497388"/>
            <a:ext cx="892440" cy="402475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目的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91562" y="3228945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</a:p>
        </p:txBody>
      </p:sp>
      <p:sp>
        <p:nvSpPr>
          <p:cNvPr id="3" name="矩形 2"/>
          <p:cNvSpPr/>
          <p:nvPr/>
        </p:nvSpPr>
        <p:spPr>
          <a:xfrm>
            <a:off x="1925638" y="2215248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840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9"/>
          <p:cNvSpPr>
            <a:spLocks noChangeArrowheads="1"/>
          </p:cNvSpPr>
          <p:nvPr/>
        </p:nvSpPr>
        <p:spPr bwMode="auto">
          <a:xfrm>
            <a:off x="6172200" y="5181600"/>
            <a:ext cx="4191000" cy="762000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2730966" y="2051348"/>
            <a:ext cx="3313112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dirty="0"/>
              <a:t>所有放置托盘或成批物料的定位区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711451" y="1525919"/>
            <a:ext cx="3313113" cy="3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dirty="0"/>
              <a:t>标明物料加工状态及进出方向</a:t>
            </a: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2711451" y="2509247"/>
            <a:ext cx="3313113" cy="233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dirty="0"/>
              <a:t>1</a:t>
            </a:r>
            <a:r>
              <a:rPr lang="zh-CN" altLang="en-US" dirty="0"/>
              <a:t>、物料为未加工状态，画进料箭头，并标明“进料”；</a:t>
            </a:r>
          </a:p>
          <a:p>
            <a:r>
              <a:rPr lang="en-US" altLang="zh-CN" dirty="0"/>
              <a:t>2</a:t>
            </a:r>
            <a:r>
              <a:rPr lang="zh-CN" altLang="en-US" dirty="0"/>
              <a:t>、物料为已加工状态，画出料箭头，并标明“出料”；</a:t>
            </a:r>
          </a:p>
          <a:p>
            <a:r>
              <a:rPr lang="en-US" altLang="zh-CN" dirty="0"/>
              <a:t>3</a:t>
            </a:r>
            <a:r>
              <a:rPr lang="zh-CN" altLang="en-US" dirty="0"/>
              <a:t>、箭头长</a:t>
            </a:r>
            <a:r>
              <a:rPr lang="en-US" altLang="zh-CN" dirty="0"/>
              <a:t>150mm</a:t>
            </a:r>
            <a:r>
              <a:rPr lang="zh-CN" altLang="en-US" dirty="0"/>
              <a:t>；宽</a:t>
            </a:r>
            <a:r>
              <a:rPr lang="en-US" altLang="zh-CN" dirty="0"/>
              <a:t>100mm</a:t>
            </a:r>
            <a:r>
              <a:rPr lang="zh-CN" altLang="en-US" dirty="0"/>
              <a:t>；颜色：黄色；</a:t>
            </a:r>
          </a:p>
          <a:p>
            <a:r>
              <a:rPr lang="en-US" altLang="zh-CN" dirty="0"/>
              <a:t>4</a:t>
            </a:r>
            <a:r>
              <a:rPr lang="zh-CN" altLang="en-US" dirty="0"/>
              <a:t>、 “进料”、 “出料”字体高度为</a:t>
            </a:r>
            <a:r>
              <a:rPr lang="en-US" altLang="zh-CN" dirty="0"/>
              <a:t>100mm</a:t>
            </a:r>
            <a:r>
              <a:rPr lang="zh-CN" altLang="en-US" dirty="0"/>
              <a:t>；</a:t>
            </a:r>
          </a:p>
        </p:txBody>
      </p:sp>
      <p:sp>
        <p:nvSpPr>
          <p:cNvPr id="8" name="AutoShape 18"/>
          <p:cNvSpPr>
            <a:spLocks noChangeArrowheads="1"/>
          </p:cNvSpPr>
          <p:nvPr/>
        </p:nvSpPr>
        <p:spPr bwMode="auto">
          <a:xfrm>
            <a:off x="2058988" y="907711"/>
            <a:ext cx="3905250" cy="465816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defTabSz="957263"/>
            <a:r>
              <a:rPr lang="en-US" altLang="zh-CN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A17.</a:t>
            </a:r>
            <a:r>
              <a:rPr lang="zh-CN" altLang="en-US" sz="24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物料进出方向标识 </a:t>
            </a:r>
          </a:p>
        </p:txBody>
      </p:sp>
      <p:pic>
        <p:nvPicPr>
          <p:cNvPr id="9" name="Picture 19" descr="调整大小 IMG_015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1" r="6250"/>
          <a:stretch>
            <a:fillRect/>
          </a:stretch>
        </p:blipFill>
        <p:spPr bwMode="auto">
          <a:xfrm>
            <a:off x="3365500" y="4767263"/>
            <a:ext cx="2590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20"/>
          <p:cNvSpPr>
            <a:spLocks noChangeArrowheads="1"/>
          </p:cNvSpPr>
          <p:nvPr/>
        </p:nvSpPr>
        <p:spPr bwMode="auto">
          <a:xfrm>
            <a:off x="3369015" y="6248400"/>
            <a:ext cx="1295400" cy="609600"/>
          </a:xfrm>
          <a:prstGeom prst="ellips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" name="Line 30"/>
          <p:cNvSpPr>
            <a:spLocks noChangeShapeType="1"/>
          </p:cNvSpPr>
          <p:nvPr/>
        </p:nvSpPr>
        <p:spPr bwMode="auto">
          <a:xfrm>
            <a:off x="6172200" y="5156200"/>
            <a:ext cx="4191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Text Box 32"/>
          <p:cNvSpPr txBox="1">
            <a:spLocks noChangeArrowheads="1"/>
          </p:cNvSpPr>
          <p:nvPr/>
        </p:nvSpPr>
        <p:spPr bwMode="auto">
          <a:xfrm>
            <a:off x="7467600" y="5343526"/>
            <a:ext cx="11430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zh-CN" altLang="en-US" sz="1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通        道</a:t>
            </a:r>
          </a:p>
        </p:txBody>
      </p:sp>
      <p:sp>
        <p:nvSpPr>
          <p:cNvPr id="13" name="Text Box 35"/>
          <p:cNvSpPr txBox="1">
            <a:spLocks noChangeArrowheads="1"/>
          </p:cNvSpPr>
          <p:nvPr/>
        </p:nvSpPr>
        <p:spPr bwMode="auto">
          <a:xfrm>
            <a:off x="7543800" y="2362201"/>
            <a:ext cx="11430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zh-CN" altLang="en-US" sz="1600">
                <a:latin typeface="Times New Roman" pitchFamily="18" charset="0"/>
                <a:cs typeface="Times New Roman" pitchFamily="18" charset="0"/>
              </a:rPr>
              <a:t>生产区域</a:t>
            </a:r>
          </a:p>
        </p:txBody>
      </p:sp>
      <p:sp>
        <p:nvSpPr>
          <p:cNvPr id="14" name="Rectangle 36"/>
          <p:cNvSpPr>
            <a:spLocks noChangeArrowheads="1"/>
          </p:cNvSpPr>
          <p:nvPr/>
        </p:nvSpPr>
        <p:spPr bwMode="auto">
          <a:xfrm>
            <a:off x="6502400" y="3187700"/>
            <a:ext cx="1143000" cy="12446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" name="Text Box 37"/>
          <p:cNvSpPr txBox="1">
            <a:spLocks noChangeArrowheads="1"/>
          </p:cNvSpPr>
          <p:nvPr/>
        </p:nvSpPr>
        <p:spPr bwMode="auto">
          <a:xfrm>
            <a:off x="6769100" y="4767264"/>
            <a:ext cx="9144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zh-CN" altLang="en-US" sz="1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进  料</a:t>
            </a:r>
          </a:p>
        </p:txBody>
      </p:sp>
      <p:sp>
        <p:nvSpPr>
          <p:cNvPr id="16" name="AutoShape 38"/>
          <p:cNvSpPr>
            <a:spLocks noChangeArrowheads="1"/>
          </p:cNvSpPr>
          <p:nvPr/>
        </p:nvSpPr>
        <p:spPr bwMode="auto">
          <a:xfrm>
            <a:off x="6934200" y="4432300"/>
            <a:ext cx="304800" cy="381000"/>
          </a:xfrm>
          <a:prstGeom prst="upArrow">
            <a:avLst>
              <a:gd name="adj1" fmla="val 50000"/>
              <a:gd name="adj2" fmla="val 31250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7" name="AutoShape 42"/>
          <p:cNvSpPr>
            <a:spLocks noChangeArrowheads="1"/>
          </p:cNvSpPr>
          <p:nvPr/>
        </p:nvSpPr>
        <p:spPr bwMode="auto">
          <a:xfrm rot="10800000">
            <a:off x="9232900" y="4432300"/>
            <a:ext cx="304800" cy="381000"/>
          </a:xfrm>
          <a:prstGeom prst="upArrow">
            <a:avLst>
              <a:gd name="adj1" fmla="val 50000"/>
              <a:gd name="adj2" fmla="val 31250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8" name="Text Box 43"/>
          <p:cNvSpPr txBox="1">
            <a:spLocks noChangeArrowheads="1"/>
          </p:cNvSpPr>
          <p:nvPr/>
        </p:nvSpPr>
        <p:spPr bwMode="auto">
          <a:xfrm>
            <a:off x="9093200" y="4787901"/>
            <a:ext cx="9144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zh-CN" altLang="en-US" sz="1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出  料</a:t>
            </a:r>
          </a:p>
        </p:txBody>
      </p:sp>
      <p:grpSp>
        <p:nvGrpSpPr>
          <p:cNvPr id="19" name="Group 17"/>
          <p:cNvGrpSpPr>
            <a:grpSpLocks/>
          </p:cNvGrpSpPr>
          <p:nvPr/>
        </p:nvGrpSpPr>
        <p:grpSpPr bwMode="auto">
          <a:xfrm>
            <a:off x="6934200" y="1066800"/>
            <a:ext cx="1905000" cy="1295400"/>
            <a:chOff x="0" y="0"/>
            <a:chExt cx="1200" cy="816"/>
          </a:xfrm>
        </p:grpSpPr>
        <p:sp>
          <p:nvSpPr>
            <p:cNvPr id="20" name="AutoShape 44"/>
            <p:cNvSpPr>
              <a:spLocks noChangeArrowheads="1"/>
            </p:cNvSpPr>
            <p:nvPr/>
          </p:nvSpPr>
          <p:spPr bwMode="auto">
            <a:xfrm rot="-5400000">
              <a:off x="552" y="-24"/>
              <a:ext cx="624" cy="672"/>
            </a:xfrm>
            <a:prstGeom prst="upArrow">
              <a:avLst>
                <a:gd name="adj1" fmla="val 50000"/>
                <a:gd name="adj2" fmla="val 26923"/>
              </a:avLst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21" name="Line 45"/>
            <p:cNvSpPr>
              <a:spLocks noChangeShapeType="1"/>
            </p:cNvSpPr>
            <p:nvPr/>
          </p:nvSpPr>
          <p:spPr bwMode="auto">
            <a:xfrm>
              <a:off x="144" y="624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46"/>
            <p:cNvSpPr>
              <a:spLocks noChangeShapeType="1"/>
            </p:cNvSpPr>
            <p:nvPr/>
          </p:nvSpPr>
          <p:spPr bwMode="auto">
            <a:xfrm>
              <a:off x="176" y="8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47"/>
            <p:cNvSpPr>
              <a:spLocks noChangeShapeType="1"/>
            </p:cNvSpPr>
            <p:nvPr/>
          </p:nvSpPr>
          <p:spPr bwMode="auto">
            <a:xfrm>
              <a:off x="384" y="0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Text Box 48"/>
            <p:cNvSpPr txBox="1">
              <a:spLocks noChangeArrowheads="1"/>
            </p:cNvSpPr>
            <p:nvPr/>
          </p:nvSpPr>
          <p:spPr bwMode="auto">
            <a:xfrm>
              <a:off x="0" y="240"/>
              <a:ext cx="43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2" tIns="45716" rIns="91432" bIns="45716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200">
                  <a:latin typeface="Times New Roman" pitchFamily="18" charset="0"/>
                  <a:cs typeface="Times New Roman" pitchFamily="18" charset="0"/>
                </a:rPr>
                <a:t>100mm</a:t>
              </a:r>
            </a:p>
          </p:txBody>
        </p:sp>
        <p:sp>
          <p:nvSpPr>
            <p:cNvPr id="25" name="Line 49"/>
            <p:cNvSpPr>
              <a:spLocks noChangeShapeType="1"/>
            </p:cNvSpPr>
            <p:nvPr/>
          </p:nvSpPr>
          <p:spPr bwMode="auto">
            <a:xfrm>
              <a:off x="528" y="336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50"/>
            <p:cNvSpPr>
              <a:spLocks noChangeShapeType="1"/>
            </p:cNvSpPr>
            <p:nvPr/>
          </p:nvSpPr>
          <p:spPr bwMode="auto">
            <a:xfrm>
              <a:off x="1200" y="336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51"/>
            <p:cNvSpPr>
              <a:spLocks noChangeShapeType="1"/>
            </p:cNvSpPr>
            <p:nvPr/>
          </p:nvSpPr>
          <p:spPr bwMode="auto">
            <a:xfrm>
              <a:off x="528" y="720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Text Box 52"/>
            <p:cNvSpPr txBox="1">
              <a:spLocks noChangeArrowheads="1"/>
            </p:cNvSpPr>
            <p:nvPr/>
          </p:nvSpPr>
          <p:spPr bwMode="auto">
            <a:xfrm>
              <a:off x="672" y="595"/>
              <a:ext cx="43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2" tIns="45716" rIns="91432" bIns="45716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1200">
                  <a:latin typeface="Times New Roman" pitchFamily="18" charset="0"/>
                  <a:cs typeface="Times New Roman" pitchFamily="18" charset="0"/>
                </a:rPr>
                <a:t>150mm</a:t>
              </a:r>
            </a:p>
          </p:txBody>
        </p:sp>
      </p:grpSp>
      <p:sp>
        <p:nvSpPr>
          <p:cNvPr id="29" name="Rectangle 54"/>
          <p:cNvSpPr>
            <a:spLocks noChangeArrowheads="1"/>
          </p:cNvSpPr>
          <p:nvPr/>
        </p:nvSpPr>
        <p:spPr bwMode="auto">
          <a:xfrm>
            <a:off x="8813800" y="3187700"/>
            <a:ext cx="1143000" cy="12446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" name="Text Box 55"/>
          <p:cNvSpPr txBox="1">
            <a:spLocks noChangeArrowheads="1"/>
          </p:cNvSpPr>
          <p:nvPr/>
        </p:nvSpPr>
        <p:spPr bwMode="auto">
          <a:xfrm>
            <a:off x="6705600" y="3611564"/>
            <a:ext cx="685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1200">
                <a:latin typeface="Times New Roman" pitchFamily="18" charset="0"/>
                <a:cs typeface="Times New Roman" pitchFamily="18" charset="0"/>
              </a:rPr>
              <a:t>待加工</a:t>
            </a:r>
          </a:p>
        </p:txBody>
      </p:sp>
      <p:sp>
        <p:nvSpPr>
          <p:cNvPr id="31" name="Text Box 56"/>
          <p:cNvSpPr txBox="1">
            <a:spLocks noChangeArrowheads="1"/>
          </p:cNvSpPr>
          <p:nvPr/>
        </p:nvSpPr>
        <p:spPr bwMode="auto">
          <a:xfrm>
            <a:off x="9055100" y="3619500"/>
            <a:ext cx="685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1200">
                <a:latin typeface="Times New Roman" pitchFamily="18" charset="0"/>
                <a:cs typeface="Times New Roman" pitchFamily="18" charset="0"/>
              </a:rPr>
              <a:t>已加工</a:t>
            </a:r>
          </a:p>
        </p:txBody>
      </p:sp>
      <p:sp>
        <p:nvSpPr>
          <p:cNvPr id="32" name="AutoShape 5"/>
          <p:cNvSpPr>
            <a:spLocks noChangeArrowheads="1"/>
          </p:cNvSpPr>
          <p:nvPr/>
        </p:nvSpPr>
        <p:spPr bwMode="auto">
          <a:xfrm>
            <a:off x="1890847" y="1525177"/>
            <a:ext cx="853464" cy="402475"/>
          </a:xfrm>
          <a:prstGeom prst="bevel">
            <a:avLst>
              <a:gd name="adj" fmla="val 18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目的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902771" y="2020239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endParaRPr lang="en-US" altLang="zh-CN" sz="2000" b="1" dirty="0">
              <a:solidFill>
                <a:srgbClr val="3333FF"/>
              </a:solidFill>
              <a:effectLst>
                <a:innerShdw blurRad="63500" dist="50800" dir="18900000">
                  <a:prstClr val="black">
                    <a:alpha val="33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08185" y="3325363"/>
            <a:ext cx="851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542" tIns="41272" rIns="82542" bIns="41272" anchor="ctr">
            <a:spAutoFit/>
          </a:bodyPr>
          <a:lstStyle/>
          <a:p>
            <a:pPr algn="ctr" defTabSz="957263"/>
            <a:r>
              <a:rPr lang="en-US" altLang="zh-CN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◆</a:t>
            </a:r>
            <a:r>
              <a:rPr lang="zh-CN" altLang="en-US" sz="2000" b="1" dirty="0">
                <a:solidFill>
                  <a:srgbClr val="3333FF"/>
                </a:solidFill>
                <a:effectLst>
                  <a:innerShdw blurRad="63500" dist="50800" dir="18900000">
                    <a:prstClr val="black">
                      <a:alpha val="33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</a:p>
        </p:txBody>
      </p:sp>
    </p:spTree>
    <p:extLst>
      <p:ext uri="{BB962C8B-B14F-4D97-AF65-F5344CB8AC3E}">
        <p14:creationId xmlns:p14="http://schemas.microsoft.com/office/powerpoint/2010/main" val="371137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/>
          <p:cNvSpPr/>
          <p:nvPr/>
        </p:nvSpPr>
        <p:spPr>
          <a:xfrm>
            <a:off x="11151841" y="5567363"/>
            <a:ext cx="743384" cy="67403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624677" y="124654"/>
            <a:ext cx="2696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管道流向标识方法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Table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727390"/>
              </p:ext>
            </p:extLst>
          </p:nvPr>
        </p:nvGraphicFramePr>
        <p:xfrm>
          <a:off x="670254" y="805875"/>
          <a:ext cx="11233571" cy="3339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4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88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2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使排管的流向、方向、压力等可视化，提高管道维护的效率。</a:t>
                      </a:r>
                      <a:endParaRPr kumimoji="1"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29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公司所有管道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,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包括气体和液体管道。</a:t>
                      </a:r>
                      <a:endParaRPr kumimoji="1"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489">
                <a:tc row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1" lang="zh-CN" altLang="en-US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制作防水不干胶标签，标签上箭头颜色为流体的标准色样。</a:t>
                      </a:r>
                      <a:r>
                        <a:rPr kumimoji="1" lang="zh-CN" altLang="en-US" sz="18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或直接用油漆喷涂箭头。</a:t>
                      </a:r>
                      <a:endParaRPr kumimoji="1" lang="en-US" altLang="zh-CN" sz="1800" b="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62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1" lang="zh-CN" altLang="en-US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箭头颜色分为黄色和红色，黄色张贴在消防管道上，红色张贴在其它管道上。</a:t>
                      </a:r>
                      <a:endParaRPr kumimoji="1" lang="zh-CN" altLang="en-US" sz="18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48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1" lang="zh-CN" altLang="en-US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规格：长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150mmX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宽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25mm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。</a:t>
                      </a:r>
                      <a:endParaRPr kumimoji="1" lang="zh-CN" altLang="en-US" sz="18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348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kumimoji="1" lang="zh-CN" altLang="en-US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依据管道大小来选择使用。</a:t>
                      </a:r>
                      <a:endParaRPr kumimoji="1" lang="zh-CN" altLang="en-US" sz="18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48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zh-CN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kumimoji="1" lang="zh-CN" altLang="en-US" sz="18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1"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制作防水不干胶标识，宋体  </a:t>
                      </a:r>
                      <a:r>
                        <a:rPr kumimoji="1"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80#</a:t>
                      </a:r>
                      <a:endParaRPr kumimoji="1" lang="en-US" altLang="zh-CN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596101" y="5046663"/>
            <a:ext cx="3868738" cy="1544638"/>
            <a:chOff x="2893" y="733"/>
            <a:chExt cx="2437" cy="973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3470" y="1026"/>
              <a:ext cx="1860" cy="680"/>
            </a:xfrm>
            <a:prstGeom prst="rightArrow">
              <a:avLst>
                <a:gd name="adj1" fmla="val 50000"/>
                <a:gd name="adj2" fmla="val 68370"/>
              </a:avLst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2893" y="733"/>
              <a:ext cx="2436" cy="896"/>
              <a:chOff x="2893" y="733"/>
              <a:chExt cx="2436" cy="896"/>
            </a:xfrm>
          </p:grpSpPr>
          <p:sp>
            <p:nvSpPr>
              <p:cNvPr id="7" name="Line 6"/>
              <p:cNvSpPr>
                <a:spLocks noChangeShapeType="1"/>
              </p:cNvSpPr>
              <p:nvPr/>
            </p:nvSpPr>
            <p:spPr bwMode="auto">
              <a:xfrm>
                <a:off x="3379" y="1207"/>
                <a:ext cx="0" cy="31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8" name="Group 7"/>
              <p:cNvGrpSpPr>
                <a:grpSpLocks/>
              </p:cNvGrpSpPr>
              <p:nvPr/>
            </p:nvGrpSpPr>
            <p:grpSpPr bwMode="auto">
              <a:xfrm>
                <a:off x="2893" y="733"/>
                <a:ext cx="2436" cy="896"/>
                <a:chOff x="2893" y="733"/>
                <a:chExt cx="2436" cy="896"/>
              </a:xfrm>
            </p:grpSpPr>
            <p:sp>
              <p:nvSpPr>
                <p:cNvPr id="9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3198" y="1173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3198" y="1525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" name="Text Box 10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2714" y="1199"/>
                  <a:ext cx="609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1432" tIns="45716" rIns="91432" bIns="45716">
                  <a:spAutoFit/>
                </a:bodyPr>
                <a:lstStyle/>
                <a:p>
                  <a:r>
                    <a:rPr lang="en-US" altLang="zh-CN" sz="20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25mm</a:t>
                  </a:r>
                </a:p>
              </p:txBody>
            </p:sp>
            <p:sp>
              <p:nvSpPr>
                <p:cNvPr id="12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3470" y="890"/>
                  <a:ext cx="0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5329" y="890"/>
                  <a:ext cx="0" cy="45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" name="Line 13"/>
                <p:cNvSpPr>
                  <a:spLocks noChangeShapeType="1"/>
                </p:cNvSpPr>
                <p:nvPr/>
              </p:nvSpPr>
              <p:spPr bwMode="auto">
                <a:xfrm>
                  <a:off x="3470" y="935"/>
                  <a:ext cx="185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4048" y="733"/>
                  <a:ext cx="609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1432" tIns="45716" rIns="91432" bIns="45716">
                  <a:spAutoFit/>
                </a:bodyPr>
                <a:lstStyle/>
                <a:p>
                  <a:r>
                    <a:rPr lang="en-US" altLang="zh-CN" sz="2000" dirty="0">
                      <a:latin typeface="Times New Roman" panose="02020603050405020304" pitchFamily="18" charset="0"/>
                    </a:rPr>
                    <a:t>150mm</a:t>
                  </a:r>
                </a:p>
              </p:txBody>
            </p:sp>
          </p:grpSp>
        </p:grpSp>
      </p:grpSp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1425776" y="4759326"/>
            <a:ext cx="2951433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>
              <a:defRPr/>
            </a:pPr>
            <a:r>
              <a:rPr kumimoji="1" lang="en-US" altLang="zh-CN" sz="2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kumimoji="1" lang="zh-CN" altLang="en-US" sz="2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、红色消防管道上使用</a:t>
            </a:r>
          </a:p>
        </p:txBody>
      </p:sp>
      <p:sp>
        <p:nvSpPr>
          <p:cNvPr id="17" name="Text Box 28"/>
          <p:cNvSpPr txBox="1">
            <a:spLocks noChangeArrowheads="1"/>
          </p:cNvSpPr>
          <p:nvPr/>
        </p:nvSpPr>
        <p:spPr bwMode="auto">
          <a:xfrm>
            <a:off x="5561803" y="4775993"/>
            <a:ext cx="2396794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>
              <a:defRPr/>
            </a:pPr>
            <a:r>
              <a:rPr kumimoji="1" lang="en-US" altLang="zh-CN" sz="2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kumimoji="1" lang="zh-CN" altLang="en-US" sz="2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、其它管道上使用</a:t>
            </a:r>
          </a:p>
        </p:txBody>
      </p:sp>
      <p:grpSp>
        <p:nvGrpSpPr>
          <p:cNvPr id="18" name="Group 15"/>
          <p:cNvGrpSpPr>
            <a:grpSpLocks/>
          </p:cNvGrpSpPr>
          <p:nvPr/>
        </p:nvGrpSpPr>
        <p:grpSpPr bwMode="auto">
          <a:xfrm>
            <a:off x="4806152" y="5130801"/>
            <a:ext cx="3857625" cy="1558926"/>
            <a:chOff x="2908" y="2176"/>
            <a:chExt cx="2430" cy="982"/>
          </a:xfrm>
        </p:grpSpPr>
        <p:sp>
          <p:nvSpPr>
            <p:cNvPr id="19" name="AutoShape 16"/>
            <p:cNvSpPr>
              <a:spLocks noChangeArrowheads="1"/>
            </p:cNvSpPr>
            <p:nvPr/>
          </p:nvSpPr>
          <p:spPr bwMode="auto">
            <a:xfrm>
              <a:off x="3470" y="2478"/>
              <a:ext cx="1860" cy="680"/>
            </a:xfrm>
            <a:prstGeom prst="rightArrow">
              <a:avLst>
                <a:gd name="adj1" fmla="val 50000"/>
                <a:gd name="adj2" fmla="val 68370"/>
              </a:avLst>
            </a:prstGeom>
            <a:solidFill>
              <a:srgbClr val="E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0" name="Group 17"/>
            <p:cNvGrpSpPr>
              <a:grpSpLocks/>
            </p:cNvGrpSpPr>
            <p:nvPr/>
          </p:nvGrpSpPr>
          <p:grpSpPr bwMode="auto">
            <a:xfrm>
              <a:off x="2908" y="2176"/>
              <a:ext cx="2430" cy="955"/>
              <a:chOff x="2899" y="725"/>
              <a:chExt cx="2430" cy="955"/>
            </a:xfrm>
          </p:grpSpPr>
          <p:sp>
            <p:nvSpPr>
              <p:cNvPr id="21" name="Line 18"/>
              <p:cNvSpPr>
                <a:spLocks noChangeShapeType="1"/>
              </p:cNvSpPr>
              <p:nvPr/>
            </p:nvSpPr>
            <p:spPr bwMode="auto">
              <a:xfrm>
                <a:off x="3379" y="1207"/>
                <a:ext cx="0" cy="31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2" name="Group 19"/>
              <p:cNvGrpSpPr>
                <a:grpSpLocks/>
              </p:cNvGrpSpPr>
              <p:nvPr/>
            </p:nvGrpSpPr>
            <p:grpSpPr bwMode="auto">
              <a:xfrm>
                <a:off x="2899" y="725"/>
                <a:ext cx="2430" cy="955"/>
                <a:chOff x="2899" y="725"/>
                <a:chExt cx="2430" cy="955"/>
              </a:xfrm>
            </p:grpSpPr>
            <p:sp>
              <p:nvSpPr>
                <p:cNvPr id="23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3198" y="1201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4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3198" y="1525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5" name="Text Box 22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2720" y="1250"/>
                  <a:ext cx="609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1432" tIns="45716" rIns="91432" bIns="45716">
                  <a:spAutoFit/>
                </a:bodyPr>
                <a:lstStyle/>
                <a:p>
                  <a:r>
                    <a:rPr lang="en-US" altLang="zh-CN" sz="20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25mm</a:t>
                  </a:r>
                </a:p>
              </p:txBody>
            </p:sp>
            <p:sp>
              <p:nvSpPr>
                <p:cNvPr id="26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3470" y="890"/>
                  <a:ext cx="0" cy="31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7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5329" y="890"/>
                  <a:ext cx="0" cy="45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8" name="Line 25"/>
                <p:cNvSpPr>
                  <a:spLocks noChangeShapeType="1"/>
                </p:cNvSpPr>
                <p:nvPr/>
              </p:nvSpPr>
              <p:spPr bwMode="auto">
                <a:xfrm>
                  <a:off x="3470" y="935"/>
                  <a:ext cx="185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9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4056" y="725"/>
                  <a:ext cx="704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1432" tIns="45716" rIns="91432" bIns="45716">
                  <a:spAutoFit/>
                </a:bodyPr>
                <a:lstStyle/>
                <a:p>
                  <a:r>
                    <a:rPr lang="en-US" altLang="zh-CN" sz="20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150mm</a:t>
                  </a:r>
                </a:p>
              </p:txBody>
            </p:sp>
          </p:grpSp>
        </p:grpSp>
      </p:grpSp>
      <p:sp>
        <p:nvSpPr>
          <p:cNvPr id="30" name="Text Box 32"/>
          <p:cNvSpPr txBox="1">
            <a:spLocks noChangeArrowheads="1"/>
          </p:cNvSpPr>
          <p:nvPr/>
        </p:nvSpPr>
        <p:spPr bwMode="auto">
          <a:xfrm>
            <a:off x="9041270" y="4723833"/>
            <a:ext cx="1638574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>
              <a:defRPr/>
            </a:pPr>
            <a:r>
              <a:rPr kumimoji="1" lang="en-US" altLang="zh-CN" sz="2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kumimoji="1" lang="zh-CN" altLang="en-US" sz="2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、管道标识</a:t>
            </a:r>
          </a:p>
        </p:txBody>
      </p:sp>
      <p:sp>
        <p:nvSpPr>
          <p:cNvPr id="31" name="Text Box 33"/>
          <p:cNvSpPr txBox="1">
            <a:spLocks noChangeArrowheads="1"/>
          </p:cNvSpPr>
          <p:nvPr/>
        </p:nvSpPr>
        <p:spPr bwMode="auto">
          <a:xfrm>
            <a:off x="8919816" y="5291137"/>
            <a:ext cx="22161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r>
              <a:rPr lang="zh-CN" altLang="en-US" sz="8000" dirty="0">
                <a:solidFill>
                  <a:srgbClr val="EA0000"/>
                </a:solidFill>
                <a:latin typeface="Times New Roman" panose="02020603050405020304" pitchFamily="18" charset="0"/>
              </a:rPr>
              <a:t>氮气</a:t>
            </a:r>
          </a:p>
        </p:txBody>
      </p:sp>
      <p:sp>
        <p:nvSpPr>
          <p:cNvPr id="33" name="Line 35"/>
          <p:cNvSpPr>
            <a:spLocks noChangeShapeType="1"/>
          </p:cNvSpPr>
          <p:nvPr/>
        </p:nvSpPr>
        <p:spPr bwMode="auto">
          <a:xfrm flipH="1">
            <a:off x="10864504" y="5888037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11151841" y="5512412"/>
            <a:ext cx="743384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kumimoji="1"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宋体</a:t>
            </a:r>
          </a:p>
          <a:p>
            <a:pPr algn="ctr">
              <a:lnSpc>
                <a:spcPct val="120000"/>
              </a:lnSpc>
              <a:defRPr/>
            </a:pPr>
            <a:r>
              <a:rPr kumimoji="1"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</a:t>
            </a:r>
            <a:r>
              <a:rPr kumimoji="1" lang="en-US" altLang="zh-CN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#</a:t>
            </a:r>
            <a:endParaRPr kumimoji="1"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477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19460361">
            <a:off x="5077820" y="1459964"/>
            <a:ext cx="1944216" cy="1944216"/>
          </a:xfrm>
          <a:prstGeom prst="roundRect">
            <a:avLst/>
          </a:prstGeom>
          <a:solidFill>
            <a:srgbClr val="0070C0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TextBox 5"/>
          <p:cNvSpPr txBox="1"/>
          <p:nvPr/>
        </p:nvSpPr>
        <p:spPr>
          <a:xfrm>
            <a:off x="5073564" y="4031165"/>
            <a:ext cx="32793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配电柜、消防设施警戒线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725615" y="4095296"/>
            <a:ext cx="189158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凸起物警戒线</a:t>
            </a:r>
          </a:p>
        </p:txBody>
      </p:sp>
      <p:cxnSp>
        <p:nvCxnSpPr>
          <p:cNvPr id="15" name="直接连接符 14"/>
          <p:cNvCxnSpPr/>
          <p:nvPr/>
        </p:nvCxnSpPr>
        <p:spPr>
          <a:xfrm flipV="1">
            <a:off x="4858129" y="3971690"/>
            <a:ext cx="0" cy="1734943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535035" y="1937749"/>
            <a:ext cx="1136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1795235" y="4608328"/>
            <a:ext cx="28981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pPr marL="0" lvl="1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电力相关颜色标识</a:t>
            </a:r>
            <a:endParaRPr lang="zh-CN" altLang="en-US" sz="24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210715" y="5221056"/>
            <a:ext cx="278058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电器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控制开关标识方法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810098" y="5205093"/>
            <a:ext cx="2264241" cy="3077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lvl="1" indent="-171450" algn="ctr">
              <a:buFont typeface="Wingdings" pitchFamily="2" charset="2"/>
              <a:buChar char="l"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额定电压标识方法</a:t>
            </a:r>
          </a:p>
        </p:txBody>
      </p:sp>
      <p:sp>
        <p:nvSpPr>
          <p:cNvPr id="12" name="圆角矩形 11"/>
          <p:cNvSpPr/>
          <p:nvPr/>
        </p:nvSpPr>
        <p:spPr>
          <a:xfrm rot="18926425">
            <a:off x="1598706" y="2015872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圆角矩形 12"/>
          <p:cNvSpPr/>
          <p:nvPr/>
        </p:nvSpPr>
        <p:spPr>
          <a:xfrm rot="18926425">
            <a:off x="2665886" y="2002896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圆角矩形 16"/>
          <p:cNvSpPr/>
          <p:nvPr/>
        </p:nvSpPr>
        <p:spPr>
          <a:xfrm rot="18926425">
            <a:off x="3930732" y="1988957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圆角矩形 17"/>
          <p:cNvSpPr/>
          <p:nvPr/>
        </p:nvSpPr>
        <p:spPr>
          <a:xfrm rot="18926425">
            <a:off x="7136464" y="1990448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圆角矩形 18"/>
          <p:cNvSpPr/>
          <p:nvPr/>
        </p:nvSpPr>
        <p:spPr>
          <a:xfrm rot="18926425">
            <a:off x="8221173" y="1990447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圆角矩形 19"/>
          <p:cNvSpPr/>
          <p:nvPr/>
        </p:nvSpPr>
        <p:spPr>
          <a:xfrm rot="18926425">
            <a:off x="9432561" y="1976594"/>
            <a:ext cx="254479" cy="254478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圆角矩形 20"/>
          <p:cNvSpPr/>
          <p:nvPr/>
        </p:nvSpPr>
        <p:spPr>
          <a:xfrm rot="18926425">
            <a:off x="2047790" y="2234973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圆角矩形 21"/>
          <p:cNvSpPr/>
          <p:nvPr/>
        </p:nvSpPr>
        <p:spPr>
          <a:xfrm rot="18926425">
            <a:off x="3114971" y="2221997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圆角矩形 22"/>
          <p:cNvSpPr/>
          <p:nvPr/>
        </p:nvSpPr>
        <p:spPr>
          <a:xfrm rot="18926425">
            <a:off x="4379815" y="2208058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圆角矩形 23"/>
          <p:cNvSpPr/>
          <p:nvPr/>
        </p:nvSpPr>
        <p:spPr>
          <a:xfrm rot="18926425">
            <a:off x="7585547" y="2209549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圆角矩形 24"/>
          <p:cNvSpPr/>
          <p:nvPr/>
        </p:nvSpPr>
        <p:spPr>
          <a:xfrm rot="18926425">
            <a:off x="8670257" y="2209548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圆角矩形 25"/>
          <p:cNvSpPr/>
          <p:nvPr/>
        </p:nvSpPr>
        <p:spPr>
          <a:xfrm rot="18926425">
            <a:off x="9881645" y="2195695"/>
            <a:ext cx="146683" cy="146683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rgbClr val="FCFDFD"/>
                </a:gs>
                <a:gs pos="100000">
                  <a:srgbClr val="CFD4D0"/>
                </a:gs>
              </a:gsLst>
              <a:lin ang="8100000" scaled="1"/>
              <a:tileRect/>
            </a:gradFill>
          </a:ln>
          <a:effectLst>
            <a:outerShdw blurRad="342900" dist="152400" dir="8100000" algn="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10412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00"/>
                            </p:stCondLst>
                            <p:childTnLst>
                              <p:par>
                                <p:cTn id="39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671 L -0.58541 -0.34097 " pathEditMode="relative" rAng="0" ptsTypes="AA">
                                      <p:cBhvr>
                                        <p:cTn id="40" dur="4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10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00"/>
                            </p:stCondLst>
                            <p:childTnLst>
                              <p:par>
                                <p:cTn id="4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200"/>
                            </p:stCondLst>
                            <p:childTnLst>
                              <p:par>
                                <p:cTn id="51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672 L -0.58541 -0.34097 " pathEditMode="relative" rAng="0" ptsTypes="AA">
                                      <p:cBhvr>
                                        <p:cTn id="52" dur="4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6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62" dur="4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400"/>
                            </p:stCondLst>
                            <p:childTnLst>
                              <p:par>
                                <p:cTn id="72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-0.00672 L -0.58541 -0.34098 " pathEditMode="relative" rAng="0" ptsTypes="AA">
                                      <p:cBhvr>
                                        <p:cTn id="73" dur="4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2 L -0.58542 -0.34098 " pathEditMode="relative" rAng="0" ptsTypes="AA">
                                      <p:cBhvr>
                                        <p:cTn id="82" dur="4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91" dur="4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00" dur="4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10" y="-16713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09" dur="4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1 -0.34097 " pathEditMode="relative" rAng="0" ptsTypes="AA">
                                      <p:cBhvr>
                                        <p:cTn id="118" dur="4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27" dur="4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80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800"/>
                            </p:stCondLst>
                            <p:childTnLst>
                              <p:par>
                                <p:cTn id="132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200"/>
                            </p:stCondLst>
                            <p:childTnLst>
                              <p:par>
                                <p:cTn id="138" presetID="64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39" dur="4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671 L -0.58542 -0.34097 " pathEditMode="relative" rAng="0" ptsTypes="AA">
                                      <p:cBhvr>
                                        <p:cTn id="148" dur="4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23" y="-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8" grpId="0"/>
      <p:bldP spid="9" grpId="0"/>
      <p:bldP spid="11" grpId="0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7215188" y="3176465"/>
            <a:ext cx="4137025" cy="3832225"/>
            <a:chOff x="6683375" y="3146425"/>
            <a:chExt cx="4365626" cy="3733800"/>
          </a:xfrm>
        </p:grpSpPr>
        <p:sp>
          <p:nvSpPr>
            <p:cNvPr id="8" name="Rectangle 33"/>
            <p:cNvSpPr>
              <a:spLocks noChangeArrowheads="1"/>
            </p:cNvSpPr>
            <p:nvPr/>
          </p:nvSpPr>
          <p:spPr bwMode="auto">
            <a:xfrm>
              <a:off x="7397750" y="3790950"/>
              <a:ext cx="3063875" cy="24320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9" name="Rectangle 34"/>
            <p:cNvSpPr>
              <a:spLocks noChangeArrowheads="1"/>
            </p:cNvSpPr>
            <p:nvPr/>
          </p:nvSpPr>
          <p:spPr bwMode="auto">
            <a:xfrm rot="18900000">
              <a:off x="6783388" y="3851275"/>
              <a:ext cx="1487488" cy="30321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0" name="Rectangle 35"/>
            <p:cNvSpPr>
              <a:spLocks noChangeArrowheads="1"/>
            </p:cNvSpPr>
            <p:nvPr/>
          </p:nvSpPr>
          <p:spPr bwMode="auto">
            <a:xfrm rot="18900000">
              <a:off x="6705600" y="4386263"/>
              <a:ext cx="2382838" cy="30321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1" name="Rectangle 36"/>
            <p:cNvSpPr>
              <a:spLocks noChangeArrowheads="1"/>
            </p:cNvSpPr>
            <p:nvPr/>
          </p:nvSpPr>
          <p:spPr bwMode="auto">
            <a:xfrm rot="18900000">
              <a:off x="6683375" y="4627563"/>
              <a:ext cx="3892550" cy="30321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2" name="Rectangle 37"/>
            <p:cNvSpPr>
              <a:spLocks noChangeArrowheads="1"/>
            </p:cNvSpPr>
            <p:nvPr/>
          </p:nvSpPr>
          <p:spPr bwMode="auto">
            <a:xfrm rot="18900000">
              <a:off x="7351713" y="4929188"/>
              <a:ext cx="3697288" cy="3048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3" name="Rectangle 38"/>
            <p:cNvSpPr>
              <a:spLocks noChangeArrowheads="1"/>
            </p:cNvSpPr>
            <p:nvPr/>
          </p:nvSpPr>
          <p:spPr bwMode="auto">
            <a:xfrm rot="18900000">
              <a:off x="8388350" y="5405438"/>
              <a:ext cx="2573338" cy="30321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4" name="Rectangle 39"/>
            <p:cNvSpPr>
              <a:spLocks noChangeArrowheads="1"/>
            </p:cNvSpPr>
            <p:nvPr/>
          </p:nvSpPr>
          <p:spPr bwMode="auto">
            <a:xfrm rot="18900000">
              <a:off x="9353550" y="5792788"/>
              <a:ext cx="1681163" cy="3048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5" name="Rectangle 40"/>
            <p:cNvSpPr>
              <a:spLocks noChangeArrowheads="1"/>
            </p:cNvSpPr>
            <p:nvPr/>
          </p:nvSpPr>
          <p:spPr bwMode="auto">
            <a:xfrm>
              <a:off x="7267575" y="6235700"/>
              <a:ext cx="3438525" cy="6445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6" name="Rectangle 41"/>
            <p:cNvSpPr>
              <a:spLocks noChangeArrowheads="1"/>
            </p:cNvSpPr>
            <p:nvPr/>
          </p:nvSpPr>
          <p:spPr bwMode="auto">
            <a:xfrm>
              <a:off x="10445750" y="3790950"/>
              <a:ext cx="454025" cy="2444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7" name="Rectangle 42"/>
            <p:cNvSpPr>
              <a:spLocks noChangeArrowheads="1"/>
            </p:cNvSpPr>
            <p:nvPr/>
          </p:nvSpPr>
          <p:spPr bwMode="auto">
            <a:xfrm>
              <a:off x="6813550" y="3790950"/>
              <a:ext cx="584200" cy="2444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8" name="Rectangle 43"/>
            <p:cNvSpPr>
              <a:spLocks noChangeArrowheads="1"/>
            </p:cNvSpPr>
            <p:nvPr/>
          </p:nvSpPr>
          <p:spPr bwMode="auto">
            <a:xfrm>
              <a:off x="7397750" y="3146425"/>
              <a:ext cx="3436938" cy="6445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endParaRPr lang="zh-CN" altLang="en-US"/>
            </a:p>
          </p:txBody>
        </p:sp>
        <p:sp>
          <p:nvSpPr>
            <p:cNvPr id="19" name="Rectangle 44"/>
            <p:cNvSpPr>
              <a:spLocks noChangeArrowheads="1"/>
            </p:cNvSpPr>
            <p:nvPr/>
          </p:nvSpPr>
          <p:spPr bwMode="auto">
            <a:xfrm>
              <a:off x="7980363" y="3790950"/>
              <a:ext cx="1838325" cy="152082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 anchor="ctr"/>
            <a:lstStyle/>
            <a:p>
              <a:pPr>
                <a:lnSpc>
                  <a:spcPct val="125000"/>
                </a:lnSpc>
              </a:pPr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Text Box 45"/>
            <p:cNvSpPr txBox="1">
              <a:spLocks noChangeArrowheads="1"/>
            </p:cNvSpPr>
            <p:nvPr/>
          </p:nvSpPr>
          <p:spPr bwMode="auto">
            <a:xfrm>
              <a:off x="7833010" y="6224781"/>
              <a:ext cx="1876284" cy="389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/>
            <a:p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45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度角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/10cm</a:t>
              </a:r>
            </a:p>
          </p:txBody>
        </p:sp>
        <p:sp>
          <p:nvSpPr>
            <p:cNvPr id="21" name="Line 46"/>
            <p:cNvSpPr>
              <a:spLocks noChangeShapeType="1"/>
            </p:cNvSpPr>
            <p:nvPr/>
          </p:nvSpPr>
          <p:spPr bwMode="auto">
            <a:xfrm>
              <a:off x="10125075" y="6235700"/>
              <a:ext cx="0" cy="3873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47"/>
            <p:cNvSpPr>
              <a:spLocks noChangeShapeType="1"/>
            </p:cNvSpPr>
            <p:nvPr/>
          </p:nvSpPr>
          <p:spPr bwMode="auto">
            <a:xfrm>
              <a:off x="9671050" y="6235700"/>
              <a:ext cx="0" cy="3873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48"/>
            <p:cNvSpPr>
              <a:spLocks noChangeShapeType="1"/>
            </p:cNvSpPr>
            <p:nvPr/>
          </p:nvSpPr>
          <p:spPr bwMode="auto">
            <a:xfrm>
              <a:off x="9671050" y="6554788"/>
              <a:ext cx="4540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49"/>
            <p:cNvSpPr>
              <a:spLocks noChangeShapeType="1"/>
            </p:cNvSpPr>
            <p:nvPr/>
          </p:nvSpPr>
          <p:spPr bwMode="auto">
            <a:xfrm>
              <a:off x="8050213" y="6557963"/>
              <a:ext cx="16208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50"/>
            <p:cNvSpPr>
              <a:spLocks noChangeShapeType="1"/>
            </p:cNvSpPr>
            <p:nvPr/>
          </p:nvSpPr>
          <p:spPr bwMode="auto">
            <a:xfrm>
              <a:off x="9634538" y="5322888"/>
              <a:ext cx="13303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51"/>
            <p:cNvSpPr>
              <a:spLocks noChangeShapeType="1"/>
            </p:cNvSpPr>
            <p:nvPr/>
          </p:nvSpPr>
          <p:spPr bwMode="auto">
            <a:xfrm>
              <a:off x="9634538" y="6224588"/>
              <a:ext cx="13303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52"/>
            <p:cNvSpPr>
              <a:spLocks noChangeShapeType="1"/>
            </p:cNvSpPr>
            <p:nvPr/>
          </p:nvSpPr>
          <p:spPr bwMode="auto">
            <a:xfrm>
              <a:off x="10641013" y="5335588"/>
              <a:ext cx="0" cy="9001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Text Box 53"/>
            <p:cNvSpPr txBox="1">
              <a:spLocks noChangeArrowheads="1"/>
            </p:cNvSpPr>
            <p:nvPr/>
          </p:nvSpPr>
          <p:spPr bwMode="auto">
            <a:xfrm rot="16200000">
              <a:off x="10415136" y="5590415"/>
              <a:ext cx="832753" cy="422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/>
            <a:p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40cm</a:t>
              </a:r>
            </a:p>
          </p:txBody>
        </p:sp>
        <p:sp>
          <p:nvSpPr>
            <p:cNvPr id="29" name="Line 54"/>
            <p:cNvSpPr>
              <a:spLocks noChangeShapeType="1"/>
            </p:cNvSpPr>
            <p:nvPr/>
          </p:nvSpPr>
          <p:spPr bwMode="auto">
            <a:xfrm flipV="1">
              <a:off x="9821863" y="3532188"/>
              <a:ext cx="0" cy="2587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Line 55"/>
            <p:cNvSpPr>
              <a:spLocks noChangeShapeType="1"/>
            </p:cNvSpPr>
            <p:nvPr/>
          </p:nvSpPr>
          <p:spPr bwMode="auto">
            <a:xfrm flipV="1">
              <a:off x="10445750" y="3532188"/>
              <a:ext cx="0" cy="2587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Line 56"/>
            <p:cNvSpPr>
              <a:spLocks noChangeShapeType="1"/>
            </p:cNvSpPr>
            <p:nvPr/>
          </p:nvSpPr>
          <p:spPr bwMode="auto">
            <a:xfrm>
              <a:off x="9825038" y="3660775"/>
              <a:ext cx="649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Text Box 57"/>
            <p:cNvSpPr txBox="1">
              <a:spLocks noChangeArrowheads="1"/>
            </p:cNvSpPr>
            <p:nvPr/>
          </p:nvSpPr>
          <p:spPr bwMode="auto">
            <a:xfrm>
              <a:off x="9736946" y="3233142"/>
              <a:ext cx="901934" cy="389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2" tIns="45716" rIns="91432" bIns="45716">
              <a:spAutoFit/>
            </a:bodyPr>
            <a:lstStyle/>
            <a:p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20cm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623888" y="404054"/>
            <a:ext cx="3627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配电柜、消防设施警戒线</a:t>
            </a:r>
          </a:p>
        </p:txBody>
      </p:sp>
      <p:graphicFrame>
        <p:nvGraphicFramePr>
          <p:cNvPr id="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459959"/>
              </p:ext>
            </p:extLst>
          </p:nvPr>
        </p:nvGraphicFramePr>
        <p:xfrm>
          <a:off x="1345561" y="1180258"/>
          <a:ext cx="9363179" cy="1996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42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629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18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9" marB="4570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zh-CN" altLang="en-US" sz="18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线区域内为重要安全设施，禁止堆放物品</a:t>
                      </a:r>
                      <a:endParaRPr kumimoji="1" lang="zh-CN" altLang="en-US" sz="18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09" marB="4570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91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9" marB="4570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配电柜、消防栓、灭火器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09" marB="4570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094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8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18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9" marB="4570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电柜、消防栓等区域线使用斑马线绘制，线宽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100mm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；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9" marB="4570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84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各区域线的大小以摆放物品大小而定，物品摆放与区域线距离为：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30mm≤</a:t>
                      </a: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距离≤</a:t>
                      </a:r>
                      <a:r>
                        <a:rPr lang="en-US" altLang="zh-CN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50mm</a:t>
                      </a:r>
                      <a:endParaRPr lang="en-US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09" marB="4570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11" descr="DSC_0029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038" y="3829607"/>
            <a:ext cx="2960380" cy="2520950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8" descr="DSC_0014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548" y="3823732"/>
            <a:ext cx="2959200" cy="2520000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文本框 33"/>
          <p:cNvSpPr txBox="1"/>
          <p:nvPr/>
        </p:nvSpPr>
        <p:spPr>
          <a:xfrm>
            <a:off x="8445700" y="4080980"/>
            <a:ext cx="1751619" cy="826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电柜、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消防栓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</a:p>
          <a:p>
            <a:pPr algn="ctr">
              <a:lnSpc>
                <a:spcPct val="125000"/>
              </a:lnSpc>
            </a:pP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灭火器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724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038226" y="3759200"/>
            <a:ext cx="10313987" cy="27828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33413" y="175454"/>
            <a:ext cx="2696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凸起物警戒线</a:t>
            </a:r>
          </a:p>
        </p:txBody>
      </p:sp>
      <p:graphicFrame>
        <p:nvGraphicFramePr>
          <p:cNvPr id="4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58907"/>
              </p:ext>
            </p:extLst>
          </p:nvPr>
        </p:nvGraphicFramePr>
        <p:xfrm>
          <a:off x="1063626" y="903512"/>
          <a:ext cx="10261600" cy="26971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8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33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19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目的</a:t>
                      </a:r>
                      <a:endParaRPr lang="zh-CN" altLang="en-US" sz="20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3" marB="4570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20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对可能造成安全事故的凸起物，墙上配电盒进行警示</a:t>
                      </a:r>
                      <a:endParaRPr kumimoji="1" lang="zh-CN" altLang="en-US" sz="20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03" marB="4570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4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对象</a:t>
                      </a:r>
                      <a:endParaRPr lang="zh-CN" altLang="en-US" sz="20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3" marB="4570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墙上配电盒、凸起物（消防器材除外）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45703" marB="4570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838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20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</a:t>
                      </a:r>
                      <a:endParaRPr lang="zh-CN" altLang="en-US" sz="20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3" marB="4570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对于墙上固定的凸出配电盒，可在配电柜两端绘制或粘贴斑马线，线宽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100mm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3" marB="4570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23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对于车间内地面或墙上的凸起物可在周围绘制斑马线：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30mm≤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宽度≤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itchFamily="18" charset="0"/>
                        </a:rPr>
                        <a:t>50mm</a:t>
                      </a:r>
                      <a:endParaRPr lang="zh-CN" altLang="en-US" sz="20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T="45703" marB="4570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3" descr="E:\5S\照片\四期\DSC_01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623" y="3890169"/>
            <a:ext cx="3796986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E:\5S\照片\四期\新建文件夹\DSC_0208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425" y="3891119"/>
            <a:ext cx="3798000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373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1579cb0f416b3fd3b69983085c12074da40d5cf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自定义 2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0E647C"/>
      </a:accent1>
      <a:accent2>
        <a:srgbClr val="2DB2A4"/>
      </a:accent2>
      <a:accent3>
        <a:srgbClr val="74AF47"/>
      </a:accent3>
      <a:accent4>
        <a:srgbClr val="755DA1"/>
      </a:accent4>
      <a:accent5>
        <a:srgbClr val="4BACC6"/>
      </a:accent5>
      <a:accent6>
        <a:srgbClr val="F87A08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>
          <a:defRPr sz="1600" b="1" dirty="0" smtClean="0">
            <a:solidFill>
              <a:schemeClr val="accent6"/>
            </a:solidFill>
            <a:latin typeface="微软雅黑" pitchFamily="34" charset="-122"/>
            <a:ea typeface="微软雅黑" pitchFamily="34" charset="-122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1978</TotalTime>
  <Words>4211</Words>
  <Application>Microsoft Office PowerPoint</Application>
  <PresentationFormat>宽屏</PresentationFormat>
  <Paragraphs>763</Paragraphs>
  <Slides>51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51</vt:i4>
      </vt:variant>
    </vt:vector>
  </HeadingPairs>
  <TitlesOfParts>
    <vt:vector size="65" baseType="lpstr">
      <vt:lpstr>黑体</vt:lpstr>
      <vt:lpstr>楷体_GB2312</vt:lpstr>
      <vt:lpstr>宋体</vt:lpstr>
      <vt:lpstr>微软雅黑</vt:lpstr>
      <vt:lpstr>造字工房劲黑（非商用）常规体</vt:lpstr>
      <vt:lpstr>Arial</vt:lpstr>
      <vt:lpstr>Calibri</vt:lpstr>
      <vt:lpstr>Calibri Light</vt:lpstr>
      <vt:lpstr>Times New Roman</vt:lpstr>
      <vt:lpstr>Wingdings</vt:lpstr>
      <vt:lpstr>第一PPT，www.1ppt.com</vt:lpstr>
      <vt:lpstr>1_Office 主题</vt:lpstr>
      <vt:lpstr>Office 主题​​</vt:lpstr>
      <vt:lpstr>Microsoft Visio 2003-2010 绘图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创业融资</dc:title>
  <dc:creator>user</dc:creator>
  <cp:keywords>user</cp:keywords>
  <cp:lastModifiedBy>A00024</cp:lastModifiedBy>
  <cp:revision>191</cp:revision>
  <dcterms:created xsi:type="dcterms:W3CDTF">2015-09-23T05:29:23Z</dcterms:created>
  <dcterms:modified xsi:type="dcterms:W3CDTF">2020-11-03T03:01:22Z</dcterms:modified>
</cp:coreProperties>
</file>