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0" r:id="rId3"/>
  </p:sldMasterIdLst>
  <p:notesMasterIdLst>
    <p:notesMasterId r:id="rId55"/>
  </p:notesMasterIdLst>
  <p:sldIdLst>
    <p:sldId id="321" r:id="rId4"/>
    <p:sldId id="261" r:id="rId5"/>
    <p:sldId id="260" r:id="rId6"/>
    <p:sldId id="326" r:id="rId7"/>
    <p:sldId id="327" r:id="rId8"/>
    <p:sldId id="328" r:id="rId9"/>
    <p:sldId id="322" r:id="rId10"/>
    <p:sldId id="329" r:id="rId11"/>
    <p:sldId id="330" r:id="rId12"/>
    <p:sldId id="332" r:id="rId13"/>
    <p:sldId id="331" r:id="rId14"/>
    <p:sldId id="323" r:id="rId15"/>
    <p:sldId id="333" r:id="rId16"/>
    <p:sldId id="341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25" r:id="rId25"/>
    <p:sldId id="343" r:id="rId26"/>
    <p:sldId id="342" r:id="rId27"/>
    <p:sldId id="344" r:id="rId28"/>
    <p:sldId id="346" r:id="rId29"/>
    <p:sldId id="348" r:id="rId30"/>
    <p:sldId id="347" r:id="rId31"/>
    <p:sldId id="349" r:id="rId32"/>
    <p:sldId id="350" r:id="rId33"/>
    <p:sldId id="324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4" orient="horz" pos="5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7582" userDrawn="1">
          <p15:clr>
            <a:srgbClr val="A4A3A4"/>
          </p15:clr>
        </p15:guide>
        <p15:guide id="7" orient="horz" pos="2183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10" pos="7151" userDrawn="1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C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151" autoAdjust="0"/>
  </p:normalViewPr>
  <p:slideViewPr>
    <p:cSldViewPr snapToGrid="0">
      <p:cViewPr varScale="1">
        <p:scale>
          <a:sx n="111" d="100"/>
          <a:sy n="111" d="100"/>
        </p:scale>
        <p:origin x="504" y="108"/>
      </p:cViewPr>
      <p:guideLst>
        <p:guide orient="horz" pos="1162"/>
        <p:guide pos="393"/>
        <p:guide orient="horz" pos="5"/>
        <p:guide orient="horz"/>
        <p:guide pos="7582"/>
        <p:guide orient="horz" pos="2183"/>
        <p:guide orient="horz" pos="2976"/>
        <p:guide pos="71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4AED-935D-4CB3-B4D6-AFD89F933459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1EFD-8A81-4A57-9A62-07AD39394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1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28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2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6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1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1EFD-8A81-4A57-9A62-07AD3939447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9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591669" y="832153"/>
            <a:ext cx="109459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 userDrawn="1"/>
        </p:nvSpPr>
        <p:spPr>
          <a:xfrm rot="18926425">
            <a:off x="767681" y="476550"/>
            <a:ext cx="216240" cy="216240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542227" y="431771"/>
            <a:ext cx="0" cy="303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E9B3-4196-47C7-AC6F-8B9D6EF0293A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C57-FBFC-4CD9-A3EE-3CA07D4CD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E9B3-4196-47C7-AC6F-8B9D6EF0293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C57-FBFC-4CD9-A3EE-3CA07D4CD69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939"/>
            <a:ext cx="12192000" cy="7073939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1576531" y="-215939"/>
            <a:ext cx="9087220" cy="4546058"/>
          </a:xfrm>
          <a:custGeom>
            <a:avLst/>
            <a:gdLst>
              <a:gd name="connsiteX0" fmla="*/ 83 w 6121400"/>
              <a:gd name="connsiteY0" fmla="*/ 0 h 3062349"/>
              <a:gd name="connsiteX1" fmla="*/ 6121317 w 6121400"/>
              <a:gd name="connsiteY1" fmla="*/ 0 h 3062349"/>
              <a:gd name="connsiteX2" fmla="*/ 6121400 w 6121400"/>
              <a:gd name="connsiteY2" fmla="*/ 1649 h 3062349"/>
              <a:gd name="connsiteX3" fmla="*/ 3060700 w 6121400"/>
              <a:gd name="connsiteY3" fmla="*/ 3062349 h 3062349"/>
              <a:gd name="connsiteX4" fmla="*/ 0 w 6121400"/>
              <a:gd name="connsiteY4" fmla="*/ 1649 h 30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1400" h="3062349">
                <a:moveTo>
                  <a:pt x="83" y="0"/>
                </a:moveTo>
                <a:lnTo>
                  <a:pt x="6121317" y="0"/>
                </a:lnTo>
                <a:lnTo>
                  <a:pt x="6121400" y="1649"/>
                </a:lnTo>
                <a:cubicBezTo>
                  <a:pt x="6121400" y="1692027"/>
                  <a:pt x="4751078" y="3062349"/>
                  <a:pt x="3060700" y="3062349"/>
                </a:cubicBezTo>
                <a:cubicBezTo>
                  <a:pt x="1370322" y="3062349"/>
                  <a:pt x="0" y="1692027"/>
                  <a:pt x="0" y="1649"/>
                </a:cubicBezTo>
                <a:close/>
              </a:path>
            </a:pathLst>
          </a:cu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0374" y="910608"/>
            <a:ext cx="5051252" cy="164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工厂车间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6700" y="3075295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培训讲师：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70781" y="3075295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培训时间：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356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电气控制开关标识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</a:p>
        </p:txBody>
      </p:sp>
      <p:graphicFrame>
        <p:nvGraphicFramePr>
          <p:cNvPr id="3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18282"/>
              </p:ext>
            </p:extLst>
          </p:nvPr>
        </p:nvGraphicFramePr>
        <p:xfrm>
          <a:off x="681367" y="759025"/>
          <a:ext cx="10871200" cy="281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通过贴标识，确定开关控制什么物品（如电扇、灯等）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工作现场所有小电器开关盒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电器盒内控制开关标识：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、确定各标识控制什么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、量好区域大小，根据区域确定标识大小，将标识塑封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、将制作完毕的标识用双面胶或海绵胶附着在控制开关下方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、必要时增加平面控制区域图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81367" y="3860800"/>
            <a:ext cx="10901033" cy="2514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49950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7" descr="DSC05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267200"/>
            <a:ext cx="3845602" cy="170180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971550" y="5308600"/>
            <a:ext cx="327025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8200" y="476238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壁扇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93848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11999" y="4568056"/>
            <a:ext cx="81002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西灯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4784" y="454345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72232" y="454345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51514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总开关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59524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10190" y="4546600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111408" y="4543485"/>
            <a:ext cx="9779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04490" y="472440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54696" y="4762380"/>
            <a:ext cx="104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平衡吊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21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9144" y="3859162"/>
            <a:ext cx="10653712" cy="27464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12076" y="3922662"/>
            <a:ext cx="1869406" cy="4205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79542" y="3909962"/>
            <a:ext cx="1869406" cy="4205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38954"/>
            <a:ext cx="332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额定电压标识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</a:p>
        </p:txBody>
      </p:sp>
      <p:graphicFrame>
        <p:nvGraphicFramePr>
          <p:cNvPr id="3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52525"/>
              </p:ext>
            </p:extLst>
          </p:nvPr>
        </p:nvGraphicFramePr>
        <p:xfrm>
          <a:off x="804069" y="1054100"/>
          <a:ext cx="10618787" cy="257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7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为防止不同电源接错而造成设备的损坏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所有的电源插头、插座、电缆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3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、制作不干胶电压标签，如图所示（常用为两种）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、规格：长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30mmX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、材料：塑光纸，单面绿色、黑字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红色、黄字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、在各插座及插头上张贴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82380"/>
              </p:ext>
            </p:extLst>
          </p:nvPr>
        </p:nvGraphicFramePr>
        <p:xfrm>
          <a:off x="2204943" y="4310062"/>
          <a:ext cx="2385314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3" imgW="2185560" imgH="1844640" progId="Visio.Drawing.11">
                  <p:embed/>
                </p:oleObj>
              </mc:Choice>
              <mc:Fallback>
                <p:oleObj r:id="rId3" imgW="2185560" imgH="18446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943" y="4310062"/>
                        <a:ext cx="2385314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9542" y="3909962"/>
            <a:ext cx="186940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220V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电压标识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8181" y="3922662"/>
            <a:ext cx="186940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380V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电压标识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89587"/>
              </p:ext>
            </p:extLst>
          </p:nvPr>
        </p:nvGraphicFramePr>
        <p:xfrm>
          <a:off x="7088981" y="4322763"/>
          <a:ext cx="24812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5" imgW="2009880" imgH="1758600" progId="Visio.Drawing.11">
                  <p:embed/>
                </p:oleObj>
              </mc:Choice>
              <mc:Fallback>
                <p:oleObj r:id="rId5" imgW="2009880" imgH="1758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981" y="4322763"/>
                        <a:ext cx="24812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338292" y="4343196"/>
            <a:ext cx="1355708" cy="643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V="1">
            <a:off x="2327406" y="4867727"/>
            <a:ext cx="13557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33760" y="4454917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35513" y="5226957"/>
            <a:ext cx="489857" cy="968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3543220" y="5507142"/>
            <a:ext cx="113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4767" y="4343196"/>
            <a:ext cx="1534889" cy="7204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7144767" y="4878388"/>
            <a:ext cx="15348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364393" y="4464712"/>
            <a:ext cx="116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81482" y="5292271"/>
            <a:ext cx="505745" cy="10123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8572012" y="5588108"/>
            <a:ext cx="11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2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48164" y="4031165"/>
            <a:ext cx="328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68014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车间建筑物护栏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716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856664" y="4621341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车间相关颜色标识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6600" y="4107365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车间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门口防撞柱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39755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车间厂房立柱护角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602014" y="47288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车间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主干道线标识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9615" y="5338488"/>
            <a:ext cx="17899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车间地址标识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67886" y="5364164"/>
            <a:ext cx="2025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车间区域布局图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59128" y="5364164"/>
            <a:ext cx="2907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车间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区域注意事项标识</a:t>
            </a:r>
          </a:p>
        </p:txBody>
      </p:sp>
      <p:sp>
        <p:nvSpPr>
          <p:cNvPr id="19" name="圆角矩形 18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30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"/>
                            </p:stCondLst>
                            <p:childTnLst>
                              <p:par>
                                <p:cTn id="67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68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78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00"/>
                            </p:stCondLst>
                            <p:childTnLst>
                              <p:par>
                                <p:cTn id="8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89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98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7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6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5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34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"/>
                            </p:stCondLst>
                            <p:childTnLst>
                              <p:par>
                                <p:cTn id="14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"/>
                            </p:stCondLst>
                            <p:childTnLst>
                              <p:par>
                                <p:cTn id="15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5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64" dur="4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11" grpId="0"/>
      <p:bldP spid="12" grpId="0"/>
      <p:bldP spid="13" grpId="0"/>
      <p:bldP spid="17" grpId="0"/>
      <p:bldP spid="18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11500" y="4107180"/>
            <a:ext cx="8968999" cy="246824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13554"/>
            <a:ext cx="35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graphicFrame>
        <p:nvGraphicFramePr>
          <p:cNvPr id="3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44824"/>
              </p:ext>
            </p:extLst>
          </p:nvPr>
        </p:nvGraphicFramePr>
        <p:xfrm>
          <a:off x="1622978" y="992110"/>
          <a:ext cx="8947150" cy="292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2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对现场进行颜色管理，使现场规范化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生产车间所有工作场所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8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按管理要求在相应的地方刷不同颜色的油漆；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划线方法：先用墨斗安规定的线宽划出两条边沿线</a:t>
                      </a:r>
                      <a:endParaRPr kumimoji="1" lang="en-US" altLang="zh-CN" sz="20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再两线条侧边沿用胶纸粘贴后刷相应的颜色</a:t>
                      </a:r>
                      <a:endParaRPr kumimoji="1" lang="zh-CN" altLang="en-US" sz="20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3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地面区域颜色色块脱漆后不需要再补漆了，现有的色块用线框替换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75" descr="D:\5S\DSC02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12" y="4293112"/>
            <a:ext cx="2438932" cy="209480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6" descr="D:\5S\DSC02877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30" y="4292719"/>
            <a:ext cx="2440800" cy="20952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35875"/>
              </p:ext>
            </p:extLst>
          </p:nvPr>
        </p:nvGraphicFramePr>
        <p:xfrm>
          <a:off x="470686" y="1036434"/>
          <a:ext cx="11250628" cy="557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58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7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87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9522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适用区域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主通道线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辅助通道线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开门线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部分外分割线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清洁工具定置</a:t>
                      </a:r>
                      <a:endParaRPr kumimoji="1" lang="en-US" altLang="zh-CN" sz="20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垃圾桶定置区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QA</a:t>
                      </a: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检验区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部品待确认</a:t>
                      </a:r>
                      <a:r>
                        <a:rPr kumimoji="1"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返工）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成品区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部分内分隔线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一般区域</a:t>
                      </a:r>
                      <a:r>
                        <a:rPr kumimoji="1"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物流车质厂）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废品区分隔线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配电柜区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消防去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危险区域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化学品材料区域分隔线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画线</a:t>
                      </a:r>
                      <a:endPara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间隔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100/45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度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2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画线颜色</a:t>
                      </a: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红色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0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3888" y="226254"/>
            <a:ext cx="35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地面划线颜色与线宽标准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21" y="5785659"/>
            <a:ext cx="25966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993750" y="4045434"/>
            <a:ext cx="10204499" cy="28019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111954"/>
            <a:ext cx="234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车间门口防撞柱</a:t>
            </a:r>
          </a:p>
        </p:txBody>
      </p:sp>
      <p:graphicFrame>
        <p:nvGraphicFramePr>
          <p:cNvPr id="3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71407"/>
              </p:ext>
            </p:extLst>
          </p:nvPr>
        </p:nvGraphicFramePr>
        <p:xfrm>
          <a:off x="1001737" y="725903"/>
          <a:ext cx="10196512" cy="316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防止车间门口墙壁被撞击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有车辆进出的车间门口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8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材料：立柱选用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直径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的钢管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颜色：立柱为黄黑斑马线，间隔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10cm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间距：立柱与墙壁所在的水平面的垂距为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30cm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；与墙壁沿通道方向的水平面的垂距为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10cm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、数量：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、高度：地上部分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，用膨胀螺丝固定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6180" marB="4618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952649" y="4458181"/>
            <a:ext cx="533400" cy="2286000"/>
            <a:chOff x="5410200" y="1143000"/>
            <a:chExt cx="533400" cy="22860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rot="16200000">
              <a:off x="5448300" y="1562100"/>
              <a:ext cx="4572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 rot="16200000">
              <a:off x="5448300" y="20193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 rot="16200000">
              <a:off x="5448300" y="2476500"/>
              <a:ext cx="4572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 rot="16200000">
              <a:off x="5448300" y="29337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 rot="16200000">
              <a:off x="5448300" y="1104900"/>
              <a:ext cx="457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Oval 40"/>
          <p:cNvSpPr>
            <a:spLocks noChangeArrowheads="1"/>
          </p:cNvSpPr>
          <p:nvPr/>
        </p:nvSpPr>
        <p:spPr bwMode="auto">
          <a:xfrm>
            <a:off x="1952649" y="4458181"/>
            <a:ext cx="5334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>
                <a:lumMod val="85000"/>
              </a:schemeClr>
            </a:solidFill>
            <a:rou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>
            <a:off x="1089049" y="4534381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1495449" y="4585181"/>
            <a:ext cx="25400" cy="2073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 rot="16200000">
            <a:off x="705418" y="5137605"/>
            <a:ext cx="97676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90cm</a:t>
            </a: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2486049" y="4915381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2486049" y="5359881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2714649" y="4915381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 rot="16200000">
            <a:off x="2620545" y="5065477"/>
            <a:ext cx="82416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10cm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613049" y="6334555"/>
            <a:ext cx="9144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7108850" y="5147156"/>
            <a:ext cx="3048000" cy="457200"/>
          </a:xfrm>
          <a:custGeom>
            <a:avLst/>
            <a:gdLst>
              <a:gd name="T0" fmla="*/ 0 w 21600"/>
              <a:gd name="T1" fmla="*/ 0 h 21600"/>
              <a:gd name="T2" fmla="*/ 4538 w 21600"/>
              <a:gd name="T3" fmla="*/ 21600 h 21600"/>
              <a:gd name="T4" fmla="*/ 17062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538" y="21600"/>
                </a:lnTo>
                <a:lnTo>
                  <a:pt x="170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550050" y="4870136"/>
            <a:ext cx="5715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5400000">
            <a:off x="7537475" y="5493231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0156854" y="4875012"/>
            <a:ext cx="6096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718450" y="5451956"/>
            <a:ext cx="1828800" cy="1371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 rot="16200000">
            <a:off x="7032650" y="5972656"/>
            <a:ext cx="1371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 rot="16200000">
            <a:off x="8861450" y="5972656"/>
            <a:ext cx="1371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8118552" y="5750406"/>
            <a:ext cx="10683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6346850" y="4512156"/>
            <a:ext cx="426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337450" y="54519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V="1">
            <a:off x="7451750" y="5540856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7248550" y="5286856"/>
            <a:ext cx="0" cy="927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235850" y="6061556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067450" y="6140905"/>
            <a:ext cx="7620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10cm</a:t>
            </a: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V="1">
            <a:off x="6715150" y="6201256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9699650" y="54519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6918350" y="5553556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7032650" y="527415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15051" y="5209632"/>
            <a:ext cx="965200" cy="369324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30cm</a:t>
            </a:r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9699650" y="45375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7337450" y="4537556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7261250" y="4099355"/>
            <a:ext cx="19667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干 道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9585350" y="4278794"/>
            <a:ext cx="838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6453891" y="4851035"/>
            <a:ext cx="769259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墙体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10122383" y="4876347"/>
            <a:ext cx="69850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墙体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7261250" y="5070956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8632850" y="5070956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8124850" y="4664556"/>
            <a:ext cx="9906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双开门</a:t>
            </a:r>
          </a:p>
        </p:txBody>
      </p:sp>
      <p:sp>
        <p:nvSpPr>
          <p:cNvPr id="51" name="AutoShape 60"/>
          <p:cNvSpPr>
            <a:spLocks noChangeArrowheads="1"/>
          </p:cNvSpPr>
          <p:nvPr/>
        </p:nvSpPr>
        <p:spPr bwMode="auto">
          <a:xfrm>
            <a:off x="7489850" y="5159856"/>
            <a:ext cx="2286000" cy="457200"/>
          </a:xfrm>
          <a:custGeom>
            <a:avLst/>
            <a:gdLst>
              <a:gd name="T0" fmla="*/ 0 w 21600"/>
              <a:gd name="T1" fmla="*/ 0 h 21600"/>
              <a:gd name="T2" fmla="*/ 5832 w 21600"/>
              <a:gd name="T3" fmla="*/ 21600 h 21600"/>
              <a:gd name="T4" fmla="*/ 15768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832" y="21600"/>
                </a:lnTo>
                <a:lnTo>
                  <a:pt x="157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41"/>
          <p:cNvSpPr>
            <a:spLocks noChangeShapeType="1"/>
          </p:cNvSpPr>
          <p:nvPr/>
        </p:nvSpPr>
        <p:spPr bwMode="auto">
          <a:xfrm>
            <a:off x="1101749" y="6694918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489744" y="3354998"/>
            <a:ext cx="11212512" cy="306331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623888" y="213554"/>
            <a:ext cx="233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车间建筑物护栏</a:t>
            </a:r>
          </a:p>
        </p:txBody>
      </p:sp>
      <p:graphicFrame>
        <p:nvGraphicFramePr>
          <p:cNvPr id="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22409"/>
              </p:ext>
            </p:extLst>
          </p:nvPr>
        </p:nvGraphicFramePr>
        <p:xfrm>
          <a:off x="471488" y="977900"/>
          <a:ext cx="11212512" cy="207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防止建筑物被撞击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现场与通道相邻的建筑物</a:t>
                      </a:r>
                      <a:endParaRPr kumimoji="1"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2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材料：立柱选用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×10 ×10cm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的钢材；护栏选用直径为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6cm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的管材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颜色：立柱为黄色；护栏为黄黑斑马线，间隔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25cm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间距：护栏与建筑物之间留有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4cm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空隙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99" marB="4589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2" descr="调整大小 IMG_0146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29" y="3711270"/>
            <a:ext cx="3492030" cy="24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3"/>
          <p:cNvSpPr>
            <a:spLocks noChangeShapeType="1"/>
          </p:cNvSpPr>
          <p:nvPr/>
        </p:nvSpPr>
        <p:spPr bwMode="auto">
          <a:xfrm>
            <a:off x="5994399" y="6043612"/>
            <a:ext cx="3895725" cy="2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6146800" y="5840412"/>
            <a:ext cx="762000" cy="304800"/>
          </a:xfrm>
          <a:prstGeom prst="cube">
            <a:avLst>
              <a:gd name="adj" fmla="val 791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6375400" y="4164012"/>
            <a:ext cx="381000" cy="18288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6" name="Group 14"/>
          <p:cNvGrpSpPr>
            <a:grpSpLocks/>
          </p:cNvGrpSpPr>
          <p:nvPr/>
        </p:nvGrpSpPr>
        <p:grpSpPr bwMode="auto">
          <a:xfrm>
            <a:off x="6667500" y="4392612"/>
            <a:ext cx="3048000" cy="238125"/>
            <a:chOff x="3208" y="1248"/>
            <a:chExt cx="1920" cy="150"/>
          </a:xfrm>
        </p:grpSpPr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19"/>
          <p:cNvGrpSpPr>
            <a:grpSpLocks/>
          </p:cNvGrpSpPr>
          <p:nvPr/>
        </p:nvGrpSpPr>
        <p:grpSpPr bwMode="auto">
          <a:xfrm>
            <a:off x="6667500" y="4916487"/>
            <a:ext cx="3048000" cy="238125"/>
            <a:chOff x="3208" y="1248"/>
            <a:chExt cx="1920" cy="150"/>
          </a:xfrm>
        </p:grpSpPr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24"/>
          <p:cNvGrpSpPr>
            <a:grpSpLocks/>
          </p:cNvGrpSpPr>
          <p:nvPr/>
        </p:nvGrpSpPr>
        <p:grpSpPr bwMode="auto">
          <a:xfrm>
            <a:off x="6667500" y="5449887"/>
            <a:ext cx="3048000" cy="238125"/>
            <a:chOff x="3208" y="1248"/>
            <a:chExt cx="1920" cy="150"/>
          </a:xfrm>
        </p:grpSpPr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320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4168" y="1248"/>
              <a:ext cx="480" cy="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" name="Line 29"/>
          <p:cNvSpPr>
            <a:spLocks noChangeShapeType="1"/>
          </p:cNvSpPr>
          <p:nvPr/>
        </p:nvSpPr>
        <p:spPr bwMode="auto">
          <a:xfrm flipH="1">
            <a:off x="7442200" y="4164012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8178800" y="4164012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7531100" y="4240212"/>
            <a:ext cx="755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7607300" y="3782961"/>
            <a:ext cx="8953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25 cm</a:t>
            </a: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9772024" y="4392612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 flipV="1">
            <a:off x="9629830" y="4056514"/>
            <a:ext cx="98370" cy="3204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9032285" y="4076701"/>
            <a:ext cx="60960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44"/>
          <p:cNvSpPr>
            <a:spLocks noChangeShapeType="1"/>
          </p:cNvSpPr>
          <p:nvPr/>
        </p:nvSpPr>
        <p:spPr bwMode="auto">
          <a:xfrm>
            <a:off x="9718675" y="5154612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46"/>
          <p:cNvSpPr>
            <a:spLocks noChangeShapeType="1"/>
          </p:cNvSpPr>
          <p:nvPr/>
        </p:nvSpPr>
        <p:spPr bwMode="auto">
          <a:xfrm>
            <a:off x="9796689" y="5148262"/>
            <a:ext cx="0" cy="30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9864725" y="5091061"/>
            <a:ext cx="6858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6cm</a:t>
            </a:r>
          </a:p>
        </p:txBody>
      </p:sp>
      <p:sp>
        <p:nvSpPr>
          <p:cNvPr id="92" name="Line 50"/>
          <p:cNvSpPr>
            <a:spLocks noChangeShapeType="1"/>
          </p:cNvSpPr>
          <p:nvPr/>
        </p:nvSpPr>
        <p:spPr bwMode="auto">
          <a:xfrm>
            <a:off x="9804400" y="5697990"/>
            <a:ext cx="0" cy="374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51"/>
          <p:cNvSpPr txBox="1">
            <a:spLocks noChangeArrowheads="1"/>
          </p:cNvSpPr>
          <p:nvPr/>
        </p:nvSpPr>
        <p:spPr bwMode="auto">
          <a:xfrm>
            <a:off x="9904921" y="5668911"/>
            <a:ext cx="7366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8cm</a:t>
            </a:r>
          </a:p>
        </p:txBody>
      </p:sp>
      <p:sp>
        <p:nvSpPr>
          <p:cNvPr id="94" name="Line 52"/>
          <p:cNvSpPr>
            <a:spLocks noChangeShapeType="1"/>
          </p:cNvSpPr>
          <p:nvPr/>
        </p:nvSpPr>
        <p:spPr bwMode="auto">
          <a:xfrm>
            <a:off x="5994400" y="4202112"/>
            <a:ext cx="419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53"/>
          <p:cNvSpPr>
            <a:spLocks noChangeShapeType="1"/>
          </p:cNvSpPr>
          <p:nvPr/>
        </p:nvSpPr>
        <p:spPr bwMode="auto">
          <a:xfrm>
            <a:off x="6096000" y="4202112"/>
            <a:ext cx="0" cy="185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Text Box 54"/>
          <p:cNvSpPr txBox="1">
            <a:spLocks noChangeArrowheads="1"/>
          </p:cNvSpPr>
          <p:nvPr/>
        </p:nvSpPr>
        <p:spPr bwMode="auto">
          <a:xfrm rot="16200000">
            <a:off x="5573713" y="4713263"/>
            <a:ext cx="8382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40cm</a:t>
            </a:r>
          </a:p>
        </p:txBody>
      </p:sp>
      <p:sp>
        <p:nvSpPr>
          <p:cNvPr id="97" name="Text Box 55"/>
          <p:cNvSpPr txBox="1">
            <a:spLocks noChangeArrowheads="1"/>
          </p:cNvSpPr>
          <p:nvPr/>
        </p:nvSpPr>
        <p:spPr bwMode="auto">
          <a:xfrm>
            <a:off x="7975600" y="6018212"/>
            <a:ext cx="7620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6613980" y="3354536"/>
            <a:ext cx="17399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边长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8×8cm</a:t>
            </a:r>
          </a:p>
        </p:txBody>
      </p:sp>
      <p:sp>
        <p:nvSpPr>
          <p:cNvPr id="99" name="Line 57"/>
          <p:cNvSpPr>
            <a:spLocks noChangeShapeType="1"/>
          </p:cNvSpPr>
          <p:nvPr/>
        </p:nvSpPr>
        <p:spPr bwMode="auto">
          <a:xfrm flipV="1">
            <a:off x="6527800" y="3706810"/>
            <a:ext cx="152400" cy="46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Oval 67"/>
          <p:cNvSpPr>
            <a:spLocks noChangeArrowheads="1"/>
          </p:cNvSpPr>
          <p:nvPr/>
        </p:nvSpPr>
        <p:spPr bwMode="auto">
          <a:xfrm>
            <a:off x="6223000" y="59928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Oval 68"/>
          <p:cNvSpPr>
            <a:spLocks noChangeArrowheads="1"/>
          </p:cNvSpPr>
          <p:nvPr/>
        </p:nvSpPr>
        <p:spPr bwMode="auto">
          <a:xfrm>
            <a:off x="6616700" y="59928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Oval 69"/>
          <p:cNvSpPr>
            <a:spLocks noChangeArrowheads="1"/>
          </p:cNvSpPr>
          <p:nvPr/>
        </p:nvSpPr>
        <p:spPr bwMode="auto">
          <a:xfrm>
            <a:off x="6769100" y="584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8953500" y="3591507"/>
            <a:ext cx="10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dirty="0" smtClean="0">
                <a:solidFill>
                  <a:schemeClr val="bg1"/>
                </a:solidFill>
              </a:rPr>
              <a:t>Φ</a:t>
            </a:r>
            <a:r>
              <a:rPr lang="en-US" altLang="zh-CN" sz="2000" dirty="0" smtClean="0">
                <a:solidFill>
                  <a:schemeClr val="bg1"/>
                </a:solidFill>
              </a:rPr>
              <a:t>=6mm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9705295" y="5449887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44"/>
          <p:cNvSpPr>
            <a:spLocks noChangeShapeType="1"/>
          </p:cNvSpPr>
          <p:nvPr/>
        </p:nvSpPr>
        <p:spPr bwMode="auto">
          <a:xfrm>
            <a:off x="9728200" y="5682342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>
            <a:off x="9715047" y="4385581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44"/>
          <p:cNvSpPr>
            <a:spLocks noChangeShapeType="1"/>
          </p:cNvSpPr>
          <p:nvPr/>
        </p:nvSpPr>
        <p:spPr bwMode="auto">
          <a:xfrm>
            <a:off x="9715500" y="4616675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6667500" y="3705222"/>
            <a:ext cx="144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623888" y="3338513"/>
            <a:ext cx="11143569" cy="3352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51654"/>
            <a:ext cx="272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车间厂房立柱护角</a:t>
            </a:r>
          </a:p>
        </p:txBody>
      </p:sp>
      <p:graphicFrame>
        <p:nvGraphicFramePr>
          <p:cNvPr id="3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3308"/>
              </p:ext>
            </p:extLst>
          </p:nvPr>
        </p:nvGraphicFramePr>
        <p:xfrm>
          <a:off x="672270" y="889104"/>
          <a:ext cx="10986330" cy="204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防止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厂房立柱</a:t>
                      </a:r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被撞击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车间厂房立柱</a:t>
                      </a:r>
                      <a:endParaRPr kumimoji="1" lang="zh-CN" altLang="en-US" sz="20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2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材料：护角建仪选用角钢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75*75*5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颜色：黄色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、高度</a:t>
                      </a:r>
                      <a:r>
                        <a:rPr kumimoji="1"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1"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800mm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6289752" y="5345045"/>
            <a:ext cx="838200" cy="0"/>
          </a:xfrm>
          <a:prstGeom prst="line">
            <a:avLst/>
          </a:prstGeom>
          <a:ln>
            <a:solidFill>
              <a:schemeClr val="bg1"/>
            </a:solidFill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4" name="Picture 2" descr="D:\layout\可视化：颜色管理\DSC05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63" y="3495806"/>
            <a:ext cx="2287050" cy="309177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030684" y="3441701"/>
            <a:ext cx="3276601" cy="3249612"/>
            <a:chOff x="3733800" y="990600"/>
            <a:chExt cx="5257800" cy="5334000"/>
          </a:xfrm>
          <a:solidFill>
            <a:schemeClr val="bg1">
              <a:lumMod val="95000"/>
            </a:schemeClr>
          </a:solidFill>
        </p:grpSpPr>
        <p:sp>
          <p:nvSpPr>
            <p:cNvPr id="6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cxnSp>
          <p:nvCxnSpPr>
            <p:cNvPr id="9" name="Straight Connector 7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 flipV="1">
              <a:off x="6339229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anual Input 25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7" name="Flowchart: Manual Input 26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 rot="16200000">
            <a:off x="8467779" y="3285919"/>
            <a:ext cx="1364837" cy="1676400"/>
            <a:chOff x="7315200" y="4114800"/>
            <a:chExt cx="1600200" cy="1447800"/>
          </a:xfrm>
          <a:solidFill>
            <a:schemeClr val="bg1">
              <a:lumMod val="95000"/>
            </a:schemeClr>
          </a:solidFill>
        </p:grpSpPr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7315200" y="4114800"/>
              <a:ext cx="1600200" cy="1447800"/>
              <a:chOff x="7315200" y="4114800"/>
              <a:chExt cx="1600200" cy="1447800"/>
            </a:xfrm>
            <a:grpFill/>
          </p:grpSpPr>
          <p:sp>
            <p:nvSpPr>
              <p:cNvPr id="35" name="Rectangle 31"/>
              <p:cNvSpPr/>
              <p:nvPr/>
            </p:nvSpPr>
            <p:spPr>
              <a:xfrm>
                <a:off x="7391400" y="4191577"/>
                <a:ext cx="1447800" cy="1294245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6" name="L-Shape 34"/>
              <p:cNvSpPr/>
              <p:nvPr/>
            </p:nvSpPr>
            <p:spPr>
              <a:xfrm>
                <a:off x="73152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7" name="L-Shape 35"/>
              <p:cNvSpPr/>
              <p:nvPr/>
            </p:nvSpPr>
            <p:spPr>
              <a:xfrm flipH="1">
                <a:off x="86106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8" name="L-Shape 36"/>
              <p:cNvSpPr/>
              <p:nvPr/>
            </p:nvSpPr>
            <p:spPr>
              <a:xfrm rot="16200000" flipH="1">
                <a:off x="8610816" y="4114584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9" name="L-Shape 37"/>
              <p:cNvSpPr/>
              <p:nvPr/>
            </p:nvSpPr>
            <p:spPr>
              <a:xfrm rot="5400000">
                <a:off x="7315416" y="4114584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0" name="Rectangle 40"/>
            <p:cNvSpPr/>
            <p:nvPr/>
          </p:nvSpPr>
          <p:spPr>
            <a:xfrm>
              <a:off x="7772401" y="4495945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7772401" y="4877089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2" name="Rectangle 38"/>
            <p:cNvSpPr/>
            <p:nvPr/>
          </p:nvSpPr>
          <p:spPr>
            <a:xfrm>
              <a:off x="7772400" y="4800311"/>
              <a:ext cx="685800" cy="767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3" name="Rectangle 42"/>
            <p:cNvSpPr/>
            <p:nvPr/>
          </p:nvSpPr>
          <p:spPr>
            <a:xfrm>
              <a:off x="8382001" y="4495945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4" name="Rectangle 43"/>
            <p:cNvSpPr/>
            <p:nvPr/>
          </p:nvSpPr>
          <p:spPr>
            <a:xfrm>
              <a:off x="8382001" y="4877089"/>
              <a:ext cx="76200" cy="3043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40" name="Rectangle 45"/>
          <p:cNvSpPr/>
          <p:nvPr/>
        </p:nvSpPr>
        <p:spPr>
          <a:xfrm>
            <a:off x="8769198" y="5651500"/>
            <a:ext cx="914400" cy="324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护角</a:t>
            </a:r>
          </a:p>
        </p:txBody>
      </p:sp>
      <p:cxnSp>
        <p:nvCxnSpPr>
          <p:cNvPr id="41" name="Straight Arrow Connector 47"/>
          <p:cNvCxnSpPr>
            <a:stCxn id="40" idx="0"/>
            <a:endCxn id="39" idx="1"/>
          </p:cNvCxnSpPr>
          <p:nvPr/>
        </p:nvCxnSpPr>
        <p:spPr>
          <a:xfrm flipH="1" flipV="1">
            <a:off x="8488211" y="4806538"/>
            <a:ext cx="738187" cy="844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8"/>
          <p:cNvCxnSpPr/>
          <p:nvPr/>
        </p:nvCxnSpPr>
        <p:spPr>
          <a:xfrm flipH="1">
            <a:off x="8174452" y="5976461"/>
            <a:ext cx="997516" cy="5942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stCxn id="40" idx="0"/>
            <a:endCxn id="36" idx="2"/>
          </p:cNvCxnSpPr>
          <p:nvPr/>
        </p:nvCxnSpPr>
        <p:spPr>
          <a:xfrm flipV="1">
            <a:off x="9226398" y="4806538"/>
            <a:ext cx="585788" cy="844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640285" y="5346700"/>
            <a:ext cx="0" cy="1224000"/>
          </a:xfrm>
          <a:prstGeom prst="line">
            <a:avLst/>
          </a:prstGeom>
          <a:ln>
            <a:solidFill>
              <a:schemeClr val="bg1"/>
            </a:solidFill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 rot="16200000">
            <a:off x="5960116" y="5768656"/>
            <a:ext cx="96542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80cm</a:t>
            </a:r>
          </a:p>
        </p:txBody>
      </p:sp>
    </p:spTree>
    <p:extLst>
      <p:ext uri="{BB962C8B-B14F-4D97-AF65-F5344CB8AC3E}">
        <p14:creationId xmlns:p14="http://schemas.microsoft.com/office/powerpoint/2010/main" val="15634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8" y="111954"/>
            <a:ext cx="268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车间主干道线标识</a:t>
            </a:r>
          </a:p>
        </p:txBody>
      </p:sp>
      <p:graphicFrame>
        <p:nvGraphicFramePr>
          <p:cNvPr id="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50155"/>
              </p:ext>
            </p:extLst>
          </p:nvPr>
        </p:nvGraphicFramePr>
        <p:xfrm>
          <a:off x="306388" y="1268412"/>
          <a:ext cx="6894512" cy="506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为了保护墙面与设备，区分人与车辆的通行，培养员工按道路通行的习惯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车间内部有车辆往来的通道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、适合于车间主通道，副通道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）线宽：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；材料：油漆；颜色：黄色；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）人行通道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（不包括通道线）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）通道分车辆通道人行通道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、需横越时要有斑马线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）线宽：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，长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，油漆；白色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）两条斑马线内部间隔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200mm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）人行通道内部每隔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画出一个小人或一对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脚印示意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 bwMode="auto">
          <a:xfrm>
            <a:off x="7442199" y="1281112"/>
            <a:ext cx="4492625" cy="5030787"/>
          </a:xfrm>
          <a:prstGeom prst="rect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205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车间地址标识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73969"/>
              </p:ext>
            </p:extLst>
          </p:nvPr>
        </p:nvGraphicFramePr>
        <p:xfrm>
          <a:off x="493714" y="1936325"/>
          <a:ext cx="7631112" cy="342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通过标识牌，使区域规划目视化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加工区、生产线、区域管理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 左上角为公司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右侧为公司或部门口号（可选）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、白底蓝边、字体：加粗黑体，文字居中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、地址牌规格 长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60cm×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、板材：亚克力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、统一所有部门的看板尺寸、字体、字体大小、颜色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74" marB="456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251825" y="1980506"/>
            <a:ext cx="3784600" cy="3278360"/>
            <a:chOff x="2880" y="1056"/>
            <a:chExt cx="2784" cy="2111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80" y="1088"/>
              <a:ext cx="2448" cy="1824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880" y="3126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60 cm</a:t>
              </a: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 cm</a:t>
              </a:r>
            </a:p>
          </p:txBody>
        </p:sp>
      </p:grp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8175625" y="3414049"/>
            <a:ext cx="3299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总装一线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FLA1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9300668" y="2125776"/>
            <a:ext cx="1888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品质方针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24670" y="2125776"/>
            <a:ext cx="7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610435" y="2029773"/>
            <a:ext cx="288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1610435" y="4867537"/>
            <a:ext cx="288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>
            <a:off x="11366755" y="5132434"/>
            <a:ext cx="432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>
            <a:off x="8024495" y="5132434"/>
            <a:ext cx="432000" cy="2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906805" y="2787204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03412" y="2544651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管道相关颜色标识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1850" y="498088"/>
            <a:ext cx="26882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4EC0"/>
                </a:solidFill>
                <a:latin typeface="微软雅黑" pitchFamily="34" charset="-122"/>
                <a:ea typeface="微软雅黑" pitchFamily="34" charset="-122"/>
              </a:rPr>
              <a:t>目 </a:t>
            </a:r>
            <a:r>
              <a:rPr lang="zh-CN" altLang="en-US" sz="3600" b="1" dirty="0" smtClean="0">
                <a:solidFill>
                  <a:srgbClr val="004EC0"/>
                </a:solidFill>
                <a:latin typeface="微软雅黑" pitchFamily="34" charset="-122"/>
                <a:ea typeface="微软雅黑" pitchFamily="34" charset="-122"/>
              </a:rPr>
              <a:t>录</a:t>
            </a:r>
            <a:endParaRPr lang="zh-CN" altLang="en-US" sz="3600" dirty="0">
              <a:solidFill>
                <a:srgbClr val="004E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5688" y="3604190"/>
            <a:ext cx="1181595" cy="1181594"/>
            <a:chOff x="1325688" y="3604190"/>
            <a:chExt cx="1181594" cy="1181594"/>
          </a:xfrm>
        </p:grpSpPr>
        <p:sp>
          <p:nvSpPr>
            <p:cNvPr id="47" name="圆角矩形 46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27"/>
            <p:cNvSpPr txBox="1"/>
            <p:nvPr/>
          </p:nvSpPr>
          <p:spPr>
            <a:xfrm>
              <a:off x="1346787" y="3764287"/>
              <a:ext cx="1124849" cy="91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3" b="1" dirty="0" smtClean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01</a:t>
              </a:r>
              <a:endParaRPr lang="zh-CN" altLang="en-US" sz="5333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19048" y="2217949"/>
            <a:ext cx="1181595" cy="1181594"/>
            <a:chOff x="1325688" y="3604190"/>
            <a:chExt cx="1181594" cy="1181594"/>
          </a:xfrm>
        </p:grpSpPr>
        <p:sp>
          <p:nvSpPr>
            <p:cNvPr id="50" name="圆角矩形 4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3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02</a:t>
              </a:r>
              <a:endParaRPr lang="zh-CN" altLang="en-US" sz="5333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30891" y="3614231"/>
            <a:ext cx="1181595" cy="1181594"/>
            <a:chOff x="1325688" y="3604190"/>
            <a:chExt cx="1181594" cy="1181594"/>
          </a:xfrm>
        </p:grpSpPr>
        <p:sp>
          <p:nvSpPr>
            <p:cNvPr id="53" name="圆角矩形 5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3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03</a:t>
              </a:r>
              <a:endParaRPr lang="zh-CN" altLang="en-US" sz="5333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93253" y="2172064"/>
            <a:ext cx="1181595" cy="1181594"/>
            <a:chOff x="1325688" y="3604190"/>
            <a:chExt cx="1181594" cy="1181594"/>
          </a:xfrm>
        </p:grpSpPr>
        <p:sp>
          <p:nvSpPr>
            <p:cNvPr id="56" name="圆角矩形 5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3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04</a:t>
              </a:r>
              <a:endParaRPr lang="zh-CN" altLang="en-US" sz="5333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952769" y="3602560"/>
            <a:ext cx="1181595" cy="1181594"/>
            <a:chOff x="1325688" y="3604190"/>
            <a:chExt cx="1181594" cy="1181594"/>
          </a:xfrm>
        </p:grpSpPr>
        <p:sp>
          <p:nvSpPr>
            <p:cNvPr id="59" name="圆角矩形 5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solidFill>
              <a:srgbClr val="0070C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27"/>
            <p:cNvSpPr txBox="1"/>
            <p:nvPr/>
          </p:nvSpPr>
          <p:spPr>
            <a:xfrm>
              <a:off x="1400268" y="3764287"/>
              <a:ext cx="1027844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3" b="1" dirty="0">
                  <a:solidFill>
                    <a:schemeClr val="bg1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05</a:t>
              </a:r>
              <a:endParaRPr lang="zh-CN" altLang="en-US" sz="5333" b="1" dirty="0">
                <a:solidFill>
                  <a:schemeClr val="bg1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471637" y="4011882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电力相关颜色标识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652197" y="2552978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车间相关颜色标识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9009668" y="2542045"/>
            <a:ext cx="3182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特殊物相关颜色标识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6768799" y="4011881"/>
            <a:ext cx="3050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一般物相关颜色标识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4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4"/>
            <a:ext cx="235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车间区域布局图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39050"/>
              </p:ext>
            </p:extLst>
          </p:nvPr>
        </p:nvGraphicFramePr>
        <p:xfrm>
          <a:off x="649288" y="719505"/>
          <a:ext cx="11263312" cy="27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通过平面布局图， 使车间区域布局目视化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车间所有部门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确定好车间部门平面布局；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制作好看板，主看板参考尺寸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150*120cm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参考规格：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190*113.5cm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将制作完毕的平面布局图看板放置于车间大门适当位置。（如下效果图） 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部门生产管理看板内容根据各自部门或公司的实际情况设定，或变更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48" marB="4564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/>
          <p:nvPr/>
        </p:nvSpPr>
        <p:spPr>
          <a:xfrm>
            <a:off x="626711" y="4400550"/>
            <a:ext cx="6753577" cy="24147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/>
          </a:p>
        </p:txBody>
      </p:sp>
      <p:sp>
        <p:nvSpPr>
          <p:cNvPr id="6" name="Rectangle 6"/>
          <p:cNvSpPr/>
          <p:nvPr/>
        </p:nvSpPr>
        <p:spPr>
          <a:xfrm>
            <a:off x="623888" y="3684737"/>
            <a:ext cx="11237911" cy="6210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99964" y="378209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总装一线生产管理看板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56188"/>
            <a:ext cx="5853112" cy="144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126577" y="4551557"/>
            <a:ext cx="2641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总装一线布局图</a:t>
            </a:r>
          </a:p>
        </p:txBody>
      </p:sp>
      <p:sp>
        <p:nvSpPr>
          <p:cNvPr id="23" name="Rectangle 27"/>
          <p:cNvSpPr/>
          <p:nvPr/>
        </p:nvSpPr>
        <p:spPr>
          <a:xfrm>
            <a:off x="7523871" y="4422923"/>
            <a:ext cx="4363328" cy="2376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8182822" y="5302652"/>
            <a:ext cx="309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总装一线生产情报数据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16261" y="4960258"/>
            <a:ext cx="74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包装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13892" y="4960258"/>
            <a:ext cx="73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77742" y="4962824"/>
            <a:ext cx="62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EST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64552" y="5537634"/>
            <a:ext cx="417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箱体上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579211" y="5502707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配件组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68820" y="5512789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箱体倒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32585" y="5512807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配件组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81195" y="5846977"/>
            <a:ext cx="414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返工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3938" y="5534561"/>
            <a:ext cx="4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取吊下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04061" y="5703768"/>
            <a:ext cx="131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打包装带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87361" y="6125088"/>
            <a:ext cx="106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缠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薄膜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0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82688" y="3725519"/>
            <a:ext cx="9688512" cy="2973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188154"/>
            <a:ext cx="33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车间区域注意事项标识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84970"/>
              </p:ext>
            </p:extLst>
          </p:nvPr>
        </p:nvGraphicFramePr>
        <p:xfrm>
          <a:off x="1207294" y="896164"/>
          <a:ext cx="9663906" cy="27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提示访客进入车间应遵循的基本要求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车间、厂区、办公楼、危险区域等工作区域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、针对相应区域定置必要的警示标识种类和数量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、尺寸：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250*300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、板材：亚克力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、悬挂位置：以人员观看视角为准，水平略上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D:\layout\可视化：颜色管理\DSC05677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68" y="3783013"/>
            <a:ext cx="3808800" cy="28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layout\可视化：颜色管理\DSC05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7839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一般物品定位线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6414" y="480693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区域管理标识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208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51001" y="4672963"/>
            <a:ext cx="309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一般物相关颜色标识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562764" y="4031165"/>
            <a:ext cx="142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开门线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9169400" y="4031165"/>
            <a:ext cx="265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手推物流车定位线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46052" y="4806937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模具架治具标识、定位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27392" y="5501943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物料框标识与定置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73564" y="5501944"/>
            <a:ext cx="20724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厂房立柱标识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8444" y="5501944"/>
            <a:ext cx="283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物料进出方向标识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59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"/>
                            </p:stCondLst>
                            <p:childTnLst>
                              <p:par>
                                <p:cTn id="67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68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78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00"/>
                            </p:stCondLst>
                            <p:childTnLst>
                              <p:par>
                                <p:cTn id="8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89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98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7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6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5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34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"/>
                            </p:stCondLst>
                            <p:childTnLst>
                              <p:par>
                                <p:cTn id="14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"/>
                            </p:stCondLst>
                            <p:childTnLst>
                              <p:par>
                                <p:cTn id="15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5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64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9" grpId="0"/>
      <p:bldP spid="11" grpId="0"/>
      <p:bldP spid="12" grpId="0"/>
      <p:bldP spid="13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5788" y="4041775"/>
            <a:ext cx="11034712" cy="264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38954"/>
            <a:ext cx="2417434" cy="47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一般物品定位线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99147"/>
              </p:ext>
            </p:extLst>
          </p:nvPr>
        </p:nvGraphicFramePr>
        <p:xfrm>
          <a:off x="598488" y="800063"/>
          <a:ext cx="11009312" cy="31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一般物品的摆放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2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一般物品区域使用白色区域线，线宽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可移动物品采用方框定位，不可移动物品采用四角定位，如车床、工作台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、区域线四角可以为直角过渡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71" marB="4587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348912" y="4165789"/>
            <a:ext cx="2971800" cy="2057400"/>
            <a:chOff x="5334000" y="1600200"/>
            <a:chExt cx="2971800" cy="2057400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6149386" y="2216223"/>
              <a:ext cx="1300163" cy="7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一般物品区域线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6121400" y="2209800"/>
              <a:ext cx="1223963" cy="7207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Rectangle 27"/>
            <p:cNvSpPr/>
            <p:nvPr/>
          </p:nvSpPr>
          <p:spPr>
            <a:xfrm>
              <a:off x="5334000" y="1600200"/>
              <a:ext cx="2895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5334000" y="1752600"/>
              <a:ext cx="3048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29"/>
            <p:cNvSpPr/>
            <p:nvPr/>
          </p:nvSpPr>
          <p:spPr>
            <a:xfrm>
              <a:off x="8077200" y="1600200"/>
              <a:ext cx="228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Rectangle 30"/>
            <p:cNvSpPr/>
            <p:nvPr/>
          </p:nvSpPr>
          <p:spPr>
            <a:xfrm>
              <a:off x="5334000" y="3429000"/>
              <a:ext cx="2895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2" name="Rectangle 31"/>
          <p:cNvSpPr/>
          <p:nvPr/>
        </p:nvSpPr>
        <p:spPr>
          <a:xfrm>
            <a:off x="6641511" y="4203889"/>
            <a:ext cx="17526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6641511" y="4397034"/>
            <a:ext cx="3141133" cy="2220307"/>
            <a:chOff x="2984" y="776"/>
            <a:chExt cx="1484" cy="1069"/>
          </a:xfrm>
        </p:grpSpPr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800" y="816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3608" y="1392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4232" y="8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200" y="1392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3608" y="1392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3216" y="163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2984" y="1652"/>
              <a:ext cx="81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100mm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 rot="16200000">
              <a:off x="4046" y="1009"/>
              <a:ext cx="65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150mm</a:t>
              </a:r>
            </a:p>
          </p:txBody>
        </p:sp>
      </p:grpSp>
      <p:sp>
        <p:nvSpPr>
          <p:cNvPr id="32" name="Rectangle 26"/>
          <p:cNvSpPr/>
          <p:nvPr/>
        </p:nvSpPr>
        <p:spPr>
          <a:xfrm>
            <a:off x="7098711" y="5194489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3" name="Rectangle 25"/>
          <p:cNvSpPr/>
          <p:nvPr/>
        </p:nvSpPr>
        <p:spPr>
          <a:xfrm>
            <a:off x="7936911" y="4432489"/>
            <a:ext cx="45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5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74788" y="3802063"/>
            <a:ext cx="9358312" cy="2936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8" y="264354"/>
            <a:ext cx="135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开门线</a:t>
            </a:r>
          </a:p>
        </p:txBody>
      </p:sp>
      <p:graphicFrame>
        <p:nvGraphicFramePr>
          <p:cNvPr id="3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49149"/>
              </p:ext>
            </p:extLst>
          </p:nvPr>
        </p:nvGraphicFramePr>
        <p:xfrm>
          <a:off x="1474788" y="1038001"/>
          <a:ext cx="9358312" cy="267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警示路人开门的路径，避开或小心通过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所有朝向通道的弧形推拉式门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8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、沿着门开关的弧形路径画虚线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8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、线条颜色为黄色，线宽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   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，每段长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100mm ,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间距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32" y="4005263"/>
            <a:ext cx="3313112" cy="25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layout\可视化：颜色管理\DSC05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84" y="3954463"/>
            <a:ext cx="3469316" cy="26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315155"/>
            <a:ext cx="274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手推物流车定位线</a:t>
            </a:r>
          </a:p>
        </p:txBody>
      </p:sp>
      <p:graphicFrame>
        <p:nvGraphicFramePr>
          <p:cNvPr id="3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36393"/>
              </p:ext>
            </p:extLst>
          </p:nvPr>
        </p:nvGraphicFramePr>
        <p:xfrm>
          <a:off x="1144588" y="1314450"/>
          <a:ext cx="9866312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空置的部品台车、小叉车、工具车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、四周边框按照一般区域线画制原则来画</a:t>
                      </a:r>
                      <a:endParaRPr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、线条颜色为白，线宽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  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44588" y="3860509"/>
            <a:ext cx="9866312" cy="2840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/>
          <a:stretch>
            <a:fillRect/>
          </a:stretch>
        </p:blipFill>
        <p:spPr bwMode="auto">
          <a:xfrm>
            <a:off x="1998927" y="4116096"/>
            <a:ext cx="400664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302500" y="4116374"/>
            <a:ext cx="2489200" cy="2487626"/>
            <a:chOff x="5486400" y="1981200"/>
            <a:chExt cx="2819400" cy="3200400"/>
          </a:xfrm>
        </p:grpSpPr>
        <p:sp>
          <p:nvSpPr>
            <p:cNvPr id="7" name="Rectangle 9"/>
            <p:cNvSpPr/>
            <p:nvPr/>
          </p:nvSpPr>
          <p:spPr>
            <a:xfrm>
              <a:off x="5486400" y="1981200"/>
              <a:ext cx="2286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5486400" y="48006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8001000" y="1981200"/>
              <a:ext cx="3048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7467600" y="480060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486400" y="1981200"/>
              <a:ext cx="2819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Down Arrow 16"/>
            <p:cNvSpPr/>
            <p:nvPr/>
          </p:nvSpPr>
          <p:spPr>
            <a:xfrm>
              <a:off x="6629400" y="4572000"/>
              <a:ext cx="457200" cy="60960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2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38954"/>
            <a:ext cx="21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区域管理标识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18913"/>
              </p:ext>
            </p:extLst>
          </p:nvPr>
        </p:nvGraphicFramePr>
        <p:xfrm>
          <a:off x="883444" y="1003300"/>
          <a:ext cx="10425112" cy="300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通过标识牌，使区域规划目视化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区域管理：原材料区、成品区、返修品区、报废区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 版式如下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、白底蓝边、字体：白色加粗黑体，文字居中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、地址牌规格 长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25cm×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、立式放置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、统一所有部门的看板尺寸、字体、字体大小、颜色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76528" y="4471057"/>
            <a:ext cx="2233695" cy="2057434"/>
            <a:chOff x="2880" y="1054"/>
            <a:chExt cx="2856" cy="2210"/>
          </a:xfrm>
          <a:solidFill>
            <a:schemeClr val="accent4"/>
          </a:soli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071" y="2939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buFontTx/>
                <a:buNone/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 cm</a:t>
              </a: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5294" y="1104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 rot="16200000">
              <a:off x="4705" y="1799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 cm</a:t>
              </a:r>
            </a:p>
          </p:txBody>
        </p:sp>
      </p:grp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1786039" y="5204093"/>
            <a:ext cx="1371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返修品区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829024" y="4492624"/>
            <a:ext cx="128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  冷</a:t>
            </a:r>
          </a:p>
        </p:txBody>
      </p: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5092129" y="4502739"/>
            <a:ext cx="2078615" cy="2025719"/>
            <a:chOff x="2880" y="1090"/>
            <a:chExt cx="2921" cy="2174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solidFill>
              <a:srgbClr val="FF0000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90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227" y="2939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 cm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5295" y="1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 rot="16200000">
              <a:off x="4770" y="1835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 cm</a:t>
              </a:r>
            </a:p>
          </p:txBody>
        </p:sp>
      </p:grp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5314148" y="5204094"/>
            <a:ext cx="1295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报废品区</a:t>
            </a: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5484241" y="4490539"/>
            <a:ext cx="957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钣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8114607" y="4505962"/>
            <a:ext cx="2103184" cy="2037713"/>
            <a:chOff x="2871" y="1104"/>
            <a:chExt cx="3056" cy="2160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2448" cy="1824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880" y="3168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871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 cm</a:t>
              </a: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5424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 rot="16200000">
              <a:off x="4896" y="1872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 cm</a:t>
              </a:r>
            </a:p>
          </p:txBody>
        </p:sp>
      </p:grp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8373655" y="5247222"/>
            <a:ext cx="1295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原材料区</a:t>
            </a:r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8582844" y="4485574"/>
            <a:ext cx="819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钣 金</a:t>
            </a:r>
          </a:p>
        </p:txBody>
      </p:sp>
    </p:spTree>
    <p:extLst>
      <p:ext uri="{BB962C8B-B14F-4D97-AF65-F5344CB8AC3E}">
        <p14:creationId xmlns:p14="http://schemas.microsoft.com/office/powerpoint/2010/main" val="30000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8062" y="150054"/>
            <a:ext cx="33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模具架治具标识、定位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32508"/>
              </p:ext>
            </p:extLst>
          </p:nvPr>
        </p:nvGraphicFramePr>
        <p:xfrm>
          <a:off x="623888" y="762000"/>
          <a:ext cx="7046912" cy="300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通过标识牌，加强模具的管理（防错、易寻找）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、层架每层、每列编号标识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、看板上的标识信息要与模具上的信息一至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、白底、字体：加粗黑体，文字居中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、地址牌规格 长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60cm×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50000"/>
                        </a:lnSpc>
                      </a:pP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、板材：自制喷涂白板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33384"/>
              </p:ext>
            </p:extLst>
          </p:nvPr>
        </p:nvGraphicFramePr>
        <p:xfrm>
          <a:off x="7950200" y="761999"/>
          <a:ext cx="3886200" cy="2678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529"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模具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529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125" r="4375" b="7031"/>
          <a:stretch>
            <a:fillRect/>
          </a:stretch>
        </p:blipFill>
        <p:spPr bwMode="auto">
          <a:xfrm>
            <a:off x="3350189" y="3882782"/>
            <a:ext cx="4343400" cy="288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1"/>
          <p:cNvSpPr/>
          <p:nvPr/>
        </p:nvSpPr>
        <p:spPr>
          <a:xfrm>
            <a:off x="6248400" y="4889500"/>
            <a:ext cx="1092200" cy="116840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cxnSp>
        <p:nvCxnSpPr>
          <p:cNvPr id="7" name="Straight Arrow Connector 42"/>
          <p:cNvCxnSpPr/>
          <p:nvPr/>
        </p:nvCxnSpPr>
        <p:spPr>
          <a:xfrm flipV="1">
            <a:off x="7324271" y="3605213"/>
            <a:ext cx="1057729" cy="1357314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680921" y="3895982"/>
            <a:ext cx="2598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模具定置位标识看板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109436" y="4438652"/>
            <a:ext cx="1804306" cy="1047749"/>
            <a:chOff x="6096000" y="4724400"/>
            <a:chExt cx="1219200" cy="533400"/>
          </a:xfrm>
          <a:solidFill>
            <a:srgbClr val="0070C0"/>
          </a:solidFill>
        </p:grpSpPr>
        <p:sp>
          <p:nvSpPr>
            <p:cNvPr id="12" name="Rectangle 23"/>
            <p:cNvSpPr/>
            <p:nvPr/>
          </p:nvSpPr>
          <p:spPr>
            <a:xfrm>
              <a:off x="6248400" y="4724400"/>
              <a:ext cx="9144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Rectangle 24"/>
            <p:cNvSpPr/>
            <p:nvPr/>
          </p:nvSpPr>
          <p:spPr>
            <a:xfrm>
              <a:off x="6172200" y="4724400"/>
              <a:ext cx="1066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" name="Rectangle 25"/>
            <p:cNvSpPr/>
            <p:nvPr/>
          </p:nvSpPr>
          <p:spPr>
            <a:xfrm rot="16200000">
              <a:off x="5981700" y="4838700"/>
              <a:ext cx="304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5" name="Rectangle 26"/>
            <p:cNvSpPr/>
            <p:nvPr/>
          </p:nvSpPr>
          <p:spPr>
            <a:xfrm rot="16200000">
              <a:off x="7124700" y="4838700"/>
              <a:ext cx="3048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6336285" y="4852076"/>
              <a:ext cx="762000" cy="203693"/>
            </a:xfrm>
            <a:prstGeom prst="rect">
              <a:avLst/>
            </a:prstGeom>
            <a:grpFill/>
            <a:ln w="41275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标识卡</a:t>
              </a:r>
            </a:p>
          </p:txBody>
        </p:sp>
      </p:grpSp>
      <p:cxnSp>
        <p:nvCxnSpPr>
          <p:cNvPr id="17" name="Straight Arrow Connector 20"/>
          <p:cNvCxnSpPr/>
          <p:nvPr/>
        </p:nvCxnSpPr>
        <p:spPr>
          <a:xfrm flipH="1" flipV="1">
            <a:off x="2592727" y="5067300"/>
            <a:ext cx="2253965" cy="520215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69967" y="5473700"/>
            <a:ext cx="1303845" cy="24849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0" name="Rectangular Callout 45"/>
          <p:cNvSpPr/>
          <p:nvPr/>
        </p:nvSpPr>
        <p:spPr>
          <a:xfrm>
            <a:off x="790376" y="6047729"/>
            <a:ext cx="1349319" cy="584201"/>
          </a:xfrm>
          <a:prstGeom prst="wedgeRectCallout">
            <a:avLst>
              <a:gd name="adj1" fmla="val -23184"/>
              <a:gd name="adj2" fmla="val -2056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0921" y="6176118"/>
            <a:ext cx="15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插到圆筒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0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111955"/>
            <a:ext cx="21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厂房立柱标识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36127"/>
              </p:ext>
            </p:extLst>
          </p:nvPr>
        </p:nvGraphicFramePr>
        <p:xfrm>
          <a:off x="338467" y="718107"/>
          <a:ext cx="11539095" cy="311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通过标识使现场管理更具体化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厂房所有立柱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、编号方法：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A-11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；原材料仓：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；钣金部门、门加工部门、预组装部、喷涂、丝  印： 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；发泡部、总装、制冷、电器、门组装：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；成部仓：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endParaRPr lang="zh-CN" altLang="en-US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、标识方法：把标识牌统一定置在立柱平面（正反平面），每一立柱定置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块标识牌</a:t>
                      </a: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、标识牌定置高度：距地面高度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米处</a:t>
                      </a: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、标识牌颜色：</a:t>
                      </a:r>
                      <a:endParaRPr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 defTabSz="956945"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、标识牌尺寸：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200*150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38467" y="3928127"/>
            <a:ext cx="11539095" cy="2840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2" descr="https://timgsa.baidu.com/timg?image&amp;quality=80&amp;size=b9999_10000&amp;sec=1508837623990&amp;di=6bdca3cf443591bd08bca97bf75ea9ce&amp;imgtype=0&amp;src=http%3A%2F%2Fimgsrc.baidu.com%2Fimgad%2Fpic%2Fitem%2Fd009b3de9c82d1589f4226888b0a19d8bd3e42c2.jpg"/>
          <p:cNvSpPr>
            <a:spLocks noChangeAspect="1" noChangeArrowheads="1"/>
          </p:cNvSpPr>
          <p:nvPr/>
        </p:nvSpPr>
        <p:spPr bwMode="auto">
          <a:xfrm>
            <a:off x="155575" y="-428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18" y="4103546"/>
            <a:ext cx="3733800" cy="2489200"/>
          </a:xfrm>
          <a:prstGeom prst="rect">
            <a:avLst/>
          </a:prstGeom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8242362" y="4209821"/>
            <a:ext cx="3200400" cy="2547991"/>
            <a:chOff x="3733800" y="968836"/>
            <a:chExt cx="5257800" cy="5355764"/>
          </a:xfrm>
          <a:solidFill>
            <a:schemeClr val="bg1">
              <a:lumMod val="95000"/>
            </a:schemeClr>
          </a:solidFill>
        </p:grpSpPr>
        <p:sp>
          <p:nvSpPr>
            <p:cNvPr id="8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11" name="Straight Connector 8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flipV="1">
              <a:off x="6339228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"/>
            <p:cNvSpPr/>
            <p:nvPr/>
          </p:nvSpPr>
          <p:spPr>
            <a:xfrm>
              <a:off x="5676787" y="968836"/>
              <a:ext cx="1142320" cy="8599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/>
            </a:p>
          </p:txBody>
        </p:sp>
        <p:sp>
          <p:nvSpPr>
            <p:cNvPr id="29" name="Flowchart: Manual Input 26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0" name="Flowchart: Manual Input 27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10274300" y="6660375"/>
            <a:ext cx="358775" cy="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>
            <a:off x="10094913" y="4209821"/>
            <a:ext cx="609600" cy="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10414000" y="4236047"/>
            <a:ext cx="42860" cy="2424328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 rot="16200000">
            <a:off x="10119398" y="5129385"/>
            <a:ext cx="1217774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32" tIns="45716" rIns="91432" bIns="45716"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 cm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07299" y="4983975"/>
            <a:ext cx="767587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A-10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531100" y="4983975"/>
            <a:ext cx="0" cy="38100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rot="16200000">
            <a:off x="7990299" y="4446988"/>
            <a:ext cx="1588" cy="767586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7554346" y="4241764"/>
            <a:ext cx="1120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0"/>
          <p:cNvSpPr txBox="1">
            <a:spLocks noChangeArrowheads="1"/>
          </p:cNvSpPr>
          <p:nvPr/>
        </p:nvSpPr>
        <p:spPr bwMode="auto">
          <a:xfrm rot="5400000">
            <a:off x="6383996" y="4974419"/>
            <a:ext cx="1590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150mm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25050" y="4234754"/>
            <a:ext cx="72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A-10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644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888" y="277054"/>
            <a:ext cx="277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物料进出方向标识</a:t>
            </a:r>
          </a:p>
        </p:txBody>
      </p:sp>
      <p:graphicFrame>
        <p:nvGraphicFramePr>
          <p:cNvPr id="4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25560"/>
              </p:ext>
            </p:extLst>
          </p:nvPr>
        </p:nvGraphicFramePr>
        <p:xfrm>
          <a:off x="1023144" y="998912"/>
          <a:ext cx="10145712" cy="272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标明物料加工状态及进出方向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所有放置托盘或成批物料的定位区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6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物料为未加工状态，画进料箭头，并标明“进料”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物料为已加工状态，画出料箭头，并标明“出料”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箭头长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150mm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；宽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；颜色：黄色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“进料”、 “出料”字体高度为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100mm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23144" y="3834605"/>
            <a:ext cx="10145712" cy="2840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14740" y="4098925"/>
            <a:ext cx="1771650" cy="1855787"/>
            <a:chOff x="4792663" y="2792413"/>
            <a:chExt cx="1771650" cy="1855787"/>
          </a:xfrm>
        </p:grpSpPr>
        <p:sp>
          <p:nvSpPr>
            <p:cNvPr id="6" name="Rectangle 10"/>
            <p:cNvSpPr/>
            <p:nvPr/>
          </p:nvSpPr>
          <p:spPr bwMode="auto">
            <a:xfrm>
              <a:off x="4792663" y="2792413"/>
              <a:ext cx="142875" cy="171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Rectangle 11"/>
            <p:cNvSpPr/>
            <p:nvPr/>
          </p:nvSpPr>
          <p:spPr bwMode="auto">
            <a:xfrm>
              <a:off x="4792663" y="4503738"/>
              <a:ext cx="477837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12"/>
            <p:cNvSpPr/>
            <p:nvPr/>
          </p:nvSpPr>
          <p:spPr bwMode="auto">
            <a:xfrm>
              <a:off x="6421438" y="2792413"/>
              <a:ext cx="142875" cy="185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Rectangle 13"/>
            <p:cNvSpPr/>
            <p:nvPr/>
          </p:nvSpPr>
          <p:spPr bwMode="auto">
            <a:xfrm>
              <a:off x="6037263" y="4503738"/>
              <a:ext cx="479425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0" name="Rectangle 14"/>
            <p:cNvSpPr/>
            <p:nvPr/>
          </p:nvSpPr>
          <p:spPr bwMode="auto">
            <a:xfrm>
              <a:off x="4792663" y="2792413"/>
              <a:ext cx="1771650" cy="13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5410200" y="4267200"/>
              <a:ext cx="533400" cy="3810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8219" y="4098925"/>
            <a:ext cx="1771650" cy="1855787"/>
            <a:chOff x="6926263" y="2792413"/>
            <a:chExt cx="1771650" cy="1855787"/>
          </a:xfrm>
        </p:grpSpPr>
        <p:sp>
          <p:nvSpPr>
            <p:cNvPr id="13" name="Rectangle 3"/>
            <p:cNvSpPr/>
            <p:nvPr/>
          </p:nvSpPr>
          <p:spPr bwMode="auto">
            <a:xfrm>
              <a:off x="6926263" y="2792413"/>
              <a:ext cx="142875" cy="171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" name="Rectangle 4"/>
            <p:cNvSpPr/>
            <p:nvPr/>
          </p:nvSpPr>
          <p:spPr bwMode="auto">
            <a:xfrm>
              <a:off x="6926263" y="4503738"/>
              <a:ext cx="477837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8555038" y="2792413"/>
              <a:ext cx="142875" cy="185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Rectangle 6"/>
            <p:cNvSpPr/>
            <p:nvPr/>
          </p:nvSpPr>
          <p:spPr bwMode="auto">
            <a:xfrm>
              <a:off x="8170863" y="4503738"/>
              <a:ext cx="479425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7" name="Rectangle 7"/>
            <p:cNvSpPr/>
            <p:nvPr/>
          </p:nvSpPr>
          <p:spPr bwMode="auto">
            <a:xfrm>
              <a:off x="6926263" y="2792413"/>
              <a:ext cx="1771650" cy="13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 rot="10800000">
              <a:off x="7543800" y="4267200"/>
              <a:ext cx="533400" cy="3810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2578264" y="4823593"/>
            <a:ext cx="11636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待加工</a:t>
            </a: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711446" y="4823593"/>
            <a:ext cx="11636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已加工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843542" y="6191109"/>
            <a:ext cx="914400" cy="4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  料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7836065" y="6175182"/>
            <a:ext cx="914400" cy="4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  料</a:t>
            </a:r>
          </a:p>
        </p:txBody>
      </p:sp>
    </p:spTree>
    <p:extLst>
      <p:ext uri="{BB962C8B-B14F-4D97-AF65-F5344CB8AC3E}">
        <p14:creationId xmlns:p14="http://schemas.microsoft.com/office/powerpoint/2010/main" val="3959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140023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管道颜色标识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44214" y="5015545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管道流向标识方法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462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816940" y="4659610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管道相关颜色标识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044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32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44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54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65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74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83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2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1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10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9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"/>
                            </p:stCondLst>
                            <p:childTnLst>
                              <p:par>
                                <p:cTn id="12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00"/>
                            </p:stCondLst>
                            <p:childTnLst>
                              <p:par>
                                <p:cTn id="130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1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0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888" y="137355"/>
            <a:ext cx="282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物料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框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标识与定置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2148"/>
              </p:ext>
            </p:extLst>
          </p:nvPr>
        </p:nvGraphicFramePr>
        <p:xfrm>
          <a:off x="527844" y="713320"/>
          <a:ext cx="11136312" cy="300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通过标识牌，使区域规划目视化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物料筐（架子）（良品用白色牌，不良品、废品用红色牌）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5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 左上角为公司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右侧为公司或部门口号；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、白底、字体：加粗黑体，文字居中；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、地址牌规格 长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60cm×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、板材：喷涂板材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、看板统一定置在物料筐（架子）的明显位置（如中间）</a:t>
                      </a:r>
                      <a:endParaRPr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、物料筐（架子）摆放时，装有看板的一侧朝向叉车放置</a:t>
                      </a:r>
                      <a:endParaRPr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56" marB="45656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02444" y="3815444"/>
            <a:ext cx="11187112" cy="29234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465" r="3571" b="8482"/>
          <a:stretch>
            <a:fillRect/>
          </a:stretch>
        </p:blipFill>
        <p:spPr bwMode="auto">
          <a:xfrm>
            <a:off x="869733" y="3976483"/>
            <a:ext cx="3209925" cy="2495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3"/>
          <p:cNvGrpSpPr>
            <a:grpSpLocks/>
          </p:cNvGrpSpPr>
          <p:nvPr/>
        </p:nvGrpSpPr>
        <p:grpSpPr bwMode="auto">
          <a:xfrm>
            <a:off x="4861311" y="3882504"/>
            <a:ext cx="3167693" cy="2624593"/>
            <a:chOff x="5471299" y="921694"/>
            <a:chExt cx="3088501" cy="2278706"/>
          </a:xfrm>
          <a:solidFill>
            <a:schemeClr val="bg1"/>
          </a:solidFill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86400" y="964096"/>
              <a:ext cx="2613134" cy="188843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486400" y="1278152"/>
              <a:ext cx="2613025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5471299" y="3076682"/>
              <a:ext cx="2613134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5494338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8099425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5833268" y="2834556"/>
              <a:ext cx="1897063" cy="2476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 eaLnBrk="1" hangingPunct="1">
                <a:defRPr/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</a:t>
              </a: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8099425" y="2803525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8048625" y="963613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8202010" y="964096"/>
              <a:ext cx="0" cy="1838739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 rot="16200000">
              <a:off x="7488237" y="1688457"/>
              <a:ext cx="1838325" cy="3048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 cm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5737172" y="3941672"/>
            <a:ext cx="959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钣  金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76376"/>
              </p:ext>
            </p:extLst>
          </p:nvPr>
        </p:nvGraphicFramePr>
        <p:xfrm>
          <a:off x="4982179" y="4422459"/>
          <a:ext cx="2438400" cy="155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77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       型：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17">
                <a:tc gridSpan="3"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图号：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班别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4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5470347" y="6354816"/>
            <a:ext cx="1462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成品看板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556824" y="3941672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556824" y="609787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V="1">
            <a:off x="4723503" y="6260442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V="1">
            <a:off x="7383009" y="626269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737081" y="3954274"/>
            <a:ext cx="2524" cy="21435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4875326" y="6353476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863155" y="4331780"/>
            <a:ext cx="2681276" cy="2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962185" y="3973208"/>
            <a:ext cx="481414" cy="2549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889192" y="3912315"/>
            <a:ext cx="7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组合 33"/>
          <p:cNvGrpSpPr>
            <a:grpSpLocks/>
          </p:cNvGrpSpPr>
          <p:nvPr/>
        </p:nvGrpSpPr>
        <p:grpSpPr bwMode="auto">
          <a:xfrm>
            <a:off x="8377400" y="3877402"/>
            <a:ext cx="3167693" cy="2624593"/>
            <a:chOff x="5471299" y="921694"/>
            <a:chExt cx="3088501" cy="2278706"/>
          </a:xfrm>
          <a:solidFill>
            <a:srgbClr val="C00000"/>
          </a:solidFill>
        </p:grpSpPr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5486400" y="964096"/>
              <a:ext cx="2613134" cy="1888435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5486400" y="1278152"/>
              <a:ext cx="2613025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471299" y="3076682"/>
              <a:ext cx="2613134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494338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8099425" y="2852738"/>
              <a:ext cx="0" cy="347662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5833268" y="2834556"/>
              <a:ext cx="1897063" cy="24765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 eaLnBrk="1" hangingPunct="1">
                <a:defRPr/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</a:t>
              </a: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8099425" y="2803525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8048625" y="963613"/>
              <a:ext cx="358775" cy="0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8202010" y="964096"/>
              <a:ext cx="0" cy="1838739"/>
            </a:xfrm>
            <a:prstGeom prst="line">
              <a:avLst/>
            </a:prstGeom>
            <a:grpFill/>
            <a:ln w="9525">
              <a:noFill/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 rot="16200000">
              <a:off x="7488237" y="1688457"/>
              <a:ext cx="1838325" cy="3048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 cm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9253261" y="3936570"/>
            <a:ext cx="959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钣  金</a:t>
            </a:r>
          </a:p>
        </p:txBody>
      </p:sp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29687"/>
              </p:ext>
            </p:extLst>
          </p:nvPr>
        </p:nvGraphicFramePr>
        <p:xfrm>
          <a:off x="8498268" y="4417357"/>
          <a:ext cx="2438400" cy="155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77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       型：</a:t>
                      </a: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17">
                <a:tc gridSpan="3"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图号：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班别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46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61"/>
          <p:cNvSpPr txBox="1">
            <a:spLocks noChangeArrowheads="1"/>
          </p:cNvSpPr>
          <p:nvPr/>
        </p:nvSpPr>
        <p:spPr bwMode="auto">
          <a:xfrm>
            <a:off x="8732435" y="6324314"/>
            <a:ext cx="2246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不良品、废品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看板</a:t>
            </a: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11072913" y="393657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1072913" y="6092768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8239592" y="6255340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 flipV="1">
            <a:off x="10899098" y="6257588"/>
            <a:ext cx="315872" cy="5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1253170" y="3949172"/>
            <a:ext cx="2524" cy="21435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8391415" y="6348374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8379244" y="4326678"/>
            <a:ext cx="2681276" cy="25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478274" y="3968106"/>
            <a:ext cx="481414" cy="25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405281" y="3863768"/>
            <a:ext cx="62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logo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515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23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特殊物品定位线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1014" y="4805087"/>
            <a:ext cx="22622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柱子警示标识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208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51001" y="4672963"/>
            <a:ext cx="309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特殊物相关颜色标识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562764" y="4031165"/>
            <a:ext cx="20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护栏警示标识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11964" y="4830487"/>
            <a:ext cx="24194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爬梯警示线标识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73564" y="5501944"/>
            <a:ext cx="42228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设备（工装）维修中（异常）挂牌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199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44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66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77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86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5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4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13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22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1" dur="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00"/>
                            </p:stCondLst>
                            <p:childTnLst>
                              <p:par>
                                <p:cTn id="1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00"/>
                            </p:stCondLst>
                            <p:childTnLst>
                              <p:par>
                                <p:cTn id="14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3" dur="4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52" dur="4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8" grpId="0"/>
      <p:bldP spid="11" grpId="0"/>
      <p:bldP spid="13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64354"/>
            <a:ext cx="2417434" cy="47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特殊物品定位线</a:t>
            </a:r>
          </a:p>
        </p:txBody>
      </p:sp>
      <p:graphicFrame>
        <p:nvGraphicFramePr>
          <p:cNvPr id="3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57587"/>
              </p:ext>
            </p:extLst>
          </p:nvPr>
        </p:nvGraphicFramePr>
        <p:xfrm>
          <a:off x="623888" y="883920"/>
          <a:ext cx="10215910" cy="377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废品、危险品；清洁用品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88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生产中的废品、化学品、危险品的摆放使用白色区域线，线宽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卫生用品存放区域线使用白色线，线宽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8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、区域线四角可以为直角过渡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画线框时，尽量与主通道线相互平行、垂直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843" marB="4584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3888" y="4655127"/>
            <a:ext cx="10215910" cy="22028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6" descr="D:\layout\可视化：颜色管理\DSC0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64" y="4766673"/>
            <a:ext cx="2642253" cy="198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D:\layout\可视化：颜色管理\DSC05667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3" y="4764763"/>
            <a:ext cx="2642400" cy="19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378655"/>
            <a:ext cx="221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护栏警示标识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2477"/>
              </p:ext>
            </p:extLst>
          </p:nvPr>
        </p:nvGraphicFramePr>
        <p:xfrm>
          <a:off x="623887" y="1465811"/>
          <a:ext cx="10740799" cy="136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保护和警示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危险部位（区域）护栏或护罩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护栏或护罩用黄色标明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3888" y="3465513"/>
            <a:ext cx="10719026" cy="25362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4" descr="D:\layout\可视化：颜色管理\DSC05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3819251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D:\layout\可视化：颜色管理\DSC05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77" y="38893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D:\layout\可视化：颜色管理\DSC05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82" y="3947647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8967" y="289754"/>
            <a:ext cx="208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柱子警示标识</a:t>
            </a:r>
          </a:p>
        </p:txBody>
      </p:sp>
      <p:graphicFrame>
        <p:nvGraphicFramePr>
          <p:cNvPr id="3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69437"/>
              </p:ext>
            </p:extLst>
          </p:nvPr>
        </p:nvGraphicFramePr>
        <p:xfrm>
          <a:off x="901700" y="1034907"/>
          <a:ext cx="10450513" cy="20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对于不靠墙的柱子进行警示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危险部位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危险部位、危险区域用斑马线来标明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工字柱上斑马线黄黑间隔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组合 24"/>
          <p:cNvGrpSpPr>
            <a:grpSpLocks/>
          </p:cNvGrpSpPr>
          <p:nvPr/>
        </p:nvGrpSpPr>
        <p:grpSpPr bwMode="auto">
          <a:xfrm>
            <a:off x="4609475" y="3323876"/>
            <a:ext cx="3133769" cy="3389826"/>
            <a:chOff x="5097467" y="1594491"/>
            <a:chExt cx="3836566" cy="4401223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5976938" y="1594491"/>
              <a:ext cx="742951" cy="437768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181600" y="59721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8079972" y="5452667"/>
              <a:ext cx="854061" cy="54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地面</a:t>
              </a: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6719888" y="2524125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997700" y="2527300"/>
              <a:ext cx="0" cy="3444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064375" y="4130675"/>
              <a:ext cx="1018911" cy="54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5561013" y="251460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5561013" y="3214688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5791200" y="2514600"/>
              <a:ext cx="1588" cy="712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 rot="16200000">
              <a:off x="4772138" y="2622902"/>
              <a:ext cx="1140488" cy="48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/>
                <a:t>10cm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963953" y="2514599"/>
              <a:ext cx="762000" cy="706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963953" y="3221038"/>
              <a:ext cx="762000" cy="704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963953" y="3886200"/>
              <a:ext cx="762000" cy="7048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963953" y="4572000"/>
              <a:ext cx="762000" cy="706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5963953" y="5239998"/>
              <a:ext cx="762000" cy="706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21" name="Picture 26" descr="DSC05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82" y="3465513"/>
            <a:ext cx="2364447" cy="315259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E:\5S\照片\DSC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8" y="3510778"/>
            <a:ext cx="2214437" cy="31110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4"/>
          <p:cNvCxnSpPr/>
          <p:nvPr/>
        </p:nvCxnSpPr>
        <p:spPr>
          <a:xfrm flipH="1">
            <a:off x="2537246" y="4902160"/>
            <a:ext cx="2591657" cy="12525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52959" y="4914492"/>
            <a:ext cx="2994768" cy="99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200854"/>
            <a:ext cx="244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爬梯警示线标识</a:t>
            </a:r>
          </a:p>
        </p:txBody>
      </p:sp>
      <p:graphicFrame>
        <p:nvGraphicFramePr>
          <p:cNvPr id="3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08167"/>
              </p:ext>
            </p:extLst>
          </p:nvPr>
        </p:nvGraphicFramePr>
        <p:xfrm>
          <a:off x="924583" y="872375"/>
          <a:ext cx="10082904" cy="238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爬梯处进行危险警示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危险部位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9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危险部位、危险区域用斑马线来标明，至少标示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1.5m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工字柱上斑马线黄黑间隔通常为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、扶梯上刷斑马线，使得斑马线在横向爬梯上交错，距离约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30cm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左右。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3" descr="E:\5S\照片\一期\IMG_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21" y="3465513"/>
            <a:ext cx="2087485" cy="325215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267572" y="6383321"/>
            <a:ext cx="96098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</a:p>
        </p:txBody>
      </p: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6178204" y="3398872"/>
            <a:ext cx="2878484" cy="3382937"/>
            <a:chOff x="5334000" y="1600200"/>
            <a:chExt cx="3163888" cy="4359275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5334000" y="1600200"/>
              <a:ext cx="228600" cy="434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7010400" y="1600200"/>
              <a:ext cx="228600" cy="434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5562600" y="22098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562600" y="32766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562600" y="4333875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5562600" y="5410200"/>
              <a:ext cx="1447800" cy="152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53340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5334000" y="3276600"/>
              <a:ext cx="228600" cy="1066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53340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5334000" y="5410200"/>
              <a:ext cx="228600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7010400" y="1600200"/>
              <a:ext cx="228600" cy="434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70104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010400" y="3276600"/>
              <a:ext cx="228600" cy="1066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04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7010400" y="5410200"/>
              <a:ext cx="228600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5715000" y="59594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53288" y="2209800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H="1">
              <a:off x="7531100" y="2209800"/>
              <a:ext cx="12700" cy="374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7620000" y="3581400"/>
              <a:ext cx="798600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</p:grpSp>
      <p:sp>
        <p:nvSpPr>
          <p:cNvPr id="26" name="右箭头 25"/>
          <p:cNvSpPr/>
          <p:nvPr/>
        </p:nvSpPr>
        <p:spPr>
          <a:xfrm>
            <a:off x="5001515" y="512637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888" y="543754"/>
            <a:ext cx="490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设备（工装）维修中（异常）挂牌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83955"/>
              </p:ext>
            </p:extLst>
          </p:nvPr>
        </p:nvGraphicFramePr>
        <p:xfrm>
          <a:off x="738188" y="2755900"/>
          <a:ext cx="6827219" cy="292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对异常设备（工装）警示，防止危险发生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所有正在进行维修或待修的</a:t>
                      </a: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异常设备（工装）</a:t>
                      </a:r>
                      <a:endParaRPr kumimoji="1"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4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、警示看板底色为黄色，字体红色黑体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、警示看板使用时应悬挂在显眼的位置，</a:t>
                      </a: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设备（工装）操作面板、电柜等重要的关键部位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设备（工装）没恢复正常时不得取走警示看板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693" marB="4569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8276870" y="1844675"/>
            <a:ext cx="3075343" cy="3422649"/>
            <a:chOff x="3048000" y="1987050"/>
            <a:chExt cx="3075343" cy="3423149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3048000" y="3126270"/>
              <a:ext cx="3075343" cy="2283929"/>
              <a:chOff x="2880" y="1058"/>
              <a:chExt cx="2881" cy="2206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2880" y="1645"/>
                <a:ext cx="2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0" y="3168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 cm</a:t>
                </a:r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H="1">
                <a:off x="5280" y="1103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>
                <a:off x="5424" y="110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 rot="16200000">
                <a:off x="4730" y="1803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 cm</a:t>
                </a:r>
              </a:p>
            </p:txBody>
          </p:sp>
        </p:grpSp>
        <p:sp>
          <p:nvSpPr>
            <p:cNvPr id="6" name="TextBox 41"/>
            <p:cNvSpPr txBox="1">
              <a:spLocks noChangeArrowheads="1"/>
            </p:cNvSpPr>
            <p:nvPr/>
          </p:nvSpPr>
          <p:spPr bwMode="auto">
            <a:xfrm>
              <a:off x="3303757" y="3888157"/>
              <a:ext cx="2231968" cy="101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设备（工装）维修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中请勿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通电启动（操作）！</a:t>
              </a:r>
            </a:p>
          </p:txBody>
        </p:sp>
        <p:sp>
          <p:nvSpPr>
            <p:cNvPr id="7" name="TextBox 42"/>
            <p:cNvSpPr txBox="1">
              <a:spLocks noChangeArrowheads="1"/>
            </p:cNvSpPr>
            <p:nvPr/>
          </p:nvSpPr>
          <p:spPr bwMode="auto">
            <a:xfrm>
              <a:off x="3355662" y="3292581"/>
              <a:ext cx="2057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726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警  示  牌</a:t>
              </a:r>
            </a:p>
          </p:txBody>
        </p:sp>
        <p:sp>
          <p:nvSpPr>
            <p:cNvPr id="8" name="Oval 16"/>
            <p:cNvSpPr/>
            <p:nvPr/>
          </p:nvSpPr>
          <p:spPr>
            <a:xfrm>
              <a:off x="3810000" y="3200077"/>
              <a:ext cx="76200" cy="762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Oval 16"/>
            <p:cNvSpPr/>
            <p:nvPr/>
          </p:nvSpPr>
          <p:spPr>
            <a:xfrm>
              <a:off x="5029200" y="3200077"/>
              <a:ext cx="76200" cy="762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25875" y="3047655"/>
              <a:ext cx="4445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200697">
              <a:off x="3810000" y="2895233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10000" y="2742810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714888">
              <a:off x="3832225" y="2596739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494385">
              <a:off x="3868738" y="2439554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2804218">
              <a:off x="3957632" y="2277622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45075" y="3047655"/>
              <a:ext cx="4445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0238580">
              <a:off x="4994275" y="2901584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238580">
              <a:off x="4918075" y="2749161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20238580">
              <a:off x="4841875" y="2596739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20238580">
              <a:off x="4765675" y="2444317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20238580">
              <a:off x="4689475" y="2291895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rot="20238580">
              <a:off x="4613275" y="2139472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2804218">
              <a:off x="4033832" y="2201411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2804218">
              <a:off x="4186232" y="2048989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20238580">
              <a:off x="4537075" y="1987050"/>
              <a:ext cx="76200" cy="228633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rot="16902169">
              <a:off x="4424357" y="1926733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14000596">
              <a:off x="4267194" y="1966427"/>
              <a:ext cx="76211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7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1600" y="3962401"/>
            <a:ext cx="1524000" cy="1585913"/>
            <a:chOff x="0" y="0"/>
            <a:chExt cx="1711" cy="1697"/>
          </a:xfrm>
        </p:grpSpPr>
        <p:sp>
          <p:nvSpPr>
            <p:cNvPr id="5" name="Rectangle 128"/>
            <p:cNvSpPr>
              <a:spLocks noChangeArrowheads="1"/>
            </p:cNvSpPr>
            <p:nvPr/>
          </p:nvSpPr>
          <p:spPr bwMode="auto">
            <a:xfrm>
              <a:off x="245" y="458"/>
              <a:ext cx="1282" cy="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6" name="Rectangle 129"/>
            <p:cNvSpPr>
              <a:spLocks noChangeArrowheads="1"/>
            </p:cNvSpPr>
            <p:nvPr/>
          </p:nvSpPr>
          <p:spPr bwMode="auto">
            <a:xfrm rot="-2700000">
              <a:off x="-12" y="478"/>
              <a:ext cx="623" cy="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7" name="Rectangle 130"/>
            <p:cNvSpPr>
              <a:spLocks noChangeArrowheads="1"/>
            </p:cNvSpPr>
            <p:nvPr/>
          </p:nvSpPr>
          <p:spPr bwMode="auto">
            <a:xfrm rot="-2700000">
              <a:off x="201" y="727"/>
              <a:ext cx="739" cy="1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8" name="Rectangle 131"/>
            <p:cNvSpPr>
              <a:spLocks noChangeArrowheads="1"/>
            </p:cNvSpPr>
            <p:nvPr/>
          </p:nvSpPr>
          <p:spPr bwMode="auto">
            <a:xfrm rot="-2700000">
              <a:off x="-54" y="759"/>
              <a:ext cx="1629" cy="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9" name="Rectangle 132"/>
            <p:cNvSpPr>
              <a:spLocks noChangeArrowheads="1"/>
            </p:cNvSpPr>
            <p:nvPr/>
          </p:nvSpPr>
          <p:spPr bwMode="auto">
            <a:xfrm rot="-2700000">
              <a:off x="224" y="868"/>
              <a:ext cx="1548" cy="1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0" name="Rectangle 133"/>
            <p:cNvSpPr>
              <a:spLocks noChangeArrowheads="1"/>
            </p:cNvSpPr>
            <p:nvPr/>
          </p:nvSpPr>
          <p:spPr bwMode="auto">
            <a:xfrm rot="-2700000">
              <a:off x="660" y="1039"/>
              <a:ext cx="1076" cy="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1" name="Rectangle 134"/>
            <p:cNvSpPr>
              <a:spLocks noChangeArrowheads="1"/>
            </p:cNvSpPr>
            <p:nvPr/>
          </p:nvSpPr>
          <p:spPr bwMode="auto">
            <a:xfrm rot="-2700000">
              <a:off x="1063" y="1177"/>
              <a:ext cx="703" cy="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2" name="Rectangle 135"/>
            <p:cNvSpPr>
              <a:spLocks noChangeArrowheads="1"/>
            </p:cNvSpPr>
            <p:nvPr/>
          </p:nvSpPr>
          <p:spPr bwMode="auto">
            <a:xfrm>
              <a:off x="45" y="1338"/>
              <a:ext cx="1584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3" name="Rectangle 136"/>
            <p:cNvSpPr>
              <a:spLocks noChangeArrowheads="1"/>
            </p:cNvSpPr>
            <p:nvPr/>
          </p:nvSpPr>
          <p:spPr bwMode="auto">
            <a:xfrm>
              <a:off x="1521" y="458"/>
              <a:ext cx="190" cy="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4" name="Rectangle 137"/>
            <p:cNvSpPr>
              <a:spLocks noChangeArrowheads="1"/>
            </p:cNvSpPr>
            <p:nvPr/>
          </p:nvSpPr>
          <p:spPr bwMode="auto">
            <a:xfrm>
              <a:off x="0" y="458"/>
              <a:ext cx="245" cy="1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5" name="Rectangle 138"/>
            <p:cNvSpPr>
              <a:spLocks noChangeArrowheads="1"/>
            </p:cNvSpPr>
            <p:nvPr/>
          </p:nvSpPr>
          <p:spPr bwMode="auto">
            <a:xfrm>
              <a:off x="245" y="178"/>
              <a:ext cx="1439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18028" y="2959451"/>
            <a:ext cx="3284538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、按管理要求在相应的地方刷不同颜色的油漆；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、划线的具体形状参照后面章节的相关规定。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718029" y="2447872"/>
            <a:ext cx="33131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生产车间所有工作场所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98743" y="1818727"/>
            <a:ext cx="406315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对现场进行颜色管理，使现场规范化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921226" y="804184"/>
            <a:ext cx="2809097" cy="465816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A01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画线颜色管理</a:t>
            </a:r>
          </a:p>
        </p:txBody>
      </p:sp>
      <p:graphicFrame>
        <p:nvGraphicFramePr>
          <p:cNvPr id="20" name="Group 18"/>
          <p:cNvGraphicFramePr>
            <a:graphicFrameLocks noGrp="1"/>
          </p:cNvGraphicFramePr>
          <p:nvPr>
            <p:extLst/>
          </p:nvPr>
        </p:nvGraphicFramePr>
        <p:xfrm>
          <a:off x="6397252" y="1037093"/>
          <a:ext cx="4191000" cy="5257803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适用项目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规格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(mm)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基准颜色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主通道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一般区域线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辅助通道线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开门线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周转区域线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桌面物品定置线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废品区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50/100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化学品区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50/100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配电柜区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间隔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100/45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度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消防区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间隔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100/45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度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危险区域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间隔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100/45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度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线槽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间隔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100/45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度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垃圾桶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50/100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单位为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mm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。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清洁工具</a:t>
                      </a:r>
                    </a:p>
                  </a:txBody>
                  <a:tcPr marL="89992" marR="89992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50/100</a:t>
                      </a:r>
                    </a:p>
                  </a:txBody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1" name="Picture 8" descr="IMG_3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28" y="4856024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9144000" y="205740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道路黄</a:t>
            </a:r>
            <a:endParaRPr lang="en-US" sz="1400"/>
          </a:p>
          <a:p>
            <a:pPr eaLnBrk="1" hangingPunct="1"/>
            <a:r>
              <a:rPr lang="zh-CN" altLang="en-US" sz="1400"/>
              <a:t>国标</a:t>
            </a:r>
            <a:r>
              <a:rPr lang="en-US" altLang="zh-CN" sz="1400"/>
              <a:t>Y07</a:t>
            </a:r>
            <a:endParaRPr lang="zh-CN" altLang="en-US" sz="1400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9220200" y="35052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消防红</a:t>
            </a:r>
            <a:endParaRPr lang="en-US" sz="1400"/>
          </a:p>
          <a:p>
            <a:pPr eaLnBrk="1" hangingPunct="1"/>
            <a:r>
              <a:rPr lang="zh-CN" altLang="en-US" sz="1400"/>
              <a:t>国标</a:t>
            </a:r>
            <a:r>
              <a:rPr lang="en-US" altLang="zh-CN" sz="1400"/>
              <a:t>R03</a:t>
            </a:r>
            <a:endParaRPr lang="zh-CN" altLang="en-US" sz="140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775520" y="1777982"/>
            <a:ext cx="1078732" cy="2259428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405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2314" y="899991"/>
            <a:ext cx="3887787" cy="4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A02.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管道颜色标识方法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4476" y="1485486"/>
            <a:ext cx="3311525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管道内流体可视化，预知管道危险性</a:t>
            </a:r>
            <a:r>
              <a:rPr lang="en-US" altLang="zh-CN" dirty="0"/>
              <a:t>,</a:t>
            </a:r>
            <a:r>
              <a:rPr lang="zh-CN" altLang="en-US" dirty="0"/>
              <a:t>预防事故发生</a:t>
            </a:r>
            <a:r>
              <a:rPr lang="en-US" altLang="zh-CN" dirty="0"/>
              <a:t>,</a:t>
            </a:r>
            <a:r>
              <a:rPr lang="zh-CN" altLang="en-US" dirty="0"/>
              <a:t>提高管道维护的效率</a:t>
            </a:r>
            <a:r>
              <a:rPr lang="en-US" altLang="zh-CN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86063" y="2234860"/>
            <a:ext cx="3240087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公司所有管道</a:t>
            </a:r>
            <a:r>
              <a:rPr lang="en-US" altLang="zh-CN" dirty="0"/>
              <a:t>,</a:t>
            </a:r>
            <a:r>
              <a:rPr lang="zh-CN" altLang="en-US" dirty="0"/>
              <a:t>包括气体和液体管道</a:t>
            </a:r>
            <a:r>
              <a:rPr lang="en-US" altLang="zh-CN" dirty="0"/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86062" y="2808741"/>
            <a:ext cx="3024188" cy="17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、压缩空气管道涂刷成天蓝色。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、天然气管道涂刷成黄色。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、消防管道涂刷成红色。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、冷凝水管道涂刷成黑色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、水管涂刷成银色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、详细管道颜色标识见国家标准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32626" y="1628775"/>
            <a:ext cx="3167063" cy="287338"/>
          </a:xfrm>
          <a:prstGeom prst="rect">
            <a:avLst/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32626" y="2636839"/>
            <a:ext cx="3167063" cy="287337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32626" y="3573464"/>
            <a:ext cx="3167063" cy="287337"/>
          </a:xfrm>
          <a:prstGeom prst="rect">
            <a:avLst/>
          </a:prstGeom>
          <a:solidFill>
            <a:srgbClr val="EA0000"/>
          </a:solidFill>
          <a:ln w="9525">
            <a:solidFill>
              <a:srgbClr val="EA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032626" y="4581525"/>
            <a:ext cx="3167063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59600" y="1196975"/>
            <a:ext cx="2850444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A</a:t>
            </a:r>
            <a:r>
              <a:rPr lang="zh-CN" altLang="en-US" dirty="0"/>
              <a:t>、压缩空气管道</a:t>
            </a:r>
            <a:r>
              <a:rPr lang="en-US" altLang="zh-CN" dirty="0"/>
              <a:t>(</a:t>
            </a:r>
            <a:r>
              <a:rPr lang="zh-CN" altLang="en-US" dirty="0"/>
              <a:t>天蓝</a:t>
            </a:r>
            <a:r>
              <a:rPr lang="en-US" altLang="zh-CN" dirty="0"/>
              <a:t>403</a:t>
            </a:r>
            <a:r>
              <a:rPr lang="zh-CN" altLang="en-US" dirty="0"/>
              <a:t>）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959600" y="2205039"/>
            <a:ext cx="1562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B</a:t>
            </a:r>
            <a:r>
              <a:rPr lang="zh-CN" altLang="en-US" dirty="0"/>
              <a:t>、天然气管道</a:t>
            </a:r>
            <a:endParaRPr lang="en-US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959600" y="3213100"/>
            <a:ext cx="2706174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C</a:t>
            </a:r>
            <a:r>
              <a:rPr lang="zh-CN" altLang="en-US" dirty="0"/>
              <a:t>、消防管道（消防红</a:t>
            </a:r>
            <a:r>
              <a:rPr lang="en-US" altLang="zh-CN" dirty="0"/>
              <a:t>R03 )</a:t>
            </a:r>
            <a:endParaRPr lang="zh-CN" altLang="en-US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959600" y="4221163"/>
            <a:ext cx="157766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D</a:t>
            </a:r>
            <a:r>
              <a:rPr lang="zh-CN" altLang="en-US" dirty="0"/>
              <a:t>、冷凝水管道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032626" y="5518150"/>
            <a:ext cx="3167063" cy="2873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959600" y="515778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、水管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682234"/>
            <a:ext cx="1343025" cy="179070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管道颜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32" y="4821737"/>
            <a:ext cx="1876425" cy="153670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721727" y="1553053"/>
            <a:ext cx="960657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1342" y="2236728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1342" y="3460690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4522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9340" y="807260"/>
            <a:ext cx="3887787" cy="4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A03. 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管道流向标识方法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43701" y="1528763"/>
            <a:ext cx="3408363" cy="1511300"/>
            <a:chOff x="0" y="0"/>
            <a:chExt cx="2147" cy="95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87" y="272"/>
              <a:ext cx="1860" cy="680"/>
            </a:xfrm>
            <a:prstGeom prst="rightArrow">
              <a:avLst>
                <a:gd name="adj1" fmla="val 50000"/>
                <a:gd name="adj2" fmla="val 68382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0"/>
              <a:ext cx="2146" cy="806"/>
              <a:chOff x="0" y="0"/>
              <a:chExt cx="2146" cy="806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96" y="453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146" cy="806"/>
                <a:chOff x="0" y="0"/>
                <a:chExt cx="2146" cy="806"/>
              </a:xfrm>
            </p:grpSpPr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" y="447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" y="771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05" y="509"/>
                  <a:ext cx="40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>
                      <a:latin typeface="Times New Roman" pitchFamily="18" charset="0"/>
                    </a:rPr>
                    <a:t>25mm</a:t>
                  </a: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7" y="136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46" y="136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>
                  <a:off x="287" y="181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83" y="0"/>
                  <a:ext cx="45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>
                      <a:latin typeface="Times New Roman" pitchFamily="18" charset="0"/>
                    </a:rPr>
                    <a:t>150mm</a:t>
                  </a:r>
                </a:p>
              </p:txBody>
            </p:sp>
          </p:grpSp>
        </p:grp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97664" y="3213100"/>
            <a:ext cx="3406775" cy="1512888"/>
            <a:chOff x="0" y="0"/>
            <a:chExt cx="2146" cy="953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78" y="273"/>
              <a:ext cx="1860" cy="680"/>
            </a:xfrm>
            <a:prstGeom prst="rightArrow">
              <a:avLst>
                <a:gd name="adj1" fmla="val 50000"/>
                <a:gd name="adj2" fmla="val 68382"/>
              </a:avLst>
            </a:prstGeom>
            <a:solidFill>
              <a:srgbClr val="E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0" y="0"/>
              <a:ext cx="2146" cy="806"/>
              <a:chOff x="0" y="0"/>
              <a:chExt cx="2146" cy="806"/>
            </a:xfrm>
          </p:grpSpPr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196" y="453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2146" cy="806"/>
                <a:chOff x="0" y="0"/>
                <a:chExt cx="2146" cy="806"/>
              </a:xfrm>
            </p:grpSpPr>
            <p:sp>
              <p:nvSpPr>
                <p:cNvPr id="2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" y="447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5" y="771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05" y="509"/>
                  <a:ext cx="40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>
                      <a:latin typeface="Times New Roman" pitchFamily="18" charset="0"/>
                    </a:rPr>
                    <a:t>25mm</a:t>
                  </a:r>
                </a:p>
              </p:txBody>
            </p:sp>
            <p:sp>
              <p:nvSpPr>
                <p:cNvPr id="2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7" y="136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46" y="136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auto">
                <a:xfrm>
                  <a:off x="287" y="181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83" y="0"/>
                  <a:ext cx="45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>
                      <a:latin typeface="Times New Roman" pitchFamily="18" charset="0"/>
                    </a:rPr>
                    <a:t>150mm</a:t>
                  </a:r>
                </a:p>
              </p:txBody>
            </p:sp>
          </p:grpSp>
        </p:grp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58209" y="1188314"/>
            <a:ext cx="239038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A</a:t>
            </a:r>
            <a:r>
              <a:rPr lang="zh-CN" altLang="en-US" dirty="0"/>
              <a:t>、红色消防管道上使用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985001" y="2970213"/>
            <a:ext cx="1967189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B</a:t>
            </a:r>
            <a:r>
              <a:rPr lang="zh-CN" altLang="en-US" dirty="0"/>
              <a:t>、其它管道上使用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640014" y="1377150"/>
            <a:ext cx="3303587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使排管的流体、方向、压力等可视化，提高管道维护的效率．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657529" y="2127911"/>
            <a:ext cx="3401959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公司所有的管道，包括气体和液体管道．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657528" y="2567241"/>
            <a:ext cx="3471810" cy="20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、制作防水不干胶标签，标签上箭头颜色为流体的标准色样。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、箭头颜色分为黄色和红色，黄色张贴在消防管道上，红色张贴在其它管道上。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、规格：长</a:t>
            </a:r>
            <a:r>
              <a:rPr lang="en-US" altLang="zh-CN" dirty="0"/>
              <a:t>150mmX</a:t>
            </a:r>
            <a:r>
              <a:rPr lang="zh-CN" altLang="en-US" dirty="0"/>
              <a:t>宽</a:t>
            </a:r>
            <a:r>
              <a:rPr lang="en-US" altLang="zh-CN" dirty="0"/>
              <a:t>25mm.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、依据管道大小来选择使用．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、制作防水不干胶标识，宋体  </a:t>
            </a:r>
            <a:r>
              <a:rPr lang="en-US" altLang="zh-CN" dirty="0"/>
              <a:t>80#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046027" y="4652963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C</a:t>
            </a:r>
            <a:r>
              <a:rPr lang="zh-CN" altLang="en-US" dirty="0"/>
              <a:t>、管道标识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068447" y="4866957"/>
            <a:ext cx="3232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8000" dirty="0">
                <a:solidFill>
                  <a:srgbClr val="EA0000"/>
                </a:solidFill>
                <a:latin typeface="Times New Roman" pitchFamily="18" charset="0"/>
              </a:rPr>
              <a:t>天然气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9486237" y="5260976"/>
            <a:ext cx="598226" cy="584767"/>
          </a:xfrm>
          <a:prstGeom prst="rect">
            <a:avLst/>
          </a:prstGeom>
          <a:solidFill>
            <a:srgbClr val="D1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accent2"/>
                </a:solidFill>
                <a:latin typeface="Times New Roman" pitchFamily="18" charset="0"/>
              </a:rPr>
              <a:t>宋体</a:t>
            </a:r>
          </a:p>
          <a:p>
            <a:pPr algn="ctr" eaLnBrk="1" hangingPunct="1"/>
            <a:r>
              <a:rPr lang="en-US" altLang="zh-CN" sz="1600" b="1">
                <a:solidFill>
                  <a:schemeClr val="accent2"/>
                </a:solidFill>
                <a:latin typeface="Times New Roman" pitchFamily="18" charset="0"/>
              </a:rPr>
              <a:t>80#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9193214" y="5516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724401"/>
            <a:ext cx="1657350" cy="1800225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081588"/>
            <a:ext cx="1828800" cy="137160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7"/>
          <p:cNvSpPr txBox="1">
            <a:spLocks noChangeArrowheads="1"/>
          </p:cNvSpPr>
          <p:nvPr/>
        </p:nvSpPr>
        <p:spPr bwMode="auto">
          <a:xfrm>
            <a:off x="7239000" y="40386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消防红国标</a:t>
            </a:r>
            <a:r>
              <a:rPr lang="en-US" altLang="zh-CN"/>
              <a:t>R03</a:t>
            </a:r>
            <a:endParaRPr lang="zh-CN" altLang="en-US"/>
          </a:p>
          <a:p>
            <a:pPr eaLnBrk="1" hangingPunct="1"/>
            <a:endParaRPr lang="zh-CN" altLang="en-US"/>
          </a:p>
        </p:txBody>
      </p: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7315200" y="228600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道路黄国标</a:t>
            </a:r>
            <a:r>
              <a:rPr lang="en-US" altLang="zh-CN"/>
              <a:t>Y07</a:t>
            </a:r>
            <a:endParaRPr lang="zh-CN" altLang="en-US"/>
          </a:p>
          <a:p>
            <a:pPr eaLnBrk="1" hangingPunct="1"/>
            <a:endParaRPr lang="zh-CN" altLang="en-US"/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1742806" y="1474789"/>
            <a:ext cx="986538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4106" y="2114057"/>
            <a:ext cx="851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3918" y="3429000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/>
            <a:r>
              <a:rPr lang="en-US" altLang="zh-CN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40648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4719"/>
              </p:ext>
            </p:extLst>
          </p:nvPr>
        </p:nvGraphicFramePr>
        <p:xfrm>
          <a:off x="0" y="7931"/>
          <a:ext cx="12192000" cy="685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01">
                <a:tc gridSpan="3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管道内流体可视化，预知管道危险性</a:t>
                      </a:r>
                      <a:r>
                        <a:rPr kumimoji="1" lang="en-US" altLang="zh-CN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预防事故发生</a:t>
                      </a:r>
                      <a:r>
                        <a:rPr kumimoji="1" lang="en-US" altLang="zh-CN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提高管道维护的效率</a:t>
                      </a:r>
                      <a:endParaRPr kumimoji="1" lang="en-US" altLang="zh-CN" sz="18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公司所有管道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包括气体和液体管道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01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、压缩空气管道涂刷成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淡灰色</a:t>
                      </a:r>
                      <a:endParaRPr kumimoji="1" lang="en-US" altLang="zh-CN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淡灰色</a:t>
                      </a:r>
                      <a:endParaRPr kumimoji="1" lang="en-US" altLang="zh-CN" sz="1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、消防管道涂刷成红色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鲜红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、低压氦气管道涂刷成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kumimoji="1" lang="en-US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、高压氦气管道涂刷成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、低压氮气管道涂刷成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en-US" altLang="zh-CN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、中、高压氮气管道涂刷成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en-US" altLang="zh-CN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、乙炔管道涂刷成白色（乙炔软管为黑色）</a:t>
                      </a:r>
                      <a:endParaRPr kumimoji="1" lang="en-US" altLang="zh-CN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铝白色</a:t>
                      </a:r>
                      <a:endParaRPr kumimoji="1" lang="en-US" altLang="zh-CN" sz="1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、氧气管道涂刷成天蓝色（氧气软管为红色）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zh-CN" altLang="en-US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天蓝色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、一般水管涂刷成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艳绿色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绿色</a:t>
                      </a:r>
                      <a:endParaRPr kumimoji="1" lang="zh-CN" altLang="en-US" sz="1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0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、液化气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淡</a:t>
                      </a:r>
                      <a:r>
                        <a:rPr kumimoji="1" lang="en-US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kumimoji="1" lang="zh-CN" altLang="zh-CN" sz="1800" b="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黄色</a:t>
                      </a:r>
                      <a:endParaRPr kumimoji="1" lang="zh-CN" altLang="en-US" sz="1800" b="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3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具体操作按国标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GB_7231-2003_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工业管道的基本识别色、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识别符号和安全标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T="45708" marB="4570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64197" y="0"/>
            <a:ext cx="2898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管道相关颜色标识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4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3589" y="915866"/>
            <a:ext cx="3824287" cy="4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A04. 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车间主干道标识线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20975" y="1369211"/>
            <a:ext cx="315753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为了保护墙面与设备，区分人与车辆的通行，培养员工按道路通行的习惯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13831" y="2089951"/>
            <a:ext cx="3160712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车间内部有车辆往来的通道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67001" y="2741721"/>
            <a:ext cx="3254375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适合于车间主通道，副通道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）线宽：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；材料：油漆；颜色：黄色；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38538" y="5070475"/>
            <a:ext cx="63500" cy="1231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99026" y="5072063"/>
            <a:ext cx="73025" cy="1231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097338" y="5121275"/>
            <a:ext cx="304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algn="ctr"/>
            <a:r>
              <a:rPr lang="zh-CN" altLang="en-US" sz="1400">
                <a:latin typeface="Times New Roman" pitchFamily="18" charset="0"/>
              </a:rPr>
              <a:t>车辆通道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165475" y="4953000"/>
            <a:ext cx="1828800" cy="1403350"/>
          </a:xfrm>
          <a:prstGeom prst="rect">
            <a:avLst/>
          </a:prstGeom>
          <a:noFill/>
          <a:ln w="19050">
            <a:solidFill>
              <a:srgbClr val="00CC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775075" y="6324601"/>
            <a:ext cx="939800" cy="2254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pPr algn="ctr"/>
            <a:r>
              <a:rPr lang="zh-CN" altLang="en-US" sz="1400"/>
              <a:t>主通道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4918075" y="4884739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4976813" y="4884739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4686301" y="4997450"/>
            <a:ext cx="20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>
            <a:off x="4994276" y="4997450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648201" y="4635501"/>
            <a:ext cx="6651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pPr algn="ctr"/>
            <a:r>
              <a:rPr lang="en-US" altLang="zh-CN"/>
              <a:t>120mm</a:t>
            </a:r>
          </a:p>
        </p:txBody>
      </p:sp>
      <p:pic>
        <p:nvPicPr>
          <p:cNvPr id="18" name="Picture 30" descr="IMG_3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990600"/>
            <a:ext cx="41465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751626" y="1418708"/>
            <a:ext cx="915374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3555" y="2089951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1499" y="2852936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4670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925638" y="878293"/>
            <a:ext cx="4458394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A05.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配电柜、消防设施警示线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92862" y="1667951"/>
            <a:ext cx="32575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画线区域内为重要安全设施，禁止堆放物品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28212" y="2595589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配电柜、消防栓、灭火器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76526" y="3118266"/>
            <a:ext cx="3419475" cy="17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、电柜、消防栓等区域线使用斑马线绘制，线宽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、各区域线的大小以摆放物品大小而定，物品摆放与区域线距离为：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30mm≤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</a:p>
        </p:txBody>
      </p:sp>
      <p:pic>
        <p:nvPicPr>
          <p:cNvPr id="8" name="Picture 11" descr="DSC_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8" y="4868751"/>
            <a:ext cx="2167349" cy="18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6734176" y="3311525"/>
            <a:ext cx="3063875" cy="2432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 rot="18900000">
            <a:off x="6119814" y="3371851"/>
            <a:ext cx="1487487" cy="303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 rot="18900000">
            <a:off x="6042025" y="3906838"/>
            <a:ext cx="2382838" cy="3032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 rot="18900000">
            <a:off x="6019800" y="4148138"/>
            <a:ext cx="3892550" cy="3032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 rot="18900000">
            <a:off x="6686550" y="4448175"/>
            <a:ext cx="36957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 rot="18900000">
            <a:off x="7724775" y="4926013"/>
            <a:ext cx="2573338" cy="3032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 rot="18900000">
            <a:off x="8686800" y="5311775"/>
            <a:ext cx="168275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6604001" y="5756276"/>
            <a:ext cx="3438525" cy="644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9782176" y="3311525"/>
            <a:ext cx="454025" cy="2444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6149975" y="3311525"/>
            <a:ext cx="584200" cy="2444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6734175" y="2667001"/>
            <a:ext cx="3436938" cy="644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7316788" y="3311526"/>
            <a:ext cx="1827212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zh-CN" altLang="en-US"/>
              <a:t>电柜、消防栓、</a:t>
            </a:r>
          </a:p>
          <a:p>
            <a:pPr algn="ctr"/>
            <a:r>
              <a:rPr lang="zh-CN" altLang="en-US"/>
              <a:t>灭火器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7386638" y="5729288"/>
            <a:ext cx="156002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/>
              <a:t>45</a:t>
            </a:r>
            <a:r>
              <a:rPr lang="zh-CN" altLang="en-US" b="1" dirty="0"/>
              <a:t>度角</a:t>
            </a:r>
            <a:r>
              <a:rPr lang="en-US" altLang="zh-CN" b="1" dirty="0"/>
              <a:t>/10cm</a:t>
            </a: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>
            <a:off x="9461500" y="5756275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9007475" y="5756275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8"/>
          <p:cNvSpPr>
            <a:spLocks noChangeShapeType="1"/>
          </p:cNvSpPr>
          <p:nvPr/>
        </p:nvSpPr>
        <p:spPr bwMode="auto">
          <a:xfrm>
            <a:off x="9007476" y="6075363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7386639" y="6078538"/>
            <a:ext cx="1620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" name="Picture 58" descr="DSC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/>
          <a:stretch>
            <a:fillRect/>
          </a:stretch>
        </p:blipFill>
        <p:spPr bwMode="auto">
          <a:xfrm>
            <a:off x="6858000" y="533400"/>
            <a:ext cx="2590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716420" y="1741617"/>
            <a:ext cx="91453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1062" y="2589152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1034" y="3683174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3109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A06.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凸起物警示线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44411" y="1478916"/>
            <a:ext cx="32575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对可能造成安全事故的凸起物，墙上配电盒进行警示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44412" y="2280786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墙上配电盒、凸起物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44412" y="2746887"/>
            <a:ext cx="3419475" cy="17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、对于墙上固定的凸出配电盒，可在配电柜两端绘制或粘贴斑马线，线宽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、对于车间内地面或墙上的凸起物可在周围绘制斑马线：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30mm≤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宽度≤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</a:p>
        </p:txBody>
      </p:sp>
      <p:pic>
        <p:nvPicPr>
          <p:cNvPr id="8" name="Picture 2" descr="E:\5S\照片\四期\新建文件夹\DSC_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724400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5S\照片\四期\DSC_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1"/>
            <a:ext cx="3638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:\5S\照片\外\新建文件夹\DSC_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3671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752543" y="1538554"/>
            <a:ext cx="891869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2895" y="2266932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8100" y="3256075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241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A07.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工字柱警示标识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11450" y="1511631"/>
            <a:ext cx="3257550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对于不靠墙的柱子进行警示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11451" y="2097185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危险部位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86269" y="2688422"/>
            <a:ext cx="3419475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、危险部位、危险区域用斑马线来标明。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、工字柱上斑马线黄黑间隔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、斑马线可以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度倾斜也可以与柱子垂直。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057400" y="2438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096000" y="1143000"/>
            <a:ext cx="3551238" cy="5105400"/>
            <a:chOff x="0" y="0"/>
            <a:chExt cx="3676" cy="4196"/>
          </a:xfrm>
        </p:grpSpPr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24" y="0"/>
              <a:ext cx="768" cy="403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0" y="4032"/>
              <a:ext cx="2880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 rot="5400000">
              <a:off x="-194" y="2240"/>
              <a:ext cx="2808" cy="771"/>
              <a:chOff x="0" y="0"/>
              <a:chExt cx="2808" cy="867"/>
            </a:xfrm>
          </p:grpSpPr>
          <p:sp>
            <p:nvSpPr>
              <p:cNvPr id="21" name="Rectangle 33"/>
              <p:cNvSpPr>
                <a:spLocks noChangeArrowheads="1"/>
              </p:cNvSpPr>
              <p:nvPr/>
            </p:nvSpPr>
            <p:spPr bwMode="auto">
              <a:xfrm rot="-5400000">
                <a:off x="972" y="-972"/>
                <a:ext cx="864" cy="28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2" name="AutoShape 34"/>
              <p:cNvSpPr>
                <a:spLocks noChangeArrowheads="1"/>
              </p:cNvSpPr>
              <p:nvPr/>
            </p:nvSpPr>
            <p:spPr bwMode="auto">
              <a:xfrm>
                <a:off x="72" y="3"/>
                <a:ext cx="864" cy="864"/>
              </a:xfrm>
              <a:prstGeom prst="parallelogram">
                <a:avLst>
                  <a:gd name="adj" fmla="val 43889"/>
                </a:avLst>
              </a:prstGeom>
              <a:solidFill>
                <a:srgbClr val="1C1C1C"/>
              </a:solidFill>
              <a:ln w="9525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 rot="10800000" vert="eaVert"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3" name="AutoShape 35"/>
              <p:cNvSpPr>
                <a:spLocks noChangeArrowheads="1"/>
              </p:cNvSpPr>
              <p:nvPr/>
            </p:nvSpPr>
            <p:spPr bwMode="auto">
              <a:xfrm>
                <a:off x="1032" y="3"/>
                <a:ext cx="864" cy="864"/>
              </a:xfrm>
              <a:prstGeom prst="parallelogram">
                <a:avLst>
                  <a:gd name="adj" fmla="val 43889"/>
                </a:avLst>
              </a:prstGeom>
              <a:solidFill>
                <a:srgbClr val="1C1C1C"/>
              </a:solidFill>
              <a:ln w="9525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 rot="10800000" vert="eaVert"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4" name="AutoShape 36"/>
              <p:cNvSpPr>
                <a:spLocks noChangeArrowheads="1"/>
              </p:cNvSpPr>
              <p:nvPr/>
            </p:nvSpPr>
            <p:spPr bwMode="auto">
              <a:xfrm>
                <a:off x="1944" y="3"/>
                <a:ext cx="864" cy="864"/>
              </a:xfrm>
              <a:prstGeom prst="parallelogram">
                <a:avLst>
                  <a:gd name="adj" fmla="val 43889"/>
                </a:avLst>
              </a:prstGeom>
              <a:solidFill>
                <a:srgbClr val="1C1C1C"/>
              </a:solidFill>
              <a:ln w="9525">
                <a:solidFill>
                  <a:srgbClr val="1C1C1C"/>
                </a:solidFill>
                <a:miter lim="800000"/>
                <a:headEnd/>
                <a:tailEnd/>
              </a:ln>
            </p:spPr>
            <p:txBody>
              <a:bodyPr rot="10800000" vert="eaVert" wrap="none" lIns="91432" tIns="45716" rIns="91432" bIns="45716" anchor="ctr"/>
              <a:lstStyle/>
              <a:p>
                <a:endParaRPr lang="zh-CN" altLang="en-US"/>
              </a:p>
            </p:txBody>
          </p:sp>
        </p:grp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3012" y="3895"/>
              <a:ext cx="66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/>
                <a:t>地面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1592" y="121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1880" y="1200"/>
              <a:ext cx="0" cy="2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1949" y="2518"/>
              <a:ext cx="75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1.5</a:t>
              </a:r>
              <a:r>
                <a:rPr lang="zh-CN" altLang="en-US" b="1"/>
                <a:t>米</a:t>
              </a: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392" y="12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9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632" y="129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56" y="1433"/>
              <a:ext cx="66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/>
                <a:t>15cm</a:t>
              </a:r>
            </a:p>
          </p:txBody>
        </p:sp>
      </p:grpSp>
      <p:pic>
        <p:nvPicPr>
          <p:cNvPr id="25" name="Picture 46" descr="DSC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r="6818" b="10263"/>
          <a:stretch>
            <a:fillRect/>
          </a:stretch>
        </p:blipFill>
        <p:spPr bwMode="auto">
          <a:xfrm>
            <a:off x="3200400" y="4572001"/>
            <a:ext cx="25908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SSL28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5"/>
          <a:stretch>
            <a:fillRect/>
          </a:stretch>
        </p:blipFill>
        <p:spPr bwMode="auto">
          <a:xfrm>
            <a:off x="8991601" y="1066800"/>
            <a:ext cx="14462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820123" y="1492030"/>
            <a:ext cx="91453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3823" y="2061234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8511" y="2862416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32831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24600" y="5867400"/>
            <a:ext cx="4343400" cy="471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A08.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圆型柱子警示标识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06612" y="1580082"/>
            <a:ext cx="3257550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对于不靠墙的柱子进行警示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98751" y="2115068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危险部位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05895" y="2747173"/>
            <a:ext cx="3419475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、危险部位、危险区域用斑马线来标明。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、工字柱上斑马线黄黑间隔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57400" y="2438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6172200" y="1066800"/>
            <a:ext cx="3551238" cy="5105400"/>
            <a:chOff x="0" y="0"/>
            <a:chExt cx="3551238" cy="51054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95338" y="0"/>
              <a:ext cx="742950" cy="49053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0" y="49053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909888" y="4738688"/>
              <a:ext cx="641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/>
                <a:t>地面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1538288" y="1457325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1816100" y="1460500"/>
              <a:ext cx="0" cy="3444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882775" y="3063875"/>
              <a:ext cx="731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1.5</a:t>
              </a:r>
              <a:r>
                <a:rPr lang="zh-CN" altLang="en-US" b="1"/>
                <a:t>米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379413" y="144780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379413" y="2147888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609600" y="1447800"/>
              <a:ext cx="1588" cy="712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5875" y="1692275"/>
              <a:ext cx="638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/>
                <a:t>15cm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762000" y="1447800"/>
              <a:ext cx="762000" cy="706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762000" y="2154238"/>
              <a:ext cx="762000" cy="704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762000" y="2819400"/>
              <a:ext cx="762000" cy="7048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762000" y="3505200"/>
              <a:ext cx="762000" cy="706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762000" y="4195763"/>
              <a:ext cx="762000" cy="7064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</p:grpSp>
      <p:pic>
        <p:nvPicPr>
          <p:cNvPr id="26" name="Picture 11" descr="E:\5S\照片\DSC_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2" t="40730" r="26065" b="4533"/>
          <a:stretch>
            <a:fillRect/>
          </a:stretch>
        </p:blipFill>
        <p:spPr bwMode="auto">
          <a:xfrm>
            <a:off x="8839200" y="1066800"/>
            <a:ext cx="1627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SSL28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867079" y="1543831"/>
            <a:ext cx="864921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9980" y="2087487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5057" y="2867819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3629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A09.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爬梯警示线标识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11450" y="1589957"/>
            <a:ext cx="3257550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爬梯处进行危险警示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6876" y="2083558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危险部位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305" y="2629278"/>
            <a:ext cx="3419475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、危险部位、危险区域用斑马线来标明。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、工字柱上斑马线黄黑间隔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30cm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、扶梯上刷斑马线，使得斑马线在横向爬梯上交错，距离约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30cm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9525000" y="5562601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地面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6858000" y="1600201"/>
            <a:ext cx="3163888" cy="4359275"/>
            <a:chOff x="0" y="0"/>
            <a:chExt cx="3163888" cy="4359275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28600" cy="4343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676400" y="0"/>
              <a:ext cx="228600" cy="434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8600" y="609600"/>
              <a:ext cx="14478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8600" y="1676400"/>
              <a:ext cx="14478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228600" y="2733675"/>
              <a:ext cx="14478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228600" y="3810000"/>
              <a:ext cx="14478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0" y="6096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0" y="1676400"/>
              <a:ext cx="228600" cy="1066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0" y="27432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0" y="3810000"/>
              <a:ext cx="228600" cy="533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1676400" y="0"/>
              <a:ext cx="228600" cy="4343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1676400" y="6096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1676400" y="1676400"/>
              <a:ext cx="228600" cy="1066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1676400" y="27432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676400" y="3810000"/>
              <a:ext cx="228600" cy="533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381000" y="4359275"/>
              <a:ext cx="2782888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1919288" y="609600"/>
              <a:ext cx="74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H="1">
              <a:off x="2197100" y="609600"/>
              <a:ext cx="12700" cy="374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2286000" y="1981200"/>
              <a:ext cx="731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1.5</a:t>
              </a:r>
              <a:r>
                <a:rPr lang="zh-CN" altLang="en-US" b="1"/>
                <a:t>米</a:t>
              </a:r>
            </a:p>
          </p:txBody>
        </p:sp>
      </p:grpSp>
      <p:pic>
        <p:nvPicPr>
          <p:cNvPr id="30" name="Picture 23" descr="E:\5S\照片\一期\IMG_3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3" b="1762"/>
          <a:stretch>
            <a:fillRect/>
          </a:stretch>
        </p:blipFill>
        <p:spPr bwMode="auto">
          <a:xfrm>
            <a:off x="3810000" y="4495800"/>
            <a:ext cx="1295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786396" y="1560251"/>
            <a:ext cx="925054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5788" y="2080653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5788" y="3012815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858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29400" y="5638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172200" y="3632200"/>
            <a:ext cx="3746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24600" y="3429000"/>
            <a:ext cx="762000" cy="304800"/>
          </a:xfrm>
          <a:prstGeom prst="cube">
            <a:avLst>
              <a:gd name="adj" fmla="val 79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1451" y="1557339"/>
            <a:ext cx="30972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pPr algn="ctr"/>
            <a:endParaRPr lang="zh-CN" altLang="en-US" sz="1200" b="1"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7314" y="2492375"/>
            <a:ext cx="33115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endParaRPr lang="zh-CN" altLang="en-US" sz="1200" b="1"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40014" y="1484313"/>
            <a:ext cx="3240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algn="ctr"/>
            <a:endParaRPr lang="zh-CN" altLang="en-US" sz="1200" b="1"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17714" y="900785"/>
            <a:ext cx="3838575" cy="4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>
            <a:defPPr>
              <a:defRPr lang="zh-CN"/>
            </a:defPPr>
            <a:lvl1pPr defTabSz="957263">
              <a:defRPr sz="2400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A10.</a:t>
            </a:r>
            <a:r>
              <a:rPr lang="zh-CN" altLang="en-US" dirty="0"/>
              <a:t>车间建筑物护栏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94846" y="1570935"/>
            <a:ext cx="3157538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防止建筑物被撞击，并保持表面清洁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16214" y="2136940"/>
            <a:ext cx="3163887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现场与通道相邻的建筑物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59124" y="2907955"/>
            <a:ext cx="3468626" cy="17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、材料：立柱选用</a:t>
            </a:r>
            <a:r>
              <a:rPr lang="en-US" altLang="zh-CN" dirty="0"/>
              <a:t>40×10 ×10cm</a:t>
            </a:r>
            <a:r>
              <a:rPr lang="zh-CN" altLang="en-US" dirty="0"/>
              <a:t>的钢材；</a:t>
            </a:r>
          </a:p>
          <a:p>
            <a:r>
              <a:rPr lang="zh-CN" altLang="en-US" dirty="0"/>
              <a:t>护栏选用直径为</a:t>
            </a:r>
            <a:r>
              <a:rPr lang="en-US" altLang="zh-CN" dirty="0"/>
              <a:t>6cm</a:t>
            </a:r>
            <a:r>
              <a:rPr lang="zh-CN" altLang="en-US" dirty="0"/>
              <a:t>的管材；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、颜色：立柱为黄色；护栏为黄黑斑马线，间隔</a:t>
            </a:r>
            <a:r>
              <a:rPr lang="en-US" altLang="zh-CN" dirty="0"/>
              <a:t>25cm</a:t>
            </a:r>
            <a:r>
              <a:rPr lang="zh-CN" altLang="en-US" dirty="0"/>
              <a:t>；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、间距：护栏与建筑物之间留有</a:t>
            </a:r>
            <a:r>
              <a:rPr lang="en-US" altLang="zh-CN" dirty="0"/>
              <a:t>4cm</a:t>
            </a:r>
            <a:r>
              <a:rPr lang="zh-CN" altLang="en-US" dirty="0"/>
              <a:t>空隙；</a:t>
            </a:r>
          </a:p>
        </p:txBody>
      </p:sp>
      <p:pic>
        <p:nvPicPr>
          <p:cNvPr id="14" name="Picture 12" descr="调整大小 IMG_0146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r="13300" b="42068"/>
          <a:stretch>
            <a:fillRect/>
          </a:stretch>
        </p:blipFill>
        <p:spPr bwMode="auto">
          <a:xfrm>
            <a:off x="2514600" y="4953001"/>
            <a:ext cx="2590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553200" y="1752600"/>
            <a:ext cx="381000" cy="1828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845300" y="1981201"/>
            <a:ext cx="3048000" cy="238125"/>
            <a:chOff x="0" y="0"/>
            <a:chExt cx="1920" cy="150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8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96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4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845300" y="2505076"/>
            <a:ext cx="3048000" cy="238125"/>
            <a:chOff x="0" y="0"/>
            <a:chExt cx="1920" cy="150"/>
          </a:xfrm>
        </p:grpSpPr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8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96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44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6845300" y="3038476"/>
            <a:ext cx="3048000" cy="238125"/>
            <a:chOff x="0" y="0"/>
            <a:chExt cx="1920" cy="150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8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96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44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7620000" y="1752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8356600" y="1752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708900" y="1828800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848600" y="1600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/>
              <a:t>25 cm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9880601" y="19812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9871076" y="21971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99822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9829800" y="1676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9131300" y="1397000"/>
            <a:ext cx="850900" cy="279400"/>
            <a:chOff x="0" y="0"/>
            <a:chExt cx="536" cy="176"/>
          </a:xfrm>
        </p:grpSpPr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0" y="0"/>
              <a:ext cx="536" cy="173"/>
              <a:chOff x="0" y="0"/>
              <a:chExt cx="536" cy="173"/>
            </a:xfrm>
          </p:grpSpPr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56" y="0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/>
                  <a:t>=6 cm</a:t>
                </a:r>
              </a:p>
            </p:txBody>
          </p:sp>
          <p:grpSp>
            <p:nvGrpSpPr>
              <p:cNvPr id="43" name="Group 40"/>
              <p:cNvGrpSpPr>
                <a:grpSpLocks/>
              </p:cNvGrpSpPr>
              <p:nvPr/>
            </p:nvGrpSpPr>
            <p:grpSpPr bwMode="auto">
              <a:xfrm>
                <a:off x="0" y="8"/>
                <a:ext cx="96" cy="147"/>
                <a:chOff x="0" y="0"/>
                <a:chExt cx="96" cy="147"/>
              </a:xfrm>
            </p:grpSpPr>
            <p:sp>
              <p:nvSpPr>
                <p:cNvPr id="44" name="Oval 41"/>
                <p:cNvSpPr>
                  <a:spLocks noChangeArrowheads="1"/>
                </p:cNvSpPr>
                <p:nvPr/>
              </p:nvSpPr>
              <p:spPr bwMode="auto">
                <a:xfrm>
                  <a:off x="0" y="40"/>
                  <a:ext cx="96" cy="6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Line 42"/>
                <p:cNvSpPr>
                  <a:spLocks noChangeShapeType="1"/>
                </p:cNvSpPr>
                <p:nvPr/>
              </p:nvSpPr>
              <p:spPr bwMode="auto">
                <a:xfrm>
                  <a:off x="48" y="0"/>
                  <a:ext cx="0" cy="1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40" y="1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9896476" y="27432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9893301" y="30226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9982200" y="2743201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9982200" y="274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6cm</a:t>
            </a: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9896476" y="32639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9896476" y="36322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9982200" y="32639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9931400" y="3302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8cm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6172200" y="17907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6273800" y="1790700"/>
            <a:ext cx="0" cy="185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994400" y="2438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40cm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8153400" y="3657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/>
              <a:t>地面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769100" y="1168400"/>
            <a:ext cx="153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200" u="sng"/>
              <a:t>边长</a:t>
            </a:r>
            <a:r>
              <a:rPr lang="en-US" altLang="zh-CN" sz="1200" u="sng"/>
              <a:t>8×8cm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6705600" y="1371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251700" y="4406900"/>
            <a:ext cx="2667000" cy="1143000"/>
          </a:xfrm>
          <a:prstGeom prst="rect">
            <a:avLst/>
          </a:prstGeom>
          <a:solidFill>
            <a:srgbClr val="CCFFCC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7086600" y="5791201"/>
            <a:ext cx="3048000" cy="238125"/>
            <a:chOff x="0" y="0"/>
            <a:chExt cx="1920" cy="150"/>
          </a:xfrm>
        </p:grpSpPr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48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960" y="0"/>
              <a:ext cx="480" cy="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440" y="0"/>
              <a:ext cx="480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" name="Rectangle 64"/>
          <p:cNvSpPr>
            <a:spLocks noChangeArrowheads="1"/>
          </p:cNvSpPr>
          <p:nvPr/>
        </p:nvSpPr>
        <p:spPr bwMode="auto">
          <a:xfrm rot="16200000">
            <a:off x="6519863" y="5213351"/>
            <a:ext cx="762000" cy="238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 rot="16200000">
            <a:off x="6519863" y="4451351"/>
            <a:ext cx="762000" cy="238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705600" y="57150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6400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67945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69469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7086600" y="5651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7086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6629400" y="5651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8115300" y="4724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/>
              <a:t>建筑物</a:t>
            </a:r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>
            <a:off x="9134476" y="55499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76"/>
          <p:cNvSpPr>
            <a:spLocks noChangeShapeType="1"/>
          </p:cNvSpPr>
          <p:nvPr/>
        </p:nvSpPr>
        <p:spPr bwMode="auto">
          <a:xfrm>
            <a:off x="9131301" y="57658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>
            <a:off x="9220200" y="55499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9194800" y="5511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4cm</a:t>
            </a:r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>
            <a:off x="7239000" y="55499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Line 80"/>
          <p:cNvSpPr>
            <a:spLocks noChangeShapeType="1"/>
          </p:cNvSpPr>
          <p:nvPr/>
        </p:nvSpPr>
        <p:spPr bwMode="auto">
          <a:xfrm flipV="1">
            <a:off x="7239000" y="4178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>
            <a:off x="7010400" y="42291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6883400" y="393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4cm</a:t>
            </a:r>
          </a:p>
        </p:txBody>
      </p:sp>
      <p:sp>
        <p:nvSpPr>
          <p:cNvPr id="85" name="AutoShape 5"/>
          <p:cNvSpPr>
            <a:spLocks noChangeArrowheads="1"/>
          </p:cNvSpPr>
          <p:nvPr/>
        </p:nvSpPr>
        <p:spPr bwMode="auto">
          <a:xfrm>
            <a:off x="1835085" y="1542191"/>
            <a:ext cx="91453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68323" y="2141894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3330" y="3444845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3686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2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4413" r="9412"/>
          <a:stretch>
            <a:fillRect/>
          </a:stretch>
        </p:blipFill>
        <p:spPr bwMode="auto">
          <a:xfrm>
            <a:off x="6527800" y="1143000"/>
            <a:ext cx="35814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32000" y="900785"/>
            <a:ext cx="3835400" cy="4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A11.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平推门轨迹警示线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38326" y="1411167"/>
            <a:ext cx="32829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左右平推门开门轨迹斑马线警示，防止开闭门时发生危险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09702" y="2562215"/>
            <a:ext cx="3282950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经常开闭的左右平推门，自动门除外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54286" y="3152039"/>
            <a:ext cx="3454415" cy="17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、黄黑斑马线宽</a:t>
            </a:r>
            <a:r>
              <a:rPr lang="en-US" altLang="zh-CN" dirty="0"/>
              <a:t>200mm</a:t>
            </a:r>
            <a:r>
              <a:rPr lang="zh-CN" altLang="en-US" dirty="0"/>
              <a:t>，从门外沿向外延伸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、黄黑线倾角为</a:t>
            </a:r>
            <a:r>
              <a:rPr lang="en-US" altLang="zh-CN" dirty="0"/>
              <a:t>45°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、黄黑条纹宽度为</a:t>
            </a:r>
            <a:r>
              <a:rPr lang="en-US" altLang="zh-CN" dirty="0"/>
              <a:t>100mm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、斑马线画法为：先刷黄漆，贴付美纹纸后涂黑漆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243138" y="5168900"/>
            <a:ext cx="3471862" cy="1104900"/>
            <a:chOff x="0" y="0"/>
            <a:chExt cx="2187" cy="696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0" y="520"/>
              <a:ext cx="2187" cy="176"/>
              <a:chOff x="0" y="0"/>
              <a:chExt cx="2485" cy="200"/>
            </a:xfrm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160" y="0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>
                <a:off x="280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440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600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768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auto">
              <a:xfrm>
                <a:off x="928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auto">
              <a:xfrm>
                <a:off x="1088" y="8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>
                <a:off x="1184" y="24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1344" y="24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>
                <a:off x="1504" y="24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  <p:sp>
            <p:nvSpPr>
              <p:cNvPr id="25" name="AutoShape 20"/>
              <p:cNvSpPr>
                <a:spLocks noChangeArrowheads="1"/>
              </p:cNvSpPr>
              <p:nvPr/>
            </p:nvSpPr>
            <p:spPr bwMode="auto">
              <a:xfrm>
                <a:off x="1672" y="24"/>
                <a:ext cx="813" cy="176"/>
              </a:xfrm>
              <a:prstGeom prst="parallelogram">
                <a:avLst>
                  <a:gd name="adj" fmla="val 386162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 anchor="ctr"/>
              <a:lstStyle/>
              <a:p>
                <a:endParaRPr lang="zh-CN" altLang="en-US"/>
              </a:p>
            </p:txBody>
          </p:sp>
        </p:grp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365" y="600"/>
              <a:ext cx="167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 rot="10800000">
              <a:off x="1519" y="0"/>
              <a:ext cx="543" cy="60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 rot="10800000">
              <a:off x="104" y="0"/>
              <a:ext cx="458" cy="60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2" tIns="45716" rIns="91432" bIns="45716" anchor="ctr"/>
            <a:lstStyle/>
            <a:p>
              <a:endParaRPr lang="zh-CN" altLang="en-US"/>
            </a:p>
          </p:txBody>
        </p:sp>
      </p:grpSp>
      <p:pic>
        <p:nvPicPr>
          <p:cNvPr id="26" name="Picture 25" descr="E:\5S\照片\三期照片\DSC_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27832" r="24641" b="20786"/>
          <a:stretch>
            <a:fillRect/>
          </a:stretch>
        </p:blipFill>
        <p:spPr bwMode="auto">
          <a:xfrm>
            <a:off x="6553200" y="4267200"/>
            <a:ext cx="350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786218" y="1511705"/>
            <a:ext cx="91384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8542" y="2517174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6218" y="3694987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2819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11900" y="1268413"/>
            <a:ext cx="4148138" cy="4824412"/>
          </a:xfrm>
          <a:prstGeom prst="rect">
            <a:avLst/>
          </a:prstGeom>
          <a:solidFill>
            <a:srgbClr val="0F8F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cxnSp>
        <p:nvCxnSpPr>
          <p:cNvPr id="5" name="AutoShape 6"/>
          <p:cNvCxnSpPr>
            <a:cxnSpLocks noChangeShapeType="1"/>
          </p:cNvCxnSpPr>
          <p:nvPr/>
        </p:nvCxnSpPr>
        <p:spPr bwMode="auto">
          <a:xfrm>
            <a:off x="8237538" y="59594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8237538" y="59594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553200" y="1447801"/>
          <a:ext cx="3316288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8943975" imgH="4943475" progId="">
                  <p:embed/>
                </p:oleObj>
              </mc:Choice>
              <mc:Fallback>
                <p:oleObj r:id="rId3" imgW="8943975" imgH="4943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06" t="20900" r="42747" b="35391"/>
                      <a:stretch>
                        <a:fillRect/>
                      </a:stretch>
                    </p:blipFill>
                    <p:spPr bwMode="auto">
                      <a:xfrm>
                        <a:off x="6553200" y="1447801"/>
                        <a:ext cx="3316288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467600" y="2438401"/>
            <a:ext cx="13398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00FFFF"/>
                </a:solidFill>
              </a:rPr>
              <a:t>一般物品区域线</a:t>
            </a: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5084764"/>
            <a:ext cx="1681162" cy="1260475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676526" y="2712578"/>
            <a:ext cx="3419475" cy="23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、一般物品区域使用黄色区域线，线宽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、可移动物品采用方框定位，不可移动物品采用四角定位，如车床、工作台；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、各区域线的大小以摆放物品大小而定，物品摆放与区域线距离为：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30mm≤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、区域线四角可以为直角过渡；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734470" y="2104755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一般物品的摆放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734469" y="1411894"/>
            <a:ext cx="32575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让所有人员熟悉物品摆放的区域线体颜色、规格，使现场物品类别清晰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A12.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一般物品定位线</a:t>
            </a: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7543801" y="2209801"/>
            <a:ext cx="1223963" cy="720725"/>
          </a:xfrm>
          <a:prstGeom prst="rect">
            <a:avLst/>
          </a:prstGeom>
          <a:noFill/>
          <a:ln w="9525">
            <a:solidFill>
              <a:srgbClr val="0033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pic>
        <p:nvPicPr>
          <p:cNvPr id="15" name="Picture 19" descr="DSC_0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1"/>
            <a:ext cx="175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7086600" y="3886200"/>
            <a:ext cx="2946400" cy="2166938"/>
            <a:chOff x="0" y="0"/>
            <a:chExt cx="1392" cy="1043"/>
          </a:xfrm>
        </p:grpSpPr>
        <p:pic>
          <p:nvPicPr>
            <p:cNvPr id="17" name="Picture 42" descr="IMG_178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2" t="33862" r="26984" b="23810"/>
            <a:stretch>
              <a:fillRect/>
            </a:stretch>
          </p:blipFill>
          <p:spPr bwMode="auto">
            <a:xfrm>
              <a:off x="0" y="0"/>
              <a:ext cx="1152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816" y="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624" y="6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>
              <a:off x="1248" y="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216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624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232" y="9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227" y="896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/>
                <a:t>100mm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-5400000">
              <a:off x="1131" y="329"/>
              <a:ext cx="3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/>
                <a:t>150mm</a:t>
              </a:r>
            </a:p>
          </p:txBody>
        </p:sp>
      </p:grp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1907259" y="1462875"/>
            <a:ext cx="89244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7369" y="2101879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6057" y="3520045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8665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A15.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特殊物品定位线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40013" y="1386914"/>
            <a:ext cx="32575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让所有人员熟悉物品摆放的区域线体颜色、规格，使现场物品类别清晰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42231" y="2037868"/>
            <a:ext cx="3032125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废品、危险品；清洁用品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32400" y="2605232"/>
            <a:ext cx="3419475" cy="23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、生产中的废品、化学品、危险品的摆放使用红色区域线，线宽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、卫生用品存放区域线使用白色线，线宽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、各区域线的大小以摆放物品大小而定，物品摆放与区域线距离为：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30mm≤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、区域线四角可以为直角过渡；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324600" y="1295401"/>
            <a:ext cx="4148138" cy="4824413"/>
          </a:xfrm>
          <a:prstGeom prst="rect">
            <a:avLst/>
          </a:prstGeom>
          <a:solidFill>
            <a:srgbClr val="0F8F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8237538" y="59594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5"/>
          <p:cNvCxnSpPr>
            <a:cxnSpLocks noChangeShapeType="1"/>
          </p:cNvCxnSpPr>
          <p:nvPr/>
        </p:nvCxnSpPr>
        <p:spPr bwMode="auto">
          <a:xfrm>
            <a:off x="8237538" y="59594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Object 19"/>
          <p:cNvGraphicFramePr>
            <a:graphicFrameLocks noChangeAspect="1"/>
          </p:cNvGraphicFramePr>
          <p:nvPr/>
        </p:nvGraphicFramePr>
        <p:xfrm>
          <a:off x="6781800" y="3962400"/>
          <a:ext cx="31242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8943975" imgH="4981575" progId="">
                  <p:embed/>
                </p:oleObj>
              </mc:Choice>
              <mc:Fallback>
                <p:oleObj r:id="rId3" imgW="8943975" imgH="49815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370" t="26036" r="42030" b="40726"/>
                      <a:stretch>
                        <a:fillRect/>
                      </a:stretch>
                    </p:blipFill>
                    <p:spPr bwMode="auto">
                      <a:xfrm>
                        <a:off x="6781800" y="3962400"/>
                        <a:ext cx="31242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72400" y="4724400"/>
            <a:ext cx="1339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300">
                <a:solidFill>
                  <a:srgbClr val="00FFFF"/>
                </a:solidFill>
              </a:rPr>
              <a:t>清洁用品、垃圾</a:t>
            </a:r>
          </a:p>
          <a:p>
            <a:pPr algn="ctr" eaLnBrk="1" hangingPunct="1"/>
            <a:r>
              <a:rPr lang="zh-CN" altLang="en-US" sz="1300">
                <a:solidFill>
                  <a:srgbClr val="00FFFF"/>
                </a:solidFill>
              </a:rPr>
              <a:t>存放区</a:t>
            </a:r>
          </a:p>
        </p:txBody>
      </p:sp>
      <p:pic>
        <p:nvPicPr>
          <p:cNvPr id="13" name="Picture 39" descr="IMG_05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17392"/>
          <a:stretch>
            <a:fillRect/>
          </a:stretch>
        </p:blipFill>
        <p:spPr bwMode="auto">
          <a:xfrm>
            <a:off x="2055813" y="5117558"/>
            <a:ext cx="1295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DSC029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979951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858000" y="1600201"/>
            <a:ext cx="3048000" cy="2066925"/>
            <a:chOff x="0" y="0"/>
            <a:chExt cx="1920" cy="1302"/>
          </a:xfrm>
        </p:grpSpPr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0" y="0"/>
            <a:ext cx="1920" cy="1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r:id="rId7" imgW="8943975" imgH="4943475" progId="">
                    <p:embed/>
                  </p:oleObj>
                </mc:Choice>
                <mc:Fallback>
                  <p:oleObj r:id="rId7" imgW="8943975" imgH="49434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0206" t="22357" r="43552" b="35391"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920" cy="1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76" y="432"/>
              <a:ext cx="84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300">
                  <a:solidFill>
                    <a:srgbClr val="00FFFF"/>
                  </a:solidFill>
                </a:rPr>
                <a:t>废品、化学品、</a:t>
              </a:r>
            </a:p>
            <a:p>
              <a:pPr algn="ctr" eaLnBrk="1" hangingPunct="1"/>
              <a:r>
                <a:rPr lang="zh-CN" altLang="en-US" sz="1300">
                  <a:solidFill>
                    <a:srgbClr val="00FFFF"/>
                  </a:solidFill>
                </a:rPr>
                <a:t>危险品</a:t>
              </a:r>
            </a:p>
          </p:txBody>
        </p:sp>
      </p:grp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759207" y="1470737"/>
            <a:ext cx="880806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0883" y="2025734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9207" y="3467070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38803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24" y="750238"/>
            <a:ext cx="3448531" cy="2257740"/>
          </a:xfrm>
          <a:prstGeom prst="rect">
            <a:avLst/>
          </a:prstGeom>
        </p:spPr>
      </p:pic>
      <p:pic>
        <p:nvPicPr>
          <p:cNvPr id="2" name="图片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8" y="759510"/>
            <a:ext cx="3452400" cy="2257200"/>
          </a:xfrm>
          <a:prstGeom prst="rect">
            <a:avLst/>
          </a:prstGeom>
        </p:spPr>
      </p:pic>
      <p:pic>
        <p:nvPicPr>
          <p:cNvPr id="3" name="图片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" y="4197440"/>
            <a:ext cx="3452400" cy="2257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6400" y="2505205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氮气管道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24" y="4223777"/>
            <a:ext cx="3453039" cy="2256488"/>
          </a:xfrm>
          <a:prstGeom prst="rect">
            <a:avLst/>
          </a:prstGeom>
        </p:spPr>
      </p:pic>
      <p:pic>
        <p:nvPicPr>
          <p:cNvPr id="10" name="图片 9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69800" y="751099"/>
            <a:ext cx="3452400" cy="2257200"/>
          </a:xfrm>
          <a:prstGeom prst="rect">
            <a:avLst/>
          </a:prstGeom>
        </p:spPr>
      </p:pic>
      <p:sp>
        <p:nvSpPr>
          <p:cNvPr id="11" name="AutoShape 2" descr="https://timgsa.baidu.com/timg?image&amp;quality=80&amp;size=b9999_10000&amp;sec=1508579581059&amp;di=01bcdc1a76abcb2a202f9910f51e2e31&amp;imgtype=0&amp;src=http%3A%2F%2Fimage2.bestb2b.com%2Fupload%2Fpic%2F2013%2F061%2F21%2F198%2F1291198%2F137439629907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AutoShape 4" descr="https://timgsa.baidu.com/timg?image&amp;quality=80&amp;size=b9999_10000&amp;sec=1508579581059&amp;di=01bcdc1a76abcb2a202f9910f51e2e31&amp;imgtype=0&amp;src=http%3A%2F%2Fimage2.bestb2b.com%2Fupload%2Fpic%2F2013%2F061%2F21%2F198%2F1291198%2F137439629907931.jpg"/>
          <p:cNvSpPr>
            <a:spLocks noChangeAspect="1" noChangeArrowheads="1"/>
          </p:cNvSpPr>
          <p:nvPr/>
        </p:nvSpPr>
        <p:spPr bwMode="auto">
          <a:xfrm>
            <a:off x="307975" y="7937"/>
            <a:ext cx="1792968" cy="17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69800" y="4197440"/>
            <a:ext cx="3452400" cy="22572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016710"/>
            <a:ext cx="12192000" cy="11891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3988" y="3101581"/>
            <a:ext cx="191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压缩空气管道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26728" y="3726244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消防管道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42581" y="3726244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乙炔管道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8921" y="3100541"/>
            <a:ext cx="152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氮气管道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36430" y="3100541"/>
            <a:ext cx="123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氧气</a:t>
            </a:r>
            <a:r>
              <a:rPr lang="zh-CN" altLang="en-US" dirty="0" smtClean="0"/>
              <a:t>管道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570152" y="3726244"/>
            <a:ext cx="27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一般水管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2775" y="118860"/>
            <a:ext cx="210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颜色标识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5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32718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2711450" y="1372387"/>
            <a:ext cx="32575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让所有人员熟悉物品摆放的区域线体颜色、规格，使现场物品类别清晰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743078" y="2229102"/>
            <a:ext cx="3124200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运料小车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2752036" y="2930744"/>
            <a:ext cx="320040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四周边框按照一般区域线画制原则来画，小车出入端需画箭头表示方向，具体规格如右图所示</a:t>
            </a:r>
            <a:r>
              <a:rPr lang="en-US" altLang="zh-CN" dirty="0"/>
              <a:t>4</a:t>
            </a:r>
            <a:r>
              <a:rPr lang="zh-CN" altLang="en-US" dirty="0"/>
              <a:t>；</a:t>
            </a:r>
            <a:endParaRPr lang="en-US" dirty="0"/>
          </a:p>
          <a:p>
            <a:r>
              <a:rPr lang="zh-CN" altLang="en-US" dirty="0"/>
              <a:t>区域线四角可以为直角过渡；</a:t>
            </a:r>
            <a:endParaRPr lang="en-US" dirty="0"/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/>
          <a:stretch>
            <a:fillRect/>
          </a:stretch>
        </p:blipFill>
        <p:spPr bwMode="auto">
          <a:xfrm>
            <a:off x="2971800" y="4953000"/>
            <a:ext cx="2819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1925638" y="878293"/>
            <a:ext cx="4152900" cy="5008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A16.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车辆定位线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67666" y="1497388"/>
            <a:ext cx="892440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91562" y="3228945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  <p:sp>
        <p:nvSpPr>
          <p:cNvPr id="3" name="矩形 2"/>
          <p:cNvSpPr/>
          <p:nvPr/>
        </p:nvSpPr>
        <p:spPr>
          <a:xfrm>
            <a:off x="1925638" y="2215248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4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6172200" y="5181600"/>
            <a:ext cx="4191000" cy="762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730966" y="2051348"/>
            <a:ext cx="3313112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所有放置托盘或成批物料的定位区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711451" y="1525919"/>
            <a:ext cx="3313113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标明物料加工状态及进出方向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711451" y="2509247"/>
            <a:ext cx="3313113" cy="23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、物料为未加工状态，画进料箭头，并标明“进料”；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、物料为已加工状态，画出料箭头，并标明“出料”；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、箭头长</a:t>
            </a:r>
            <a:r>
              <a:rPr lang="en-US" altLang="zh-CN" dirty="0"/>
              <a:t>150mm</a:t>
            </a:r>
            <a:r>
              <a:rPr lang="zh-CN" altLang="en-US" dirty="0"/>
              <a:t>；宽</a:t>
            </a:r>
            <a:r>
              <a:rPr lang="en-US" altLang="zh-CN" dirty="0"/>
              <a:t>100mm</a:t>
            </a:r>
            <a:r>
              <a:rPr lang="zh-CN" altLang="en-US" dirty="0"/>
              <a:t>；颜色：黄色；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 “进料”、 “出料”字体高度为</a:t>
            </a:r>
            <a:r>
              <a:rPr lang="en-US" altLang="zh-CN" dirty="0"/>
              <a:t>100mm</a:t>
            </a:r>
            <a:r>
              <a:rPr lang="zh-CN" altLang="en-US" dirty="0"/>
              <a:t>；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058988" y="907711"/>
            <a:ext cx="3905250" cy="465816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defTabSz="957263"/>
            <a:r>
              <a:rPr lang="en-US" altLang="zh-CN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A17.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物料进出方向标识 </a:t>
            </a:r>
          </a:p>
        </p:txBody>
      </p:sp>
      <p:pic>
        <p:nvPicPr>
          <p:cNvPr id="9" name="Picture 19" descr="调整大小 IMG_0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6250"/>
          <a:stretch>
            <a:fillRect/>
          </a:stretch>
        </p:blipFill>
        <p:spPr bwMode="auto">
          <a:xfrm>
            <a:off x="3365500" y="4767263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3369015" y="6248400"/>
            <a:ext cx="1295400" cy="609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6172200" y="5156200"/>
            <a:ext cx="419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7467600" y="5343526"/>
            <a:ext cx="1143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通        道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543800" y="2362201"/>
            <a:ext cx="1143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生产区域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6502400" y="3187700"/>
            <a:ext cx="1143000" cy="124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769100" y="4767264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进  料</a:t>
            </a: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6934200" y="44323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7" name="AutoShape 42"/>
          <p:cNvSpPr>
            <a:spLocks noChangeArrowheads="1"/>
          </p:cNvSpPr>
          <p:nvPr/>
        </p:nvSpPr>
        <p:spPr bwMode="auto">
          <a:xfrm rot="10800000">
            <a:off x="9232900" y="44323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9093200" y="4787901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出  料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934200" y="1066800"/>
            <a:ext cx="1905000" cy="1295400"/>
            <a:chOff x="0" y="0"/>
            <a:chExt cx="1200" cy="816"/>
          </a:xfrm>
        </p:grpSpPr>
        <p:sp>
          <p:nvSpPr>
            <p:cNvPr id="20" name="AutoShape 44"/>
            <p:cNvSpPr>
              <a:spLocks noChangeArrowheads="1"/>
            </p:cNvSpPr>
            <p:nvPr/>
          </p:nvSpPr>
          <p:spPr bwMode="auto">
            <a:xfrm rot="-5400000">
              <a:off x="552" y="-24"/>
              <a:ext cx="624" cy="672"/>
            </a:xfrm>
            <a:prstGeom prst="upArrow">
              <a:avLst>
                <a:gd name="adj1" fmla="val 50000"/>
                <a:gd name="adj2" fmla="val 26923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144" y="6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176" y="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384" y="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0" y="24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Times New Roman" pitchFamily="18" charset="0"/>
                  <a:cs typeface="Times New Roman" pitchFamily="18" charset="0"/>
                </a:rPr>
                <a:t>100mm</a:t>
              </a: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528" y="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1200" y="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528" y="7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672" y="595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Times New Roman" pitchFamily="18" charset="0"/>
                  <a:cs typeface="Times New Roman" pitchFamily="18" charset="0"/>
                </a:rPr>
                <a:t>150mm</a:t>
              </a:r>
            </a:p>
          </p:txBody>
        </p:sp>
      </p:grp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8813800" y="3187700"/>
            <a:ext cx="1143000" cy="124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6705600" y="3611564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待加工</a:t>
            </a:r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9055100" y="36195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Times New Roman" pitchFamily="18" charset="0"/>
                <a:cs typeface="Times New Roman" pitchFamily="18" charset="0"/>
              </a:rPr>
              <a:t>已加工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890847" y="1525177"/>
            <a:ext cx="853464" cy="402475"/>
          </a:xfrm>
          <a:prstGeom prst="bevel">
            <a:avLst>
              <a:gd name="adj" fmla="val 1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2771" y="2020239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en-US" altLang="zh-CN" sz="2000" b="1" dirty="0">
              <a:solidFill>
                <a:srgbClr val="3333FF"/>
              </a:solidFill>
              <a:effectLst>
                <a:innerShdw blurRad="63500" dist="50800" dir="18900000">
                  <a:prstClr val="black">
                    <a:alpha val="33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185" y="3325363"/>
            <a:ext cx="85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42" tIns="41272" rIns="82542" bIns="41272" anchor="ctr">
            <a:spAutoFit/>
          </a:bodyPr>
          <a:lstStyle/>
          <a:p>
            <a:pPr algn="ctr" defTabSz="957263"/>
            <a:r>
              <a:rPr lang="en-US" altLang="zh-CN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000" b="1" dirty="0">
                <a:solidFill>
                  <a:srgbClr val="3333FF"/>
                </a:solidFill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37113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1151841" y="5567363"/>
            <a:ext cx="743384" cy="674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4677" y="124654"/>
            <a:ext cx="26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管道流向标识方法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27390"/>
              </p:ext>
            </p:extLst>
          </p:nvPr>
        </p:nvGraphicFramePr>
        <p:xfrm>
          <a:off x="670254" y="805875"/>
          <a:ext cx="11233571" cy="333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使排管的流向、方向、压力等可视化，提高管道维护的效率。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公司所有管道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包括气体和液体管道。</a:t>
                      </a:r>
                      <a:endParaRPr kumimoji="1" lang="en-US" altLang="zh-CN" sz="1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89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制作防水不干胶标签，标签上箭头颜色为流体的标准色样。</a:t>
                      </a:r>
                      <a:r>
                        <a:rPr kumimoji="1" lang="zh-CN" altLang="en-US" sz="18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或直接用油漆喷涂箭头。</a:t>
                      </a:r>
                      <a:endParaRPr kumimoji="1" lang="en-US" altLang="zh-CN" sz="18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箭头颜色分为黄色和红色，黄色张贴在消防管道上，红色张贴在其它管道上。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规格：长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150mmX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依据管道大小来选择使用。</a:t>
                      </a:r>
                      <a:endParaRPr kumimoji="1" lang="zh-CN" altLang="en-US" sz="18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1" lang="zh-CN" altLang="en-US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1"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制作防水不干胶标识，宋体  </a:t>
                      </a:r>
                      <a:r>
                        <a:rPr kumimoji="1"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80#</a:t>
                      </a:r>
                      <a:endParaRPr kumimoji="1"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6101" y="5046663"/>
            <a:ext cx="3868738" cy="1544638"/>
            <a:chOff x="2893" y="733"/>
            <a:chExt cx="2437" cy="97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470" y="1026"/>
              <a:ext cx="1860" cy="680"/>
            </a:xfrm>
            <a:prstGeom prst="rightArrow">
              <a:avLst>
                <a:gd name="adj1" fmla="val 50000"/>
                <a:gd name="adj2" fmla="val 6837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893" y="733"/>
              <a:ext cx="2436" cy="896"/>
              <a:chOff x="2893" y="733"/>
              <a:chExt cx="2436" cy="896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3379" y="120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893" y="733"/>
                <a:ext cx="2436" cy="896"/>
                <a:chOff x="2893" y="733"/>
                <a:chExt cx="2436" cy="896"/>
              </a:xfrm>
            </p:grpSpPr>
            <p:sp>
              <p:nvSpPr>
                <p:cNvPr id="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98" y="117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198" y="1525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714" y="1199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25mm</a:t>
                  </a:r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470" y="89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329" y="890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3470" y="935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48" y="733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Times New Roman" panose="02020603050405020304" pitchFamily="18" charset="0"/>
                    </a:rPr>
                    <a:t>150mm</a:t>
                  </a:r>
                </a:p>
              </p:txBody>
            </p:sp>
          </p:grpSp>
        </p:grp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425776" y="4759326"/>
            <a:ext cx="29514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、红色消防管道上使用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561803" y="4775993"/>
            <a:ext cx="239679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、其它管道上使用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806152" y="5130801"/>
            <a:ext cx="3857625" cy="1558926"/>
            <a:chOff x="2908" y="2176"/>
            <a:chExt cx="2430" cy="982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3470" y="2478"/>
              <a:ext cx="1860" cy="680"/>
            </a:xfrm>
            <a:prstGeom prst="rightArrow">
              <a:avLst>
                <a:gd name="adj1" fmla="val 50000"/>
                <a:gd name="adj2" fmla="val 68370"/>
              </a:avLst>
            </a:prstGeom>
            <a:solidFill>
              <a:srgbClr val="E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2908" y="2176"/>
              <a:ext cx="2430" cy="955"/>
              <a:chOff x="2899" y="725"/>
              <a:chExt cx="2430" cy="955"/>
            </a:xfrm>
          </p:grpSpPr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3379" y="120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2899" y="725"/>
                <a:ext cx="2430" cy="955"/>
                <a:chOff x="2899" y="725"/>
                <a:chExt cx="2430" cy="955"/>
              </a:xfrm>
            </p:grpSpPr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198" y="1201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198" y="1525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720" y="1250"/>
                  <a:ext cx="6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25mm</a:t>
                  </a:r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70" y="89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5329" y="890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>
                  <a:off x="3470" y="935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056" y="725"/>
                  <a:ext cx="70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150mm</a:t>
                  </a:r>
                </a:p>
              </p:txBody>
            </p:sp>
          </p:grpSp>
        </p:grpSp>
      </p:grp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9041270" y="4723833"/>
            <a:ext cx="163857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、管道标识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8919816" y="5291137"/>
            <a:ext cx="2216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zh-CN" altLang="en-US" sz="8000" dirty="0">
                <a:solidFill>
                  <a:srgbClr val="EA0000"/>
                </a:solidFill>
                <a:latin typeface="Times New Roman" panose="02020603050405020304" pitchFamily="18" charset="0"/>
              </a:rPr>
              <a:t>氮气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10864504" y="588803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1151841" y="5512412"/>
            <a:ext cx="7433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</a:t>
            </a:r>
          </a:p>
          <a:p>
            <a:pPr algn="ctr">
              <a:lnSpc>
                <a:spcPct val="120000"/>
              </a:lnSpc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7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9460361">
            <a:off x="5077820" y="1459964"/>
            <a:ext cx="1944216" cy="1944216"/>
          </a:xfrm>
          <a:prstGeom prst="round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073564" y="4031165"/>
            <a:ext cx="32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配电柜、消防设施警戒线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25615" y="4095296"/>
            <a:ext cx="1891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凸起物警戒线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58129" y="3971690"/>
            <a:ext cx="0" cy="17349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35035" y="1937749"/>
            <a:ext cx="113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235" y="4608328"/>
            <a:ext cx="289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电力相关颜色标识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10715" y="5221056"/>
            <a:ext cx="2780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电器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控制开关标识方法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10098" y="5205093"/>
            <a:ext cx="2264241" cy="307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ctr"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额定电压标识方法</a:t>
            </a:r>
          </a:p>
        </p:txBody>
      </p:sp>
      <p:sp>
        <p:nvSpPr>
          <p:cNvPr id="12" name="圆角矩形 11"/>
          <p:cNvSpPr/>
          <p:nvPr/>
        </p:nvSpPr>
        <p:spPr>
          <a:xfrm rot="18926425">
            <a:off x="1598706" y="2015872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 rot="18926425">
            <a:off x="2665886" y="2002896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18926425">
            <a:off x="3930732" y="198895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 rot="18926425">
            <a:off x="7136464" y="1990448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8926425">
            <a:off x="8221173" y="1990447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 rot="18926425">
            <a:off x="9432561" y="1976594"/>
            <a:ext cx="254479" cy="254478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 rot="18926425">
            <a:off x="2047790" y="2234973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 rot="18926425">
            <a:off x="3114971" y="2221997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8926425">
            <a:off x="4379815" y="220805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rot="18926425">
            <a:off x="7585547" y="2209549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18926425">
            <a:off x="8670257" y="2209548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18926425">
            <a:off x="9881645" y="2195695"/>
            <a:ext cx="146683" cy="146683"/>
          </a:xfrm>
          <a:prstGeom prst="roundRect">
            <a:avLst/>
          </a:prstGeom>
          <a:solidFill>
            <a:schemeClr val="tx1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04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1 L -0.58541 -0.34097 " pathEditMode="relative" rAng="0" ptsTypes="AA">
                                      <p:cBhvr>
                                        <p:cTn id="40" dur="4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7 " pathEditMode="relative" rAng="0" ptsTypes="AA">
                                      <p:cBhvr>
                                        <p:cTn id="52" dur="4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62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"/>
                            </p:stCondLst>
                            <p:childTnLst>
                              <p:par>
                                <p:cTn id="7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672 L -0.58541 -0.34098 " pathEditMode="relative" rAng="0" ptsTypes="AA">
                                      <p:cBhvr>
                                        <p:cTn id="73" dur="4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2 L -0.58542 -0.34098 " pathEditMode="relative" rAng="0" ptsTypes="AA">
                                      <p:cBhvr>
                                        <p:cTn id="82" dur="4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91" dur="4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0" dur="4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09" dur="4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1 -0.34097 " pathEditMode="relative" rAng="0" ptsTypes="AA">
                                      <p:cBhvr>
                                        <p:cTn id="118" dur="4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27" dur="4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"/>
                            </p:stCondLst>
                            <p:childTnLst>
                              <p:par>
                                <p:cTn id="1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00"/>
                            </p:stCondLst>
                            <p:childTnLst>
                              <p:par>
                                <p:cTn id="138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39" dur="4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671 L -0.58542 -0.34097 " pathEditMode="relative" rAng="0" ptsTypes="AA">
                                      <p:cBhvr>
                                        <p:cTn id="148" dur="4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7215188" y="3176465"/>
            <a:ext cx="4137025" cy="3832225"/>
            <a:chOff x="6683375" y="3146425"/>
            <a:chExt cx="4365626" cy="37338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7397750" y="3790950"/>
              <a:ext cx="3063875" cy="24320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 rot="18900000">
              <a:off x="6783388" y="3851275"/>
              <a:ext cx="148748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 rot="18900000">
              <a:off x="6705600" y="4386263"/>
              <a:ext cx="238283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 rot="18900000">
              <a:off x="6683375" y="4627563"/>
              <a:ext cx="3892550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 rot="18900000">
              <a:off x="7351713" y="4929188"/>
              <a:ext cx="3697288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 rot="18900000">
              <a:off x="8388350" y="5405438"/>
              <a:ext cx="2573338" cy="3032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 rot="18900000">
              <a:off x="9353550" y="5792788"/>
              <a:ext cx="1681163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7267575" y="6235700"/>
              <a:ext cx="3438525" cy="644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10445750" y="3790950"/>
              <a:ext cx="454025" cy="2444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6813550" y="3790950"/>
              <a:ext cx="584200" cy="2444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7397750" y="3146425"/>
              <a:ext cx="3436938" cy="644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endParaRPr lang="zh-CN" altLang="en-US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7980363" y="3790950"/>
              <a:ext cx="1838325" cy="15208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/>
            <a:p>
              <a:pPr>
                <a:lnSpc>
                  <a:spcPct val="125000"/>
                </a:lnSpc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7833010" y="6224781"/>
              <a:ext cx="1876284" cy="38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度角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/10cm</a:t>
              </a: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10125075" y="6235700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9671050" y="6235700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9671050" y="6554788"/>
              <a:ext cx="454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8050213" y="6557963"/>
              <a:ext cx="1620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9634538" y="5322888"/>
              <a:ext cx="1330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>
              <a:off x="9634538" y="6224588"/>
              <a:ext cx="1330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>
              <a:off x="10641013" y="5335588"/>
              <a:ext cx="0" cy="90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 rot="16200000">
              <a:off x="10415136" y="5590415"/>
              <a:ext cx="832753" cy="42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40cm</a:t>
              </a:r>
            </a:p>
          </p:txBody>
        </p:sp>
        <p:sp>
          <p:nvSpPr>
            <p:cNvPr id="29" name="Line 54"/>
            <p:cNvSpPr>
              <a:spLocks noChangeShapeType="1"/>
            </p:cNvSpPr>
            <p:nvPr/>
          </p:nvSpPr>
          <p:spPr bwMode="auto">
            <a:xfrm flipV="1">
              <a:off x="9821863" y="3532188"/>
              <a:ext cx="0" cy="258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 flipV="1">
              <a:off x="10445750" y="3532188"/>
              <a:ext cx="0" cy="258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9825038" y="3660775"/>
              <a:ext cx="649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57"/>
            <p:cNvSpPr txBox="1">
              <a:spLocks noChangeArrowheads="1"/>
            </p:cNvSpPr>
            <p:nvPr/>
          </p:nvSpPr>
          <p:spPr bwMode="auto">
            <a:xfrm>
              <a:off x="9736946" y="3233142"/>
              <a:ext cx="901934" cy="38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20cm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3888" y="404054"/>
            <a:ext cx="362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配电柜、消防设施警戒线</a:t>
            </a:r>
          </a:p>
        </p:txBody>
      </p:sp>
      <p:graphicFrame>
        <p:nvGraphicFramePr>
          <p:cNvPr id="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59959"/>
              </p:ext>
            </p:extLst>
          </p:nvPr>
        </p:nvGraphicFramePr>
        <p:xfrm>
          <a:off x="1345561" y="1180258"/>
          <a:ext cx="9363179" cy="199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线区域内为重要安全设施，禁止堆放物品</a:t>
                      </a:r>
                      <a:endParaRPr kumimoji="1"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配电柜、消防栓、灭火器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9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电柜、消防栓等区域线使用斑马线绘制，线宽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100mm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；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8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各区域线的大小以摆放物品大小而定，物品摆放与区域线距离为：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距离≤</a:t>
                      </a: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1" descr="DSC_002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38" y="3829607"/>
            <a:ext cx="2960380" cy="252095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DSC_001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48" y="3823732"/>
            <a:ext cx="2959200" cy="252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8445700" y="4080980"/>
            <a:ext cx="1751619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电柜、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消防栓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2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38226" y="3759200"/>
            <a:ext cx="10313987" cy="27828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3413" y="175454"/>
            <a:ext cx="26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凸起物警戒线</a:t>
            </a:r>
          </a:p>
        </p:txBody>
      </p:sp>
      <p:graphicFrame>
        <p:nvGraphicFramePr>
          <p:cNvPr id="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8907"/>
              </p:ext>
            </p:extLst>
          </p:nvPr>
        </p:nvGraphicFramePr>
        <p:xfrm>
          <a:off x="1063626" y="903512"/>
          <a:ext cx="10261600" cy="269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1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对可能造成安全事故的凸起物，墙上配电盒进行警示</a:t>
                      </a:r>
                      <a:endParaRPr kumimoji="1"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墙上配电盒、凸起物（消防器材除外）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3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对于墙上固定的凸出配电盒，可在配电柜两端绘制或粘贴斑马线，线宽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100mm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对于车间内地面或墙上的凸起物可在周围绘制斑马线：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30mm≤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宽度≤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50mm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3" descr="E:\5S\照片\四期\DSC_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23" y="3890169"/>
            <a:ext cx="379698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5S\照片\四期\新建文件夹\DSC_0208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5" y="3891119"/>
            <a:ext cx="3798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579cb0f416b3fd3b69983085c12074da40d5cf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4211</Words>
  <Application>Microsoft Office PowerPoint</Application>
  <PresentationFormat>宽屏</PresentationFormat>
  <Paragraphs>763</Paragraphs>
  <Slides>51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5" baseType="lpstr">
      <vt:lpstr>黑体</vt:lpstr>
      <vt:lpstr>楷体_GB2312</vt:lpstr>
      <vt:lpstr>宋体</vt:lpstr>
      <vt:lpstr>微软雅黑</vt:lpstr>
      <vt:lpstr>造字工房劲黑（非商用）常规体</vt:lpstr>
      <vt:lpstr>Arial</vt:lpstr>
      <vt:lpstr>Calibri</vt:lpstr>
      <vt:lpstr>Calibri Light</vt:lpstr>
      <vt:lpstr>Times New Roman</vt:lpstr>
      <vt:lpstr>Wingdings</vt:lpstr>
      <vt:lpstr>第一PPT，www.1ppt.com</vt:lpstr>
      <vt:lpstr>1_Office 主题</vt:lpstr>
      <vt:lpstr>Office 主题​​</vt:lpstr>
      <vt:lpstr>Microsoft Visio 2003-2010 绘图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创业融资</dc:title>
  <dc:creator>user</dc:creator>
  <cp:keywords>user</cp:keywords>
  <cp:lastModifiedBy>A00024</cp:lastModifiedBy>
  <cp:revision>191</cp:revision>
  <dcterms:created xsi:type="dcterms:W3CDTF">2015-09-23T05:29:23Z</dcterms:created>
  <dcterms:modified xsi:type="dcterms:W3CDTF">2020-11-03T03:01:22Z</dcterms:modified>
</cp:coreProperties>
</file>