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handoutMasterIdLst>
    <p:handoutMasterId r:id="rId52"/>
  </p:handout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type="screen16x9"/>
  <p:notesSz cx="6858000" cy="9144000"/>
  <p:kinsoku lang="zh-CN" invalStChars="!%),.:;?]}¨·ˇˉ་―‖’”…‰∶、。〃々〉》」』】〕〗！＂＇％），．：；？］｀｜｝～￠" invalEndChars="([{·‘“〈《「『【〔〖（．［｛￡￥"/>
  <p:defaultTextStyle>
    <a:defPPr>
      <a:defRPr lang="zh-CN"/>
    </a:defPPr>
    <a:lvl1pPr algn="l" defTabSz="914400" fontAlgn="base" hangingPunct="1">
      <a:spcBef>
        <a:spcPts val="0"/>
      </a:spcBef>
      <a:spcAft>
        <a:spcPts val="0"/>
      </a:spcAft>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1pPr>
    <a:lvl2pPr marL="422910" indent="-60325" algn="l" defTabSz="914400" fontAlgn="base" hangingPunct="1">
      <a:spcBef>
        <a:spcPts val="0"/>
      </a:spcBef>
      <a:spcAft>
        <a:spcPts val="0"/>
      </a:spcAft>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2pPr>
    <a:lvl3pPr marL="847725" indent="-121920" algn="l" defTabSz="914400" fontAlgn="base" hangingPunct="1">
      <a:spcBef>
        <a:spcPts val="0"/>
      </a:spcBef>
      <a:spcAft>
        <a:spcPts val="0"/>
      </a:spcAft>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3pPr>
    <a:lvl4pPr marL="1271905" indent="-183515" algn="l" defTabSz="914400" fontAlgn="base" hangingPunct="1">
      <a:spcBef>
        <a:spcPts val="0"/>
      </a:spcBef>
      <a:spcAft>
        <a:spcPts val="0"/>
      </a:spcAft>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4pPr>
    <a:lvl5pPr marL="1694815" indent="-244475" algn="l" defTabSz="914400" fontAlgn="base" hangingPunct="1">
      <a:spcBef>
        <a:spcPts val="0"/>
      </a:spcBef>
      <a:spcAft>
        <a:spcPts val="0"/>
      </a:spcAft>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5pPr>
    <a:lvl6pPr marL="1813560" indent="0" algn="l" defTabSz="914400" eaLnBrk="1" fontAlgn="auto" latinLnBrk="0" hangingPunct="1">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6pPr>
    <a:lvl7pPr marL="2176145" indent="0" algn="l" defTabSz="914400" eaLnBrk="1" fontAlgn="auto" latinLnBrk="0" hangingPunct="1">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7pPr>
    <a:lvl8pPr marL="2538730" indent="0" algn="l" defTabSz="914400" eaLnBrk="1" fontAlgn="auto" latinLnBrk="0" hangingPunct="1">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8pPr>
    <a:lvl9pPr marL="2538730" indent="0" algn="l" defTabSz="914400" eaLnBrk="1" fontAlgn="auto" latinLnBrk="0" hangingPunct="1">
      <a:buNone/>
      <a:defRPr sz="1800" b="1" kern="1200">
        <a:solidFill>
          <a:schemeClr val="tx1"/>
        </a:solidFill>
        <a:latin typeface="Arial" panose="020B0604020202020204" pitchFamily="34" charset="0"/>
        <a:ea typeface="华文细黑" panose="0201060004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7" autoAdjust="0"/>
    <p:restoredTop sz="74033" autoAdjust="0"/>
  </p:normalViewPr>
  <p:slideViewPr>
    <p:cSldViewPr>
      <p:cViewPr varScale="1">
        <p:scale>
          <a:sx n="119" d="100"/>
          <a:sy n="119" d="100"/>
        </p:scale>
        <p:origin x="72" y="244"/>
      </p:cViewPr>
      <p:guideLst>
        <p:guide orient="horz" pos="848"/>
        <p:guide orient="horz" pos="304"/>
        <p:guide orient="horz" pos="2400"/>
        <p:guide orient="horz" pos="2672"/>
        <p:guide orient="horz" pos="3072"/>
        <p:guide pos="248"/>
        <p:guide pos="2376"/>
        <p:guide pos="54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notesViewPr>
    <p:cSldViewPr>
      <p:cViewPr varScale="1">
        <p:scale>
          <a:sx n="63" d="100"/>
          <a:sy n="63" d="100"/>
        </p:scale>
        <p:origin x="0" y="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 name="文本框"/>
          <p:cNvSpPr>
            <a:spLocks noGrp="1"/>
          </p:cNvSpPr>
          <p:nvPr>
            <p:ph type="hdr"/>
          </p:nvPr>
        </p:nvSpPr>
        <p:spPr>
          <a:xfrm>
            <a:off x="0" y="0"/>
            <a:ext cx="2971799" cy="457200"/>
          </a:xfrm>
          <a:prstGeom prst="rect">
            <a:avLst/>
          </a:prstGeom>
          <a:noFill/>
          <a:ln w="9525" cap="flat" cmpd="sng">
            <a:noFill/>
            <a:prstDash val="solid"/>
            <a:round/>
          </a:ln>
        </p:spPr>
        <p:txBody>
          <a:bodyPr vert="horz" wrap="square" lIns="91440" tIns="45720" rIns="91440" bIns="45720" anchor="t" anchorCtr="0"/>
          <a:lstStyle/>
          <a:p>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3" name="文本框"/>
          <p:cNvSpPr>
            <a:spLocks noGrp="1"/>
          </p:cNvSpPr>
          <p:nvPr>
            <p:ph type="dt" idx="1"/>
          </p:nvPr>
        </p:nvSpPr>
        <p:spPr>
          <a:xfrm>
            <a:off x="3884613" y="0"/>
            <a:ext cx="2971800" cy="457200"/>
          </a:xfrm>
          <a:prstGeom prst="rect">
            <a:avLst/>
          </a:prstGeom>
          <a:noFill/>
          <a:ln w="9525" cap="flat" cmpd="sng">
            <a:noFill/>
            <a:prstDash val="solid"/>
            <a:round/>
          </a:ln>
        </p:spPr>
        <p:txBody>
          <a:bodyPr vert="horz" wrap="square" lIns="91440" tIns="45720" rIns="91440" bIns="45720" anchor="t" anchorCtr="0"/>
          <a:lstStyle/>
          <a:p>
            <a:pPr algn="r"/>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 name="对象"/>
          <p:cNvSpPr>
            <a:spLocks noGrp="1" noRot="1" noChangeAspect="1"/>
          </p:cNvSpPr>
          <p:nvPr>
            <p:ph type="sldImg" idx="2"/>
          </p:nvPr>
        </p:nvSpPr>
        <p:spPr>
          <a:xfrm>
            <a:off x="381000" y="685800"/>
            <a:ext cx="6096000" cy="3429000"/>
          </a:xfrm>
          <a:prstGeom prst="rect">
            <a:avLst/>
          </a:prstGeom>
          <a:noFill/>
          <a:ln w="9525" cap="flat" cmpd="sng">
            <a:solidFill>
              <a:srgbClr val="000000"/>
            </a:solidFill>
            <a:prstDash val="solid"/>
            <a:miter/>
          </a:ln>
        </p:spPr>
      </p:sp>
      <p:sp>
        <p:nvSpPr>
          <p:cNvPr id="5" name="文本框"/>
          <p:cNvSpPr>
            <a:spLocks noGrp="1"/>
          </p:cNvSpPr>
          <p:nvPr>
            <p:ph type="body" idx="3"/>
          </p:nvPr>
        </p:nvSpPr>
        <p:spPr>
          <a:xfrm>
            <a:off x="685800" y="4343400"/>
            <a:ext cx="5486400" cy="4114800"/>
          </a:xfrm>
          <a:prstGeom prst="rect">
            <a:avLst/>
          </a:prstGeom>
          <a:noFill/>
          <a:ln w="9525" cap="flat" cmpd="sng">
            <a:noFill/>
            <a:prstDash val="solid"/>
            <a:round/>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6" name="文本框"/>
          <p:cNvSpPr>
            <a:spLocks noGrp="1"/>
          </p:cNvSpPr>
          <p:nvPr>
            <p:ph type="ftr" idx="4"/>
          </p:nvPr>
        </p:nvSpPr>
        <p:spPr>
          <a:xfrm>
            <a:off x="0" y="8685213"/>
            <a:ext cx="2971799" cy="457200"/>
          </a:xfrm>
          <a:prstGeom prst="rect">
            <a:avLst/>
          </a:prstGeom>
          <a:noFill/>
          <a:ln w="9525" cap="flat" cmpd="sng">
            <a:noFill/>
            <a:prstDash val="solid"/>
            <a:round/>
          </a:ln>
        </p:spPr>
        <p:txBody>
          <a:bodyPr vert="horz" wrap="square" lIns="91440" tIns="45720" rIns="91440" bIns="45720" anchor="b" anchorCtr="0"/>
          <a:lstStyle/>
          <a:p>
            <a:endParaRPr lang="zh-CN" altLang="en-US" sz="1200" b="0">
              <a:latin typeface="Arial" panose="020B0604020202020204" pitchFamily="34" charset="0"/>
              <a:ea typeface="华文细黑" panose="0201060004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0" fontAlgn="base" hangingPunct="0">
      <a:lnSpc>
        <a:spcPct val="100000"/>
      </a:lnSpc>
      <a:spcBef>
        <a:spcPct val="30000"/>
      </a:spcBef>
      <a:spcAft>
        <a:spcPts val="0"/>
      </a:spcAft>
      <a:buNone/>
      <a:defRPr sz="11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1pPr>
    <a:lvl2pPr marL="422910" indent="0" algn="l" defTabSz="914400" eaLnBrk="0" fontAlgn="base" hangingPunct="0">
      <a:lnSpc>
        <a:spcPct val="100000"/>
      </a:lnSpc>
      <a:spcBef>
        <a:spcPct val="30000"/>
      </a:spcBef>
      <a:spcAft>
        <a:spcPts val="0"/>
      </a:spcAft>
      <a:buNone/>
      <a:defRPr sz="11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2pPr>
    <a:lvl3pPr marL="847725" indent="0" algn="l" defTabSz="914400" eaLnBrk="0" fontAlgn="base" hangingPunct="0">
      <a:lnSpc>
        <a:spcPct val="100000"/>
      </a:lnSpc>
      <a:spcBef>
        <a:spcPct val="30000"/>
      </a:spcBef>
      <a:spcAft>
        <a:spcPts val="0"/>
      </a:spcAft>
      <a:buNone/>
      <a:defRPr sz="11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3pPr>
    <a:lvl4pPr marL="1271905" indent="0" algn="l" defTabSz="914400" eaLnBrk="0" fontAlgn="base" hangingPunct="0">
      <a:lnSpc>
        <a:spcPct val="100000"/>
      </a:lnSpc>
      <a:spcBef>
        <a:spcPct val="30000"/>
      </a:spcBef>
      <a:spcAft>
        <a:spcPts val="0"/>
      </a:spcAft>
      <a:buNone/>
      <a:defRPr sz="11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4pPr>
    <a:lvl5pPr marL="1695450" indent="0" algn="l" defTabSz="914400" eaLnBrk="0" fontAlgn="base" hangingPunct="0">
      <a:lnSpc>
        <a:spcPct val="100000"/>
      </a:lnSpc>
      <a:spcBef>
        <a:spcPct val="30000"/>
      </a:spcBef>
      <a:spcAft>
        <a:spcPts val="0"/>
      </a:spcAft>
      <a:buNone/>
      <a:defRPr sz="1100" b="0" i="0" u="none" strike="noStrike" kern="1200" cap="none" spc="0" baseline="0">
        <a:solidFill>
          <a:schemeClr val="tx1"/>
        </a:solidFill>
        <a:latin typeface="Arial" panose="020B0604020202020204" pitchFamily="34" charset="0"/>
        <a:ea typeface="宋体" panose="02010600030101010101" pitchFamily="2" charset="-122"/>
        <a:cs typeface="Calibri" panose="020F0502020204030204" charset="0"/>
      </a:defRPr>
    </a:lvl5pPr>
    <a:lvl6pPr marL="2120265" indent="0" algn="l" defTabSz="914400" eaLnBrk="1" fontAlgn="auto" latinLnBrk="0" hangingPunct="1">
      <a:lnSpc>
        <a:spcPct val="100000"/>
      </a:lnSpc>
      <a:spcBef>
        <a:spcPts val="0"/>
      </a:spcBef>
      <a:spcAft>
        <a:spcPts val="0"/>
      </a:spcAft>
      <a:buNone/>
      <a:defRPr sz="11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6pPr>
    <a:lvl7pPr marL="2544445" indent="0" algn="l" defTabSz="914400" eaLnBrk="1" fontAlgn="auto" latinLnBrk="0" hangingPunct="1">
      <a:lnSpc>
        <a:spcPct val="100000"/>
      </a:lnSpc>
      <a:spcBef>
        <a:spcPts val="0"/>
      </a:spcBef>
      <a:spcAft>
        <a:spcPts val="0"/>
      </a:spcAft>
      <a:buNone/>
      <a:defRPr sz="11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7pPr>
    <a:lvl8pPr marL="2967990" indent="0" algn="l" defTabSz="914400" eaLnBrk="1" fontAlgn="auto" latinLnBrk="0" hangingPunct="1">
      <a:lnSpc>
        <a:spcPct val="100000"/>
      </a:lnSpc>
      <a:spcBef>
        <a:spcPts val="0"/>
      </a:spcBef>
      <a:spcAft>
        <a:spcPts val="0"/>
      </a:spcAft>
      <a:buNone/>
      <a:defRPr sz="11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8pPr>
    <a:lvl9pPr marL="2967990" indent="0" algn="l" defTabSz="914400" eaLnBrk="1" fontAlgn="auto" latinLnBrk="0" hangingPunct="1">
      <a:lnSpc>
        <a:spcPct val="100000"/>
      </a:lnSpc>
      <a:spcBef>
        <a:spcPts val="0"/>
      </a:spcBef>
      <a:spcAft>
        <a:spcPts val="0"/>
      </a:spcAft>
      <a:buNone/>
      <a:defRPr sz="11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3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3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5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5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pPr marL="0" marR="0" indent="0" algn="l" defTabSz="914400" eaLnBrk="0" fontAlgn="base" latinLnBrk="0" hangingPunct="0">
              <a:lnSpc>
                <a:spcPct val="100000"/>
              </a:lnSpc>
              <a:spcBef>
                <a:spcPct val="30000"/>
              </a:spcBef>
              <a:spcAft>
                <a:spcPts val="0"/>
              </a:spcAft>
              <a:buClrTx/>
              <a:buSzTx/>
              <a:buFontTx/>
              <a:buNone/>
              <a:defRPr/>
            </a:pPr>
            <a:r>
              <a:rPr lang="zh-CN" altLang="en-US" dirty="0"/>
              <a:t>微信搜一搜：安全小课桌，关注公众号，获取更多免费安全管理资料</a:t>
            </a:r>
            <a:endParaRPr lang="zh-CN" altLang="en-US" dirty="0"/>
          </a:p>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7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7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9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9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32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32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34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3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37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37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0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0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1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1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2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2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pPr marL="0" marR="0" indent="0" algn="l" defTabSz="914400" eaLnBrk="0" fontAlgn="base" latinLnBrk="0" hangingPunct="0">
              <a:lnSpc>
                <a:spcPct val="100000"/>
              </a:lnSpc>
              <a:spcBef>
                <a:spcPct val="30000"/>
              </a:spcBef>
              <a:spcAft>
                <a:spcPts val="0"/>
              </a:spcAft>
              <a:buClrTx/>
              <a:buSzTx/>
              <a:buFontTx/>
              <a:buNone/>
              <a:defRPr/>
            </a:pPr>
            <a:r>
              <a:rPr lang="zh-CN" altLang="en-US" dirty="0"/>
              <a:t>微信搜一搜：安全小课桌，关注公众号，获取更多免费安全管理资料</a:t>
            </a:r>
            <a:endParaRPr lang="zh-CN" altLang="en-US" dirty="0"/>
          </a:p>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4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4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6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6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48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48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1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1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2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2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39"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40"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55"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5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6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6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583"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584"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60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0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pPr marL="0" marR="0" indent="0" algn="l" defTabSz="914400" eaLnBrk="0" fontAlgn="base" latinLnBrk="0" hangingPunct="0">
              <a:lnSpc>
                <a:spcPct val="100000"/>
              </a:lnSpc>
              <a:spcBef>
                <a:spcPct val="30000"/>
              </a:spcBef>
              <a:spcAft>
                <a:spcPts val="0"/>
              </a:spcAft>
              <a:buClrTx/>
              <a:buSzTx/>
              <a:buFontTx/>
              <a:buNone/>
              <a:defRPr/>
            </a:pPr>
            <a:r>
              <a:rPr lang="zh-CN" altLang="en-US" dirty="0"/>
              <a:t>微信搜一搜：安全小课桌，关注公众号，获取更多免费安全管理资料</a:t>
            </a:r>
            <a:endParaRPr lang="zh-CN" altLang="en-US" dirty="0"/>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9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9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625"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2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653"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54"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67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7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68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68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712"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13"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pPr marL="0" marR="0" indent="0" algn="l" defTabSz="914400" eaLnBrk="0" fontAlgn="base" latinLnBrk="0" hangingPunct="0">
              <a:lnSpc>
                <a:spcPct val="100000"/>
              </a:lnSpc>
              <a:spcBef>
                <a:spcPct val="30000"/>
              </a:spcBef>
              <a:spcAft>
                <a:spcPts val="0"/>
              </a:spcAft>
              <a:buClrTx/>
              <a:buSzTx/>
              <a:buFontTx/>
              <a:buNone/>
              <a:defRPr/>
            </a:pPr>
            <a:r>
              <a:rPr lang="zh-CN" altLang="en-US" dirty="0"/>
              <a:t>微信搜一搜：安全小课桌，关注公众号，获取更多免费安全管理资料</a:t>
            </a: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72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2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74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4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75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5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77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7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788"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789"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11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1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05"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06"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16"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17"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3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3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49"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50"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59"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60"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pPr marL="0" marR="0" indent="0" algn="l" defTabSz="914400" eaLnBrk="0" fontAlgn="base" latinLnBrk="0" hangingPunct="0">
              <a:lnSpc>
                <a:spcPct val="100000"/>
              </a:lnSpc>
              <a:spcBef>
                <a:spcPct val="30000"/>
              </a:spcBef>
              <a:spcAft>
                <a:spcPts val="0"/>
              </a:spcAft>
              <a:buClrTx/>
              <a:buSzTx/>
              <a:buFontTx/>
              <a:buNone/>
              <a:defRPr/>
            </a:pPr>
            <a:r>
              <a:rPr lang="zh-CN" altLang="en-US" dirty="0"/>
              <a:t>微信搜一搜：安全小课桌，关注公众号，获取更多免费安全管理资料</a:t>
            </a:r>
            <a:endParaRPr lang="zh-CN" altLang="en-US" dirty="0"/>
          </a:p>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73"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74"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89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89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900"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901"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r>
              <a:rPr lang="zh-CN" altLang="en-US" dirty="0"/>
              <a:t>微信搜一搜：安全小课桌，关注公众号，获取更多免费安全管理资料</a:t>
            </a:r>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909"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910"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123"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24"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14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4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154"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155"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01"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02"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idx="5"/>
          </p:nvPr>
        </p:nvSpPr>
        <p:spPr>
          <a:xfrm>
            <a:off x="3884613" y="8685213"/>
            <a:ext cx="2971800" cy="457200"/>
          </a:xfrm>
          <a:prstGeom prst="rect">
            <a:avLst/>
          </a:prstGeom>
          <a:noFill/>
          <a:ln w="9525" cap="flat" cmpd="sng">
            <a:noFill/>
            <a:prstDash val="solid"/>
            <a:round/>
          </a:ln>
        </p:spPr>
        <p:txBody>
          <a:bodyPr vert="horz" wrap="square" lIns="91440" tIns="45720" rIns="91440" bIns="45720" anchor="b" anchorCtr="0"/>
          <a:lstStyle/>
          <a:p>
            <a:pPr algn="r"/>
            <a:fld id="{CAD2D6BD-DE1B-4B5F-8B41-2702339687B9}" type="slidenum">
              <a:rPr lang="en-US" altLang="zh-CN" sz="1200" b="0" i="0" u="none" strike="noStrike" kern="1200" cap="none" spc="0" baseline="0">
                <a:solidFill>
                  <a:schemeClr val="tx1"/>
                </a:solidFill>
                <a:latin typeface="Arial" panose="020B0604020202020204" pitchFamily="34" charset="0"/>
                <a:ea typeface="华文细黑" panose="02010600040101010101" pitchFamily="2" charset="-122"/>
                <a:cs typeface="Calibri" panose="020F0502020204030204" charset="0"/>
              </a:rPr>
            </a:fld>
            <a:endParaRPr lang="zh-CN" altLang="en-US" sz="1200" b="0">
              <a:latin typeface="Arial" panose="020B0604020202020204" pitchFamily="34" charset="0"/>
              <a:ea typeface="华文细黑" panose="02010600040101010101" pitchFamily="2" charset="-122"/>
              <a:cs typeface="Calibri" panose="020F0502020204030204" charset="0"/>
            </a:endParaRPr>
          </a:p>
        </p:txBody>
      </p:sp>
      <p:sp>
        <p:nvSpPr>
          <p:cNvPr id="217" name="对象"/>
          <p:cNvSpPr>
            <a:spLocks noGrp="1" noRot="1" noChangeAspect="1"/>
          </p:cNvSpPr>
          <p:nvPr>
            <p:ph type="sldImg"/>
          </p:nvPr>
        </p:nvSpPr>
        <p:spPr>
          <a:xfrm>
            <a:off x="381000" y="685800"/>
            <a:ext cx="6096000" cy="3429000"/>
          </a:xfrm>
          <a:prstGeom prst="rect">
            <a:avLst/>
          </a:prstGeom>
          <a:noFill/>
          <a:ln w="9525" cap="flat" cmpd="sng">
            <a:noFill/>
            <a:prstDash val="solid"/>
            <a:miter/>
          </a:ln>
        </p:spPr>
      </p:sp>
      <p:sp>
        <p:nvSpPr>
          <p:cNvPr id="218" name="文本框"/>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lstStyle/>
          <a:p>
            <a:pPr marL="0" marR="0" indent="0" algn="l" defTabSz="914400" eaLnBrk="0" fontAlgn="base" latinLnBrk="0" hangingPunct="0">
              <a:lnSpc>
                <a:spcPct val="100000"/>
              </a:lnSpc>
              <a:spcBef>
                <a:spcPct val="30000"/>
              </a:spcBef>
              <a:spcAft>
                <a:spcPts val="0"/>
              </a:spcAft>
              <a:buClrTx/>
              <a:buSzTx/>
              <a:buFontTx/>
              <a:buNone/>
              <a:defRPr/>
            </a:pPr>
            <a:r>
              <a:rPr lang="zh-CN" altLang="en-US" dirty="0"/>
              <a:t>微信搜一搜：安全小课桌，关注公众号，获取更多免费安全管理资料</a:t>
            </a:r>
            <a:endParaRPr lang="zh-CN" altLang="en-US" dirty="0"/>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1597818"/>
            <a:ext cx="7772400" cy="1102518"/>
          </a:xfrm>
        </p:spPr>
        <p:txBody>
          <a:bodyPr/>
          <a:lstStyle/>
          <a:p>
            <a:r>
              <a:rPr lang="zh-CN" altLang="en-US"/>
              <a:t>单击此处编辑母版标题样式</a:t>
            </a:r>
            <a:endParaRPr lang="zh-CN" altLang="en-US"/>
          </a:p>
        </p:txBody>
      </p:sp>
      <p:sp>
        <p:nvSpPr>
          <p:cNvPr id="3" name="文本框"/>
          <p:cNvSpPr>
            <a:spLocks noGrp="1"/>
          </p:cNvSpPr>
          <p:nvPr>
            <p:ph type="subTitle" idx="1"/>
          </p:nvPr>
        </p:nvSpPr>
        <p:spPr>
          <a:xfrm>
            <a:off x="1371600" y="2914649"/>
            <a:ext cx="6400800" cy="131444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spd="slow" advClick="0"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2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F2F2F2"/>
        </a:solidFill>
        <a:effectLst/>
      </p:bgPr>
    </p:bg>
    <p:spTree>
      <p:nvGrpSpPr>
        <p:cNvPr id="1" name=""/>
        <p:cNvGrpSpPr/>
        <p:nvPr/>
      </p:nvGrpSpPr>
      <p:grpSpPr>
        <a:xfrm>
          <a:off x="0" y="0"/>
          <a:ext cx="0" cy="0"/>
          <a:chOff x="0" y="0"/>
          <a:chExt cx="0" cy="0"/>
        </a:xfrm>
      </p:grpSpPr>
      <p:sp>
        <p:nvSpPr>
          <p:cNvPr id="53" name="文本框"/>
          <p:cNvSpPr>
            <a:spLocks noGrp="1"/>
          </p:cNvSpPr>
          <p:nvPr>
            <p:ph type="title"/>
          </p:nvPr>
        </p:nvSpPr>
        <p:spPr>
          <a:xfrm>
            <a:off x="395536" y="267494"/>
            <a:ext cx="8229600" cy="857250"/>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单击此处编辑母版标题样式</a:t>
            </a:r>
            <a:endParaRPr lang="zh-CN" altLang="en-US"/>
          </a:p>
        </p:txBody>
      </p:sp>
      <p:sp>
        <p:nvSpPr>
          <p:cNvPr id="54" name="文本框"/>
          <p:cNvSpPr>
            <a:spLocks noGrp="1"/>
          </p:cNvSpPr>
          <p:nvPr>
            <p:ph type="body" idx="1"/>
          </p:nvPr>
        </p:nvSpPr>
        <p:spPr>
          <a:xfrm>
            <a:off x="457201" y="1200152"/>
            <a:ext cx="8229600" cy="3394472"/>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55" name="文本框"/>
          <p:cNvSpPr>
            <a:spLocks noGrp="1"/>
          </p:cNvSpPr>
          <p:nvPr>
            <p:ph type="dt" idx="10"/>
          </p:nvPr>
        </p:nvSpPr>
        <p:spPr>
          <a:xfrm>
            <a:off x="457201" y="4767263"/>
            <a:ext cx="2133600" cy="273844"/>
          </a:xfrm>
          <a:prstGeom prst="rect">
            <a:avLst/>
          </a:prstGeom>
          <a:noFill/>
          <a:ln w="9525" cap="flat" cmpd="sng">
            <a:noFill/>
            <a:prstDash val="solid"/>
            <a:miter/>
          </a:ln>
        </p:spPr>
        <p:txBody>
          <a:bodyPr vert="horz" wrap="square" lIns="91440" tIns="45720" rIns="91440" bIns="45720" anchor="t" anchorCtr="0"/>
          <a:lstStyle/>
          <a:p>
            <a:endParaRPr lang="zh-CN" altLang="en-US">
              <a:latin typeface="Arial" panose="020B0604020202020204" pitchFamily="34" charset="0"/>
              <a:ea typeface="华文细黑" panose="02010600040101010101" pitchFamily="2" charset="-122"/>
              <a:cs typeface="Arial" panose="020B0604020202020204" pitchFamily="34" charset="0"/>
            </a:endParaRPr>
          </a:p>
        </p:txBody>
      </p:sp>
      <p:sp>
        <p:nvSpPr>
          <p:cNvPr id="56" name="文本框"/>
          <p:cNvSpPr>
            <a:spLocks noGrp="1"/>
          </p:cNvSpPr>
          <p:nvPr>
            <p:ph type="ftr"/>
          </p:nvPr>
        </p:nvSpPr>
        <p:spPr>
          <a:xfrm>
            <a:off x="3124200" y="4767263"/>
            <a:ext cx="2895601" cy="273844"/>
          </a:xfrm>
          <a:prstGeom prst="rect">
            <a:avLst/>
          </a:prstGeom>
          <a:noFill/>
          <a:ln w="9525" cap="flat" cmpd="sng">
            <a:noFill/>
            <a:prstDash val="solid"/>
            <a:miter/>
          </a:ln>
        </p:spPr>
        <p:txBody>
          <a:bodyPr vert="horz" wrap="square" lIns="91440" tIns="45720" rIns="91440" bIns="45720" anchor="t" anchorCtr="0"/>
          <a:lstStyle/>
          <a:p>
            <a:endParaRPr lang="zh-CN" altLang="en-US">
              <a:latin typeface="Arial" panose="020B0604020202020204" pitchFamily="34" charset="0"/>
              <a:ea typeface="华文细黑" panose="02010600040101010101" pitchFamily="2" charset="-122"/>
              <a:cs typeface="Arial" panose="020B0604020202020204" pitchFamily="34" charset="0"/>
            </a:endParaRPr>
          </a:p>
        </p:txBody>
      </p:sp>
      <p:sp>
        <p:nvSpPr>
          <p:cNvPr id="57" name="文本框"/>
          <p:cNvSpPr>
            <a:spLocks noGrp="1"/>
          </p:cNvSpPr>
          <p:nvPr>
            <p:ph type="sldNum"/>
          </p:nvPr>
        </p:nvSpPr>
        <p:spPr>
          <a:xfrm>
            <a:off x="6553200" y="4767263"/>
            <a:ext cx="2133600" cy="273844"/>
          </a:xfrm>
          <a:prstGeom prst="rect">
            <a:avLst/>
          </a:prstGeom>
          <a:noFill/>
          <a:ln w="9525" cap="flat" cmpd="sng">
            <a:noFill/>
            <a:prstDash val="solid"/>
            <a:miter/>
          </a:ln>
        </p:spPr>
        <p:txBody>
          <a:bodyPr vert="horz" wrap="square" lIns="91440" tIns="45720" rIns="91440" bIns="45720" anchor="t" anchorCtr="0"/>
          <a:lstStyle/>
          <a:p>
            <a:fld id="{CAD2D6BD-DE1B-4B5F-8B41-2702339687B9}" type="slidenum">
              <a:rPr lang="en-US" altLang="zh-CN" sz="1800" b="1" i="0" u="none" strike="noStrike" kern="1200" cap="none" spc="0" baseline="0">
                <a:solidFill>
                  <a:schemeClr val="tx1"/>
                </a:solidFill>
                <a:latin typeface="Arial" panose="020B0604020202020204" pitchFamily="34" charset="0"/>
                <a:ea typeface="华文细黑" panose="02010600040101010101" pitchFamily="2" charset="-122"/>
                <a:cs typeface="Arial" panose="020B0604020202020204" pitchFamily="34" charset="0"/>
              </a:rPr>
            </a:fld>
            <a:endParaRPr lang="zh-CN" altLang="en-US">
              <a:latin typeface="Arial" panose="020B0604020202020204" pitchFamily="34" charset="0"/>
              <a:ea typeface="华文细黑" panose="02010600040101010101" pitchFamily="2" charset="-122"/>
              <a:cs typeface="Arial" panose="020B0604020202020204" pitchFamily="34" charset="0"/>
            </a:endParaRPr>
          </a:p>
        </p:txBody>
      </p:sp>
    </p:spTree>
  </p:cSld>
  <p:clrMapOvr>
    <a:masterClrMapping/>
  </p:clrMapOvr>
  <p:transition spd="slow" advClick="0" advTm="2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2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slow" advClick="0"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endParaRPr lang="zh-CN" altLang="en-US"/>
          </a:p>
        </p:txBody>
      </p:sp>
      <p:sp>
        <p:nvSpPr>
          <p:cNvPr id="3" name="文本框"/>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slow"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endParaRPr lang="zh-CN" altLang="en-US"/>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advClick="0"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advClick="0"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advClick="0" advTm="2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advClick="0" advTm="2000"/>
  <p:hf sldNum="0" hdr="0" ftr="0" dt="0"/>
  <p:txStyles>
    <p:titleStyle>
      <a:lvl1pPr algn="l" defTabSz="914400" eaLnBrk="0" fontAlgn="base" hangingPunct="0">
        <a:spcBef>
          <a:spcPts val="0"/>
        </a:spcBef>
        <a:spcAft>
          <a:spcPts val="0"/>
        </a:spcAft>
        <a:buNone/>
        <a:defRPr sz="2600" b="1">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67640" indent="-167640" algn="l" defTabSz="914400" eaLnBrk="0" fontAlgn="ctr" hangingPunct="0">
        <a:lnSpc>
          <a:spcPct val="120000"/>
        </a:lnSpc>
        <a:spcBef>
          <a:spcPct val="20000"/>
        </a:spcBef>
        <a:spcAft>
          <a:spcPts val="0"/>
        </a:spcAft>
        <a:buClr>
          <a:schemeClr val="accent1"/>
        </a:buClr>
        <a:buSzPct val="60000"/>
        <a:buFont typeface="Wingdings" panose="05000000000000000000" pitchFamily="2" charset="2"/>
        <a:buChar char="l"/>
        <a:defRPr sz="1900" b="1">
          <a:solidFill>
            <a:schemeClr val="tx1"/>
          </a:solidFill>
          <a:latin typeface="Arial" panose="020B0604020202020204" pitchFamily="34" charset="0"/>
          <a:ea typeface="微软雅黑" panose="020B0503020204020204" charset="-122"/>
          <a:cs typeface="Arial" panose="020B0604020202020204" pitchFamily="34" charset="0"/>
        </a:defRPr>
      </a:lvl1pPr>
      <a:lvl2pPr marL="501015" indent="-167640" algn="l" defTabSz="914400" eaLnBrk="0" fontAlgn="ctr" hangingPunct="0">
        <a:lnSpc>
          <a:spcPct val="120000"/>
        </a:lnSpc>
        <a:spcBef>
          <a:spcPct val="20000"/>
        </a:spcBef>
        <a:spcAft>
          <a:spcPts val="0"/>
        </a:spcAft>
        <a:buClr>
          <a:schemeClr val="accent1"/>
        </a:buClr>
        <a:buSzPct val="60000"/>
        <a:buFont typeface="Wingdings" panose="05000000000000000000" pitchFamily="2" charset="2"/>
        <a:buChar char="l"/>
        <a:defRPr sz="1800">
          <a:solidFill>
            <a:schemeClr val="tx1"/>
          </a:solidFill>
          <a:latin typeface="Arial" panose="020B0604020202020204" pitchFamily="34" charset="0"/>
          <a:ea typeface="微软雅黑" panose="020B0503020204020204" charset="-122"/>
          <a:cs typeface="Arial" panose="020B0604020202020204" pitchFamily="34" charset="0"/>
        </a:defRPr>
      </a:lvl2pPr>
      <a:lvl3pPr marL="829945" indent="-161290" algn="l" defTabSz="914400" eaLnBrk="0" fontAlgn="ctr" hangingPunct="0">
        <a:lnSpc>
          <a:spcPct val="120000"/>
        </a:lnSpc>
        <a:spcBef>
          <a:spcPct val="20000"/>
        </a:spcBef>
        <a:spcAft>
          <a:spcPts val="0"/>
        </a:spcAft>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cs typeface="Arial" panose="020B0604020202020204" pitchFamily="34" charset="0"/>
        </a:defRPr>
      </a:lvl3pPr>
      <a:lvl4pPr marL="1163320" indent="-167640" algn="l" defTabSz="914400" eaLnBrk="0" fontAlgn="ctr" hangingPunct="0">
        <a:lnSpc>
          <a:spcPct val="120000"/>
        </a:lnSpc>
        <a:spcBef>
          <a:spcPct val="20000"/>
        </a:spcBef>
        <a:spcAft>
          <a:spcPts val="0"/>
        </a:spcAft>
        <a:buClr>
          <a:schemeClr val="accent1"/>
        </a:buClr>
        <a:buSzPct val="60000"/>
        <a:buFont typeface="Wingdings" panose="05000000000000000000" pitchFamily="2" charset="2"/>
        <a:buChar char="l"/>
        <a:defRPr sz="1300">
          <a:solidFill>
            <a:schemeClr val="tx1"/>
          </a:solidFill>
          <a:latin typeface="Arial" panose="020B0604020202020204" pitchFamily="34" charset="0"/>
          <a:ea typeface="微软雅黑" panose="020B0503020204020204" charset="-122"/>
          <a:cs typeface="Arial" panose="020B0604020202020204" pitchFamily="34" charset="0"/>
        </a:defRPr>
      </a:lvl4pPr>
      <a:lvl5pPr marL="1501140" indent="-170180" algn="l" defTabSz="914400" eaLnBrk="0" fontAlgn="ctr" hangingPunct="0">
        <a:lnSpc>
          <a:spcPct val="120000"/>
        </a:lnSpc>
        <a:spcBef>
          <a:spcPct val="20000"/>
        </a:spcBef>
        <a:spcAft>
          <a:spcPts val="0"/>
        </a:spcAft>
        <a:buClr>
          <a:schemeClr val="accent1"/>
        </a:buClr>
        <a:buSzPct val="60000"/>
        <a:buFont typeface="Wingdings" panose="05000000000000000000" pitchFamily="2" charset="2"/>
        <a:buChar char="l"/>
        <a:defRPr sz="1100">
          <a:solidFill>
            <a:schemeClr val="tx1"/>
          </a:solidFill>
          <a:latin typeface="Arial" panose="020B0604020202020204" pitchFamily="34" charset="0"/>
          <a:ea typeface="微软雅黑" panose="020B0503020204020204" charset="-122"/>
          <a:cs typeface="Arial" panose="020B0604020202020204" pitchFamily="34" charset="0"/>
        </a:defRPr>
      </a:lvl5pPr>
      <a:lvl6pPr marL="1925955" indent="-170815" algn="l" defTabSz="914400" fontAlgn="ctr" hangingPunct="1">
        <a:lnSpc>
          <a:spcPct val="120000"/>
        </a:lnSpc>
        <a:spcBef>
          <a:spcPct val="20000"/>
        </a:spcBef>
        <a:spcAft>
          <a:spcPts val="0"/>
        </a:spcAft>
        <a:buClr>
          <a:schemeClr val="accent1"/>
        </a:buClr>
        <a:buSzPct val="60000"/>
        <a:buFont typeface="Wingdings" panose="05000000000000000000" pitchFamily="2" charset="2"/>
        <a:buChar char="l"/>
        <a:defRPr sz="1100">
          <a:solidFill>
            <a:schemeClr val="tx1"/>
          </a:solidFill>
          <a:latin typeface="Arial" panose="020B0604020202020204" pitchFamily="34" charset="0"/>
          <a:ea typeface="微软雅黑" panose="020B0503020204020204" charset="-122"/>
          <a:cs typeface="Arial" panose="020B0604020202020204" pitchFamily="34" charset="0"/>
        </a:defRPr>
      </a:lvl6pPr>
      <a:lvl7pPr marL="2349500" indent="-170815" algn="l" defTabSz="914400" fontAlgn="ctr" hangingPunct="1">
        <a:lnSpc>
          <a:spcPct val="120000"/>
        </a:lnSpc>
        <a:spcBef>
          <a:spcPct val="20000"/>
        </a:spcBef>
        <a:spcAft>
          <a:spcPts val="0"/>
        </a:spcAft>
        <a:buClr>
          <a:schemeClr val="accent1"/>
        </a:buClr>
        <a:buSzPct val="60000"/>
        <a:buFont typeface="Wingdings" panose="05000000000000000000" pitchFamily="2" charset="2"/>
        <a:buChar char="l"/>
        <a:defRPr sz="1100">
          <a:solidFill>
            <a:schemeClr val="tx1"/>
          </a:solidFill>
          <a:latin typeface="Arial" panose="020B0604020202020204" pitchFamily="34" charset="0"/>
          <a:ea typeface="微软雅黑" panose="020B0503020204020204" charset="-122"/>
          <a:cs typeface="Arial" panose="020B0604020202020204" pitchFamily="34" charset="0"/>
        </a:defRPr>
      </a:lvl7pPr>
      <a:lvl8pPr marL="2773680" indent="-170815" algn="l" defTabSz="914400" fontAlgn="ctr" hangingPunct="1">
        <a:lnSpc>
          <a:spcPct val="120000"/>
        </a:lnSpc>
        <a:spcBef>
          <a:spcPct val="20000"/>
        </a:spcBef>
        <a:spcAft>
          <a:spcPts val="0"/>
        </a:spcAft>
        <a:buClr>
          <a:schemeClr val="accent1"/>
        </a:buClr>
        <a:buSzPct val="60000"/>
        <a:buFont typeface="Wingdings" panose="05000000000000000000" pitchFamily="2" charset="2"/>
        <a:buChar char="l"/>
        <a:defRPr sz="1100">
          <a:solidFill>
            <a:schemeClr val="tx1"/>
          </a:solidFill>
          <a:latin typeface="Arial" panose="020B0604020202020204" pitchFamily="34" charset="0"/>
          <a:ea typeface="微软雅黑" panose="020B0503020204020204" charset="-122"/>
          <a:cs typeface="Arial" panose="020B0604020202020204" pitchFamily="34" charset="0"/>
        </a:defRPr>
      </a:lvl8pPr>
      <a:lvl9pPr marL="2773680" indent="-170815" algn="l" defTabSz="914400" fontAlgn="ctr" hangingPunct="1">
        <a:lnSpc>
          <a:spcPct val="120000"/>
        </a:lnSpc>
        <a:spcBef>
          <a:spcPct val="20000"/>
        </a:spcBef>
        <a:spcAft>
          <a:spcPts val="0"/>
        </a:spcAft>
        <a:buClr>
          <a:schemeClr val="accent1"/>
        </a:buClr>
        <a:buSzPct val="60000"/>
        <a:buFont typeface="Wingdings" panose="05000000000000000000" pitchFamily="2" charset="2"/>
        <a:buChar char="l"/>
        <a:defRPr sz="11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media" Target="file:///C:\Documents%20and%20Settings\Administrator\Application%20Data\Yozo_Office\Temp\fc\6751998751562580633921\2019&#24180;&#23433;&#20840;&#29983;&#20135;&#26376;&#27963;&#21160;&#24635;&#32467;.pptx\ppt\media\media1.mp3" TargetMode="External"/><Relationship Id="rId2" Type="http://schemas.openxmlformats.org/officeDocument/2006/relationships/audio" Target="file:///C:\Documents%20and%20Settings\Administrator\Application%20Data\Yozo_Office\Temp\fc\6751998751562580633921\2019&#24180;&#23433;&#20840;&#29983;&#20135;&#26376;&#27963;&#21160;&#24635;&#32467;.pptx\ppt\media\media1.mp3"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3.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3.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3.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3.xml"/><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2.xml"/><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5.xml"/><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5.xml"/><Relationship Id="rId4" Type="http://schemas.openxmlformats.org/officeDocument/2006/relationships/image" Target="../media/image75.jpeg"/><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image" Target="../media/image7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5.xml"/><Relationship Id="rId2" Type="http://schemas.openxmlformats.org/officeDocument/2006/relationships/image" Target="../media/image77.png"/><Relationship Id="rId1" Type="http://schemas.openxmlformats.org/officeDocument/2006/relationships/image" Target="../media/image7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image" Target="../media/image78.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3.xml"/><Relationship Id="rId5" Type="http://schemas.openxmlformats.org/officeDocument/2006/relationships/image" Target="../media/image82.png"/><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2.xml"/><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image" Target="../media/image83.pn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95.png"/><Relationship Id="rId7" Type="http://schemas.openxmlformats.org/officeDocument/2006/relationships/image" Target="../media/image94.png"/><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0" Type="http://schemas.openxmlformats.org/officeDocument/2006/relationships/notesSlide" Target="../notesSlides/notesSlide31.xml"/><Relationship Id="rId1" Type="http://schemas.openxmlformats.org/officeDocument/2006/relationships/image" Target="../media/image88.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12.xml"/><Relationship Id="rId5" Type="http://schemas.openxmlformats.org/officeDocument/2006/relationships/image" Target="../media/image100.jpeg"/><Relationship Id="rId4" Type="http://schemas.openxmlformats.org/officeDocument/2006/relationships/image" Target="../media/image99.jpeg"/><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96.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image" Target="../media/image101.png"/><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9" Type="http://schemas.openxmlformats.org/officeDocument/2006/relationships/image" Target="../media/image110.png"/><Relationship Id="rId8" Type="http://schemas.openxmlformats.org/officeDocument/2006/relationships/image" Target="../media/image109.png"/><Relationship Id="rId7" Type="http://schemas.openxmlformats.org/officeDocument/2006/relationships/image" Target="../media/image108.png"/><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3" Type="http://schemas.openxmlformats.org/officeDocument/2006/relationships/image" Target="../media/image104.png"/><Relationship Id="rId2" Type="http://schemas.openxmlformats.org/officeDocument/2006/relationships/image" Target="../media/image103.png"/><Relationship Id="rId13" Type="http://schemas.openxmlformats.org/officeDocument/2006/relationships/notesSlide" Target="../notesSlides/notesSlide34.xml"/><Relationship Id="rId12" Type="http://schemas.openxmlformats.org/officeDocument/2006/relationships/slideLayout" Target="../slideLayouts/slideLayout12.xml"/><Relationship Id="rId11" Type="http://schemas.openxmlformats.org/officeDocument/2006/relationships/image" Target="../media/image112.png"/><Relationship Id="rId10" Type="http://schemas.openxmlformats.org/officeDocument/2006/relationships/image" Target="../media/image111.png"/><Relationship Id="rId1" Type="http://schemas.openxmlformats.org/officeDocument/2006/relationships/image" Target="../media/image102.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2.xml"/><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image" Target="../media/image11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5.xml"/><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image" Target="../media/image116.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5.xml"/><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image" Target="../media/image119.png"/></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15.xml"/><Relationship Id="rId7" Type="http://schemas.openxmlformats.org/officeDocument/2006/relationships/image" Target="../media/image128.png"/><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image" Target="../media/image122.pn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slideLayout" Target="../slideLayouts/slideLayout15.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image" Target="../media/image1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7" Type="http://schemas.openxmlformats.org/officeDocument/2006/relationships/slideLayout" Target="../slideLayouts/slideLayout15.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image" Target="../media/image1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5.xml"/><Relationship Id="rId2" Type="http://schemas.openxmlformats.org/officeDocument/2006/relationships/image" Target="../media/image142.png"/><Relationship Id="rId1" Type="http://schemas.openxmlformats.org/officeDocument/2006/relationships/image" Target="../media/image141.pn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5.xml"/><Relationship Id="rId5" Type="http://schemas.openxmlformats.org/officeDocument/2006/relationships/image" Target="../media/image147.png"/><Relationship Id="rId4" Type="http://schemas.openxmlformats.org/officeDocument/2006/relationships/image" Target="../media/image146.png"/><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image" Target="../media/image1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13.xml"/><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image" Target="../media/image1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0" Type="http://schemas.openxmlformats.org/officeDocument/2006/relationships/notesSlide" Target="../notesSlides/notesSlide6.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pic>
        <p:nvPicPr>
          <p:cNvPr id="8" name="图片"/>
          <p:cNvPicPr>
            <a:picLocks noChangeAspect="1"/>
          </p:cNvPicPr>
          <p:nvPr/>
        </p:nvPicPr>
        <p:blipFill>
          <a:blip r:embed="rId1" cstate="print"/>
          <a:stretch>
            <a:fillRect/>
          </a:stretch>
        </p:blipFill>
        <p:spPr>
          <a:xfrm>
            <a:off x="0" y="2428874"/>
            <a:ext cx="9144000" cy="2714626"/>
          </a:xfrm>
          <a:prstGeom prst="rect">
            <a:avLst/>
          </a:prstGeom>
          <a:noFill/>
          <a:ln w="9525" cap="flat" cmpd="sng">
            <a:noFill/>
            <a:prstDash val="solid"/>
            <a:round/>
          </a:ln>
        </p:spPr>
      </p:pic>
      <p:pic>
        <p:nvPicPr>
          <p:cNvPr id="9" name="多媒体">
            <a:hlinkClick r:id="" action="ppaction://media"/>
          </p:cNvPr>
          <p:cNvPicPr>
            <a:picLocks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876893" y="51470"/>
            <a:ext cx="304800" cy="304800"/>
          </a:xfrm>
          <a:prstGeom prst="rect">
            <a:avLst/>
          </a:prstGeom>
          <a:noFill/>
          <a:ln w="9525" cap="flat" cmpd="sng">
            <a:noFill/>
            <a:prstDash val="solid"/>
            <a:miter/>
          </a:ln>
        </p:spPr>
      </p:pic>
      <p:sp>
        <p:nvSpPr>
          <p:cNvPr id="10" name="矩形"/>
          <p:cNvSpPr/>
          <p:nvPr/>
        </p:nvSpPr>
        <p:spPr>
          <a:xfrm>
            <a:off x="214282" y="3009647"/>
            <a:ext cx="8715403" cy="633672"/>
          </a:xfrm>
          <a:prstGeom prst="rect">
            <a:avLst/>
          </a:prstGeom>
          <a:noFill/>
          <a:ln w="9525" cap="flat" cmpd="sng">
            <a:noFill/>
            <a:prstDash val="solid"/>
            <a:round/>
          </a:ln>
        </p:spPr>
        <p:txBody>
          <a:bodyPr vert="horz" wrap="square" lIns="91419" tIns="45709" rIns="91419" bIns="45709" anchor="ctr" anchorCtr="0"/>
          <a:lstStyle/>
          <a:p>
            <a:pPr marL="342900" indent="-342900" algn="ctr" eaLnBrk="0" hangingPunct="0">
              <a:lnSpc>
                <a:spcPct val="100000"/>
              </a:lnSpc>
              <a:spcBef>
                <a:spcPts val="0"/>
              </a:spcBef>
              <a:spcAft>
                <a:spcPts val="0"/>
              </a:spcAft>
              <a:buNone/>
            </a:pPr>
            <a:r>
              <a:rPr lang="en-US" altLang="zh-CN" sz="3800" b="1"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rPr>
              <a:t>2021</a:t>
            </a:r>
            <a:r>
              <a:rPr lang="zh-CN" altLang="en-US" sz="3800" b="1"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rPr>
              <a:t>年“安全生产月”</a:t>
            </a:r>
            <a:endParaRPr lang="en-US" altLang="zh-CN" sz="3800" b="1"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endParaRPr>
          </a:p>
          <a:p>
            <a:pPr marL="342900" indent="-342900" algn="ctr" eaLnBrk="0" hangingPunct="0">
              <a:lnSpc>
                <a:spcPct val="100000"/>
              </a:lnSpc>
              <a:spcBef>
                <a:spcPts val="0"/>
              </a:spcBef>
              <a:spcAft>
                <a:spcPts val="0"/>
              </a:spcAft>
              <a:buNone/>
            </a:pPr>
            <a:r>
              <a:rPr lang="zh-CN" altLang="en-US" sz="3800" b="1"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rPr>
              <a:t>活动总结</a:t>
            </a:r>
            <a:endParaRPr lang="zh-CN" altLang="en-US" sz="3800" b="1" i="0" u="none" strike="noStrike" kern="1200" cap="none" spc="0" baseline="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1" name="矩形"/>
          <p:cNvSpPr/>
          <p:nvPr/>
        </p:nvSpPr>
        <p:spPr>
          <a:xfrm>
            <a:off x="0" y="4904581"/>
            <a:ext cx="9144000" cy="72007"/>
          </a:xfrm>
          <a:prstGeom prst="rect">
            <a:avLst/>
          </a:prstGeom>
          <a:solidFill>
            <a:srgbClr val="FFFF00"/>
          </a:solidFill>
          <a:ln w="25400" cap="flat" cmpd="sng">
            <a:noFill/>
            <a:prstDash val="solid"/>
            <a:round/>
          </a:ln>
        </p:spPr>
      </p:sp>
      <p:pic>
        <p:nvPicPr>
          <p:cNvPr id="12" name="图片"/>
          <p:cNvPicPr>
            <a:picLocks noChangeAspect="1"/>
          </p:cNvPicPr>
          <p:nvPr/>
        </p:nvPicPr>
        <p:blipFill>
          <a:blip r:embed="rId5" cstate="print"/>
          <a:stretch>
            <a:fillRect/>
          </a:stretch>
        </p:blipFill>
        <p:spPr>
          <a:xfrm>
            <a:off x="3500430" y="445408"/>
            <a:ext cx="2286014" cy="1947125"/>
          </a:xfrm>
          <a:prstGeom prst="rect">
            <a:avLst/>
          </a:prstGeom>
          <a:noFill/>
          <a:ln w="9525" cap="flat" cmpd="sng">
            <a:noFill/>
            <a:prstDash val="solid"/>
            <a:miter/>
          </a:ln>
        </p:spPr>
      </p:pic>
      <p:grpSp>
        <p:nvGrpSpPr>
          <p:cNvPr id="47" name="组合"/>
          <p:cNvGrpSpPr/>
          <p:nvPr/>
        </p:nvGrpSpPr>
        <p:grpSpPr>
          <a:xfrm>
            <a:off x="3571867" y="0"/>
            <a:ext cx="2238751" cy="1898768"/>
            <a:chOff x="3571867" y="0"/>
            <a:chExt cx="2238751" cy="1898768"/>
          </a:xfrm>
        </p:grpSpPr>
        <p:sp>
          <p:nvSpPr>
            <p:cNvPr id="13" name="椭圆"/>
            <p:cNvSpPr/>
            <p:nvPr/>
          </p:nvSpPr>
          <p:spPr>
            <a:xfrm>
              <a:off x="3571867" y="0"/>
              <a:ext cx="2238751" cy="1898768"/>
            </a:xfrm>
            <a:prstGeom prst="ellipse">
              <a:avLst/>
            </a:prstGeom>
            <a:gradFill rotWithShape="1">
              <a:gsLst>
                <a:gs pos="0">
                  <a:srgbClr val="FFFFFF">
                    <a:alpha val="0"/>
                  </a:srgbClr>
                </a:gs>
                <a:gs pos="100000">
                  <a:srgbClr val="D3D3D3">
                    <a:alpha val="11764"/>
                  </a:srgbClr>
                </a:gs>
              </a:gsLst>
              <a:path path="shape">
                <a:fillToRect l="50000" t="50000" r="50000" b="50000"/>
              </a:path>
              <a:tileRect/>
            </a:gradFill>
            <a:ln w="9525" cap="flat" cmpd="sng">
              <a:noFill/>
              <a:prstDash val="solid"/>
              <a:round/>
            </a:ln>
          </p:spPr>
        </p:sp>
        <p:grpSp>
          <p:nvGrpSpPr>
            <p:cNvPr id="46" name="组合"/>
            <p:cNvGrpSpPr/>
            <p:nvPr/>
          </p:nvGrpSpPr>
          <p:grpSpPr>
            <a:xfrm>
              <a:off x="3810540" y="238864"/>
              <a:ext cx="1708929" cy="1423739"/>
              <a:chOff x="3810540" y="238864"/>
              <a:chExt cx="1708929" cy="1423739"/>
            </a:xfrm>
          </p:grpSpPr>
          <p:sp>
            <p:nvSpPr>
              <p:cNvPr id="14" name="椭圆"/>
              <p:cNvSpPr/>
              <p:nvPr/>
            </p:nvSpPr>
            <p:spPr>
              <a:xfrm>
                <a:off x="3810540" y="238864"/>
                <a:ext cx="1613337" cy="1368534"/>
              </a:xfrm>
              <a:prstGeom prst="ellipse">
                <a:avLst/>
              </a:prstGeom>
              <a:gradFill rotWithShape="1">
                <a:gsLst>
                  <a:gs pos="0">
                    <a:srgbClr val="FFFFFF">
                      <a:alpha val="100000"/>
                    </a:srgbClr>
                  </a:gs>
                  <a:gs pos="100000">
                    <a:srgbClr val="000000">
                      <a:alpha val="0"/>
                    </a:srgbClr>
                  </a:gs>
                </a:gsLst>
                <a:path path="shape">
                  <a:fillToRect l="50000" t="50000" r="50000" b="50000"/>
                </a:path>
                <a:tileRect/>
              </a:gradFill>
              <a:ln w="9525" cap="flat" cmpd="sng">
                <a:noFill/>
                <a:prstDash val="solid"/>
                <a:round/>
              </a:ln>
            </p:spPr>
          </p:sp>
          <p:grpSp>
            <p:nvGrpSpPr>
              <p:cNvPr id="45" name="组合"/>
              <p:cNvGrpSpPr/>
              <p:nvPr/>
            </p:nvGrpSpPr>
            <p:grpSpPr>
              <a:xfrm>
                <a:off x="3848618" y="245283"/>
                <a:ext cx="1670850" cy="1417320"/>
                <a:chOff x="3848618" y="245283"/>
                <a:chExt cx="1670850" cy="1417320"/>
              </a:xfrm>
            </p:grpSpPr>
            <p:grpSp>
              <p:nvGrpSpPr>
                <p:cNvPr id="29" name="组合"/>
                <p:cNvGrpSpPr/>
                <p:nvPr/>
              </p:nvGrpSpPr>
              <p:grpSpPr>
                <a:xfrm>
                  <a:off x="3848618" y="245283"/>
                  <a:ext cx="1670850" cy="1417320"/>
                  <a:chOff x="3848618" y="245283"/>
                  <a:chExt cx="1670850" cy="1417320"/>
                </a:xfrm>
              </p:grpSpPr>
              <p:grpSp>
                <p:nvGrpSpPr>
                  <p:cNvPr id="21" name="组合"/>
                  <p:cNvGrpSpPr/>
                  <p:nvPr/>
                </p:nvGrpSpPr>
                <p:grpSpPr>
                  <a:xfrm>
                    <a:off x="3848620" y="245283"/>
                    <a:ext cx="1670849" cy="1413468"/>
                    <a:chOff x="3848620" y="245283"/>
                    <a:chExt cx="1670849" cy="1413468"/>
                  </a:xfrm>
                </p:grpSpPr>
                <p:grpSp>
                  <p:nvGrpSpPr>
                    <p:cNvPr id="17" name="组合"/>
                    <p:cNvGrpSpPr/>
                    <p:nvPr/>
                  </p:nvGrpSpPr>
                  <p:grpSpPr>
                    <a:xfrm>
                      <a:off x="4651305" y="245283"/>
                      <a:ext cx="65478" cy="1413468"/>
                      <a:chOff x="4651305" y="245283"/>
                      <a:chExt cx="65478" cy="1413468"/>
                    </a:xfrm>
                  </p:grpSpPr>
                  <p:sp>
                    <p:nvSpPr>
                      <p:cNvPr id="15" name="等腰三角形"/>
                      <p:cNvSpPr>
                        <a:spLocks noChangeAspect="1"/>
                      </p:cNvSpPr>
                      <p:nvPr/>
                    </p:nvSpPr>
                    <p:spPr>
                      <a:xfrm>
                        <a:off x="4651305" y="245283"/>
                        <a:ext cx="65478" cy="707228"/>
                      </a:xfrm>
                      <a:prstGeom prst="triangle">
                        <a:avLst>
                          <a:gd name="adj" fmla="val 50000"/>
                        </a:avLst>
                      </a:prstGeom>
                      <a:solidFill>
                        <a:srgbClr val="FFFFFF">
                          <a:alpha val="19000"/>
                        </a:srgbClr>
                      </a:solidFill>
                      <a:ln w="9525" cap="flat" cmpd="sng">
                        <a:noFill/>
                        <a:prstDash val="solid"/>
                        <a:round/>
                      </a:ln>
                    </p:spPr>
                  </p:sp>
                  <p:sp>
                    <p:nvSpPr>
                      <p:cNvPr id="16" name="等腰三角形"/>
                      <p:cNvSpPr>
                        <a:spLocks noChangeAspect="1"/>
                      </p:cNvSpPr>
                      <p:nvPr/>
                    </p:nvSpPr>
                    <p:spPr>
                      <a:xfrm flipV="1">
                        <a:off x="4651305" y="951522"/>
                        <a:ext cx="65478" cy="707229"/>
                      </a:xfrm>
                      <a:prstGeom prst="triangle">
                        <a:avLst>
                          <a:gd name="adj" fmla="val 50000"/>
                        </a:avLst>
                      </a:prstGeom>
                      <a:solidFill>
                        <a:srgbClr val="FFFFFF">
                          <a:alpha val="19000"/>
                        </a:srgbClr>
                      </a:solidFill>
                      <a:ln w="9525" cap="flat" cmpd="sng">
                        <a:noFill/>
                        <a:prstDash val="solid"/>
                        <a:round/>
                      </a:ln>
                    </p:spPr>
                  </p:sp>
                </p:grpSp>
                <p:grpSp>
                  <p:nvGrpSpPr>
                    <p:cNvPr id="20" name="组合"/>
                    <p:cNvGrpSpPr/>
                    <p:nvPr/>
                  </p:nvGrpSpPr>
                  <p:grpSpPr>
                    <a:xfrm rot="5400000">
                      <a:off x="4656348" y="116592"/>
                      <a:ext cx="55392" cy="1670849"/>
                      <a:chOff x="4656348" y="116592"/>
                      <a:chExt cx="55392" cy="1670849"/>
                    </a:xfrm>
                  </p:grpSpPr>
                  <p:sp>
                    <p:nvSpPr>
                      <p:cNvPr id="18" name="等腰三角形"/>
                      <p:cNvSpPr>
                        <a:spLocks noChangeAspect="1"/>
                      </p:cNvSpPr>
                      <p:nvPr/>
                    </p:nvSpPr>
                    <p:spPr>
                      <a:xfrm>
                        <a:off x="4656348" y="116592"/>
                        <a:ext cx="55392" cy="836009"/>
                      </a:xfrm>
                      <a:prstGeom prst="triangle">
                        <a:avLst>
                          <a:gd name="adj" fmla="val 50000"/>
                        </a:avLst>
                      </a:prstGeom>
                      <a:solidFill>
                        <a:srgbClr val="FFFFFF">
                          <a:alpha val="19000"/>
                        </a:srgbClr>
                      </a:solidFill>
                      <a:ln w="9525" cap="flat" cmpd="sng">
                        <a:noFill/>
                        <a:prstDash val="solid"/>
                        <a:round/>
                      </a:ln>
                    </p:spPr>
                  </p:sp>
                  <p:sp>
                    <p:nvSpPr>
                      <p:cNvPr id="19" name="等腰三角形"/>
                      <p:cNvSpPr>
                        <a:spLocks noChangeAspect="1"/>
                      </p:cNvSpPr>
                      <p:nvPr/>
                    </p:nvSpPr>
                    <p:spPr>
                      <a:xfrm flipV="1">
                        <a:off x="4656348" y="951433"/>
                        <a:ext cx="55392" cy="836009"/>
                      </a:xfrm>
                      <a:prstGeom prst="triangle">
                        <a:avLst>
                          <a:gd name="adj" fmla="val 50000"/>
                        </a:avLst>
                      </a:prstGeom>
                      <a:solidFill>
                        <a:srgbClr val="FFFFFF">
                          <a:alpha val="19000"/>
                        </a:srgbClr>
                      </a:solidFill>
                      <a:ln w="9525" cap="flat" cmpd="sng">
                        <a:noFill/>
                        <a:prstDash val="solid"/>
                        <a:round/>
                      </a:ln>
                    </p:spPr>
                  </p:sp>
                </p:grpSp>
              </p:grpSp>
              <p:grpSp>
                <p:nvGrpSpPr>
                  <p:cNvPr id="28" name="组合"/>
                  <p:cNvGrpSpPr/>
                  <p:nvPr/>
                </p:nvGrpSpPr>
                <p:grpSpPr>
                  <a:xfrm rot="2700000">
                    <a:off x="3973113" y="120788"/>
                    <a:ext cx="1417320" cy="1666309"/>
                    <a:chOff x="3973113" y="120788"/>
                    <a:chExt cx="1417320" cy="1666309"/>
                  </a:xfrm>
                </p:grpSpPr>
                <p:grpSp>
                  <p:nvGrpSpPr>
                    <p:cNvPr id="24" name="组合"/>
                    <p:cNvGrpSpPr/>
                    <p:nvPr/>
                  </p:nvGrpSpPr>
                  <p:grpSpPr>
                    <a:xfrm>
                      <a:off x="4654002" y="120788"/>
                      <a:ext cx="55542" cy="1666309"/>
                      <a:chOff x="4654002" y="120788"/>
                      <a:chExt cx="55542" cy="1666309"/>
                    </a:xfrm>
                  </p:grpSpPr>
                  <p:sp>
                    <p:nvSpPr>
                      <p:cNvPr id="22" name="等腰三角形"/>
                      <p:cNvSpPr>
                        <a:spLocks noChangeAspect="1"/>
                      </p:cNvSpPr>
                      <p:nvPr/>
                    </p:nvSpPr>
                    <p:spPr>
                      <a:xfrm>
                        <a:off x="4654002" y="120788"/>
                        <a:ext cx="55542" cy="833737"/>
                      </a:xfrm>
                      <a:prstGeom prst="triangle">
                        <a:avLst>
                          <a:gd name="adj" fmla="val 50000"/>
                        </a:avLst>
                      </a:prstGeom>
                      <a:solidFill>
                        <a:srgbClr val="FFFFFF">
                          <a:alpha val="19000"/>
                        </a:srgbClr>
                      </a:solidFill>
                      <a:ln w="9525" cap="flat" cmpd="sng">
                        <a:noFill/>
                        <a:prstDash val="solid"/>
                        <a:round/>
                      </a:ln>
                    </p:spPr>
                  </p:sp>
                  <p:sp>
                    <p:nvSpPr>
                      <p:cNvPr id="23" name="等腰三角形"/>
                      <p:cNvSpPr>
                        <a:spLocks noChangeAspect="1"/>
                      </p:cNvSpPr>
                      <p:nvPr/>
                    </p:nvSpPr>
                    <p:spPr>
                      <a:xfrm flipV="1">
                        <a:off x="4654002" y="953360"/>
                        <a:ext cx="55542" cy="833737"/>
                      </a:xfrm>
                      <a:prstGeom prst="triangle">
                        <a:avLst>
                          <a:gd name="adj" fmla="val 50000"/>
                        </a:avLst>
                      </a:prstGeom>
                      <a:solidFill>
                        <a:srgbClr val="FFFFFF">
                          <a:alpha val="19000"/>
                        </a:srgbClr>
                      </a:solidFill>
                      <a:ln w="9525" cap="flat" cmpd="sng">
                        <a:noFill/>
                        <a:prstDash val="solid"/>
                        <a:round/>
                      </a:ln>
                    </p:spPr>
                  </p:sp>
                </p:grpSp>
                <p:grpSp>
                  <p:nvGrpSpPr>
                    <p:cNvPr id="27" name="组合"/>
                    <p:cNvGrpSpPr/>
                    <p:nvPr/>
                  </p:nvGrpSpPr>
                  <p:grpSpPr>
                    <a:xfrm rot="5400000">
                      <a:off x="4649123" y="245283"/>
                      <a:ext cx="65300" cy="1417320"/>
                      <a:chOff x="4649123" y="245283"/>
                      <a:chExt cx="65300" cy="1417320"/>
                    </a:xfrm>
                  </p:grpSpPr>
                  <p:sp>
                    <p:nvSpPr>
                      <p:cNvPr id="25" name="等腰三角形"/>
                      <p:cNvSpPr>
                        <a:spLocks noChangeAspect="1"/>
                      </p:cNvSpPr>
                      <p:nvPr/>
                    </p:nvSpPr>
                    <p:spPr>
                      <a:xfrm>
                        <a:off x="4649123" y="245283"/>
                        <a:ext cx="65300" cy="709155"/>
                      </a:xfrm>
                      <a:prstGeom prst="triangle">
                        <a:avLst>
                          <a:gd name="adj" fmla="val 50000"/>
                        </a:avLst>
                      </a:prstGeom>
                      <a:solidFill>
                        <a:srgbClr val="FFFFFF">
                          <a:alpha val="19000"/>
                        </a:srgbClr>
                      </a:solidFill>
                      <a:ln w="9525" cap="flat" cmpd="sng">
                        <a:noFill/>
                        <a:prstDash val="solid"/>
                        <a:round/>
                      </a:ln>
                    </p:spPr>
                  </p:sp>
                  <p:sp>
                    <p:nvSpPr>
                      <p:cNvPr id="26" name="等腰三角形"/>
                      <p:cNvSpPr>
                        <a:spLocks noChangeAspect="1"/>
                      </p:cNvSpPr>
                      <p:nvPr/>
                    </p:nvSpPr>
                    <p:spPr>
                      <a:xfrm flipV="1">
                        <a:off x="4649123" y="953447"/>
                        <a:ext cx="65300" cy="709155"/>
                      </a:xfrm>
                      <a:prstGeom prst="triangle">
                        <a:avLst>
                          <a:gd name="adj" fmla="val 50000"/>
                        </a:avLst>
                      </a:prstGeom>
                      <a:solidFill>
                        <a:srgbClr val="FFFFFF">
                          <a:alpha val="19000"/>
                        </a:srgbClr>
                      </a:solidFill>
                      <a:ln w="9525" cap="flat" cmpd="sng">
                        <a:noFill/>
                        <a:prstDash val="solid"/>
                        <a:round/>
                      </a:ln>
                    </p:spPr>
                  </p:sp>
                </p:grpSp>
              </p:grpSp>
            </p:grpSp>
            <p:grpSp>
              <p:nvGrpSpPr>
                <p:cNvPr id="44" name="组合"/>
                <p:cNvGrpSpPr/>
                <p:nvPr/>
              </p:nvGrpSpPr>
              <p:grpSpPr>
                <a:xfrm rot="1320000">
                  <a:off x="4093194" y="470590"/>
                  <a:ext cx="1170047" cy="998799"/>
                  <a:chOff x="4093194" y="470590"/>
                  <a:chExt cx="1170047" cy="998799"/>
                </a:xfrm>
              </p:grpSpPr>
              <p:grpSp>
                <p:nvGrpSpPr>
                  <p:cNvPr id="36" name="组合"/>
                  <p:cNvGrpSpPr/>
                  <p:nvPr/>
                </p:nvGrpSpPr>
                <p:grpSpPr>
                  <a:xfrm>
                    <a:off x="4093194" y="475535"/>
                    <a:ext cx="1170047" cy="989809"/>
                    <a:chOff x="4093194" y="475535"/>
                    <a:chExt cx="1170047" cy="989809"/>
                  </a:xfrm>
                </p:grpSpPr>
                <p:grpSp>
                  <p:nvGrpSpPr>
                    <p:cNvPr id="32" name="组合"/>
                    <p:cNvGrpSpPr/>
                    <p:nvPr/>
                  </p:nvGrpSpPr>
                  <p:grpSpPr>
                    <a:xfrm>
                      <a:off x="4655291" y="475535"/>
                      <a:ext cx="45852" cy="989809"/>
                      <a:chOff x="4655291" y="475535"/>
                      <a:chExt cx="45852" cy="989809"/>
                    </a:xfrm>
                  </p:grpSpPr>
                  <p:sp>
                    <p:nvSpPr>
                      <p:cNvPr id="30" name="等腰三角形"/>
                      <p:cNvSpPr>
                        <a:spLocks noChangeAspect="1"/>
                      </p:cNvSpPr>
                      <p:nvPr/>
                    </p:nvSpPr>
                    <p:spPr>
                      <a:xfrm>
                        <a:off x="4655291" y="475535"/>
                        <a:ext cx="45852" cy="495250"/>
                      </a:xfrm>
                      <a:prstGeom prst="triangle">
                        <a:avLst>
                          <a:gd name="adj" fmla="val 50000"/>
                        </a:avLst>
                      </a:prstGeom>
                      <a:solidFill>
                        <a:srgbClr val="FFFFFF">
                          <a:alpha val="19000"/>
                        </a:srgbClr>
                      </a:solidFill>
                      <a:ln w="9525" cap="flat" cmpd="sng">
                        <a:noFill/>
                        <a:prstDash val="solid"/>
                        <a:round/>
                      </a:ln>
                    </p:spPr>
                  </p:sp>
                  <p:sp>
                    <p:nvSpPr>
                      <p:cNvPr id="31" name="等腰三角形"/>
                      <p:cNvSpPr>
                        <a:spLocks noChangeAspect="1"/>
                      </p:cNvSpPr>
                      <p:nvPr/>
                    </p:nvSpPr>
                    <p:spPr>
                      <a:xfrm flipV="1">
                        <a:off x="4655291" y="970094"/>
                        <a:ext cx="45852" cy="495250"/>
                      </a:xfrm>
                      <a:prstGeom prst="triangle">
                        <a:avLst>
                          <a:gd name="adj" fmla="val 50000"/>
                        </a:avLst>
                      </a:prstGeom>
                      <a:solidFill>
                        <a:srgbClr val="FFFFFF">
                          <a:alpha val="19000"/>
                        </a:srgbClr>
                      </a:solidFill>
                      <a:ln w="9525" cap="flat" cmpd="sng">
                        <a:noFill/>
                        <a:prstDash val="solid"/>
                        <a:round/>
                      </a:ln>
                    </p:spPr>
                  </p:sp>
                </p:grpSp>
                <p:grpSp>
                  <p:nvGrpSpPr>
                    <p:cNvPr id="35" name="组合"/>
                    <p:cNvGrpSpPr/>
                    <p:nvPr/>
                  </p:nvGrpSpPr>
                  <p:grpSpPr>
                    <a:xfrm rot="5400000">
                      <a:off x="4658823" y="385416"/>
                      <a:ext cx="38788" cy="1170047"/>
                      <a:chOff x="4658823" y="385416"/>
                      <a:chExt cx="38788" cy="1170047"/>
                    </a:xfrm>
                  </p:grpSpPr>
                  <p:sp>
                    <p:nvSpPr>
                      <p:cNvPr id="33" name="等腰三角形"/>
                      <p:cNvSpPr>
                        <a:spLocks noChangeAspect="1"/>
                      </p:cNvSpPr>
                      <p:nvPr/>
                    </p:nvSpPr>
                    <p:spPr>
                      <a:xfrm>
                        <a:off x="4658823" y="385416"/>
                        <a:ext cx="38788" cy="585433"/>
                      </a:xfrm>
                      <a:prstGeom prst="triangle">
                        <a:avLst>
                          <a:gd name="adj" fmla="val 50000"/>
                        </a:avLst>
                      </a:prstGeom>
                      <a:solidFill>
                        <a:srgbClr val="FFFFFF">
                          <a:alpha val="19000"/>
                        </a:srgbClr>
                      </a:solidFill>
                      <a:ln w="9525" cap="flat" cmpd="sng">
                        <a:noFill/>
                        <a:prstDash val="solid"/>
                        <a:round/>
                      </a:ln>
                    </p:spPr>
                  </p:sp>
                  <p:sp>
                    <p:nvSpPr>
                      <p:cNvPr id="34" name="等腰三角形"/>
                      <p:cNvSpPr>
                        <a:spLocks noChangeAspect="1"/>
                      </p:cNvSpPr>
                      <p:nvPr/>
                    </p:nvSpPr>
                    <p:spPr>
                      <a:xfrm flipV="1">
                        <a:off x="4658823" y="970031"/>
                        <a:ext cx="38788" cy="585433"/>
                      </a:xfrm>
                      <a:prstGeom prst="triangle">
                        <a:avLst>
                          <a:gd name="adj" fmla="val 50000"/>
                        </a:avLst>
                      </a:prstGeom>
                      <a:solidFill>
                        <a:srgbClr val="FFFFFF">
                          <a:alpha val="19000"/>
                        </a:srgbClr>
                      </a:solidFill>
                      <a:ln w="9525" cap="flat" cmpd="sng">
                        <a:noFill/>
                        <a:prstDash val="solid"/>
                        <a:round/>
                      </a:ln>
                    </p:spPr>
                  </p:sp>
                </p:grpSp>
              </p:grpSp>
              <p:grpSp>
                <p:nvGrpSpPr>
                  <p:cNvPr id="43" name="组合"/>
                  <p:cNvGrpSpPr/>
                  <p:nvPr/>
                </p:nvGrpSpPr>
                <p:grpSpPr>
                  <a:xfrm rot="2700000">
                    <a:off x="4178384" y="386556"/>
                    <a:ext cx="998799" cy="1166867"/>
                    <a:chOff x="4178384" y="386556"/>
                    <a:chExt cx="998799" cy="1166867"/>
                  </a:xfrm>
                </p:grpSpPr>
                <p:grpSp>
                  <p:nvGrpSpPr>
                    <p:cNvPr id="39" name="组合"/>
                    <p:cNvGrpSpPr/>
                    <p:nvPr/>
                  </p:nvGrpSpPr>
                  <p:grpSpPr>
                    <a:xfrm>
                      <a:off x="4657988" y="386556"/>
                      <a:ext cx="38896" cy="1166867"/>
                      <a:chOff x="4657988" y="386556"/>
                      <a:chExt cx="38896" cy="1166867"/>
                    </a:xfrm>
                  </p:grpSpPr>
                  <p:sp>
                    <p:nvSpPr>
                      <p:cNvPr id="37" name="等腰三角形"/>
                      <p:cNvSpPr>
                        <a:spLocks noChangeAspect="1"/>
                      </p:cNvSpPr>
                      <p:nvPr/>
                    </p:nvSpPr>
                    <p:spPr>
                      <a:xfrm>
                        <a:off x="4657988" y="386556"/>
                        <a:ext cx="38896" cy="583841"/>
                      </a:xfrm>
                      <a:prstGeom prst="triangle">
                        <a:avLst>
                          <a:gd name="adj" fmla="val 50000"/>
                        </a:avLst>
                      </a:prstGeom>
                      <a:solidFill>
                        <a:srgbClr val="FFFFFF">
                          <a:alpha val="19000"/>
                        </a:srgbClr>
                      </a:solidFill>
                      <a:ln w="9525" cap="flat" cmpd="sng">
                        <a:noFill/>
                        <a:prstDash val="solid"/>
                        <a:round/>
                      </a:ln>
                    </p:spPr>
                  </p:sp>
                  <p:sp>
                    <p:nvSpPr>
                      <p:cNvPr id="38" name="等腰三角形"/>
                      <p:cNvSpPr>
                        <a:spLocks noChangeAspect="1"/>
                      </p:cNvSpPr>
                      <p:nvPr/>
                    </p:nvSpPr>
                    <p:spPr>
                      <a:xfrm flipV="1">
                        <a:off x="4657988" y="969582"/>
                        <a:ext cx="38896" cy="583842"/>
                      </a:xfrm>
                      <a:prstGeom prst="triangle">
                        <a:avLst>
                          <a:gd name="adj" fmla="val 50000"/>
                        </a:avLst>
                      </a:prstGeom>
                      <a:solidFill>
                        <a:srgbClr val="FFFFFF">
                          <a:alpha val="19000"/>
                        </a:srgbClr>
                      </a:solidFill>
                      <a:ln w="9525" cap="flat" cmpd="sng">
                        <a:noFill/>
                        <a:prstDash val="solid"/>
                        <a:round/>
                      </a:ln>
                    </p:spPr>
                  </p:sp>
                </p:grpSp>
                <p:grpSp>
                  <p:nvGrpSpPr>
                    <p:cNvPr id="42" name="组合"/>
                    <p:cNvGrpSpPr/>
                    <p:nvPr/>
                  </p:nvGrpSpPr>
                  <p:grpSpPr>
                    <a:xfrm rot="5400000">
                      <a:off x="4654512" y="474265"/>
                      <a:ext cx="46544" cy="998799"/>
                      <a:chOff x="4654512" y="474265"/>
                      <a:chExt cx="46544" cy="998799"/>
                    </a:xfrm>
                  </p:grpSpPr>
                  <p:sp>
                    <p:nvSpPr>
                      <p:cNvPr id="40" name="等腰三角形"/>
                      <p:cNvSpPr>
                        <a:spLocks noChangeAspect="1"/>
                      </p:cNvSpPr>
                      <p:nvPr/>
                    </p:nvSpPr>
                    <p:spPr>
                      <a:xfrm>
                        <a:off x="4654512" y="474265"/>
                        <a:ext cx="45727" cy="496621"/>
                      </a:xfrm>
                      <a:prstGeom prst="triangle">
                        <a:avLst>
                          <a:gd name="adj" fmla="val 50000"/>
                        </a:avLst>
                      </a:prstGeom>
                      <a:solidFill>
                        <a:srgbClr val="FFFFFF">
                          <a:alpha val="19000"/>
                        </a:srgbClr>
                      </a:solidFill>
                      <a:ln w="9525" cap="flat" cmpd="sng">
                        <a:noFill/>
                        <a:prstDash val="solid"/>
                        <a:round/>
                      </a:ln>
                    </p:spPr>
                  </p:sp>
                  <p:sp>
                    <p:nvSpPr>
                      <p:cNvPr id="41" name="等腰三角形"/>
                      <p:cNvSpPr>
                        <a:spLocks noChangeAspect="1"/>
                      </p:cNvSpPr>
                      <p:nvPr/>
                    </p:nvSpPr>
                    <p:spPr>
                      <a:xfrm flipV="1">
                        <a:off x="4655328" y="976443"/>
                        <a:ext cx="45728" cy="496620"/>
                      </a:xfrm>
                      <a:prstGeom prst="triangle">
                        <a:avLst>
                          <a:gd name="adj" fmla="val 50000"/>
                        </a:avLst>
                      </a:prstGeom>
                      <a:solidFill>
                        <a:srgbClr val="FFFFFF">
                          <a:alpha val="19000"/>
                        </a:srgbClr>
                      </a:solidFill>
                      <a:ln w="9525" cap="flat" cmpd="sng">
                        <a:noFill/>
                        <a:prstDash val="solid"/>
                        <a:round/>
                      </a:ln>
                    </p:spPr>
                  </p:sp>
                </p:grpSp>
              </p:grpSp>
            </p:grpSp>
          </p:grpSp>
        </p:grpSp>
      </p:grpSp>
      <p:sp>
        <p:nvSpPr>
          <p:cNvPr id="49" name="直线"/>
          <p:cNvSpPr/>
          <p:nvPr/>
        </p:nvSpPr>
        <p:spPr>
          <a:xfrm>
            <a:off x="2714611" y="4500576"/>
            <a:ext cx="3927709" cy="0"/>
          </a:xfrm>
          <a:prstGeom prst="line">
            <a:avLst/>
          </a:prstGeom>
          <a:noFill/>
          <a:ln w="28575" cap="flat" cmpd="sng">
            <a:solidFill>
              <a:srgbClr val="FFFFFF"/>
            </a:solidFill>
            <a:prstDash val="solid"/>
            <a:round/>
          </a:ln>
        </p:spPr>
      </p:sp>
      <p:sp>
        <p:nvSpPr>
          <p:cNvPr id="50" name="矩形"/>
          <p:cNvSpPr/>
          <p:nvPr/>
        </p:nvSpPr>
        <p:spPr>
          <a:xfrm>
            <a:off x="3714744" y="4304898"/>
            <a:ext cx="1857388" cy="338554"/>
          </a:xfrm>
          <a:prstGeom prst="rect">
            <a:avLst/>
          </a:prstGeom>
          <a:solidFill>
            <a:schemeClr val="bg1"/>
          </a:solidFill>
          <a:ln w="25400" cap="flat" cmpd="sng">
            <a:noFill/>
            <a:prstDash val="solid"/>
            <a:round/>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0" dirty="0">
                <a:solidFill>
                  <a:srgbClr val="FF0000"/>
                </a:solidFill>
                <a:latin typeface="微软雅黑" panose="020B0503020204020204" charset="-122"/>
                <a:ea typeface="微软雅黑" panose="020B0503020204020204" charset="-122"/>
                <a:cs typeface="Arial" panose="020B0604020202020204" pitchFamily="34" charset="0"/>
              </a:rPr>
              <a:t>安环部</a:t>
            </a:r>
            <a:endParaRPr lang="zh-CN" altLang="en-US" sz="1600" b="0" i="0" u="none" strike="noStrike" kern="1200" cap="none" spc="0" baseline="0" dirty="0">
              <a:solidFill>
                <a:srgbClr val="FF000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20" name="矩形"/>
          <p:cNvSpPr/>
          <p:nvPr/>
        </p:nvSpPr>
        <p:spPr>
          <a:xfrm>
            <a:off x="0" y="4957539"/>
            <a:ext cx="9144000" cy="195486"/>
          </a:xfrm>
          <a:prstGeom prst="rect">
            <a:avLst/>
          </a:prstGeom>
          <a:solidFill>
            <a:srgbClr val="C00000"/>
          </a:solidFill>
          <a:ln w="9525" cap="flat" cmpd="sng">
            <a:noFill/>
            <a:prstDash val="solid"/>
            <a:round/>
          </a:ln>
        </p:spPr>
      </p:sp>
      <p:grpSp>
        <p:nvGrpSpPr>
          <p:cNvPr id="224" name="组合"/>
          <p:cNvGrpSpPr/>
          <p:nvPr/>
        </p:nvGrpSpPr>
        <p:grpSpPr>
          <a:xfrm>
            <a:off x="255033" y="555708"/>
            <a:ext cx="3524805" cy="444405"/>
            <a:chOff x="255033" y="555708"/>
            <a:chExt cx="3524805" cy="444405"/>
          </a:xfrm>
        </p:grpSpPr>
        <p:sp>
          <p:nvSpPr>
            <p:cNvPr id="221" name="曲线"/>
            <p:cNvSpPr/>
            <p:nvPr/>
          </p:nvSpPr>
          <p:spPr>
            <a:xfrm>
              <a:off x="255033" y="555708"/>
              <a:ext cx="326623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222" name="曲线"/>
            <p:cNvSpPr/>
            <p:nvPr/>
          </p:nvSpPr>
          <p:spPr>
            <a:xfrm>
              <a:off x="3434359"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223" name="曲线"/>
            <p:cNvSpPr/>
            <p:nvPr/>
          </p:nvSpPr>
          <p:spPr>
            <a:xfrm>
              <a:off x="3563853"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225" name="矩形"/>
          <p:cNvSpPr/>
          <p:nvPr/>
        </p:nvSpPr>
        <p:spPr>
          <a:xfrm>
            <a:off x="357156" y="1142990"/>
            <a:ext cx="8072495" cy="642942"/>
          </a:xfrm>
          <a:prstGeom prst="rect">
            <a:avLst/>
          </a:prstGeom>
          <a:noFill/>
          <a:ln w="28575" cap="flat" cmpd="sng">
            <a:solidFill>
              <a:srgbClr val="FF0000"/>
            </a:solidFill>
            <a:prstDash val="solid"/>
            <a:round/>
          </a:ln>
        </p:spPr>
      </p:sp>
      <p:sp>
        <p:nvSpPr>
          <p:cNvPr id="226" name="矩形"/>
          <p:cNvSpPr/>
          <p:nvPr/>
        </p:nvSpPr>
        <p:spPr>
          <a:xfrm>
            <a:off x="357158" y="1247766"/>
            <a:ext cx="8143931"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各车间制作现场安全小红书，对现场安全关注点通过图片的方式进行标注，使其可视化。</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227" name="图片"/>
          <p:cNvPicPr>
            <a:picLocks noChangeAspect="1"/>
          </p:cNvPicPr>
          <p:nvPr/>
        </p:nvPicPr>
        <p:blipFill>
          <a:blip r:embed="rId1" cstate="print"/>
          <a:stretch>
            <a:fillRect/>
          </a:stretch>
        </p:blipFill>
        <p:spPr>
          <a:xfrm>
            <a:off x="357158" y="2000246"/>
            <a:ext cx="2714644" cy="2361936"/>
          </a:xfrm>
          <a:prstGeom prst="rect">
            <a:avLst/>
          </a:prstGeom>
          <a:noFill/>
          <a:ln w="9525" cap="flat" cmpd="sng">
            <a:solidFill>
              <a:srgbClr val="FF0000"/>
            </a:solidFill>
            <a:prstDash val="solid"/>
            <a:miter/>
          </a:ln>
        </p:spPr>
      </p:pic>
      <p:pic>
        <p:nvPicPr>
          <p:cNvPr id="228" name="图片"/>
          <p:cNvPicPr>
            <a:picLocks noChangeAspect="1"/>
          </p:cNvPicPr>
          <p:nvPr/>
        </p:nvPicPr>
        <p:blipFill>
          <a:blip r:embed="rId2" cstate="print"/>
          <a:stretch>
            <a:fillRect/>
          </a:stretch>
        </p:blipFill>
        <p:spPr>
          <a:xfrm>
            <a:off x="3248016" y="2000246"/>
            <a:ext cx="2714644" cy="2357454"/>
          </a:xfrm>
          <a:prstGeom prst="rect">
            <a:avLst/>
          </a:prstGeom>
          <a:noFill/>
          <a:ln w="9525" cap="flat" cmpd="sng">
            <a:solidFill>
              <a:srgbClr val="FF0000"/>
            </a:solidFill>
            <a:prstDash val="solid"/>
            <a:miter/>
          </a:ln>
        </p:spPr>
      </p:pic>
      <p:pic>
        <p:nvPicPr>
          <p:cNvPr id="229" name="图片"/>
          <p:cNvPicPr>
            <a:picLocks noChangeAspect="1"/>
          </p:cNvPicPr>
          <p:nvPr/>
        </p:nvPicPr>
        <p:blipFill>
          <a:blip r:embed="rId3" cstate="print"/>
          <a:stretch>
            <a:fillRect/>
          </a:stretch>
        </p:blipFill>
        <p:spPr>
          <a:xfrm>
            <a:off x="6143636" y="2000246"/>
            <a:ext cx="2714644" cy="2357454"/>
          </a:xfrm>
          <a:prstGeom prst="rect">
            <a:avLst/>
          </a:prstGeom>
          <a:noFill/>
          <a:ln w="9525" cap="flat" cmpd="sng">
            <a:solidFill>
              <a:srgbClr val="FF0000"/>
            </a:solidFill>
            <a:prstDash val="solid"/>
            <a:miter/>
          </a:ln>
        </p:spPr>
      </p:pic>
      <p:sp>
        <p:nvSpPr>
          <p:cNvPr id="230" name="矩形"/>
          <p:cNvSpPr/>
          <p:nvPr/>
        </p:nvSpPr>
        <p:spPr>
          <a:xfrm>
            <a:off x="571472" y="4500576"/>
            <a:ext cx="2143139" cy="357207"/>
          </a:xfrm>
          <a:prstGeom prst="rect">
            <a:avLst/>
          </a:prstGeom>
          <a:noFill/>
          <a:ln w="28575" cap="flat" cmpd="sng">
            <a:solidFill>
              <a:srgbClr val="FF0000"/>
            </a:solidFill>
            <a:prstDash val="solid"/>
            <a:round/>
          </a:ln>
        </p:spPr>
      </p:sp>
      <p:sp>
        <p:nvSpPr>
          <p:cNvPr id="231" name="矩形"/>
          <p:cNvSpPr/>
          <p:nvPr/>
        </p:nvSpPr>
        <p:spPr>
          <a:xfrm>
            <a:off x="371445"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压力容器安全关注点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32" name="矩形"/>
          <p:cNvSpPr/>
          <p:nvPr/>
        </p:nvSpPr>
        <p:spPr>
          <a:xfrm>
            <a:off x="3557581" y="4500576"/>
            <a:ext cx="2143138" cy="357207"/>
          </a:xfrm>
          <a:prstGeom prst="rect">
            <a:avLst/>
          </a:prstGeom>
          <a:noFill/>
          <a:ln w="28575" cap="flat" cmpd="sng">
            <a:solidFill>
              <a:srgbClr val="FF0000"/>
            </a:solidFill>
            <a:prstDash val="solid"/>
            <a:round/>
          </a:ln>
        </p:spPr>
      </p:sp>
      <p:sp>
        <p:nvSpPr>
          <p:cNvPr id="233" name="矩形"/>
          <p:cNvSpPr/>
          <p:nvPr/>
        </p:nvSpPr>
        <p:spPr>
          <a:xfrm>
            <a:off x="3357554" y="4500576"/>
            <a:ext cx="2452704"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电焊作业安全关注点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34" name="矩形"/>
          <p:cNvSpPr/>
          <p:nvPr/>
        </p:nvSpPr>
        <p:spPr>
          <a:xfrm>
            <a:off x="6415101" y="4500576"/>
            <a:ext cx="2143138" cy="357207"/>
          </a:xfrm>
          <a:prstGeom prst="rect">
            <a:avLst/>
          </a:prstGeom>
          <a:noFill/>
          <a:ln w="28575" cap="flat" cmpd="sng">
            <a:solidFill>
              <a:srgbClr val="FF0000"/>
            </a:solidFill>
            <a:prstDash val="solid"/>
            <a:round/>
          </a:ln>
        </p:spPr>
      </p:sp>
      <p:sp>
        <p:nvSpPr>
          <p:cNvPr id="235" name="矩形"/>
          <p:cNvSpPr/>
          <p:nvPr/>
        </p:nvSpPr>
        <p:spPr>
          <a:xfrm>
            <a:off x="6215074" y="4500576"/>
            <a:ext cx="2452704"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电梯机房安全关注点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36" name="矩形"/>
          <p:cNvSpPr/>
          <p:nvPr/>
        </p:nvSpPr>
        <p:spPr>
          <a:xfrm>
            <a:off x="279607" y="571486"/>
            <a:ext cx="2860348" cy="376889"/>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 “小红书”</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40" name="矩形"/>
          <p:cNvSpPr/>
          <p:nvPr/>
        </p:nvSpPr>
        <p:spPr>
          <a:xfrm>
            <a:off x="0" y="4957539"/>
            <a:ext cx="9144000" cy="195486"/>
          </a:xfrm>
          <a:prstGeom prst="rect">
            <a:avLst/>
          </a:prstGeom>
          <a:solidFill>
            <a:srgbClr val="C00000"/>
          </a:solidFill>
          <a:ln w="9525" cap="flat" cmpd="sng">
            <a:noFill/>
            <a:prstDash val="solid"/>
            <a:round/>
          </a:ln>
        </p:spPr>
      </p:sp>
      <p:grpSp>
        <p:nvGrpSpPr>
          <p:cNvPr id="244" name="组合"/>
          <p:cNvGrpSpPr/>
          <p:nvPr/>
        </p:nvGrpSpPr>
        <p:grpSpPr>
          <a:xfrm>
            <a:off x="255033" y="555708"/>
            <a:ext cx="3524805" cy="444405"/>
            <a:chOff x="255033" y="555708"/>
            <a:chExt cx="3524805" cy="444405"/>
          </a:xfrm>
        </p:grpSpPr>
        <p:sp>
          <p:nvSpPr>
            <p:cNvPr id="241" name="曲线"/>
            <p:cNvSpPr/>
            <p:nvPr/>
          </p:nvSpPr>
          <p:spPr>
            <a:xfrm>
              <a:off x="255033" y="555708"/>
              <a:ext cx="326623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242" name="曲线"/>
            <p:cNvSpPr/>
            <p:nvPr/>
          </p:nvSpPr>
          <p:spPr>
            <a:xfrm>
              <a:off x="3434359"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243" name="曲线"/>
            <p:cNvSpPr/>
            <p:nvPr/>
          </p:nvSpPr>
          <p:spPr>
            <a:xfrm>
              <a:off x="3563853"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245" name="矩形"/>
          <p:cNvSpPr/>
          <p:nvPr/>
        </p:nvSpPr>
        <p:spPr>
          <a:xfrm>
            <a:off x="357156" y="1142990"/>
            <a:ext cx="8072495" cy="642942"/>
          </a:xfrm>
          <a:prstGeom prst="rect">
            <a:avLst/>
          </a:prstGeom>
          <a:noFill/>
          <a:ln w="28575" cap="flat" cmpd="sng">
            <a:solidFill>
              <a:srgbClr val="FF0000"/>
            </a:solidFill>
            <a:prstDash val="solid"/>
            <a:round/>
          </a:ln>
        </p:spPr>
      </p:sp>
      <p:sp>
        <p:nvSpPr>
          <p:cNvPr id="246" name="矩形"/>
          <p:cNvSpPr/>
          <p:nvPr/>
        </p:nvSpPr>
        <p:spPr>
          <a:xfrm>
            <a:off x="357158" y="1247766"/>
            <a:ext cx="8143931"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各车间组织制作现场安全小红书，对现场安全关注点通过图片的方式进行标注，使其可视化。</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47" name="矩形"/>
          <p:cNvSpPr/>
          <p:nvPr/>
        </p:nvSpPr>
        <p:spPr>
          <a:xfrm>
            <a:off x="571472" y="4500576"/>
            <a:ext cx="2143139" cy="357207"/>
          </a:xfrm>
          <a:prstGeom prst="rect">
            <a:avLst/>
          </a:prstGeom>
          <a:noFill/>
          <a:ln w="28575" cap="flat" cmpd="sng">
            <a:solidFill>
              <a:srgbClr val="FF0000"/>
            </a:solidFill>
            <a:prstDash val="solid"/>
            <a:round/>
          </a:ln>
        </p:spPr>
      </p:sp>
      <p:sp>
        <p:nvSpPr>
          <p:cNvPr id="248" name="矩形"/>
          <p:cNvSpPr/>
          <p:nvPr/>
        </p:nvSpPr>
        <p:spPr>
          <a:xfrm>
            <a:off x="371445"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电梯轿厢安全关注点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49" name="矩形"/>
          <p:cNvSpPr/>
          <p:nvPr/>
        </p:nvSpPr>
        <p:spPr>
          <a:xfrm>
            <a:off x="3557581" y="4500576"/>
            <a:ext cx="2143138" cy="357207"/>
          </a:xfrm>
          <a:prstGeom prst="rect">
            <a:avLst/>
          </a:prstGeom>
          <a:noFill/>
          <a:ln w="28575" cap="flat" cmpd="sng">
            <a:solidFill>
              <a:srgbClr val="FF0000"/>
            </a:solidFill>
            <a:prstDash val="solid"/>
            <a:round/>
          </a:ln>
        </p:spPr>
      </p:sp>
      <p:sp>
        <p:nvSpPr>
          <p:cNvPr id="250" name="矩形"/>
          <p:cNvSpPr/>
          <p:nvPr/>
        </p:nvSpPr>
        <p:spPr>
          <a:xfrm>
            <a:off x="3243254"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线切割设备安全关注点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51" name="矩形"/>
          <p:cNvSpPr/>
          <p:nvPr/>
        </p:nvSpPr>
        <p:spPr>
          <a:xfrm>
            <a:off x="6415101" y="4500576"/>
            <a:ext cx="2143138" cy="357207"/>
          </a:xfrm>
          <a:prstGeom prst="rect">
            <a:avLst/>
          </a:prstGeom>
          <a:noFill/>
          <a:ln w="28575" cap="flat" cmpd="sng">
            <a:solidFill>
              <a:srgbClr val="FF0000"/>
            </a:solidFill>
            <a:prstDash val="solid"/>
            <a:round/>
          </a:ln>
        </p:spPr>
      </p:sp>
      <p:sp>
        <p:nvSpPr>
          <p:cNvPr id="252" name="矩形"/>
          <p:cNvSpPr/>
          <p:nvPr/>
        </p:nvSpPr>
        <p:spPr>
          <a:xfrm>
            <a:off x="6215074"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配电柜安全关注点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253" name="图片"/>
          <p:cNvPicPr>
            <a:picLocks noChangeAspect="1"/>
          </p:cNvPicPr>
          <p:nvPr/>
        </p:nvPicPr>
        <p:blipFill>
          <a:blip r:embed="rId1" cstate="print"/>
          <a:stretch>
            <a:fillRect/>
          </a:stretch>
        </p:blipFill>
        <p:spPr>
          <a:xfrm>
            <a:off x="357158" y="2000246"/>
            <a:ext cx="2714644" cy="2357454"/>
          </a:xfrm>
          <a:prstGeom prst="rect">
            <a:avLst/>
          </a:prstGeom>
          <a:noFill/>
          <a:ln w="9525" cap="flat" cmpd="sng">
            <a:solidFill>
              <a:srgbClr val="FF0000"/>
            </a:solidFill>
            <a:prstDash val="solid"/>
            <a:miter/>
          </a:ln>
        </p:spPr>
      </p:pic>
      <p:pic>
        <p:nvPicPr>
          <p:cNvPr id="254" name="图片"/>
          <p:cNvPicPr>
            <a:picLocks noChangeAspect="1"/>
          </p:cNvPicPr>
          <p:nvPr/>
        </p:nvPicPr>
        <p:blipFill>
          <a:blip r:embed="rId2" cstate="print"/>
          <a:stretch>
            <a:fillRect/>
          </a:stretch>
        </p:blipFill>
        <p:spPr>
          <a:xfrm>
            <a:off x="3267066" y="2000246"/>
            <a:ext cx="2681305" cy="2357454"/>
          </a:xfrm>
          <a:prstGeom prst="rect">
            <a:avLst/>
          </a:prstGeom>
          <a:noFill/>
          <a:ln w="9525" cap="flat" cmpd="sng">
            <a:solidFill>
              <a:srgbClr val="FF0000"/>
            </a:solidFill>
            <a:prstDash val="solid"/>
            <a:miter/>
          </a:ln>
        </p:spPr>
      </p:pic>
      <p:pic>
        <p:nvPicPr>
          <p:cNvPr id="255" name="图片"/>
          <p:cNvPicPr>
            <a:picLocks noChangeAspect="1"/>
          </p:cNvPicPr>
          <p:nvPr/>
        </p:nvPicPr>
        <p:blipFill>
          <a:blip r:embed="rId3" cstate="print"/>
          <a:stretch>
            <a:fillRect/>
          </a:stretch>
        </p:blipFill>
        <p:spPr>
          <a:xfrm>
            <a:off x="6143636" y="2000246"/>
            <a:ext cx="2714644" cy="2357454"/>
          </a:xfrm>
          <a:prstGeom prst="rect">
            <a:avLst/>
          </a:prstGeom>
          <a:noFill/>
          <a:ln w="9525" cap="flat" cmpd="sng">
            <a:solidFill>
              <a:srgbClr val="FF0000"/>
            </a:solidFill>
            <a:prstDash val="solid"/>
            <a:miter/>
          </a:ln>
        </p:spPr>
      </p:pic>
      <p:sp>
        <p:nvSpPr>
          <p:cNvPr id="256" name="矩形"/>
          <p:cNvSpPr/>
          <p:nvPr/>
        </p:nvSpPr>
        <p:spPr>
          <a:xfrm>
            <a:off x="279607" y="571486"/>
            <a:ext cx="2860348" cy="376889"/>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 “小红书”</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60" name="矩形"/>
          <p:cNvSpPr/>
          <p:nvPr/>
        </p:nvSpPr>
        <p:spPr>
          <a:xfrm>
            <a:off x="0" y="4957539"/>
            <a:ext cx="9144000" cy="195486"/>
          </a:xfrm>
          <a:prstGeom prst="rect">
            <a:avLst/>
          </a:prstGeom>
          <a:solidFill>
            <a:srgbClr val="C00000"/>
          </a:solidFill>
          <a:ln w="9525" cap="flat" cmpd="sng">
            <a:noFill/>
            <a:prstDash val="solid"/>
            <a:round/>
          </a:ln>
        </p:spPr>
      </p:sp>
      <p:grpSp>
        <p:nvGrpSpPr>
          <p:cNvPr id="264" name="组合"/>
          <p:cNvGrpSpPr/>
          <p:nvPr/>
        </p:nvGrpSpPr>
        <p:grpSpPr>
          <a:xfrm>
            <a:off x="255033" y="555708"/>
            <a:ext cx="3524805" cy="444405"/>
            <a:chOff x="255033" y="555708"/>
            <a:chExt cx="3524805" cy="444405"/>
          </a:xfrm>
        </p:grpSpPr>
        <p:sp>
          <p:nvSpPr>
            <p:cNvPr id="261" name="曲线"/>
            <p:cNvSpPr/>
            <p:nvPr/>
          </p:nvSpPr>
          <p:spPr>
            <a:xfrm>
              <a:off x="255033" y="555708"/>
              <a:ext cx="326623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262" name="曲线"/>
            <p:cNvSpPr/>
            <p:nvPr/>
          </p:nvSpPr>
          <p:spPr>
            <a:xfrm>
              <a:off x="3434359"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263" name="曲线"/>
            <p:cNvSpPr/>
            <p:nvPr/>
          </p:nvSpPr>
          <p:spPr>
            <a:xfrm>
              <a:off x="3563853"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265" name="矩形"/>
          <p:cNvSpPr/>
          <p:nvPr/>
        </p:nvSpPr>
        <p:spPr>
          <a:xfrm>
            <a:off x="357156" y="1142990"/>
            <a:ext cx="8072495" cy="642942"/>
          </a:xfrm>
          <a:prstGeom prst="rect">
            <a:avLst/>
          </a:prstGeom>
          <a:noFill/>
          <a:ln w="28575" cap="flat" cmpd="sng">
            <a:solidFill>
              <a:srgbClr val="FF0000"/>
            </a:solidFill>
            <a:prstDash val="solid"/>
            <a:round/>
          </a:ln>
        </p:spPr>
      </p:sp>
      <p:sp>
        <p:nvSpPr>
          <p:cNvPr id="266" name="矩形"/>
          <p:cNvSpPr/>
          <p:nvPr/>
        </p:nvSpPr>
        <p:spPr>
          <a:xfrm>
            <a:off x="357158" y="1247766"/>
            <a:ext cx="8143931"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各车间组织制作现场安全小红书，对现场安全关注点通过图片的方式进行标注，使其可视化。</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67" name="矩形"/>
          <p:cNvSpPr/>
          <p:nvPr/>
        </p:nvSpPr>
        <p:spPr>
          <a:xfrm>
            <a:off x="571472" y="4500576"/>
            <a:ext cx="2143139" cy="357207"/>
          </a:xfrm>
          <a:prstGeom prst="rect">
            <a:avLst/>
          </a:prstGeom>
          <a:noFill/>
          <a:ln w="28575" cap="flat" cmpd="sng">
            <a:solidFill>
              <a:srgbClr val="FF0000"/>
            </a:solidFill>
            <a:prstDash val="solid"/>
            <a:round/>
          </a:ln>
        </p:spPr>
      </p:sp>
      <p:sp>
        <p:nvSpPr>
          <p:cNvPr id="268" name="矩形"/>
          <p:cNvSpPr/>
          <p:nvPr/>
        </p:nvSpPr>
        <p:spPr>
          <a:xfrm>
            <a:off x="371445"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切割作业安全关注点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69" name="矩形"/>
          <p:cNvSpPr/>
          <p:nvPr/>
        </p:nvSpPr>
        <p:spPr>
          <a:xfrm>
            <a:off x="3557581" y="4500576"/>
            <a:ext cx="2143138" cy="357207"/>
          </a:xfrm>
          <a:prstGeom prst="rect">
            <a:avLst/>
          </a:prstGeom>
          <a:noFill/>
          <a:ln w="28575" cap="flat" cmpd="sng">
            <a:solidFill>
              <a:srgbClr val="FF0000"/>
            </a:solidFill>
            <a:prstDash val="solid"/>
            <a:round/>
          </a:ln>
        </p:spPr>
      </p:sp>
      <p:sp>
        <p:nvSpPr>
          <p:cNvPr id="270" name="矩形"/>
          <p:cNvSpPr/>
          <p:nvPr/>
        </p:nvSpPr>
        <p:spPr>
          <a:xfrm>
            <a:off x="3686163" y="4500576"/>
            <a:ext cx="1814529"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行车操作安全关注点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71" name="矩形"/>
          <p:cNvSpPr/>
          <p:nvPr/>
        </p:nvSpPr>
        <p:spPr>
          <a:xfrm>
            <a:off x="6415101" y="4500576"/>
            <a:ext cx="2143138" cy="357207"/>
          </a:xfrm>
          <a:prstGeom prst="rect">
            <a:avLst/>
          </a:prstGeom>
          <a:noFill/>
          <a:ln w="28575" cap="flat" cmpd="sng">
            <a:solidFill>
              <a:srgbClr val="FF0000"/>
            </a:solidFill>
            <a:prstDash val="solid"/>
            <a:round/>
          </a:ln>
        </p:spPr>
      </p:sp>
      <p:sp>
        <p:nvSpPr>
          <p:cNvPr id="272" name="矩形"/>
          <p:cNvSpPr/>
          <p:nvPr/>
        </p:nvSpPr>
        <p:spPr>
          <a:xfrm>
            <a:off x="6138874"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空调使用安全关注点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273" name="图片"/>
          <p:cNvPicPr>
            <a:picLocks noChangeAspect="1"/>
          </p:cNvPicPr>
          <p:nvPr/>
        </p:nvPicPr>
        <p:blipFill>
          <a:blip r:embed="rId1" cstate="print"/>
          <a:stretch>
            <a:fillRect/>
          </a:stretch>
        </p:blipFill>
        <p:spPr>
          <a:xfrm>
            <a:off x="357158" y="2000246"/>
            <a:ext cx="2714643" cy="2357453"/>
          </a:xfrm>
          <a:prstGeom prst="rect">
            <a:avLst/>
          </a:prstGeom>
          <a:noFill/>
          <a:ln w="9525" cap="flat" cmpd="sng">
            <a:solidFill>
              <a:srgbClr val="FF0000"/>
            </a:solidFill>
            <a:prstDash val="solid"/>
            <a:miter/>
          </a:ln>
        </p:spPr>
      </p:pic>
      <p:pic>
        <p:nvPicPr>
          <p:cNvPr id="274" name="图片" descr="小红书2.jpg"/>
          <p:cNvPicPr>
            <a:picLocks noChangeAspect="1"/>
          </p:cNvPicPr>
          <p:nvPr/>
        </p:nvPicPr>
        <p:blipFill>
          <a:blip r:embed="rId2" cstate="print"/>
          <a:stretch>
            <a:fillRect/>
          </a:stretch>
        </p:blipFill>
        <p:spPr>
          <a:xfrm>
            <a:off x="3286115" y="2000246"/>
            <a:ext cx="2643206" cy="2357454"/>
          </a:xfrm>
          <a:prstGeom prst="rect">
            <a:avLst/>
          </a:prstGeom>
          <a:noFill/>
          <a:ln w="9525" cap="flat" cmpd="sng">
            <a:solidFill>
              <a:srgbClr val="FF0000"/>
            </a:solidFill>
            <a:prstDash val="solid"/>
            <a:miter/>
          </a:ln>
        </p:spPr>
      </p:pic>
      <p:pic>
        <p:nvPicPr>
          <p:cNvPr id="275" name="图片" descr="image006"/>
          <p:cNvPicPr>
            <a:picLocks noChangeAspect="1"/>
          </p:cNvPicPr>
          <p:nvPr/>
        </p:nvPicPr>
        <p:blipFill>
          <a:blip r:embed="rId3" cstate="print"/>
          <a:stretch>
            <a:fillRect/>
          </a:stretch>
        </p:blipFill>
        <p:spPr>
          <a:xfrm>
            <a:off x="6143636" y="2000246"/>
            <a:ext cx="2714644" cy="2357454"/>
          </a:xfrm>
          <a:prstGeom prst="rect">
            <a:avLst/>
          </a:prstGeom>
          <a:noFill/>
          <a:ln w="9525" cap="flat" cmpd="sng">
            <a:solidFill>
              <a:srgbClr val="FF0000"/>
            </a:solidFill>
            <a:prstDash val="solid"/>
            <a:miter/>
          </a:ln>
        </p:spPr>
      </p:pic>
      <p:sp>
        <p:nvSpPr>
          <p:cNvPr id="276" name="矩形"/>
          <p:cNvSpPr/>
          <p:nvPr/>
        </p:nvSpPr>
        <p:spPr>
          <a:xfrm>
            <a:off x="279607" y="571486"/>
            <a:ext cx="2860348" cy="376889"/>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 “小红书”</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80" name="矩形"/>
          <p:cNvSpPr/>
          <p:nvPr/>
        </p:nvSpPr>
        <p:spPr>
          <a:xfrm>
            <a:off x="0" y="4957539"/>
            <a:ext cx="9144000" cy="195486"/>
          </a:xfrm>
          <a:prstGeom prst="rect">
            <a:avLst/>
          </a:prstGeom>
          <a:solidFill>
            <a:srgbClr val="C00000"/>
          </a:solidFill>
          <a:ln w="9525" cap="flat" cmpd="sng">
            <a:noFill/>
            <a:prstDash val="solid"/>
            <a:round/>
          </a:ln>
        </p:spPr>
      </p:sp>
      <p:grpSp>
        <p:nvGrpSpPr>
          <p:cNvPr id="284" name="组合"/>
          <p:cNvGrpSpPr/>
          <p:nvPr/>
        </p:nvGrpSpPr>
        <p:grpSpPr>
          <a:xfrm>
            <a:off x="255033" y="555708"/>
            <a:ext cx="3524805" cy="444405"/>
            <a:chOff x="255033" y="555708"/>
            <a:chExt cx="3524805" cy="444405"/>
          </a:xfrm>
        </p:grpSpPr>
        <p:sp>
          <p:nvSpPr>
            <p:cNvPr id="281" name="曲线"/>
            <p:cNvSpPr/>
            <p:nvPr/>
          </p:nvSpPr>
          <p:spPr>
            <a:xfrm>
              <a:off x="255033" y="555708"/>
              <a:ext cx="326623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282" name="曲线"/>
            <p:cNvSpPr/>
            <p:nvPr/>
          </p:nvSpPr>
          <p:spPr>
            <a:xfrm>
              <a:off x="3434359"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283" name="曲线"/>
            <p:cNvSpPr/>
            <p:nvPr/>
          </p:nvSpPr>
          <p:spPr>
            <a:xfrm>
              <a:off x="3563853" y="555708"/>
              <a:ext cx="215984"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285" name="矩形"/>
          <p:cNvSpPr/>
          <p:nvPr/>
        </p:nvSpPr>
        <p:spPr>
          <a:xfrm>
            <a:off x="357156" y="1142990"/>
            <a:ext cx="8072495" cy="642942"/>
          </a:xfrm>
          <a:prstGeom prst="rect">
            <a:avLst/>
          </a:prstGeom>
          <a:noFill/>
          <a:ln w="28575" cap="flat" cmpd="sng">
            <a:solidFill>
              <a:srgbClr val="FF0000"/>
            </a:solidFill>
            <a:prstDash val="solid"/>
            <a:round/>
          </a:ln>
        </p:spPr>
      </p:sp>
      <p:sp>
        <p:nvSpPr>
          <p:cNvPr id="286" name="矩形"/>
          <p:cNvSpPr/>
          <p:nvPr/>
        </p:nvSpPr>
        <p:spPr>
          <a:xfrm>
            <a:off x="357158" y="1247766"/>
            <a:ext cx="8143931"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各车间组织制作现场安全小红书，对现场安全关注点通过图片的方式进行标注，使其可视化。</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87" name="矩形"/>
          <p:cNvSpPr/>
          <p:nvPr/>
        </p:nvSpPr>
        <p:spPr>
          <a:xfrm>
            <a:off x="571472" y="4500576"/>
            <a:ext cx="2143139" cy="357207"/>
          </a:xfrm>
          <a:prstGeom prst="rect">
            <a:avLst/>
          </a:prstGeom>
          <a:noFill/>
          <a:ln w="28575" cap="flat" cmpd="sng">
            <a:solidFill>
              <a:srgbClr val="FF0000"/>
            </a:solidFill>
            <a:prstDash val="solid"/>
            <a:round/>
          </a:ln>
        </p:spPr>
      </p:sp>
      <p:sp>
        <p:nvSpPr>
          <p:cNvPr id="288" name="矩形"/>
          <p:cNvSpPr/>
          <p:nvPr/>
        </p:nvSpPr>
        <p:spPr>
          <a:xfrm>
            <a:off x="261909" y="4500576"/>
            <a:ext cx="2428891"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机房服务器安全关注点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89" name="矩形"/>
          <p:cNvSpPr/>
          <p:nvPr/>
        </p:nvSpPr>
        <p:spPr>
          <a:xfrm>
            <a:off x="3557581" y="4500576"/>
            <a:ext cx="2143138" cy="357207"/>
          </a:xfrm>
          <a:prstGeom prst="rect">
            <a:avLst/>
          </a:prstGeom>
          <a:noFill/>
          <a:ln w="28575" cap="flat" cmpd="sng">
            <a:solidFill>
              <a:srgbClr val="FF0000"/>
            </a:solidFill>
            <a:prstDash val="solid"/>
            <a:round/>
          </a:ln>
        </p:spPr>
      </p:sp>
      <p:sp>
        <p:nvSpPr>
          <p:cNvPr id="290" name="矩形"/>
          <p:cNvSpPr/>
          <p:nvPr/>
        </p:nvSpPr>
        <p:spPr>
          <a:xfrm>
            <a:off x="3619489" y="4500576"/>
            <a:ext cx="2100282"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天然气管道安全关注点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91" name="矩形"/>
          <p:cNvSpPr/>
          <p:nvPr/>
        </p:nvSpPr>
        <p:spPr>
          <a:xfrm>
            <a:off x="6415101" y="4500576"/>
            <a:ext cx="2143138" cy="357207"/>
          </a:xfrm>
          <a:prstGeom prst="rect">
            <a:avLst/>
          </a:prstGeom>
          <a:noFill/>
          <a:ln w="28575" cap="flat" cmpd="sng">
            <a:solidFill>
              <a:srgbClr val="FF0000"/>
            </a:solidFill>
            <a:prstDash val="solid"/>
            <a:round/>
          </a:ln>
        </p:spPr>
      </p:sp>
      <p:sp>
        <p:nvSpPr>
          <p:cNvPr id="292" name="矩形"/>
          <p:cNvSpPr/>
          <p:nvPr/>
        </p:nvSpPr>
        <p:spPr>
          <a:xfrm>
            <a:off x="6138874" y="4500576"/>
            <a:ext cx="2452704"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劳保佩戴安全关注点</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293" name="图片"/>
          <p:cNvPicPr>
            <a:picLocks noChangeAspect="1"/>
          </p:cNvPicPr>
          <p:nvPr/>
        </p:nvPicPr>
        <p:blipFill>
          <a:blip r:embed="rId1" cstate="print"/>
          <a:stretch>
            <a:fillRect/>
          </a:stretch>
        </p:blipFill>
        <p:spPr>
          <a:xfrm>
            <a:off x="357158" y="2000246"/>
            <a:ext cx="2714644" cy="2357454"/>
          </a:xfrm>
          <a:prstGeom prst="rect">
            <a:avLst/>
          </a:prstGeom>
          <a:noFill/>
          <a:ln w="9525" cap="flat" cmpd="sng">
            <a:solidFill>
              <a:srgbClr val="FF0000"/>
            </a:solidFill>
            <a:prstDash val="solid"/>
            <a:miter/>
          </a:ln>
        </p:spPr>
      </p:pic>
      <p:pic>
        <p:nvPicPr>
          <p:cNvPr id="294" name="图片"/>
          <p:cNvPicPr>
            <a:picLocks noChangeAspect="1"/>
          </p:cNvPicPr>
          <p:nvPr/>
        </p:nvPicPr>
        <p:blipFill>
          <a:blip r:embed="rId2" cstate="print"/>
          <a:stretch>
            <a:fillRect/>
          </a:stretch>
        </p:blipFill>
        <p:spPr>
          <a:xfrm>
            <a:off x="3286115" y="2000246"/>
            <a:ext cx="2643206" cy="2357454"/>
          </a:xfrm>
          <a:prstGeom prst="rect">
            <a:avLst/>
          </a:prstGeom>
          <a:noFill/>
          <a:ln w="9525" cap="flat" cmpd="sng">
            <a:solidFill>
              <a:srgbClr val="FF0000"/>
            </a:solidFill>
            <a:prstDash val="solid"/>
            <a:miter/>
          </a:ln>
        </p:spPr>
      </p:pic>
      <p:pic>
        <p:nvPicPr>
          <p:cNvPr id="295" name="图片"/>
          <p:cNvPicPr>
            <a:picLocks noChangeAspect="1"/>
          </p:cNvPicPr>
          <p:nvPr/>
        </p:nvPicPr>
        <p:blipFill>
          <a:blip r:embed="rId3" cstate="print"/>
          <a:stretch>
            <a:fillRect/>
          </a:stretch>
        </p:blipFill>
        <p:spPr>
          <a:xfrm>
            <a:off x="6143636" y="2000246"/>
            <a:ext cx="2714644" cy="2357454"/>
          </a:xfrm>
          <a:prstGeom prst="rect">
            <a:avLst/>
          </a:prstGeom>
          <a:noFill/>
          <a:ln w="9525" cap="flat" cmpd="sng">
            <a:solidFill>
              <a:srgbClr val="FF0000"/>
            </a:solidFill>
            <a:prstDash val="solid"/>
            <a:miter/>
          </a:ln>
        </p:spPr>
      </p:pic>
      <p:sp>
        <p:nvSpPr>
          <p:cNvPr id="296" name="矩形"/>
          <p:cNvSpPr/>
          <p:nvPr/>
        </p:nvSpPr>
        <p:spPr>
          <a:xfrm>
            <a:off x="279607" y="571486"/>
            <a:ext cx="2860348" cy="376889"/>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 “小红书”</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305" name="组合"/>
          <p:cNvGrpSpPr/>
          <p:nvPr/>
        </p:nvGrpSpPr>
        <p:grpSpPr>
          <a:xfrm>
            <a:off x="214282" y="555708"/>
            <a:ext cx="5572164" cy="444405"/>
            <a:chOff x="214282" y="555708"/>
            <a:chExt cx="5572164" cy="444405"/>
          </a:xfrm>
        </p:grpSpPr>
        <p:grpSp>
          <p:nvGrpSpPr>
            <p:cNvPr id="303" name="组合"/>
            <p:cNvGrpSpPr/>
            <p:nvPr/>
          </p:nvGrpSpPr>
          <p:grpSpPr>
            <a:xfrm>
              <a:off x="214311" y="555708"/>
              <a:ext cx="3582106" cy="444405"/>
              <a:chOff x="214311" y="555708"/>
              <a:chExt cx="3582106" cy="444405"/>
            </a:xfrm>
          </p:grpSpPr>
          <p:sp>
            <p:nvSpPr>
              <p:cNvPr id="300" name="曲线"/>
              <p:cNvSpPr/>
              <p:nvPr/>
            </p:nvSpPr>
            <p:spPr>
              <a:xfrm>
                <a:off x="214311" y="555708"/>
                <a:ext cx="3319331"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301" name="曲线"/>
              <p:cNvSpPr/>
              <p:nvPr/>
            </p:nvSpPr>
            <p:spPr>
              <a:xfrm>
                <a:off x="3445322" y="555708"/>
                <a:ext cx="219496"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02" name="曲线"/>
              <p:cNvSpPr/>
              <p:nvPr/>
            </p:nvSpPr>
            <p:spPr>
              <a:xfrm>
                <a:off x="3576921" y="555708"/>
                <a:ext cx="219496"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304" name="矩形"/>
            <p:cNvSpPr/>
            <p:nvPr/>
          </p:nvSpPr>
          <p:spPr>
            <a:xfrm>
              <a:off x="214282" y="584616"/>
              <a:ext cx="5572164"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、安全月之“微”安全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306" name="矩形"/>
          <p:cNvSpPr/>
          <p:nvPr/>
        </p:nvSpPr>
        <p:spPr>
          <a:xfrm>
            <a:off x="142876" y="1071552"/>
            <a:ext cx="8858280"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为了将身边的安全事项记录并通过视频的方式更加完美的展现，开展安全微视频征集活动。作品内容可以是安全操作规范、安全警示录等各类展现形式，并且内容积极向上具有教育意义，建议时间控制在</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2-5</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分钟。</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309" name="组合"/>
          <p:cNvGrpSpPr/>
          <p:nvPr/>
        </p:nvGrpSpPr>
        <p:grpSpPr>
          <a:xfrm flipH="1">
            <a:off x="1857356" y="2071684"/>
            <a:ext cx="1643073" cy="642942"/>
            <a:chOff x="1857356" y="2071684"/>
            <a:chExt cx="1643073" cy="642942"/>
          </a:xfrm>
        </p:grpSpPr>
        <p:sp>
          <p:nvSpPr>
            <p:cNvPr id="307" name="曲线"/>
            <p:cNvSpPr/>
            <p:nvPr/>
          </p:nvSpPr>
          <p:spPr>
            <a:xfrm>
              <a:off x="1857356" y="2071684"/>
              <a:ext cx="1643073" cy="642942"/>
            </a:xfrm>
            <a:custGeom>
              <a:avLst/>
              <a:gdLst>
                <a:gd name="T1" fmla="*/ 0 w 21600"/>
                <a:gd name="T2" fmla="*/ 0 h 21600"/>
                <a:gd name="T3" fmla="*/ 21600 w 21600"/>
                <a:gd name="T4" fmla="*/ 21600 h 21600"/>
              </a:gdLst>
              <a:ahLst/>
              <a:cxnLst/>
              <a:rect l="T1" t="T2" r="T3" b="T4"/>
              <a:pathLst>
                <a:path w="21600" h="21600">
                  <a:moveTo>
                    <a:pt x="8933" y="0"/>
                  </a:moveTo>
                  <a:cubicBezTo>
                    <a:pt x="13866" y="0"/>
                    <a:pt x="17866" y="4145"/>
                    <a:pt x="17866" y="9259"/>
                  </a:cubicBezTo>
                  <a:cubicBezTo>
                    <a:pt x="17866" y="11067"/>
                    <a:pt x="17366" y="12754"/>
                    <a:pt x="16493" y="14175"/>
                  </a:cubicBezTo>
                  <a:lnTo>
                    <a:pt x="19120" y="15923"/>
                  </a:lnTo>
                  <a:lnTo>
                    <a:pt x="20292" y="14031"/>
                  </a:lnTo>
                  <a:lnTo>
                    <a:pt x="21600" y="20245"/>
                  </a:lnTo>
                  <a:lnTo>
                    <a:pt x="15605" y="21600"/>
                  </a:lnTo>
                  <a:lnTo>
                    <a:pt x="16777" y="19707"/>
                  </a:lnTo>
                  <a:lnTo>
                    <a:pt x="13252" y="17362"/>
                  </a:lnTo>
                  <a:cubicBezTo>
                    <a:pt x="11973" y="18099"/>
                    <a:pt x="10500" y="18518"/>
                    <a:pt x="8933" y="18518"/>
                  </a:cubicBezTo>
                  <a:cubicBezTo>
                    <a:pt x="3999" y="18518"/>
                    <a:pt x="0" y="14372"/>
                    <a:pt x="0" y="9259"/>
                  </a:cubicBezTo>
                  <a:cubicBezTo>
                    <a:pt x="0" y="4145"/>
                    <a:pt x="3999" y="0"/>
                    <a:pt x="8933" y="0"/>
                  </a:cubicBezTo>
                  <a:close/>
                </a:path>
              </a:pathLst>
            </a:custGeom>
            <a:solidFill>
              <a:srgbClr val="FF0000"/>
            </a:solidFill>
            <a:ln w="25400" cap="flat" cmpd="sng">
              <a:noFill/>
              <a:prstDash val="solid"/>
              <a:round/>
            </a:ln>
            <a:effectLst>
              <a:outerShdw blurRad="57785" dist="33020" dir="3180000" algn="ctr" rotWithShape="0">
                <a:srgbClr val="000000">
                  <a:alpha val="29803"/>
                </a:srgbClr>
              </a:outerShdw>
            </a:effectLst>
            <a:scene3d>
              <a:camera prst="legacyObliqueFront"/>
              <a:lightRig rig="legacyFlat4" dir="t"/>
            </a:scene3d>
            <a:sp3d prstMaterial="legacyMetal">
              <a:bevelT w="13500" h="13500" prst="angle"/>
              <a:bevelB w="13500" h="13500" prst="angle"/>
            </a:sp3d>
          </p:spPr>
        </p:sp>
        <p:sp>
          <p:nvSpPr>
            <p:cNvPr id="308" name="椭圆"/>
            <p:cNvSpPr/>
            <p:nvPr/>
          </p:nvSpPr>
          <p:spPr>
            <a:xfrm>
              <a:off x="1907563" y="2071684"/>
              <a:ext cx="1144166" cy="515629"/>
            </a:xfrm>
            <a:prstGeom prst="ellipse">
              <a:avLst/>
            </a:prstGeom>
            <a:solidFill>
              <a:srgbClr val="FFFFFF"/>
            </a:solidFill>
            <a:ln w="25400" cap="flat" cmpd="sng">
              <a:noFill/>
              <a:prstDash val="solid"/>
              <a:round/>
            </a:ln>
            <a:effectLst>
              <a:innerShdw blurRad="63500" dist="50800" dir="13500000">
                <a:srgbClr val="000000">
                  <a:alpha val="49803"/>
                </a:srgbClr>
              </a:innerShdw>
            </a:effectLst>
          </p:spPr>
        </p:sp>
      </p:grpSp>
      <p:sp>
        <p:nvSpPr>
          <p:cNvPr id="310" name="直线"/>
          <p:cNvSpPr/>
          <p:nvPr/>
        </p:nvSpPr>
        <p:spPr>
          <a:xfrm rot="5400000">
            <a:off x="4036215" y="4036229"/>
            <a:ext cx="1357322" cy="0"/>
          </a:xfrm>
          <a:prstGeom prst="line">
            <a:avLst/>
          </a:prstGeom>
          <a:noFill/>
          <a:ln w="9525" cap="flat" cmpd="sng">
            <a:solidFill>
              <a:srgbClr val="FF0000"/>
            </a:solidFill>
            <a:prstDash val="solid"/>
            <a:round/>
            <a:headEnd type="oval" w="med" len="med"/>
            <a:tailEnd type="oval" w="med" len="med"/>
          </a:ln>
        </p:spPr>
      </p:sp>
      <p:sp>
        <p:nvSpPr>
          <p:cNvPr id="311" name="矩形"/>
          <p:cNvSpPr/>
          <p:nvPr/>
        </p:nvSpPr>
        <p:spPr>
          <a:xfrm>
            <a:off x="0" y="4957539"/>
            <a:ext cx="9144000" cy="195486"/>
          </a:xfrm>
          <a:prstGeom prst="rect">
            <a:avLst/>
          </a:prstGeom>
          <a:solidFill>
            <a:srgbClr val="C00000"/>
          </a:solidFill>
          <a:ln w="9525" cap="flat" cmpd="sng">
            <a:noFill/>
            <a:prstDash val="solid"/>
            <a:round/>
          </a:ln>
        </p:spPr>
      </p:sp>
      <p:pic>
        <p:nvPicPr>
          <p:cNvPr id="312" name="图片"/>
          <p:cNvPicPr>
            <a:picLocks noChangeAspect="1"/>
          </p:cNvPicPr>
          <p:nvPr/>
        </p:nvPicPr>
        <p:blipFill>
          <a:blip r:embed="rId1" cstate="print"/>
          <a:stretch>
            <a:fillRect/>
          </a:stretch>
        </p:blipFill>
        <p:spPr>
          <a:xfrm>
            <a:off x="6893502" y="3321628"/>
            <a:ext cx="1782907" cy="1395845"/>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13" name="图片"/>
          <p:cNvPicPr>
            <a:picLocks noChangeAspect="1"/>
          </p:cNvPicPr>
          <p:nvPr/>
        </p:nvPicPr>
        <p:blipFill>
          <a:blip r:embed="rId2" cstate="print"/>
          <a:stretch>
            <a:fillRect/>
          </a:stretch>
        </p:blipFill>
        <p:spPr>
          <a:xfrm>
            <a:off x="4824845" y="3348904"/>
            <a:ext cx="1783773" cy="1368569"/>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14" name="图片"/>
          <p:cNvPicPr>
            <a:picLocks noChangeAspect="1"/>
          </p:cNvPicPr>
          <p:nvPr/>
        </p:nvPicPr>
        <p:blipFill>
          <a:blip r:embed="rId3" cstate="print"/>
          <a:stretch>
            <a:fillRect/>
          </a:stretch>
        </p:blipFill>
        <p:spPr>
          <a:xfrm>
            <a:off x="2768746" y="3332018"/>
            <a:ext cx="1792862" cy="137506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315" name="矩形"/>
          <p:cNvSpPr/>
          <p:nvPr/>
        </p:nvSpPr>
        <p:spPr>
          <a:xfrm>
            <a:off x="3095209" y="4311650"/>
            <a:ext cx="1066076" cy="300990"/>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ctr">
              <a:lnSpc>
                <a:spcPct val="100000"/>
              </a:lnSpc>
              <a:spcBef>
                <a:spcPts val="0"/>
              </a:spcBef>
              <a:spcAft>
                <a:spcPts val="0"/>
              </a:spcAft>
              <a:buNone/>
            </a:pPr>
            <a:r>
              <a:rPr lang="zh-CN" altLang="en-US" sz="14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第一名</a:t>
            </a:r>
            <a:endParaRPr lang="zh-CN" altLang="en-US" sz="14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316" name="矩形"/>
          <p:cNvSpPr/>
          <p:nvPr/>
        </p:nvSpPr>
        <p:spPr>
          <a:xfrm>
            <a:off x="5140419" y="4311650"/>
            <a:ext cx="1066076" cy="300990"/>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ctr">
              <a:lnSpc>
                <a:spcPct val="100000"/>
              </a:lnSpc>
              <a:spcBef>
                <a:spcPts val="0"/>
              </a:spcBef>
              <a:spcAft>
                <a:spcPts val="0"/>
              </a:spcAft>
              <a:buNone/>
            </a:pPr>
            <a:r>
              <a:rPr lang="zh-CN" altLang="en-US" sz="14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第二名</a:t>
            </a:r>
            <a:endParaRPr lang="zh-CN" altLang="en-US" sz="14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317" name="矩形"/>
          <p:cNvSpPr/>
          <p:nvPr/>
        </p:nvSpPr>
        <p:spPr>
          <a:xfrm>
            <a:off x="7308140" y="4311650"/>
            <a:ext cx="1066076" cy="300990"/>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ctr">
              <a:lnSpc>
                <a:spcPct val="100000"/>
              </a:lnSpc>
              <a:spcBef>
                <a:spcPts val="0"/>
              </a:spcBef>
              <a:spcAft>
                <a:spcPts val="0"/>
              </a:spcAft>
              <a:buNone/>
            </a:pPr>
            <a:r>
              <a:rPr lang="zh-CN" altLang="en-US" sz="14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第三名</a:t>
            </a:r>
            <a:endParaRPr lang="zh-CN" altLang="en-US" sz="14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319" name="矩形"/>
          <p:cNvSpPr/>
          <p:nvPr/>
        </p:nvSpPr>
        <p:spPr>
          <a:xfrm>
            <a:off x="152369" y="3622140"/>
            <a:ext cx="2427865" cy="253364"/>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l">
              <a:lnSpc>
                <a:spcPct val="100000"/>
              </a:lnSpc>
              <a:spcBef>
                <a:spcPts val="0"/>
              </a:spcBef>
              <a:spcAft>
                <a:spcPts val="0"/>
              </a:spcAft>
              <a:buNone/>
            </a:pPr>
            <a:r>
              <a:rPr lang="zh-CN" altLang="en-US" sz="11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获奖作品：关注安全、珍爱生命</a:t>
            </a:r>
            <a:endParaRPr lang="zh-CN" altLang="en-US" sz="11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320" name="矩形"/>
          <p:cNvSpPr/>
          <p:nvPr/>
        </p:nvSpPr>
        <p:spPr>
          <a:xfrm>
            <a:off x="162757" y="3993763"/>
            <a:ext cx="2355889" cy="253364"/>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l">
              <a:lnSpc>
                <a:spcPct val="100000"/>
              </a:lnSpc>
              <a:spcBef>
                <a:spcPts val="0"/>
              </a:spcBef>
              <a:spcAft>
                <a:spcPts val="0"/>
              </a:spcAft>
              <a:buNone/>
            </a:pPr>
            <a:r>
              <a:rPr lang="zh-CN" altLang="en-US" sz="11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获奖作品：修模操作规范</a:t>
            </a:r>
            <a:endParaRPr lang="zh-CN" altLang="en-US" sz="11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321" name="矩形"/>
          <p:cNvSpPr/>
          <p:nvPr/>
        </p:nvSpPr>
        <p:spPr>
          <a:xfrm>
            <a:off x="152369" y="4348175"/>
            <a:ext cx="2266679" cy="253364"/>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l">
              <a:lnSpc>
                <a:spcPct val="100000"/>
              </a:lnSpc>
              <a:spcBef>
                <a:spcPts val="0"/>
              </a:spcBef>
              <a:spcAft>
                <a:spcPts val="0"/>
              </a:spcAft>
              <a:buNone/>
            </a:pPr>
            <a:r>
              <a:rPr lang="zh-CN" altLang="en-US" sz="11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获奖作品：人的不安全行为</a:t>
            </a:r>
            <a:endParaRPr lang="zh-CN" altLang="en-US" sz="11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pic>
        <p:nvPicPr>
          <p:cNvPr id="322" name="图片"/>
          <p:cNvPicPr>
            <a:picLocks noChangeAspect="1"/>
          </p:cNvPicPr>
          <p:nvPr/>
        </p:nvPicPr>
        <p:blipFill>
          <a:blip r:embed="rId4" cstate="print"/>
          <a:stretch>
            <a:fillRect/>
          </a:stretch>
        </p:blipFill>
        <p:spPr>
          <a:xfrm>
            <a:off x="247620" y="1885945"/>
            <a:ext cx="1571636" cy="1556455"/>
          </a:xfrm>
          <a:prstGeom prst="rect">
            <a:avLst/>
          </a:prstGeom>
          <a:noFill/>
          <a:ln w="9525" cap="flat" cmpd="sng">
            <a:solidFill>
              <a:srgbClr val="FF0000"/>
            </a:solidFill>
            <a:prstDash val="solid"/>
            <a:miter/>
          </a:ln>
        </p:spPr>
      </p:pic>
      <p:pic>
        <p:nvPicPr>
          <p:cNvPr id="323" name="图片"/>
          <p:cNvPicPr>
            <a:picLocks noChangeAspect="1"/>
          </p:cNvPicPr>
          <p:nvPr/>
        </p:nvPicPr>
        <p:blipFill>
          <a:blip r:embed="rId5" cstate="print"/>
          <a:stretch>
            <a:fillRect/>
          </a:stretch>
        </p:blipFill>
        <p:spPr>
          <a:xfrm>
            <a:off x="3571867" y="1857370"/>
            <a:ext cx="1956427" cy="1271898"/>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24" name="图片"/>
          <p:cNvPicPr>
            <a:picLocks noChangeAspect="1"/>
          </p:cNvPicPr>
          <p:nvPr/>
        </p:nvPicPr>
        <p:blipFill>
          <a:blip r:embed="rId6" cstate="print"/>
          <a:stretch>
            <a:fillRect/>
          </a:stretch>
        </p:blipFill>
        <p:spPr>
          <a:xfrm>
            <a:off x="6000760" y="1857370"/>
            <a:ext cx="1941595" cy="127894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325" name="直线"/>
          <p:cNvSpPr/>
          <p:nvPr/>
        </p:nvSpPr>
        <p:spPr>
          <a:xfrm rot="5400000">
            <a:off x="6107917" y="4036229"/>
            <a:ext cx="1357322" cy="0"/>
          </a:xfrm>
          <a:prstGeom prst="line">
            <a:avLst/>
          </a:prstGeom>
          <a:noFill/>
          <a:ln w="9525" cap="flat" cmpd="sng">
            <a:solidFill>
              <a:srgbClr val="FF0000"/>
            </a:solidFill>
            <a:prstDash val="solid"/>
            <a:round/>
            <a:headEnd type="oval" w="med" len="med"/>
            <a:tailEnd type="oval" w="med" len="med"/>
          </a:ln>
        </p:spPr>
      </p:sp>
      <p:sp>
        <p:nvSpPr>
          <p:cNvPr id="326" name="矩形"/>
          <p:cNvSpPr/>
          <p:nvPr/>
        </p:nvSpPr>
        <p:spPr>
          <a:xfrm>
            <a:off x="2500298" y="2214560"/>
            <a:ext cx="1214446" cy="272415"/>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l">
              <a:lnSpc>
                <a:spcPct val="100000"/>
              </a:lnSpc>
              <a:spcBef>
                <a:spcPts val="0"/>
              </a:spcBef>
              <a:spcAft>
                <a:spcPts val="0"/>
              </a:spcAft>
              <a:buNone/>
            </a:pPr>
            <a:r>
              <a:rPr lang="zh-CN" altLang="en-US" sz="12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rPr>
              <a:t>作品展示</a:t>
            </a:r>
            <a:endParaRPr lang="zh-CN" altLang="en-US" sz="1200" b="1" i="0" u="none" strike="noStrike" kern="1200" cap="none" spc="5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30" name="矩形"/>
          <p:cNvSpPr/>
          <p:nvPr/>
        </p:nvSpPr>
        <p:spPr>
          <a:xfrm>
            <a:off x="7929585" y="785800"/>
            <a:ext cx="357190" cy="991633"/>
          </a:xfrm>
          <a:prstGeom prst="rect">
            <a:avLst/>
          </a:prstGeom>
          <a:noFill/>
          <a:ln w="9525" cap="flat" cmpd="sng">
            <a:noFill/>
            <a:prstDash val="solid"/>
            <a:miter/>
          </a:ln>
        </p:spPr>
      </p:sp>
      <p:sp>
        <p:nvSpPr>
          <p:cNvPr id="331" name="矩形"/>
          <p:cNvSpPr/>
          <p:nvPr/>
        </p:nvSpPr>
        <p:spPr>
          <a:xfrm>
            <a:off x="0" y="4957539"/>
            <a:ext cx="9144000" cy="195486"/>
          </a:xfrm>
          <a:prstGeom prst="rect">
            <a:avLst/>
          </a:prstGeom>
          <a:solidFill>
            <a:srgbClr val="C00000"/>
          </a:solidFill>
          <a:ln w="9525" cap="flat" cmpd="sng">
            <a:noFill/>
            <a:prstDash val="solid"/>
            <a:round/>
          </a:ln>
        </p:spPr>
      </p:sp>
      <p:sp>
        <p:nvSpPr>
          <p:cNvPr id="332" name="曲线"/>
          <p:cNvSpPr/>
          <p:nvPr/>
        </p:nvSpPr>
        <p:spPr>
          <a:xfrm>
            <a:off x="214314" y="555708"/>
            <a:ext cx="3574664"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333" name="曲线"/>
          <p:cNvSpPr/>
          <p:nvPr/>
        </p:nvSpPr>
        <p:spPr>
          <a:xfrm>
            <a:off x="3693864" y="555708"/>
            <a:ext cx="23637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34" name="曲线"/>
          <p:cNvSpPr/>
          <p:nvPr/>
        </p:nvSpPr>
        <p:spPr>
          <a:xfrm>
            <a:off x="3835586" y="555708"/>
            <a:ext cx="23637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35" name="矩形"/>
          <p:cNvSpPr/>
          <p:nvPr/>
        </p:nvSpPr>
        <p:spPr>
          <a:xfrm>
            <a:off x="214282" y="584616"/>
            <a:ext cx="285752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、安全宣传咨询日</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336" name="图片"/>
          <p:cNvPicPr>
            <a:picLocks noChangeAspect="1"/>
          </p:cNvPicPr>
          <p:nvPr/>
        </p:nvPicPr>
        <p:blipFill>
          <a:blip r:embed="rId1" cstate="print"/>
          <a:stretch>
            <a:fillRect/>
          </a:stretch>
        </p:blipFill>
        <p:spPr>
          <a:xfrm>
            <a:off x="1011959" y="3346133"/>
            <a:ext cx="2188441" cy="1429066"/>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37" name="图片"/>
          <p:cNvPicPr>
            <a:picLocks noChangeAspect="1"/>
          </p:cNvPicPr>
          <p:nvPr/>
        </p:nvPicPr>
        <p:blipFill>
          <a:blip r:embed="rId2" cstate="print"/>
          <a:stretch>
            <a:fillRect/>
          </a:stretch>
        </p:blipFill>
        <p:spPr>
          <a:xfrm>
            <a:off x="3559869" y="3341370"/>
            <a:ext cx="2155139" cy="1413510"/>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38" name="图片"/>
          <p:cNvPicPr>
            <a:picLocks noChangeAspect="1"/>
          </p:cNvPicPr>
          <p:nvPr/>
        </p:nvPicPr>
        <p:blipFill>
          <a:blip r:embed="rId3" cstate="print"/>
          <a:stretch>
            <a:fillRect/>
          </a:stretch>
        </p:blipFill>
        <p:spPr>
          <a:xfrm>
            <a:off x="6088380" y="3362008"/>
            <a:ext cx="2055520" cy="1403031"/>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339" name="矩形"/>
          <p:cNvSpPr/>
          <p:nvPr/>
        </p:nvSpPr>
        <p:spPr>
          <a:xfrm>
            <a:off x="241935" y="1104485"/>
            <a:ext cx="8712200" cy="762952"/>
          </a:xfrm>
          <a:prstGeom prst="rect">
            <a:avLst/>
          </a:prstGeom>
          <a:noFill/>
          <a:ln w="9525" cap="flat" cmpd="sng">
            <a:noFill/>
            <a:prstDash val="solid"/>
            <a:miter/>
          </a:ln>
        </p:spPr>
        <p:txBody>
          <a:bodyPr vert="horz" wrap="square" lIns="91440" tIns="45720" rIns="91440" bIns="45720" anchor="ctr" anchorCtr="0">
            <a:spAutoFit/>
          </a:bodyPr>
          <a:lstStyle/>
          <a:p>
            <a:pPr marL="0" indent="0" algn="l" eaLnBrk="1" fontAlgn="base" latinLnBrk="0" hangingPunct="1">
              <a:lnSpc>
                <a:spcPct val="150000"/>
              </a:lnSpc>
              <a:spcBef>
                <a:spcPts val="0"/>
              </a:spcBef>
              <a:spcAft>
                <a:spcPts val="0"/>
              </a:spcAft>
              <a:buNone/>
            </a:pPr>
            <a:r>
              <a:rPr lang="en-US" altLang="zh-CN"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6</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月</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16</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日是全国安全月咨询日，通过微信平台、微信群、现场设置咨询点发放宣传单及征询员工合理化建议等形式对咨询日活动进行宣传。</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41" name="矩形"/>
          <p:cNvSpPr/>
          <p:nvPr/>
        </p:nvSpPr>
        <p:spPr>
          <a:xfrm>
            <a:off x="285721" y="1142990"/>
            <a:ext cx="8643998" cy="642942"/>
          </a:xfrm>
          <a:prstGeom prst="rect">
            <a:avLst/>
          </a:prstGeom>
          <a:noFill/>
          <a:ln w="28575" cap="flat" cmpd="sng">
            <a:solidFill>
              <a:srgbClr val="FF0000"/>
            </a:solidFill>
            <a:prstDash val="solid"/>
            <a:round/>
          </a:ln>
        </p:spPr>
      </p:sp>
      <p:pic>
        <p:nvPicPr>
          <p:cNvPr id="342" name="图片"/>
          <p:cNvPicPr>
            <a:picLocks noChangeAspect="1"/>
          </p:cNvPicPr>
          <p:nvPr/>
        </p:nvPicPr>
        <p:blipFill>
          <a:blip r:embed="rId4" cstate="print"/>
          <a:stretch>
            <a:fillRect/>
          </a:stretch>
        </p:blipFill>
        <p:spPr>
          <a:xfrm>
            <a:off x="3548698" y="1853884"/>
            <a:ext cx="2166308" cy="1387156"/>
          </a:xfrm>
          <a:prstGeom prst="rect">
            <a:avLst/>
          </a:prstGeom>
          <a:noFill/>
          <a:ln w="9525" cap="flat" cmpd="sng">
            <a:solidFill>
              <a:srgbClr val="FF6600"/>
            </a:solidFill>
            <a:prstDash val="solid"/>
            <a:miter/>
          </a:ln>
        </p:spPr>
      </p:pic>
      <p:pic>
        <p:nvPicPr>
          <p:cNvPr id="343" name="图片"/>
          <p:cNvPicPr>
            <a:picLocks noChangeAspect="1"/>
          </p:cNvPicPr>
          <p:nvPr/>
        </p:nvPicPr>
        <p:blipFill>
          <a:blip r:embed="rId5" cstate="print"/>
          <a:stretch>
            <a:fillRect/>
          </a:stretch>
        </p:blipFill>
        <p:spPr>
          <a:xfrm>
            <a:off x="6072823" y="1847214"/>
            <a:ext cx="2071077" cy="1393825"/>
          </a:xfrm>
          <a:prstGeom prst="rect">
            <a:avLst/>
          </a:prstGeom>
          <a:noFill/>
          <a:ln w="9525" cap="flat" cmpd="sng">
            <a:solidFill>
              <a:srgbClr val="FF6600"/>
            </a:solidFill>
            <a:prstDash val="solid"/>
            <a:miter/>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47" name="矩形"/>
          <p:cNvSpPr/>
          <p:nvPr/>
        </p:nvSpPr>
        <p:spPr>
          <a:xfrm>
            <a:off x="7929585" y="785800"/>
            <a:ext cx="357190" cy="991633"/>
          </a:xfrm>
          <a:prstGeom prst="rect">
            <a:avLst/>
          </a:prstGeom>
          <a:noFill/>
          <a:ln w="9525" cap="flat" cmpd="sng">
            <a:noFill/>
            <a:prstDash val="solid"/>
            <a:miter/>
          </a:ln>
        </p:spPr>
      </p:sp>
      <p:sp>
        <p:nvSpPr>
          <p:cNvPr id="348" name="矩形"/>
          <p:cNvSpPr/>
          <p:nvPr/>
        </p:nvSpPr>
        <p:spPr>
          <a:xfrm>
            <a:off x="0" y="4948014"/>
            <a:ext cx="9144000" cy="195486"/>
          </a:xfrm>
          <a:prstGeom prst="rect">
            <a:avLst/>
          </a:prstGeom>
          <a:solidFill>
            <a:srgbClr val="C00000"/>
          </a:solidFill>
          <a:ln w="9525" cap="flat" cmpd="sng">
            <a:noFill/>
            <a:prstDash val="solid"/>
            <a:round/>
          </a:ln>
        </p:spPr>
      </p:sp>
      <p:sp>
        <p:nvSpPr>
          <p:cNvPr id="349" name="曲线"/>
          <p:cNvSpPr/>
          <p:nvPr/>
        </p:nvSpPr>
        <p:spPr>
          <a:xfrm>
            <a:off x="214314" y="555708"/>
            <a:ext cx="3574664"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350" name="曲线"/>
          <p:cNvSpPr/>
          <p:nvPr/>
        </p:nvSpPr>
        <p:spPr>
          <a:xfrm>
            <a:off x="3693864" y="555708"/>
            <a:ext cx="23637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51" name="曲线"/>
          <p:cNvSpPr/>
          <p:nvPr/>
        </p:nvSpPr>
        <p:spPr>
          <a:xfrm>
            <a:off x="3835586" y="555708"/>
            <a:ext cx="23637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52" name="矩形"/>
          <p:cNvSpPr/>
          <p:nvPr/>
        </p:nvSpPr>
        <p:spPr>
          <a:xfrm>
            <a:off x="214282" y="584616"/>
            <a:ext cx="285752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、安全宣传咨询日</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353" name="图片"/>
          <p:cNvPicPr>
            <a:picLocks noChangeAspect="1"/>
          </p:cNvPicPr>
          <p:nvPr/>
        </p:nvPicPr>
        <p:blipFill>
          <a:blip r:embed="rId1" cstate="print"/>
          <a:stretch>
            <a:fillRect/>
          </a:stretch>
        </p:blipFill>
        <p:spPr>
          <a:xfrm>
            <a:off x="3292158" y="1870393"/>
            <a:ext cx="2588231" cy="155254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54" name="图片"/>
          <p:cNvPicPr>
            <a:picLocks noChangeAspect="1"/>
          </p:cNvPicPr>
          <p:nvPr/>
        </p:nvPicPr>
        <p:blipFill>
          <a:blip r:embed="rId2" cstate="print"/>
          <a:stretch>
            <a:fillRect/>
          </a:stretch>
        </p:blipFill>
        <p:spPr>
          <a:xfrm>
            <a:off x="6148214" y="1885602"/>
            <a:ext cx="2600065" cy="153733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55" name="图片"/>
          <p:cNvPicPr>
            <a:picLocks noChangeAspect="1"/>
          </p:cNvPicPr>
          <p:nvPr/>
        </p:nvPicPr>
        <p:blipFill>
          <a:blip r:embed="rId3" cstate="print"/>
          <a:stretch>
            <a:fillRect/>
          </a:stretch>
        </p:blipFill>
        <p:spPr>
          <a:xfrm>
            <a:off x="428857" y="1882666"/>
            <a:ext cx="2614814" cy="1550662"/>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356" name="矩形"/>
          <p:cNvSpPr/>
          <p:nvPr/>
        </p:nvSpPr>
        <p:spPr>
          <a:xfrm>
            <a:off x="563253" y="3672811"/>
            <a:ext cx="2482427" cy="848026"/>
          </a:xfrm>
          <a:prstGeom prst="rect">
            <a:avLst/>
          </a:prstGeom>
          <a:solidFill>
            <a:srgbClr val="B6302E"/>
          </a:solidFill>
          <a:ln w="9525" cap="flat" cmpd="sng">
            <a:noFill/>
            <a:prstDash val="solid"/>
            <a:round/>
          </a:ln>
        </p:spPr>
        <p:txBody>
          <a:bodyPr vert="horz" wrap="square" lIns="54000" tIns="45720" rIns="54000" bIns="45720" anchor="ctr" anchorCtr="0"/>
          <a:lstStyle/>
          <a:p>
            <a:pPr marL="0" indent="0" algn="l">
              <a:lnSpc>
                <a:spcPct val="125000"/>
              </a:lnSpc>
              <a:spcBef>
                <a:spcPts val="0"/>
              </a:spcBef>
              <a:spcAft>
                <a:spcPts val="0"/>
              </a:spcAft>
              <a:buNone/>
            </a:pPr>
            <a:r>
              <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制作安全月活动宣传报，对各项活动进行报导，并打印现场粘贴，形成人人关注安全的文化氛围</a:t>
            </a:r>
            <a:endPar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57" name="矩形"/>
          <p:cNvSpPr/>
          <p:nvPr/>
        </p:nvSpPr>
        <p:spPr>
          <a:xfrm>
            <a:off x="430186" y="3672811"/>
            <a:ext cx="115884" cy="848028"/>
          </a:xfrm>
          <a:prstGeom prst="rect">
            <a:avLst/>
          </a:prstGeom>
          <a:solidFill>
            <a:srgbClr val="B6302E"/>
          </a:solidFill>
          <a:ln w="25400" cap="flat" cmpd="sng">
            <a:noFill/>
            <a:prstDash val="solid"/>
            <a:round/>
          </a:ln>
        </p:spPr>
      </p:sp>
      <p:sp>
        <p:nvSpPr>
          <p:cNvPr id="358" name="矩形"/>
          <p:cNvSpPr/>
          <p:nvPr/>
        </p:nvSpPr>
        <p:spPr>
          <a:xfrm>
            <a:off x="3428336" y="3672811"/>
            <a:ext cx="2482427" cy="848026"/>
          </a:xfrm>
          <a:prstGeom prst="rect">
            <a:avLst/>
          </a:prstGeom>
          <a:solidFill>
            <a:srgbClr val="B6302E"/>
          </a:solidFill>
          <a:ln w="9525" cap="flat" cmpd="sng">
            <a:noFill/>
            <a:prstDash val="solid"/>
            <a:round/>
          </a:ln>
        </p:spPr>
        <p:txBody>
          <a:bodyPr vert="horz" wrap="square" lIns="54000" tIns="45720" rIns="54000" bIns="45720" anchor="ctr" anchorCtr="0"/>
          <a:lstStyle/>
          <a:p>
            <a:pPr marL="0" indent="0" algn="l">
              <a:lnSpc>
                <a:spcPct val="125000"/>
              </a:lnSpc>
              <a:spcBef>
                <a:spcPts val="0"/>
              </a:spcBef>
              <a:spcAft>
                <a:spcPts val="0"/>
              </a:spcAft>
              <a:buNone/>
            </a:pPr>
            <a:r>
              <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部门组织各科室轮流分享安全月知识活动，让全体员工了解安全月、认识安全月。</a:t>
            </a:r>
            <a:endPar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59" name="矩形"/>
          <p:cNvSpPr/>
          <p:nvPr/>
        </p:nvSpPr>
        <p:spPr>
          <a:xfrm>
            <a:off x="3295271" y="3672811"/>
            <a:ext cx="115883" cy="848028"/>
          </a:xfrm>
          <a:prstGeom prst="rect">
            <a:avLst/>
          </a:prstGeom>
          <a:solidFill>
            <a:srgbClr val="B6302E"/>
          </a:solidFill>
          <a:ln w="25400" cap="flat" cmpd="sng">
            <a:noFill/>
            <a:prstDash val="solid"/>
            <a:round/>
          </a:ln>
        </p:spPr>
      </p:sp>
      <p:sp>
        <p:nvSpPr>
          <p:cNvPr id="360" name="矩形"/>
          <p:cNvSpPr/>
          <p:nvPr/>
        </p:nvSpPr>
        <p:spPr>
          <a:xfrm>
            <a:off x="6285835" y="3672811"/>
            <a:ext cx="2482427" cy="848026"/>
          </a:xfrm>
          <a:prstGeom prst="rect">
            <a:avLst/>
          </a:prstGeom>
          <a:solidFill>
            <a:srgbClr val="B6302E"/>
          </a:solidFill>
          <a:ln w="9525" cap="flat" cmpd="sng">
            <a:noFill/>
            <a:prstDash val="solid"/>
            <a:round/>
          </a:ln>
        </p:spPr>
        <p:txBody>
          <a:bodyPr vert="horz" wrap="square" lIns="54000" tIns="45720" rIns="54000" bIns="45720" anchor="ctr" anchorCtr="0"/>
          <a:lstStyle/>
          <a:p>
            <a:pPr marL="0" indent="0" algn="l">
              <a:lnSpc>
                <a:spcPct val="125000"/>
              </a:lnSpc>
              <a:spcBef>
                <a:spcPts val="0"/>
              </a:spcBef>
              <a:spcAft>
                <a:spcPts val="0"/>
              </a:spcAft>
              <a:buNone/>
            </a:pPr>
            <a:r>
              <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组织制作安全月宣传微视频，并在微信群进行播放，宣传安全。</a:t>
            </a:r>
            <a:endPar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61" name="矩形"/>
          <p:cNvSpPr/>
          <p:nvPr/>
        </p:nvSpPr>
        <p:spPr>
          <a:xfrm>
            <a:off x="6152769" y="3672811"/>
            <a:ext cx="115884" cy="848028"/>
          </a:xfrm>
          <a:prstGeom prst="rect">
            <a:avLst/>
          </a:prstGeom>
          <a:solidFill>
            <a:srgbClr val="B6302E"/>
          </a:solidFill>
          <a:ln w="25400" cap="flat" cmpd="sng">
            <a:noFill/>
            <a:prstDash val="solid"/>
            <a:round/>
          </a:ln>
        </p:spPr>
      </p:sp>
      <p:sp>
        <p:nvSpPr>
          <p:cNvPr id="362" name="椭圆"/>
          <p:cNvSpPr/>
          <p:nvPr/>
        </p:nvSpPr>
        <p:spPr>
          <a:xfrm>
            <a:off x="2783305" y="3184775"/>
            <a:ext cx="250825" cy="257174"/>
          </a:xfrm>
          <a:prstGeom prst="ellipse">
            <a:avLst/>
          </a:prstGeom>
          <a:solidFill>
            <a:srgbClr val="B6302E"/>
          </a:solidFill>
          <a:ln w="38100" cap="flat" cmpd="sng">
            <a:solidFill>
              <a:srgbClr val="FFFFFF"/>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rPr>
              <a:t>1</a:t>
            </a:r>
            <a:endParaRPr lang="zh-CN" altLang="en-US"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63" name="椭圆"/>
          <p:cNvSpPr/>
          <p:nvPr/>
        </p:nvSpPr>
        <p:spPr>
          <a:xfrm>
            <a:off x="5636322" y="3178342"/>
            <a:ext cx="250825" cy="257174"/>
          </a:xfrm>
          <a:prstGeom prst="ellipse">
            <a:avLst/>
          </a:prstGeom>
          <a:solidFill>
            <a:srgbClr val="B6302E"/>
          </a:solidFill>
          <a:ln w="38100" cap="flat" cmpd="sng">
            <a:solidFill>
              <a:srgbClr val="FFFFFF"/>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rPr>
              <a:t>2</a:t>
            </a:r>
            <a:endParaRPr lang="zh-CN" altLang="en-US"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endParaRPr>
          </a:p>
        </p:txBody>
      </p:sp>
      <p:grpSp>
        <p:nvGrpSpPr>
          <p:cNvPr id="366" name="组合"/>
          <p:cNvGrpSpPr/>
          <p:nvPr/>
        </p:nvGrpSpPr>
        <p:grpSpPr>
          <a:xfrm flipH="1">
            <a:off x="3162291" y="1071558"/>
            <a:ext cx="2357454" cy="714380"/>
            <a:chOff x="3162291" y="1071558"/>
            <a:chExt cx="2357454" cy="714380"/>
          </a:xfrm>
        </p:grpSpPr>
        <p:sp>
          <p:nvSpPr>
            <p:cNvPr id="364" name="曲线"/>
            <p:cNvSpPr/>
            <p:nvPr/>
          </p:nvSpPr>
          <p:spPr>
            <a:xfrm>
              <a:off x="3162291" y="1071558"/>
              <a:ext cx="2357454" cy="714380"/>
            </a:xfrm>
            <a:custGeom>
              <a:avLst/>
              <a:gdLst>
                <a:gd name="T1" fmla="*/ 0 w 21600"/>
                <a:gd name="T2" fmla="*/ 0 h 21600"/>
                <a:gd name="T3" fmla="*/ 21600 w 21600"/>
                <a:gd name="T4" fmla="*/ 21600 h 21600"/>
              </a:gdLst>
              <a:ahLst/>
              <a:cxnLst/>
              <a:rect l="T1" t="T2" r="T3" b="T4"/>
              <a:pathLst>
                <a:path w="21600" h="21600">
                  <a:moveTo>
                    <a:pt x="8933" y="0"/>
                  </a:moveTo>
                  <a:cubicBezTo>
                    <a:pt x="13866" y="0"/>
                    <a:pt x="17866" y="4145"/>
                    <a:pt x="17866" y="9259"/>
                  </a:cubicBezTo>
                  <a:cubicBezTo>
                    <a:pt x="17866" y="11067"/>
                    <a:pt x="17366" y="12754"/>
                    <a:pt x="16493" y="14175"/>
                  </a:cubicBezTo>
                  <a:lnTo>
                    <a:pt x="19120" y="15923"/>
                  </a:lnTo>
                  <a:lnTo>
                    <a:pt x="20292" y="14031"/>
                  </a:lnTo>
                  <a:lnTo>
                    <a:pt x="21600" y="20245"/>
                  </a:lnTo>
                  <a:lnTo>
                    <a:pt x="15605" y="21600"/>
                  </a:lnTo>
                  <a:lnTo>
                    <a:pt x="16777" y="19707"/>
                  </a:lnTo>
                  <a:lnTo>
                    <a:pt x="13252" y="17362"/>
                  </a:lnTo>
                  <a:cubicBezTo>
                    <a:pt x="11973" y="18099"/>
                    <a:pt x="10500" y="18518"/>
                    <a:pt x="8933" y="18518"/>
                  </a:cubicBezTo>
                  <a:cubicBezTo>
                    <a:pt x="3999" y="18518"/>
                    <a:pt x="0" y="14372"/>
                    <a:pt x="0" y="9259"/>
                  </a:cubicBezTo>
                  <a:cubicBezTo>
                    <a:pt x="0" y="4145"/>
                    <a:pt x="3999" y="0"/>
                    <a:pt x="8933" y="0"/>
                  </a:cubicBezTo>
                  <a:close/>
                </a:path>
              </a:pathLst>
            </a:custGeom>
            <a:solidFill>
              <a:srgbClr val="FF0000"/>
            </a:solidFill>
            <a:ln w="25400" cap="flat" cmpd="sng">
              <a:noFill/>
              <a:prstDash val="solid"/>
              <a:round/>
            </a:ln>
            <a:effectLst>
              <a:outerShdw blurRad="57785" dist="33020" dir="3180000" algn="ctr" rotWithShape="0">
                <a:srgbClr val="000000">
                  <a:alpha val="29803"/>
                </a:srgbClr>
              </a:outerShdw>
            </a:effectLst>
            <a:scene3d>
              <a:camera prst="legacyObliqueFront"/>
              <a:lightRig rig="legacyFlat4" dir="t"/>
            </a:scene3d>
            <a:sp3d prstMaterial="legacyMetal">
              <a:bevelT w="13500" h="13500" prst="angle"/>
              <a:bevelB w="13500" h="13500" prst="angle"/>
            </a:sp3d>
          </p:spPr>
        </p:sp>
        <p:sp>
          <p:nvSpPr>
            <p:cNvPr id="365" name="椭圆"/>
            <p:cNvSpPr/>
            <p:nvPr/>
          </p:nvSpPr>
          <p:spPr>
            <a:xfrm>
              <a:off x="3234327" y="1071558"/>
              <a:ext cx="1641629" cy="572921"/>
            </a:xfrm>
            <a:prstGeom prst="ellipse">
              <a:avLst/>
            </a:prstGeom>
            <a:solidFill>
              <a:srgbClr val="FFFFFF"/>
            </a:solidFill>
            <a:ln w="25400" cap="flat" cmpd="sng">
              <a:noFill/>
              <a:prstDash val="solid"/>
              <a:round/>
            </a:ln>
            <a:effectLst>
              <a:innerShdw blurRad="63500" dist="50800" dir="13500000">
                <a:srgbClr val="000000">
                  <a:alpha val="49803"/>
                </a:srgbClr>
              </a:innerShdw>
            </a:effectLst>
          </p:spPr>
        </p:sp>
      </p:grpSp>
      <p:sp>
        <p:nvSpPr>
          <p:cNvPr id="367" name="椭圆"/>
          <p:cNvSpPr/>
          <p:nvPr/>
        </p:nvSpPr>
        <p:spPr>
          <a:xfrm>
            <a:off x="8478367" y="3189004"/>
            <a:ext cx="250825" cy="257174"/>
          </a:xfrm>
          <a:prstGeom prst="ellipse">
            <a:avLst/>
          </a:prstGeom>
          <a:solidFill>
            <a:srgbClr val="B6302E"/>
          </a:solidFill>
          <a:ln w="38100" cap="flat" cmpd="sng">
            <a:solidFill>
              <a:srgbClr val="FFFFFF"/>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rPr>
              <a:t>3</a:t>
            </a:r>
            <a:endParaRPr lang="zh-CN" altLang="en-US"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endParaRPr>
          </a:p>
        </p:txBody>
      </p:sp>
      <p:grpSp>
        <p:nvGrpSpPr>
          <p:cNvPr id="370" name="组合"/>
          <p:cNvGrpSpPr/>
          <p:nvPr/>
        </p:nvGrpSpPr>
        <p:grpSpPr>
          <a:xfrm>
            <a:off x="3590919" y="1071558"/>
            <a:ext cx="2428892" cy="714380"/>
            <a:chOff x="3590919" y="1071558"/>
            <a:chExt cx="2428892" cy="714380"/>
          </a:xfrm>
        </p:grpSpPr>
        <p:sp>
          <p:nvSpPr>
            <p:cNvPr id="368" name="曲线"/>
            <p:cNvSpPr/>
            <p:nvPr/>
          </p:nvSpPr>
          <p:spPr>
            <a:xfrm>
              <a:off x="3590919" y="1071558"/>
              <a:ext cx="2428892" cy="714380"/>
            </a:xfrm>
            <a:custGeom>
              <a:avLst/>
              <a:gdLst>
                <a:gd name="T1" fmla="*/ 0 w 21600"/>
                <a:gd name="T2" fmla="*/ 0 h 21600"/>
                <a:gd name="T3" fmla="*/ 21600 w 21600"/>
                <a:gd name="T4" fmla="*/ 21600 h 21600"/>
              </a:gdLst>
              <a:ahLst/>
              <a:cxnLst/>
              <a:rect l="T1" t="T2" r="T3" b="T4"/>
              <a:pathLst>
                <a:path w="21600" h="21600">
                  <a:moveTo>
                    <a:pt x="8933" y="0"/>
                  </a:moveTo>
                  <a:cubicBezTo>
                    <a:pt x="13866" y="0"/>
                    <a:pt x="17866" y="4145"/>
                    <a:pt x="17866" y="9259"/>
                  </a:cubicBezTo>
                  <a:cubicBezTo>
                    <a:pt x="17866" y="11067"/>
                    <a:pt x="17366" y="12754"/>
                    <a:pt x="16493" y="14175"/>
                  </a:cubicBezTo>
                  <a:lnTo>
                    <a:pt x="19120" y="15923"/>
                  </a:lnTo>
                  <a:lnTo>
                    <a:pt x="20292" y="14031"/>
                  </a:lnTo>
                  <a:lnTo>
                    <a:pt x="21600" y="20245"/>
                  </a:lnTo>
                  <a:lnTo>
                    <a:pt x="15605" y="21600"/>
                  </a:lnTo>
                  <a:lnTo>
                    <a:pt x="16777" y="19707"/>
                  </a:lnTo>
                  <a:lnTo>
                    <a:pt x="13252" y="17362"/>
                  </a:lnTo>
                  <a:cubicBezTo>
                    <a:pt x="11973" y="18099"/>
                    <a:pt x="10500" y="18518"/>
                    <a:pt x="8933" y="18518"/>
                  </a:cubicBezTo>
                  <a:cubicBezTo>
                    <a:pt x="3999" y="18518"/>
                    <a:pt x="0" y="14372"/>
                    <a:pt x="0" y="9259"/>
                  </a:cubicBezTo>
                  <a:cubicBezTo>
                    <a:pt x="0" y="4145"/>
                    <a:pt x="3999" y="0"/>
                    <a:pt x="8933" y="0"/>
                  </a:cubicBezTo>
                  <a:close/>
                </a:path>
              </a:pathLst>
            </a:custGeom>
            <a:solidFill>
              <a:srgbClr val="FF0000"/>
            </a:solidFill>
            <a:ln w="25400" cap="flat" cmpd="sng">
              <a:noFill/>
              <a:prstDash val="solid"/>
              <a:round/>
            </a:ln>
            <a:effectLst>
              <a:outerShdw blurRad="57785" dist="33020" dir="3180000" algn="ctr" rotWithShape="0">
                <a:srgbClr val="000000">
                  <a:alpha val="29803"/>
                </a:srgbClr>
              </a:outerShdw>
            </a:effectLst>
            <a:scene3d>
              <a:camera prst="legacyObliqueFront"/>
              <a:lightRig rig="legacyFlat4" dir="t"/>
            </a:scene3d>
            <a:sp3d prstMaterial="legacyMetal">
              <a:bevelT w="13500" h="13500" prst="angle"/>
              <a:bevelB w="13500" h="13500" prst="angle"/>
            </a:sp3d>
          </p:spPr>
        </p:sp>
        <p:sp>
          <p:nvSpPr>
            <p:cNvPr id="369" name="椭圆"/>
            <p:cNvSpPr/>
            <p:nvPr/>
          </p:nvSpPr>
          <p:spPr>
            <a:xfrm>
              <a:off x="3671559" y="1084250"/>
              <a:ext cx="1837713" cy="560228"/>
            </a:xfrm>
            <a:prstGeom prst="ellipse">
              <a:avLst/>
            </a:prstGeom>
            <a:solidFill>
              <a:srgbClr val="FFFFFF"/>
            </a:solidFill>
            <a:ln w="25400" cap="flat" cmpd="sng">
              <a:noFill/>
              <a:prstDash val="solid"/>
              <a:round/>
            </a:ln>
            <a:effectLst>
              <a:innerShdw blurRad="63500" dist="50800" dir="13500000">
                <a:srgbClr val="000000">
                  <a:alpha val="49803"/>
                </a:srgbClr>
              </a:innerShdw>
            </a:effectLst>
          </p:spPr>
        </p:sp>
      </p:grpSp>
      <p:sp>
        <p:nvSpPr>
          <p:cNvPr id="371" name="矩形"/>
          <p:cNvSpPr/>
          <p:nvPr/>
        </p:nvSpPr>
        <p:spPr>
          <a:xfrm>
            <a:off x="4081460" y="1223953"/>
            <a:ext cx="1081405" cy="30099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创新项展示</a:t>
            </a:r>
            <a:endParaRPr lang="zh-CN" altLang="en-US"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75" name="矩形"/>
          <p:cNvSpPr/>
          <p:nvPr/>
        </p:nvSpPr>
        <p:spPr>
          <a:xfrm>
            <a:off x="7929585" y="785800"/>
            <a:ext cx="357190" cy="991633"/>
          </a:xfrm>
          <a:prstGeom prst="rect">
            <a:avLst/>
          </a:prstGeom>
          <a:noFill/>
          <a:ln w="9525" cap="flat" cmpd="sng">
            <a:noFill/>
            <a:prstDash val="solid"/>
            <a:miter/>
          </a:ln>
        </p:spPr>
      </p:sp>
      <p:sp>
        <p:nvSpPr>
          <p:cNvPr id="376" name="矩形"/>
          <p:cNvSpPr/>
          <p:nvPr/>
        </p:nvSpPr>
        <p:spPr>
          <a:xfrm>
            <a:off x="0" y="4957539"/>
            <a:ext cx="9144000" cy="195486"/>
          </a:xfrm>
          <a:prstGeom prst="rect">
            <a:avLst/>
          </a:prstGeom>
          <a:solidFill>
            <a:srgbClr val="C00000"/>
          </a:solidFill>
          <a:ln w="9525" cap="flat" cmpd="sng">
            <a:noFill/>
            <a:prstDash val="solid"/>
            <a:round/>
          </a:ln>
        </p:spPr>
      </p:sp>
      <p:sp>
        <p:nvSpPr>
          <p:cNvPr id="377" name="曲线"/>
          <p:cNvSpPr/>
          <p:nvPr/>
        </p:nvSpPr>
        <p:spPr>
          <a:xfrm>
            <a:off x="214314" y="555708"/>
            <a:ext cx="3574664"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378" name="曲线"/>
          <p:cNvSpPr/>
          <p:nvPr/>
        </p:nvSpPr>
        <p:spPr>
          <a:xfrm>
            <a:off x="3693864" y="555708"/>
            <a:ext cx="23637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79" name="曲线"/>
          <p:cNvSpPr/>
          <p:nvPr/>
        </p:nvSpPr>
        <p:spPr>
          <a:xfrm>
            <a:off x="3835586" y="555708"/>
            <a:ext cx="23637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380" name="矩形"/>
          <p:cNvSpPr/>
          <p:nvPr/>
        </p:nvSpPr>
        <p:spPr>
          <a:xfrm>
            <a:off x="214282" y="584616"/>
            <a:ext cx="285752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、安全宣传咨询日</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381" name="图片"/>
          <p:cNvPicPr>
            <a:picLocks noChangeAspect="1"/>
          </p:cNvPicPr>
          <p:nvPr/>
        </p:nvPicPr>
        <p:blipFill>
          <a:blip r:embed="rId1" cstate="print"/>
          <a:stretch>
            <a:fillRect/>
          </a:stretch>
        </p:blipFill>
        <p:spPr>
          <a:xfrm>
            <a:off x="6165707" y="1858241"/>
            <a:ext cx="2561790" cy="1537853"/>
          </a:xfrm>
          <a:prstGeom prst="rect">
            <a:avLst/>
          </a:prstGeom>
          <a:noFill/>
          <a:ln w="9525" cap="flat" cmpd="sng">
            <a:solidFill>
              <a:srgbClr val="FF0000"/>
            </a:solidFill>
            <a:prstDash val="solid"/>
            <a:miter/>
          </a:ln>
        </p:spPr>
      </p:pic>
      <p:pic>
        <p:nvPicPr>
          <p:cNvPr id="382" name="图片"/>
          <p:cNvPicPr>
            <a:picLocks noChangeAspect="1"/>
          </p:cNvPicPr>
          <p:nvPr/>
        </p:nvPicPr>
        <p:blipFill>
          <a:blip r:embed="rId2" cstate="print"/>
          <a:stretch>
            <a:fillRect/>
          </a:stretch>
        </p:blipFill>
        <p:spPr>
          <a:xfrm>
            <a:off x="3301338" y="1859510"/>
            <a:ext cx="2568660" cy="1546976"/>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383" name="图片"/>
          <p:cNvPicPr>
            <a:picLocks noChangeAspect="1"/>
          </p:cNvPicPr>
          <p:nvPr/>
        </p:nvPicPr>
        <p:blipFill>
          <a:blip r:embed="rId3" cstate="print"/>
          <a:stretch>
            <a:fillRect/>
          </a:stretch>
        </p:blipFill>
        <p:spPr>
          <a:xfrm>
            <a:off x="414769" y="1865168"/>
            <a:ext cx="2608119" cy="1520535"/>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384" name="矩形"/>
          <p:cNvSpPr/>
          <p:nvPr/>
        </p:nvSpPr>
        <p:spPr>
          <a:xfrm>
            <a:off x="563253" y="3625186"/>
            <a:ext cx="2482427" cy="848026"/>
          </a:xfrm>
          <a:prstGeom prst="rect">
            <a:avLst/>
          </a:prstGeom>
          <a:solidFill>
            <a:srgbClr val="B6302E"/>
          </a:solidFill>
          <a:ln w="9525" cap="flat" cmpd="sng">
            <a:noFill/>
            <a:prstDash val="solid"/>
            <a:round/>
          </a:ln>
        </p:spPr>
        <p:txBody>
          <a:bodyPr vert="horz" wrap="square" lIns="54000" tIns="45720" rIns="54000" bIns="45720" anchor="ctr" anchorCtr="0"/>
          <a:lstStyle/>
          <a:p>
            <a:pPr marL="0" indent="0" algn="l">
              <a:lnSpc>
                <a:spcPct val="125000"/>
              </a:lnSpc>
              <a:spcBef>
                <a:spcPts val="0"/>
              </a:spcBef>
              <a:spcAft>
                <a:spcPts val="0"/>
              </a:spcAft>
              <a:buNone/>
            </a:pPr>
            <a:r>
              <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组织制作安全月主题板报，宣传安全文化知识，营造安全活动氛围。</a:t>
            </a:r>
            <a:endPar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5" name="矩形"/>
          <p:cNvSpPr/>
          <p:nvPr/>
        </p:nvSpPr>
        <p:spPr>
          <a:xfrm>
            <a:off x="430186" y="3625186"/>
            <a:ext cx="115884" cy="848028"/>
          </a:xfrm>
          <a:prstGeom prst="rect">
            <a:avLst/>
          </a:prstGeom>
          <a:solidFill>
            <a:srgbClr val="B6302E"/>
          </a:solidFill>
          <a:ln w="25400" cap="flat" cmpd="sng">
            <a:noFill/>
            <a:prstDash val="solid"/>
            <a:round/>
          </a:ln>
        </p:spPr>
      </p:sp>
      <p:sp>
        <p:nvSpPr>
          <p:cNvPr id="386" name="矩形"/>
          <p:cNvSpPr/>
          <p:nvPr/>
        </p:nvSpPr>
        <p:spPr>
          <a:xfrm>
            <a:off x="3428336" y="3625186"/>
            <a:ext cx="2482427" cy="848026"/>
          </a:xfrm>
          <a:prstGeom prst="rect">
            <a:avLst/>
          </a:prstGeom>
          <a:solidFill>
            <a:srgbClr val="B6302E"/>
          </a:solidFill>
          <a:ln w="9525" cap="flat" cmpd="sng">
            <a:noFill/>
            <a:prstDash val="solid"/>
            <a:round/>
          </a:ln>
        </p:spPr>
        <p:txBody>
          <a:bodyPr vert="horz" wrap="square" lIns="54000" tIns="45720" rIns="54000" bIns="45720" anchor="ctr" anchorCtr="0"/>
          <a:lstStyle/>
          <a:p>
            <a:pPr marL="0" indent="0" algn="l">
              <a:lnSpc>
                <a:spcPct val="125000"/>
              </a:lnSpc>
              <a:spcBef>
                <a:spcPts val="0"/>
              </a:spcBef>
              <a:spcAft>
                <a:spcPts val="0"/>
              </a:spcAft>
              <a:buNone/>
            </a:pPr>
            <a:r>
              <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组织制作安全月宣传手册，现场发放学习。</a:t>
            </a:r>
            <a:endPar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7" name="矩形"/>
          <p:cNvSpPr/>
          <p:nvPr/>
        </p:nvSpPr>
        <p:spPr>
          <a:xfrm>
            <a:off x="3295271" y="3625186"/>
            <a:ext cx="115883" cy="848028"/>
          </a:xfrm>
          <a:prstGeom prst="rect">
            <a:avLst/>
          </a:prstGeom>
          <a:solidFill>
            <a:srgbClr val="B6302E"/>
          </a:solidFill>
          <a:ln w="25400" cap="flat" cmpd="sng">
            <a:noFill/>
            <a:prstDash val="solid"/>
            <a:round/>
          </a:ln>
        </p:spPr>
      </p:sp>
      <p:sp>
        <p:nvSpPr>
          <p:cNvPr id="388" name="矩形"/>
          <p:cNvSpPr/>
          <p:nvPr/>
        </p:nvSpPr>
        <p:spPr>
          <a:xfrm>
            <a:off x="6285835" y="3625186"/>
            <a:ext cx="2482427" cy="848026"/>
          </a:xfrm>
          <a:prstGeom prst="rect">
            <a:avLst/>
          </a:prstGeom>
          <a:solidFill>
            <a:srgbClr val="B6302E"/>
          </a:solidFill>
          <a:ln w="9525" cap="flat" cmpd="sng">
            <a:noFill/>
            <a:prstDash val="solid"/>
            <a:round/>
          </a:ln>
        </p:spPr>
        <p:txBody>
          <a:bodyPr vert="horz" wrap="square" lIns="54000" tIns="45720" rIns="54000" bIns="45720" anchor="ctr" anchorCtr="0"/>
          <a:lstStyle/>
          <a:p>
            <a:pPr marL="0" indent="0" algn="l">
              <a:lnSpc>
                <a:spcPct val="125000"/>
              </a:lnSpc>
              <a:spcBef>
                <a:spcPts val="0"/>
              </a:spcBef>
              <a:spcAft>
                <a:spcPts val="0"/>
              </a:spcAft>
              <a:buNone/>
            </a:pPr>
            <a:r>
              <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组织开展安全月“看图识隐患”活动。</a:t>
            </a:r>
            <a:endParaRPr lang="zh-CN" altLang="en-US" sz="1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9" name="矩形"/>
          <p:cNvSpPr/>
          <p:nvPr/>
        </p:nvSpPr>
        <p:spPr>
          <a:xfrm>
            <a:off x="6152769" y="3625186"/>
            <a:ext cx="115884" cy="848028"/>
          </a:xfrm>
          <a:prstGeom prst="rect">
            <a:avLst/>
          </a:prstGeom>
          <a:solidFill>
            <a:srgbClr val="B6302E"/>
          </a:solidFill>
          <a:ln w="25400" cap="flat" cmpd="sng">
            <a:noFill/>
            <a:prstDash val="solid"/>
            <a:round/>
          </a:ln>
        </p:spPr>
      </p:sp>
      <p:sp>
        <p:nvSpPr>
          <p:cNvPr id="390" name="椭圆"/>
          <p:cNvSpPr/>
          <p:nvPr/>
        </p:nvSpPr>
        <p:spPr>
          <a:xfrm>
            <a:off x="2754730" y="3137150"/>
            <a:ext cx="250825" cy="257174"/>
          </a:xfrm>
          <a:prstGeom prst="ellipse">
            <a:avLst/>
          </a:prstGeom>
          <a:solidFill>
            <a:srgbClr val="B6302E"/>
          </a:solidFill>
          <a:ln w="38100" cap="flat" cmpd="sng">
            <a:solidFill>
              <a:srgbClr val="FFFFFF"/>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rPr>
              <a:t>4</a:t>
            </a:r>
            <a:endParaRPr lang="zh-CN" altLang="en-US"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91" name="椭圆"/>
          <p:cNvSpPr/>
          <p:nvPr/>
        </p:nvSpPr>
        <p:spPr>
          <a:xfrm>
            <a:off x="5607747" y="3130717"/>
            <a:ext cx="250825" cy="257174"/>
          </a:xfrm>
          <a:prstGeom prst="ellipse">
            <a:avLst/>
          </a:prstGeom>
          <a:solidFill>
            <a:srgbClr val="B6302E"/>
          </a:solidFill>
          <a:ln w="38100" cap="flat" cmpd="sng">
            <a:solidFill>
              <a:srgbClr val="FFFFFF"/>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rPr>
              <a:t>5</a:t>
            </a:r>
            <a:endParaRPr lang="zh-CN" altLang="en-US"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92" name="椭圆"/>
          <p:cNvSpPr/>
          <p:nvPr/>
        </p:nvSpPr>
        <p:spPr>
          <a:xfrm>
            <a:off x="8478367" y="3141379"/>
            <a:ext cx="250825" cy="257174"/>
          </a:xfrm>
          <a:prstGeom prst="ellipse">
            <a:avLst/>
          </a:prstGeom>
          <a:solidFill>
            <a:srgbClr val="B6302E"/>
          </a:solidFill>
          <a:ln w="38100" cap="flat" cmpd="sng">
            <a:solidFill>
              <a:srgbClr val="FFFFFF"/>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en-US" altLang="zh-CN"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rPr>
              <a:t>6</a:t>
            </a:r>
            <a:endParaRPr lang="zh-CN" altLang="en-US" sz="1800" b="1" i="0" u="none" strike="noStrike" kern="1200" cap="none" spc="0" baseline="0">
              <a:solidFill>
                <a:schemeClr val="bg1"/>
              </a:solidFill>
              <a:latin typeface="Arial" panose="020B0604020202020204" pitchFamily="34" charset="0"/>
              <a:ea typeface="微软雅黑" panose="020B0503020204020204" charset="-122"/>
              <a:cs typeface="Arial" panose="020B0604020202020204" pitchFamily="34" charset="0"/>
            </a:endParaRPr>
          </a:p>
        </p:txBody>
      </p:sp>
      <p:grpSp>
        <p:nvGrpSpPr>
          <p:cNvPr id="395" name="组合"/>
          <p:cNvGrpSpPr/>
          <p:nvPr/>
        </p:nvGrpSpPr>
        <p:grpSpPr>
          <a:xfrm flipH="1">
            <a:off x="3162291" y="1071558"/>
            <a:ext cx="2357454" cy="714380"/>
            <a:chOff x="3162291" y="1071558"/>
            <a:chExt cx="2357454" cy="714380"/>
          </a:xfrm>
        </p:grpSpPr>
        <p:sp>
          <p:nvSpPr>
            <p:cNvPr id="393" name="曲线"/>
            <p:cNvSpPr/>
            <p:nvPr/>
          </p:nvSpPr>
          <p:spPr>
            <a:xfrm>
              <a:off x="3162291" y="1071558"/>
              <a:ext cx="2357454" cy="714380"/>
            </a:xfrm>
            <a:custGeom>
              <a:avLst/>
              <a:gdLst>
                <a:gd name="T1" fmla="*/ 0 w 21600"/>
                <a:gd name="T2" fmla="*/ 0 h 21600"/>
                <a:gd name="T3" fmla="*/ 21600 w 21600"/>
                <a:gd name="T4" fmla="*/ 21600 h 21600"/>
              </a:gdLst>
              <a:ahLst/>
              <a:cxnLst/>
              <a:rect l="T1" t="T2" r="T3" b="T4"/>
              <a:pathLst>
                <a:path w="21600" h="21600">
                  <a:moveTo>
                    <a:pt x="8933" y="0"/>
                  </a:moveTo>
                  <a:cubicBezTo>
                    <a:pt x="13866" y="0"/>
                    <a:pt x="17866" y="4145"/>
                    <a:pt x="17866" y="9259"/>
                  </a:cubicBezTo>
                  <a:cubicBezTo>
                    <a:pt x="17866" y="11067"/>
                    <a:pt x="17366" y="12754"/>
                    <a:pt x="16493" y="14175"/>
                  </a:cubicBezTo>
                  <a:lnTo>
                    <a:pt x="19120" y="15923"/>
                  </a:lnTo>
                  <a:lnTo>
                    <a:pt x="20292" y="14031"/>
                  </a:lnTo>
                  <a:lnTo>
                    <a:pt x="21600" y="20245"/>
                  </a:lnTo>
                  <a:lnTo>
                    <a:pt x="15605" y="21600"/>
                  </a:lnTo>
                  <a:lnTo>
                    <a:pt x="16777" y="19707"/>
                  </a:lnTo>
                  <a:lnTo>
                    <a:pt x="13252" y="17362"/>
                  </a:lnTo>
                  <a:cubicBezTo>
                    <a:pt x="11973" y="18099"/>
                    <a:pt x="10500" y="18518"/>
                    <a:pt x="8933" y="18518"/>
                  </a:cubicBezTo>
                  <a:cubicBezTo>
                    <a:pt x="3999" y="18518"/>
                    <a:pt x="0" y="14372"/>
                    <a:pt x="0" y="9259"/>
                  </a:cubicBezTo>
                  <a:cubicBezTo>
                    <a:pt x="0" y="4145"/>
                    <a:pt x="3999" y="0"/>
                    <a:pt x="8933" y="0"/>
                  </a:cubicBezTo>
                  <a:close/>
                </a:path>
              </a:pathLst>
            </a:custGeom>
            <a:solidFill>
              <a:srgbClr val="FF0000"/>
            </a:solidFill>
            <a:ln w="25400" cap="flat" cmpd="sng">
              <a:noFill/>
              <a:prstDash val="solid"/>
              <a:round/>
            </a:ln>
            <a:effectLst>
              <a:outerShdw blurRad="57785" dist="33020" dir="3180000" algn="ctr" rotWithShape="0">
                <a:srgbClr val="000000">
                  <a:alpha val="29803"/>
                </a:srgbClr>
              </a:outerShdw>
            </a:effectLst>
            <a:scene3d>
              <a:camera prst="legacyObliqueFront"/>
              <a:lightRig rig="legacyFlat4" dir="t"/>
            </a:scene3d>
            <a:sp3d prstMaterial="legacyMetal">
              <a:bevelT w="13500" h="13500" prst="angle"/>
              <a:bevelB w="13500" h="13500" prst="angle"/>
            </a:sp3d>
          </p:spPr>
        </p:sp>
        <p:sp>
          <p:nvSpPr>
            <p:cNvPr id="394" name="椭圆"/>
            <p:cNvSpPr/>
            <p:nvPr/>
          </p:nvSpPr>
          <p:spPr>
            <a:xfrm>
              <a:off x="3234327" y="1071558"/>
              <a:ext cx="1641629" cy="572921"/>
            </a:xfrm>
            <a:prstGeom prst="ellipse">
              <a:avLst/>
            </a:prstGeom>
            <a:solidFill>
              <a:srgbClr val="FFFFFF"/>
            </a:solidFill>
            <a:ln w="25400" cap="flat" cmpd="sng">
              <a:noFill/>
              <a:prstDash val="solid"/>
              <a:round/>
            </a:ln>
            <a:effectLst>
              <a:innerShdw blurRad="63500" dist="50800" dir="13500000">
                <a:srgbClr val="000000">
                  <a:alpha val="49803"/>
                </a:srgbClr>
              </a:innerShdw>
            </a:effectLst>
          </p:spPr>
        </p:sp>
      </p:grpSp>
      <p:grpSp>
        <p:nvGrpSpPr>
          <p:cNvPr id="398" name="组合"/>
          <p:cNvGrpSpPr/>
          <p:nvPr/>
        </p:nvGrpSpPr>
        <p:grpSpPr>
          <a:xfrm>
            <a:off x="3590919" y="1071558"/>
            <a:ext cx="2428892" cy="714380"/>
            <a:chOff x="3590919" y="1071558"/>
            <a:chExt cx="2428892" cy="714380"/>
          </a:xfrm>
        </p:grpSpPr>
        <p:sp>
          <p:nvSpPr>
            <p:cNvPr id="396" name="曲线"/>
            <p:cNvSpPr/>
            <p:nvPr/>
          </p:nvSpPr>
          <p:spPr>
            <a:xfrm>
              <a:off x="3590919" y="1071558"/>
              <a:ext cx="2428892" cy="714380"/>
            </a:xfrm>
            <a:custGeom>
              <a:avLst/>
              <a:gdLst>
                <a:gd name="T1" fmla="*/ 0 w 21600"/>
                <a:gd name="T2" fmla="*/ 0 h 21600"/>
                <a:gd name="T3" fmla="*/ 21600 w 21600"/>
                <a:gd name="T4" fmla="*/ 21600 h 21600"/>
              </a:gdLst>
              <a:ahLst/>
              <a:cxnLst/>
              <a:rect l="T1" t="T2" r="T3" b="T4"/>
              <a:pathLst>
                <a:path w="21600" h="21600">
                  <a:moveTo>
                    <a:pt x="8933" y="0"/>
                  </a:moveTo>
                  <a:cubicBezTo>
                    <a:pt x="13866" y="0"/>
                    <a:pt x="17866" y="4145"/>
                    <a:pt x="17866" y="9259"/>
                  </a:cubicBezTo>
                  <a:cubicBezTo>
                    <a:pt x="17866" y="11067"/>
                    <a:pt x="17366" y="12754"/>
                    <a:pt x="16493" y="14175"/>
                  </a:cubicBezTo>
                  <a:lnTo>
                    <a:pt x="19120" y="15923"/>
                  </a:lnTo>
                  <a:lnTo>
                    <a:pt x="20292" y="14031"/>
                  </a:lnTo>
                  <a:lnTo>
                    <a:pt x="21600" y="20245"/>
                  </a:lnTo>
                  <a:lnTo>
                    <a:pt x="15605" y="21600"/>
                  </a:lnTo>
                  <a:lnTo>
                    <a:pt x="16777" y="19707"/>
                  </a:lnTo>
                  <a:lnTo>
                    <a:pt x="13252" y="17362"/>
                  </a:lnTo>
                  <a:cubicBezTo>
                    <a:pt x="11973" y="18099"/>
                    <a:pt x="10500" y="18518"/>
                    <a:pt x="8933" y="18518"/>
                  </a:cubicBezTo>
                  <a:cubicBezTo>
                    <a:pt x="3999" y="18518"/>
                    <a:pt x="0" y="14372"/>
                    <a:pt x="0" y="9259"/>
                  </a:cubicBezTo>
                  <a:cubicBezTo>
                    <a:pt x="0" y="4145"/>
                    <a:pt x="3999" y="0"/>
                    <a:pt x="8933" y="0"/>
                  </a:cubicBezTo>
                  <a:close/>
                </a:path>
              </a:pathLst>
            </a:custGeom>
            <a:solidFill>
              <a:srgbClr val="FF0000"/>
            </a:solidFill>
            <a:ln w="25400" cap="flat" cmpd="sng">
              <a:noFill/>
              <a:prstDash val="solid"/>
              <a:round/>
            </a:ln>
            <a:effectLst>
              <a:outerShdw blurRad="57785" dist="33020" dir="3180000" algn="ctr" rotWithShape="0">
                <a:srgbClr val="000000">
                  <a:alpha val="29803"/>
                </a:srgbClr>
              </a:outerShdw>
            </a:effectLst>
            <a:scene3d>
              <a:camera prst="legacyObliqueFront"/>
              <a:lightRig rig="legacyFlat4" dir="t"/>
            </a:scene3d>
            <a:sp3d prstMaterial="legacyMetal">
              <a:bevelT w="13500" h="13500" prst="angle"/>
              <a:bevelB w="13500" h="13500" prst="angle"/>
            </a:sp3d>
          </p:spPr>
        </p:sp>
        <p:sp>
          <p:nvSpPr>
            <p:cNvPr id="397" name="椭圆"/>
            <p:cNvSpPr/>
            <p:nvPr/>
          </p:nvSpPr>
          <p:spPr>
            <a:xfrm>
              <a:off x="3671559" y="1084250"/>
              <a:ext cx="1837713" cy="560228"/>
            </a:xfrm>
            <a:prstGeom prst="ellipse">
              <a:avLst/>
            </a:prstGeom>
            <a:solidFill>
              <a:srgbClr val="FFFFFF"/>
            </a:solidFill>
            <a:ln w="25400" cap="flat" cmpd="sng">
              <a:noFill/>
              <a:prstDash val="solid"/>
              <a:round/>
            </a:ln>
            <a:effectLst>
              <a:innerShdw blurRad="63500" dist="50800" dir="13500000">
                <a:srgbClr val="000000">
                  <a:alpha val="49803"/>
                </a:srgbClr>
              </a:innerShdw>
            </a:effectLst>
          </p:spPr>
        </p:sp>
      </p:grpSp>
      <p:sp>
        <p:nvSpPr>
          <p:cNvPr id="399" name="矩形"/>
          <p:cNvSpPr/>
          <p:nvPr/>
        </p:nvSpPr>
        <p:spPr>
          <a:xfrm>
            <a:off x="4081460" y="1223953"/>
            <a:ext cx="1081405" cy="30099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创新项展示</a:t>
            </a:r>
            <a:endParaRPr lang="zh-CN" altLang="en-US"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405" name="组合"/>
          <p:cNvGrpSpPr/>
          <p:nvPr/>
        </p:nvGrpSpPr>
        <p:grpSpPr>
          <a:xfrm>
            <a:off x="214282" y="555708"/>
            <a:ext cx="3857652" cy="444405"/>
            <a:chOff x="214282" y="555708"/>
            <a:chExt cx="3857652" cy="444405"/>
          </a:xfrm>
        </p:grpSpPr>
        <p:sp>
          <p:nvSpPr>
            <p:cNvPr id="402" name="曲线"/>
            <p:cNvSpPr/>
            <p:nvPr/>
          </p:nvSpPr>
          <p:spPr>
            <a:xfrm>
              <a:off x="214282" y="555708"/>
              <a:ext cx="357466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403" name="曲线"/>
            <p:cNvSpPr/>
            <p:nvPr/>
          </p:nvSpPr>
          <p:spPr>
            <a:xfrm>
              <a:off x="3693831"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404" name="曲线"/>
            <p:cNvSpPr/>
            <p:nvPr/>
          </p:nvSpPr>
          <p:spPr>
            <a:xfrm>
              <a:off x="3835554"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407"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08" name="矩形"/>
          <p:cNvSpPr/>
          <p:nvPr/>
        </p:nvSpPr>
        <p:spPr>
          <a:xfrm>
            <a:off x="0" y="4957539"/>
            <a:ext cx="9144000" cy="195486"/>
          </a:xfrm>
          <a:prstGeom prst="rect">
            <a:avLst/>
          </a:prstGeom>
          <a:solidFill>
            <a:srgbClr val="C00000"/>
          </a:solidFill>
          <a:ln w="9525" cap="flat" cmpd="sng">
            <a:noFill/>
            <a:prstDash val="solid"/>
            <a:round/>
          </a:ln>
        </p:spPr>
      </p:sp>
      <p:graphicFrame>
        <p:nvGraphicFramePr>
          <p:cNvPr id="409" name="表格"/>
          <p:cNvGraphicFramePr>
            <a:graphicFrameLocks noGrp="1"/>
          </p:cNvGraphicFramePr>
          <p:nvPr/>
        </p:nvGraphicFramePr>
        <p:xfrm>
          <a:off x="979488" y="1346050"/>
          <a:ext cx="7165949" cy="2808722"/>
        </p:xfrm>
        <a:graphic>
          <a:graphicData uri="http://schemas.openxmlformats.org/drawingml/2006/table">
            <a:tbl>
              <a:tblPr bandRow="1">
                <a:noFill/>
              </a:tblPr>
              <a:tblGrid>
                <a:gridCol w="1732153"/>
                <a:gridCol w="5433796"/>
              </a:tblGrid>
              <a:tr h="486367">
                <a:tc gridSpan="2">
                  <a:txBody>
                    <a:bodyPr/>
                    <a:lstStyle/>
                    <a:p>
                      <a:pPr marL="0" indent="0" algn="ctr" defTabSz="685800" eaLnBrk="1" latinLnBrk="0" hangingPunct="1">
                        <a:lnSpc>
                          <a:spcPct val="150000"/>
                        </a:lnSpc>
                        <a:spcBef>
                          <a:spcPts val="0"/>
                        </a:spcBef>
                        <a:spcAft>
                          <a:spcPts val="0"/>
                        </a:spcAft>
                        <a:buNone/>
                      </a:pPr>
                      <a:r>
                        <a:rPr lang="zh-CN" altLang="en-US" sz="1600" b="1" i="0" u="none" strike="noStrike" kern="100" cap="none" spc="0" baseline="0" dirty="0">
                          <a:solidFill>
                            <a:schemeClr val="tx1"/>
                          </a:solidFill>
                          <a:latin typeface="微软雅黑" panose="020B0503020204020204" charset="-122"/>
                          <a:ea typeface="微软雅黑" panose="020B0503020204020204" charset="-122"/>
                          <a:cs typeface="Arial" panose="020B0604020202020204" pitchFamily="34" charset="0"/>
                        </a:rPr>
                        <a:t>部门领导之“安全论道说”活动通知</a:t>
                      </a:r>
                      <a:endParaRPr lang="zh-CN" altLang="en-US" sz="1600" b="1" i="0" u="none" strike="noStrike" kern="1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hMerge="1">
                  <a:tcPr marL="68580" marR="68580" marT="0" marB="0" anchor="ctr">
                    <a:lnL>
                      <a:noFill/>
                    </a:lnL>
                    <a:lnR>
                      <a:noFill/>
                    </a:lnR>
                    <a:lnT>
                      <a:noFill/>
                    </a:lnT>
                    <a:lnB>
                      <a:noFill/>
                    </a:lnB>
                  </a:tcPr>
                </a:tc>
              </a:tr>
              <a:tr h="349609">
                <a:tc>
                  <a:txBody>
                    <a:bodyPr/>
                    <a:lstStyle/>
                    <a:p>
                      <a:pPr marL="0" indent="0" algn="ctr" defTabSz="847725" eaLnBrk="1" latinLnBrk="0" hangingPunct="1">
                        <a:lnSpc>
                          <a:spcPct val="15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a:t>
                      </a:r>
                      <a:r>
                        <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时间</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a:txBody>
                    <a:bodyPr/>
                    <a:lstStyle/>
                    <a:p>
                      <a:pPr marL="0" indent="0" algn="just" defTabSz="847725" eaLnBrk="1" latinLnBrk="0" hangingPunct="1">
                        <a:lnSpc>
                          <a:spcPct val="150000"/>
                        </a:lnSpc>
                        <a:spcBef>
                          <a:spcPts val="0"/>
                        </a:spcBef>
                        <a:spcAft>
                          <a:spcPts val="0"/>
                        </a:spcAft>
                        <a:buNone/>
                      </a:pP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2021</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年</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6</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月</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17</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日 </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上</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午</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10</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30 </a:t>
                      </a:r>
                      <a:endPar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a:txBody>
                    <a:bodyPr/>
                    <a:lstStyle/>
                    <a:p>
                      <a:pPr marL="0" indent="0" algn="ctr" defTabSz="685800" eaLnBrk="1" latinLnBrk="0" hangingPunct="1">
                        <a:lnSpc>
                          <a:spcPct val="15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a:t>
                      </a:r>
                      <a:r>
                        <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地点</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a:txBody>
                    <a:bodyPr/>
                    <a:lstStyle/>
                    <a:p>
                      <a:pPr marL="0" indent="0" algn="just" defTabSz="685800" eaLnBrk="1" latinLnBrk="0" hangingPunct="1">
                        <a:lnSpc>
                          <a:spcPct val="15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模具现场</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a:txBody>
                    <a:bodyPr/>
                    <a:lstStyle/>
                    <a:p>
                      <a:pPr marL="0" indent="0" algn="ctr" defTabSz="685800" eaLnBrk="1" latinLnBrk="0" hangingPunct="1">
                        <a:lnSpc>
                          <a:spcPct val="15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a:t>
                      </a:r>
                      <a:r>
                        <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主题</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a:txBody>
                    <a:bodyPr/>
                    <a:lstStyle/>
                    <a:p>
                      <a:pPr marL="0" indent="0" algn="just" defTabSz="685800" eaLnBrk="1" latinLnBrk="0" hangingPunct="1">
                        <a:lnSpc>
                          <a:spcPct val="15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中干</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领导之</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“安全论道说”</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所需时间</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c>
                  <a:txBody>
                    <a:bodyPr/>
                    <a:lstStyle/>
                    <a:p>
                      <a:pPr marL="0" indent="0" algn="l" defTabSz="685800" eaLnBrk="1" latinLnBrk="0" hangingPunct="1">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1.5</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小时</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r>
              <a:tr h="574310">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参与人员</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c>
                  <a:txBody>
                    <a:bodyPr/>
                    <a:lstStyle/>
                    <a:p>
                      <a:pPr marL="0" indent="0" algn="just" defTabSz="685800" eaLnBrk="1" latinLnBrk="0" hangingPunct="1">
                        <a:lnSpc>
                          <a:spcPct val="15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各</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车间</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主管</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班组长</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兼职安全员</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现场感兴趣人员</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gridSpan="2">
                  <a:txBody>
                    <a:bodyPr/>
                    <a:lstStyle/>
                    <a:p>
                      <a:pPr marL="0" indent="224155" algn="l" defTabSz="685800" eaLnBrk="1"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备注：</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请参与人员提前</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5</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分钟到场</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所有参加人员不允许迟到 </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c hMerge="1">
                  <a:tcPr marL="68580" marR="68580" marT="0" marB="0" anchor="ctr">
                    <a:lnL>
                      <a:noFill/>
                    </a:lnL>
                    <a:lnR>
                      <a:noFill/>
                    </a:lnR>
                    <a:lnT>
                      <a:noFill/>
                    </a:lnT>
                    <a:lnB>
                      <a:noFill/>
                    </a:lnB>
                  </a:tcPr>
                </a:tc>
              </a:tr>
            </a:tbl>
          </a:graphicData>
        </a:graphic>
      </p:graphicFrame>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416" name="组合"/>
          <p:cNvGrpSpPr/>
          <p:nvPr/>
        </p:nvGrpSpPr>
        <p:grpSpPr>
          <a:xfrm>
            <a:off x="214282" y="555708"/>
            <a:ext cx="3857652" cy="444406"/>
            <a:chOff x="214282" y="555708"/>
            <a:chExt cx="3857652" cy="444406"/>
          </a:xfrm>
        </p:grpSpPr>
        <p:sp>
          <p:nvSpPr>
            <p:cNvPr id="413"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414"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415"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417" name="矩形"/>
          <p:cNvSpPr/>
          <p:nvPr/>
        </p:nvSpPr>
        <p:spPr>
          <a:xfrm>
            <a:off x="304768" y="1142990"/>
            <a:ext cx="8210607"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部门领导亲自组织开展安全座谈会并对部门近三年典型事故案例进行再教育培训。事故案例主要从事故原因中“人的不安全因素”、“管理的缺陷”、“物的不安全状态”、“作业环境”等情况进行透彻分析，谈自身的认识及管理的心得，并再次强调安全是一切工作的基础，安全必须第一。</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418" name="矩形"/>
          <p:cNvSpPr/>
          <p:nvPr/>
        </p:nvSpPr>
        <p:spPr>
          <a:xfrm>
            <a:off x="4319586" y="595313"/>
            <a:ext cx="1564004"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工伤案例培训</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419" name="矩形"/>
          <p:cNvSpPr/>
          <p:nvPr/>
        </p:nvSpPr>
        <p:spPr>
          <a:xfrm>
            <a:off x="290482" y="1071552"/>
            <a:ext cx="8210607" cy="1143008"/>
          </a:xfrm>
          <a:prstGeom prst="rect">
            <a:avLst/>
          </a:prstGeom>
          <a:noFill/>
          <a:ln w="19050" cap="flat" cmpd="sng">
            <a:solidFill>
              <a:srgbClr val="FF0000"/>
            </a:solidFill>
            <a:prstDash val="solid"/>
            <a:round/>
          </a:ln>
        </p:spPr>
      </p:sp>
      <p:sp>
        <p:nvSpPr>
          <p:cNvPr id="420" name="矩形"/>
          <p:cNvSpPr/>
          <p:nvPr/>
        </p:nvSpPr>
        <p:spPr>
          <a:xfrm>
            <a:off x="0" y="4957539"/>
            <a:ext cx="9144000" cy="195486"/>
          </a:xfrm>
          <a:prstGeom prst="rect">
            <a:avLst/>
          </a:prstGeom>
          <a:solidFill>
            <a:srgbClr val="C00000"/>
          </a:solidFill>
          <a:ln w="9525" cap="flat" cmpd="sng">
            <a:noFill/>
            <a:prstDash val="solid"/>
            <a:round/>
          </a:ln>
        </p:spPr>
      </p:sp>
      <p:pic>
        <p:nvPicPr>
          <p:cNvPr id="421"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422"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423" name="图片"/>
          <p:cNvPicPr>
            <a:picLocks noChangeAspect="1"/>
          </p:cNvPicPr>
          <p:nvPr/>
        </p:nvPicPr>
        <p:blipFill>
          <a:blip r:embed="rId2" cstate="print"/>
          <a:stretch>
            <a:fillRect/>
          </a:stretch>
        </p:blipFill>
        <p:spPr>
          <a:xfrm>
            <a:off x="1071538" y="2428874"/>
            <a:ext cx="3071834" cy="2071701"/>
          </a:xfrm>
          <a:prstGeom prst="rect">
            <a:avLst/>
          </a:prstGeom>
          <a:noFill/>
          <a:ln w="9525" cap="flat" cmpd="sng">
            <a:solidFill>
              <a:srgbClr val="FF0000"/>
            </a:solidFill>
            <a:prstDash val="solid"/>
            <a:miter/>
          </a:ln>
        </p:spPr>
      </p:pic>
      <p:pic>
        <p:nvPicPr>
          <p:cNvPr id="424" name="图片"/>
          <p:cNvPicPr>
            <a:picLocks noChangeAspect="1"/>
          </p:cNvPicPr>
          <p:nvPr/>
        </p:nvPicPr>
        <p:blipFill>
          <a:blip r:embed="rId3" cstate="print"/>
          <a:stretch>
            <a:fillRect/>
          </a:stretch>
        </p:blipFill>
        <p:spPr>
          <a:xfrm>
            <a:off x="4714876" y="2428874"/>
            <a:ext cx="3071833" cy="2071701"/>
          </a:xfrm>
          <a:prstGeom prst="rect">
            <a:avLst/>
          </a:prstGeom>
          <a:noFill/>
          <a:ln w="9525" cap="flat" cmpd="sng">
            <a:solidFill>
              <a:srgbClr val="FF0000"/>
            </a:solidFill>
            <a:prstDash val="solid"/>
            <a:miter/>
          </a:ln>
        </p:spPr>
      </p:pic>
      <p:sp>
        <p:nvSpPr>
          <p:cNvPr id="425" name="矩形"/>
          <p:cNvSpPr/>
          <p:nvPr/>
        </p:nvSpPr>
        <p:spPr>
          <a:xfrm>
            <a:off x="4214810" y="604824"/>
            <a:ext cx="1785949" cy="347666"/>
          </a:xfrm>
          <a:prstGeom prst="rect">
            <a:avLst/>
          </a:prstGeom>
          <a:noFill/>
          <a:ln w="28575" cap="flat" cmpd="sng">
            <a:solidFill>
              <a:srgbClr val="FF0000"/>
            </a:solidFill>
            <a:prstDash val="solid"/>
            <a:round/>
          </a:ln>
        </p:spPr>
      </p:sp>
      <p:sp>
        <p:nvSpPr>
          <p:cNvPr id="426"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64" name="组合"/>
          <p:cNvGrpSpPr/>
          <p:nvPr/>
        </p:nvGrpSpPr>
        <p:grpSpPr>
          <a:xfrm>
            <a:off x="214282" y="555708"/>
            <a:ext cx="5786478" cy="444405"/>
            <a:chOff x="214282" y="555708"/>
            <a:chExt cx="5786478" cy="444405"/>
          </a:xfrm>
        </p:grpSpPr>
        <p:grpSp>
          <p:nvGrpSpPr>
            <p:cNvPr id="62" name="组合"/>
            <p:cNvGrpSpPr/>
            <p:nvPr/>
          </p:nvGrpSpPr>
          <p:grpSpPr>
            <a:xfrm>
              <a:off x="252223" y="555708"/>
              <a:ext cx="4105463" cy="444405"/>
              <a:chOff x="252223" y="555708"/>
              <a:chExt cx="4105463" cy="444405"/>
            </a:xfrm>
          </p:grpSpPr>
          <p:sp>
            <p:nvSpPr>
              <p:cNvPr id="59" name="曲线"/>
              <p:cNvSpPr/>
              <p:nvPr/>
            </p:nvSpPr>
            <p:spPr>
              <a:xfrm>
                <a:off x="252223" y="555708"/>
                <a:ext cx="3804296"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60" name="曲线"/>
              <p:cNvSpPr/>
              <p:nvPr/>
            </p:nvSpPr>
            <p:spPr>
              <a:xfrm>
                <a:off x="3955295" y="555708"/>
                <a:ext cx="251565"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61" name="曲线"/>
              <p:cNvSpPr/>
              <p:nvPr/>
            </p:nvSpPr>
            <p:spPr>
              <a:xfrm>
                <a:off x="4106121" y="555708"/>
                <a:ext cx="251565"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63" name="矩形"/>
            <p:cNvSpPr/>
            <p:nvPr/>
          </p:nvSpPr>
          <p:spPr>
            <a:xfrm>
              <a:off x="214282" y="571486"/>
              <a:ext cx="5786478" cy="390188"/>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发布“安全生产月”活动方案</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nvGrpSpPr>
          <p:cNvPr id="67" name="组合"/>
          <p:cNvGrpSpPr/>
          <p:nvPr/>
        </p:nvGrpSpPr>
        <p:grpSpPr>
          <a:xfrm>
            <a:off x="1766138" y="2000246"/>
            <a:ext cx="4357719" cy="911605"/>
            <a:chOff x="1766138" y="2000246"/>
            <a:chExt cx="4357719" cy="911605"/>
          </a:xfrm>
        </p:grpSpPr>
        <p:sp>
          <p:nvSpPr>
            <p:cNvPr id="65" name="曲线"/>
            <p:cNvSpPr/>
            <p:nvPr/>
          </p:nvSpPr>
          <p:spPr>
            <a:xfrm>
              <a:off x="2001580" y="2157855"/>
              <a:ext cx="3886834" cy="580212"/>
            </a:xfrm>
            <a:custGeom>
              <a:avLst/>
              <a:gdLst>
                <a:gd name="T1" fmla="*/ 0 w 21600"/>
                <a:gd name="T2" fmla="*/ 0 h 21600"/>
                <a:gd name="T3" fmla="*/ 21600 w 21600"/>
                <a:gd name="T4" fmla="*/ 21600 h 21600"/>
              </a:gdLst>
              <a:ahLst/>
              <a:cxnLst/>
              <a:rect l="T1" t="T2" r="T3" b="T4"/>
              <a:pathLst>
                <a:path w="21600" h="21600">
                  <a:moveTo>
                    <a:pt x="19356" y="21600"/>
                  </a:moveTo>
                  <a:cubicBezTo>
                    <a:pt x="20594" y="21600"/>
                    <a:pt x="21600" y="16760"/>
                    <a:pt x="21600" y="10800"/>
                  </a:cubicBezTo>
                  <a:cubicBezTo>
                    <a:pt x="21600" y="4839"/>
                    <a:pt x="20594" y="0"/>
                    <a:pt x="19356" y="0"/>
                  </a:cubicBezTo>
                  <a:cubicBezTo>
                    <a:pt x="2243" y="0"/>
                    <a:pt x="2243" y="0"/>
                    <a:pt x="2243" y="0"/>
                  </a:cubicBezTo>
                  <a:cubicBezTo>
                    <a:pt x="1005" y="0"/>
                    <a:pt x="0" y="4839"/>
                    <a:pt x="0" y="10800"/>
                  </a:cubicBezTo>
                  <a:cubicBezTo>
                    <a:pt x="0" y="16760"/>
                    <a:pt x="1005" y="21600"/>
                    <a:pt x="2243" y="21600"/>
                  </a:cubicBezTo>
                  <a:lnTo>
                    <a:pt x="19356" y="21600"/>
                  </a:lnTo>
                  <a:close/>
                </a:path>
              </a:pathLst>
            </a:custGeom>
            <a:solidFill>
              <a:srgbClr val="FF0000"/>
            </a:solidFill>
            <a:ln w="9525" cap="flat" cmpd="sng">
              <a:noFill/>
              <a:prstDash val="solid"/>
              <a:round/>
            </a:ln>
          </p:spPr>
        </p:sp>
        <p:pic>
          <p:nvPicPr>
            <p:cNvPr id="66" name="图片"/>
            <p:cNvPicPr>
              <a:picLocks noChangeAspect="1"/>
            </p:cNvPicPr>
            <p:nvPr/>
          </p:nvPicPr>
          <p:blipFill>
            <a:blip r:embed="rId1" cstate="print"/>
            <a:stretch>
              <a:fillRect/>
            </a:stretch>
          </p:blipFill>
          <p:spPr>
            <a:xfrm>
              <a:off x="1766138" y="2000246"/>
              <a:ext cx="4357719" cy="911605"/>
            </a:xfrm>
            <a:prstGeom prst="rect">
              <a:avLst/>
            </a:prstGeom>
            <a:noFill/>
            <a:ln w="9525" cap="flat" cmpd="sng">
              <a:noFill/>
              <a:prstDash val="solid"/>
              <a:miter/>
            </a:ln>
          </p:spPr>
        </p:pic>
      </p:grpSp>
      <p:grpSp>
        <p:nvGrpSpPr>
          <p:cNvPr id="70" name="组合"/>
          <p:cNvGrpSpPr/>
          <p:nvPr/>
        </p:nvGrpSpPr>
        <p:grpSpPr>
          <a:xfrm>
            <a:off x="1771624" y="3946161"/>
            <a:ext cx="4357719" cy="911605"/>
            <a:chOff x="1771624" y="3946161"/>
            <a:chExt cx="4357719" cy="911605"/>
          </a:xfrm>
        </p:grpSpPr>
        <p:sp>
          <p:nvSpPr>
            <p:cNvPr id="68" name="曲线"/>
            <p:cNvSpPr/>
            <p:nvPr/>
          </p:nvSpPr>
          <p:spPr>
            <a:xfrm>
              <a:off x="2000837" y="4074277"/>
              <a:ext cx="3886834" cy="580212"/>
            </a:xfrm>
            <a:custGeom>
              <a:avLst/>
              <a:gdLst>
                <a:gd name="T1" fmla="*/ 0 w 21600"/>
                <a:gd name="T2" fmla="*/ 0 h 21600"/>
                <a:gd name="T3" fmla="*/ 21600 w 21600"/>
                <a:gd name="T4" fmla="*/ 21600 h 21600"/>
              </a:gdLst>
              <a:ahLst/>
              <a:cxnLst/>
              <a:rect l="T1" t="T2" r="T3" b="T4"/>
              <a:pathLst>
                <a:path w="21600" h="21600">
                  <a:moveTo>
                    <a:pt x="19356" y="21600"/>
                  </a:moveTo>
                  <a:cubicBezTo>
                    <a:pt x="20594" y="21600"/>
                    <a:pt x="21600" y="16760"/>
                    <a:pt x="21600" y="10799"/>
                  </a:cubicBezTo>
                  <a:cubicBezTo>
                    <a:pt x="21600" y="4839"/>
                    <a:pt x="20594" y="0"/>
                    <a:pt x="19356" y="0"/>
                  </a:cubicBezTo>
                  <a:cubicBezTo>
                    <a:pt x="2243" y="0"/>
                    <a:pt x="2243" y="0"/>
                    <a:pt x="2243" y="0"/>
                  </a:cubicBezTo>
                  <a:cubicBezTo>
                    <a:pt x="1005" y="0"/>
                    <a:pt x="0" y="4839"/>
                    <a:pt x="0" y="10799"/>
                  </a:cubicBezTo>
                  <a:cubicBezTo>
                    <a:pt x="0" y="16760"/>
                    <a:pt x="1005" y="21600"/>
                    <a:pt x="2243" y="21600"/>
                  </a:cubicBezTo>
                  <a:lnTo>
                    <a:pt x="19356" y="21600"/>
                  </a:lnTo>
                  <a:close/>
                </a:path>
              </a:pathLst>
            </a:custGeom>
            <a:solidFill>
              <a:srgbClr val="FF0000"/>
            </a:solidFill>
            <a:ln w="9525" cap="flat" cmpd="sng">
              <a:noFill/>
              <a:prstDash val="solid"/>
              <a:round/>
            </a:ln>
          </p:spPr>
        </p:sp>
        <p:pic>
          <p:nvPicPr>
            <p:cNvPr id="69" name="图片"/>
            <p:cNvPicPr>
              <a:picLocks noChangeAspect="1"/>
            </p:cNvPicPr>
            <p:nvPr/>
          </p:nvPicPr>
          <p:blipFill>
            <a:blip r:embed="rId1" cstate="print"/>
            <a:stretch>
              <a:fillRect/>
            </a:stretch>
          </p:blipFill>
          <p:spPr>
            <a:xfrm>
              <a:off x="1771624" y="3946161"/>
              <a:ext cx="4357719" cy="911605"/>
            </a:xfrm>
            <a:prstGeom prst="rect">
              <a:avLst/>
            </a:prstGeom>
            <a:noFill/>
            <a:ln w="9525" cap="flat" cmpd="sng">
              <a:noFill/>
              <a:prstDash val="solid"/>
              <a:miter/>
            </a:ln>
          </p:spPr>
        </p:pic>
      </p:grpSp>
      <p:grpSp>
        <p:nvGrpSpPr>
          <p:cNvPr id="73" name="组合"/>
          <p:cNvGrpSpPr/>
          <p:nvPr/>
        </p:nvGrpSpPr>
        <p:grpSpPr>
          <a:xfrm>
            <a:off x="1765692" y="3000377"/>
            <a:ext cx="4357718" cy="911605"/>
            <a:chOff x="1765692" y="3000377"/>
            <a:chExt cx="4357718" cy="911605"/>
          </a:xfrm>
        </p:grpSpPr>
        <p:sp>
          <p:nvSpPr>
            <p:cNvPr id="71" name="曲线"/>
            <p:cNvSpPr/>
            <p:nvPr/>
          </p:nvSpPr>
          <p:spPr>
            <a:xfrm>
              <a:off x="2001639" y="3141062"/>
              <a:ext cx="3886834" cy="580212"/>
            </a:xfrm>
            <a:custGeom>
              <a:avLst/>
              <a:gdLst>
                <a:gd name="T1" fmla="*/ 0 w 21600"/>
                <a:gd name="T2" fmla="*/ 0 h 21600"/>
                <a:gd name="T3" fmla="*/ 21600 w 21600"/>
                <a:gd name="T4" fmla="*/ 21600 h 21600"/>
              </a:gdLst>
              <a:ahLst/>
              <a:cxnLst/>
              <a:rect l="T1" t="T2" r="T3" b="T4"/>
              <a:pathLst>
                <a:path w="21600" h="21600">
                  <a:moveTo>
                    <a:pt x="19356" y="21600"/>
                  </a:moveTo>
                  <a:cubicBezTo>
                    <a:pt x="20594" y="21600"/>
                    <a:pt x="21600" y="16736"/>
                    <a:pt x="21600" y="10784"/>
                  </a:cubicBezTo>
                  <a:cubicBezTo>
                    <a:pt x="21600" y="4832"/>
                    <a:pt x="20594" y="0"/>
                    <a:pt x="19356" y="0"/>
                  </a:cubicBezTo>
                  <a:cubicBezTo>
                    <a:pt x="2243" y="0"/>
                    <a:pt x="2243" y="0"/>
                    <a:pt x="2243" y="0"/>
                  </a:cubicBezTo>
                  <a:cubicBezTo>
                    <a:pt x="1005" y="0"/>
                    <a:pt x="0" y="4832"/>
                    <a:pt x="0" y="10784"/>
                  </a:cubicBezTo>
                  <a:cubicBezTo>
                    <a:pt x="0" y="16736"/>
                    <a:pt x="1005" y="21600"/>
                    <a:pt x="2243" y="21600"/>
                  </a:cubicBezTo>
                  <a:lnTo>
                    <a:pt x="19356" y="21600"/>
                  </a:lnTo>
                  <a:close/>
                </a:path>
              </a:pathLst>
            </a:custGeom>
            <a:solidFill>
              <a:srgbClr val="FF0000"/>
            </a:solidFill>
            <a:ln w="9525" cap="flat" cmpd="sng">
              <a:noFill/>
              <a:prstDash val="solid"/>
              <a:round/>
            </a:ln>
          </p:spPr>
        </p:sp>
        <p:pic>
          <p:nvPicPr>
            <p:cNvPr id="72" name="图片"/>
            <p:cNvPicPr>
              <a:picLocks noChangeAspect="1"/>
            </p:cNvPicPr>
            <p:nvPr/>
          </p:nvPicPr>
          <p:blipFill>
            <a:blip r:embed="rId1" cstate="print"/>
            <a:stretch>
              <a:fillRect/>
            </a:stretch>
          </p:blipFill>
          <p:spPr>
            <a:xfrm>
              <a:off x="1765692" y="3000377"/>
              <a:ext cx="4357718" cy="911605"/>
            </a:xfrm>
            <a:prstGeom prst="rect">
              <a:avLst/>
            </a:prstGeom>
            <a:noFill/>
            <a:ln w="9525" cap="flat" cmpd="sng">
              <a:noFill/>
              <a:prstDash val="solid"/>
              <a:miter/>
            </a:ln>
          </p:spPr>
        </p:pic>
      </p:grpSp>
      <p:sp>
        <p:nvSpPr>
          <p:cNvPr id="74" name="矩形"/>
          <p:cNvSpPr/>
          <p:nvPr/>
        </p:nvSpPr>
        <p:spPr>
          <a:xfrm>
            <a:off x="3509900" y="2358495"/>
            <a:ext cx="2619441" cy="284693"/>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15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动员阶段</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5" name="矩形"/>
          <p:cNvSpPr/>
          <p:nvPr/>
        </p:nvSpPr>
        <p:spPr>
          <a:xfrm>
            <a:off x="3509900" y="3352086"/>
            <a:ext cx="2619441" cy="291233"/>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15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实施阶段</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6" name="矩形"/>
          <p:cNvSpPr/>
          <p:nvPr/>
        </p:nvSpPr>
        <p:spPr>
          <a:xfrm>
            <a:off x="3509900" y="4280459"/>
            <a:ext cx="2619441" cy="29155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1500"/>
              </a:lnSpc>
              <a:spcBef>
                <a:spcPts val="0"/>
              </a:spcBef>
              <a:spcAft>
                <a:spcPts val="0"/>
              </a:spcAft>
              <a:buNone/>
            </a:pP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评比阶段</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7" name="矩形"/>
          <p:cNvSpPr/>
          <p:nvPr/>
        </p:nvSpPr>
        <p:spPr>
          <a:xfrm>
            <a:off x="428596" y="1229675"/>
            <a:ext cx="8215369" cy="768350"/>
          </a:xfrm>
          <a:prstGeom prst="rect">
            <a:avLst/>
          </a:prstGeom>
          <a:noFill/>
          <a:ln w="9525" cap="flat" cmpd="sng">
            <a:noFill/>
            <a:prstDash val="solid"/>
            <a:miter/>
          </a:ln>
        </p:spPr>
        <p:txBody>
          <a:bodyPr vert="horz" wrap="square" lIns="91440" tIns="45720" rIns="91440" bIns="45720" anchor="t" anchorCtr="0">
            <a:spAutoFit/>
          </a:bodyPr>
          <a:lstStyle/>
          <a:p>
            <a:pPr marL="0" indent="396240" algn="l">
              <a:lnSpc>
                <a:spcPct val="100000"/>
              </a:lnSpc>
              <a:spcBef>
                <a:spcPts val="0"/>
              </a:spcBef>
              <a:spcAft>
                <a:spcPts val="0"/>
              </a:spcAft>
              <a:buNone/>
            </a:pP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为贯彻安全生产方针，落实安全生产责任，按照全国《 “安全生产月” 活动的通知》，结合现场实际，部门于</a:t>
            </a: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5</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月</a:t>
            </a: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29</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日发布</a:t>
            </a: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2021</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年安全生产月活动方案，分为三个阶段：</a:t>
            </a:r>
            <a:endPar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ts val="0"/>
              </a:spcBef>
              <a:spcAft>
                <a:spcPts val="0"/>
              </a:spcAft>
              <a:buNone/>
            </a:pPr>
            <a:endParaRPr lang="zh-CN" altLang="en-US" sz="1600" b="1"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78" name="矩形"/>
          <p:cNvSpPr/>
          <p:nvPr/>
        </p:nvSpPr>
        <p:spPr>
          <a:xfrm>
            <a:off x="2200252" y="2357436"/>
            <a:ext cx="714380" cy="284693"/>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1500"/>
              </a:lnSpc>
              <a:spcBef>
                <a:spcPts val="0"/>
              </a:spcBef>
              <a:spcAft>
                <a:spcPts val="0"/>
              </a:spcAft>
              <a:buNone/>
            </a:pPr>
            <a:r>
              <a:rPr lang="en-US" altLang="zh-CN" sz="2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endParaRPr lang="zh-CN" altLang="en-US" sz="2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9" name="矩形"/>
          <p:cNvSpPr/>
          <p:nvPr/>
        </p:nvSpPr>
        <p:spPr>
          <a:xfrm>
            <a:off x="2200252" y="3357568"/>
            <a:ext cx="714380" cy="284693"/>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1500"/>
              </a:lnSpc>
              <a:spcBef>
                <a:spcPts val="0"/>
              </a:spcBef>
              <a:spcAft>
                <a:spcPts val="0"/>
              </a:spcAft>
              <a:buNone/>
            </a:pPr>
            <a:r>
              <a:rPr lang="en-US" altLang="zh-CN" sz="2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a:t>
            </a:r>
            <a:endParaRPr lang="zh-CN" altLang="en-US" sz="2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0" name="矩形"/>
          <p:cNvSpPr/>
          <p:nvPr/>
        </p:nvSpPr>
        <p:spPr>
          <a:xfrm>
            <a:off x="2200252" y="4286262"/>
            <a:ext cx="714380" cy="284693"/>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1500"/>
              </a:lnSpc>
              <a:spcBef>
                <a:spcPts val="0"/>
              </a:spcBef>
              <a:spcAft>
                <a:spcPts val="0"/>
              </a:spcAft>
              <a:buNone/>
            </a:pPr>
            <a:r>
              <a:rPr lang="en-US" altLang="zh-CN" sz="2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a:t>
            </a:r>
            <a:endParaRPr lang="zh-CN" altLang="en-US" sz="2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30" name="矩形"/>
          <p:cNvSpPr/>
          <p:nvPr/>
        </p:nvSpPr>
        <p:spPr>
          <a:xfrm>
            <a:off x="0" y="4957539"/>
            <a:ext cx="9144000" cy="195486"/>
          </a:xfrm>
          <a:prstGeom prst="rect">
            <a:avLst/>
          </a:prstGeom>
          <a:solidFill>
            <a:srgbClr val="C00000"/>
          </a:solidFill>
          <a:ln w="9525" cap="flat" cmpd="sng">
            <a:noFill/>
            <a:prstDash val="solid"/>
            <a:round/>
          </a:ln>
        </p:spPr>
      </p:sp>
      <p:sp>
        <p:nvSpPr>
          <p:cNvPr id="431" name="矩形"/>
          <p:cNvSpPr/>
          <p:nvPr/>
        </p:nvSpPr>
        <p:spPr>
          <a:xfrm>
            <a:off x="290482" y="1071552"/>
            <a:ext cx="8210607" cy="1000132"/>
          </a:xfrm>
          <a:prstGeom prst="rect">
            <a:avLst/>
          </a:prstGeom>
          <a:noFill/>
          <a:ln w="19050" cap="flat" cmpd="sng">
            <a:solidFill>
              <a:srgbClr val="FF0000"/>
            </a:solidFill>
            <a:prstDash val="solid"/>
            <a:round/>
          </a:ln>
        </p:spPr>
      </p:sp>
      <p:sp>
        <p:nvSpPr>
          <p:cNvPr id="432" name="矩形"/>
          <p:cNvSpPr/>
          <p:nvPr/>
        </p:nvSpPr>
        <p:spPr>
          <a:xfrm>
            <a:off x="304768" y="1142990"/>
            <a:ext cx="8210607"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各班组成员分组对工伤事故案例进行分析同时从 </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1</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、安全为了谁  </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2</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、如何做到本质安全  </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3</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、如何减少违章现象  </a:t>
            </a:r>
            <a:r>
              <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4</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、如何做到零事故等进行讨论，并在会上发言，提出后续应采取的措施及改进的方法。</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433" name="图片"/>
          <p:cNvPicPr>
            <a:picLocks noChangeAspect="1"/>
          </p:cNvPicPr>
          <p:nvPr/>
        </p:nvPicPr>
        <p:blipFill>
          <a:blip r:embed="rId1" cstate="print"/>
          <a:stretch>
            <a:fillRect/>
          </a:stretch>
        </p:blipFill>
        <p:spPr>
          <a:xfrm>
            <a:off x="976287" y="2143122"/>
            <a:ext cx="2000263" cy="1294106"/>
          </a:xfrm>
          <a:prstGeom prst="rect">
            <a:avLst/>
          </a:prstGeom>
          <a:noFill/>
          <a:ln w="9525" cap="flat" cmpd="sng">
            <a:solidFill>
              <a:srgbClr val="FF0000"/>
            </a:solidFill>
            <a:prstDash val="solid"/>
            <a:miter/>
          </a:ln>
        </p:spPr>
      </p:pic>
      <p:pic>
        <p:nvPicPr>
          <p:cNvPr id="434" name="图片"/>
          <p:cNvPicPr>
            <a:picLocks noChangeAspect="1"/>
          </p:cNvPicPr>
          <p:nvPr/>
        </p:nvPicPr>
        <p:blipFill>
          <a:blip r:embed="rId2" cstate="print"/>
          <a:stretch>
            <a:fillRect/>
          </a:stretch>
        </p:blipFill>
        <p:spPr>
          <a:xfrm>
            <a:off x="976287" y="3500443"/>
            <a:ext cx="2000263" cy="1285884"/>
          </a:xfrm>
          <a:prstGeom prst="rect">
            <a:avLst/>
          </a:prstGeom>
          <a:noFill/>
          <a:ln w="9525" cap="flat" cmpd="sng">
            <a:solidFill>
              <a:srgbClr val="FF0000"/>
            </a:solidFill>
            <a:prstDash val="solid"/>
            <a:miter/>
          </a:ln>
        </p:spPr>
      </p:pic>
      <p:pic>
        <p:nvPicPr>
          <p:cNvPr id="435" name="图片"/>
          <p:cNvPicPr>
            <a:picLocks noChangeAspect="1"/>
          </p:cNvPicPr>
          <p:nvPr/>
        </p:nvPicPr>
        <p:blipFill>
          <a:blip r:embed="rId3" cstate="print"/>
          <a:stretch>
            <a:fillRect/>
          </a:stretch>
        </p:blipFill>
        <p:spPr>
          <a:xfrm>
            <a:off x="3190865" y="2143122"/>
            <a:ext cx="2000251" cy="1285883"/>
          </a:xfrm>
          <a:prstGeom prst="rect">
            <a:avLst/>
          </a:prstGeom>
          <a:noFill/>
          <a:ln w="9525" cap="flat" cmpd="sng">
            <a:solidFill>
              <a:srgbClr val="FF0000"/>
            </a:solidFill>
            <a:prstDash val="solid"/>
            <a:miter/>
          </a:ln>
        </p:spPr>
      </p:pic>
      <p:pic>
        <p:nvPicPr>
          <p:cNvPr id="436" name="图片"/>
          <p:cNvPicPr>
            <a:picLocks noChangeAspect="1"/>
          </p:cNvPicPr>
          <p:nvPr/>
        </p:nvPicPr>
        <p:blipFill>
          <a:blip r:embed="rId4" cstate="print"/>
          <a:stretch>
            <a:fillRect/>
          </a:stretch>
        </p:blipFill>
        <p:spPr>
          <a:xfrm>
            <a:off x="3190865" y="3500443"/>
            <a:ext cx="2000264" cy="1285884"/>
          </a:xfrm>
          <a:prstGeom prst="rect">
            <a:avLst/>
          </a:prstGeom>
          <a:noFill/>
          <a:ln w="9525" cap="flat" cmpd="sng">
            <a:solidFill>
              <a:srgbClr val="FF0000"/>
            </a:solidFill>
            <a:prstDash val="solid"/>
            <a:miter/>
          </a:ln>
        </p:spPr>
      </p:pic>
      <p:pic>
        <p:nvPicPr>
          <p:cNvPr id="437" name="图片"/>
          <p:cNvPicPr>
            <a:picLocks noChangeAspect="1"/>
          </p:cNvPicPr>
          <p:nvPr/>
        </p:nvPicPr>
        <p:blipFill>
          <a:blip r:embed="rId5" cstate="print"/>
          <a:stretch>
            <a:fillRect/>
          </a:stretch>
        </p:blipFill>
        <p:spPr>
          <a:xfrm>
            <a:off x="5405443" y="2143122"/>
            <a:ext cx="2000264" cy="1285883"/>
          </a:xfrm>
          <a:prstGeom prst="rect">
            <a:avLst/>
          </a:prstGeom>
          <a:noFill/>
          <a:ln w="9525" cap="flat" cmpd="sng">
            <a:solidFill>
              <a:srgbClr val="FF0000"/>
            </a:solidFill>
            <a:prstDash val="solid"/>
            <a:miter/>
          </a:ln>
        </p:spPr>
      </p:pic>
      <p:pic>
        <p:nvPicPr>
          <p:cNvPr id="438" name="图片"/>
          <p:cNvPicPr>
            <a:picLocks noChangeAspect="1"/>
          </p:cNvPicPr>
          <p:nvPr/>
        </p:nvPicPr>
        <p:blipFill>
          <a:blip r:embed="rId6" cstate="print"/>
          <a:stretch>
            <a:fillRect/>
          </a:stretch>
        </p:blipFill>
        <p:spPr>
          <a:xfrm>
            <a:off x="5405443" y="3500443"/>
            <a:ext cx="2000264" cy="1285884"/>
          </a:xfrm>
          <a:prstGeom prst="rect">
            <a:avLst/>
          </a:prstGeom>
          <a:noFill/>
          <a:ln w="9525" cap="flat" cmpd="sng">
            <a:solidFill>
              <a:srgbClr val="FF0000"/>
            </a:solidFill>
            <a:prstDash val="solid"/>
            <a:miter/>
          </a:ln>
        </p:spPr>
      </p:pic>
      <p:grpSp>
        <p:nvGrpSpPr>
          <p:cNvPr id="442" name="组合"/>
          <p:cNvGrpSpPr/>
          <p:nvPr/>
        </p:nvGrpSpPr>
        <p:grpSpPr>
          <a:xfrm>
            <a:off x="214282" y="555708"/>
            <a:ext cx="3857652" cy="444406"/>
            <a:chOff x="214282" y="555708"/>
            <a:chExt cx="3857652" cy="444406"/>
          </a:xfrm>
        </p:grpSpPr>
        <p:sp>
          <p:nvSpPr>
            <p:cNvPr id="439"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440"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441"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443" name="矩形"/>
          <p:cNvSpPr/>
          <p:nvPr/>
        </p:nvSpPr>
        <p:spPr>
          <a:xfrm>
            <a:off x="4424361" y="595313"/>
            <a:ext cx="1335404"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安全座谈会</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444" name="矩形"/>
          <p:cNvSpPr/>
          <p:nvPr/>
        </p:nvSpPr>
        <p:spPr>
          <a:xfrm>
            <a:off x="4214810" y="604824"/>
            <a:ext cx="1785949" cy="347666"/>
          </a:xfrm>
          <a:prstGeom prst="rect">
            <a:avLst/>
          </a:prstGeom>
          <a:noFill/>
          <a:ln w="28575" cap="flat" cmpd="sng">
            <a:solidFill>
              <a:srgbClr val="FF0000"/>
            </a:solidFill>
            <a:prstDash val="solid"/>
            <a:round/>
          </a:ln>
        </p:spPr>
      </p:sp>
      <p:sp>
        <p:nvSpPr>
          <p:cNvPr id="445"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49" name="矩形"/>
          <p:cNvSpPr/>
          <p:nvPr/>
        </p:nvSpPr>
        <p:spPr>
          <a:xfrm>
            <a:off x="285720" y="1071552"/>
            <a:ext cx="8429684"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部门领导亲自对班组日常安全管理进行培训。同时对部门各级人员的安全职责、对安全生产法中相关的责任事故及处罚标准进行讲解，要求部门各级人员必须认真落实安全生产责任，强化安全管理，提高员工自身安全意识，防范意识，规范员工的各项行为，减少安全事故的发生。</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p:txBody>
      </p:sp>
      <p:grpSp>
        <p:nvGrpSpPr>
          <p:cNvPr id="455" name="组合"/>
          <p:cNvGrpSpPr/>
          <p:nvPr/>
        </p:nvGrpSpPr>
        <p:grpSpPr>
          <a:xfrm>
            <a:off x="255033" y="555708"/>
            <a:ext cx="3816901" cy="444405"/>
            <a:chOff x="255033" y="555708"/>
            <a:chExt cx="3816901" cy="444405"/>
          </a:xfrm>
        </p:grpSpPr>
        <p:grpSp>
          <p:nvGrpSpPr>
            <p:cNvPr id="453" name="组合"/>
            <p:cNvGrpSpPr/>
            <p:nvPr/>
          </p:nvGrpSpPr>
          <p:grpSpPr>
            <a:xfrm>
              <a:off x="255033" y="555708"/>
              <a:ext cx="3816901" cy="444405"/>
              <a:chOff x="255033" y="555708"/>
              <a:chExt cx="3816901" cy="444405"/>
            </a:xfrm>
          </p:grpSpPr>
          <p:sp>
            <p:nvSpPr>
              <p:cNvPr id="450" name="曲线"/>
              <p:cNvSpPr/>
              <p:nvPr/>
            </p:nvSpPr>
            <p:spPr>
              <a:xfrm>
                <a:off x="255033" y="555708"/>
                <a:ext cx="3536902"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451" name="曲线"/>
              <p:cNvSpPr/>
              <p:nvPr/>
            </p:nvSpPr>
            <p:spPr>
              <a:xfrm>
                <a:off x="3697825" y="555708"/>
                <a:ext cx="23388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452" name="曲线"/>
              <p:cNvSpPr/>
              <p:nvPr/>
            </p:nvSpPr>
            <p:spPr>
              <a:xfrm>
                <a:off x="3838050" y="555708"/>
                <a:ext cx="23388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454" name="矩形"/>
            <p:cNvSpPr/>
            <p:nvPr/>
          </p:nvSpPr>
          <p:spPr>
            <a:xfrm>
              <a:off x="281595" y="571486"/>
              <a:ext cx="3091817" cy="390188"/>
            </a:xfrm>
            <a:prstGeom prst="rect">
              <a:avLst/>
            </a:prstGeom>
            <a:noFill/>
            <a:ln w="9525" cap="flat" cmpd="sng">
              <a:noFill/>
              <a:prstDash val="solid"/>
              <a:miter/>
            </a:ln>
          </p:spPr>
        </p:sp>
      </p:grpSp>
      <p:sp>
        <p:nvSpPr>
          <p:cNvPr id="456" name="矩形"/>
          <p:cNvSpPr/>
          <p:nvPr/>
        </p:nvSpPr>
        <p:spPr>
          <a:xfrm>
            <a:off x="285720" y="1071552"/>
            <a:ext cx="8501122" cy="1071570"/>
          </a:xfrm>
          <a:prstGeom prst="rect">
            <a:avLst/>
          </a:prstGeom>
          <a:noFill/>
          <a:ln w="28575" cap="flat" cmpd="sng">
            <a:solidFill>
              <a:srgbClr val="FF0000"/>
            </a:solidFill>
            <a:prstDash val="solid"/>
            <a:round/>
          </a:ln>
        </p:spPr>
      </p:sp>
      <p:sp>
        <p:nvSpPr>
          <p:cNvPr id="457" name="矩形"/>
          <p:cNvSpPr/>
          <p:nvPr/>
        </p:nvSpPr>
        <p:spPr>
          <a:xfrm>
            <a:off x="0" y="4957539"/>
            <a:ext cx="9144000" cy="195486"/>
          </a:xfrm>
          <a:prstGeom prst="rect">
            <a:avLst/>
          </a:prstGeom>
          <a:solidFill>
            <a:srgbClr val="C00000"/>
          </a:solidFill>
          <a:ln w="9525" cap="flat" cmpd="sng">
            <a:noFill/>
            <a:prstDash val="solid"/>
            <a:round/>
          </a:ln>
        </p:spPr>
      </p:sp>
      <p:pic>
        <p:nvPicPr>
          <p:cNvPr id="458" name="图片"/>
          <p:cNvPicPr>
            <a:picLocks noChangeAspect="1"/>
          </p:cNvPicPr>
          <p:nvPr/>
        </p:nvPicPr>
        <p:blipFill>
          <a:blip r:embed="rId1" cstate="print"/>
          <a:stretch>
            <a:fillRect/>
          </a:stretch>
        </p:blipFill>
        <p:spPr>
          <a:xfrm>
            <a:off x="428596" y="2571750"/>
            <a:ext cx="2500331" cy="1692688"/>
          </a:xfrm>
          <a:prstGeom prst="rect">
            <a:avLst/>
          </a:prstGeom>
          <a:noFill/>
          <a:ln w="9525" cap="flat" cmpd="sng">
            <a:solidFill>
              <a:srgbClr val="FF0000"/>
            </a:solidFill>
            <a:prstDash val="solid"/>
            <a:miter/>
          </a:ln>
        </p:spPr>
      </p:pic>
      <p:pic>
        <p:nvPicPr>
          <p:cNvPr id="459" name="图片"/>
          <p:cNvPicPr>
            <a:picLocks noChangeAspect="1"/>
          </p:cNvPicPr>
          <p:nvPr/>
        </p:nvPicPr>
        <p:blipFill>
          <a:blip r:embed="rId2" cstate="print"/>
          <a:stretch>
            <a:fillRect/>
          </a:stretch>
        </p:blipFill>
        <p:spPr>
          <a:xfrm>
            <a:off x="6072198" y="2571750"/>
            <a:ext cx="2500329" cy="1714512"/>
          </a:xfrm>
          <a:prstGeom prst="rect">
            <a:avLst/>
          </a:prstGeom>
          <a:noFill/>
          <a:ln w="9525" cap="flat" cmpd="sng">
            <a:solidFill>
              <a:srgbClr val="FF0000"/>
            </a:solidFill>
            <a:prstDash val="solid"/>
            <a:miter/>
          </a:ln>
        </p:spPr>
      </p:pic>
      <p:pic>
        <p:nvPicPr>
          <p:cNvPr id="460" name="图片"/>
          <p:cNvPicPr>
            <a:picLocks noChangeAspect="1"/>
          </p:cNvPicPr>
          <p:nvPr/>
        </p:nvPicPr>
        <p:blipFill>
          <a:blip r:embed="rId3" cstate="print"/>
          <a:stretch>
            <a:fillRect/>
          </a:stretch>
        </p:blipFill>
        <p:spPr>
          <a:xfrm>
            <a:off x="3233728" y="2571750"/>
            <a:ext cx="2534290" cy="1714512"/>
          </a:xfrm>
          <a:prstGeom prst="rect">
            <a:avLst/>
          </a:prstGeom>
          <a:noFill/>
          <a:ln w="9525" cap="flat" cmpd="sng">
            <a:solidFill>
              <a:srgbClr val="FF0000"/>
            </a:solidFill>
            <a:prstDash val="solid"/>
            <a:miter/>
          </a:ln>
        </p:spPr>
      </p:pic>
      <p:sp>
        <p:nvSpPr>
          <p:cNvPr id="461" name="矩形"/>
          <p:cNvSpPr/>
          <p:nvPr/>
        </p:nvSpPr>
        <p:spPr>
          <a:xfrm>
            <a:off x="4143372" y="595299"/>
            <a:ext cx="2249805"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部门领导安全公开课</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462" name="矩形"/>
          <p:cNvSpPr/>
          <p:nvPr/>
        </p:nvSpPr>
        <p:spPr>
          <a:xfrm>
            <a:off x="4214810" y="604824"/>
            <a:ext cx="2143140" cy="347666"/>
          </a:xfrm>
          <a:prstGeom prst="rect">
            <a:avLst/>
          </a:prstGeom>
          <a:noFill/>
          <a:ln w="28575" cap="flat" cmpd="sng">
            <a:solidFill>
              <a:srgbClr val="FF0000"/>
            </a:solidFill>
            <a:prstDash val="solid"/>
            <a:round/>
          </a:ln>
        </p:spPr>
      </p:sp>
      <p:sp>
        <p:nvSpPr>
          <p:cNvPr id="463"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67" name="矩形"/>
          <p:cNvSpPr/>
          <p:nvPr/>
        </p:nvSpPr>
        <p:spPr>
          <a:xfrm>
            <a:off x="285720" y="1071552"/>
            <a:ext cx="8572560"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部门组织管理人员对各类安全管理及操作规范（重要危险源管理、设备操作规范、工艺安全规范、岗位安全规程等）进行梳理，编制相应的安全教材，并对各现场重点岗位（工艺员、技术员、特种设备操作人员等）人员进行安全培训，提升员工安全意识，防止安全事故的发生。</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p:txBody>
      </p:sp>
      <p:grpSp>
        <p:nvGrpSpPr>
          <p:cNvPr id="473" name="组合"/>
          <p:cNvGrpSpPr/>
          <p:nvPr/>
        </p:nvGrpSpPr>
        <p:grpSpPr>
          <a:xfrm>
            <a:off x="255033" y="555708"/>
            <a:ext cx="3816901" cy="444405"/>
            <a:chOff x="255033" y="555708"/>
            <a:chExt cx="3816901" cy="444405"/>
          </a:xfrm>
        </p:grpSpPr>
        <p:grpSp>
          <p:nvGrpSpPr>
            <p:cNvPr id="471" name="组合"/>
            <p:cNvGrpSpPr/>
            <p:nvPr/>
          </p:nvGrpSpPr>
          <p:grpSpPr>
            <a:xfrm>
              <a:off x="255033" y="555708"/>
              <a:ext cx="3816901" cy="444405"/>
              <a:chOff x="255033" y="555708"/>
              <a:chExt cx="3816901" cy="444405"/>
            </a:xfrm>
          </p:grpSpPr>
          <p:sp>
            <p:nvSpPr>
              <p:cNvPr id="468" name="曲线"/>
              <p:cNvSpPr/>
              <p:nvPr/>
            </p:nvSpPr>
            <p:spPr>
              <a:xfrm>
                <a:off x="255033" y="555708"/>
                <a:ext cx="3536902"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469" name="曲线"/>
              <p:cNvSpPr/>
              <p:nvPr/>
            </p:nvSpPr>
            <p:spPr>
              <a:xfrm>
                <a:off x="3697825" y="555708"/>
                <a:ext cx="23388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470" name="曲线"/>
              <p:cNvSpPr/>
              <p:nvPr/>
            </p:nvSpPr>
            <p:spPr>
              <a:xfrm>
                <a:off x="3838050" y="555708"/>
                <a:ext cx="23388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472" name="矩形"/>
            <p:cNvSpPr/>
            <p:nvPr/>
          </p:nvSpPr>
          <p:spPr>
            <a:xfrm>
              <a:off x="281595" y="571486"/>
              <a:ext cx="3524671" cy="390188"/>
            </a:xfrm>
            <a:prstGeom prst="rect">
              <a:avLst/>
            </a:prstGeom>
            <a:noFill/>
            <a:ln w="9525" cap="flat" cmpd="sng">
              <a:noFill/>
              <a:prstDash val="solid"/>
              <a:miter/>
            </a:ln>
          </p:spPr>
        </p:sp>
      </p:grpSp>
      <p:sp>
        <p:nvSpPr>
          <p:cNvPr id="474" name="矩形"/>
          <p:cNvSpPr/>
          <p:nvPr/>
        </p:nvSpPr>
        <p:spPr>
          <a:xfrm>
            <a:off x="285720" y="1071552"/>
            <a:ext cx="8643998" cy="1071570"/>
          </a:xfrm>
          <a:prstGeom prst="rect">
            <a:avLst/>
          </a:prstGeom>
          <a:noFill/>
          <a:ln w="28575" cap="flat" cmpd="sng">
            <a:solidFill>
              <a:srgbClr val="FF0000"/>
            </a:solidFill>
            <a:prstDash val="solid"/>
            <a:round/>
          </a:ln>
        </p:spPr>
      </p:sp>
      <p:sp>
        <p:nvSpPr>
          <p:cNvPr id="475" name="矩形"/>
          <p:cNvSpPr/>
          <p:nvPr/>
        </p:nvSpPr>
        <p:spPr>
          <a:xfrm>
            <a:off x="0" y="4957539"/>
            <a:ext cx="9144000" cy="195486"/>
          </a:xfrm>
          <a:prstGeom prst="rect">
            <a:avLst/>
          </a:prstGeom>
          <a:solidFill>
            <a:srgbClr val="C00000"/>
          </a:solidFill>
          <a:ln w="9525" cap="flat" cmpd="sng">
            <a:noFill/>
            <a:prstDash val="solid"/>
            <a:round/>
          </a:ln>
        </p:spPr>
      </p:sp>
      <p:pic>
        <p:nvPicPr>
          <p:cNvPr id="476" name="图片"/>
          <p:cNvPicPr>
            <a:picLocks noChangeAspect="1"/>
          </p:cNvPicPr>
          <p:nvPr/>
        </p:nvPicPr>
        <p:blipFill>
          <a:blip r:embed="rId1" cstate="print"/>
          <a:stretch>
            <a:fillRect/>
          </a:stretch>
        </p:blipFill>
        <p:spPr>
          <a:xfrm>
            <a:off x="285720" y="2285998"/>
            <a:ext cx="1564018" cy="2227267"/>
          </a:xfrm>
          <a:prstGeom prst="rect">
            <a:avLst/>
          </a:prstGeom>
          <a:noFill/>
          <a:ln w="9525" cap="flat" cmpd="sng">
            <a:solidFill>
              <a:srgbClr val="FF0000"/>
            </a:solidFill>
            <a:prstDash val="solid"/>
            <a:miter/>
          </a:ln>
        </p:spPr>
      </p:pic>
      <p:pic>
        <p:nvPicPr>
          <p:cNvPr id="477" name="图片"/>
          <p:cNvPicPr>
            <a:picLocks noChangeAspect="1"/>
          </p:cNvPicPr>
          <p:nvPr/>
        </p:nvPicPr>
        <p:blipFill>
          <a:blip r:embed="rId2" cstate="print"/>
          <a:stretch>
            <a:fillRect/>
          </a:stretch>
        </p:blipFill>
        <p:spPr>
          <a:xfrm>
            <a:off x="6291274" y="2314573"/>
            <a:ext cx="2321828" cy="1143008"/>
          </a:xfrm>
          <a:prstGeom prst="rect">
            <a:avLst/>
          </a:prstGeom>
          <a:noFill/>
          <a:ln w="9525" cap="flat" cmpd="sng">
            <a:solidFill>
              <a:srgbClr val="FF0000"/>
            </a:solidFill>
            <a:prstDash val="solid"/>
            <a:miter/>
          </a:ln>
        </p:spPr>
      </p:pic>
      <p:pic>
        <p:nvPicPr>
          <p:cNvPr id="478" name="图片"/>
          <p:cNvPicPr>
            <a:picLocks noChangeAspect="1"/>
          </p:cNvPicPr>
          <p:nvPr/>
        </p:nvPicPr>
        <p:blipFill>
          <a:blip r:embed="rId3" cstate="print"/>
          <a:stretch>
            <a:fillRect/>
          </a:stretch>
        </p:blipFill>
        <p:spPr>
          <a:xfrm>
            <a:off x="2252646" y="2298687"/>
            <a:ext cx="1564018" cy="2215691"/>
          </a:xfrm>
          <a:prstGeom prst="rect">
            <a:avLst/>
          </a:prstGeom>
          <a:noFill/>
          <a:ln w="9525" cap="flat" cmpd="sng">
            <a:solidFill>
              <a:srgbClr val="FF0000"/>
            </a:solidFill>
            <a:prstDash val="solid"/>
            <a:miter/>
          </a:ln>
        </p:spPr>
      </p:pic>
      <p:pic>
        <p:nvPicPr>
          <p:cNvPr id="479" name="图片"/>
          <p:cNvPicPr>
            <a:picLocks noChangeAspect="1"/>
          </p:cNvPicPr>
          <p:nvPr/>
        </p:nvPicPr>
        <p:blipFill>
          <a:blip r:embed="rId4" cstate="print"/>
          <a:stretch>
            <a:fillRect/>
          </a:stretch>
        </p:blipFill>
        <p:spPr>
          <a:xfrm>
            <a:off x="4179723" y="2298687"/>
            <a:ext cx="1694353" cy="2215691"/>
          </a:xfrm>
          <a:prstGeom prst="rect">
            <a:avLst/>
          </a:prstGeom>
          <a:noFill/>
          <a:ln w="9525" cap="flat" cmpd="sng">
            <a:solidFill>
              <a:srgbClr val="FF0000"/>
            </a:solidFill>
            <a:prstDash val="solid"/>
            <a:miter/>
          </a:ln>
        </p:spPr>
      </p:pic>
      <p:pic>
        <p:nvPicPr>
          <p:cNvPr id="480" name="图片"/>
          <p:cNvPicPr>
            <a:picLocks noChangeAspect="1"/>
          </p:cNvPicPr>
          <p:nvPr/>
        </p:nvPicPr>
        <p:blipFill>
          <a:blip r:embed="rId5" cstate="print"/>
          <a:stretch>
            <a:fillRect/>
          </a:stretch>
        </p:blipFill>
        <p:spPr>
          <a:xfrm>
            <a:off x="6291274" y="3500443"/>
            <a:ext cx="2321828" cy="1143007"/>
          </a:xfrm>
          <a:prstGeom prst="rect">
            <a:avLst/>
          </a:prstGeom>
          <a:noFill/>
          <a:ln w="9525" cap="flat" cmpd="sng">
            <a:solidFill>
              <a:srgbClr val="FF0000"/>
            </a:solidFill>
            <a:prstDash val="solid"/>
            <a:miter/>
          </a:ln>
        </p:spPr>
      </p:pic>
      <p:sp>
        <p:nvSpPr>
          <p:cNvPr id="481" name="矩形"/>
          <p:cNvSpPr/>
          <p:nvPr/>
        </p:nvSpPr>
        <p:spPr>
          <a:xfrm>
            <a:off x="7219969" y="4357700"/>
            <a:ext cx="1633580" cy="2724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rPr>
              <a:t>特种设备操作规范</a:t>
            </a:r>
            <a:endPar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482" name="矩形"/>
          <p:cNvSpPr/>
          <p:nvPr/>
        </p:nvSpPr>
        <p:spPr>
          <a:xfrm>
            <a:off x="7577159" y="3214692"/>
            <a:ext cx="1136402" cy="2724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rPr>
              <a:t>危险源管控</a:t>
            </a:r>
            <a:endPar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483" name="矩形"/>
          <p:cNvSpPr/>
          <p:nvPr/>
        </p:nvSpPr>
        <p:spPr>
          <a:xfrm>
            <a:off x="4195760" y="604838"/>
            <a:ext cx="2935605"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编辑教育教材组织安全培训</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484" name="矩形"/>
          <p:cNvSpPr/>
          <p:nvPr/>
        </p:nvSpPr>
        <p:spPr>
          <a:xfrm>
            <a:off x="4214810" y="604824"/>
            <a:ext cx="2857520" cy="347666"/>
          </a:xfrm>
          <a:prstGeom prst="rect">
            <a:avLst/>
          </a:prstGeom>
          <a:noFill/>
          <a:ln w="28575" cap="flat" cmpd="sng">
            <a:solidFill>
              <a:srgbClr val="FF0000"/>
            </a:solidFill>
            <a:prstDash val="solid"/>
            <a:round/>
          </a:ln>
        </p:spPr>
      </p:sp>
      <p:sp>
        <p:nvSpPr>
          <p:cNvPr id="485"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89" name="矩形"/>
          <p:cNvSpPr/>
          <p:nvPr/>
        </p:nvSpPr>
        <p:spPr>
          <a:xfrm>
            <a:off x="357158" y="1142990"/>
            <a:ext cx="8572560"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部门通过微信公众平台、每天邮件分享、安全月活动播报、班前班后会宣贯等方式对公司安全生产禁令、操作规程、安全生产知识进行分享学习，并组织人员对各班组学习情况进行抽查验收。</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p:txBody>
      </p:sp>
      <p:grpSp>
        <p:nvGrpSpPr>
          <p:cNvPr id="495" name="组合"/>
          <p:cNvGrpSpPr/>
          <p:nvPr/>
        </p:nvGrpSpPr>
        <p:grpSpPr>
          <a:xfrm>
            <a:off x="255033" y="555708"/>
            <a:ext cx="3816901" cy="444405"/>
            <a:chOff x="255033" y="555708"/>
            <a:chExt cx="3816901" cy="444405"/>
          </a:xfrm>
        </p:grpSpPr>
        <p:grpSp>
          <p:nvGrpSpPr>
            <p:cNvPr id="493" name="组合"/>
            <p:cNvGrpSpPr/>
            <p:nvPr/>
          </p:nvGrpSpPr>
          <p:grpSpPr>
            <a:xfrm>
              <a:off x="255033" y="555708"/>
              <a:ext cx="3816901" cy="444405"/>
              <a:chOff x="255033" y="555708"/>
              <a:chExt cx="3816901" cy="444405"/>
            </a:xfrm>
          </p:grpSpPr>
          <p:sp>
            <p:nvSpPr>
              <p:cNvPr id="490" name="曲线"/>
              <p:cNvSpPr/>
              <p:nvPr/>
            </p:nvSpPr>
            <p:spPr>
              <a:xfrm>
                <a:off x="255033" y="555708"/>
                <a:ext cx="3536902"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491" name="曲线"/>
              <p:cNvSpPr/>
              <p:nvPr/>
            </p:nvSpPr>
            <p:spPr>
              <a:xfrm>
                <a:off x="3697825" y="555708"/>
                <a:ext cx="23388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492" name="曲线"/>
              <p:cNvSpPr/>
              <p:nvPr/>
            </p:nvSpPr>
            <p:spPr>
              <a:xfrm>
                <a:off x="3838050" y="555708"/>
                <a:ext cx="23388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494" name="矩形"/>
            <p:cNvSpPr/>
            <p:nvPr/>
          </p:nvSpPr>
          <p:spPr>
            <a:xfrm>
              <a:off x="281595" y="571486"/>
              <a:ext cx="3091817" cy="390188"/>
            </a:xfrm>
            <a:prstGeom prst="rect">
              <a:avLst/>
            </a:prstGeom>
            <a:noFill/>
            <a:ln w="9525" cap="flat" cmpd="sng">
              <a:noFill/>
              <a:prstDash val="solid"/>
              <a:miter/>
            </a:ln>
          </p:spPr>
        </p:sp>
      </p:grpSp>
      <p:sp>
        <p:nvSpPr>
          <p:cNvPr id="496" name="矩形"/>
          <p:cNvSpPr/>
          <p:nvPr/>
        </p:nvSpPr>
        <p:spPr>
          <a:xfrm>
            <a:off x="285720" y="1071552"/>
            <a:ext cx="8643998" cy="928694"/>
          </a:xfrm>
          <a:prstGeom prst="rect">
            <a:avLst/>
          </a:prstGeom>
          <a:noFill/>
          <a:ln w="28575" cap="flat" cmpd="sng">
            <a:solidFill>
              <a:srgbClr val="FF0000"/>
            </a:solidFill>
            <a:prstDash val="solid"/>
            <a:round/>
          </a:ln>
        </p:spPr>
      </p:sp>
      <p:sp>
        <p:nvSpPr>
          <p:cNvPr id="497" name="矩形"/>
          <p:cNvSpPr/>
          <p:nvPr/>
        </p:nvSpPr>
        <p:spPr>
          <a:xfrm>
            <a:off x="0" y="4957539"/>
            <a:ext cx="9144000" cy="195486"/>
          </a:xfrm>
          <a:prstGeom prst="rect">
            <a:avLst/>
          </a:prstGeom>
          <a:solidFill>
            <a:srgbClr val="C00000"/>
          </a:solidFill>
          <a:ln w="9525" cap="flat" cmpd="sng">
            <a:noFill/>
            <a:prstDash val="solid"/>
            <a:round/>
          </a:ln>
        </p:spPr>
      </p:sp>
      <p:pic>
        <p:nvPicPr>
          <p:cNvPr id="499" name="图片"/>
          <p:cNvPicPr>
            <a:picLocks noChangeAspect="1"/>
          </p:cNvPicPr>
          <p:nvPr/>
        </p:nvPicPr>
        <p:blipFill>
          <a:blip r:embed="rId1" cstate="print"/>
          <a:stretch>
            <a:fillRect/>
          </a:stretch>
        </p:blipFill>
        <p:spPr>
          <a:xfrm>
            <a:off x="589904" y="2071684"/>
            <a:ext cx="2357454" cy="1285884"/>
          </a:xfrm>
          <a:prstGeom prst="rect">
            <a:avLst/>
          </a:prstGeom>
          <a:noFill/>
          <a:ln w="9525" cap="flat" cmpd="sng">
            <a:solidFill>
              <a:srgbClr val="FF0000"/>
            </a:solidFill>
            <a:prstDash val="solid"/>
            <a:miter/>
          </a:ln>
        </p:spPr>
      </p:pic>
      <p:pic>
        <p:nvPicPr>
          <p:cNvPr id="500" name="图片"/>
          <p:cNvPicPr>
            <a:picLocks noChangeAspect="1"/>
          </p:cNvPicPr>
          <p:nvPr/>
        </p:nvPicPr>
        <p:blipFill>
          <a:blip r:embed="rId2" cstate="print"/>
          <a:stretch>
            <a:fillRect/>
          </a:stretch>
        </p:blipFill>
        <p:spPr>
          <a:xfrm>
            <a:off x="589904" y="3500443"/>
            <a:ext cx="2357454" cy="1285884"/>
          </a:xfrm>
          <a:prstGeom prst="rect">
            <a:avLst/>
          </a:prstGeom>
          <a:noFill/>
          <a:ln w="9525" cap="flat" cmpd="sng">
            <a:solidFill>
              <a:srgbClr val="FF0000"/>
            </a:solidFill>
            <a:prstDash val="solid"/>
            <a:miter/>
          </a:ln>
        </p:spPr>
      </p:pic>
      <p:pic>
        <p:nvPicPr>
          <p:cNvPr id="501" name="图片"/>
          <p:cNvPicPr>
            <a:picLocks noChangeAspect="1"/>
          </p:cNvPicPr>
          <p:nvPr/>
        </p:nvPicPr>
        <p:blipFill>
          <a:blip r:embed="rId3" cstate="print"/>
          <a:stretch>
            <a:fillRect/>
          </a:stretch>
        </p:blipFill>
        <p:spPr>
          <a:xfrm>
            <a:off x="7009783" y="2071684"/>
            <a:ext cx="1714512" cy="1285884"/>
          </a:xfrm>
          <a:prstGeom prst="rect">
            <a:avLst/>
          </a:prstGeom>
          <a:noFill/>
          <a:ln w="9525" cap="flat" cmpd="sng">
            <a:solidFill>
              <a:srgbClr val="FF0000"/>
            </a:solidFill>
            <a:prstDash val="solid"/>
            <a:miter/>
          </a:ln>
        </p:spPr>
      </p:pic>
      <p:pic>
        <p:nvPicPr>
          <p:cNvPr id="502" name="图片"/>
          <p:cNvPicPr>
            <a:picLocks noChangeAspect="1"/>
          </p:cNvPicPr>
          <p:nvPr/>
        </p:nvPicPr>
        <p:blipFill>
          <a:blip r:embed="rId4" cstate="print"/>
          <a:stretch>
            <a:fillRect/>
          </a:stretch>
        </p:blipFill>
        <p:spPr>
          <a:xfrm>
            <a:off x="5285746" y="3500443"/>
            <a:ext cx="1714511" cy="1269594"/>
          </a:xfrm>
          <a:prstGeom prst="rect">
            <a:avLst/>
          </a:prstGeom>
          <a:noFill/>
          <a:ln w="9525" cap="flat" cmpd="sng">
            <a:solidFill>
              <a:srgbClr val="FF0000"/>
            </a:solidFill>
            <a:prstDash val="solid"/>
            <a:miter/>
          </a:ln>
        </p:spPr>
      </p:pic>
      <p:pic>
        <p:nvPicPr>
          <p:cNvPr id="503" name="图片"/>
          <p:cNvPicPr>
            <a:picLocks noChangeAspect="1"/>
          </p:cNvPicPr>
          <p:nvPr/>
        </p:nvPicPr>
        <p:blipFill>
          <a:blip r:embed="rId5" cstate="print"/>
          <a:stretch>
            <a:fillRect/>
          </a:stretch>
        </p:blipFill>
        <p:spPr>
          <a:xfrm>
            <a:off x="7009783" y="3500443"/>
            <a:ext cx="1714512" cy="1276358"/>
          </a:xfrm>
          <a:prstGeom prst="rect">
            <a:avLst/>
          </a:prstGeom>
          <a:noFill/>
          <a:ln w="9525" cap="flat" cmpd="sng">
            <a:solidFill>
              <a:srgbClr val="FF0000"/>
            </a:solidFill>
            <a:prstDash val="solid"/>
            <a:miter/>
          </a:ln>
        </p:spPr>
      </p:pic>
      <p:pic>
        <p:nvPicPr>
          <p:cNvPr id="504" name="图片"/>
          <p:cNvPicPr>
            <a:picLocks noChangeAspect="1"/>
          </p:cNvPicPr>
          <p:nvPr/>
        </p:nvPicPr>
        <p:blipFill>
          <a:blip r:embed="rId6" cstate="print"/>
          <a:stretch>
            <a:fillRect/>
          </a:stretch>
        </p:blipFill>
        <p:spPr>
          <a:xfrm>
            <a:off x="5285746" y="2071684"/>
            <a:ext cx="1714512" cy="1285884"/>
          </a:xfrm>
          <a:prstGeom prst="rect">
            <a:avLst/>
          </a:prstGeom>
          <a:noFill/>
          <a:ln w="9525" cap="flat" cmpd="sng">
            <a:solidFill>
              <a:srgbClr val="FF0000"/>
            </a:solidFill>
            <a:prstDash val="solid"/>
            <a:miter/>
          </a:ln>
        </p:spPr>
      </p:pic>
      <p:sp>
        <p:nvSpPr>
          <p:cNvPr id="505" name="矩形"/>
          <p:cNvSpPr/>
          <p:nvPr/>
        </p:nvSpPr>
        <p:spPr>
          <a:xfrm>
            <a:off x="5928688" y="4500576"/>
            <a:ext cx="857256" cy="2724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rPr>
              <a:t>知识抽查</a:t>
            </a:r>
            <a:endPar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506" name="矩形"/>
          <p:cNvSpPr/>
          <p:nvPr/>
        </p:nvSpPr>
        <p:spPr>
          <a:xfrm>
            <a:off x="7857513" y="4500576"/>
            <a:ext cx="857256" cy="2724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rPr>
              <a:t>知识抽查</a:t>
            </a:r>
            <a:endPar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507" name="矩形"/>
          <p:cNvSpPr/>
          <p:nvPr/>
        </p:nvSpPr>
        <p:spPr>
          <a:xfrm>
            <a:off x="5928688" y="3057528"/>
            <a:ext cx="857256" cy="2724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rPr>
              <a:t>知识宣贯</a:t>
            </a:r>
            <a:endPar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508" name="矩形"/>
          <p:cNvSpPr/>
          <p:nvPr/>
        </p:nvSpPr>
        <p:spPr>
          <a:xfrm>
            <a:off x="7857513" y="3057528"/>
            <a:ext cx="857256" cy="2724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rPr>
              <a:t>知识宣贯</a:t>
            </a:r>
            <a:endParaRPr lang="zh-CN" altLang="en-US" sz="1200" b="1" i="0" u="none" strike="noStrike" kern="1200" cap="none" spc="0" baseline="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511" name="矩形"/>
          <p:cNvSpPr/>
          <p:nvPr/>
        </p:nvSpPr>
        <p:spPr>
          <a:xfrm>
            <a:off x="4348163" y="590536"/>
            <a:ext cx="1564005" cy="358140"/>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全员在线学习</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12" name="矩形"/>
          <p:cNvSpPr/>
          <p:nvPr/>
        </p:nvSpPr>
        <p:spPr>
          <a:xfrm>
            <a:off x="4214810" y="604824"/>
            <a:ext cx="1857388" cy="347666"/>
          </a:xfrm>
          <a:prstGeom prst="rect">
            <a:avLst/>
          </a:prstGeom>
          <a:noFill/>
          <a:ln w="28575" cap="flat" cmpd="sng">
            <a:solidFill>
              <a:srgbClr val="FF0000"/>
            </a:solidFill>
            <a:prstDash val="solid"/>
            <a:round/>
          </a:ln>
        </p:spPr>
      </p:sp>
      <p:sp>
        <p:nvSpPr>
          <p:cNvPr id="513"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519" name="组合"/>
          <p:cNvGrpSpPr/>
          <p:nvPr/>
        </p:nvGrpSpPr>
        <p:grpSpPr>
          <a:xfrm>
            <a:off x="214282" y="555708"/>
            <a:ext cx="3857652" cy="444405"/>
            <a:chOff x="214282" y="555708"/>
            <a:chExt cx="3857652" cy="444405"/>
          </a:xfrm>
        </p:grpSpPr>
        <p:sp>
          <p:nvSpPr>
            <p:cNvPr id="516" name="曲线"/>
            <p:cNvSpPr/>
            <p:nvPr/>
          </p:nvSpPr>
          <p:spPr>
            <a:xfrm>
              <a:off x="214282" y="555708"/>
              <a:ext cx="357466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517" name="曲线"/>
            <p:cNvSpPr/>
            <p:nvPr/>
          </p:nvSpPr>
          <p:spPr>
            <a:xfrm>
              <a:off x="3693831"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518" name="曲线"/>
            <p:cNvSpPr/>
            <p:nvPr/>
          </p:nvSpPr>
          <p:spPr>
            <a:xfrm>
              <a:off x="3835554"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521"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、高温中暑应急演练</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22" name="矩形"/>
          <p:cNvSpPr/>
          <p:nvPr/>
        </p:nvSpPr>
        <p:spPr>
          <a:xfrm>
            <a:off x="0" y="4957539"/>
            <a:ext cx="9144000" cy="195486"/>
          </a:xfrm>
          <a:prstGeom prst="rect">
            <a:avLst/>
          </a:prstGeom>
          <a:solidFill>
            <a:srgbClr val="C00000"/>
          </a:solidFill>
          <a:ln w="9525" cap="flat" cmpd="sng">
            <a:noFill/>
            <a:prstDash val="solid"/>
            <a:round/>
          </a:ln>
        </p:spPr>
      </p:sp>
      <p:graphicFrame>
        <p:nvGraphicFramePr>
          <p:cNvPr id="523" name="表格"/>
          <p:cNvGraphicFramePr>
            <a:graphicFrameLocks noGrp="1"/>
          </p:cNvGraphicFramePr>
          <p:nvPr/>
        </p:nvGraphicFramePr>
        <p:xfrm>
          <a:off x="979488" y="1327000"/>
          <a:ext cx="7165949" cy="3097258"/>
        </p:xfrm>
        <a:graphic>
          <a:graphicData uri="http://schemas.openxmlformats.org/drawingml/2006/table">
            <a:tbl>
              <a:tblPr bandRow="1">
                <a:noFill/>
              </a:tblPr>
              <a:tblGrid>
                <a:gridCol w="1732153"/>
                <a:gridCol w="5433796"/>
              </a:tblGrid>
              <a:tr h="486367">
                <a:tc gridSpan="2">
                  <a:txBody>
                    <a:bodyPr/>
                    <a:lstStyle/>
                    <a:p>
                      <a:pPr marL="0" indent="0" algn="ctr" defTabSz="685800" eaLnBrk="1" latinLnBrk="0" hangingPunct="1">
                        <a:lnSpc>
                          <a:spcPct val="150000"/>
                        </a:lnSpc>
                        <a:spcBef>
                          <a:spcPts val="0"/>
                        </a:spcBef>
                        <a:spcAft>
                          <a:spcPts val="0"/>
                        </a:spcAft>
                        <a:buNone/>
                      </a:pPr>
                      <a:r>
                        <a:rPr lang="zh-CN" altLang="en-US" sz="1600" b="1" i="0" u="none" strike="noStrike" kern="100" cap="none" spc="0" baseline="0" dirty="0">
                          <a:solidFill>
                            <a:schemeClr val="tx1"/>
                          </a:solidFill>
                          <a:latin typeface="微软雅黑" panose="020B0503020204020204" charset="-122"/>
                          <a:ea typeface="微软雅黑" panose="020B0503020204020204" charset="-122"/>
                          <a:cs typeface="Arial" panose="020B0604020202020204" pitchFamily="34" charset="0"/>
                        </a:rPr>
                        <a:t>高温中暑</a:t>
                      </a:r>
                      <a:r>
                        <a:rPr lang="zh-CN" altLang="en-US" sz="1600" b="1" i="0" u="none" strike="noStrike" kern="100" cap="none" spc="0" baseline="0" dirty="0">
                          <a:solidFill>
                            <a:schemeClr val="tx1"/>
                          </a:solidFill>
                          <a:latin typeface="微软雅黑" panose="020B0503020204020204" charset="-122"/>
                          <a:ea typeface="微软雅黑" panose="020B0503020204020204" charset="-122"/>
                          <a:cs typeface="Times New Roman" panose="02020603050405020304" charset="0"/>
                        </a:rPr>
                        <a:t>事故应急演练通知</a:t>
                      </a:r>
                      <a:endParaRPr lang="zh-CN" altLang="en-US" sz="1600" b="1" i="0" u="none" strike="noStrike" kern="1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hMerge="1">
                  <a:tcPr marL="68580" marR="68580" marT="0" marB="0" anchor="ctr">
                    <a:lnL>
                      <a:noFill/>
                    </a:lnL>
                    <a:lnR>
                      <a:noFill/>
                    </a:lnR>
                    <a:lnT>
                      <a:noFill/>
                    </a:lnT>
                    <a:lnB>
                      <a:noFill/>
                    </a:lnB>
                  </a:tcPr>
                </a:tc>
              </a:tr>
              <a:tr h="349609">
                <a:tc>
                  <a:txBody>
                    <a:bodyPr/>
                    <a:lstStyle/>
                    <a:p>
                      <a:pPr marL="0" indent="0" algn="ctr" defTabSz="847725" eaLnBrk="1" latinLnBrk="0" hangingPunct="1">
                        <a:lnSpc>
                          <a:spcPct val="15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演习时间</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a:txBody>
                    <a:bodyPr/>
                    <a:lstStyle/>
                    <a:p>
                      <a:pPr marL="0" indent="0" algn="just" defTabSz="847725" eaLnBrk="1" latinLnBrk="0" hangingPunct="1">
                        <a:lnSpc>
                          <a:spcPct val="150000"/>
                        </a:lnSpc>
                        <a:spcBef>
                          <a:spcPts val="0"/>
                        </a:spcBef>
                        <a:spcAft>
                          <a:spcPts val="0"/>
                        </a:spcAft>
                        <a:buNone/>
                      </a:pP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2021</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年</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6</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月</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18</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日 下午</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14</a:t>
                      </a: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a:t>
                      </a:r>
                      <a:r>
                        <a:rPr lang="en-US" altLang="zh-CN" sz="12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00 </a:t>
                      </a:r>
                      <a:endPar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a:txBody>
                    <a:bodyPr/>
                    <a:lstStyle/>
                    <a:p>
                      <a:pPr marL="0" indent="0" algn="ctr" defTabSz="685800" eaLnBrk="1" latinLnBrk="0" hangingPunct="1">
                        <a:lnSpc>
                          <a:spcPct val="15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演习地点</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a:txBody>
                    <a:bodyPr/>
                    <a:lstStyle/>
                    <a:p>
                      <a:pPr marL="0" indent="0" algn="just" defTabSz="685800" eaLnBrk="1" latinLnBrk="0" hangingPunct="1">
                        <a:lnSpc>
                          <a:spcPct val="15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钣金二楼空压站</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a:txBody>
                    <a:bodyPr/>
                    <a:lstStyle/>
                    <a:p>
                      <a:pPr marL="0" indent="0" algn="ctr" defTabSz="685800" eaLnBrk="1" latinLnBrk="0" hangingPunct="1">
                        <a:lnSpc>
                          <a:spcPct val="15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演习主题</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c>
                  <a:txBody>
                    <a:bodyPr/>
                    <a:lstStyle/>
                    <a:p>
                      <a:pPr marL="0" indent="0" algn="just" defTabSz="685800" eaLnBrk="1" latinLnBrk="0" hangingPunct="1">
                        <a:lnSpc>
                          <a:spcPct val="150000"/>
                        </a:lnSpc>
                        <a:spcBef>
                          <a:spcPts val="0"/>
                        </a:spcBef>
                        <a:spcAft>
                          <a:spcPts val="0"/>
                        </a:spcAft>
                        <a:buNone/>
                      </a:pPr>
                      <a:r>
                        <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rPr>
                        <a:t>高温中暑事故应急演练</a:t>
                      </a:r>
                      <a:endParaRPr lang="zh-CN" altLang="en-US" sz="1200" b="0" i="0" u="none" strike="noStrike" kern="1200" cap="none" spc="0" baseline="0" dirty="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所需时间</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c>
                  <a:txBody>
                    <a:bodyPr/>
                    <a:lstStyle/>
                    <a:p>
                      <a:pPr marL="0" indent="0" algn="l" defTabSz="685800" eaLnBrk="1" latinLnBrk="0" hangingPunct="1">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1.5</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小时</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r>
              <a:tr h="513237">
                <a:tc rowSpan="2">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参与人员</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c>
                  <a:txBody>
                    <a:bodyPr/>
                    <a:lstStyle/>
                    <a:p>
                      <a:pPr marL="0" indent="0" algn="just" defTabSz="685800" eaLnBrk="1" latinLnBrk="0" hangingPunct="1">
                        <a:lnSpc>
                          <a:spcPct val="15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部门领导、注塑模具室全体人员</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40728" marR="40728" marT="0" marB="0" anchor="ctr">
                    <a:lnL>
                      <a:noFill/>
                    </a:lnL>
                    <a:lnR>
                      <a:noFill/>
                    </a:lnR>
                    <a:lnT>
                      <a:noFill/>
                    </a:lnT>
                    <a:lnB>
                      <a:noFill/>
                    </a:lnB>
                  </a:tcPr>
                </a:tc>
              </a:tr>
              <a:tr h="349609">
                <a:tc vMerge="1">
                  <a:tcPr marL="68580" marR="68580" marT="0" marB="0" anchor="ctr">
                    <a:lnL>
                      <a:noFill/>
                    </a:lnL>
                    <a:lnR>
                      <a:noFill/>
                    </a:lnR>
                    <a:lnT>
                      <a:noFill/>
                    </a:lnT>
                    <a:lnB>
                      <a:noFill/>
                    </a:lnB>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各科室兼职安全员（现场观摩）</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r>
              <a:tr h="349609">
                <a:tc gridSpan="2">
                  <a:txBody>
                    <a:bodyPr/>
                    <a:lstStyle/>
                    <a:p>
                      <a:pPr marL="0" indent="224155" algn="l" defTabSz="685800" eaLnBrk="1" latinLnBrk="0" hangingPunct="1">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备注：</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请参与人员提前</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5</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分钟到场</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imes New Roman" panose="02020603050405020304" charset="0"/>
                        </a:rPr>
                        <a:t>所有参加人员不允许迟到 </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endParaRPr lang="zh-CN" altLang="en-US" sz="1200" b="1" i="0" u="none" strike="noStrike" kern="12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40728" marR="40728" marT="0" marB="0" anchor="ctr">
                    <a:lnL>
                      <a:noFill/>
                    </a:lnL>
                    <a:lnR>
                      <a:noFill/>
                    </a:lnR>
                    <a:lnT>
                      <a:noFill/>
                    </a:lnT>
                    <a:lnB>
                      <a:noFill/>
                    </a:lnB>
                  </a:tcPr>
                </a:tc>
                <a:tc hMerge="1">
                  <a:tcPr marL="68580" marR="68580" marT="0" marB="0" anchor="ctr">
                    <a:lnL>
                      <a:noFill/>
                    </a:lnL>
                    <a:lnR>
                      <a:noFill/>
                    </a:lnR>
                    <a:lnT>
                      <a:noFill/>
                    </a:lnT>
                    <a:lnB>
                      <a:noFill/>
                    </a:lnB>
                  </a:tcPr>
                </a:tc>
              </a:tr>
            </a:tbl>
          </a:graphicData>
        </a:graphic>
      </p:graphicFrame>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26" name="矩形"/>
          <p:cNvSpPr/>
          <p:nvPr/>
        </p:nvSpPr>
        <p:spPr>
          <a:xfrm>
            <a:off x="431800" y="1741244"/>
            <a:ext cx="3100672" cy="266319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空压站值班员在点检设备时，出现头晕恶心等症状，随即晕倒。班组长在巡视时发现员工晕倒，将员工扶起迅速查看员工症状，初步判断为中暑</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fontAlgn="auto">
              <a:lnSpc>
                <a:spcPct val="150000"/>
              </a:lnSpc>
              <a:spcBef>
                <a:spcPts val="0"/>
              </a:spcBef>
              <a:spcAft>
                <a:spcPts val="0"/>
              </a:spcAft>
              <a:buNone/>
            </a:pPr>
            <a:r>
              <a:rPr lang="en-US" altLang="zh-CN" sz="13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endParaRPr lang="en-US" altLang="zh-CN" sz="13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fontAlgn="auto">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班组长迅速通知部门安全员及应急救援小组进行救援。安全员及应急小组迅速赶赴现场。并将员工扶到阴凉通风处。</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27" name="矩形"/>
          <p:cNvSpPr/>
          <p:nvPr/>
        </p:nvSpPr>
        <p:spPr>
          <a:xfrm>
            <a:off x="431800" y="1198075"/>
            <a:ext cx="3267075"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班组长发现有人中暑立即上报救援</a:t>
            </a:r>
            <a:endPar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531" name="组合"/>
          <p:cNvGrpSpPr/>
          <p:nvPr/>
        </p:nvGrpSpPr>
        <p:grpSpPr>
          <a:xfrm>
            <a:off x="214282" y="555708"/>
            <a:ext cx="3857652" cy="444405"/>
            <a:chOff x="214282" y="555708"/>
            <a:chExt cx="3857652" cy="444405"/>
          </a:xfrm>
        </p:grpSpPr>
        <p:sp>
          <p:nvSpPr>
            <p:cNvPr id="528" name="曲线"/>
            <p:cNvSpPr/>
            <p:nvPr/>
          </p:nvSpPr>
          <p:spPr>
            <a:xfrm>
              <a:off x="214282" y="555708"/>
              <a:ext cx="357466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529" name="曲线"/>
            <p:cNvSpPr/>
            <p:nvPr/>
          </p:nvSpPr>
          <p:spPr>
            <a:xfrm>
              <a:off x="3693831"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530" name="曲线"/>
            <p:cNvSpPr/>
            <p:nvPr/>
          </p:nvSpPr>
          <p:spPr>
            <a:xfrm>
              <a:off x="3835554"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pic>
        <p:nvPicPr>
          <p:cNvPr id="533" name="图片"/>
          <p:cNvPicPr>
            <a:picLocks noChangeAspect="1"/>
          </p:cNvPicPr>
          <p:nvPr/>
        </p:nvPicPr>
        <p:blipFill>
          <a:blip r:embed="rId1" cstate="print"/>
          <a:stretch>
            <a:fillRect/>
          </a:stretch>
        </p:blipFill>
        <p:spPr>
          <a:xfrm>
            <a:off x="4119558" y="1681156"/>
            <a:ext cx="1973865" cy="1328746"/>
          </a:xfrm>
          <a:prstGeom prst="rect">
            <a:avLst/>
          </a:prstGeom>
          <a:noFill/>
          <a:ln w="9525" cap="flat" cmpd="sng">
            <a:solidFill>
              <a:srgbClr val="FF0000"/>
            </a:solidFill>
            <a:prstDash val="solid"/>
            <a:miter/>
          </a:ln>
        </p:spPr>
      </p:pic>
      <p:pic>
        <p:nvPicPr>
          <p:cNvPr id="534" name="图片"/>
          <p:cNvPicPr>
            <a:picLocks noChangeAspect="1"/>
          </p:cNvPicPr>
          <p:nvPr/>
        </p:nvPicPr>
        <p:blipFill>
          <a:blip r:embed="rId2" cstate="print"/>
          <a:stretch>
            <a:fillRect/>
          </a:stretch>
        </p:blipFill>
        <p:spPr>
          <a:xfrm>
            <a:off x="6357950" y="1666868"/>
            <a:ext cx="1966926" cy="1323984"/>
          </a:xfrm>
          <a:prstGeom prst="rect">
            <a:avLst/>
          </a:prstGeom>
          <a:noFill/>
          <a:ln w="9525" cap="flat" cmpd="sng">
            <a:solidFill>
              <a:srgbClr val="FF0000"/>
            </a:solidFill>
            <a:prstDash val="solid"/>
            <a:miter/>
          </a:ln>
        </p:spPr>
      </p:pic>
      <p:pic>
        <p:nvPicPr>
          <p:cNvPr id="535" name="图片"/>
          <p:cNvPicPr>
            <a:picLocks noChangeAspect="1"/>
          </p:cNvPicPr>
          <p:nvPr/>
        </p:nvPicPr>
        <p:blipFill>
          <a:blip r:embed="rId3" cstate="print"/>
          <a:stretch>
            <a:fillRect/>
          </a:stretch>
        </p:blipFill>
        <p:spPr>
          <a:xfrm>
            <a:off x="4133847" y="3267080"/>
            <a:ext cx="1960562" cy="1357313"/>
          </a:xfrm>
          <a:prstGeom prst="rect">
            <a:avLst/>
          </a:prstGeom>
          <a:noFill/>
          <a:ln w="9525" cap="flat" cmpd="sng">
            <a:solidFill>
              <a:srgbClr val="FF0000"/>
            </a:solidFill>
            <a:prstDash val="solid"/>
            <a:miter/>
          </a:ln>
        </p:spPr>
      </p:pic>
      <p:pic>
        <p:nvPicPr>
          <p:cNvPr id="536" name="图片"/>
          <p:cNvPicPr>
            <a:picLocks noChangeAspect="1"/>
          </p:cNvPicPr>
          <p:nvPr/>
        </p:nvPicPr>
        <p:blipFill>
          <a:blip r:embed="rId4" cstate="print"/>
          <a:stretch>
            <a:fillRect/>
          </a:stretch>
        </p:blipFill>
        <p:spPr>
          <a:xfrm>
            <a:off x="6357950" y="3257555"/>
            <a:ext cx="1961401" cy="1357313"/>
          </a:xfrm>
          <a:prstGeom prst="rect">
            <a:avLst/>
          </a:prstGeom>
          <a:noFill/>
          <a:ln w="9525" cap="flat" cmpd="sng">
            <a:solidFill>
              <a:srgbClr val="FF0000"/>
            </a:solidFill>
            <a:prstDash val="solid"/>
            <a:miter/>
          </a:ln>
        </p:spPr>
      </p:pic>
      <p:sp>
        <p:nvSpPr>
          <p:cNvPr id="537" name="爆炸形1"/>
          <p:cNvSpPr/>
          <p:nvPr/>
        </p:nvSpPr>
        <p:spPr>
          <a:xfrm rot="249174">
            <a:off x="6376478" y="920423"/>
            <a:ext cx="2439419" cy="954490"/>
          </a:xfrm>
          <a:prstGeom prst="irregularSeal1">
            <a:avLst/>
          </a:prstGeom>
          <a:gradFill rotWithShape="1">
            <a:gsLst>
              <a:gs pos="0">
                <a:srgbClr val="FFE0B7">
                  <a:alpha val="100000"/>
                </a:srgbClr>
              </a:gs>
              <a:gs pos="35000">
                <a:srgbClr val="FFE9CD">
                  <a:alpha val="100000"/>
                </a:srgbClr>
              </a:gs>
              <a:gs pos="100000">
                <a:srgbClr val="FFF7ED">
                  <a:alpha val="100000"/>
                </a:srgbClr>
              </a:gs>
            </a:gsLst>
            <a:lin ang="16200000" scaled="1"/>
          </a:gradFill>
          <a:ln w="9525" cap="flat" cmpd="sng">
            <a:solidFill>
              <a:srgbClr val="EAB000"/>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zh-CN" altLang="en-US" sz="1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rPr>
              <a:t>有人中暑啦</a:t>
            </a:r>
            <a:r>
              <a:rPr lang="en-US" altLang="zh-CN" sz="1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rPr>
              <a:t>!</a:t>
            </a:r>
            <a:endParaRPr lang="zh-CN" altLang="en-US" sz="1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endParaRPr>
          </a:p>
        </p:txBody>
      </p:sp>
      <p:sp>
        <p:nvSpPr>
          <p:cNvPr id="538"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、高温中暑应急演练</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41" name="矩形"/>
          <p:cNvSpPr/>
          <p:nvPr/>
        </p:nvSpPr>
        <p:spPr>
          <a:xfrm>
            <a:off x="431800" y="1503550"/>
            <a:ext cx="3524182" cy="26631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0" hangingPunct="0">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、感将中暑员工迅速转移至阴凉通风处休息   ，平卧、头部抬高，松解衣扣；</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hangingPunct="0">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2</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、一人进行扇风，使空气流通；</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hangingPunct="0">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3</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、救护人员进行酒精或凉水擦身降温；</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hangingPunct="0">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4</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、让中暑员工喝下藿香正气水或十滴水等解暑药物；</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hangingPunct="0">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5</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、使用风油精涂抹至中暑员工太阳穴和额头上；</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hangingPunct="0">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6</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、意识恢复后让员工和少量淡盐水；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42" name="矩形"/>
          <p:cNvSpPr/>
          <p:nvPr/>
        </p:nvSpPr>
        <p:spPr>
          <a:xfrm>
            <a:off x="431800" y="1196975"/>
            <a:ext cx="3443605" cy="329564"/>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救援小组救护人员进行现场紧急救援</a:t>
            </a:r>
            <a:endPar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43" name="矩形"/>
          <p:cNvSpPr/>
          <p:nvPr/>
        </p:nvSpPr>
        <p:spPr>
          <a:xfrm>
            <a:off x="304800" y="4537622"/>
            <a:ext cx="6529137"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如发生重症中暑事件，情况严重的应立即拨打</a:t>
            </a:r>
            <a:r>
              <a:rPr lang="en-US" altLang="zh-CN"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120</a:t>
            </a:r>
            <a:r>
              <a:rPr lang="zh-CN" altLang="en-US" sz="1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，并送医院救治</a:t>
            </a:r>
            <a:r>
              <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endParaRPr lang="zh-CN" altLang="en-US" sz="18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547" name="组合"/>
          <p:cNvGrpSpPr/>
          <p:nvPr/>
        </p:nvGrpSpPr>
        <p:grpSpPr>
          <a:xfrm>
            <a:off x="214282" y="555708"/>
            <a:ext cx="3857652" cy="444405"/>
            <a:chOff x="214282" y="555708"/>
            <a:chExt cx="3857652" cy="444405"/>
          </a:xfrm>
        </p:grpSpPr>
        <p:sp>
          <p:nvSpPr>
            <p:cNvPr id="544" name="曲线"/>
            <p:cNvSpPr/>
            <p:nvPr/>
          </p:nvSpPr>
          <p:spPr>
            <a:xfrm>
              <a:off x="214282" y="555708"/>
              <a:ext cx="357466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545" name="曲线"/>
            <p:cNvSpPr/>
            <p:nvPr/>
          </p:nvSpPr>
          <p:spPr>
            <a:xfrm>
              <a:off x="3693831"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546" name="曲线"/>
            <p:cNvSpPr/>
            <p:nvPr/>
          </p:nvSpPr>
          <p:spPr>
            <a:xfrm>
              <a:off x="3835554"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pic>
        <p:nvPicPr>
          <p:cNvPr id="549" name="图片"/>
          <p:cNvPicPr>
            <a:picLocks noChangeAspect="1"/>
          </p:cNvPicPr>
          <p:nvPr/>
        </p:nvPicPr>
        <p:blipFill>
          <a:blip r:embed="rId1" cstate="print"/>
          <a:stretch>
            <a:fillRect/>
          </a:stretch>
        </p:blipFill>
        <p:spPr>
          <a:xfrm>
            <a:off x="6357950" y="1681156"/>
            <a:ext cx="1976451" cy="1314459"/>
          </a:xfrm>
          <a:prstGeom prst="rect">
            <a:avLst/>
          </a:prstGeom>
          <a:noFill/>
          <a:ln w="9525" cap="flat" cmpd="sng">
            <a:solidFill>
              <a:srgbClr val="FF0000"/>
            </a:solidFill>
            <a:prstDash val="solid"/>
            <a:miter/>
          </a:ln>
        </p:spPr>
      </p:pic>
      <p:pic>
        <p:nvPicPr>
          <p:cNvPr id="550" name="图片"/>
          <p:cNvPicPr>
            <a:picLocks noChangeAspect="1"/>
          </p:cNvPicPr>
          <p:nvPr/>
        </p:nvPicPr>
        <p:blipFill>
          <a:blip r:embed="rId2" cstate="print"/>
          <a:stretch>
            <a:fillRect/>
          </a:stretch>
        </p:blipFill>
        <p:spPr>
          <a:xfrm>
            <a:off x="4167185" y="1695444"/>
            <a:ext cx="1976451" cy="1285884"/>
          </a:xfrm>
          <a:prstGeom prst="rect">
            <a:avLst/>
          </a:prstGeom>
          <a:noFill/>
          <a:ln w="9525" cap="flat" cmpd="sng">
            <a:solidFill>
              <a:srgbClr val="FF0000"/>
            </a:solidFill>
            <a:prstDash val="solid"/>
            <a:miter/>
          </a:ln>
        </p:spPr>
      </p:pic>
      <p:pic>
        <p:nvPicPr>
          <p:cNvPr id="551" name="图片"/>
          <p:cNvPicPr>
            <a:picLocks noChangeAspect="1"/>
          </p:cNvPicPr>
          <p:nvPr/>
        </p:nvPicPr>
        <p:blipFill>
          <a:blip r:embed="rId3" cstate="print"/>
          <a:stretch>
            <a:fillRect/>
          </a:stretch>
        </p:blipFill>
        <p:spPr>
          <a:xfrm>
            <a:off x="4152897" y="3176592"/>
            <a:ext cx="1976451" cy="1314459"/>
          </a:xfrm>
          <a:prstGeom prst="rect">
            <a:avLst/>
          </a:prstGeom>
          <a:noFill/>
          <a:ln w="9525" cap="flat" cmpd="sng">
            <a:solidFill>
              <a:srgbClr val="FF0000"/>
            </a:solidFill>
            <a:prstDash val="solid"/>
            <a:miter/>
          </a:ln>
        </p:spPr>
      </p:pic>
      <p:pic>
        <p:nvPicPr>
          <p:cNvPr id="552" name="图片"/>
          <p:cNvPicPr>
            <a:picLocks noChangeAspect="1"/>
          </p:cNvPicPr>
          <p:nvPr/>
        </p:nvPicPr>
        <p:blipFill>
          <a:blip r:embed="rId4" cstate="print"/>
          <a:stretch>
            <a:fillRect/>
          </a:stretch>
        </p:blipFill>
        <p:spPr>
          <a:xfrm>
            <a:off x="6357950" y="3176592"/>
            <a:ext cx="1976451" cy="1314459"/>
          </a:xfrm>
          <a:prstGeom prst="rect">
            <a:avLst/>
          </a:prstGeom>
          <a:noFill/>
          <a:ln w="9525" cap="flat" cmpd="sng">
            <a:solidFill>
              <a:srgbClr val="FF0000"/>
            </a:solidFill>
            <a:prstDash val="solid"/>
            <a:miter/>
          </a:ln>
        </p:spPr>
      </p:pic>
      <p:sp>
        <p:nvSpPr>
          <p:cNvPr id="553" name="爆炸形1"/>
          <p:cNvSpPr/>
          <p:nvPr/>
        </p:nvSpPr>
        <p:spPr>
          <a:xfrm rot="249174">
            <a:off x="6215403" y="994536"/>
            <a:ext cx="2383428" cy="831216"/>
          </a:xfrm>
          <a:prstGeom prst="irregularSeal1">
            <a:avLst/>
          </a:prstGeom>
          <a:gradFill rotWithShape="1">
            <a:gsLst>
              <a:gs pos="0">
                <a:srgbClr val="FFE0B7">
                  <a:alpha val="100000"/>
                </a:srgbClr>
              </a:gs>
              <a:gs pos="35000">
                <a:srgbClr val="FFE9CD">
                  <a:alpha val="100000"/>
                </a:srgbClr>
              </a:gs>
              <a:gs pos="100000">
                <a:srgbClr val="FFF7ED">
                  <a:alpha val="100000"/>
                </a:srgbClr>
              </a:gs>
            </a:gsLst>
            <a:lin ang="16200000" scaled="1"/>
          </a:gradFill>
          <a:ln w="9525" cap="flat" cmpd="sng">
            <a:solidFill>
              <a:srgbClr val="EAB000"/>
            </a:solidFill>
            <a:prstDash val="solid"/>
            <a:round/>
          </a:ln>
          <a:effectLst>
            <a:outerShdw blurRad="40000" dist="20000" dir="5400000" rotWithShape="0">
              <a:srgbClr val="000000">
                <a:alpha val="37647"/>
              </a:srgbClr>
            </a:outerShdw>
          </a:effectLst>
        </p:spPr>
        <p:txBody>
          <a:bodyPr vert="horz" wrap="square" lIns="91440" tIns="45720" rIns="91440" bIns="45720" anchor="ctr" anchorCtr="0"/>
          <a:lstStyle/>
          <a:p>
            <a:pPr marL="0" indent="0" algn="ctr">
              <a:lnSpc>
                <a:spcPct val="100000"/>
              </a:lnSpc>
              <a:spcBef>
                <a:spcPts val="0"/>
              </a:spcBef>
              <a:spcAft>
                <a:spcPts val="0"/>
              </a:spcAft>
              <a:buNone/>
            </a:pPr>
            <a:r>
              <a:rPr lang="zh-CN" altLang="en-US" sz="1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rPr>
              <a:t>紧急抢救</a:t>
            </a:r>
            <a:endParaRPr lang="zh-CN" altLang="en-US" sz="1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endParaRPr>
          </a:p>
        </p:txBody>
      </p:sp>
      <p:sp>
        <p:nvSpPr>
          <p:cNvPr id="554"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、高温中暑应急演练</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57" name="矩形"/>
          <p:cNvSpPr/>
          <p:nvPr/>
        </p:nvSpPr>
        <p:spPr>
          <a:xfrm>
            <a:off x="431800" y="1196975"/>
            <a:ext cx="41401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00000"/>
              </a:lnSpc>
              <a:spcBef>
                <a:spcPts val="0"/>
              </a:spcBef>
              <a:spcAft>
                <a:spcPts val="0"/>
              </a:spcAft>
              <a:buNone/>
            </a:pPr>
            <a:r>
              <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演练结束进行总结</a:t>
            </a:r>
            <a:endPar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58" name="矩形"/>
          <p:cNvSpPr/>
          <p:nvPr/>
        </p:nvSpPr>
        <p:spPr>
          <a:xfrm>
            <a:off x="431800" y="1494411"/>
            <a:ext cx="7953374" cy="1234439"/>
          </a:xfrm>
          <a:prstGeom prst="rect">
            <a:avLst/>
          </a:prstGeom>
          <a:noFill/>
          <a:ln w="9525" cap="flat" cmpd="sng">
            <a:noFill/>
            <a:prstDash val="solid"/>
            <a:miter/>
          </a:ln>
        </p:spPr>
        <p:txBody>
          <a:bodyPr vert="horz" wrap="square" lIns="91440" tIns="45720" rIns="91440" bIns="45720" anchor="t" anchorCtr="0">
            <a:spAutoFit/>
          </a:bodyPr>
          <a:lstStyle/>
          <a:p>
            <a:pPr marL="0" indent="0" algn="l" defTabSz="720725">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、强调演练的实际性、与实用性。编制预案前要认真分析演练现场的实际情况，根据各现场的作业形式及作业环境等不同因素采取不同的方式不断去完善演练预案。</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defTabSz="720725">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2</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、本次演练救护细节比较到位，值得表扬。</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defTabSz="720725">
              <a:lnSpc>
                <a:spcPct val="150000"/>
              </a:lnSpc>
              <a:spcBef>
                <a:spcPts val="0"/>
              </a:spcBef>
              <a:spcAft>
                <a:spcPts val="0"/>
              </a:spcAft>
              <a:buNone/>
            </a:pP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3</a:t>
            </a: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、后续要组织每一个人进行相关的应急演练培训，要让每位员工都熟悉一些急救的相关知识。</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562" name="组合"/>
          <p:cNvGrpSpPr/>
          <p:nvPr/>
        </p:nvGrpSpPr>
        <p:grpSpPr>
          <a:xfrm>
            <a:off x="214282" y="555708"/>
            <a:ext cx="3857652" cy="444405"/>
            <a:chOff x="214282" y="555708"/>
            <a:chExt cx="3857652" cy="444405"/>
          </a:xfrm>
        </p:grpSpPr>
        <p:sp>
          <p:nvSpPr>
            <p:cNvPr id="559" name="曲线"/>
            <p:cNvSpPr/>
            <p:nvPr/>
          </p:nvSpPr>
          <p:spPr>
            <a:xfrm>
              <a:off x="214282" y="555708"/>
              <a:ext cx="3574663"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560" name="曲线"/>
            <p:cNvSpPr/>
            <p:nvPr/>
          </p:nvSpPr>
          <p:spPr>
            <a:xfrm>
              <a:off x="3693831"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561" name="曲线"/>
            <p:cNvSpPr/>
            <p:nvPr/>
          </p:nvSpPr>
          <p:spPr>
            <a:xfrm>
              <a:off x="3835554" y="555708"/>
              <a:ext cx="236380"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pic>
        <p:nvPicPr>
          <p:cNvPr id="564" name="图片"/>
          <p:cNvPicPr>
            <a:picLocks noChangeAspect="1"/>
          </p:cNvPicPr>
          <p:nvPr/>
        </p:nvPicPr>
        <p:blipFill>
          <a:blip r:embed="rId1" cstate="print"/>
          <a:stretch>
            <a:fillRect/>
          </a:stretch>
        </p:blipFill>
        <p:spPr>
          <a:xfrm>
            <a:off x="857224" y="2857502"/>
            <a:ext cx="2857500" cy="1846262"/>
          </a:xfrm>
          <a:prstGeom prst="rect">
            <a:avLst/>
          </a:prstGeom>
          <a:noFill/>
          <a:ln w="9525" cap="flat" cmpd="sng">
            <a:solidFill>
              <a:srgbClr val="FF0000"/>
            </a:solidFill>
            <a:prstDash val="solid"/>
            <a:miter/>
          </a:ln>
        </p:spPr>
      </p:pic>
      <p:pic>
        <p:nvPicPr>
          <p:cNvPr id="565" name="图片"/>
          <p:cNvPicPr>
            <a:picLocks noChangeAspect="1"/>
          </p:cNvPicPr>
          <p:nvPr/>
        </p:nvPicPr>
        <p:blipFill>
          <a:blip r:embed="rId2" cstate="print"/>
          <a:stretch>
            <a:fillRect/>
          </a:stretch>
        </p:blipFill>
        <p:spPr>
          <a:xfrm>
            <a:off x="4643438" y="2857502"/>
            <a:ext cx="2857500" cy="1841500"/>
          </a:xfrm>
          <a:prstGeom prst="rect">
            <a:avLst/>
          </a:prstGeom>
          <a:noFill/>
          <a:ln w="9525" cap="flat" cmpd="sng">
            <a:solidFill>
              <a:srgbClr val="FF0000"/>
            </a:solidFill>
            <a:prstDash val="solid"/>
            <a:miter/>
          </a:ln>
        </p:spPr>
      </p:pic>
      <p:sp>
        <p:nvSpPr>
          <p:cNvPr id="566"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、高温中暑应急演练</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573" name="组合"/>
          <p:cNvGrpSpPr/>
          <p:nvPr/>
        </p:nvGrpSpPr>
        <p:grpSpPr>
          <a:xfrm>
            <a:off x="214282" y="555708"/>
            <a:ext cx="3929090" cy="444406"/>
            <a:chOff x="214282" y="555708"/>
            <a:chExt cx="3929090" cy="444406"/>
          </a:xfrm>
        </p:grpSpPr>
        <p:sp>
          <p:nvSpPr>
            <p:cNvPr id="570"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571"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572"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574" name="矩形"/>
          <p:cNvSpPr/>
          <p:nvPr/>
        </p:nvSpPr>
        <p:spPr>
          <a:xfrm>
            <a:off x="304768" y="1142990"/>
            <a:ext cx="8210607"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为了强化事故现场应急处置能力，提升全员急救水平，保证事故发生后最大程度的减少伤害、减轻事故后果、保证人员安全，部门特组织开展应急技能对抗赛活动，通过活动提升全体人员应急处置能力。</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75"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7</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、应急技能对抗赛</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76" name="矩形"/>
          <p:cNvSpPr/>
          <p:nvPr/>
        </p:nvSpPr>
        <p:spPr>
          <a:xfrm>
            <a:off x="290482" y="1071552"/>
            <a:ext cx="8210607" cy="928694"/>
          </a:xfrm>
          <a:prstGeom prst="rect">
            <a:avLst/>
          </a:prstGeom>
          <a:noFill/>
          <a:ln w="19050" cap="flat" cmpd="sng">
            <a:solidFill>
              <a:srgbClr val="FF0000"/>
            </a:solidFill>
            <a:prstDash val="solid"/>
            <a:round/>
          </a:ln>
        </p:spPr>
      </p:sp>
      <p:sp>
        <p:nvSpPr>
          <p:cNvPr id="577" name="矩形"/>
          <p:cNvSpPr/>
          <p:nvPr/>
        </p:nvSpPr>
        <p:spPr>
          <a:xfrm>
            <a:off x="0" y="4957539"/>
            <a:ext cx="9144000" cy="195486"/>
          </a:xfrm>
          <a:prstGeom prst="rect">
            <a:avLst/>
          </a:prstGeom>
          <a:solidFill>
            <a:srgbClr val="C00000"/>
          </a:solidFill>
          <a:ln w="9525" cap="flat" cmpd="sng">
            <a:noFill/>
            <a:prstDash val="solid"/>
            <a:round/>
          </a:ln>
        </p:spPr>
      </p:sp>
      <p:pic>
        <p:nvPicPr>
          <p:cNvPr id="578"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579"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580" name="图片"/>
          <p:cNvPicPr>
            <a:picLocks noChangeAspect="1"/>
          </p:cNvPicPr>
          <p:nvPr/>
        </p:nvPicPr>
        <p:blipFill>
          <a:blip r:embed="rId2" cstate="print"/>
          <a:stretch>
            <a:fillRect/>
          </a:stretch>
        </p:blipFill>
        <p:spPr>
          <a:xfrm>
            <a:off x="2643174" y="2214560"/>
            <a:ext cx="3214710" cy="2286016"/>
          </a:xfrm>
          <a:prstGeom prst="rect">
            <a:avLst/>
          </a:prstGeom>
          <a:noFill/>
          <a:ln w="9525" cap="flat" cmpd="sng">
            <a:solidFill>
              <a:srgbClr val="FF0000"/>
            </a:solidFill>
            <a:prstDash val="solid"/>
            <a:miter/>
          </a:ln>
        </p:spPr>
      </p:pic>
      <p:sp>
        <p:nvSpPr>
          <p:cNvPr id="581" name="矩形"/>
          <p:cNvSpPr/>
          <p:nvPr/>
        </p:nvSpPr>
        <p:spPr>
          <a:xfrm>
            <a:off x="4143372" y="623874"/>
            <a:ext cx="3764102"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应急技能对抗赛活动方案</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82" name="矩形"/>
          <p:cNvSpPr/>
          <p:nvPr/>
        </p:nvSpPr>
        <p:spPr>
          <a:xfrm>
            <a:off x="4214810" y="604824"/>
            <a:ext cx="2286016" cy="347666"/>
          </a:xfrm>
          <a:prstGeom prst="rect">
            <a:avLst/>
          </a:prstGeom>
          <a:noFill/>
          <a:ln w="28575" cap="flat" cmpd="sng">
            <a:solidFill>
              <a:srgbClr val="FF0000"/>
            </a:solidFill>
            <a:prstDash val="solid"/>
            <a:round/>
          </a:ln>
        </p:spPr>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589" name="组合"/>
          <p:cNvGrpSpPr/>
          <p:nvPr/>
        </p:nvGrpSpPr>
        <p:grpSpPr>
          <a:xfrm>
            <a:off x="214282" y="555708"/>
            <a:ext cx="3857652" cy="444406"/>
            <a:chOff x="214282" y="555708"/>
            <a:chExt cx="3857652" cy="444406"/>
          </a:xfrm>
        </p:grpSpPr>
        <p:sp>
          <p:nvSpPr>
            <p:cNvPr id="586"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587"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588"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590" name="矩形"/>
          <p:cNvSpPr/>
          <p:nvPr/>
        </p:nvSpPr>
        <p:spPr>
          <a:xfrm>
            <a:off x="142844" y="1119177"/>
            <a:ext cx="8786874" cy="20345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比赛分为 “</a:t>
            </a:r>
            <a:r>
              <a:rPr lang="zh-CN" altLang="en-US" sz="1400" b="1"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心肺复苏、安全知识问答</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a:t>
            </a:r>
            <a:r>
              <a:rPr lang="zh-CN" altLang="en-US" sz="1400" b="1"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单手抛水带</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a:t>
            </a:r>
            <a:r>
              <a:rPr lang="zh-CN" altLang="en-US" sz="1400" b="1"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三人四脚集体逃生</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”三个环节。</a:t>
            </a:r>
            <a:endPar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a:p>
            <a:pPr marL="0" indent="0" algn="l">
              <a:lnSpc>
                <a:spcPct val="15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1</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、知识问答：人员接到开始指令后迅速跑至问答区进行安全知识答题环节。（内容包含报警内容、急救知识、安全生产知识）。</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a:p>
            <a:pPr marL="0" indent="0" algn="l">
              <a:lnSpc>
                <a:spcPct val="15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2</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、抛水带</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：人员接到开始的指令后，两名队员一人自起点拿起一盘水带，单手向前抛出，然后拿起水带一端及枪头迅速向前跑，另一人紧拿另一端，两人配合将水带拉直，然后迅速跑回起点，动作结束。</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a:p>
            <a:pPr marL="0" indent="0" algn="l">
              <a:lnSpc>
                <a:spcPct val="15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3</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、三人四脚集体逃生：左右两个队员分别用一只脚与中间的队员左右脚绑住，形成三人四脚排列站在起点。举手示意后，迅速跑至终点。</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endParaRPr>
          </a:p>
        </p:txBody>
      </p:sp>
      <p:sp>
        <p:nvSpPr>
          <p:cNvPr id="591" name="矩形"/>
          <p:cNvSpPr/>
          <p:nvPr/>
        </p:nvSpPr>
        <p:spPr>
          <a:xfrm>
            <a:off x="4271959" y="623874"/>
            <a:ext cx="3764102"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活动内容及评分标准</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2" name="矩形"/>
          <p:cNvSpPr/>
          <p:nvPr/>
        </p:nvSpPr>
        <p:spPr>
          <a:xfrm>
            <a:off x="142844" y="1047739"/>
            <a:ext cx="8786874" cy="1857388"/>
          </a:xfrm>
          <a:prstGeom prst="rect">
            <a:avLst/>
          </a:prstGeom>
          <a:noFill/>
          <a:ln w="19050" cap="flat" cmpd="sng">
            <a:solidFill>
              <a:srgbClr val="FF0000"/>
            </a:solidFill>
            <a:prstDash val="solid"/>
            <a:round/>
          </a:ln>
        </p:spPr>
      </p:sp>
      <p:sp>
        <p:nvSpPr>
          <p:cNvPr id="593" name="矩形"/>
          <p:cNvSpPr/>
          <p:nvPr/>
        </p:nvSpPr>
        <p:spPr>
          <a:xfrm>
            <a:off x="0" y="4957539"/>
            <a:ext cx="9144000" cy="195486"/>
          </a:xfrm>
          <a:prstGeom prst="rect">
            <a:avLst/>
          </a:prstGeom>
          <a:solidFill>
            <a:srgbClr val="C00000"/>
          </a:solidFill>
          <a:ln w="9525" cap="flat" cmpd="sng">
            <a:noFill/>
            <a:prstDash val="solid"/>
            <a:round/>
          </a:ln>
        </p:spPr>
      </p:sp>
      <p:pic>
        <p:nvPicPr>
          <p:cNvPr id="594"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595"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596" name="图片"/>
          <p:cNvPicPr>
            <a:picLocks noChangeAspect="1"/>
          </p:cNvPicPr>
          <p:nvPr/>
        </p:nvPicPr>
        <p:blipFill>
          <a:blip r:embed="rId2" cstate="print"/>
          <a:stretch>
            <a:fillRect/>
          </a:stretch>
        </p:blipFill>
        <p:spPr>
          <a:xfrm>
            <a:off x="357158" y="3143254"/>
            <a:ext cx="2977476" cy="1500898"/>
          </a:xfrm>
          <a:prstGeom prst="rect">
            <a:avLst/>
          </a:prstGeom>
          <a:noFill/>
          <a:ln w="9525" cap="flat" cmpd="sng">
            <a:solidFill>
              <a:srgbClr val="FF0000"/>
            </a:solidFill>
            <a:prstDash val="solid"/>
            <a:miter/>
          </a:ln>
        </p:spPr>
      </p:pic>
      <p:pic>
        <p:nvPicPr>
          <p:cNvPr id="597" name="图片"/>
          <p:cNvPicPr>
            <a:picLocks noChangeAspect="1"/>
          </p:cNvPicPr>
          <p:nvPr/>
        </p:nvPicPr>
        <p:blipFill>
          <a:blip r:embed="rId3" cstate="print"/>
          <a:stretch>
            <a:fillRect/>
          </a:stretch>
        </p:blipFill>
        <p:spPr>
          <a:xfrm>
            <a:off x="2306016" y="3143952"/>
            <a:ext cx="2621756" cy="1507508"/>
          </a:xfrm>
          <a:prstGeom prst="rect">
            <a:avLst/>
          </a:prstGeom>
          <a:noFill/>
          <a:ln w="9525" cap="flat" cmpd="sng">
            <a:solidFill>
              <a:srgbClr val="FF0000"/>
            </a:solidFill>
            <a:prstDash val="solid"/>
            <a:miter/>
          </a:ln>
        </p:spPr>
      </p:pic>
      <p:pic>
        <p:nvPicPr>
          <p:cNvPr id="598" name="图片"/>
          <p:cNvPicPr>
            <a:picLocks noChangeAspect="1"/>
          </p:cNvPicPr>
          <p:nvPr/>
        </p:nvPicPr>
        <p:blipFill>
          <a:blip r:embed="rId4" cstate="print"/>
          <a:stretch>
            <a:fillRect/>
          </a:stretch>
        </p:blipFill>
        <p:spPr>
          <a:xfrm>
            <a:off x="4680816" y="3141640"/>
            <a:ext cx="2247220" cy="1485660"/>
          </a:xfrm>
          <a:prstGeom prst="rect">
            <a:avLst/>
          </a:prstGeom>
          <a:noFill/>
          <a:ln w="9525" cap="flat" cmpd="sng">
            <a:solidFill>
              <a:srgbClr val="FF0000"/>
            </a:solidFill>
            <a:prstDash val="solid"/>
            <a:miter/>
          </a:ln>
        </p:spPr>
      </p:pic>
      <p:pic>
        <p:nvPicPr>
          <p:cNvPr id="599" name="图片"/>
          <p:cNvPicPr>
            <a:picLocks noChangeAspect="1"/>
          </p:cNvPicPr>
          <p:nvPr/>
        </p:nvPicPr>
        <p:blipFill>
          <a:blip r:embed="rId5" cstate="print"/>
          <a:stretch>
            <a:fillRect/>
          </a:stretch>
        </p:blipFill>
        <p:spPr>
          <a:xfrm>
            <a:off x="6787890" y="3141640"/>
            <a:ext cx="1997501" cy="1485660"/>
          </a:xfrm>
          <a:prstGeom prst="rect">
            <a:avLst/>
          </a:prstGeom>
          <a:noFill/>
          <a:ln w="9525" cap="flat" cmpd="sng">
            <a:solidFill>
              <a:srgbClr val="FF0000"/>
            </a:solidFill>
            <a:prstDash val="solid"/>
            <a:miter/>
          </a:ln>
        </p:spPr>
      </p:pic>
      <p:sp>
        <p:nvSpPr>
          <p:cNvPr id="600"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7</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、应急技能对抗赛</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01" name="矩形"/>
          <p:cNvSpPr/>
          <p:nvPr/>
        </p:nvSpPr>
        <p:spPr>
          <a:xfrm>
            <a:off x="4214810" y="604824"/>
            <a:ext cx="2071701" cy="347666"/>
          </a:xfrm>
          <a:prstGeom prst="rect">
            <a:avLst/>
          </a:prstGeom>
          <a:noFill/>
          <a:ln w="28575" cap="flat" cmpd="sng">
            <a:solidFill>
              <a:srgbClr val="FF0000"/>
            </a:solidFill>
            <a:prstDash val="solid"/>
            <a:round/>
          </a:ln>
        </p:spPr>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83" name="图片"/>
          <p:cNvPicPr>
            <a:picLocks noChangeAspect="1"/>
          </p:cNvPicPr>
          <p:nvPr/>
        </p:nvPicPr>
        <p:blipFill>
          <a:blip r:embed="rId1" cstate="print"/>
          <a:stretch>
            <a:fillRect/>
          </a:stretch>
        </p:blipFill>
        <p:spPr>
          <a:xfrm>
            <a:off x="0" y="1981200"/>
            <a:ext cx="9150921" cy="3162299"/>
          </a:xfrm>
          <a:prstGeom prst="rect">
            <a:avLst/>
          </a:prstGeom>
          <a:noFill/>
          <a:ln w="9525" cap="flat" cmpd="sng">
            <a:noFill/>
            <a:prstDash val="solid"/>
            <a:round/>
          </a:ln>
        </p:spPr>
      </p:pic>
      <p:grpSp>
        <p:nvGrpSpPr>
          <p:cNvPr id="86" name="组合"/>
          <p:cNvGrpSpPr/>
          <p:nvPr/>
        </p:nvGrpSpPr>
        <p:grpSpPr>
          <a:xfrm>
            <a:off x="3709134" y="996531"/>
            <a:ext cx="1725732" cy="1731170"/>
            <a:chOff x="3709134" y="996531"/>
            <a:chExt cx="1725732" cy="1731170"/>
          </a:xfrm>
        </p:grpSpPr>
        <p:sp>
          <p:nvSpPr>
            <p:cNvPr id="84" name="椭圆"/>
            <p:cNvSpPr/>
            <p:nvPr/>
          </p:nvSpPr>
          <p:spPr>
            <a:xfrm>
              <a:off x="3709134" y="996531"/>
              <a:ext cx="1725732" cy="1731170"/>
            </a:xfrm>
            <a:prstGeom prst="ellipse">
              <a:avLst/>
            </a:prstGeom>
            <a:solidFill>
              <a:srgbClr val="FFFFFF"/>
            </a:solidFill>
            <a:ln w="9525" cap="flat" cmpd="sng">
              <a:noFill/>
              <a:prstDash val="solid"/>
              <a:round/>
            </a:ln>
          </p:spPr>
        </p:sp>
        <p:sp>
          <p:nvSpPr>
            <p:cNvPr id="85" name="曲线"/>
            <p:cNvSpPr/>
            <p:nvPr/>
          </p:nvSpPr>
          <p:spPr>
            <a:xfrm>
              <a:off x="3801966" y="1089400"/>
              <a:ext cx="1540066" cy="1544241"/>
            </a:xfrm>
            <a:custGeom>
              <a:avLst/>
              <a:gdLst>
                <a:gd name="T1" fmla="*/ 0 w 21600"/>
                <a:gd name="T2" fmla="*/ 0 h 21600"/>
                <a:gd name="T3" fmla="*/ 21600 w 21600"/>
                <a:gd name="T4" fmla="*/ 21600 h 21600"/>
              </a:gdLst>
              <a:ahLst/>
              <a:cxnLst/>
              <a:rect l="T1" t="T2" r="T3" b="T4"/>
              <a:pathLst>
                <a:path w="21600" h="21600">
                  <a:moveTo>
                    <a:pt x="10799" y="0"/>
                  </a:moveTo>
                  <a:cubicBezTo>
                    <a:pt x="16758" y="0"/>
                    <a:pt x="21600" y="4834"/>
                    <a:pt x="21600" y="10799"/>
                  </a:cubicBezTo>
                  <a:cubicBezTo>
                    <a:pt x="21600" y="16758"/>
                    <a:pt x="16758" y="21600"/>
                    <a:pt x="10799" y="21600"/>
                  </a:cubicBezTo>
                  <a:cubicBezTo>
                    <a:pt x="4834" y="21600"/>
                    <a:pt x="0" y="16758"/>
                    <a:pt x="0" y="10799"/>
                  </a:cubicBezTo>
                  <a:cubicBezTo>
                    <a:pt x="0" y="4834"/>
                    <a:pt x="4834" y="0"/>
                    <a:pt x="10799" y="0"/>
                  </a:cubicBezTo>
                </a:path>
                <a:path w="21600" h="21600">
                  <a:moveTo>
                    <a:pt x="10799" y="731"/>
                  </a:moveTo>
                  <a:cubicBezTo>
                    <a:pt x="16353" y="731"/>
                    <a:pt x="20861" y="5239"/>
                    <a:pt x="20861" y="10799"/>
                  </a:cubicBezTo>
                  <a:cubicBezTo>
                    <a:pt x="20861" y="16353"/>
                    <a:pt x="16353" y="20861"/>
                    <a:pt x="10799" y="20861"/>
                  </a:cubicBezTo>
                  <a:cubicBezTo>
                    <a:pt x="5239" y="20861"/>
                    <a:pt x="731" y="16353"/>
                    <a:pt x="731" y="10799"/>
                  </a:cubicBezTo>
                  <a:cubicBezTo>
                    <a:pt x="731" y="5239"/>
                    <a:pt x="5239" y="731"/>
                    <a:pt x="10799" y="731"/>
                  </a:cubicBezTo>
                  <a:close/>
                </a:path>
              </a:pathLst>
            </a:custGeom>
            <a:solidFill>
              <a:srgbClr val="C00000"/>
            </a:solidFill>
            <a:ln w="9525" cap="flat" cmpd="sng">
              <a:noFill/>
              <a:prstDash val="solid"/>
              <a:round/>
            </a:ln>
          </p:spPr>
        </p:sp>
      </p:grpSp>
      <p:sp>
        <p:nvSpPr>
          <p:cNvPr id="87" name="矩形"/>
          <p:cNvSpPr/>
          <p:nvPr/>
        </p:nvSpPr>
        <p:spPr>
          <a:xfrm>
            <a:off x="2442201" y="2829230"/>
            <a:ext cx="4506063" cy="684785"/>
          </a:xfrm>
          <a:prstGeom prst="rect">
            <a:avLst/>
          </a:prstGeom>
          <a:noFill/>
          <a:ln w="9525" cap="flat" cmpd="sng">
            <a:noFill/>
            <a:prstDash val="solid"/>
            <a:miter/>
          </a:ln>
        </p:spPr>
        <p:txBody>
          <a:bodyPr vert="horz" wrap="square" lIns="68562" tIns="34281" rIns="68562" bIns="34281" anchor="t" anchorCtr="0">
            <a:spAutoFit/>
          </a:bodyPr>
          <a:lstStyle/>
          <a:p>
            <a:pPr marL="0" indent="0" algn="dist">
              <a:lnSpc>
                <a:spcPct val="100000"/>
              </a:lnSpc>
              <a:spcBef>
                <a:spcPts val="0"/>
              </a:spcBef>
              <a:spcAft>
                <a:spcPts val="0"/>
              </a:spcAft>
              <a:buNone/>
            </a:pPr>
            <a:r>
              <a:rPr lang="zh-CN" altLang="en-US" sz="4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动员阶段</a:t>
            </a:r>
            <a:endParaRPr lang="zh-CN" altLang="en-US" sz="4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8" name="直线"/>
          <p:cNvSpPr/>
          <p:nvPr/>
        </p:nvSpPr>
        <p:spPr>
          <a:xfrm>
            <a:off x="2362937" y="3447236"/>
            <a:ext cx="4711410" cy="0"/>
          </a:xfrm>
          <a:prstGeom prst="line">
            <a:avLst/>
          </a:prstGeom>
          <a:solidFill>
            <a:schemeClr val="accent1"/>
          </a:solidFill>
          <a:ln w="9525" cap="flat" cmpd="sng">
            <a:solidFill>
              <a:srgbClr val="FFFFFF"/>
            </a:solidFill>
            <a:prstDash val="solid"/>
            <a:round/>
          </a:ln>
        </p:spPr>
      </p:sp>
      <p:sp>
        <p:nvSpPr>
          <p:cNvPr id="89" name="矩形"/>
          <p:cNvSpPr/>
          <p:nvPr/>
        </p:nvSpPr>
        <p:spPr>
          <a:xfrm>
            <a:off x="4141472" y="1122065"/>
            <a:ext cx="888139" cy="1538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rPr>
              <a:t>1</a:t>
            </a:r>
            <a:endParaRPr lang="zh-CN" altLang="en-US"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endParaRPr>
          </a:p>
        </p:txBody>
      </p:sp>
      <p:sp>
        <p:nvSpPr>
          <p:cNvPr id="90" name="矩形"/>
          <p:cNvSpPr/>
          <p:nvPr/>
        </p:nvSpPr>
        <p:spPr>
          <a:xfrm>
            <a:off x="2707624" y="3507854"/>
            <a:ext cx="4793334" cy="8201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月</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29</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日</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-6</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月</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4</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日）</a:t>
            </a:r>
            <a:endPar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05" name="矩形"/>
          <p:cNvSpPr/>
          <p:nvPr/>
        </p:nvSpPr>
        <p:spPr>
          <a:xfrm>
            <a:off x="0" y="4957539"/>
            <a:ext cx="9144000" cy="195486"/>
          </a:xfrm>
          <a:prstGeom prst="rect">
            <a:avLst/>
          </a:prstGeom>
          <a:solidFill>
            <a:srgbClr val="C00000"/>
          </a:solidFill>
          <a:ln w="9525" cap="flat" cmpd="sng">
            <a:noFill/>
            <a:prstDash val="solid"/>
            <a:round/>
          </a:ln>
        </p:spPr>
      </p:sp>
      <p:sp>
        <p:nvSpPr>
          <p:cNvPr id="606" name="矩形"/>
          <p:cNvSpPr/>
          <p:nvPr/>
        </p:nvSpPr>
        <p:spPr>
          <a:xfrm>
            <a:off x="290482" y="1071552"/>
            <a:ext cx="8210607" cy="1000132"/>
          </a:xfrm>
          <a:prstGeom prst="rect">
            <a:avLst/>
          </a:prstGeom>
          <a:noFill/>
          <a:ln w="19050" cap="flat" cmpd="sng">
            <a:solidFill>
              <a:srgbClr val="FF0000"/>
            </a:solidFill>
            <a:prstDash val="solid"/>
            <a:round/>
          </a:ln>
        </p:spPr>
      </p:sp>
      <p:sp>
        <p:nvSpPr>
          <p:cNvPr id="607" name="矩形"/>
          <p:cNvSpPr/>
          <p:nvPr/>
        </p:nvSpPr>
        <p:spPr>
          <a:xfrm>
            <a:off x="304768" y="1142990"/>
            <a:ext cx="8210607"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部门特邀安全管理部消防科消防技术员，对参赛人员进行现场抛水带动作要领讲解、示范，规范员工比赛动作，增加员工的技能水平。</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611" name="组合"/>
          <p:cNvGrpSpPr/>
          <p:nvPr/>
        </p:nvGrpSpPr>
        <p:grpSpPr>
          <a:xfrm>
            <a:off x="214282" y="555708"/>
            <a:ext cx="3929090" cy="444406"/>
            <a:chOff x="214282" y="555708"/>
            <a:chExt cx="3929090" cy="444406"/>
          </a:xfrm>
        </p:grpSpPr>
        <p:sp>
          <p:nvSpPr>
            <p:cNvPr id="608"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609"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610"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612" name="矩形"/>
          <p:cNvSpPr/>
          <p:nvPr/>
        </p:nvSpPr>
        <p:spPr>
          <a:xfrm>
            <a:off x="4362448" y="614362"/>
            <a:ext cx="1818005"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活动开展情况展示</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614" name="图片"/>
          <p:cNvPicPr>
            <a:picLocks noChangeAspect="1"/>
          </p:cNvPicPr>
          <p:nvPr/>
        </p:nvPicPr>
        <p:blipFill>
          <a:blip r:embed="rId1" cstate="print"/>
          <a:stretch>
            <a:fillRect/>
          </a:stretch>
        </p:blipFill>
        <p:spPr>
          <a:xfrm>
            <a:off x="1028674" y="2405061"/>
            <a:ext cx="3143272" cy="2286016"/>
          </a:xfrm>
          <a:prstGeom prst="rect">
            <a:avLst/>
          </a:prstGeom>
          <a:noFill/>
          <a:ln w="9525" cap="flat" cmpd="sng">
            <a:solidFill>
              <a:srgbClr val="FF0000"/>
            </a:solidFill>
            <a:prstDash val="solid"/>
            <a:miter/>
          </a:ln>
        </p:spPr>
      </p:pic>
      <p:sp>
        <p:nvSpPr>
          <p:cNvPr id="615" name="直线"/>
          <p:cNvSpPr/>
          <p:nvPr/>
        </p:nvSpPr>
        <p:spPr>
          <a:xfrm rot="5400000">
            <a:off x="3143240" y="3500443"/>
            <a:ext cx="2571768" cy="0"/>
          </a:xfrm>
          <a:prstGeom prst="line">
            <a:avLst/>
          </a:prstGeom>
          <a:solidFill>
            <a:schemeClr val="accent1"/>
          </a:solidFill>
          <a:ln w="28575" cap="flat" cmpd="sng">
            <a:solidFill>
              <a:srgbClr val="DE0000"/>
            </a:solidFill>
            <a:prstDash val="sysDash"/>
            <a:round/>
          </a:ln>
        </p:spPr>
      </p:sp>
      <p:sp>
        <p:nvSpPr>
          <p:cNvPr id="616" name="直线"/>
          <p:cNvSpPr/>
          <p:nvPr/>
        </p:nvSpPr>
        <p:spPr>
          <a:xfrm>
            <a:off x="1000100" y="2214560"/>
            <a:ext cx="3429024" cy="0"/>
          </a:xfrm>
          <a:prstGeom prst="line">
            <a:avLst/>
          </a:prstGeom>
          <a:solidFill>
            <a:schemeClr val="accent1"/>
          </a:solidFill>
          <a:ln w="28575" cap="flat" cmpd="sng">
            <a:solidFill>
              <a:srgbClr val="DE0000"/>
            </a:solidFill>
            <a:prstDash val="sysDash"/>
            <a:round/>
          </a:ln>
        </p:spPr>
      </p:sp>
      <p:sp>
        <p:nvSpPr>
          <p:cNvPr id="617" name="直线"/>
          <p:cNvSpPr/>
          <p:nvPr/>
        </p:nvSpPr>
        <p:spPr>
          <a:xfrm rot="16200000" flipV="1">
            <a:off x="6491302" y="4633928"/>
            <a:ext cx="9524" cy="9523"/>
          </a:xfrm>
          <a:prstGeom prst="line">
            <a:avLst/>
          </a:prstGeom>
          <a:solidFill>
            <a:schemeClr val="accent1"/>
          </a:solidFill>
          <a:ln w="28575" cap="flat" cmpd="sng">
            <a:solidFill>
              <a:srgbClr val="DE0000"/>
            </a:solidFill>
            <a:prstDash val="sysDash"/>
            <a:round/>
          </a:ln>
        </p:spPr>
      </p:sp>
      <p:sp>
        <p:nvSpPr>
          <p:cNvPr id="618" name="直线"/>
          <p:cNvSpPr/>
          <p:nvPr/>
        </p:nvSpPr>
        <p:spPr>
          <a:xfrm>
            <a:off x="4429124" y="4786328"/>
            <a:ext cx="3500462" cy="0"/>
          </a:xfrm>
          <a:prstGeom prst="line">
            <a:avLst/>
          </a:prstGeom>
          <a:solidFill>
            <a:schemeClr val="accent1"/>
          </a:solidFill>
          <a:ln w="28575" cap="flat" cmpd="sng">
            <a:solidFill>
              <a:srgbClr val="DE0000"/>
            </a:solidFill>
            <a:prstDash val="sysDash"/>
            <a:round/>
          </a:ln>
        </p:spPr>
      </p:sp>
      <p:pic>
        <p:nvPicPr>
          <p:cNvPr id="619" name="图片"/>
          <p:cNvPicPr>
            <a:picLocks noChangeAspect="1"/>
          </p:cNvPicPr>
          <p:nvPr/>
        </p:nvPicPr>
        <p:blipFill>
          <a:blip r:embed="rId2" cstate="print"/>
          <a:stretch>
            <a:fillRect/>
          </a:stretch>
        </p:blipFill>
        <p:spPr>
          <a:xfrm>
            <a:off x="5776921" y="3448056"/>
            <a:ext cx="2214578" cy="1285884"/>
          </a:xfrm>
          <a:prstGeom prst="rect">
            <a:avLst/>
          </a:prstGeom>
          <a:noFill/>
          <a:ln w="9525" cap="flat" cmpd="sng">
            <a:solidFill>
              <a:srgbClr val="FF0000"/>
            </a:solidFill>
            <a:prstDash val="solid"/>
            <a:miter/>
          </a:ln>
        </p:spPr>
      </p:pic>
      <p:sp>
        <p:nvSpPr>
          <p:cNvPr id="620"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7</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、应急技能对抗赛</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21" name="矩形"/>
          <p:cNvSpPr/>
          <p:nvPr/>
        </p:nvSpPr>
        <p:spPr>
          <a:xfrm>
            <a:off x="4214810" y="604824"/>
            <a:ext cx="2071701" cy="347666"/>
          </a:xfrm>
          <a:prstGeom prst="rect">
            <a:avLst/>
          </a:prstGeom>
          <a:noFill/>
          <a:ln w="28575" cap="flat" cmpd="sng">
            <a:solidFill>
              <a:srgbClr val="FF0000"/>
            </a:solidFill>
            <a:prstDash val="solid"/>
            <a:round/>
          </a:ln>
        </p:spPr>
      </p:sp>
      <p:pic>
        <p:nvPicPr>
          <p:cNvPr id="622" name="图片"/>
          <p:cNvPicPr>
            <a:picLocks noChangeAspect="1"/>
          </p:cNvPicPr>
          <p:nvPr/>
        </p:nvPicPr>
        <p:blipFill>
          <a:blip r:embed="rId3" cstate="print"/>
          <a:stretch>
            <a:fillRect/>
          </a:stretch>
        </p:blipFill>
        <p:spPr>
          <a:xfrm>
            <a:off x="5800726" y="2124072"/>
            <a:ext cx="2214578" cy="1262219"/>
          </a:xfrm>
          <a:prstGeom prst="rect">
            <a:avLst/>
          </a:prstGeom>
          <a:noFill/>
          <a:ln w="9525" cap="flat" cmpd="sng">
            <a:solidFill>
              <a:srgbClr val="FF0000"/>
            </a:solidFill>
            <a:prstDash val="solid"/>
            <a:miter/>
          </a:ln>
        </p:spPr>
      </p:pic>
      <p:pic>
        <p:nvPicPr>
          <p:cNvPr id="623" name="图片"/>
          <p:cNvPicPr>
            <a:picLocks noChangeAspect="1"/>
          </p:cNvPicPr>
          <p:nvPr/>
        </p:nvPicPr>
        <p:blipFill>
          <a:blip r:embed="rId4" cstate="print"/>
          <a:stretch>
            <a:fillRect/>
          </a:stretch>
        </p:blipFill>
        <p:spPr>
          <a:xfrm>
            <a:off x="1038200" y="2386011"/>
            <a:ext cx="3143272" cy="2286016"/>
          </a:xfrm>
          <a:prstGeom prst="rect">
            <a:avLst/>
          </a:prstGeom>
          <a:noFill/>
          <a:ln w="9525" cap="flat" cmpd="sng">
            <a:solidFill>
              <a:srgbClr val="FF0000"/>
            </a:solidFill>
            <a:prstDash val="solid"/>
            <a:miter/>
          </a:ln>
        </p:spPr>
      </p:pic>
      <p:pic>
        <p:nvPicPr>
          <p:cNvPr id="624" name="图片"/>
          <p:cNvPicPr>
            <a:picLocks noChangeAspect="1"/>
          </p:cNvPicPr>
          <p:nvPr/>
        </p:nvPicPr>
        <p:blipFill>
          <a:blip r:embed="rId5" cstate="print"/>
          <a:stretch>
            <a:fillRect/>
          </a:stretch>
        </p:blipFill>
        <p:spPr>
          <a:xfrm>
            <a:off x="5800090" y="3429000"/>
            <a:ext cx="2201545" cy="1285875"/>
          </a:xfrm>
          <a:prstGeom prst="rect">
            <a:avLst/>
          </a:prstGeom>
          <a:noFill/>
          <a:ln w="9525" cap="flat" cmpd="sng">
            <a:solidFill>
              <a:srgbClr val="FF0000"/>
            </a:solidFill>
            <a:prstDash val="solid"/>
            <a:miter/>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28" name="矩形"/>
          <p:cNvSpPr/>
          <p:nvPr/>
        </p:nvSpPr>
        <p:spPr>
          <a:xfrm>
            <a:off x="0" y="4957539"/>
            <a:ext cx="9144000" cy="195486"/>
          </a:xfrm>
          <a:prstGeom prst="rect">
            <a:avLst/>
          </a:prstGeom>
          <a:solidFill>
            <a:srgbClr val="C00000"/>
          </a:solidFill>
          <a:ln w="9525" cap="flat" cmpd="sng">
            <a:noFill/>
            <a:prstDash val="solid"/>
            <a:round/>
          </a:ln>
        </p:spPr>
      </p:sp>
      <p:sp>
        <p:nvSpPr>
          <p:cNvPr id="629" name="矩形"/>
          <p:cNvSpPr/>
          <p:nvPr/>
        </p:nvSpPr>
        <p:spPr>
          <a:xfrm>
            <a:off x="1028670" y="2671764"/>
            <a:ext cx="2009792" cy="266700"/>
          </a:xfrm>
          <a:prstGeom prst="rect">
            <a:avLst/>
          </a:prstGeom>
          <a:noFill/>
          <a:ln w="19050" cap="flat" cmpd="sng">
            <a:solidFill>
              <a:srgbClr val="FF0000"/>
            </a:solidFill>
            <a:prstDash val="solid"/>
            <a:round/>
          </a:ln>
        </p:spPr>
      </p:sp>
      <p:sp>
        <p:nvSpPr>
          <p:cNvPr id="630" name="矩形"/>
          <p:cNvSpPr/>
          <p:nvPr/>
        </p:nvSpPr>
        <p:spPr>
          <a:xfrm>
            <a:off x="1152496" y="2633664"/>
            <a:ext cx="2286016" cy="3343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心肺复苏及报警知识问答</a:t>
            </a:r>
            <a:endPar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634" name="组合"/>
          <p:cNvGrpSpPr/>
          <p:nvPr/>
        </p:nvGrpSpPr>
        <p:grpSpPr>
          <a:xfrm>
            <a:off x="214282" y="555708"/>
            <a:ext cx="3929090" cy="444406"/>
            <a:chOff x="214282" y="555708"/>
            <a:chExt cx="3929090" cy="444406"/>
          </a:xfrm>
        </p:grpSpPr>
        <p:sp>
          <p:nvSpPr>
            <p:cNvPr id="631"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632"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633"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pic>
        <p:nvPicPr>
          <p:cNvPr id="635" name="图片"/>
          <p:cNvPicPr>
            <a:picLocks noChangeAspect="1"/>
          </p:cNvPicPr>
          <p:nvPr/>
        </p:nvPicPr>
        <p:blipFill>
          <a:blip r:embed="rId1" cstate="print"/>
          <a:stretch>
            <a:fillRect/>
          </a:stretch>
        </p:blipFill>
        <p:spPr>
          <a:xfrm>
            <a:off x="2324082" y="1171566"/>
            <a:ext cx="1785949" cy="1428760"/>
          </a:xfrm>
          <a:prstGeom prst="rect">
            <a:avLst/>
          </a:prstGeom>
          <a:noFill/>
          <a:ln w="9525" cap="flat" cmpd="sng">
            <a:solidFill>
              <a:srgbClr val="FF0000"/>
            </a:solidFill>
            <a:prstDash val="solid"/>
            <a:miter/>
          </a:ln>
        </p:spPr>
      </p:pic>
      <p:pic>
        <p:nvPicPr>
          <p:cNvPr id="636" name="图片"/>
          <p:cNvPicPr>
            <a:picLocks noChangeAspect="1"/>
          </p:cNvPicPr>
          <p:nvPr/>
        </p:nvPicPr>
        <p:blipFill>
          <a:blip r:embed="rId2" cstate="print"/>
          <a:stretch>
            <a:fillRect/>
          </a:stretch>
        </p:blipFill>
        <p:spPr>
          <a:xfrm>
            <a:off x="538132" y="1171566"/>
            <a:ext cx="1785950" cy="1428760"/>
          </a:xfrm>
          <a:prstGeom prst="rect">
            <a:avLst/>
          </a:prstGeom>
          <a:noFill/>
          <a:ln w="9525" cap="flat" cmpd="sng">
            <a:solidFill>
              <a:srgbClr val="FF0000"/>
            </a:solidFill>
            <a:prstDash val="solid"/>
            <a:miter/>
          </a:ln>
        </p:spPr>
      </p:pic>
      <p:sp>
        <p:nvSpPr>
          <p:cNvPr id="637" name="矩形"/>
          <p:cNvSpPr/>
          <p:nvPr/>
        </p:nvSpPr>
        <p:spPr>
          <a:xfrm>
            <a:off x="1023910" y="4543439"/>
            <a:ext cx="2009792" cy="266700"/>
          </a:xfrm>
          <a:prstGeom prst="rect">
            <a:avLst/>
          </a:prstGeom>
          <a:noFill/>
          <a:ln w="19050" cap="flat" cmpd="sng">
            <a:solidFill>
              <a:srgbClr val="FF0000"/>
            </a:solidFill>
            <a:prstDash val="solid"/>
            <a:round/>
          </a:ln>
        </p:spPr>
      </p:sp>
      <p:sp>
        <p:nvSpPr>
          <p:cNvPr id="638" name="矩形"/>
          <p:cNvSpPr/>
          <p:nvPr/>
        </p:nvSpPr>
        <p:spPr>
          <a:xfrm>
            <a:off x="1414436" y="4495814"/>
            <a:ext cx="1495436" cy="3343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三人四脚进行捆绑</a:t>
            </a:r>
            <a:endPar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39" name="矩形"/>
          <p:cNvSpPr/>
          <p:nvPr/>
        </p:nvSpPr>
        <p:spPr>
          <a:xfrm>
            <a:off x="5781676" y="2662238"/>
            <a:ext cx="2009792" cy="266700"/>
          </a:xfrm>
          <a:prstGeom prst="rect">
            <a:avLst/>
          </a:prstGeom>
          <a:noFill/>
          <a:ln w="19050" cap="flat" cmpd="sng">
            <a:solidFill>
              <a:srgbClr val="FF0000"/>
            </a:solidFill>
            <a:prstDash val="solid"/>
            <a:round/>
          </a:ln>
        </p:spPr>
      </p:sp>
      <p:sp>
        <p:nvSpPr>
          <p:cNvPr id="640" name="矩形"/>
          <p:cNvSpPr/>
          <p:nvPr/>
        </p:nvSpPr>
        <p:spPr>
          <a:xfrm>
            <a:off x="6096002" y="2624137"/>
            <a:ext cx="1524016" cy="3343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单手抛及连接水带</a:t>
            </a:r>
            <a:endPar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41" name="矩形"/>
          <p:cNvSpPr/>
          <p:nvPr/>
        </p:nvSpPr>
        <p:spPr>
          <a:xfrm>
            <a:off x="5805491" y="4562488"/>
            <a:ext cx="2009792" cy="266700"/>
          </a:xfrm>
          <a:prstGeom prst="rect">
            <a:avLst/>
          </a:prstGeom>
          <a:noFill/>
          <a:ln w="19050" cap="flat" cmpd="sng">
            <a:solidFill>
              <a:srgbClr val="FF0000"/>
            </a:solidFill>
            <a:prstDash val="solid"/>
            <a:round/>
          </a:ln>
        </p:spPr>
      </p:sp>
      <p:sp>
        <p:nvSpPr>
          <p:cNvPr id="642" name="矩形"/>
          <p:cNvSpPr/>
          <p:nvPr/>
        </p:nvSpPr>
        <p:spPr>
          <a:xfrm>
            <a:off x="6157917" y="4524388"/>
            <a:ext cx="1714516" cy="3343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集体协助迅速逃生</a:t>
            </a:r>
            <a:endPar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643" name="图片"/>
          <p:cNvPicPr>
            <a:picLocks noChangeAspect="1"/>
          </p:cNvPicPr>
          <p:nvPr/>
        </p:nvPicPr>
        <p:blipFill>
          <a:blip r:embed="rId3" cstate="print"/>
          <a:stretch>
            <a:fillRect/>
          </a:stretch>
        </p:blipFill>
        <p:spPr>
          <a:xfrm>
            <a:off x="6591313" y="1171565"/>
            <a:ext cx="1785949" cy="1428759"/>
          </a:xfrm>
          <a:prstGeom prst="rect">
            <a:avLst/>
          </a:prstGeom>
          <a:noFill/>
          <a:ln w="9525" cap="flat" cmpd="sng">
            <a:solidFill>
              <a:srgbClr val="FF0000"/>
            </a:solidFill>
            <a:prstDash val="solid"/>
            <a:miter/>
          </a:ln>
        </p:spPr>
      </p:pic>
      <p:pic>
        <p:nvPicPr>
          <p:cNvPr id="644" name="图片"/>
          <p:cNvPicPr>
            <a:picLocks noChangeAspect="1"/>
          </p:cNvPicPr>
          <p:nvPr/>
        </p:nvPicPr>
        <p:blipFill>
          <a:blip r:embed="rId4" cstate="print"/>
          <a:stretch>
            <a:fillRect/>
          </a:stretch>
        </p:blipFill>
        <p:spPr>
          <a:xfrm>
            <a:off x="4733925" y="3003550"/>
            <a:ext cx="1833575" cy="1503363"/>
          </a:xfrm>
          <a:prstGeom prst="rect">
            <a:avLst/>
          </a:prstGeom>
          <a:noFill/>
          <a:ln w="9525" cap="flat" cmpd="sng">
            <a:solidFill>
              <a:srgbClr val="FF0000"/>
            </a:solidFill>
            <a:prstDash val="solid"/>
            <a:miter/>
          </a:ln>
        </p:spPr>
      </p:pic>
      <p:pic>
        <p:nvPicPr>
          <p:cNvPr id="645" name="图片"/>
          <p:cNvPicPr>
            <a:picLocks noChangeAspect="1"/>
          </p:cNvPicPr>
          <p:nvPr/>
        </p:nvPicPr>
        <p:blipFill>
          <a:blip r:embed="rId5" cstate="print"/>
          <a:stretch>
            <a:fillRect/>
          </a:stretch>
        </p:blipFill>
        <p:spPr>
          <a:xfrm>
            <a:off x="547658" y="3000378"/>
            <a:ext cx="1785950" cy="1476385"/>
          </a:xfrm>
          <a:prstGeom prst="rect">
            <a:avLst/>
          </a:prstGeom>
          <a:noFill/>
          <a:ln w="9525" cap="flat" cmpd="sng">
            <a:solidFill>
              <a:srgbClr val="FF0000"/>
            </a:solidFill>
            <a:prstDash val="solid"/>
            <a:miter/>
          </a:ln>
        </p:spPr>
      </p:pic>
      <p:pic>
        <p:nvPicPr>
          <p:cNvPr id="646" name="图片"/>
          <p:cNvPicPr>
            <a:picLocks noChangeAspect="1"/>
          </p:cNvPicPr>
          <p:nvPr/>
        </p:nvPicPr>
        <p:blipFill>
          <a:blip r:embed="rId6" cstate="print"/>
          <a:stretch>
            <a:fillRect/>
          </a:stretch>
        </p:blipFill>
        <p:spPr>
          <a:xfrm>
            <a:off x="2333608" y="3000378"/>
            <a:ext cx="1785949" cy="1462098"/>
          </a:xfrm>
          <a:prstGeom prst="rect">
            <a:avLst/>
          </a:prstGeom>
          <a:noFill/>
          <a:ln w="9525" cap="flat" cmpd="sng">
            <a:solidFill>
              <a:srgbClr val="FF0000"/>
            </a:solidFill>
            <a:prstDash val="solid"/>
            <a:miter/>
          </a:ln>
        </p:spPr>
      </p:pic>
      <p:pic>
        <p:nvPicPr>
          <p:cNvPr id="647" name="图片"/>
          <p:cNvPicPr>
            <a:picLocks noChangeAspect="1"/>
          </p:cNvPicPr>
          <p:nvPr/>
        </p:nvPicPr>
        <p:blipFill>
          <a:blip r:embed="rId7" cstate="print"/>
          <a:stretch>
            <a:fillRect/>
          </a:stretch>
        </p:blipFill>
        <p:spPr>
          <a:xfrm>
            <a:off x="4733925" y="1166803"/>
            <a:ext cx="1857388" cy="1428760"/>
          </a:xfrm>
          <a:prstGeom prst="rect">
            <a:avLst/>
          </a:prstGeom>
          <a:noFill/>
          <a:ln w="9525" cap="flat" cmpd="sng">
            <a:solidFill>
              <a:srgbClr val="FF0000"/>
            </a:solidFill>
            <a:prstDash val="solid"/>
            <a:miter/>
          </a:ln>
        </p:spPr>
      </p:pic>
      <p:pic>
        <p:nvPicPr>
          <p:cNvPr id="648" name="图片"/>
          <p:cNvPicPr>
            <a:picLocks noChangeAspect="1"/>
          </p:cNvPicPr>
          <p:nvPr/>
        </p:nvPicPr>
        <p:blipFill>
          <a:blip r:embed="rId8" cstate="print"/>
          <a:stretch>
            <a:fillRect/>
          </a:stretch>
        </p:blipFill>
        <p:spPr>
          <a:xfrm>
            <a:off x="6591312" y="2998205"/>
            <a:ext cx="1785949" cy="1518234"/>
          </a:xfrm>
          <a:prstGeom prst="rect">
            <a:avLst/>
          </a:prstGeom>
          <a:noFill/>
          <a:ln w="9525" cap="flat" cmpd="sng">
            <a:solidFill>
              <a:srgbClr val="FF0000"/>
            </a:solidFill>
            <a:prstDash val="solid"/>
            <a:miter/>
          </a:ln>
        </p:spPr>
      </p:pic>
      <p:sp>
        <p:nvSpPr>
          <p:cNvPr id="649" name="直线"/>
          <p:cNvSpPr/>
          <p:nvPr/>
        </p:nvSpPr>
        <p:spPr>
          <a:xfrm rot="5400000">
            <a:off x="3143240" y="2786064"/>
            <a:ext cx="2571768" cy="0"/>
          </a:xfrm>
          <a:prstGeom prst="line">
            <a:avLst/>
          </a:prstGeom>
          <a:solidFill>
            <a:schemeClr val="accent1"/>
          </a:solidFill>
          <a:ln w="28575" cap="flat" cmpd="sng">
            <a:solidFill>
              <a:srgbClr val="DE0000"/>
            </a:solidFill>
            <a:prstDash val="sysDash"/>
            <a:round/>
          </a:ln>
        </p:spPr>
      </p:sp>
      <p:sp>
        <p:nvSpPr>
          <p:cNvPr id="650"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7</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、应急技能对抗赛</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51" name="矩形"/>
          <p:cNvSpPr/>
          <p:nvPr/>
        </p:nvSpPr>
        <p:spPr>
          <a:xfrm>
            <a:off x="4362448" y="614362"/>
            <a:ext cx="1818005"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活动开展情况展示</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52" name="矩形"/>
          <p:cNvSpPr/>
          <p:nvPr/>
        </p:nvSpPr>
        <p:spPr>
          <a:xfrm>
            <a:off x="4214810" y="604824"/>
            <a:ext cx="2071701" cy="347666"/>
          </a:xfrm>
          <a:prstGeom prst="rect">
            <a:avLst/>
          </a:prstGeom>
          <a:noFill/>
          <a:ln w="28575" cap="flat" cmpd="sng">
            <a:solidFill>
              <a:srgbClr val="FF0000"/>
            </a:solidFill>
            <a:prstDash val="solid"/>
            <a:round/>
          </a:ln>
        </p:spPr>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56" name="矩形"/>
          <p:cNvSpPr/>
          <p:nvPr/>
        </p:nvSpPr>
        <p:spPr>
          <a:xfrm>
            <a:off x="0" y="4957539"/>
            <a:ext cx="9144000" cy="195486"/>
          </a:xfrm>
          <a:prstGeom prst="rect">
            <a:avLst/>
          </a:prstGeom>
          <a:solidFill>
            <a:srgbClr val="C00000"/>
          </a:solidFill>
          <a:ln w="9525" cap="flat" cmpd="sng">
            <a:noFill/>
            <a:prstDash val="solid"/>
            <a:round/>
          </a:ln>
        </p:spPr>
      </p:sp>
      <p:grpSp>
        <p:nvGrpSpPr>
          <p:cNvPr id="660" name="组合"/>
          <p:cNvGrpSpPr/>
          <p:nvPr/>
        </p:nvGrpSpPr>
        <p:grpSpPr>
          <a:xfrm>
            <a:off x="214282" y="555708"/>
            <a:ext cx="3929090" cy="444406"/>
            <a:chOff x="214282" y="555708"/>
            <a:chExt cx="3929090" cy="444406"/>
          </a:xfrm>
        </p:grpSpPr>
        <p:sp>
          <p:nvSpPr>
            <p:cNvPr id="657"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658"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659"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grpSp>
        <p:nvGrpSpPr>
          <p:cNvPr id="664" name="组合"/>
          <p:cNvGrpSpPr/>
          <p:nvPr/>
        </p:nvGrpSpPr>
        <p:grpSpPr>
          <a:xfrm>
            <a:off x="4929190" y="1689878"/>
            <a:ext cx="3532182" cy="2627344"/>
            <a:chOff x="4929190" y="1689878"/>
            <a:chExt cx="3532182" cy="2627344"/>
          </a:xfrm>
        </p:grpSpPr>
        <p:pic>
          <p:nvPicPr>
            <p:cNvPr id="661" name="图片"/>
            <p:cNvPicPr>
              <a:picLocks noChangeAspect="1"/>
            </p:cNvPicPr>
            <p:nvPr/>
          </p:nvPicPr>
          <p:blipFill>
            <a:blip r:embed="rId1" cstate="print"/>
            <a:stretch>
              <a:fillRect/>
            </a:stretch>
          </p:blipFill>
          <p:spPr>
            <a:xfrm>
              <a:off x="5540052" y="1689878"/>
              <a:ext cx="2182132" cy="2627344"/>
            </a:xfrm>
            <a:prstGeom prst="rect">
              <a:avLst/>
            </a:prstGeom>
            <a:noFill/>
            <a:ln w="9525" cap="flat" cmpd="sng">
              <a:noFill/>
              <a:prstDash val="solid"/>
              <a:miter/>
            </a:ln>
          </p:spPr>
        </p:pic>
        <p:pic>
          <p:nvPicPr>
            <p:cNvPr id="662" name="图片"/>
            <p:cNvPicPr>
              <a:picLocks noChangeAspect="1"/>
            </p:cNvPicPr>
            <p:nvPr/>
          </p:nvPicPr>
          <p:blipFill>
            <a:blip r:embed="rId2" cstate="print"/>
            <a:stretch>
              <a:fillRect/>
            </a:stretch>
          </p:blipFill>
          <p:spPr>
            <a:xfrm>
              <a:off x="7188121" y="2784193"/>
              <a:ext cx="1273251" cy="1533028"/>
            </a:xfrm>
            <a:prstGeom prst="rect">
              <a:avLst/>
            </a:prstGeom>
            <a:noFill/>
            <a:ln w="9525" cap="flat" cmpd="sng">
              <a:noFill/>
              <a:prstDash val="solid"/>
              <a:miter/>
            </a:ln>
          </p:spPr>
        </p:pic>
        <p:pic>
          <p:nvPicPr>
            <p:cNvPr id="663" name="图片"/>
            <p:cNvPicPr>
              <a:picLocks noChangeAspect="1"/>
            </p:cNvPicPr>
            <p:nvPr/>
          </p:nvPicPr>
          <p:blipFill>
            <a:blip r:embed="rId3" cstate="print"/>
            <a:stretch>
              <a:fillRect/>
            </a:stretch>
          </p:blipFill>
          <p:spPr>
            <a:xfrm>
              <a:off x="4929190" y="2944760"/>
              <a:ext cx="1139893" cy="1372461"/>
            </a:xfrm>
            <a:prstGeom prst="rect">
              <a:avLst/>
            </a:prstGeom>
            <a:noFill/>
            <a:ln w="9525" cap="flat" cmpd="sng">
              <a:noFill/>
              <a:prstDash val="solid"/>
              <a:miter/>
            </a:ln>
          </p:spPr>
        </p:pic>
      </p:grpSp>
      <p:sp>
        <p:nvSpPr>
          <p:cNvPr id="665" name="矩形"/>
          <p:cNvSpPr/>
          <p:nvPr/>
        </p:nvSpPr>
        <p:spPr>
          <a:xfrm>
            <a:off x="5286380" y="642924"/>
            <a:ext cx="2746365" cy="771936"/>
          </a:xfrm>
          <a:prstGeom prst="rect">
            <a:avLst/>
          </a:prstGeom>
          <a:noFill/>
          <a:ln w="9525" cap="flat" cmpd="sng">
            <a:noFill/>
            <a:prstDash val="solid"/>
            <a:miter/>
          </a:ln>
          <a:effectLst>
            <a:outerShdw blurRad="355600" dist="38100" dir="2700000" algn="tl" rotWithShape="0">
              <a:srgbClr val="000000">
                <a:alpha val="55686"/>
              </a:srgbClr>
            </a:outerShdw>
          </a:effectLst>
        </p:spPr>
        <p:txBody>
          <a:bodyPr vert="horz" wrap="square" lIns="51846" tIns="25923" rIns="51846" bIns="25923" anchor="t" anchorCtr="0">
            <a:spAutoFit/>
          </a:bodyPr>
          <a:lstStyle/>
          <a:p>
            <a:pPr marL="0" indent="0" algn="ctr">
              <a:lnSpc>
                <a:spcPct val="120000"/>
              </a:lnSpc>
              <a:spcBef>
                <a:spcPts val="0"/>
              </a:spcBef>
              <a:spcAft>
                <a:spcPts val="0"/>
              </a:spcAft>
              <a:buNone/>
            </a:pPr>
            <a:r>
              <a:rPr lang="zh-CN" altLang="en-US" sz="4000" b="1" i="0" u="none" strike="noStrike" kern="1200" cap="none" spc="170" baseline="0">
                <a:solidFill>
                  <a:srgbClr val="FFC000"/>
                </a:solidFill>
                <a:effectLst>
                  <a:outerShdw blurRad="50800" dist="39370" dir="5460000" algn="tl">
                    <a:srgbClr val="000000">
                      <a:alpha val="38000"/>
                    </a:srgbClr>
                  </a:outerShdw>
                </a:effectLst>
                <a:latin typeface="Arial" panose="020B0604020202020204" pitchFamily="34" charset="0"/>
                <a:ea typeface="华文细黑" panose="02010600040101010101" pitchFamily="2" charset="-122"/>
                <a:cs typeface="Arial" panose="020B0604020202020204" pitchFamily="34" charset="0"/>
              </a:rPr>
              <a:t>颁奖仪式</a:t>
            </a:r>
            <a:endParaRPr lang="zh-CN" altLang="en-US" sz="4000" b="1" i="0" u="none" strike="noStrike" kern="1200" cap="none" spc="170" baseline="0">
              <a:solidFill>
                <a:srgbClr val="FFC000"/>
              </a:solidFill>
              <a:effectLst>
                <a:outerShdw blurRad="50800" dist="39370" dir="5460000" algn="tl">
                  <a:srgbClr val="000000">
                    <a:alpha val="38000"/>
                  </a:srgbClr>
                </a:outerShdw>
              </a:effectLst>
              <a:latin typeface="Arial" panose="020B0604020202020204" pitchFamily="34" charset="0"/>
              <a:ea typeface="华文细黑" panose="02010600040101010101" pitchFamily="2" charset="-122"/>
              <a:cs typeface="Arial" panose="020B0604020202020204" pitchFamily="34" charset="0"/>
            </a:endParaRPr>
          </a:p>
        </p:txBody>
      </p:sp>
      <p:pic>
        <p:nvPicPr>
          <p:cNvPr id="666" name="图片"/>
          <p:cNvPicPr>
            <a:picLocks noChangeAspect="1"/>
          </p:cNvPicPr>
          <p:nvPr/>
        </p:nvPicPr>
        <p:blipFill>
          <a:blip r:embed="rId4" cstate="print"/>
          <a:stretch>
            <a:fillRect/>
          </a:stretch>
        </p:blipFill>
        <p:spPr>
          <a:xfrm>
            <a:off x="2378103" y="2944802"/>
            <a:ext cx="2193897" cy="1571636"/>
          </a:xfrm>
          <a:prstGeom prst="rect">
            <a:avLst/>
          </a:prstGeom>
          <a:noFill/>
          <a:ln w="9525" cap="flat" cmpd="sng">
            <a:solidFill>
              <a:srgbClr val="FF0000"/>
            </a:solidFill>
            <a:prstDash val="solid"/>
            <a:miter/>
          </a:ln>
        </p:spPr>
      </p:pic>
      <p:sp>
        <p:nvSpPr>
          <p:cNvPr id="667" name="矩形"/>
          <p:cNvSpPr/>
          <p:nvPr/>
        </p:nvSpPr>
        <p:spPr>
          <a:xfrm>
            <a:off x="357158" y="3429006"/>
            <a:ext cx="1817686" cy="853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1300" b="1" i="0" u="none" strike="noStrike" kern="1200" cap="none" spc="0" baseline="0">
                <a:solidFill>
                  <a:srgbClr val="FF0000"/>
                </a:solidFill>
                <a:latin typeface="微软雅黑" panose="020B0503020204020204" charset="-122"/>
                <a:ea typeface="微软雅黑" panose="020B0503020204020204" charset="-122"/>
                <a:cs typeface="宋体" panose="02010600030101010101" pitchFamily="2" charset="-122"/>
              </a:rPr>
              <a:t>获胜队：现场工艺室</a:t>
            </a:r>
            <a:endParaRPr lang="en-US" altLang="zh-CN" sz="1300" b="1" i="0" u="none" strike="noStrike" kern="1200" cap="none" spc="0" baseline="0">
              <a:solidFill>
                <a:srgbClr val="FF0000"/>
              </a:solidFill>
              <a:latin typeface="微软雅黑" panose="020B0503020204020204" charset="-122"/>
              <a:ea typeface="微软雅黑" panose="020B0503020204020204" charset="-122"/>
              <a:cs typeface="宋体" panose="02010600030101010101" pitchFamily="2" charset="-122"/>
            </a:endParaRPr>
          </a:p>
          <a:p>
            <a:pPr marL="0" indent="0" algn="l">
              <a:lnSpc>
                <a:spcPct val="200000"/>
              </a:lnSpc>
              <a:spcBef>
                <a:spcPts val="0"/>
              </a:spcBef>
              <a:spcAft>
                <a:spcPts val="0"/>
              </a:spcAft>
              <a:buNone/>
            </a:pPr>
            <a:r>
              <a:rPr lang="zh-CN" altLang="en-US" sz="1300" b="1" i="0" u="none" strike="noStrike" kern="1200" cap="none" spc="0" baseline="0">
                <a:solidFill>
                  <a:srgbClr val="FF0000"/>
                </a:solidFill>
                <a:latin typeface="微软雅黑" panose="020B0503020204020204" charset="-122"/>
                <a:ea typeface="微软雅黑" panose="020B0503020204020204" charset="-122"/>
                <a:cs typeface="宋体" panose="02010600030101010101" pitchFamily="2" charset="-122"/>
              </a:rPr>
              <a:t>奖励标准：奖励</a:t>
            </a:r>
            <a:r>
              <a:rPr lang="en-US" altLang="zh-CN" sz="1300" b="1" i="0" u="none" strike="noStrike" kern="1200" cap="none" spc="0" baseline="0">
                <a:solidFill>
                  <a:srgbClr val="FF0000"/>
                </a:solidFill>
                <a:latin typeface="微软雅黑" panose="020B0503020204020204" charset="-122"/>
                <a:ea typeface="微软雅黑" panose="020B0503020204020204" charset="-122"/>
                <a:cs typeface="宋体" panose="02010600030101010101" pitchFamily="2" charset="-122"/>
              </a:rPr>
              <a:t>100</a:t>
            </a:r>
            <a:r>
              <a:rPr lang="zh-CN" altLang="en-US" sz="1300" b="1" i="0" u="none" strike="noStrike" kern="1200" cap="none" spc="0" baseline="0">
                <a:solidFill>
                  <a:srgbClr val="FF0000"/>
                </a:solidFill>
                <a:latin typeface="微软雅黑" panose="020B0503020204020204" charset="-122"/>
                <a:ea typeface="微软雅黑" panose="020B0503020204020204" charset="-122"/>
                <a:cs typeface="宋体" panose="02010600030101010101" pitchFamily="2" charset="-122"/>
              </a:rPr>
              <a:t>元</a:t>
            </a:r>
            <a:endParaRPr lang="zh-CN" altLang="en-US" sz="13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endParaRPr>
          </a:p>
        </p:txBody>
      </p:sp>
      <p:pic>
        <p:nvPicPr>
          <p:cNvPr id="668" name="图片"/>
          <p:cNvPicPr>
            <a:picLocks noChangeAspect="1"/>
          </p:cNvPicPr>
          <p:nvPr/>
        </p:nvPicPr>
        <p:blipFill>
          <a:blip r:embed="rId5" cstate="print"/>
          <a:stretch>
            <a:fillRect/>
          </a:stretch>
        </p:blipFill>
        <p:spPr>
          <a:xfrm>
            <a:off x="566716" y="1285866"/>
            <a:ext cx="2222487" cy="1581161"/>
          </a:xfrm>
          <a:prstGeom prst="rect">
            <a:avLst/>
          </a:prstGeom>
          <a:noFill/>
          <a:ln w="9525" cap="flat" cmpd="sng">
            <a:solidFill>
              <a:srgbClr val="FF0000"/>
            </a:solidFill>
            <a:prstDash val="solid"/>
            <a:miter/>
          </a:ln>
        </p:spPr>
      </p:pic>
      <p:sp>
        <p:nvSpPr>
          <p:cNvPr id="669"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7</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、应急技能对抗赛</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676" name="组合"/>
          <p:cNvGrpSpPr/>
          <p:nvPr/>
        </p:nvGrpSpPr>
        <p:grpSpPr>
          <a:xfrm>
            <a:off x="214282" y="555708"/>
            <a:ext cx="3857652" cy="444406"/>
            <a:chOff x="214282" y="555708"/>
            <a:chExt cx="3857652" cy="444406"/>
          </a:xfrm>
        </p:grpSpPr>
        <p:sp>
          <p:nvSpPr>
            <p:cNvPr id="673"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674"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675"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677" name="矩形"/>
          <p:cNvSpPr/>
          <p:nvPr/>
        </p:nvSpPr>
        <p:spPr>
          <a:xfrm>
            <a:off x="304768" y="1142990"/>
            <a:ext cx="8210607" cy="720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       </a:t>
            </a:r>
            <a:r>
              <a:rPr lang="zh-CN" altLang="en-US" sz="1400" b="0" i="0" u="none" strike="noStrike" kern="1200" cap="none" spc="0" baseline="0">
                <a:solidFill>
                  <a:schemeClr val="tx1"/>
                </a:solidFill>
                <a:latin typeface="微软雅黑" panose="020B0503020204020204" charset="-122"/>
                <a:ea typeface="微软雅黑" panose="020B0503020204020204" charset="-122"/>
                <a:cs typeface="Tahoma" panose="020B0604030504040204" pitchFamily="34" charset="0"/>
              </a:rPr>
              <a:t>为加强特种设备操作人员的训练教育，提升行车操作工的安全操作技能，构建安全生产长效机制，实现安全事故零目标，部门特组织开展“行车安全操作技能比拼”活动。</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78"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8</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、行车安全操作技能比拼</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79" name="矩形"/>
          <p:cNvSpPr/>
          <p:nvPr/>
        </p:nvSpPr>
        <p:spPr>
          <a:xfrm>
            <a:off x="285720" y="1071552"/>
            <a:ext cx="8210607" cy="928694"/>
          </a:xfrm>
          <a:prstGeom prst="rect">
            <a:avLst/>
          </a:prstGeom>
          <a:noFill/>
          <a:ln w="19050" cap="flat" cmpd="sng">
            <a:solidFill>
              <a:srgbClr val="FF0000"/>
            </a:solidFill>
            <a:prstDash val="solid"/>
            <a:round/>
          </a:ln>
        </p:spPr>
      </p:sp>
      <p:sp>
        <p:nvSpPr>
          <p:cNvPr id="680" name="矩形"/>
          <p:cNvSpPr/>
          <p:nvPr/>
        </p:nvSpPr>
        <p:spPr>
          <a:xfrm>
            <a:off x="0" y="4957539"/>
            <a:ext cx="9144000" cy="195486"/>
          </a:xfrm>
          <a:prstGeom prst="rect">
            <a:avLst/>
          </a:prstGeom>
          <a:solidFill>
            <a:srgbClr val="C00000"/>
          </a:solidFill>
          <a:ln w="9525" cap="flat" cmpd="sng">
            <a:noFill/>
            <a:prstDash val="solid"/>
            <a:round/>
          </a:ln>
        </p:spPr>
      </p:sp>
      <p:pic>
        <p:nvPicPr>
          <p:cNvPr id="681"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682" name="图片"/>
          <p:cNvPicPr>
            <a:picLocks noChangeAspect="1"/>
          </p:cNvPicPr>
          <p:nvPr/>
        </p:nvPicPr>
        <p:blipFill>
          <a:blip r:embed="rId1" cstate="print"/>
          <a:stretch>
            <a:fillRect/>
          </a:stretch>
        </p:blipFill>
        <p:spPr>
          <a:xfrm>
            <a:off x="4567238" y="2566988"/>
            <a:ext cx="9525" cy="9524"/>
          </a:xfrm>
          <a:prstGeom prst="rect">
            <a:avLst/>
          </a:prstGeom>
          <a:noFill/>
          <a:ln w="9525" cap="flat" cmpd="sng">
            <a:noFill/>
            <a:prstDash val="solid"/>
            <a:miter/>
          </a:ln>
        </p:spPr>
      </p:pic>
      <p:pic>
        <p:nvPicPr>
          <p:cNvPr id="683" name="图片"/>
          <p:cNvPicPr>
            <a:picLocks noChangeAspect="1"/>
          </p:cNvPicPr>
          <p:nvPr/>
        </p:nvPicPr>
        <p:blipFill>
          <a:blip r:embed="rId2" cstate="print"/>
          <a:stretch>
            <a:fillRect/>
          </a:stretch>
        </p:blipFill>
        <p:spPr>
          <a:xfrm>
            <a:off x="2643174" y="2214560"/>
            <a:ext cx="3214710" cy="2286016"/>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684" name="矩形"/>
          <p:cNvSpPr/>
          <p:nvPr/>
        </p:nvSpPr>
        <p:spPr>
          <a:xfrm>
            <a:off x="4362448" y="614362"/>
            <a:ext cx="10052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活动方案</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85" name="矩形"/>
          <p:cNvSpPr/>
          <p:nvPr/>
        </p:nvSpPr>
        <p:spPr>
          <a:xfrm>
            <a:off x="4214810" y="604824"/>
            <a:ext cx="1214445" cy="347666"/>
          </a:xfrm>
          <a:prstGeom prst="rect">
            <a:avLst/>
          </a:prstGeom>
          <a:noFill/>
          <a:ln w="28575" cap="flat" cmpd="sng">
            <a:solidFill>
              <a:srgbClr val="FF0000"/>
            </a:solidFill>
            <a:prstDash val="solid"/>
            <a:round/>
          </a:ln>
        </p:spPr>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89" name="矩形"/>
          <p:cNvSpPr/>
          <p:nvPr/>
        </p:nvSpPr>
        <p:spPr>
          <a:xfrm>
            <a:off x="0" y="4957539"/>
            <a:ext cx="9144000" cy="195486"/>
          </a:xfrm>
          <a:prstGeom prst="rect">
            <a:avLst/>
          </a:prstGeom>
          <a:solidFill>
            <a:srgbClr val="C00000"/>
          </a:solidFill>
          <a:ln w="9525" cap="flat" cmpd="sng">
            <a:noFill/>
            <a:prstDash val="solid"/>
            <a:round/>
          </a:ln>
        </p:spPr>
      </p:sp>
      <p:grpSp>
        <p:nvGrpSpPr>
          <p:cNvPr id="693" name="组合"/>
          <p:cNvGrpSpPr/>
          <p:nvPr/>
        </p:nvGrpSpPr>
        <p:grpSpPr>
          <a:xfrm>
            <a:off x="214282" y="555708"/>
            <a:ext cx="3857652" cy="444406"/>
            <a:chOff x="214282" y="555708"/>
            <a:chExt cx="3857652" cy="444406"/>
          </a:xfrm>
        </p:grpSpPr>
        <p:sp>
          <p:nvSpPr>
            <p:cNvPr id="690"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691"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692"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694" name="矩形"/>
          <p:cNvSpPr/>
          <p:nvPr/>
        </p:nvSpPr>
        <p:spPr>
          <a:xfrm>
            <a:off x="1514458" y="4433900"/>
            <a:ext cx="2009792" cy="266700"/>
          </a:xfrm>
          <a:prstGeom prst="rect">
            <a:avLst/>
          </a:prstGeom>
          <a:noFill/>
          <a:ln w="19050" cap="flat" cmpd="sng">
            <a:solidFill>
              <a:srgbClr val="FF0000"/>
            </a:solidFill>
            <a:prstDash val="solid"/>
            <a:round/>
          </a:ln>
        </p:spPr>
      </p:sp>
      <p:sp>
        <p:nvSpPr>
          <p:cNvPr id="695" name="矩形"/>
          <p:cNvSpPr/>
          <p:nvPr/>
        </p:nvSpPr>
        <p:spPr>
          <a:xfrm>
            <a:off x="1928794" y="4400563"/>
            <a:ext cx="1495437" cy="3343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比赛现场展示</a:t>
            </a:r>
            <a:endPar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96" name="矩形"/>
          <p:cNvSpPr/>
          <p:nvPr/>
        </p:nvSpPr>
        <p:spPr>
          <a:xfrm>
            <a:off x="5357818" y="4429138"/>
            <a:ext cx="2009792" cy="266700"/>
          </a:xfrm>
          <a:prstGeom prst="rect">
            <a:avLst/>
          </a:prstGeom>
          <a:noFill/>
          <a:ln w="19050" cap="flat" cmpd="sng">
            <a:solidFill>
              <a:srgbClr val="FF0000"/>
            </a:solidFill>
            <a:prstDash val="solid"/>
            <a:round/>
          </a:ln>
        </p:spPr>
      </p:sp>
      <p:sp>
        <p:nvSpPr>
          <p:cNvPr id="697" name="直线"/>
          <p:cNvSpPr/>
          <p:nvPr/>
        </p:nvSpPr>
        <p:spPr>
          <a:xfrm rot="5400000">
            <a:off x="3143240" y="2786064"/>
            <a:ext cx="2571768" cy="0"/>
          </a:xfrm>
          <a:prstGeom prst="line">
            <a:avLst/>
          </a:prstGeom>
          <a:solidFill>
            <a:schemeClr val="accent1"/>
          </a:solidFill>
          <a:ln w="28575" cap="flat" cmpd="sng">
            <a:solidFill>
              <a:srgbClr val="DE0000"/>
            </a:solidFill>
            <a:prstDash val="sysDash"/>
            <a:round/>
          </a:ln>
        </p:spPr>
      </p:sp>
      <p:sp>
        <p:nvSpPr>
          <p:cNvPr id="698"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8</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、行车安全操作技能比拼</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699" name="图片"/>
          <p:cNvPicPr>
            <a:picLocks noChangeAspect="1"/>
          </p:cNvPicPr>
          <p:nvPr/>
        </p:nvPicPr>
        <p:blipFill>
          <a:blip r:embed="rId1" cstate="print"/>
          <a:stretch>
            <a:fillRect/>
          </a:stretch>
        </p:blipFill>
        <p:spPr>
          <a:xfrm>
            <a:off x="214282" y="1428742"/>
            <a:ext cx="1253026" cy="1278228"/>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0" name="图片"/>
          <p:cNvPicPr>
            <a:picLocks noChangeAspect="1"/>
          </p:cNvPicPr>
          <p:nvPr/>
        </p:nvPicPr>
        <p:blipFill>
          <a:blip r:embed="rId2" cstate="print"/>
          <a:stretch>
            <a:fillRect/>
          </a:stretch>
        </p:blipFill>
        <p:spPr>
          <a:xfrm>
            <a:off x="1571604" y="1428742"/>
            <a:ext cx="1278489" cy="1278228"/>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1" name="图片"/>
          <p:cNvPicPr>
            <a:picLocks noChangeAspect="1"/>
          </p:cNvPicPr>
          <p:nvPr/>
        </p:nvPicPr>
        <p:blipFill>
          <a:blip r:embed="rId3" cstate="print"/>
          <a:stretch>
            <a:fillRect/>
          </a:stretch>
        </p:blipFill>
        <p:spPr>
          <a:xfrm>
            <a:off x="3071801" y="1428742"/>
            <a:ext cx="1253026" cy="1278228"/>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3" name="图片"/>
          <p:cNvPicPr>
            <a:picLocks noChangeAspect="1"/>
          </p:cNvPicPr>
          <p:nvPr/>
        </p:nvPicPr>
        <p:blipFill>
          <a:blip r:embed="rId4" cstate="print"/>
          <a:stretch>
            <a:fillRect/>
          </a:stretch>
        </p:blipFill>
        <p:spPr>
          <a:xfrm>
            <a:off x="925809" y="2857501"/>
            <a:ext cx="1285883" cy="1285887"/>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4" name="图片"/>
          <p:cNvPicPr>
            <a:picLocks noChangeAspect="1"/>
          </p:cNvPicPr>
          <p:nvPr/>
        </p:nvPicPr>
        <p:blipFill>
          <a:blip r:embed="rId5" cstate="print"/>
          <a:stretch>
            <a:fillRect/>
          </a:stretch>
        </p:blipFill>
        <p:spPr>
          <a:xfrm>
            <a:off x="2426006" y="2857502"/>
            <a:ext cx="1253027" cy="1285885"/>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5" name="图片"/>
          <p:cNvPicPr>
            <a:picLocks noChangeAspect="1"/>
          </p:cNvPicPr>
          <p:nvPr/>
        </p:nvPicPr>
        <p:blipFill>
          <a:blip r:embed="rId6" cstate="print"/>
          <a:stretch>
            <a:fillRect/>
          </a:stretch>
        </p:blipFill>
        <p:spPr>
          <a:xfrm>
            <a:off x="4500562" y="1428742"/>
            <a:ext cx="1214445" cy="128588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6" name="图片"/>
          <p:cNvPicPr>
            <a:picLocks noChangeAspect="1"/>
          </p:cNvPicPr>
          <p:nvPr/>
        </p:nvPicPr>
        <p:blipFill>
          <a:blip r:embed="rId7" cstate="print"/>
          <a:stretch>
            <a:fillRect/>
          </a:stretch>
        </p:blipFill>
        <p:spPr>
          <a:xfrm>
            <a:off x="5857884" y="1428742"/>
            <a:ext cx="1214447" cy="128588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7" name="图片"/>
          <p:cNvPicPr>
            <a:picLocks noChangeAspect="1"/>
          </p:cNvPicPr>
          <p:nvPr/>
        </p:nvPicPr>
        <p:blipFill>
          <a:blip r:embed="rId8" cstate="print"/>
          <a:stretch>
            <a:fillRect/>
          </a:stretch>
        </p:blipFill>
        <p:spPr>
          <a:xfrm>
            <a:off x="7215206" y="1428742"/>
            <a:ext cx="1214445" cy="128588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8" name="图片"/>
          <p:cNvPicPr>
            <a:picLocks noChangeAspect="1"/>
          </p:cNvPicPr>
          <p:nvPr/>
        </p:nvPicPr>
        <p:blipFill>
          <a:blip r:embed="rId9" cstate="print"/>
          <a:stretch>
            <a:fillRect/>
          </a:stretch>
        </p:blipFill>
        <p:spPr>
          <a:xfrm>
            <a:off x="3854767" y="2857502"/>
            <a:ext cx="1214445" cy="129358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09" name="图片"/>
          <p:cNvPicPr>
            <a:picLocks noChangeAspect="1"/>
          </p:cNvPicPr>
          <p:nvPr/>
        </p:nvPicPr>
        <p:blipFill>
          <a:blip r:embed="rId10" cstate="print"/>
          <a:stretch>
            <a:fillRect/>
          </a:stretch>
        </p:blipFill>
        <p:spPr>
          <a:xfrm>
            <a:off x="5212089" y="2857502"/>
            <a:ext cx="1214445" cy="1293584"/>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10" name="图片"/>
          <p:cNvPicPr>
            <a:picLocks noChangeAspect="1"/>
          </p:cNvPicPr>
          <p:nvPr/>
        </p:nvPicPr>
        <p:blipFill>
          <a:blip r:embed="rId11" cstate="print"/>
          <a:stretch>
            <a:fillRect/>
          </a:stretch>
        </p:blipFill>
        <p:spPr>
          <a:xfrm>
            <a:off x="6569411" y="2857502"/>
            <a:ext cx="1214446" cy="1296068"/>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sp>
        <p:nvSpPr>
          <p:cNvPr id="711" name="矩形"/>
          <p:cNvSpPr/>
          <p:nvPr/>
        </p:nvSpPr>
        <p:spPr>
          <a:xfrm>
            <a:off x="5791208" y="4395800"/>
            <a:ext cx="1495437" cy="3343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比赛现场展示</a:t>
            </a:r>
            <a:endParaRPr lang="zh-CN" altLang="en-US" sz="1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15" name="矩形"/>
          <p:cNvSpPr/>
          <p:nvPr/>
        </p:nvSpPr>
        <p:spPr>
          <a:xfrm>
            <a:off x="0" y="4957539"/>
            <a:ext cx="9144000" cy="195486"/>
          </a:xfrm>
          <a:prstGeom prst="rect">
            <a:avLst/>
          </a:prstGeom>
          <a:solidFill>
            <a:srgbClr val="C00000"/>
          </a:solidFill>
          <a:ln w="9525" cap="flat" cmpd="sng">
            <a:noFill/>
            <a:prstDash val="solid"/>
            <a:round/>
          </a:ln>
        </p:spPr>
      </p:sp>
      <p:grpSp>
        <p:nvGrpSpPr>
          <p:cNvPr id="719" name="组合"/>
          <p:cNvGrpSpPr/>
          <p:nvPr/>
        </p:nvGrpSpPr>
        <p:grpSpPr>
          <a:xfrm>
            <a:off x="214282" y="555708"/>
            <a:ext cx="3857652" cy="444406"/>
            <a:chOff x="214282" y="555708"/>
            <a:chExt cx="3857652" cy="444406"/>
          </a:xfrm>
        </p:grpSpPr>
        <p:sp>
          <p:nvSpPr>
            <p:cNvPr id="716"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717"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718"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720" name="矩形"/>
          <p:cNvSpPr/>
          <p:nvPr/>
        </p:nvSpPr>
        <p:spPr>
          <a:xfrm>
            <a:off x="1428728" y="3857634"/>
            <a:ext cx="4741224" cy="8915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en-US" altLang="zh-CN" sz="1800" b="1" i="0" u="none" strike="noStrike" kern="1200" cap="none" spc="0" baseline="0" dirty="0">
                <a:solidFill>
                  <a:schemeClr val="tx1"/>
                </a:solidFill>
                <a:latin typeface="Arial" panose="020B0604020202020204" pitchFamily="34" charset="0"/>
                <a:ea typeface="华文细黑" panose="02010600040101010101" pitchFamily="2" charset="-122"/>
                <a:cs typeface="Arial" panose="020B0604020202020204" pitchFamily="34" charset="0"/>
              </a:rPr>
              <a:t>        </a:t>
            </a:r>
            <a:r>
              <a:rPr lang="zh-CN" altLang="en-US" sz="1800" b="1" i="0" u="none" strike="noStrike" kern="1200" cap="none" spc="0" baseline="0" dirty="0">
                <a:solidFill>
                  <a:schemeClr val="tx1"/>
                </a:solidFill>
                <a:latin typeface="Arial" panose="020B0604020202020204" pitchFamily="34" charset="0"/>
                <a:ea typeface="华文细黑" panose="02010600040101010101" pitchFamily="2" charset="-122"/>
                <a:cs typeface="Arial" panose="020B0604020202020204" pitchFamily="34" charset="0"/>
              </a:rPr>
              <a:t>第一名：钣金模具保全室    </a:t>
            </a:r>
            <a:endParaRPr lang="en-US" altLang="zh-CN" sz="1800" b="1" i="0" u="none" strike="noStrike" kern="1200" cap="none" spc="0" baseline="0" dirty="0">
              <a:solidFill>
                <a:srgbClr val="FF0000"/>
              </a:solidFill>
              <a:latin typeface="Arial" panose="020B0604020202020204" pitchFamily="34" charset="0"/>
              <a:ea typeface="华文细黑" panose="02010600040101010101" pitchFamily="2" charset="-122"/>
              <a:cs typeface="Arial" panose="020B0604020202020204" pitchFamily="34" charset="0"/>
            </a:endParaRPr>
          </a:p>
          <a:p>
            <a:pPr marL="0" indent="0" algn="ctr">
              <a:lnSpc>
                <a:spcPct val="150000"/>
              </a:lnSpc>
              <a:spcBef>
                <a:spcPts val="0"/>
              </a:spcBef>
              <a:spcAft>
                <a:spcPts val="0"/>
              </a:spcAft>
              <a:buNone/>
            </a:pPr>
            <a:r>
              <a:rPr lang="en-US" altLang="zh-CN" sz="1800" b="1"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        </a:t>
            </a:r>
            <a:r>
              <a:rPr lang="zh-CN" altLang="en-US" sz="1800" b="1" i="0" u="none" strike="noStrike" kern="1200" cap="none" spc="0" baseline="0" dirty="0">
                <a:solidFill>
                  <a:schemeClr val="tx1"/>
                </a:solidFill>
                <a:latin typeface="Arial" panose="020B0604020202020204" pitchFamily="34" charset="0"/>
                <a:ea typeface="华文细黑" panose="02010600040101010101" pitchFamily="2" charset="-122"/>
                <a:cs typeface="Arial" panose="020B0604020202020204" pitchFamily="34" charset="0"/>
              </a:rPr>
              <a:t>第二名：注塑模具保全室    </a:t>
            </a:r>
            <a:endParaRPr lang="zh-CN" altLang="en-US" sz="1800" b="1" i="0" u="none" strike="noStrike" kern="1200" cap="none" spc="0" baseline="0" dirty="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723" name="组合"/>
          <p:cNvGrpSpPr/>
          <p:nvPr/>
        </p:nvGrpSpPr>
        <p:grpSpPr>
          <a:xfrm>
            <a:off x="1000099" y="1000114"/>
            <a:ext cx="7143800" cy="2479275"/>
            <a:chOff x="1000099" y="1000114"/>
            <a:chExt cx="7143800" cy="2479275"/>
          </a:xfrm>
        </p:grpSpPr>
        <p:pic>
          <p:nvPicPr>
            <p:cNvPr id="721" name="图片"/>
            <p:cNvPicPr>
              <a:picLocks noChangeAspect="1"/>
            </p:cNvPicPr>
            <p:nvPr/>
          </p:nvPicPr>
          <p:blipFill>
            <a:blip r:embed="rId1" cstate="print"/>
            <a:stretch>
              <a:fillRect/>
            </a:stretch>
          </p:blipFill>
          <p:spPr>
            <a:xfrm>
              <a:off x="6101779" y="1000114"/>
              <a:ext cx="2042120" cy="2292070"/>
            </a:xfrm>
            <a:prstGeom prst="rect">
              <a:avLst/>
            </a:prstGeom>
            <a:noFill/>
            <a:ln w="9525" cap="flat" cmpd="sng">
              <a:noFill/>
              <a:prstDash val="solid"/>
              <a:miter/>
            </a:ln>
          </p:spPr>
        </p:pic>
        <p:pic>
          <p:nvPicPr>
            <p:cNvPr id="722" name="图片"/>
            <p:cNvPicPr>
              <a:picLocks noChangeAspect="1"/>
            </p:cNvPicPr>
            <p:nvPr/>
          </p:nvPicPr>
          <p:blipFill>
            <a:blip r:embed="rId2" cstate="print"/>
            <a:stretch>
              <a:fillRect/>
            </a:stretch>
          </p:blipFill>
          <p:spPr>
            <a:xfrm>
              <a:off x="1000099" y="2282066"/>
              <a:ext cx="1066754" cy="1197322"/>
            </a:xfrm>
            <a:prstGeom prst="rect">
              <a:avLst/>
            </a:prstGeom>
            <a:noFill/>
            <a:ln w="9525" cap="flat" cmpd="sng">
              <a:noFill/>
              <a:prstDash val="solid"/>
              <a:miter/>
            </a:ln>
          </p:spPr>
        </p:pic>
      </p:grpSp>
      <p:pic>
        <p:nvPicPr>
          <p:cNvPr id="724" name="图片" descr="921765-20190621-IMG_20190621_173721.jpg"/>
          <p:cNvPicPr>
            <a:picLocks noChangeAspect="1"/>
          </p:cNvPicPr>
          <p:nvPr/>
        </p:nvPicPr>
        <p:blipFill>
          <a:blip r:embed="rId3" cstate="print"/>
          <a:stretch>
            <a:fillRect/>
          </a:stretch>
        </p:blipFill>
        <p:spPr>
          <a:xfrm>
            <a:off x="2285984" y="1285866"/>
            <a:ext cx="3509017" cy="2288000"/>
          </a:xfrm>
          <a:prstGeom prst="rect">
            <a:avLst/>
          </a:prstGeom>
          <a:noFill/>
          <a:ln w="9525" cap="flat" cmpd="sng">
            <a:solidFill>
              <a:srgbClr val="00B0F0"/>
            </a:solidFill>
            <a:prstDash val="solid"/>
            <a:round/>
          </a:ln>
          <a:effectLst>
            <a:outerShdw blurRad="292100" dist="139700" dir="2700000" algn="tl" rotWithShape="0">
              <a:srgbClr val="333333">
                <a:alpha val="64705"/>
              </a:srgbClr>
            </a:outerShdw>
          </a:effectLst>
        </p:spPr>
      </p:pic>
      <p:sp>
        <p:nvSpPr>
          <p:cNvPr id="725"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8</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、行车安全操作技能比拼</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28" name="矩形"/>
          <p:cNvSpPr/>
          <p:nvPr/>
        </p:nvSpPr>
        <p:spPr>
          <a:xfrm>
            <a:off x="468312" y="1214428"/>
            <a:ext cx="8162926" cy="8058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部门领导带队对各现场进行安全隐患大排查（重点排查机械设备、电气、燃气、特种设备、职业健康、作业环境等</a:t>
            </a:r>
            <a:r>
              <a:rPr lang="en-US" altLang="zh-CN"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并对现场作业人员三违进行检查！</a:t>
            </a:r>
            <a:endPar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729" name="图片"/>
          <p:cNvPicPr>
            <a:picLocks noChangeAspect="1"/>
          </p:cNvPicPr>
          <p:nvPr/>
        </p:nvPicPr>
        <p:blipFill>
          <a:blip r:embed="rId1" cstate="print"/>
          <a:stretch>
            <a:fillRect/>
          </a:stretch>
        </p:blipFill>
        <p:spPr>
          <a:xfrm>
            <a:off x="571500" y="2550160"/>
            <a:ext cx="2354580" cy="1778000"/>
          </a:xfrm>
          <a:prstGeom prst="rect">
            <a:avLst/>
          </a:prstGeom>
          <a:solidFill>
            <a:srgbClr val="EDEDED"/>
          </a:solidFill>
          <a:ln w="9525" cap="flat" cmpd="sng">
            <a:solidFill>
              <a:srgbClr val="FF0000"/>
            </a:solidFill>
            <a:prstDash val="solid"/>
            <a:round/>
          </a:ln>
          <a:effectLst>
            <a:reflection blurRad="12700" stA="38000" endA="300" endPos="28000" dist="5000" dir="5400000" sy="-100000" algn="bl" rotWithShape="0"/>
          </a:effectLst>
        </p:spPr>
      </p:pic>
      <p:pic>
        <p:nvPicPr>
          <p:cNvPr id="730" name="图片"/>
          <p:cNvPicPr>
            <a:picLocks noChangeAspect="1"/>
          </p:cNvPicPr>
          <p:nvPr/>
        </p:nvPicPr>
        <p:blipFill>
          <a:blip r:embed="rId2" cstate="print"/>
          <a:stretch>
            <a:fillRect/>
          </a:stretch>
        </p:blipFill>
        <p:spPr>
          <a:xfrm>
            <a:off x="3364865" y="2539999"/>
            <a:ext cx="2375535" cy="1800860"/>
          </a:xfrm>
          <a:prstGeom prst="rect">
            <a:avLst/>
          </a:prstGeom>
          <a:solidFill>
            <a:srgbClr val="EDEDED"/>
          </a:solidFill>
          <a:ln w="9525" cap="flat" cmpd="sng">
            <a:solidFill>
              <a:srgbClr val="FF0000"/>
            </a:solidFill>
            <a:prstDash val="solid"/>
            <a:round/>
          </a:ln>
          <a:effectLst>
            <a:reflection blurRad="12700" stA="38000" endA="300" endPos="28000" dist="5000" dir="5400000" sy="-100000" algn="bl" rotWithShape="0"/>
          </a:effectLst>
        </p:spPr>
      </p:pic>
      <p:pic>
        <p:nvPicPr>
          <p:cNvPr id="731" name="图片"/>
          <p:cNvPicPr>
            <a:picLocks noChangeAspect="1"/>
          </p:cNvPicPr>
          <p:nvPr/>
        </p:nvPicPr>
        <p:blipFill>
          <a:blip r:embed="rId3" cstate="print"/>
          <a:stretch>
            <a:fillRect/>
          </a:stretch>
        </p:blipFill>
        <p:spPr>
          <a:xfrm>
            <a:off x="6181090" y="2550794"/>
            <a:ext cx="2292350" cy="1787525"/>
          </a:xfrm>
          <a:prstGeom prst="rect">
            <a:avLst/>
          </a:prstGeom>
          <a:solidFill>
            <a:srgbClr val="EDEDED"/>
          </a:solidFill>
          <a:ln w="9525" cap="flat" cmpd="sng">
            <a:solidFill>
              <a:srgbClr val="FF0000"/>
            </a:solidFill>
            <a:prstDash val="solid"/>
            <a:round/>
          </a:ln>
          <a:effectLst>
            <a:reflection blurRad="12700" stA="38000" endA="300" endPos="28000" dist="5000" dir="5400000" sy="-100000" algn="bl" rotWithShape="0"/>
          </a:effectLst>
        </p:spPr>
      </p:pic>
      <p:grpSp>
        <p:nvGrpSpPr>
          <p:cNvPr id="735" name="组合"/>
          <p:cNvGrpSpPr/>
          <p:nvPr/>
        </p:nvGrpSpPr>
        <p:grpSpPr>
          <a:xfrm>
            <a:off x="214282" y="555708"/>
            <a:ext cx="3857652" cy="444406"/>
            <a:chOff x="214282" y="555708"/>
            <a:chExt cx="3857652" cy="444406"/>
          </a:xfrm>
        </p:grpSpPr>
        <p:sp>
          <p:nvSpPr>
            <p:cNvPr id="732"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733"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734"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736"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9</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、风险追踪</a:t>
            </a: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隐患互查活动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37" name="矩形"/>
          <p:cNvSpPr/>
          <p:nvPr/>
        </p:nvSpPr>
        <p:spPr>
          <a:xfrm>
            <a:off x="4314823" y="614362"/>
            <a:ext cx="18180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利剑反违专项检查</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738" name="矩形"/>
          <p:cNvSpPr/>
          <p:nvPr/>
        </p:nvSpPr>
        <p:spPr>
          <a:xfrm>
            <a:off x="4214810" y="604824"/>
            <a:ext cx="2000263" cy="347666"/>
          </a:xfrm>
          <a:prstGeom prst="rect">
            <a:avLst/>
          </a:prstGeom>
          <a:noFill/>
          <a:ln w="28575" cap="flat" cmpd="sng">
            <a:solidFill>
              <a:srgbClr val="FF0000"/>
            </a:solidFill>
            <a:prstDash val="solid"/>
            <a:round/>
          </a:ln>
        </p:spPr>
      </p:sp>
    </p:spTree>
  </p:cSld>
  <p:clrMapOvr>
    <a:masterClrMapping/>
  </p:clrMapOvr>
  <p:transition spd="slow" advClick="0">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42" name="矩形"/>
          <p:cNvSpPr/>
          <p:nvPr/>
        </p:nvSpPr>
        <p:spPr>
          <a:xfrm>
            <a:off x="468312" y="1357304"/>
            <a:ext cx="7061200" cy="44862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部门组织人员对各现场安全隐患及现场作业作业人三违现场进行专项检查！</a:t>
            </a:r>
            <a:endParaRPr lang="zh-CN" altLang="en-US" sz="1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743" name="图片"/>
          <p:cNvPicPr>
            <a:picLocks noChangeAspect="1"/>
          </p:cNvPicPr>
          <p:nvPr/>
        </p:nvPicPr>
        <p:blipFill>
          <a:blip r:embed="rId1" cstate="print"/>
          <a:stretch>
            <a:fillRect/>
          </a:stretch>
        </p:blipFill>
        <p:spPr>
          <a:xfrm>
            <a:off x="3335338" y="2429193"/>
            <a:ext cx="2252661" cy="1817687"/>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44" name="图片"/>
          <p:cNvPicPr>
            <a:picLocks noChangeAspect="1"/>
          </p:cNvPicPr>
          <p:nvPr/>
        </p:nvPicPr>
        <p:blipFill>
          <a:blip r:embed="rId2" cstate="print"/>
          <a:stretch>
            <a:fillRect/>
          </a:stretch>
        </p:blipFill>
        <p:spPr>
          <a:xfrm>
            <a:off x="6155055" y="2439988"/>
            <a:ext cx="2226945" cy="1806892"/>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pic>
        <p:nvPicPr>
          <p:cNvPr id="745" name="图片"/>
          <p:cNvPicPr>
            <a:picLocks noChangeAspect="1"/>
          </p:cNvPicPr>
          <p:nvPr/>
        </p:nvPicPr>
        <p:blipFill>
          <a:blip r:embed="rId3" cstate="print"/>
          <a:stretch>
            <a:fillRect/>
          </a:stretch>
        </p:blipFill>
        <p:spPr>
          <a:xfrm>
            <a:off x="577533" y="2428240"/>
            <a:ext cx="2196147" cy="1838960"/>
          </a:xfrm>
          <a:prstGeom prst="rect">
            <a:avLst/>
          </a:prstGeom>
          <a:noFill/>
          <a:ln w="9525" cap="flat" cmpd="sng">
            <a:solidFill>
              <a:srgbClr val="FF0000"/>
            </a:solidFill>
            <a:prstDash val="solid"/>
            <a:round/>
          </a:ln>
          <a:effectLst>
            <a:outerShdw blurRad="292100" dist="139700" dir="2700000" algn="tl" rotWithShape="0">
              <a:srgbClr val="333333">
                <a:alpha val="64705"/>
              </a:srgbClr>
            </a:outerShdw>
          </a:effectLst>
        </p:spPr>
      </p:pic>
      <p:grpSp>
        <p:nvGrpSpPr>
          <p:cNvPr id="749" name="组合"/>
          <p:cNvGrpSpPr/>
          <p:nvPr/>
        </p:nvGrpSpPr>
        <p:grpSpPr>
          <a:xfrm>
            <a:off x="214282" y="555708"/>
            <a:ext cx="3857652" cy="444406"/>
            <a:chOff x="214282" y="555708"/>
            <a:chExt cx="3857652" cy="444406"/>
          </a:xfrm>
        </p:grpSpPr>
        <p:sp>
          <p:nvSpPr>
            <p:cNvPr id="746"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747"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748"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750"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9</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、风险追踪</a:t>
            </a: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隐患互查活动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51" name="矩形"/>
          <p:cNvSpPr/>
          <p:nvPr/>
        </p:nvSpPr>
        <p:spPr>
          <a:xfrm>
            <a:off x="4314823" y="614362"/>
            <a:ext cx="18180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利剑反违专项检查</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752" name="矩形"/>
          <p:cNvSpPr/>
          <p:nvPr/>
        </p:nvSpPr>
        <p:spPr>
          <a:xfrm>
            <a:off x="4214810" y="604824"/>
            <a:ext cx="2000263" cy="347666"/>
          </a:xfrm>
          <a:prstGeom prst="rect">
            <a:avLst/>
          </a:prstGeom>
          <a:noFill/>
          <a:ln w="28575" cap="flat" cmpd="sng">
            <a:solidFill>
              <a:srgbClr val="FF0000"/>
            </a:solidFill>
            <a:prstDash val="solid"/>
            <a:round/>
          </a:ln>
        </p:spPr>
      </p:sp>
    </p:spTree>
  </p:cSld>
  <p:clrMapOvr>
    <a:masterClrMapping/>
  </p:clrMapOvr>
  <p:transition spd="slow" advClick="0">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56" name="图片"/>
          <p:cNvPicPr>
            <a:picLocks noChangeAspect="1"/>
          </p:cNvPicPr>
          <p:nvPr/>
        </p:nvPicPr>
        <p:blipFill>
          <a:blip r:embed="rId1" cstate="print"/>
          <a:stretch>
            <a:fillRect/>
          </a:stretch>
        </p:blipFill>
        <p:spPr>
          <a:xfrm>
            <a:off x="214282" y="1500180"/>
            <a:ext cx="3291204" cy="3021970"/>
          </a:xfrm>
          <a:prstGeom prst="rect">
            <a:avLst/>
          </a:prstGeom>
          <a:noFill/>
          <a:ln w="9525" cap="flat" cmpd="sng">
            <a:solidFill>
              <a:srgbClr val="FF0000"/>
            </a:solidFill>
            <a:prstDash val="solid"/>
            <a:miter/>
          </a:ln>
        </p:spPr>
      </p:pic>
      <p:pic>
        <p:nvPicPr>
          <p:cNvPr id="757" name="图片"/>
          <p:cNvPicPr>
            <a:picLocks noChangeAspect="1"/>
          </p:cNvPicPr>
          <p:nvPr/>
        </p:nvPicPr>
        <p:blipFill>
          <a:blip r:embed="rId2" cstate="print"/>
          <a:stretch>
            <a:fillRect/>
          </a:stretch>
        </p:blipFill>
        <p:spPr>
          <a:xfrm>
            <a:off x="3720066" y="1528445"/>
            <a:ext cx="1624506" cy="1330960"/>
          </a:xfrm>
          <a:prstGeom prst="rect">
            <a:avLst/>
          </a:prstGeom>
          <a:noFill/>
          <a:ln w="9525" cap="flat" cmpd="sng">
            <a:solidFill>
              <a:srgbClr val="FF0000"/>
            </a:solidFill>
            <a:prstDash val="solid"/>
            <a:miter/>
          </a:ln>
        </p:spPr>
      </p:pic>
      <p:pic>
        <p:nvPicPr>
          <p:cNvPr id="758" name="图片"/>
          <p:cNvPicPr>
            <a:picLocks noChangeAspect="1"/>
          </p:cNvPicPr>
          <p:nvPr/>
        </p:nvPicPr>
        <p:blipFill>
          <a:blip r:embed="rId3" cstate="print"/>
          <a:stretch>
            <a:fillRect/>
          </a:stretch>
        </p:blipFill>
        <p:spPr>
          <a:xfrm>
            <a:off x="5480853" y="1513874"/>
            <a:ext cx="1641307" cy="1355690"/>
          </a:xfrm>
          <a:prstGeom prst="rect">
            <a:avLst/>
          </a:prstGeom>
          <a:noFill/>
          <a:ln w="9525" cap="flat" cmpd="sng">
            <a:solidFill>
              <a:srgbClr val="FF0000"/>
            </a:solidFill>
            <a:prstDash val="solid"/>
            <a:miter/>
          </a:ln>
        </p:spPr>
      </p:pic>
      <p:pic>
        <p:nvPicPr>
          <p:cNvPr id="759" name="图片"/>
          <p:cNvPicPr>
            <a:picLocks noChangeAspect="1"/>
          </p:cNvPicPr>
          <p:nvPr/>
        </p:nvPicPr>
        <p:blipFill>
          <a:blip r:embed="rId4" cstate="print"/>
          <a:stretch>
            <a:fillRect/>
          </a:stretch>
        </p:blipFill>
        <p:spPr>
          <a:xfrm>
            <a:off x="3705173" y="3118169"/>
            <a:ext cx="1649147" cy="1349055"/>
          </a:xfrm>
          <a:prstGeom prst="rect">
            <a:avLst/>
          </a:prstGeom>
          <a:noFill/>
          <a:ln w="9525" cap="flat" cmpd="sng">
            <a:solidFill>
              <a:srgbClr val="FF0000"/>
            </a:solidFill>
            <a:prstDash val="solid"/>
            <a:miter/>
          </a:ln>
        </p:spPr>
      </p:pic>
      <p:pic>
        <p:nvPicPr>
          <p:cNvPr id="760" name="图片"/>
          <p:cNvPicPr>
            <a:picLocks noChangeAspect="1"/>
          </p:cNvPicPr>
          <p:nvPr/>
        </p:nvPicPr>
        <p:blipFill>
          <a:blip r:embed="rId5" cstate="print"/>
          <a:stretch>
            <a:fillRect/>
          </a:stretch>
        </p:blipFill>
        <p:spPr>
          <a:xfrm>
            <a:off x="5492634" y="3094341"/>
            <a:ext cx="1649846" cy="1372882"/>
          </a:xfrm>
          <a:prstGeom prst="rect">
            <a:avLst/>
          </a:prstGeom>
          <a:noFill/>
          <a:ln w="9525" cap="flat" cmpd="sng">
            <a:solidFill>
              <a:srgbClr val="FF0000"/>
            </a:solidFill>
            <a:prstDash val="solid"/>
            <a:miter/>
          </a:ln>
        </p:spPr>
      </p:pic>
      <p:pic>
        <p:nvPicPr>
          <p:cNvPr id="761" name="图片"/>
          <p:cNvPicPr>
            <a:picLocks noChangeAspect="1"/>
          </p:cNvPicPr>
          <p:nvPr/>
        </p:nvPicPr>
        <p:blipFill>
          <a:blip r:embed="rId6" cstate="print"/>
          <a:stretch>
            <a:fillRect/>
          </a:stretch>
        </p:blipFill>
        <p:spPr>
          <a:xfrm>
            <a:off x="7251529" y="1508237"/>
            <a:ext cx="1638471" cy="1351168"/>
          </a:xfrm>
          <a:prstGeom prst="rect">
            <a:avLst/>
          </a:prstGeom>
          <a:noFill/>
          <a:ln w="9525" cap="flat" cmpd="sng">
            <a:solidFill>
              <a:srgbClr val="FF0000"/>
            </a:solidFill>
            <a:prstDash val="solid"/>
            <a:miter/>
          </a:ln>
        </p:spPr>
      </p:pic>
      <p:pic>
        <p:nvPicPr>
          <p:cNvPr id="762" name="图片"/>
          <p:cNvPicPr>
            <a:picLocks noChangeAspect="1"/>
          </p:cNvPicPr>
          <p:nvPr/>
        </p:nvPicPr>
        <p:blipFill>
          <a:blip r:embed="rId7" cstate="print"/>
          <a:stretch>
            <a:fillRect/>
          </a:stretch>
        </p:blipFill>
        <p:spPr>
          <a:xfrm>
            <a:off x="7236779" y="3089274"/>
            <a:ext cx="1653221" cy="1377950"/>
          </a:xfrm>
          <a:prstGeom prst="rect">
            <a:avLst/>
          </a:prstGeom>
          <a:noFill/>
          <a:ln w="9525" cap="flat" cmpd="sng">
            <a:solidFill>
              <a:srgbClr val="FF0000"/>
            </a:solidFill>
            <a:prstDash val="solid"/>
            <a:miter/>
          </a:ln>
        </p:spPr>
      </p:pic>
      <p:grpSp>
        <p:nvGrpSpPr>
          <p:cNvPr id="766" name="组合"/>
          <p:cNvGrpSpPr/>
          <p:nvPr/>
        </p:nvGrpSpPr>
        <p:grpSpPr>
          <a:xfrm>
            <a:off x="214282" y="555708"/>
            <a:ext cx="3857652" cy="444406"/>
            <a:chOff x="214282" y="555708"/>
            <a:chExt cx="3857652" cy="444406"/>
          </a:xfrm>
        </p:grpSpPr>
        <p:sp>
          <p:nvSpPr>
            <p:cNvPr id="763"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764"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765"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767"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9</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、风险追踪</a:t>
            </a: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隐患互查活动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68" name="矩形"/>
          <p:cNvSpPr/>
          <p:nvPr/>
        </p:nvSpPr>
        <p:spPr>
          <a:xfrm>
            <a:off x="4314823" y="614362"/>
            <a:ext cx="2224405"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百错图拼接、隐患标记</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769" name="矩形"/>
          <p:cNvSpPr/>
          <p:nvPr/>
        </p:nvSpPr>
        <p:spPr>
          <a:xfrm>
            <a:off x="4214810" y="604824"/>
            <a:ext cx="2357454" cy="347666"/>
          </a:xfrm>
          <a:prstGeom prst="rect">
            <a:avLst/>
          </a:prstGeom>
          <a:noFill/>
          <a:ln w="28575" cap="flat" cmpd="sng">
            <a:solidFill>
              <a:srgbClr val="FF0000"/>
            </a:solidFill>
            <a:prstDash val="solid"/>
            <a:round/>
          </a:ln>
        </p:spPr>
      </p:sp>
    </p:spTree>
  </p:cSld>
  <p:clrMapOvr>
    <a:masterClrMapping/>
  </p:clrMapOvr>
  <p:transition spd="slow" advClick="0">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73" name="图片"/>
          <p:cNvPicPr>
            <a:picLocks noChangeAspect="1"/>
          </p:cNvPicPr>
          <p:nvPr/>
        </p:nvPicPr>
        <p:blipFill>
          <a:blip r:embed="rId1" cstate="print"/>
          <a:stretch>
            <a:fillRect/>
          </a:stretch>
        </p:blipFill>
        <p:spPr>
          <a:xfrm>
            <a:off x="2808605" y="1351599"/>
            <a:ext cx="2098675" cy="1411922"/>
          </a:xfrm>
          <a:prstGeom prst="rect">
            <a:avLst/>
          </a:prstGeom>
          <a:noFill/>
          <a:ln w="9525" cap="flat" cmpd="sng">
            <a:solidFill>
              <a:srgbClr val="FF0000"/>
            </a:solidFill>
            <a:prstDash val="solid"/>
            <a:miter/>
          </a:ln>
        </p:spPr>
      </p:pic>
      <p:pic>
        <p:nvPicPr>
          <p:cNvPr id="774" name="图片"/>
          <p:cNvPicPr>
            <a:picLocks noChangeAspect="1"/>
          </p:cNvPicPr>
          <p:nvPr/>
        </p:nvPicPr>
        <p:blipFill>
          <a:blip r:embed="rId2" cstate="print"/>
          <a:stretch>
            <a:fillRect/>
          </a:stretch>
        </p:blipFill>
        <p:spPr>
          <a:xfrm>
            <a:off x="405448" y="1336675"/>
            <a:ext cx="2124391" cy="1437005"/>
          </a:xfrm>
          <a:prstGeom prst="rect">
            <a:avLst/>
          </a:prstGeom>
          <a:noFill/>
          <a:ln w="9525" cap="flat" cmpd="sng">
            <a:solidFill>
              <a:srgbClr val="FF0000"/>
            </a:solidFill>
            <a:prstDash val="solid"/>
            <a:miter/>
          </a:ln>
        </p:spPr>
      </p:pic>
      <p:pic>
        <p:nvPicPr>
          <p:cNvPr id="775" name="图片"/>
          <p:cNvPicPr>
            <a:picLocks noChangeAspect="1"/>
          </p:cNvPicPr>
          <p:nvPr/>
        </p:nvPicPr>
        <p:blipFill>
          <a:blip r:embed="rId3" cstate="print"/>
          <a:stretch>
            <a:fillRect/>
          </a:stretch>
        </p:blipFill>
        <p:spPr>
          <a:xfrm>
            <a:off x="422909" y="2975293"/>
            <a:ext cx="2117090" cy="1425891"/>
          </a:xfrm>
          <a:prstGeom prst="rect">
            <a:avLst/>
          </a:prstGeom>
          <a:noFill/>
          <a:ln w="9525" cap="flat" cmpd="sng">
            <a:solidFill>
              <a:srgbClr val="FF0000"/>
            </a:solidFill>
            <a:prstDash val="solid"/>
            <a:miter/>
          </a:ln>
        </p:spPr>
      </p:pic>
      <p:pic>
        <p:nvPicPr>
          <p:cNvPr id="776" name="图片"/>
          <p:cNvPicPr>
            <a:picLocks noChangeAspect="1"/>
          </p:cNvPicPr>
          <p:nvPr/>
        </p:nvPicPr>
        <p:blipFill>
          <a:blip r:embed="rId4" cstate="print"/>
          <a:stretch>
            <a:fillRect/>
          </a:stretch>
        </p:blipFill>
        <p:spPr>
          <a:xfrm>
            <a:off x="5183504" y="1351598"/>
            <a:ext cx="2091055" cy="1432242"/>
          </a:xfrm>
          <a:prstGeom prst="rect">
            <a:avLst/>
          </a:prstGeom>
          <a:noFill/>
          <a:ln w="9525" cap="flat" cmpd="sng">
            <a:solidFill>
              <a:srgbClr val="FF0000"/>
            </a:solidFill>
            <a:prstDash val="solid"/>
            <a:miter/>
          </a:ln>
        </p:spPr>
      </p:pic>
      <p:pic>
        <p:nvPicPr>
          <p:cNvPr id="777" name="图片"/>
          <p:cNvPicPr>
            <a:picLocks noChangeAspect="1"/>
          </p:cNvPicPr>
          <p:nvPr/>
        </p:nvPicPr>
        <p:blipFill>
          <a:blip r:embed="rId5" cstate="print"/>
          <a:stretch>
            <a:fillRect/>
          </a:stretch>
        </p:blipFill>
        <p:spPr>
          <a:xfrm>
            <a:off x="2805113" y="2988944"/>
            <a:ext cx="2122486" cy="1422401"/>
          </a:xfrm>
          <a:prstGeom prst="rect">
            <a:avLst/>
          </a:prstGeom>
          <a:noFill/>
          <a:ln w="9525" cap="flat" cmpd="sng">
            <a:solidFill>
              <a:srgbClr val="FF0000"/>
            </a:solidFill>
            <a:prstDash val="solid"/>
            <a:miter/>
          </a:ln>
        </p:spPr>
      </p:pic>
      <p:pic>
        <p:nvPicPr>
          <p:cNvPr id="778" name="图片"/>
          <p:cNvPicPr>
            <a:picLocks noChangeAspect="1"/>
          </p:cNvPicPr>
          <p:nvPr/>
        </p:nvPicPr>
        <p:blipFill>
          <a:blip r:embed="rId6" cstate="print"/>
          <a:stretch>
            <a:fillRect/>
          </a:stretch>
        </p:blipFill>
        <p:spPr>
          <a:xfrm>
            <a:off x="5193030" y="2974023"/>
            <a:ext cx="2112009" cy="1447480"/>
          </a:xfrm>
          <a:prstGeom prst="rect">
            <a:avLst/>
          </a:prstGeom>
          <a:noFill/>
          <a:ln w="9525" cap="flat" cmpd="sng">
            <a:solidFill>
              <a:srgbClr val="FF0000"/>
            </a:solidFill>
            <a:prstDash val="solid"/>
            <a:miter/>
          </a:ln>
        </p:spPr>
      </p:pic>
      <p:grpSp>
        <p:nvGrpSpPr>
          <p:cNvPr id="782" name="组合"/>
          <p:cNvGrpSpPr/>
          <p:nvPr/>
        </p:nvGrpSpPr>
        <p:grpSpPr>
          <a:xfrm>
            <a:off x="214282" y="555708"/>
            <a:ext cx="3857652" cy="444406"/>
            <a:chOff x="214282" y="555708"/>
            <a:chExt cx="3857652" cy="444406"/>
          </a:xfrm>
        </p:grpSpPr>
        <p:sp>
          <p:nvSpPr>
            <p:cNvPr id="779"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780"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781"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783"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9</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、风险追踪</a:t>
            </a: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隐患互查活动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84" name="矩形"/>
          <p:cNvSpPr/>
          <p:nvPr/>
        </p:nvSpPr>
        <p:spPr>
          <a:xfrm>
            <a:off x="4314823" y="614362"/>
            <a:ext cx="18180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风险追踪隐患互查</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785" name="矩形"/>
          <p:cNvSpPr/>
          <p:nvPr/>
        </p:nvSpPr>
        <p:spPr>
          <a:xfrm>
            <a:off x="4214810" y="604824"/>
            <a:ext cx="2000263" cy="347666"/>
          </a:xfrm>
          <a:prstGeom prst="rect">
            <a:avLst/>
          </a:prstGeom>
          <a:noFill/>
          <a:ln w="28575" cap="flat" cmpd="sng">
            <a:solidFill>
              <a:srgbClr val="FF0000"/>
            </a:solidFill>
            <a:prstDash val="solid"/>
            <a:round/>
          </a:ln>
        </p:spPr>
      </p:sp>
      <p:sp>
        <p:nvSpPr>
          <p:cNvPr id="786" name="矩形"/>
          <p:cNvSpPr/>
          <p:nvPr/>
        </p:nvSpPr>
        <p:spPr>
          <a:xfrm>
            <a:off x="7500958" y="1108611"/>
            <a:ext cx="1428760" cy="3710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通过</a:t>
            </a: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现场主管带着班组长查，班组长带着员工查</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，强化各级人员对隐患点的关注度，使隐患无处可藏。活动后针对排查的隐患点逐个分析，定责任人、定措施，落实整改！</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3" name="矩形"/>
          <p:cNvSpPr/>
          <p:nvPr/>
        </p:nvSpPr>
        <p:spPr>
          <a:xfrm>
            <a:off x="8247686" y="1439746"/>
            <a:ext cx="900230" cy="2094131"/>
          </a:xfrm>
          <a:prstGeom prst="rect">
            <a:avLst/>
          </a:prstGeom>
          <a:solidFill>
            <a:srgbClr val="FF0000"/>
          </a:solidFill>
          <a:ln w="9525" cap="flat" cmpd="sng">
            <a:noFill/>
            <a:prstDash val="solid"/>
            <a:round/>
          </a:ln>
        </p:spPr>
      </p:sp>
      <p:sp>
        <p:nvSpPr>
          <p:cNvPr id="94" name="曲线"/>
          <p:cNvSpPr/>
          <p:nvPr/>
        </p:nvSpPr>
        <p:spPr>
          <a:xfrm>
            <a:off x="0" y="1439747"/>
            <a:ext cx="1461752" cy="2094131"/>
          </a:xfrm>
          <a:custGeom>
            <a:avLst/>
            <a:gdLst>
              <a:gd name="T1" fmla="*/ 0 w 21600"/>
              <a:gd name="T2" fmla="*/ 0 h 21600"/>
              <a:gd name="T3" fmla="*/ 21600 w 21600"/>
              <a:gd name="T4" fmla="*/ 21600 h 21600"/>
            </a:gdLst>
            <a:ahLst/>
            <a:cxnLst/>
            <a:rect l="T1" t="T2" r="T3" b="T4"/>
            <a:pathLst>
              <a:path w="21600" h="21600">
                <a:moveTo>
                  <a:pt x="21600" y="21600"/>
                </a:moveTo>
                <a:lnTo>
                  <a:pt x="0" y="21600"/>
                </a:lnTo>
                <a:lnTo>
                  <a:pt x="0" y="0"/>
                </a:lnTo>
                <a:lnTo>
                  <a:pt x="21600" y="0"/>
                </a:lnTo>
                <a:cubicBezTo>
                  <a:pt x="14788" y="1929"/>
                  <a:pt x="10079" y="6039"/>
                  <a:pt x="10079" y="10800"/>
                </a:cubicBezTo>
                <a:cubicBezTo>
                  <a:pt x="10079" y="15554"/>
                  <a:pt x="14788" y="19670"/>
                  <a:pt x="21600" y="21600"/>
                </a:cubicBezTo>
                <a:close/>
              </a:path>
            </a:pathLst>
          </a:custGeom>
          <a:solidFill>
            <a:srgbClr val="FF0000"/>
          </a:solidFill>
          <a:ln w="9525" cap="flat" cmpd="sng">
            <a:noFill/>
            <a:prstDash val="solid"/>
            <a:round/>
          </a:ln>
        </p:spPr>
      </p:sp>
      <p:sp>
        <p:nvSpPr>
          <p:cNvPr id="95" name="曲线"/>
          <p:cNvSpPr/>
          <p:nvPr/>
        </p:nvSpPr>
        <p:spPr>
          <a:xfrm>
            <a:off x="2643174" y="0"/>
            <a:ext cx="925144" cy="5143500"/>
          </a:xfrm>
          <a:custGeom>
            <a:avLst/>
            <a:gdLst>
              <a:gd name="T1" fmla="*/ 0 w 21600"/>
              <a:gd name="T2" fmla="*/ 0 h 21600"/>
              <a:gd name="T3" fmla="*/ 21600 w 21600"/>
              <a:gd name="T4" fmla="*/ 21600 h 21600"/>
            </a:gdLst>
            <a:ahLst/>
            <a:cxnLst/>
            <a:rect l="T1" t="T2" r="T3" b="T4"/>
            <a:pathLst>
              <a:path w="21600" h="21600">
                <a:moveTo>
                  <a:pt x="0" y="0"/>
                </a:moveTo>
                <a:cubicBezTo>
                  <a:pt x="13444" y="2885"/>
                  <a:pt x="21600" y="6663"/>
                  <a:pt x="21600" y="10798"/>
                </a:cubicBezTo>
                <a:cubicBezTo>
                  <a:pt x="21600" y="14933"/>
                  <a:pt x="13444" y="18711"/>
                  <a:pt x="0" y="21600"/>
                </a:cubicBezTo>
              </a:path>
            </a:pathLst>
          </a:custGeom>
          <a:noFill/>
          <a:ln w="8" cap="flat" cmpd="sng">
            <a:solidFill>
              <a:srgbClr val="2E2C2C"/>
            </a:solidFill>
            <a:prstDash val="dash"/>
            <a:miter/>
          </a:ln>
        </p:spPr>
      </p:sp>
      <p:sp>
        <p:nvSpPr>
          <p:cNvPr id="96" name="椭圆"/>
          <p:cNvSpPr>
            <a:spLocks noChangeAspect="1"/>
          </p:cNvSpPr>
          <p:nvPr/>
        </p:nvSpPr>
        <p:spPr>
          <a:xfrm>
            <a:off x="3259870" y="2616357"/>
            <a:ext cx="575899" cy="547155"/>
          </a:xfrm>
          <a:prstGeom prst="ellipse">
            <a:avLst/>
          </a:prstGeom>
          <a:solidFill>
            <a:srgbClr val="C00000"/>
          </a:solidFill>
          <a:ln w="9525" cap="flat" cmpd="sng">
            <a:noFill/>
            <a:prstDash val="solid"/>
            <a:round/>
          </a:ln>
        </p:spPr>
      </p:sp>
      <p:sp>
        <p:nvSpPr>
          <p:cNvPr id="97" name="圆角矩形"/>
          <p:cNvSpPr/>
          <p:nvPr/>
        </p:nvSpPr>
        <p:spPr>
          <a:xfrm>
            <a:off x="3938169" y="2660988"/>
            <a:ext cx="3705665" cy="456370"/>
          </a:xfrm>
          <a:prstGeom prst="roundRect">
            <a:avLst>
              <a:gd name="adj" fmla="val 50000"/>
            </a:avLst>
          </a:prstGeom>
          <a:noFill/>
          <a:ln w="9525" cap="flat" cmpd="sng">
            <a:solidFill>
              <a:srgbClr val="FF0000"/>
            </a:solidFill>
            <a:prstDash val="solid"/>
            <a:round/>
          </a:ln>
        </p:spPr>
      </p:sp>
      <p:sp>
        <p:nvSpPr>
          <p:cNvPr id="98" name="矩形"/>
          <p:cNvSpPr/>
          <p:nvPr/>
        </p:nvSpPr>
        <p:spPr>
          <a:xfrm>
            <a:off x="4193306" y="2690834"/>
            <a:ext cx="3106453" cy="395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悬挂横幅、制作宣传展板</a:t>
            </a:r>
            <a:endParaRPr lang="zh-CN" altLang="en-US" sz="2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103" name="组合"/>
          <p:cNvGrpSpPr/>
          <p:nvPr/>
        </p:nvGrpSpPr>
        <p:grpSpPr>
          <a:xfrm>
            <a:off x="3210281" y="1714494"/>
            <a:ext cx="4433552" cy="547155"/>
            <a:chOff x="3210281" y="1714494"/>
            <a:chExt cx="4433552" cy="547155"/>
          </a:xfrm>
        </p:grpSpPr>
        <p:sp>
          <p:nvSpPr>
            <p:cNvPr id="99" name="椭圆"/>
            <p:cNvSpPr>
              <a:spLocks noChangeAspect="1"/>
            </p:cNvSpPr>
            <p:nvPr/>
          </p:nvSpPr>
          <p:spPr>
            <a:xfrm>
              <a:off x="3210281" y="1714494"/>
              <a:ext cx="575899" cy="547155"/>
            </a:xfrm>
            <a:prstGeom prst="ellipse">
              <a:avLst/>
            </a:prstGeom>
            <a:solidFill>
              <a:srgbClr val="C00000"/>
            </a:solidFill>
            <a:ln w="9525" cap="flat" cmpd="sng">
              <a:noFill/>
              <a:prstDash val="solid"/>
              <a:round/>
            </a:ln>
          </p:spPr>
        </p:sp>
        <p:sp>
          <p:nvSpPr>
            <p:cNvPr id="100" name="圆角矩形"/>
            <p:cNvSpPr/>
            <p:nvPr/>
          </p:nvSpPr>
          <p:spPr>
            <a:xfrm>
              <a:off x="3854910" y="1772633"/>
              <a:ext cx="3788924" cy="456369"/>
            </a:xfrm>
            <a:prstGeom prst="roundRect">
              <a:avLst>
                <a:gd name="adj" fmla="val 50000"/>
              </a:avLst>
            </a:prstGeom>
            <a:noFill/>
            <a:ln w="9525" cap="flat" cmpd="sng">
              <a:solidFill>
                <a:srgbClr val="FF0000"/>
              </a:solidFill>
              <a:prstDash val="solid"/>
              <a:round/>
            </a:ln>
          </p:spPr>
        </p:sp>
        <p:sp>
          <p:nvSpPr>
            <p:cNvPr id="101" name="矩形"/>
            <p:cNvSpPr/>
            <p:nvPr/>
          </p:nvSpPr>
          <p:spPr>
            <a:xfrm>
              <a:off x="4071934" y="1804957"/>
              <a:ext cx="3373152" cy="395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召开“安全月”活动动员会</a:t>
              </a:r>
              <a:endParaRPr lang="zh-CN" altLang="en-US" sz="2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02" name="矩形"/>
            <p:cNvSpPr/>
            <p:nvPr/>
          </p:nvSpPr>
          <p:spPr>
            <a:xfrm>
              <a:off x="3321966" y="1738155"/>
              <a:ext cx="373955" cy="49118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7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rPr>
                <a:t>1</a:t>
              </a:r>
              <a:endParaRPr lang="zh-CN" altLang="en-US" sz="27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endParaRPr>
            </a:p>
          </p:txBody>
        </p:sp>
      </p:grpSp>
      <p:sp>
        <p:nvSpPr>
          <p:cNvPr id="104" name="矩形"/>
          <p:cNvSpPr/>
          <p:nvPr/>
        </p:nvSpPr>
        <p:spPr>
          <a:xfrm>
            <a:off x="3368819" y="2635287"/>
            <a:ext cx="373955" cy="49118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7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rPr>
              <a:t>2</a:t>
            </a:r>
            <a:endParaRPr lang="zh-CN" altLang="en-US" sz="27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endParaRPr>
          </a:p>
        </p:txBody>
      </p:sp>
      <p:sp>
        <p:nvSpPr>
          <p:cNvPr id="105" name="椭圆"/>
          <p:cNvSpPr/>
          <p:nvPr/>
        </p:nvSpPr>
        <p:spPr>
          <a:xfrm>
            <a:off x="943185" y="1578145"/>
            <a:ext cx="1853878" cy="1812621"/>
          </a:xfrm>
          <a:prstGeom prst="ellipse">
            <a:avLst/>
          </a:prstGeom>
          <a:solidFill>
            <a:srgbClr val="FF0000"/>
          </a:solidFill>
          <a:ln w="9525" cap="flat" cmpd="sng">
            <a:noFill/>
            <a:prstDash val="solid"/>
            <a:round/>
          </a:ln>
        </p:spPr>
      </p:sp>
      <p:sp>
        <p:nvSpPr>
          <p:cNvPr id="106" name="曲线"/>
          <p:cNvSpPr/>
          <p:nvPr/>
        </p:nvSpPr>
        <p:spPr>
          <a:xfrm>
            <a:off x="1375799" y="1799669"/>
            <a:ext cx="976938" cy="872172"/>
          </a:xfrm>
          <a:custGeom>
            <a:avLst/>
            <a:gdLst>
              <a:gd name="T1" fmla="*/ 0 w 21600"/>
              <a:gd name="T2" fmla="*/ 0 h 21600"/>
              <a:gd name="T3" fmla="*/ 21600 w 21600"/>
              <a:gd name="T4" fmla="*/ 21600 h 21600"/>
            </a:gdLst>
            <a:ahLst/>
            <a:cxnLst/>
            <a:rect l="T1" t="T2" r="T3" b="T4"/>
            <a:pathLst>
              <a:path w="21600" h="21600">
                <a:moveTo>
                  <a:pt x="9589" y="18872"/>
                </a:moveTo>
                <a:lnTo>
                  <a:pt x="11885" y="18872"/>
                </a:lnTo>
                <a:lnTo>
                  <a:pt x="12688" y="20309"/>
                </a:lnTo>
                <a:lnTo>
                  <a:pt x="8911" y="20309"/>
                </a:lnTo>
                <a:lnTo>
                  <a:pt x="9589" y="18872"/>
                </a:lnTo>
              </a:path>
              <a:path w="21600" h="21600">
                <a:moveTo>
                  <a:pt x="6050" y="718"/>
                </a:moveTo>
                <a:lnTo>
                  <a:pt x="6604" y="1095"/>
                </a:lnTo>
                <a:cubicBezTo>
                  <a:pt x="6638" y="1120"/>
                  <a:pt x="6660" y="1132"/>
                  <a:pt x="6683" y="1156"/>
                </a:cubicBezTo>
                <a:lnTo>
                  <a:pt x="11659" y="474"/>
                </a:lnTo>
                <a:cubicBezTo>
                  <a:pt x="11535" y="182"/>
                  <a:pt x="11241" y="0"/>
                  <a:pt x="10890" y="48"/>
                </a:cubicBezTo>
                <a:lnTo>
                  <a:pt x="6050" y="718"/>
                </a:lnTo>
              </a:path>
              <a:path w="21600" h="21600">
                <a:moveTo>
                  <a:pt x="5394" y="876"/>
                </a:moveTo>
                <a:lnTo>
                  <a:pt x="6332" y="1521"/>
                </a:lnTo>
                <a:cubicBezTo>
                  <a:pt x="6468" y="1619"/>
                  <a:pt x="6581" y="1887"/>
                  <a:pt x="6581" y="2130"/>
                </a:cubicBezTo>
                <a:lnTo>
                  <a:pt x="6581" y="11408"/>
                </a:lnTo>
                <a:cubicBezTo>
                  <a:pt x="6581" y="11652"/>
                  <a:pt x="6468" y="11761"/>
                  <a:pt x="6332" y="11676"/>
                </a:cubicBezTo>
                <a:lnTo>
                  <a:pt x="5394" y="11031"/>
                </a:lnTo>
                <a:cubicBezTo>
                  <a:pt x="5247" y="10933"/>
                  <a:pt x="5134" y="10653"/>
                  <a:pt x="5134" y="10422"/>
                </a:cubicBezTo>
                <a:lnTo>
                  <a:pt x="5134" y="1132"/>
                </a:lnTo>
                <a:cubicBezTo>
                  <a:pt x="5134" y="901"/>
                  <a:pt x="5247" y="779"/>
                  <a:pt x="5394" y="876"/>
                </a:cubicBezTo>
              </a:path>
              <a:path w="21600" h="21600">
                <a:moveTo>
                  <a:pt x="9273" y="3750"/>
                </a:moveTo>
                <a:lnTo>
                  <a:pt x="9827" y="4139"/>
                </a:lnTo>
                <a:cubicBezTo>
                  <a:pt x="9861" y="4151"/>
                  <a:pt x="9883" y="4176"/>
                  <a:pt x="9917" y="4200"/>
                </a:cubicBezTo>
                <a:lnTo>
                  <a:pt x="14882" y="3518"/>
                </a:lnTo>
                <a:cubicBezTo>
                  <a:pt x="14758" y="3214"/>
                  <a:pt x="14464" y="3043"/>
                  <a:pt x="14124" y="3080"/>
                </a:cubicBezTo>
                <a:lnTo>
                  <a:pt x="9273" y="3750"/>
                </a:lnTo>
              </a:path>
              <a:path w="21600" h="21600">
                <a:moveTo>
                  <a:pt x="8617" y="3920"/>
                </a:moveTo>
                <a:lnTo>
                  <a:pt x="9556" y="4565"/>
                </a:lnTo>
                <a:cubicBezTo>
                  <a:pt x="9691" y="4651"/>
                  <a:pt x="9804" y="4931"/>
                  <a:pt x="9804" y="5162"/>
                </a:cubicBezTo>
                <a:lnTo>
                  <a:pt x="9804" y="14452"/>
                </a:lnTo>
                <a:cubicBezTo>
                  <a:pt x="9804" y="14684"/>
                  <a:pt x="9691" y="14805"/>
                  <a:pt x="9556" y="14708"/>
                </a:cubicBezTo>
                <a:lnTo>
                  <a:pt x="8617" y="14063"/>
                </a:lnTo>
                <a:cubicBezTo>
                  <a:pt x="8481" y="13965"/>
                  <a:pt x="8368" y="13697"/>
                  <a:pt x="8368" y="13454"/>
                </a:cubicBezTo>
                <a:lnTo>
                  <a:pt x="8368" y="4176"/>
                </a:lnTo>
                <a:cubicBezTo>
                  <a:pt x="8368" y="3932"/>
                  <a:pt x="8481" y="3823"/>
                  <a:pt x="8617" y="3920"/>
                </a:cubicBezTo>
              </a:path>
              <a:path w="21600" h="21600">
                <a:moveTo>
                  <a:pt x="10268" y="4967"/>
                </a:moveTo>
                <a:lnTo>
                  <a:pt x="15470" y="4249"/>
                </a:lnTo>
                <a:cubicBezTo>
                  <a:pt x="15911" y="4188"/>
                  <a:pt x="16284" y="4505"/>
                  <a:pt x="16284" y="4967"/>
                </a:cubicBezTo>
                <a:lnTo>
                  <a:pt x="16284" y="12955"/>
                </a:lnTo>
                <a:cubicBezTo>
                  <a:pt x="16284" y="13417"/>
                  <a:pt x="15911" y="13843"/>
                  <a:pt x="15470" y="13904"/>
                </a:cubicBezTo>
                <a:lnTo>
                  <a:pt x="10268" y="14623"/>
                </a:lnTo>
                <a:lnTo>
                  <a:pt x="10268" y="4967"/>
                </a:lnTo>
              </a:path>
              <a:path w="21600" h="21600">
                <a:moveTo>
                  <a:pt x="11263" y="6270"/>
                </a:moveTo>
                <a:lnTo>
                  <a:pt x="15334" y="5710"/>
                </a:lnTo>
                <a:lnTo>
                  <a:pt x="15334" y="7682"/>
                </a:lnTo>
                <a:lnTo>
                  <a:pt x="11263" y="8243"/>
                </a:lnTo>
                <a:lnTo>
                  <a:pt x="11263" y="6270"/>
                </a:lnTo>
              </a:path>
              <a:path w="21600" h="21600">
                <a:moveTo>
                  <a:pt x="7034" y="1923"/>
                </a:moveTo>
                <a:lnTo>
                  <a:pt x="12236" y="1205"/>
                </a:lnTo>
                <a:cubicBezTo>
                  <a:pt x="12688" y="1144"/>
                  <a:pt x="13061" y="1473"/>
                  <a:pt x="13061" y="1923"/>
                </a:cubicBezTo>
                <a:lnTo>
                  <a:pt x="13061" y="2155"/>
                </a:lnTo>
                <a:lnTo>
                  <a:pt x="8131" y="2836"/>
                </a:lnTo>
                <a:cubicBezTo>
                  <a:pt x="7780" y="2946"/>
                  <a:pt x="7644" y="3190"/>
                  <a:pt x="7656" y="3689"/>
                </a:cubicBezTo>
                <a:lnTo>
                  <a:pt x="7656" y="11494"/>
                </a:lnTo>
                <a:lnTo>
                  <a:pt x="7034" y="11579"/>
                </a:lnTo>
                <a:lnTo>
                  <a:pt x="7034" y="1923"/>
                </a:lnTo>
              </a:path>
              <a:path w="21600" h="21600">
                <a:moveTo>
                  <a:pt x="3234" y="6453"/>
                </a:moveTo>
                <a:lnTo>
                  <a:pt x="4274" y="6453"/>
                </a:lnTo>
                <a:lnTo>
                  <a:pt x="4274" y="4639"/>
                </a:lnTo>
                <a:lnTo>
                  <a:pt x="3313" y="4639"/>
                </a:lnTo>
                <a:cubicBezTo>
                  <a:pt x="2431" y="4639"/>
                  <a:pt x="1718" y="5418"/>
                  <a:pt x="1718" y="6367"/>
                </a:cubicBezTo>
                <a:lnTo>
                  <a:pt x="1718" y="15999"/>
                </a:lnTo>
                <a:cubicBezTo>
                  <a:pt x="1718" y="16778"/>
                  <a:pt x="2205" y="17448"/>
                  <a:pt x="2872" y="17655"/>
                </a:cubicBezTo>
                <a:lnTo>
                  <a:pt x="2872" y="17655"/>
                </a:lnTo>
                <a:lnTo>
                  <a:pt x="0" y="20102"/>
                </a:lnTo>
                <a:lnTo>
                  <a:pt x="0" y="21600"/>
                </a:lnTo>
                <a:lnTo>
                  <a:pt x="21600" y="21600"/>
                </a:lnTo>
                <a:lnTo>
                  <a:pt x="21600" y="20102"/>
                </a:lnTo>
                <a:lnTo>
                  <a:pt x="18523" y="17679"/>
                </a:lnTo>
                <a:cubicBezTo>
                  <a:pt x="19236" y="17508"/>
                  <a:pt x="19767" y="16814"/>
                  <a:pt x="19767" y="15999"/>
                </a:cubicBezTo>
                <a:lnTo>
                  <a:pt x="19767" y="6367"/>
                </a:lnTo>
                <a:cubicBezTo>
                  <a:pt x="19767" y="5418"/>
                  <a:pt x="19055" y="4639"/>
                  <a:pt x="18173" y="4639"/>
                </a:cubicBezTo>
                <a:lnTo>
                  <a:pt x="17223" y="4639"/>
                </a:lnTo>
                <a:lnTo>
                  <a:pt x="17223" y="6453"/>
                </a:lnTo>
                <a:lnTo>
                  <a:pt x="18252" y="6453"/>
                </a:lnTo>
                <a:lnTo>
                  <a:pt x="18252" y="16266"/>
                </a:lnTo>
                <a:lnTo>
                  <a:pt x="3234" y="16266"/>
                </a:lnTo>
                <a:lnTo>
                  <a:pt x="3234" y="6453"/>
                </a:lnTo>
                <a:close/>
              </a:path>
            </a:pathLst>
          </a:custGeom>
          <a:solidFill>
            <a:srgbClr val="FFFFFF"/>
          </a:solidFill>
          <a:ln w="9525" cap="flat" cmpd="sng">
            <a:noFill/>
            <a:prstDash val="solid"/>
            <a:round/>
          </a:ln>
        </p:spPr>
      </p:sp>
      <p:sp>
        <p:nvSpPr>
          <p:cNvPr id="107" name="矩形"/>
          <p:cNvSpPr/>
          <p:nvPr/>
        </p:nvSpPr>
        <p:spPr>
          <a:xfrm>
            <a:off x="1443789" y="2643188"/>
            <a:ext cx="913632" cy="443563"/>
          </a:xfrm>
          <a:prstGeom prst="rect">
            <a:avLst/>
          </a:prstGeom>
          <a:noFill/>
          <a:ln w="9525" cap="flat" cmpd="sng">
            <a:noFill/>
            <a:prstDash val="solid"/>
            <a:miter/>
          </a:ln>
        </p:spPr>
        <p:txBody>
          <a:bodyPr vert="horz" wrap="square" lIns="81614" tIns="40807" rIns="81614" bIns="40807" anchor="t" anchorCtr="0">
            <a:spAutoFit/>
          </a:bodyPr>
          <a:lstStyle/>
          <a:p>
            <a:pPr marL="0" indent="0" algn="dist">
              <a:lnSpc>
                <a:spcPct val="100000"/>
              </a:lnSpc>
              <a:spcBef>
                <a:spcPts val="0"/>
              </a:spcBef>
              <a:spcAft>
                <a:spcPts val="0"/>
              </a:spcAft>
              <a:buNone/>
            </a:pPr>
            <a:r>
              <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目录</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08" name="矩形"/>
          <p:cNvSpPr/>
          <p:nvPr/>
        </p:nvSpPr>
        <p:spPr>
          <a:xfrm>
            <a:off x="1390087" y="2989883"/>
            <a:ext cx="938720" cy="2911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14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rPr>
              <a:t>Contents</a:t>
            </a:r>
            <a:endParaRPr lang="zh-CN" altLang="en-US" sz="14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endParaRPr>
          </a:p>
        </p:txBody>
      </p:sp>
      <p:sp>
        <p:nvSpPr>
          <p:cNvPr id="109" name="矩形"/>
          <p:cNvSpPr/>
          <p:nvPr/>
        </p:nvSpPr>
        <p:spPr>
          <a:xfrm>
            <a:off x="0" y="4957539"/>
            <a:ext cx="9144000" cy="195486"/>
          </a:xfrm>
          <a:prstGeom prst="rect">
            <a:avLst/>
          </a:prstGeom>
          <a:solidFill>
            <a:srgbClr val="C00000"/>
          </a:solidFill>
          <a:ln w="9525" cap="flat" cmpd="sng">
            <a:noFill/>
            <a:prstDash val="solid"/>
            <a:round/>
          </a:ln>
        </p:spPr>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90" name="矩形"/>
          <p:cNvSpPr/>
          <p:nvPr/>
        </p:nvSpPr>
        <p:spPr>
          <a:xfrm>
            <a:off x="7500958" y="1108611"/>
            <a:ext cx="1428760" cy="3710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通过</a:t>
            </a:r>
            <a:r>
              <a:rPr lang="zh-CN" altLang="en-US" sz="12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现场主管带着班组长查，班组长带着员工查</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，强化各级人员对隐患点的关注度，使隐患无处可藏。活动后针对排查的隐患点逐个分析，定责任人、定措施，落实整改！</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791" name="图片"/>
          <p:cNvPicPr>
            <a:picLocks noChangeAspect="1"/>
          </p:cNvPicPr>
          <p:nvPr/>
        </p:nvPicPr>
        <p:blipFill>
          <a:blip r:embed="rId1" cstate="print"/>
          <a:stretch>
            <a:fillRect/>
          </a:stretch>
        </p:blipFill>
        <p:spPr>
          <a:xfrm>
            <a:off x="2809875" y="3054033"/>
            <a:ext cx="2127885" cy="1444307"/>
          </a:xfrm>
          <a:prstGeom prst="rect">
            <a:avLst/>
          </a:prstGeom>
          <a:noFill/>
          <a:ln w="9525" cap="flat" cmpd="sng">
            <a:solidFill>
              <a:srgbClr val="FF0000"/>
            </a:solidFill>
            <a:prstDash val="solid"/>
            <a:miter/>
          </a:ln>
        </p:spPr>
      </p:pic>
      <p:pic>
        <p:nvPicPr>
          <p:cNvPr id="792" name="图片"/>
          <p:cNvPicPr>
            <a:picLocks noChangeAspect="1"/>
          </p:cNvPicPr>
          <p:nvPr/>
        </p:nvPicPr>
        <p:blipFill>
          <a:blip r:embed="rId2" cstate="print"/>
          <a:stretch>
            <a:fillRect/>
          </a:stretch>
        </p:blipFill>
        <p:spPr>
          <a:xfrm>
            <a:off x="407353" y="1361123"/>
            <a:ext cx="2112327" cy="1442402"/>
          </a:xfrm>
          <a:prstGeom prst="rect">
            <a:avLst/>
          </a:prstGeom>
          <a:noFill/>
          <a:ln w="9525" cap="flat" cmpd="sng">
            <a:solidFill>
              <a:srgbClr val="FF0000"/>
            </a:solidFill>
            <a:prstDash val="solid"/>
            <a:miter/>
          </a:ln>
        </p:spPr>
      </p:pic>
      <p:pic>
        <p:nvPicPr>
          <p:cNvPr id="793" name="图片"/>
          <p:cNvPicPr>
            <a:picLocks noChangeAspect="1"/>
          </p:cNvPicPr>
          <p:nvPr/>
        </p:nvPicPr>
        <p:blipFill>
          <a:blip r:embed="rId3" cstate="print"/>
          <a:stretch>
            <a:fillRect/>
          </a:stretch>
        </p:blipFill>
        <p:spPr>
          <a:xfrm>
            <a:off x="2808923" y="1375728"/>
            <a:ext cx="2118676" cy="1417637"/>
          </a:xfrm>
          <a:prstGeom prst="rect">
            <a:avLst/>
          </a:prstGeom>
          <a:noFill/>
          <a:ln w="9525" cap="flat" cmpd="sng">
            <a:solidFill>
              <a:srgbClr val="FF0000"/>
            </a:solidFill>
            <a:prstDash val="solid"/>
            <a:miter/>
          </a:ln>
        </p:spPr>
      </p:pic>
      <p:pic>
        <p:nvPicPr>
          <p:cNvPr id="794" name="图片"/>
          <p:cNvPicPr>
            <a:picLocks noChangeAspect="1"/>
          </p:cNvPicPr>
          <p:nvPr/>
        </p:nvPicPr>
        <p:blipFill>
          <a:blip r:embed="rId4" cstate="print"/>
          <a:stretch>
            <a:fillRect/>
          </a:stretch>
        </p:blipFill>
        <p:spPr>
          <a:xfrm>
            <a:off x="5186363" y="1374774"/>
            <a:ext cx="2108517" cy="1418589"/>
          </a:xfrm>
          <a:prstGeom prst="rect">
            <a:avLst/>
          </a:prstGeom>
          <a:noFill/>
          <a:ln w="9525" cap="flat" cmpd="sng">
            <a:solidFill>
              <a:srgbClr val="FF0000"/>
            </a:solidFill>
            <a:prstDash val="solid"/>
            <a:miter/>
          </a:ln>
        </p:spPr>
      </p:pic>
      <p:pic>
        <p:nvPicPr>
          <p:cNvPr id="795" name="图片"/>
          <p:cNvPicPr>
            <a:picLocks noChangeAspect="1"/>
          </p:cNvPicPr>
          <p:nvPr/>
        </p:nvPicPr>
        <p:blipFill>
          <a:blip r:embed="rId5" cstate="print"/>
          <a:stretch>
            <a:fillRect/>
          </a:stretch>
        </p:blipFill>
        <p:spPr>
          <a:xfrm>
            <a:off x="429895" y="3058160"/>
            <a:ext cx="2099945" cy="1409700"/>
          </a:xfrm>
          <a:prstGeom prst="rect">
            <a:avLst/>
          </a:prstGeom>
          <a:noFill/>
          <a:ln w="9525" cap="flat" cmpd="sng">
            <a:solidFill>
              <a:srgbClr val="FF0000"/>
            </a:solidFill>
            <a:prstDash val="solid"/>
            <a:miter/>
          </a:ln>
        </p:spPr>
      </p:pic>
      <p:pic>
        <p:nvPicPr>
          <p:cNvPr id="796" name="图片"/>
          <p:cNvPicPr>
            <a:picLocks noChangeAspect="1"/>
          </p:cNvPicPr>
          <p:nvPr/>
        </p:nvPicPr>
        <p:blipFill>
          <a:blip r:embed="rId6" cstate="print"/>
          <a:stretch>
            <a:fillRect/>
          </a:stretch>
        </p:blipFill>
        <p:spPr>
          <a:xfrm>
            <a:off x="5203825" y="3058478"/>
            <a:ext cx="2111375" cy="1460181"/>
          </a:xfrm>
          <a:prstGeom prst="rect">
            <a:avLst/>
          </a:prstGeom>
          <a:noFill/>
          <a:ln w="9525" cap="flat" cmpd="sng">
            <a:solidFill>
              <a:srgbClr val="FF0000"/>
            </a:solidFill>
            <a:prstDash val="solid"/>
            <a:miter/>
          </a:ln>
        </p:spPr>
      </p:pic>
      <p:grpSp>
        <p:nvGrpSpPr>
          <p:cNvPr id="800" name="组合"/>
          <p:cNvGrpSpPr/>
          <p:nvPr/>
        </p:nvGrpSpPr>
        <p:grpSpPr>
          <a:xfrm>
            <a:off x="214282" y="555708"/>
            <a:ext cx="3857652" cy="444406"/>
            <a:chOff x="214282" y="555708"/>
            <a:chExt cx="3857652" cy="444406"/>
          </a:xfrm>
        </p:grpSpPr>
        <p:sp>
          <p:nvSpPr>
            <p:cNvPr id="797" name="曲线"/>
            <p:cNvSpPr/>
            <p:nvPr/>
          </p:nvSpPr>
          <p:spPr>
            <a:xfrm>
              <a:off x="214282" y="555708"/>
              <a:ext cx="357466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798" name="曲线"/>
            <p:cNvSpPr/>
            <p:nvPr/>
          </p:nvSpPr>
          <p:spPr>
            <a:xfrm>
              <a:off x="3693831"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799" name="曲线"/>
            <p:cNvSpPr/>
            <p:nvPr/>
          </p:nvSpPr>
          <p:spPr>
            <a:xfrm>
              <a:off x="3835554" y="555708"/>
              <a:ext cx="236380"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801"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9</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、风险追踪</a:t>
            </a: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隐患互查活动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02" name="矩形"/>
          <p:cNvSpPr/>
          <p:nvPr/>
        </p:nvSpPr>
        <p:spPr>
          <a:xfrm>
            <a:off x="4314823" y="614362"/>
            <a:ext cx="18180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风险追踪隐患互查</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03" name="矩形"/>
          <p:cNvSpPr/>
          <p:nvPr/>
        </p:nvSpPr>
        <p:spPr>
          <a:xfrm>
            <a:off x="4214810" y="604824"/>
            <a:ext cx="2000263" cy="347666"/>
          </a:xfrm>
          <a:prstGeom prst="rect">
            <a:avLst/>
          </a:prstGeom>
          <a:noFill/>
          <a:ln w="28575" cap="flat" cmpd="sng">
            <a:solidFill>
              <a:srgbClr val="FF0000"/>
            </a:solidFill>
            <a:prstDash val="solid"/>
            <a:round/>
          </a:ln>
        </p:spPr>
      </p:sp>
    </p:spTree>
  </p:cSld>
  <p:clrMapOvr>
    <a:masterClrMapping/>
  </p:clrMapOvr>
  <p:transition spd="slow" advClick="0">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807" name="表格"/>
          <p:cNvGraphicFramePr>
            <a:graphicFrameLocks noGrp="1"/>
          </p:cNvGraphicFramePr>
          <p:nvPr/>
        </p:nvGraphicFramePr>
        <p:xfrm>
          <a:off x="428596" y="1571618"/>
          <a:ext cx="8053980" cy="2752965"/>
        </p:xfrm>
        <a:graphic>
          <a:graphicData uri="http://schemas.openxmlformats.org/drawingml/2006/table">
            <a:tbl>
              <a:tblPr bandRow="1">
                <a:noFill/>
              </a:tblPr>
              <a:tblGrid>
                <a:gridCol w="1264158"/>
                <a:gridCol w="1281683"/>
                <a:gridCol w="1390357"/>
                <a:gridCol w="1220939"/>
                <a:gridCol w="1036015"/>
                <a:gridCol w="985392"/>
                <a:gridCol w="391452"/>
                <a:gridCol w="483984"/>
              </a:tblGrid>
              <a:tr h="259942">
                <a:tc gridSpan="8">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 </a:t>
                      </a:r>
                      <a:r>
                        <a:rPr lang="zh-CN" altLang="en-US" sz="1050" b="1"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“利剑反违”专项安全检查汇总表</a:t>
                      </a:r>
                      <a:endParaRPr lang="zh-CN" altLang="en-US" sz="1050" b="1"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c hMerge="1">
                  <a:tcPr marL="68580" marR="6858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solidFill>
                      <a:srgbClr val="8DB4E3"/>
                    </a:solidFill>
                  </a:tcPr>
                </a:tc>
              </a:tr>
              <a:tr h="413645">
                <a:tc>
                  <a:txBody>
                    <a:bodyPr/>
                    <a:lstStyle/>
                    <a:p>
                      <a:pPr marL="0" indent="139700" algn="l" defTabSz="847725" eaLnBrk="1" latinLnBrk="0" hangingPunct="1">
                        <a:lnSpc>
                          <a:spcPct val="100000"/>
                        </a:lnSpc>
                        <a:spcBef>
                          <a:spcPts val="0"/>
                        </a:spcBef>
                        <a:spcAft>
                          <a:spcPts val="0"/>
                        </a:spcAft>
                        <a:buNone/>
                      </a:pPr>
                      <a:r>
                        <a:rPr lang="zh-CN" altLang="en-US" sz="10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统计</a:t>
                      </a:r>
                      <a:r>
                        <a:rPr lang="en-US" altLang="zh-CN" sz="10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100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科室</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钣金模具</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注塑模具</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新产品室</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动力室</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技术室</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其他</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zh-CN" altLang="en-US" sz="1050" b="0" i="0" u="none" strike="noStrike" kern="100" cap="none" spc="0" baseline="0">
                          <a:solidFill>
                            <a:srgbClr val="000000"/>
                          </a:solidFill>
                          <a:latin typeface="微软雅黑" panose="020B0503020204020204" charset="-122"/>
                          <a:ea typeface="微软雅黑" panose="020B0503020204020204" charset="-122"/>
                          <a:cs typeface="宋体" panose="02010600030101010101" pitchFamily="2" charset="-122"/>
                        </a:rPr>
                        <a:t>合计</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372278">
                <a:tc>
                  <a:txBody>
                    <a:bodyPr/>
                    <a:lstStyle/>
                    <a:p>
                      <a:pPr marL="0" indent="0" algn="ctr" defTabSz="847725" eaLnBrk="1" latinLnBrk="0" hangingPunct="1">
                        <a:lnSpc>
                          <a:spcPct val="100000"/>
                        </a:lnSpc>
                        <a:spcBef>
                          <a:spcPts val="0"/>
                        </a:spcBef>
                        <a:spcAft>
                          <a:spcPts val="0"/>
                        </a:spcAft>
                        <a:buNone/>
                      </a:pPr>
                      <a:r>
                        <a:rPr lang="zh-CN" altLang="en-US" sz="10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“机械”专项检查</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0</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0</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5</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08273">
                <a:tc>
                  <a:txBody>
                    <a:bodyPr/>
                    <a:lstStyle/>
                    <a:p>
                      <a:pPr marL="0" indent="0" algn="ctr" defTabSz="847725" eaLnBrk="1" latinLnBrk="0" hangingPunct="1">
                        <a:lnSpc>
                          <a:spcPct val="100000"/>
                        </a:lnSpc>
                        <a:spcBef>
                          <a:spcPts val="0"/>
                        </a:spcBef>
                        <a:spcAft>
                          <a:spcPts val="0"/>
                        </a:spcAft>
                        <a:buNone/>
                      </a:pPr>
                      <a:r>
                        <a:rPr lang="zh-CN" altLang="en-US" sz="10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“电气”专项检查</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0</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defTabSz="847725" eaLnBrk="1" latinLnBrk="0" hangingPunct="1">
                        <a:lnSpc>
                          <a:spcPct val="100000"/>
                        </a:lnSpc>
                        <a:spcBef>
                          <a:spcPts val="0"/>
                        </a:spcBef>
                        <a:spcAft>
                          <a:spcPts val="0"/>
                        </a:spcAft>
                        <a:buNone/>
                      </a:pP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0" marR="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5</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558442">
                <a:tc>
                  <a:txBody>
                    <a:bodyPr/>
                    <a:lstStyle/>
                    <a:p>
                      <a:pPr marL="0" indent="0" algn="ctr" defTabSz="847725" eaLnBrk="1" latinLnBrk="0" hangingPunct="1">
                        <a:lnSpc>
                          <a:spcPct val="100000"/>
                        </a:lnSpc>
                        <a:spcBef>
                          <a:spcPts val="0"/>
                        </a:spcBef>
                        <a:spcAft>
                          <a:spcPts val="0"/>
                        </a:spcAft>
                        <a:buNone/>
                      </a:pPr>
                      <a:r>
                        <a:rPr lang="zh-CN" altLang="en-US" sz="10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“职业健康与作业环境”专项检查</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3</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10</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404949">
                <a:tc>
                  <a:txBody>
                    <a:bodyPr/>
                    <a:lstStyle/>
                    <a:p>
                      <a:pPr marL="0" indent="0" algn="ctr" defTabSz="847725" eaLnBrk="1" latinLnBrk="0" hangingPunct="1">
                        <a:lnSpc>
                          <a:spcPct val="100000"/>
                        </a:lnSpc>
                        <a:spcBef>
                          <a:spcPts val="0"/>
                        </a:spcBef>
                        <a:spcAft>
                          <a:spcPts val="0"/>
                        </a:spcAft>
                        <a:buNone/>
                      </a:pPr>
                      <a:r>
                        <a:rPr lang="zh-CN" altLang="en-US" sz="10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“特种设备及热工燃爆”专项检查</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3</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defTabSz="847725" eaLnBrk="1" latinLnBrk="0" hangingPunct="1">
                        <a:lnSpc>
                          <a:spcPct val="100000"/>
                        </a:lnSpc>
                        <a:spcBef>
                          <a:spcPts val="0"/>
                        </a:spcBef>
                        <a:spcAft>
                          <a:spcPts val="0"/>
                        </a:spcAft>
                        <a:buNone/>
                      </a:pP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Times New Roman" panose="02020603050405020304" charset="0"/>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3</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10</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335436">
                <a:tc>
                  <a:txBody>
                    <a:bodyPr/>
                    <a:lstStyle/>
                    <a:p>
                      <a:pPr marL="0" indent="0" algn="ctr" defTabSz="847725" eaLnBrk="1" latinLnBrk="0" hangingPunct="1">
                        <a:lnSpc>
                          <a:spcPct val="100000"/>
                        </a:lnSpc>
                        <a:spcBef>
                          <a:spcPts val="0"/>
                        </a:spcBef>
                        <a:spcAft>
                          <a:spcPts val="0"/>
                        </a:spcAft>
                        <a:buNone/>
                      </a:pPr>
                      <a:r>
                        <a:rPr lang="zh-CN" altLang="en-US" sz="10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共计</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6</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6</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8</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2</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6</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847725" eaLnBrk="1" latinLnBrk="0" hangingPunct="1">
                        <a:lnSpc>
                          <a:spcPct val="100000"/>
                        </a:lnSpc>
                        <a:spcBef>
                          <a:spcPts val="0"/>
                        </a:spcBef>
                        <a:spcAft>
                          <a:spcPts val="0"/>
                        </a:spcAft>
                        <a:buNone/>
                      </a:pPr>
                      <a:r>
                        <a:rPr lang="en-US" altLang="zh-CN" sz="105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rPr>
                        <a:t>30</a:t>
                      </a:r>
                      <a:endParaRPr lang="zh-CN" altLang="en-US" sz="900" b="0" i="0" u="none" strike="noStrike" kern="100" cap="none" spc="0" baseline="0">
                        <a:solidFill>
                          <a:schemeClr val="tx1"/>
                        </a:solidFill>
                        <a:latin typeface="微软雅黑" panose="020B0503020204020204" charset="-122"/>
                        <a:ea typeface="微软雅黑" panose="020B0503020204020204" charset="-122"/>
                        <a:cs typeface="宋体" panose="02010600030101010101" pitchFamily="2" charset="-122"/>
                      </a:endParaRPr>
                    </a:p>
                  </a:txBody>
                  <a:tcPr marL="55156" marR="55156" marT="0" marB="0"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bl>
          </a:graphicData>
        </a:graphic>
      </p:graphicFrame>
      <p:grpSp>
        <p:nvGrpSpPr>
          <p:cNvPr id="811" name="组合"/>
          <p:cNvGrpSpPr/>
          <p:nvPr/>
        </p:nvGrpSpPr>
        <p:grpSpPr>
          <a:xfrm>
            <a:off x="214282" y="555708"/>
            <a:ext cx="3929090" cy="444406"/>
            <a:chOff x="214282" y="555708"/>
            <a:chExt cx="3929090" cy="444406"/>
          </a:xfrm>
        </p:grpSpPr>
        <p:sp>
          <p:nvSpPr>
            <p:cNvPr id="808"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809"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810"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812"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9</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、风险追踪</a:t>
            </a: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隐患互查活动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13" name="矩形"/>
          <p:cNvSpPr/>
          <p:nvPr/>
        </p:nvSpPr>
        <p:spPr>
          <a:xfrm>
            <a:off x="4314823" y="614362"/>
            <a:ext cx="18180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利剑反违检查台帐</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14" name="矩形"/>
          <p:cNvSpPr/>
          <p:nvPr/>
        </p:nvSpPr>
        <p:spPr>
          <a:xfrm>
            <a:off x="4214810" y="604824"/>
            <a:ext cx="2000263" cy="347666"/>
          </a:xfrm>
          <a:prstGeom prst="rect">
            <a:avLst/>
          </a:prstGeom>
          <a:noFill/>
          <a:ln w="28575" cap="flat" cmpd="sng">
            <a:solidFill>
              <a:srgbClr val="FF0000"/>
            </a:solidFill>
            <a:prstDash val="solid"/>
            <a:round/>
          </a:ln>
        </p:spPr>
      </p:sp>
    </p:spTree>
  </p:cSld>
  <p:clrMapOvr>
    <a:masterClrMapping/>
  </p:clrMapOvr>
  <p:transition spd="slow" advClick="0">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821" name="组合"/>
          <p:cNvGrpSpPr/>
          <p:nvPr/>
        </p:nvGrpSpPr>
        <p:grpSpPr>
          <a:xfrm>
            <a:off x="214282" y="555708"/>
            <a:ext cx="3929090" cy="444406"/>
            <a:chOff x="214282" y="555708"/>
            <a:chExt cx="3929090" cy="444406"/>
          </a:xfrm>
        </p:grpSpPr>
        <p:sp>
          <p:nvSpPr>
            <p:cNvPr id="818"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819"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820"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822"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10</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、自主创新活动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23" name="矩形"/>
          <p:cNvSpPr/>
          <p:nvPr/>
        </p:nvSpPr>
        <p:spPr>
          <a:xfrm>
            <a:off x="395288" y="1414463"/>
            <a:ext cx="6109856" cy="294894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欢声笑语春色满，齐聚一堂展明天，兄弟四人上台来，安全宣贯；</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安全工作不平凡，千言万语涌心间，你要问我管什么，全面；</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今天说个三句半，要把检修谈一谈，为啥检修做的好，实干；</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检修年年不简单，五一十一春节前，电梯配电空压站，全检；</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设备检修保生产，班组真是不一般，若是动火谁来办，超贤；</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检修过程不怕难，加班加点最常见，这般辛苦为哪般，保生产；</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施工纪律无违反，大家都把防护穿，检修先把隐患辩，安全；</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检修安全重如山，巡查从不留情面，见到违章就开单，罚款；</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分析及时人称赞，那是领导有远见，这个领导我认识，安全主管；</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eaLnBrk="0" fontAlgn="base" hangingPunct="0">
              <a:lnSpc>
                <a:spcPct val="15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明年公司迎巨变，跨越发展要实现，格力业内排第几，</a:t>
            </a:r>
            <a:r>
              <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NO.one</a:t>
            </a:r>
            <a:r>
              <a:rPr lang="zh-CN" altLang="en-US" sz="13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endParaRPr lang="zh-CN" altLang="en-US" sz="13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pic>
        <p:nvPicPr>
          <p:cNvPr id="824" name="图片"/>
          <p:cNvPicPr>
            <a:picLocks noChangeAspect="1"/>
          </p:cNvPicPr>
          <p:nvPr/>
        </p:nvPicPr>
        <p:blipFill>
          <a:blip r:embed="rId1" cstate="print"/>
          <a:stretch>
            <a:fillRect/>
          </a:stretch>
        </p:blipFill>
        <p:spPr>
          <a:xfrm>
            <a:off x="5715008" y="1400167"/>
            <a:ext cx="2388969" cy="1428760"/>
          </a:xfrm>
          <a:prstGeom prst="rect">
            <a:avLst/>
          </a:prstGeom>
          <a:noFill/>
          <a:ln w="9525" cap="flat" cmpd="sng">
            <a:solidFill>
              <a:srgbClr val="FF0000"/>
            </a:solidFill>
            <a:prstDash val="solid"/>
            <a:miter/>
          </a:ln>
        </p:spPr>
      </p:pic>
      <p:pic>
        <p:nvPicPr>
          <p:cNvPr id="825" name="图片"/>
          <p:cNvPicPr>
            <a:picLocks noChangeAspect="1"/>
          </p:cNvPicPr>
          <p:nvPr/>
        </p:nvPicPr>
        <p:blipFill>
          <a:blip r:embed="rId2" cstate="print"/>
          <a:stretch>
            <a:fillRect/>
          </a:stretch>
        </p:blipFill>
        <p:spPr>
          <a:xfrm>
            <a:off x="5715008" y="3000378"/>
            <a:ext cx="2379949" cy="1428760"/>
          </a:xfrm>
          <a:prstGeom prst="rect">
            <a:avLst/>
          </a:prstGeom>
          <a:noFill/>
          <a:ln w="9525" cap="flat" cmpd="sng">
            <a:solidFill>
              <a:srgbClr val="FF0000"/>
            </a:solidFill>
            <a:prstDash val="solid"/>
            <a:miter/>
          </a:ln>
        </p:spPr>
      </p:pic>
      <p:sp>
        <p:nvSpPr>
          <p:cNvPr id="826" name="矩形"/>
          <p:cNvSpPr/>
          <p:nvPr/>
        </p:nvSpPr>
        <p:spPr>
          <a:xfrm>
            <a:off x="4190997" y="604824"/>
            <a:ext cx="20212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安全检修三句半汇演</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27" name="矩形"/>
          <p:cNvSpPr/>
          <p:nvPr/>
        </p:nvSpPr>
        <p:spPr>
          <a:xfrm>
            <a:off x="285720" y="1238240"/>
            <a:ext cx="4929221" cy="3357586"/>
          </a:xfrm>
          <a:prstGeom prst="rect">
            <a:avLst/>
          </a:prstGeom>
          <a:noFill/>
          <a:ln w="19050" cap="flat" cmpd="sng">
            <a:solidFill>
              <a:srgbClr val="FF0000"/>
            </a:solidFill>
            <a:prstDash val="solid"/>
            <a:round/>
          </a:ln>
        </p:spPr>
      </p:sp>
      <p:sp>
        <p:nvSpPr>
          <p:cNvPr id="828" name="矩形"/>
          <p:cNvSpPr/>
          <p:nvPr/>
        </p:nvSpPr>
        <p:spPr>
          <a:xfrm>
            <a:off x="5500693" y="1238240"/>
            <a:ext cx="2786082" cy="3357586"/>
          </a:xfrm>
          <a:prstGeom prst="rect">
            <a:avLst/>
          </a:prstGeom>
          <a:noFill/>
          <a:ln w="19050" cap="flat" cmpd="sng">
            <a:solidFill>
              <a:srgbClr val="FF0000"/>
            </a:solidFill>
            <a:prstDash val="solid"/>
            <a:round/>
          </a:ln>
        </p:spPr>
      </p:sp>
      <p:sp>
        <p:nvSpPr>
          <p:cNvPr id="830" name="矩形"/>
          <p:cNvSpPr/>
          <p:nvPr/>
        </p:nvSpPr>
        <p:spPr>
          <a:xfrm>
            <a:off x="4214810" y="604824"/>
            <a:ext cx="2000263" cy="347666"/>
          </a:xfrm>
          <a:prstGeom prst="rect">
            <a:avLst/>
          </a:prstGeom>
          <a:noFill/>
          <a:ln w="28575" cap="flat" cmpd="sng">
            <a:solidFill>
              <a:srgbClr val="FF0000"/>
            </a:solidFill>
            <a:prstDash val="solid"/>
            <a:round/>
          </a:ln>
        </p:spPr>
      </p:sp>
    </p:spTree>
  </p:cSld>
  <p:clrMapOvr>
    <a:masterClrMapping/>
  </p:clrMapOvr>
  <p:transition spd="slow" advClick="0">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836" name="组合"/>
          <p:cNvGrpSpPr/>
          <p:nvPr/>
        </p:nvGrpSpPr>
        <p:grpSpPr>
          <a:xfrm>
            <a:off x="214282" y="555708"/>
            <a:ext cx="3929090" cy="444406"/>
            <a:chOff x="214282" y="555708"/>
            <a:chExt cx="3929090" cy="444406"/>
          </a:xfrm>
        </p:grpSpPr>
        <p:sp>
          <p:nvSpPr>
            <p:cNvPr id="833" name="曲线"/>
            <p:cNvSpPr/>
            <p:nvPr/>
          </p:nvSpPr>
          <p:spPr>
            <a:xfrm>
              <a:off x="214282" y="555708"/>
              <a:ext cx="3640861"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834" name="曲线"/>
            <p:cNvSpPr/>
            <p:nvPr/>
          </p:nvSpPr>
          <p:spPr>
            <a:xfrm>
              <a:off x="3758268"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835" name="曲线"/>
            <p:cNvSpPr/>
            <p:nvPr/>
          </p:nvSpPr>
          <p:spPr>
            <a:xfrm>
              <a:off x="3902614" y="555708"/>
              <a:ext cx="240757"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837" name="矩形"/>
          <p:cNvSpPr/>
          <p:nvPr/>
        </p:nvSpPr>
        <p:spPr>
          <a:xfrm>
            <a:off x="285720" y="1214428"/>
            <a:ext cx="4643469" cy="39776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一、</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首先</a:t>
            </a: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正方</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率先阐述了自己的观点：</a:t>
            </a: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实现安全生产重在人性化管理</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，并以古代皇帝大赦天下的案例来论证。</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反方</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一辩紧随其后开篇立论，表明本方观点：</a:t>
            </a: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实现安全生产重在制度化管理</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，并以公司现有的人走人行横道规章制度来论证。</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二、正方</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二辩辩驳对方立论提问反方问题：你觉得制度化比人性化好在哪里？</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en-US" altLang="zh-CN"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a:t>
            </a: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反方</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二辩辩驳对方立论提问反方问题：人</a:t>
            </a:r>
            <a:r>
              <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车出行要看交通信号灯，为什么不遵从人性化想走就走呢？反方三辩应答：救护车在行驶过程中其他车辆会进行避让，这就属于人性化。</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三、</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经过激烈的辩论，下面对双方四辩进行辩论总结。</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1</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、首先反方四辩针对前面对方辩手的论点及实例进行分析并总结本方观点，以国家现有的安全法律法规以及公司的安全相关管理办法来论证总结实现安全生产重在制度化管理的论点。</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2</a:t>
            </a:r>
            <a:r>
              <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、随后正方四辩针对本方观点进行辩论总结，以制度是死的，人是活的，不能一味的死板办事来论证总结实现安全生产重在人性化管理的论点。</a:t>
            </a:r>
            <a:endParaRPr lang="en-US" altLang="zh-CN"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05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四、</a:t>
            </a:r>
            <a:r>
              <a:rPr lang="zh-CN" altLang="en-US" sz="1050" b="1" i="0" u="none" strike="noStrike" kern="1200" cap="none" spc="0" baseline="0">
                <a:solidFill>
                  <a:schemeClr val="tx1"/>
                </a:solidFill>
                <a:latin typeface="Arial" panose="020B0604020202020204" pitchFamily="34" charset="0"/>
                <a:ea typeface="华文细黑" panose="02010600040101010101" pitchFamily="2" charset="-122"/>
                <a:cs typeface="Arial" panose="020B0604020202020204" pitchFamily="34" charset="0"/>
              </a:rPr>
              <a:t>最终反方“实现安全生产重在制度化管理”胜利</a:t>
            </a:r>
            <a:endParaRPr lang="zh-CN" altLang="en-US" sz="105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38" name="矩形"/>
          <p:cNvSpPr/>
          <p:nvPr/>
        </p:nvSpPr>
        <p:spPr>
          <a:xfrm>
            <a:off x="4238623" y="595299"/>
            <a:ext cx="1208404" cy="32956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安全辩论赛</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39" name="矩形"/>
          <p:cNvSpPr/>
          <p:nvPr/>
        </p:nvSpPr>
        <p:spPr>
          <a:xfrm>
            <a:off x="219045" y="1071552"/>
            <a:ext cx="4710145" cy="3929090"/>
          </a:xfrm>
          <a:prstGeom prst="rect">
            <a:avLst/>
          </a:prstGeom>
          <a:noFill/>
          <a:ln w="19050" cap="flat" cmpd="sng">
            <a:solidFill>
              <a:srgbClr val="FF0000"/>
            </a:solidFill>
            <a:prstDash val="solid"/>
            <a:round/>
          </a:ln>
        </p:spPr>
      </p:sp>
      <p:sp>
        <p:nvSpPr>
          <p:cNvPr id="840" name="矩形"/>
          <p:cNvSpPr/>
          <p:nvPr/>
        </p:nvSpPr>
        <p:spPr>
          <a:xfrm>
            <a:off x="5000628" y="1071552"/>
            <a:ext cx="3929090" cy="3929090"/>
          </a:xfrm>
          <a:prstGeom prst="rect">
            <a:avLst/>
          </a:prstGeom>
          <a:noFill/>
          <a:ln w="19050" cap="flat" cmpd="sng">
            <a:solidFill>
              <a:srgbClr val="FF0000"/>
            </a:solidFill>
            <a:prstDash val="solid"/>
            <a:round/>
          </a:ln>
        </p:spPr>
      </p:sp>
      <p:sp>
        <p:nvSpPr>
          <p:cNvPr id="842" name="矩形"/>
          <p:cNvSpPr/>
          <p:nvPr/>
        </p:nvSpPr>
        <p:spPr>
          <a:xfrm>
            <a:off x="214282" y="571486"/>
            <a:ext cx="364333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10</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、自主创新活动</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843" name="图片"/>
          <p:cNvPicPr/>
          <p:nvPr/>
        </p:nvPicPr>
        <p:blipFill>
          <a:blip r:embed="rId1" cstate="print"/>
          <a:stretch>
            <a:fillRect/>
          </a:stretch>
        </p:blipFill>
        <p:spPr>
          <a:xfrm>
            <a:off x="7000892" y="2409824"/>
            <a:ext cx="1857388" cy="1285883"/>
          </a:xfrm>
          <a:prstGeom prst="rect">
            <a:avLst/>
          </a:prstGeom>
          <a:noFill/>
          <a:ln w="9525" cap="flat" cmpd="sng">
            <a:solidFill>
              <a:srgbClr val="FF0000"/>
            </a:solidFill>
            <a:prstDash val="solid"/>
            <a:miter/>
          </a:ln>
        </p:spPr>
      </p:pic>
      <p:pic>
        <p:nvPicPr>
          <p:cNvPr id="844" name="图片"/>
          <p:cNvPicPr/>
          <p:nvPr/>
        </p:nvPicPr>
        <p:blipFill>
          <a:blip r:embed="rId2" cstate="print"/>
          <a:stretch>
            <a:fillRect/>
          </a:stretch>
        </p:blipFill>
        <p:spPr>
          <a:xfrm>
            <a:off x="7000892" y="1090602"/>
            <a:ext cx="1857388" cy="1285884"/>
          </a:xfrm>
          <a:prstGeom prst="rect">
            <a:avLst/>
          </a:prstGeom>
          <a:noFill/>
          <a:ln w="9525" cap="flat" cmpd="sng">
            <a:solidFill>
              <a:srgbClr val="FF0000"/>
            </a:solidFill>
            <a:prstDash val="solid"/>
            <a:miter/>
          </a:ln>
        </p:spPr>
      </p:pic>
      <p:pic>
        <p:nvPicPr>
          <p:cNvPr id="845" name="图片"/>
          <p:cNvPicPr/>
          <p:nvPr/>
        </p:nvPicPr>
        <p:blipFill>
          <a:blip r:embed="rId3" cstate="print"/>
          <a:stretch>
            <a:fillRect/>
          </a:stretch>
        </p:blipFill>
        <p:spPr>
          <a:xfrm>
            <a:off x="5072066" y="1500180"/>
            <a:ext cx="1857388" cy="1428777"/>
          </a:xfrm>
          <a:prstGeom prst="rect">
            <a:avLst/>
          </a:prstGeom>
          <a:noFill/>
          <a:ln w="9525" cap="flat" cmpd="sng">
            <a:solidFill>
              <a:srgbClr val="FF0000"/>
            </a:solidFill>
            <a:prstDash val="solid"/>
            <a:miter/>
          </a:ln>
        </p:spPr>
      </p:pic>
      <p:pic>
        <p:nvPicPr>
          <p:cNvPr id="846" name="图片"/>
          <p:cNvPicPr/>
          <p:nvPr/>
        </p:nvPicPr>
        <p:blipFill>
          <a:blip r:embed="rId4" cstate="print"/>
          <a:stretch>
            <a:fillRect/>
          </a:stretch>
        </p:blipFill>
        <p:spPr>
          <a:xfrm>
            <a:off x="5072066" y="3143254"/>
            <a:ext cx="1857388" cy="1428759"/>
          </a:xfrm>
          <a:prstGeom prst="rect">
            <a:avLst/>
          </a:prstGeom>
          <a:noFill/>
          <a:ln w="9525" cap="flat" cmpd="sng">
            <a:solidFill>
              <a:srgbClr val="FF0000"/>
            </a:solidFill>
            <a:prstDash val="solid"/>
            <a:miter/>
          </a:ln>
        </p:spPr>
      </p:pic>
      <p:sp>
        <p:nvSpPr>
          <p:cNvPr id="847" name="矩形"/>
          <p:cNvSpPr/>
          <p:nvPr/>
        </p:nvSpPr>
        <p:spPr>
          <a:xfrm>
            <a:off x="4214810" y="604824"/>
            <a:ext cx="1285883" cy="347666"/>
          </a:xfrm>
          <a:prstGeom prst="rect">
            <a:avLst/>
          </a:prstGeom>
          <a:noFill/>
          <a:ln w="28575" cap="flat" cmpd="sng">
            <a:solidFill>
              <a:srgbClr val="FF0000"/>
            </a:solidFill>
            <a:prstDash val="solid"/>
            <a:round/>
          </a:ln>
        </p:spPr>
      </p:sp>
      <p:pic>
        <p:nvPicPr>
          <p:cNvPr id="848" name="图片"/>
          <p:cNvPicPr/>
          <p:nvPr/>
        </p:nvPicPr>
        <p:blipFill>
          <a:blip r:embed="rId5" cstate="print"/>
          <a:stretch>
            <a:fillRect/>
          </a:stretch>
        </p:blipFill>
        <p:spPr>
          <a:xfrm>
            <a:off x="7000892" y="3743332"/>
            <a:ext cx="1857388" cy="1214446"/>
          </a:xfrm>
          <a:prstGeom prst="rect">
            <a:avLst/>
          </a:prstGeom>
          <a:noFill/>
          <a:ln w="9525" cap="flat" cmpd="sng">
            <a:solidFill>
              <a:srgbClr val="FF0000"/>
            </a:solidFill>
            <a:prstDash val="solid"/>
            <a:miter/>
          </a:ln>
        </p:spPr>
      </p:pic>
    </p:spTree>
  </p:cSld>
  <p:clrMapOvr>
    <a:masterClrMapping/>
  </p:clrMapOvr>
  <p:transition spd="slow" advClick="0">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851" name="图片"/>
          <p:cNvPicPr>
            <a:picLocks noChangeAspect="1"/>
          </p:cNvPicPr>
          <p:nvPr/>
        </p:nvPicPr>
        <p:blipFill>
          <a:blip r:embed="rId1" cstate="print"/>
          <a:stretch>
            <a:fillRect/>
          </a:stretch>
        </p:blipFill>
        <p:spPr>
          <a:xfrm>
            <a:off x="0" y="1981200"/>
            <a:ext cx="9150921" cy="3162299"/>
          </a:xfrm>
          <a:prstGeom prst="rect">
            <a:avLst/>
          </a:prstGeom>
          <a:noFill/>
          <a:ln w="9525" cap="flat" cmpd="sng">
            <a:noFill/>
            <a:prstDash val="solid"/>
            <a:round/>
          </a:ln>
        </p:spPr>
      </p:pic>
      <p:grpSp>
        <p:nvGrpSpPr>
          <p:cNvPr id="854" name="组合"/>
          <p:cNvGrpSpPr/>
          <p:nvPr/>
        </p:nvGrpSpPr>
        <p:grpSpPr>
          <a:xfrm>
            <a:off x="3709134" y="996531"/>
            <a:ext cx="1725732" cy="1731170"/>
            <a:chOff x="3709134" y="996531"/>
            <a:chExt cx="1725732" cy="1731170"/>
          </a:xfrm>
        </p:grpSpPr>
        <p:sp>
          <p:nvSpPr>
            <p:cNvPr id="852" name="椭圆"/>
            <p:cNvSpPr/>
            <p:nvPr/>
          </p:nvSpPr>
          <p:spPr>
            <a:xfrm>
              <a:off x="3709134" y="996531"/>
              <a:ext cx="1725732" cy="1731170"/>
            </a:xfrm>
            <a:prstGeom prst="ellipse">
              <a:avLst/>
            </a:prstGeom>
            <a:solidFill>
              <a:srgbClr val="FFFFFF"/>
            </a:solidFill>
            <a:ln w="9525" cap="flat" cmpd="sng">
              <a:noFill/>
              <a:prstDash val="solid"/>
              <a:round/>
            </a:ln>
          </p:spPr>
        </p:sp>
        <p:sp>
          <p:nvSpPr>
            <p:cNvPr id="853" name="曲线"/>
            <p:cNvSpPr/>
            <p:nvPr/>
          </p:nvSpPr>
          <p:spPr>
            <a:xfrm>
              <a:off x="3801966" y="1089400"/>
              <a:ext cx="1540066" cy="1544241"/>
            </a:xfrm>
            <a:custGeom>
              <a:avLst/>
              <a:gdLst>
                <a:gd name="T1" fmla="*/ 0 w 21600"/>
                <a:gd name="T2" fmla="*/ 0 h 21600"/>
                <a:gd name="T3" fmla="*/ 21600 w 21600"/>
                <a:gd name="T4" fmla="*/ 21600 h 21600"/>
              </a:gdLst>
              <a:ahLst/>
              <a:cxnLst/>
              <a:rect l="T1" t="T2" r="T3" b="T4"/>
              <a:pathLst>
                <a:path w="21600" h="21600">
                  <a:moveTo>
                    <a:pt x="10799" y="0"/>
                  </a:moveTo>
                  <a:cubicBezTo>
                    <a:pt x="16758" y="0"/>
                    <a:pt x="21600" y="4834"/>
                    <a:pt x="21600" y="10799"/>
                  </a:cubicBezTo>
                  <a:cubicBezTo>
                    <a:pt x="21600" y="16758"/>
                    <a:pt x="16758" y="21600"/>
                    <a:pt x="10799" y="21600"/>
                  </a:cubicBezTo>
                  <a:cubicBezTo>
                    <a:pt x="4834" y="21600"/>
                    <a:pt x="0" y="16758"/>
                    <a:pt x="0" y="10799"/>
                  </a:cubicBezTo>
                  <a:cubicBezTo>
                    <a:pt x="0" y="4834"/>
                    <a:pt x="4834" y="0"/>
                    <a:pt x="10799" y="0"/>
                  </a:cubicBezTo>
                </a:path>
                <a:path w="21600" h="21600">
                  <a:moveTo>
                    <a:pt x="10799" y="731"/>
                  </a:moveTo>
                  <a:cubicBezTo>
                    <a:pt x="16353" y="731"/>
                    <a:pt x="20861" y="5239"/>
                    <a:pt x="20861" y="10799"/>
                  </a:cubicBezTo>
                  <a:cubicBezTo>
                    <a:pt x="20861" y="16353"/>
                    <a:pt x="16353" y="20861"/>
                    <a:pt x="10799" y="20861"/>
                  </a:cubicBezTo>
                  <a:cubicBezTo>
                    <a:pt x="5239" y="20861"/>
                    <a:pt x="731" y="16353"/>
                    <a:pt x="731" y="10799"/>
                  </a:cubicBezTo>
                  <a:cubicBezTo>
                    <a:pt x="731" y="5239"/>
                    <a:pt x="5239" y="731"/>
                    <a:pt x="10799" y="731"/>
                  </a:cubicBezTo>
                  <a:close/>
                </a:path>
              </a:pathLst>
            </a:custGeom>
            <a:solidFill>
              <a:srgbClr val="C00000"/>
            </a:solidFill>
            <a:ln w="9525" cap="flat" cmpd="sng">
              <a:noFill/>
              <a:prstDash val="solid"/>
              <a:round/>
            </a:ln>
          </p:spPr>
        </p:sp>
      </p:grpSp>
      <p:sp>
        <p:nvSpPr>
          <p:cNvPr id="855" name="矩形"/>
          <p:cNvSpPr/>
          <p:nvPr/>
        </p:nvSpPr>
        <p:spPr>
          <a:xfrm>
            <a:off x="2442201" y="2829230"/>
            <a:ext cx="4506063" cy="668637"/>
          </a:xfrm>
          <a:prstGeom prst="rect">
            <a:avLst/>
          </a:prstGeom>
          <a:noFill/>
          <a:ln w="9525" cap="flat" cmpd="sng">
            <a:noFill/>
            <a:prstDash val="solid"/>
            <a:miter/>
          </a:ln>
        </p:spPr>
        <p:txBody>
          <a:bodyPr vert="horz" wrap="square" lIns="68562" tIns="34281" rIns="68562" bIns="34281" anchor="t" anchorCtr="0">
            <a:spAutoFit/>
          </a:bodyPr>
          <a:lstStyle/>
          <a:p>
            <a:pPr marL="0" indent="0" algn="dist">
              <a:lnSpc>
                <a:spcPct val="100000"/>
              </a:lnSpc>
              <a:spcBef>
                <a:spcPts val="0"/>
              </a:spcBef>
              <a:spcAft>
                <a:spcPts val="0"/>
              </a:spcAft>
              <a:buNone/>
            </a:pPr>
            <a:r>
              <a:rPr lang="zh-CN" altLang="en-US" sz="4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评比阶段</a:t>
            </a:r>
            <a:endParaRPr lang="zh-CN" altLang="en-US" sz="4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56" name="直线"/>
          <p:cNvSpPr/>
          <p:nvPr/>
        </p:nvSpPr>
        <p:spPr>
          <a:xfrm>
            <a:off x="2362937" y="3447236"/>
            <a:ext cx="4711410" cy="0"/>
          </a:xfrm>
          <a:prstGeom prst="line">
            <a:avLst/>
          </a:prstGeom>
          <a:solidFill>
            <a:schemeClr val="accent1"/>
          </a:solidFill>
          <a:ln w="9525" cap="flat" cmpd="sng">
            <a:solidFill>
              <a:srgbClr val="FFFFFF"/>
            </a:solidFill>
            <a:prstDash val="solid"/>
            <a:round/>
          </a:ln>
        </p:spPr>
      </p:sp>
      <p:sp>
        <p:nvSpPr>
          <p:cNvPr id="857" name="矩形"/>
          <p:cNvSpPr/>
          <p:nvPr/>
        </p:nvSpPr>
        <p:spPr>
          <a:xfrm>
            <a:off x="4141472" y="1122065"/>
            <a:ext cx="888139" cy="1538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rPr>
              <a:t>3</a:t>
            </a:r>
            <a:endParaRPr lang="zh-CN" altLang="en-US"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endParaRPr>
          </a:p>
        </p:txBody>
      </p:sp>
      <p:sp>
        <p:nvSpPr>
          <p:cNvPr id="858" name="矩形"/>
          <p:cNvSpPr/>
          <p:nvPr/>
        </p:nvSpPr>
        <p:spPr>
          <a:xfrm>
            <a:off x="2707624" y="3507854"/>
            <a:ext cx="4793334" cy="8201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6</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月</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25</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日</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-6</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月</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30</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日）</a:t>
            </a:r>
            <a:endPar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861" name="矩形"/>
          <p:cNvSpPr/>
          <p:nvPr/>
        </p:nvSpPr>
        <p:spPr>
          <a:xfrm>
            <a:off x="8247686" y="1439746"/>
            <a:ext cx="900230" cy="2094131"/>
          </a:xfrm>
          <a:prstGeom prst="rect">
            <a:avLst/>
          </a:prstGeom>
          <a:solidFill>
            <a:srgbClr val="FF0000"/>
          </a:solidFill>
          <a:ln w="9525" cap="flat" cmpd="sng">
            <a:noFill/>
            <a:prstDash val="solid"/>
            <a:round/>
          </a:ln>
        </p:spPr>
      </p:sp>
      <p:sp>
        <p:nvSpPr>
          <p:cNvPr id="862" name="曲线"/>
          <p:cNvSpPr/>
          <p:nvPr/>
        </p:nvSpPr>
        <p:spPr>
          <a:xfrm>
            <a:off x="0" y="1439747"/>
            <a:ext cx="1461752" cy="2094131"/>
          </a:xfrm>
          <a:custGeom>
            <a:avLst/>
            <a:gdLst>
              <a:gd name="T1" fmla="*/ 0 w 21600"/>
              <a:gd name="T2" fmla="*/ 0 h 21600"/>
              <a:gd name="T3" fmla="*/ 21600 w 21600"/>
              <a:gd name="T4" fmla="*/ 21600 h 21600"/>
            </a:gdLst>
            <a:ahLst/>
            <a:cxnLst/>
            <a:rect l="T1" t="T2" r="T3" b="T4"/>
            <a:pathLst>
              <a:path w="21600" h="21600">
                <a:moveTo>
                  <a:pt x="21600" y="21600"/>
                </a:moveTo>
                <a:lnTo>
                  <a:pt x="0" y="21600"/>
                </a:lnTo>
                <a:lnTo>
                  <a:pt x="0" y="0"/>
                </a:lnTo>
                <a:lnTo>
                  <a:pt x="21600" y="0"/>
                </a:lnTo>
                <a:cubicBezTo>
                  <a:pt x="14788" y="1929"/>
                  <a:pt x="10079" y="6039"/>
                  <a:pt x="10079" y="10800"/>
                </a:cubicBezTo>
                <a:cubicBezTo>
                  <a:pt x="10079" y="15554"/>
                  <a:pt x="14788" y="19670"/>
                  <a:pt x="21600" y="21600"/>
                </a:cubicBezTo>
                <a:close/>
              </a:path>
            </a:pathLst>
          </a:custGeom>
          <a:solidFill>
            <a:srgbClr val="FF0000"/>
          </a:solidFill>
          <a:ln w="9525" cap="flat" cmpd="sng">
            <a:noFill/>
            <a:prstDash val="solid"/>
            <a:round/>
          </a:ln>
        </p:spPr>
      </p:sp>
      <p:sp>
        <p:nvSpPr>
          <p:cNvPr id="863" name="曲线"/>
          <p:cNvSpPr/>
          <p:nvPr/>
        </p:nvSpPr>
        <p:spPr>
          <a:xfrm>
            <a:off x="2571735" y="0"/>
            <a:ext cx="996583" cy="5143500"/>
          </a:xfrm>
          <a:custGeom>
            <a:avLst/>
            <a:gdLst>
              <a:gd name="T1" fmla="*/ 0 w 21600"/>
              <a:gd name="T2" fmla="*/ 0 h 21600"/>
              <a:gd name="T3" fmla="*/ 21600 w 21600"/>
              <a:gd name="T4" fmla="*/ 21600 h 21600"/>
            </a:gdLst>
            <a:ahLst/>
            <a:cxnLst/>
            <a:rect l="T1" t="T2" r="T3" b="T4"/>
            <a:pathLst>
              <a:path w="21600" h="21600">
                <a:moveTo>
                  <a:pt x="0" y="0"/>
                </a:moveTo>
                <a:cubicBezTo>
                  <a:pt x="13444" y="2885"/>
                  <a:pt x="21600" y="6663"/>
                  <a:pt x="21600" y="10798"/>
                </a:cubicBezTo>
                <a:cubicBezTo>
                  <a:pt x="21600" y="14933"/>
                  <a:pt x="13444" y="18711"/>
                  <a:pt x="0" y="21600"/>
                </a:cubicBezTo>
              </a:path>
            </a:pathLst>
          </a:custGeom>
          <a:noFill/>
          <a:ln w="8" cap="flat" cmpd="sng">
            <a:solidFill>
              <a:srgbClr val="2E2C2C"/>
            </a:solidFill>
            <a:prstDash val="dash"/>
            <a:miter/>
          </a:ln>
        </p:spPr>
      </p:sp>
      <p:sp>
        <p:nvSpPr>
          <p:cNvPr id="864" name="椭圆"/>
          <p:cNvSpPr>
            <a:spLocks noChangeAspect="1"/>
          </p:cNvSpPr>
          <p:nvPr/>
        </p:nvSpPr>
        <p:spPr>
          <a:xfrm>
            <a:off x="3255162" y="2214560"/>
            <a:ext cx="575899" cy="547156"/>
          </a:xfrm>
          <a:prstGeom prst="ellipse">
            <a:avLst/>
          </a:prstGeom>
          <a:solidFill>
            <a:srgbClr val="C00000"/>
          </a:solidFill>
          <a:ln w="9525" cap="flat" cmpd="sng">
            <a:noFill/>
            <a:prstDash val="solid"/>
            <a:round/>
          </a:ln>
        </p:spPr>
      </p:sp>
      <p:sp>
        <p:nvSpPr>
          <p:cNvPr id="865" name="圆角矩形"/>
          <p:cNvSpPr/>
          <p:nvPr/>
        </p:nvSpPr>
        <p:spPr>
          <a:xfrm>
            <a:off x="3926348" y="2272699"/>
            <a:ext cx="3788924" cy="456370"/>
          </a:xfrm>
          <a:prstGeom prst="roundRect">
            <a:avLst>
              <a:gd name="adj" fmla="val 50000"/>
            </a:avLst>
          </a:prstGeom>
          <a:noFill/>
          <a:ln w="9525" cap="flat" cmpd="sng">
            <a:solidFill>
              <a:srgbClr val="FF0000"/>
            </a:solidFill>
            <a:prstDash val="solid"/>
            <a:round/>
          </a:ln>
        </p:spPr>
      </p:sp>
      <p:sp>
        <p:nvSpPr>
          <p:cNvPr id="866" name="矩形"/>
          <p:cNvSpPr/>
          <p:nvPr/>
        </p:nvSpPr>
        <p:spPr>
          <a:xfrm>
            <a:off x="4286248" y="2305023"/>
            <a:ext cx="2839752" cy="395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2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各科室安全月评比成绩</a:t>
            </a:r>
            <a:endParaRPr lang="zh-CN" altLang="en-US" sz="21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67" name="矩形"/>
          <p:cNvSpPr/>
          <p:nvPr/>
        </p:nvSpPr>
        <p:spPr>
          <a:xfrm>
            <a:off x="3357554" y="2238221"/>
            <a:ext cx="373955" cy="49118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7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rPr>
              <a:t>1</a:t>
            </a:r>
            <a:endParaRPr lang="zh-CN" altLang="en-US" sz="27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endParaRPr>
          </a:p>
        </p:txBody>
      </p:sp>
      <p:sp>
        <p:nvSpPr>
          <p:cNvPr id="868" name="椭圆"/>
          <p:cNvSpPr/>
          <p:nvPr/>
        </p:nvSpPr>
        <p:spPr>
          <a:xfrm>
            <a:off x="943185" y="1578145"/>
            <a:ext cx="1853878" cy="1812621"/>
          </a:xfrm>
          <a:prstGeom prst="ellipse">
            <a:avLst/>
          </a:prstGeom>
          <a:solidFill>
            <a:srgbClr val="FF0000"/>
          </a:solidFill>
          <a:ln w="9525" cap="flat" cmpd="sng">
            <a:noFill/>
            <a:prstDash val="solid"/>
            <a:round/>
          </a:ln>
        </p:spPr>
      </p:sp>
      <p:sp>
        <p:nvSpPr>
          <p:cNvPr id="869" name="曲线"/>
          <p:cNvSpPr/>
          <p:nvPr/>
        </p:nvSpPr>
        <p:spPr>
          <a:xfrm>
            <a:off x="1375799" y="1799669"/>
            <a:ext cx="976938" cy="872172"/>
          </a:xfrm>
          <a:custGeom>
            <a:avLst/>
            <a:gdLst>
              <a:gd name="T1" fmla="*/ 0 w 21600"/>
              <a:gd name="T2" fmla="*/ 0 h 21600"/>
              <a:gd name="T3" fmla="*/ 21600 w 21600"/>
              <a:gd name="T4" fmla="*/ 21600 h 21600"/>
            </a:gdLst>
            <a:ahLst/>
            <a:cxnLst/>
            <a:rect l="T1" t="T2" r="T3" b="T4"/>
            <a:pathLst>
              <a:path w="21600" h="21600">
                <a:moveTo>
                  <a:pt x="9589" y="18872"/>
                </a:moveTo>
                <a:lnTo>
                  <a:pt x="11885" y="18872"/>
                </a:lnTo>
                <a:lnTo>
                  <a:pt x="12688" y="20309"/>
                </a:lnTo>
                <a:lnTo>
                  <a:pt x="8911" y="20309"/>
                </a:lnTo>
                <a:lnTo>
                  <a:pt x="9589" y="18872"/>
                </a:lnTo>
              </a:path>
              <a:path w="21600" h="21600">
                <a:moveTo>
                  <a:pt x="6050" y="718"/>
                </a:moveTo>
                <a:lnTo>
                  <a:pt x="6604" y="1095"/>
                </a:lnTo>
                <a:cubicBezTo>
                  <a:pt x="6638" y="1120"/>
                  <a:pt x="6660" y="1132"/>
                  <a:pt x="6683" y="1156"/>
                </a:cubicBezTo>
                <a:lnTo>
                  <a:pt x="11659" y="474"/>
                </a:lnTo>
                <a:cubicBezTo>
                  <a:pt x="11535" y="182"/>
                  <a:pt x="11241" y="0"/>
                  <a:pt x="10890" y="48"/>
                </a:cubicBezTo>
                <a:lnTo>
                  <a:pt x="6050" y="718"/>
                </a:lnTo>
              </a:path>
              <a:path w="21600" h="21600">
                <a:moveTo>
                  <a:pt x="5394" y="876"/>
                </a:moveTo>
                <a:lnTo>
                  <a:pt x="6332" y="1521"/>
                </a:lnTo>
                <a:cubicBezTo>
                  <a:pt x="6468" y="1619"/>
                  <a:pt x="6581" y="1887"/>
                  <a:pt x="6581" y="2130"/>
                </a:cubicBezTo>
                <a:lnTo>
                  <a:pt x="6581" y="11408"/>
                </a:lnTo>
                <a:cubicBezTo>
                  <a:pt x="6581" y="11652"/>
                  <a:pt x="6468" y="11761"/>
                  <a:pt x="6332" y="11676"/>
                </a:cubicBezTo>
                <a:lnTo>
                  <a:pt x="5394" y="11031"/>
                </a:lnTo>
                <a:cubicBezTo>
                  <a:pt x="5247" y="10933"/>
                  <a:pt x="5134" y="10653"/>
                  <a:pt x="5134" y="10422"/>
                </a:cubicBezTo>
                <a:lnTo>
                  <a:pt x="5134" y="1132"/>
                </a:lnTo>
                <a:cubicBezTo>
                  <a:pt x="5134" y="901"/>
                  <a:pt x="5247" y="779"/>
                  <a:pt x="5394" y="876"/>
                </a:cubicBezTo>
              </a:path>
              <a:path w="21600" h="21600">
                <a:moveTo>
                  <a:pt x="9273" y="3750"/>
                </a:moveTo>
                <a:lnTo>
                  <a:pt x="9827" y="4139"/>
                </a:lnTo>
                <a:cubicBezTo>
                  <a:pt x="9861" y="4151"/>
                  <a:pt x="9883" y="4176"/>
                  <a:pt x="9917" y="4200"/>
                </a:cubicBezTo>
                <a:lnTo>
                  <a:pt x="14882" y="3518"/>
                </a:lnTo>
                <a:cubicBezTo>
                  <a:pt x="14758" y="3214"/>
                  <a:pt x="14464" y="3043"/>
                  <a:pt x="14124" y="3080"/>
                </a:cubicBezTo>
                <a:lnTo>
                  <a:pt x="9273" y="3750"/>
                </a:lnTo>
              </a:path>
              <a:path w="21600" h="21600">
                <a:moveTo>
                  <a:pt x="8617" y="3920"/>
                </a:moveTo>
                <a:lnTo>
                  <a:pt x="9556" y="4565"/>
                </a:lnTo>
                <a:cubicBezTo>
                  <a:pt x="9691" y="4651"/>
                  <a:pt x="9804" y="4931"/>
                  <a:pt x="9804" y="5162"/>
                </a:cubicBezTo>
                <a:lnTo>
                  <a:pt x="9804" y="14452"/>
                </a:lnTo>
                <a:cubicBezTo>
                  <a:pt x="9804" y="14684"/>
                  <a:pt x="9691" y="14805"/>
                  <a:pt x="9556" y="14708"/>
                </a:cubicBezTo>
                <a:lnTo>
                  <a:pt x="8617" y="14063"/>
                </a:lnTo>
                <a:cubicBezTo>
                  <a:pt x="8481" y="13965"/>
                  <a:pt x="8368" y="13697"/>
                  <a:pt x="8368" y="13454"/>
                </a:cubicBezTo>
                <a:lnTo>
                  <a:pt x="8368" y="4176"/>
                </a:lnTo>
                <a:cubicBezTo>
                  <a:pt x="8368" y="3932"/>
                  <a:pt x="8481" y="3823"/>
                  <a:pt x="8617" y="3920"/>
                </a:cubicBezTo>
              </a:path>
              <a:path w="21600" h="21600">
                <a:moveTo>
                  <a:pt x="10268" y="4967"/>
                </a:moveTo>
                <a:lnTo>
                  <a:pt x="15470" y="4249"/>
                </a:lnTo>
                <a:cubicBezTo>
                  <a:pt x="15911" y="4188"/>
                  <a:pt x="16284" y="4505"/>
                  <a:pt x="16284" y="4967"/>
                </a:cubicBezTo>
                <a:lnTo>
                  <a:pt x="16284" y="12955"/>
                </a:lnTo>
                <a:cubicBezTo>
                  <a:pt x="16284" y="13417"/>
                  <a:pt x="15911" y="13843"/>
                  <a:pt x="15470" y="13904"/>
                </a:cubicBezTo>
                <a:lnTo>
                  <a:pt x="10268" y="14623"/>
                </a:lnTo>
                <a:lnTo>
                  <a:pt x="10268" y="4967"/>
                </a:lnTo>
              </a:path>
              <a:path w="21600" h="21600">
                <a:moveTo>
                  <a:pt x="11263" y="6270"/>
                </a:moveTo>
                <a:lnTo>
                  <a:pt x="15334" y="5710"/>
                </a:lnTo>
                <a:lnTo>
                  <a:pt x="15334" y="7682"/>
                </a:lnTo>
                <a:lnTo>
                  <a:pt x="11263" y="8243"/>
                </a:lnTo>
                <a:lnTo>
                  <a:pt x="11263" y="6270"/>
                </a:lnTo>
              </a:path>
              <a:path w="21600" h="21600">
                <a:moveTo>
                  <a:pt x="7034" y="1923"/>
                </a:moveTo>
                <a:lnTo>
                  <a:pt x="12236" y="1205"/>
                </a:lnTo>
                <a:cubicBezTo>
                  <a:pt x="12688" y="1144"/>
                  <a:pt x="13061" y="1473"/>
                  <a:pt x="13061" y="1923"/>
                </a:cubicBezTo>
                <a:lnTo>
                  <a:pt x="13061" y="2155"/>
                </a:lnTo>
                <a:lnTo>
                  <a:pt x="8131" y="2836"/>
                </a:lnTo>
                <a:cubicBezTo>
                  <a:pt x="7780" y="2946"/>
                  <a:pt x="7644" y="3190"/>
                  <a:pt x="7656" y="3689"/>
                </a:cubicBezTo>
                <a:lnTo>
                  <a:pt x="7656" y="11494"/>
                </a:lnTo>
                <a:lnTo>
                  <a:pt x="7034" y="11579"/>
                </a:lnTo>
                <a:lnTo>
                  <a:pt x="7034" y="1923"/>
                </a:lnTo>
              </a:path>
              <a:path w="21600" h="21600">
                <a:moveTo>
                  <a:pt x="3234" y="6453"/>
                </a:moveTo>
                <a:lnTo>
                  <a:pt x="4274" y="6453"/>
                </a:lnTo>
                <a:lnTo>
                  <a:pt x="4274" y="4639"/>
                </a:lnTo>
                <a:lnTo>
                  <a:pt x="3313" y="4639"/>
                </a:lnTo>
                <a:cubicBezTo>
                  <a:pt x="2431" y="4639"/>
                  <a:pt x="1718" y="5418"/>
                  <a:pt x="1718" y="6367"/>
                </a:cubicBezTo>
                <a:lnTo>
                  <a:pt x="1718" y="15999"/>
                </a:lnTo>
                <a:cubicBezTo>
                  <a:pt x="1718" y="16778"/>
                  <a:pt x="2205" y="17448"/>
                  <a:pt x="2872" y="17655"/>
                </a:cubicBezTo>
                <a:lnTo>
                  <a:pt x="2872" y="17655"/>
                </a:lnTo>
                <a:lnTo>
                  <a:pt x="0" y="20102"/>
                </a:lnTo>
                <a:lnTo>
                  <a:pt x="0" y="21600"/>
                </a:lnTo>
                <a:lnTo>
                  <a:pt x="21600" y="21600"/>
                </a:lnTo>
                <a:lnTo>
                  <a:pt x="21600" y="20102"/>
                </a:lnTo>
                <a:lnTo>
                  <a:pt x="18523" y="17679"/>
                </a:lnTo>
                <a:cubicBezTo>
                  <a:pt x="19236" y="17508"/>
                  <a:pt x="19767" y="16814"/>
                  <a:pt x="19767" y="15999"/>
                </a:cubicBezTo>
                <a:lnTo>
                  <a:pt x="19767" y="6367"/>
                </a:lnTo>
                <a:cubicBezTo>
                  <a:pt x="19767" y="5418"/>
                  <a:pt x="19055" y="4639"/>
                  <a:pt x="18173" y="4639"/>
                </a:cubicBezTo>
                <a:lnTo>
                  <a:pt x="17223" y="4639"/>
                </a:lnTo>
                <a:lnTo>
                  <a:pt x="17223" y="6453"/>
                </a:lnTo>
                <a:lnTo>
                  <a:pt x="18252" y="6453"/>
                </a:lnTo>
                <a:lnTo>
                  <a:pt x="18252" y="16266"/>
                </a:lnTo>
                <a:lnTo>
                  <a:pt x="3234" y="16266"/>
                </a:lnTo>
                <a:lnTo>
                  <a:pt x="3234" y="6453"/>
                </a:lnTo>
                <a:close/>
              </a:path>
            </a:pathLst>
          </a:custGeom>
          <a:solidFill>
            <a:srgbClr val="FFFFFF"/>
          </a:solidFill>
          <a:ln w="9525" cap="flat" cmpd="sng">
            <a:noFill/>
            <a:prstDash val="solid"/>
            <a:round/>
          </a:ln>
        </p:spPr>
      </p:sp>
      <p:sp>
        <p:nvSpPr>
          <p:cNvPr id="870" name="矩形"/>
          <p:cNvSpPr/>
          <p:nvPr/>
        </p:nvSpPr>
        <p:spPr>
          <a:xfrm>
            <a:off x="1443789" y="2643188"/>
            <a:ext cx="913632" cy="443563"/>
          </a:xfrm>
          <a:prstGeom prst="rect">
            <a:avLst/>
          </a:prstGeom>
          <a:noFill/>
          <a:ln w="9525" cap="flat" cmpd="sng">
            <a:noFill/>
            <a:prstDash val="solid"/>
            <a:miter/>
          </a:ln>
        </p:spPr>
        <p:txBody>
          <a:bodyPr vert="horz" wrap="square" lIns="81614" tIns="40807" rIns="81614" bIns="40807" anchor="t" anchorCtr="0">
            <a:spAutoFit/>
          </a:bodyPr>
          <a:lstStyle/>
          <a:p>
            <a:pPr marL="0" indent="0" algn="dist">
              <a:lnSpc>
                <a:spcPct val="100000"/>
              </a:lnSpc>
              <a:spcBef>
                <a:spcPts val="0"/>
              </a:spcBef>
              <a:spcAft>
                <a:spcPts val="0"/>
              </a:spcAft>
              <a:buNone/>
            </a:pPr>
            <a:r>
              <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目录</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871" name="矩形"/>
          <p:cNvSpPr/>
          <p:nvPr/>
        </p:nvSpPr>
        <p:spPr>
          <a:xfrm>
            <a:off x="1390087" y="2989883"/>
            <a:ext cx="938720" cy="2911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14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rPr>
              <a:t>Contents</a:t>
            </a:r>
            <a:endParaRPr lang="zh-CN" altLang="en-US" sz="14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endParaRPr>
          </a:p>
        </p:txBody>
      </p:sp>
      <p:sp>
        <p:nvSpPr>
          <p:cNvPr id="872" name="矩形"/>
          <p:cNvSpPr/>
          <p:nvPr/>
        </p:nvSpPr>
        <p:spPr>
          <a:xfrm>
            <a:off x="0" y="4957539"/>
            <a:ext cx="9144000" cy="195486"/>
          </a:xfrm>
          <a:prstGeom prst="rect">
            <a:avLst/>
          </a:prstGeom>
          <a:solidFill>
            <a:srgbClr val="C00000"/>
          </a:solidFill>
          <a:ln w="9525" cap="flat" cmpd="sng">
            <a:noFill/>
            <a:prstDash val="solid"/>
            <a:round/>
          </a:ln>
        </p:spPr>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878" name="组合"/>
          <p:cNvGrpSpPr/>
          <p:nvPr/>
        </p:nvGrpSpPr>
        <p:grpSpPr>
          <a:xfrm>
            <a:off x="214282" y="555708"/>
            <a:ext cx="4143404" cy="444405"/>
            <a:chOff x="214282" y="555708"/>
            <a:chExt cx="4143404" cy="444405"/>
          </a:xfrm>
        </p:grpSpPr>
        <p:sp>
          <p:nvSpPr>
            <p:cNvPr id="875" name="曲线"/>
            <p:cNvSpPr/>
            <p:nvPr/>
          </p:nvSpPr>
          <p:spPr>
            <a:xfrm>
              <a:off x="214282" y="555708"/>
              <a:ext cx="3839454"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876" name="曲线"/>
            <p:cNvSpPr/>
            <p:nvPr/>
          </p:nvSpPr>
          <p:spPr>
            <a:xfrm>
              <a:off x="3951576" y="555708"/>
              <a:ext cx="25388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877" name="曲线"/>
            <p:cNvSpPr/>
            <p:nvPr/>
          </p:nvSpPr>
          <p:spPr>
            <a:xfrm>
              <a:off x="4103796" y="555708"/>
              <a:ext cx="25388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880"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    颁奖环节</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81" name="矩形"/>
          <p:cNvSpPr/>
          <p:nvPr/>
        </p:nvSpPr>
        <p:spPr>
          <a:xfrm>
            <a:off x="0" y="4957539"/>
            <a:ext cx="9144000" cy="195486"/>
          </a:xfrm>
          <a:prstGeom prst="rect">
            <a:avLst/>
          </a:prstGeom>
          <a:solidFill>
            <a:srgbClr val="C00000"/>
          </a:solidFill>
          <a:ln w="9525" cap="flat" cmpd="sng">
            <a:noFill/>
            <a:prstDash val="solid"/>
            <a:round/>
          </a:ln>
        </p:spPr>
      </p:sp>
      <p:grpSp>
        <p:nvGrpSpPr>
          <p:cNvPr id="885" name="组合"/>
          <p:cNvGrpSpPr/>
          <p:nvPr/>
        </p:nvGrpSpPr>
        <p:grpSpPr>
          <a:xfrm>
            <a:off x="4857752" y="1071552"/>
            <a:ext cx="3713354" cy="3133492"/>
            <a:chOff x="4857752" y="1071552"/>
            <a:chExt cx="3713354" cy="3133492"/>
          </a:xfrm>
        </p:grpSpPr>
        <p:pic>
          <p:nvPicPr>
            <p:cNvPr id="882" name="图片"/>
            <p:cNvPicPr>
              <a:picLocks noChangeAspect="1"/>
            </p:cNvPicPr>
            <p:nvPr/>
          </p:nvPicPr>
          <p:blipFill>
            <a:blip r:embed="rId1" cstate="print"/>
            <a:stretch>
              <a:fillRect/>
            </a:stretch>
          </p:blipFill>
          <p:spPr>
            <a:xfrm>
              <a:off x="5499946" y="1071552"/>
              <a:ext cx="2294057" cy="3133492"/>
            </a:xfrm>
            <a:prstGeom prst="rect">
              <a:avLst/>
            </a:prstGeom>
            <a:noFill/>
            <a:ln w="9525" cap="flat" cmpd="sng">
              <a:noFill/>
              <a:prstDash val="solid"/>
              <a:miter/>
            </a:ln>
          </p:spPr>
        </p:pic>
        <p:pic>
          <p:nvPicPr>
            <p:cNvPr id="883" name="图片"/>
            <p:cNvPicPr>
              <a:picLocks noChangeAspect="1"/>
            </p:cNvPicPr>
            <p:nvPr/>
          </p:nvPicPr>
          <p:blipFill>
            <a:blip r:embed="rId2" cstate="print"/>
            <a:stretch>
              <a:fillRect/>
            </a:stretch>
          </p:blipFill>
          <p:spPr>
            <a:xfrm>
              <a:off x="7232547" y="2376683"/>
              <a:ext cx="1338559" cy="1828361"/>
            </a:xfrm>
            <a:prstGeom prst="rect">
              <a:avLst/>
            </a:prstGeom>
            <a:noFill/>
            <a:ln w="9525" cap="flat" cmpd="sng">
              <a:noFill/>
              <a:prstDash val="solid"/>
              <a:miter/>
            </a:ln>
          </p:spPr>
        </p:pic>
        <p:pic>
          <p:nvPicPr>
            <p:cNvPr id="884" name="图片"/>
            <p:cNvPicPr>
              <a:picLocks noChangeAspect="1"/>
            </p:cNvPicPr>
            <p:nvPr/>
          </p:nvPicPr>
          <p:blipFill>
            <a:blip r:embed="rId3" cstate="print"/>
            <a:stretch>
              <a:fillRect/>
            </a:stretch>
          </p:blipFill>
          <p:spPr>
            <a:xfrm>
              <a:off x="4857752" y="2568183"/>
              <a:ext cx="1198360" cy="1636861"/>
            </a:xfrm>
            <a:prstGeom prst="rect">
              <a:avLst/>
            </a:prstGeom>
            <a:noFill/>
            <a:ln w="9525" cap="flat" cmpd="sng">
              <a:noFill/>
              <a:prstDash val="solid"/>
              <a:miter/>
            </a:ln>
          </p:spPr>
        </p:pic>
      </p:grpSp>
      <p:sp>
        <p:nvSpPr>
          <p:cNvPr id="886" name="矩形"/>
          <p:cNvSpPr/>
          <p:nvPr/>
        </p:nvSpPr>
        <p:spPr>
          <a:xfrm>
            <a:off x="571472" y="1071552"/>
            <a:ext cx="3374824" cy="1137696"/>
          </a:xfrm>
          <a:prstGeom prst="rect">
            <a:avLst/>
          </a:prstGeom>
          <a:noFill/>
          <a:ln w="9525" cap="flat" cmpd="sng">
            <a:noFill/>
            <a:prstDash val="solid"/>
            <a:miter/>
          </a:ln>
          <a:effectLst>
            <a:outerShdw blurRad="355600" dist="38100" dir="2700000" algn="tl" rotWithShape="0">
              <a:srgbClr val="000000">
                <a:alpha val="55686"/>
              </a:srgbClr>
            </a:outerShdw>
          </a:effectLst>
        </p:spPr>
        <p:txBody>
          <a:bodyPr vert="horz" wrap="square" lIns="51846" tIns="25923" rIns="51846" bIns="25923" anchor="t" anchorCtr="0">
            <a:spAutoFit/>
          </a:bodyPr>
          <a:lstStyle/>
          <a:p>
            <a:pPr marL="0" indent="0" algn="ctr">
              <a:lnSpc>
                <a:spcPct val="120000"/>
              </a:lnSpc>
              <a:spcBef>
                <a:spcPts val="0"/>
              </a:spcBef>
              <a:spcAft>
                <a:spcPts val="0"/>
              </a:spcAft>
              <a:buNone/>
            </a:pPr>
            <a:r>
              <a:rPr lang="zh-CN" altLang="en-US" sz="6000" b="1" i="0" u="none" strike="noStrike" kern="1200" cap="none" spc="170" baseline="0">
                <a:solidFill>
                  <a:srgbClr val="FFC000"/>
                </a:solidFill>
                <a:effectLst>
                  <a:outerShdw blurRad="50800" dist="39370" dir="5460000" algn="tl">
                    <a:srgbClr val="000000">
                      <a:alpha val="38000"/>
                    </a:srgbClr>
                  </a:outerShdw>
                </a:effectLst>
                <a:latin typeface="Arial" panose="020B0604020202020204" pitchFamily="34" charset="0"/>
                <a:ea typeface="华文细黑" panose="02010600040101010101" pitchFamily="2" charset="-122"/>
                <a:cs typeface="Arial" panose="020B0604020202020204" pitchFamily="34" charset="0"/>
              </a:rPr>
              <a:t>颁奖仪式</a:t>
            </a:r>
            <a:endParaRPr lang="zh-CN" altLang="en-US" sz="6000" b="1" i="0" u="none" strike="noStrike" kern="1200" cap="none" spc="170" baseline="0">
              <a:solidFill>
                <a:srgbClr val="FFC000"/>
              </a:solidFill>
              <a:effectLst>
                <a:outerShdw blurRad="50800" dist="39370" dir="5460000" algn="tl">
                  <a:srgbClr val="000000">
                    <a:alpha val="38000"/>
                  </a:srgbClr>
                </a:outerShdw>
              </a:effectLst>
              <a:latin typeface="Arial" panose="020B0604020202020204" pitchFamily="34" charset="0"/>
              <a:ea typeface="华文细黑" panose="02010600040101010101" pitchFamily="2" charset="-122"/>
              <a:cs typeface="Arial" panose="020B0604020202020204" pitchFamily="34" charset="0"/>
            </a:endParaRPr>
          </a:p>
        </p:txBody>
      </p:sp>
      <p:sp>
        <p:nvSpPr>
          <p:cNvPr id="887" name="矩形"/>
          <p:cNvSpPr/>
          <p:nvPr/>
        </p:nvSpPr>
        <p:spPr>
          <a:xfrm>
            <a:off x="357158" y="2143122"/>
            <a:ext cx="3429024" cy="117728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200000"/>
              </a:lnSpc>
              <a:spcBef>
                <a:spcPts val="0"/>
              </a:spcBef>
              <a:spcAft>
                <a:spcPts val="0"/>
              </a:spcAft>
              <a:buNone/>
            </a:pPr>
            <a:r>
              <a:rPr lang="zh-CN" altLang="en-US" sz="3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rPr>
              <a:t>优秀推进员</a:t>
            </a:r>
            <a:endParaRPr lang="zh-CN" altLang="en-US" sz="36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endParaRPr>
          </a:p>
        </p:txBody>
      </p:sp>
      <p:sp>
        <p:nvSpPr>
          <p:cNvPr id="888" name="矩形"/>
          <p:cNvSpPr/>
          <p:nvPr/>
        </p:nvSpPr>
        <p:spPr>
          <a:xfrm>
            <a:off x="1071539" y="3429006"/>
            <a:ext cx="2571768" cy="307777"/>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l">
              <a:lnSpc>
                <a:spcPct val="100000"/>
              </a:lnSpc>
              <a:spcBef>
                <a:spcPts val="0"/>
              </a:spcBef>
              <a:spcAft>
                <a:spcPts val="0"/>
              </a:spcAft>
              <a:buNone/>
            </a:pPr>
            <a:r>
              <a:rPr lang="zh-CN" altLang="en-US" sz="1400" b="1" i="0" u="none" strike="noStrike" kern="1200" cap="none" spc="50" baseline="0" dirty="0">
                <a:solidFill>
                  <a:srgbClr val="C00000"/>
                </a:solidFill>
                <a:latin typeface="微软雅黑" panose="020B0503020204020204" charset="-122"/>
                <a:ea typeface="微软雅黑" panose="020B0503020204020204" charset="-122"/>
                <a:cs typeface="Arial" panose="020B0604020202020204" pitchFamily="34" charset="0"/>
              </a:rPr>
              <a:t>动力室：</a:t>
            </a:r>
            <a:endParaRPr lang="zh-CN" altLang="en-US" sz="1400" b="1" i="0" u="none" strike="noStrike" kern="1200" cap="none" spc="50" baseline="0" dirty="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889" name="矩形"/>
          <p:cNvSpPr/>
          <p:nvPr/>
        </p:nvSpPr>
        <p:spPr>
          <a:xfrm>
            <a:off x="1071538" y="3857634"/>
            <a:ext cx="2344918" cy="307777"/>
          </a:xfrm>
          <a:prstGeom prst="rect">
            <a:avLst/>
          </a:prstGeom>
          <a:noFill/>
          <a:ln w="9525" cap="flat" cmpd="sng">
            <a:noFill/>
            <a:prstDash val="solid"/>
            <a:miter/>
          </a:ln>
        </p:spPr>
        <p:txBody>
          <a:bodyPr vert="horz" wrap="square" lIns="91440" tIns="45720" rIns="91440" bIns="45720" anchor="t" anchorCtr="0">
            <a:spAutoFit/>
            <a:sp3d contourW="25400">
              <a:contourClr>
                <a:srgbClr val="FFE7E7"/>
              </a:contourClr>
            </a:sp3d>
          </a:bodyPr>
          <a:lstStyle/>
          <a:p>
            <a:pPr marL="0" indent="0" algn="l">
              <a:lnSpc>
                <a:spcPct val="100000"/>
              </a:lnSpc>
              <a:spcBef>
                <a:spcPts val="0"/>
              </a:spcBef>
              <a:spcAft>
                <a:spcPts val="0"/>
              </a:spcAft>
              <a:buNone/>
            </a:pPr>
            <a:r>
              <a:rPr lang="zh-CN" altLang="en-US" sz="1400" b="1" i="0" u="none" strike="noStrike" kern="1200" cap="none" spc="50" baseline="0" dirty="0">
                <a:solidFill>
                  <a:srgbClr val="C00000"/>
                </a:solidFill>
                <a:latin typeface="微软雅黑" panose="020B0503020204020204" charset="-122"/>
                <a:ea typeface="微软雅黑" panose="020B0503020204020204" charset="-122"/>
                <a:cs typeface="Arial" panose="020B0604020202020204" pitchFamily="34" charset="0"/>
              </a:rPr>
              <a:t>现场室：</a:t>
            </a:r>
            <a:endParaRPr lang="zh-CN" altLang="en-US" sz="1400" b="1" i="0" u="none" strike="noStrike" kern="1200" cap="none" spc="50" baseline="0" dirty="0">
              <a:solidFill>
                <a:srgbClr val="C0000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895" name="组合"/>
          <p:cNvGrpSpPr/>
          <p:nvPr/>
        </p:nvGrpSpPr>
        <p:grpSpPr>
          <a:xfrm>
            <a:off x="214282" y="555708"/>
            <a:ext cx="4143404" cy="444405"/>
            <a:chOff x="214282" y="555708"/>
            <a:chExt cx="4143404" cy="444405"/>
          </a:xfrm>
        </p:grpSpPr>
        <p:sp>
          <p:nvSpPr>
            <p:cNvPr id="892" name="曲线"/>
            <p:cNvSpPr/>
            <p:nvPr/>
          </p:nvSpPr>
          <p:spPr>
            <a:xfrm>
              <a:off x="214282" y="555708"/>
              <a:ext cx="3839454"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893" name="曲线"/>
            <p:cNvSpPr/>
            <p:nvPr/>
          </p:nvSpPr>
          <p:spPr>
            <a:xfrm>
              <a:off x="3951576" y="555708"/>
              <a:ext cx="25388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894" name="曲线"/>
            <p:cNvSpPr/>
            <p:nvPr/>
          </p:nvSpPr>
          <p:spPr>
            <a:xfrm>
              <a:off x="4103796" y="555708"/>
              <a:ext cx="25388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897" name="矩形"/>
          <p:cNvSpPr/>
          <p:nvPr/>
        </p:nvSpPr>
        <p:spPr>
          <a:xfrm>
            <a:off x="214314" y="571486"/>
            <a:ext cx="6072198"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    颁奖环节</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98" name="矩形"/>
          <p:cNvSpPr/>
          <p:nvPr/>
        </p:nvSpPr>
        <p:spPr>
          <a:xfrm>
            <a:off x="1071538" y="1285866"/>
            <a:ext cx="7143750" cy="267652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200000"/>
              </a:lnSpc>
              <a:spcBef>
                <a:spcPts val="0"/>
              </a:spcBef>
              <a:spcAft>
                <a:spcPts val="0"/>
              </a:spcAft>
              <a:buNone/>
            </a:pPr>
            <a:r>
              <a:rPr lang="en-US" altLang="zh-CN" sz="2800" b="1" i="0" u="none" strike="noStrike" kern="1200" cap="none" spc="0" baseline="0" dirty="0">
                <a:solidFill>
                  <a:srgbClr val="FF0000"/>
                </a:solidFill>
                <a:latin typeface="微软雅黑" panose="020B0503020204020204" charset="-122"/>
                <a:ea typeface="微软雅黑" panose="020B0503020204020204" charset="-122"/>
                <a:cs typeface="Arial" panose="020B0604020202020204" pitchFamily="34" charset="0"/>
              </a:rPr>
              <a:t>2021</a:t>
            </a:r>
            <a:r>
              <a:rPr lang="zh-CN" altLang="en-US" sz="2800" b="1" i="0" u="none" strike="noStrike" kern="1200" cap="none" spc="0" baseline="0" dirty="0">
                <a:solidFill>
                  <a:srgbClr val="FF0000"/>
                </a:solidFill>
                <a:latin typeface="微软雅黑" panose="020B0503020204020204" charset="-122"/>
                <a:ea typeface="微软雅黑" panose="020B0503020204020204" charset="-122"/>
                <a:cs typeface="Arial" panose="020B0604020202020204" pitchFamily="34" charset="0"/>
              </a:rPr>
              <a:t>年 “安全月活动”评比</a:t>
            </a:r>
            <a:endParaRPr lang="en-US" altLang="zh-CN" sz="2800" b="1" i="0" u="none" strike="noStrike" kern="1200" cap="none" spc="0" baseline="0" dirty="0">
              <a:solidFill>
                <a:srgbClr val="FF0000"/>
              </a:solidFill>
              <a:latin typeface="微软雅黑" panose="020B0503020204020204" charset="-122"/>
              <a:ea typeface="微软雅黑" panose="020B0503020204020204" charset="-122"/>
              <a:cs typeface="Arial" panose="020B0604020202020204" pitchFamily="34" charset="0"/>
            </a:endParaRPr>
          </a:p>
          <a:p>
            <a:pPr marL="0" indent="0" algn="ctr">
              <a:lnSpc>
                <a:spcPct val="200000"/>
              </a:lnSpc>
              <a:spcBef>
                <a:spcPts val="0"/>
              </a:spcBef>
              <a:spcAft>
                <a:spcPts val="0"/>
              </a:spcAft>
              <a:buNone/>
            </a:pPr>
            <a:r>
              <a:rPr lang="zh-CN" altLang="en-US" sz="2800" b="1" i="0" u="none" strike="noStrike" kern="1200" cap="none" spc="0" baseline="0" dirty="0">
                <a:solidFill>
                  <a:srgbClr val="FF0000"/>
                </a:solidFill>
                <a:latin typeface="微软雅黑" panose="020B0503020204020204" charset="-122"/>
                <a:ea typeface="微软雅黑" panose="020B0503020204020204" charset="-122"/>
                <a:cs typeface="Arial" panose="020B0604020202020204" pitchFamily="34" charset="0"/>
              </a:rPr>
              <a:t>第一名</a:t>
            </a:r>
            <a:r>
              <a:rPr lang="zh-CN" altLang="en-US" sz="2800" b="1"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：动力室</a:t>
            </a:r>
            <a:endParaRPr lang="en-US" altLang="zh-CN" sz="2800" b="1"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ctr">
              <a:lnSpc>
                <a:spcPct val="200000"/>
              </a:lnSpc>
              <a:spcBef>
                <a:spcPts val="0"/>
              </a:spcBef>
              <a:spcAft>
                <a:spcPts val="0"/>
              </a:spcAft>
              <a:buNone/>
            </a:pPr>
            <a:r>
              <a:rPr lang="zh-CN" altLang="en-US" sz="2800" b="1" i="0" u="none" strike="noStrike" kern="1200" cap="none" spc="0" baseline="0" dirty="0">
                <a:solidFill>
                  <a:srgbClr val="FF0000"/>
                </a:solidFill>
                <a:latin typeface="微软雅黑" panose="020B0503020204020204" charset="-122"/>
                <a:ea typeface="微软雅黑" panose="020B0503020204020204" charset="-122"/>
                <a:cs typeface="Arial" panose="020B0604020202020204" pitchFamily="34" charset="0"/>
              </a:rPr>
              <a:t>第二名</a:t>
            </a:r>
            <a:r>
              <a:rPr lang="zh-CN" altLang="en-US" sz="2800" b="1"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：现场室</a:t>
            </a:r>
            <a:endParaRPr lang="zh-CN" altLang="en-US" sz="2800" b="1"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899" name="矩形"/>
          <p:cNvSpPr/>
          <p:nvPr/>
        </p:nvSpPr>
        <p:spPr>
          <a:xfrm>
            <a:off x="0" y="4957539"/>
            <a:ext cx="9144000" cy="195486"/>
          </a:xfrm>
          <a:prstGeom prst="rect">
            <a:avLst/>
          </a:prstGeom>
          <a:solidFill>
            <a:srgbClr val="C00000"/>
          </a:solidFill>
          <a:ln w="9525" cap="flat" cmpd="sng">
            <a:noFill/>
            <a:prstDash val="solid"/>
            <a:round/>
          </a:ln>
        </p:spPr>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902" name="图片"/>
          <p:cNvPicPr>
            <a:picLocks noChangeAspect="1"/>
          </p:cNvPicPr>
          <p:nvPr/>
        </p:nvPicPr>
        <p:blipFill>
          <a:blip r:embed="rId1" cstate="print"/>
          <a:stretch>
            <a:fillRect/>
          </a:stretch>
        </p:blipFill>
        <p:spPr>
          <a:xfrm>
            <a:off x="0" y="1981200"/>
            <a:ext cx="9150921" cy="3162299"/>
          </a:xfrm>
          <a:prstGeom prst="rect">
            <a:avLst/>
          </a:prstGeom>
          <a:noFill/>
          <a:ln w="9525" cap="flat" cmpd="sng">
            <a:noFill/>
            <a:prstDash val="solid"/>
            <a:round/>
          </a:ln>
        </p:spPr>
      </p:pic>
      <p:grpSp>
        <p:nvGrpSpPr>
          <p:cNvPr id="905" name="组合"/>
          <p:cNvGrpSpPr/>
          <p:nvPr/>
        </p:nvGrpSpPr>
        <p:grpSpPr>
          <a:xfrm>
            <a:off x="3709134" y="606007"/>
            <a:ext cx="1725732" cy="1731170"/>
            <a:chOff x="3709134" y="606007"/>
            <a:chExt cx="1725732" cy="1731170"/>
          </a:xfrm>
        </p:grpSpPr>
        <p:sp>
          <p:nvSpPr>
            <p:cNvPr id="903" name="椭圆"/>
            <p:cNvSpPr/>
            <p:nvPr/>
          </p:nvSpPr>
          <p:spPr>
            <a:xfrm>
              <a:off x="3709134" y="606007"/>
              <a:ext cx="1725732" cy="1731170"/>
            </a:xfrm>
            <a:prstGeom prst="ellipse">
              <a:avLst/>
            </a:prstGeom>
            <a:solidFill>
              <a:srgbClr val="FFFFFF"/>
            </a:solidFill>
            <a:ln w="9525" cap="flat" cmpd="sng">
              <a:noFill/>
              <a:prstDash val="solid"/>
              <a:round/>
            </a:ln>
          </p:spPr>
        </p:sp>
        <p:sp>
          <p:nvSpPr>
            <p:cNvPr id="904" name="曲线"/>
            <p:cNvSpPr/>
            <p:nvPr/>
          </p:nvSpPr>
          <p:spPr>
            <a:xfrm>
              <a:off x="3801966" y="698875"/>
              <a:ext cx="1540066" cy="1544241"/>
            </a:xfrm>
            <a:custGeom>
              <a:avLst/>
              <a:gdLst>
                <a:gd name="T1" fmla="*/ 0 w 21600"/>
                <a:gd name="T2" fmla="*/ 0 h 21600"/>
                <a:gd name="T3" fmla="*/ 21600 w 21600"/>
                <a:gd name="T4" fmla="*/ 21600 h 21600"/>
              </a:gdLst>
              <a:ahLst/>
              <a:cxnLst/>
              <a:rect l="T1" t="T2" r="T3" b="T4"/>
              <a:pathLst>
                <a:path w="21600" h="21600">
                  <a:moveTo>
                    <a:pt x="10799" y="0"/>
                  </a:moveTo>
                  <a:cubicBezTo>
                    <a:pt x="16758" y="0"/>
                    <a:pt x="21600" y="4834"/>
                    <a:pt x="21600" y="10799"/>
                  </a:cubicBezTo>
                  <a:cubicBezTo>
                    <a:pt x="21600" y="16758"/>
                    <a:pt x="16758" y="21600"/>
                    <a:pt x="10799" y="21600"/>
                  </a:cubicBezTo>
                  <a:cubicBezTo>
                    <a:pt x="4834" y="21600"/>
                    <a:pt x="0" y="16758"/>
                    <a:pt x="0" y="10799"/>
                  </a:cubicBezTo>
                  <a:cubicBezTo>
                    <a:pt x="0" y="4834"/>
                    <a:pt x="4834" y="0"/>
                    <a:pt x="10799" y="0"/>
                  </a:cubicBezTo>
                </a:path>
                <a:path w="21600" h="21600">
                  <a:moveTo>
                    <a:pt x="10799" y="731"/>
                  </a:moveTo>
                  <a:cubicBezTo>
                    <a:pt x="16353" y="731"/>
                    <a:pt x="20861" y="5239"/>
                    <a:pt x="20861" y="10799"/>
                  </a:cubicBezTo>
                  <a:cubicBezTo>
                    <a:pt x="20861" y="16353"/>
                    <a:pt x="16353" y="20861"/>
                    <a:pt x="10799" y="20861"/>
                  </a:cubicBezTo>
                  <a:cubicBezTo>
                    <a:pt x="5239" y="20861"/>
                    <a:pt x="731" y="16353"/>
                    <a:pt x="731" y="10799"/>
                  </a:cubicBezTo>
                  <a:cubicBezTo>
                    <a:pt x="731" y="5239"/>
                    <a:pt x="5239" y="731"/>
                    <a:pt x="10799" y="731"/>
                  </a:cubicBezTo>
                  <a:close/>
                </a:path>
              </a:pathLst>
            </a:custGeom>
            <a:solidFill>
              <a:srgbClr val="C00000"/>
            </a:solidFill>
            <a:ln w="9525" cap="flat" cmpd="sng">
              <a:noFill/>
              <a:prstDash val="solid"/>
              <a:round/>
            </a:ln>
          </p:spPr>
        </p:sp>
      </p:grpSp>
      <p:sp>
        <p:nvSpPr>
          <p:cNvPr id="906" name="矩形"/>
          <p:cNvSpPr/>
          <p:nvPr/>
        </p:nvSpPr>
        <p:spPr>
          <a:xfrm>
            <a:off x="2357422" y="2285998"/>
            <a:ext cx="4506063" cy="1163937"/>
          </a:xfrm>
          <a:prstGeom prst="rect">
            <a:avLst/>
          </a:prstGeom>
          <a:noFill/>
          <a:ln w="9525" cap="flat" cmpd="sng">
            <a:noFill/>
            <a:prstDash val="solid"/>
            <a:miter/>
          </a:ln>
        </p:spPr>
        <p:txBody>
          <a:bodyPr vert="horz" wrap="square" lIns="68562" tIns="34281" rIns="68562" bIns="34281" anchor="t" anchorCtr="0">
            <a:spAutoFit/>
          </a:bodyPr>
          <a:lstStyle/>
          <a:p>
            <a:pPr marL="0" indent="0" algn="dist">
              <a:lnSpc>
                <a:spcPct val="100000"/>
              </a:lnSpc>
              <a:spcBef>
                <a:spcPts val="0"/>
              </a:spcBef>
              <a:spcAft>
                <a:spcPts val="0"/>
              </a:spcAft>
              <a:buNone/>
            </a:pPr>
            <a:r>
              <a:rPr lang="zh-CN" altLang="en-US" sz="7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领导总结</a:t>
            </a:r>
            <a:endParaRPr lang="zh-CN" altLang="en-US" sz="72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907" name="直线"/>
          <p:cNvSpPr/>
          <p:nvPr/>
        </p:nvSpPr>
        <p:spPr>
          <a:xfrm>
            <a:off x="2362937" y="3447236"/>
            <a:ext cx="4711410" cy="0"/>
          </a:xfrm>
          <a:prstGeom prst="line">
            <a:avLst/>
          </a:prstGeom>
          <a:solidFill>
            <a:schemeClr val="accent1"/>
          </a:solidFill>
          <a:ln w="9525" cap="flat" cmpd="sng">
            <a:solidFill>
              <a:srgbClr val="FFFFFF"/>
            </a:solidFill>
            <a:prstDash val="solid"/>
            <a:round/>
          </a:ln>
        </p:spPr>
      </p:sp>
      <p:sp>
        <p:nvSpPr>
          <p:cNvPr id="908" name="矩形"/>
          <p:cNvSpPr/>
          <p:nvPr/>
        </p:nvSpPr>
        <p:spPr>
          <a:xfrm>
            <a:off x="4071934" y="785800"/>
            <a:ext cx="888138" cy="1538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rPr>
              <a:t>4</a:t>
            </a:r>
            <a:endParaRPr lang="zh-CN" altLang="en-US"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3" name="矩形"/>
          <p:cNvSpPr/>
          <p:nvPr/>
        </p:nvSpPr>
        <p:spPr>
          <a:xfrm>
            <a:off x="214282" y="1121210"/>
            <a:ext cx="8572560" cy="1383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       2021</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年</a:t>
            </a: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6</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月</a:t>
            </a: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1</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日，组织全体员工召开安全生产月及现场管理月启动会议。</a:t>
            </a:r>
            <a:endPar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en-US" altLang="zh-CN"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       </a:t>
            </a: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rPr>
              <a:t>部门领导分别在会议上发表重要讲话，并同时强调：安全生产月各项活动各科室要积极开展，做到安全第一，重在落实。各科室主管及班组长要履行安全生产职责，消除现场生产安全事故隐患，强化员工安全意识，保障公司安全生产，杜绝安全事故的发生。</a:t>
            </a:r>
            <a:endPar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119" name="组合"/>
          <p:cNvGrpSpPr/>
          <p:nvPr/>
        </p:nvGrpSpPr>
        <p:grpSpPr>
          <a:xfrm>
            <a:off x="214282" y="555708"/>
            <a:ext cx="6215105" cy="444405"/>
            <a:chOff x="214282" y="555708"/>
            <a:chExt cx="6215105" cy="444405"/>
          </a:xfrm>
        </p:grpSpPr>
        <p:grpSp>
          <p:nvGrpSpPr>
            <p:cNvPr id="117" name="组合"/>
            <p:cNvGrpSpPr/>
            <p:nvPr/>
          </p:nvGrpSpPr>
          <p:grpSpPr>
            <a:xfrm>
              <a:off x="255033" y="555708"/>
              <a:ext cx="4409571" cy="444405"/>
              <a:chOff x="255033" y="555708"/>
              <a:chExt cx="4409571" cy="444405"/>
            </a:xfrm>
          </p:grpSpPr>
          <p:sp>
            <p:nvSpPr>
              <p:cNvPr id="114" name="曲线"/>
              <p:cNvSpPr/>
              <p:nvPr/>
            </p:nvSpPr>
            <p:spPr>
              <a:xfrm>
                <a:off x="255033" y="555708"/>
                <a:ext cx="4086095"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115" name="曲线"/>
              <p:cNvSpPr/>
              <p:nvPr/>
            </p:nvSpPr>
            <p:spPr>
              <a:xfrm>
                <a:off x="4232407" y="555708"/>
                <a:ext cx="27019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116" name="曲线"/>
              <p:cNvSpPr/>
              <p:nvPr/>
            </p:nvSpPr>
            <p:spPr>
              <a:xfrm>
                <a:off x="4394405" y="555708"/>
                <a:ext cx="270199"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599" y="11333"/>
                    </a:lnTo>
                    <a:lnTo>
                      <a:pt x="6252" y="21600"/>
                    </a:lnTo>
                    <a:lnTo>
                      <a:pt x="480" y="21600"/>
                    </a:lnTo>
                    <a:lnTo>
                      <a:pt x="15827" y="11333"/>
                    </a:lnTo>
                    <a:close/>
                  </a:path>
                </a:pathLst>
              </a:custGeom>
              <a:solidFill>
                <a:srgbClr val="FF0000"/>
              </a:solidFill>
              <a:ln w="25400" cap="flat" cmpd="sng">
                <a:noFill/>
                <a:prstDash val="solid"/>
                <a:round/>
              </a:ln>
            </p:spPr>
          </p:sp>
        </p:grpSp>
        <p:sp>
          <p:nvSpPr>
            <p:cNvPr id="118" name="矩形"/>
            <p:cNvSpPr/>
            <p:nvPr/>
          </p:nvSpPr>
          <p:spPr>
            <a:xfrm>
              <a:off x="214282" y="571486"/>
              <a:ext cx="6215105" cy="376889"/>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、召开部门安全生产月启动会</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120" name="矩形"/>
          <p:cNvSpPr/>
          <p:nvPr/>
        </p:nvSpPr>
        <p:spPr>
          <a:xfrm>
            <a:off x="285720" y="1071552"/>
            <a:ext cx="8501122" cy="1428760"/>
          </a:xfrm>
          <a:prstGeom prst="rect">
            <a:avLst/>
          </a:prstGeom>
          <a:noFill/>
          <a:ln w="28575" cap="flat" cmpd="sng">
            <a:solidFill>
              <a:srgbClr val="FF0000"/>
            </a:solidFill>
            <a:prstDash val="solid"/>
            <a:round/>
          </a:ln>
        </p:spPr>
      </p:sp>
      <p:sp>
        <p:nvSpPr>
          <p:cNvPr id="121" name="矩形"/>
          <p:cNvSpPr/>
          <p:nvPr/>
        </p:nvSpPr>
        <p:spPr>
          <a:xfrm>
            <a:off x="0" y="4957539"/>
            <a:ext cx="9144000" cy="195486"/>
          </a:xfrm>
          <a:prstGeom prst="rect">
            <a:avLst/>
          </a:prstGeom>
          <a:solidFill>
            <a:srgbClr val="C00000"/>
          </a:solidFill>
          <a:ln w="9525" cap="flat" cmpd="sng">
            <a:noFill/>
            <a:prstDash val="solid"/>
            <a:round/>
          </a:ln>
        </p:spPr>
      </p:sp>
      <p:pic>
        <p:nvPicPr>
          <p:cNvPr id="122" name="图片"/>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54030" y="2652566"/>
            <a:ext cx="2952770" cy="2214578"/>
          </a:xfrm>
          <a:prstGeom prst="rect">
            <a:avLst/>
          </a:prstGeom>
          <a:noFill/>
          <a:ln w="9525" cap="flat" cmpd="sng">
            <a:solidFill>
              <a:srgbClr val="FF0000"/>
            </a:solidFill>
            <a:prstDash val="solid"/>
            <a:round/>
          </a:ln>
          <a:effectLst>
            <a:outerShdw blurRad="190500" algn="tl" rotWithShape="0">
              <a:srgbClr val="000000">
                <a:alpha val="69803"/>
              </a:srgbClr>
            </a:outerShdw>
          </a:effec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129" name="组合"/>
          <p:cNvGrpSpPr/>
          <p:nvPr/>
        </p:nvGrpSpPr>
        <p:grpSpPr>
          <a:xfrm>
            <a:off x="214282" y="555708"/>
            <a:ext cx="4429156" cy="444406"/>
            <a:chOff x="214282" y="555708"/>
            <a:chExt cx="4429156" cy="444406"/>
          </a:xfrm>
        </p:grpSpPr>
        <p:sp>
          <p:nvSpPr>
            <p:cNvPr id="126" name="曲线"/>
            <p:cNvSpPr/>
            <p:nvPr/>
          </p:nvSpPr>
          <p:spPr>
            <a:xfrm>
              <a:off x="214282" y="555708"/>
              <a:ext cx="4104243" cy="444406"/>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127" name="曲线"/>
            <p:cNvSpPr/>
            <p:nvPr/>
          </p:nvSpPr>
          <p:spPr>
            <a:xfrm>
              <a:off x="4209320" y="555708"/>
              <a:ext cx="271399"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128" name="曲线"/>
            <p:cNvSpPr/>
            <p:nvPr/>
          </p:nvSpPr>
          <p:spPr>
            <a:xfrm>
              <a:off x="4372038" y="555708"/>
              <a:ext cx="271399" cy="444406"/>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130" name="矩形"/>
          <p:cNvSpPr/>
          <p:nvPr/>
        </p:nvSpPr>
        <p:spPr>
          <a:xfrm>
            <a:off x="371444" y="987530"/>
            <a:ext cx="8072494" cy="6502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ts val="2200"/>
              </a:lnSpc>
              <a:spcBef>
                <a:spcPts val="0"/>
              </a:spcBef>
              <a:spcAft>
                <a:spcPts val="0"/>
              </a:spcAft>
              <a:buNone/>
            </a:pPr>
            <a:r>
              <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Tahoma" panose="020B0604030504040204" pitchFamily="34" charset="0"/>
              </a:rPr>
              <a:t>部门组织启动会及签字仪式，并现场悬挂安全生产月宣传条幅、看板，利用微信公众号进行宣传，全面渲染活动氛围。</a:t>
            </a:r>
            <a:endParaRPr lang="zh-CN" altLang="en-US" sz="1400" b="0" i="0" u="none" strike="noStrike" kern="1200" cap="none" spc="0" baseline="0" dirty="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31" name="矩形"/>
          <p:cNvSpPr/>
          <p:nvPr/>
        </p:nvSpPr>
        <p:spPr>
          <a:xfrm>
            <a:off x="164957" y="571486"/>
            <a:ext cx="3376743" cy="386715"/>
          </a:xfrm>
          <a:prstGeom prst="rect">
            <a:avLst/>
          </a:prstGeom>
          <a:noFill/>
          <a:ln w="9525" cap="flat" cmpd="sng">
            <a:noFill/>
            <a:prstDash val="solid"/>
            <a:miter/>
          </a:ln>
        </p:spPr>
        <p:txBody>
          <a:bodyPr vert="horz" wrap="none" lIns="91440" tIns="45720" rIns="91440" bIns="45720"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、悬挂横幅、制作宣传展板</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2" name="矩形"/>
          <p:cNvSpPr/>
          <p:nvPr/>
        </p:nvSpPr>
        <p:spPr>
          <a:xfrm>
            <a:off x="371444" y="1714494"/>
            <a:ext cx="4129118" cy="3071834"/>
          </a:xfrm>
          <a:prstGeom prst="rect">
            <a:avLst/>
          </a:prstGeom>
          <a:noFill/>
          <a:ln w="19050" cap="flat" cmpd="sng">
            <a:solidFill>
              <a:srgbClr val="FF0000"/>
            </a:solidFill>
            <a:prstDash val="solid"/>
            <a:round/>
          </a:ln>
        </p:spPr>
      </p:sp>
      <p:sp>
        <p:nvSpPr>
          <p:cNvPr id="133" name="矩形"/>
          <p:cNvSpPr/>
          <p:nvPr/>
        </p:nvSpPr>
        <p:spPr>
          <a:xfrm>
            <a:off x="4714875" y="1714494"/>
            <a:ext cx="4000529" cy="3000396"/>
          </a:xfrm>
          <a:prstGeom prst="rect">
            <a:avLst/>
          </a:prstGeom>
          <a:noFill/>
          <a:ln w="19050" cap="flat" cmpd="sng">
            <a:solidFill>
              <a:srgbClr val="FF0000"/>
            </a:solidFill>
            <a:prstDash val="solid"/>
            <a:round/>
          </a:ln>
        </p:spPr>
      </p:sp>
      <p:sp>
        <p:nvSpPr>
          <p:cNvPr id="134" name="矩形"/>
          <p:cNvSpPr/>
          <p:nvPr/>
        </p:nvSpPr>
        <p:spPr>
          <a:xfrm>
            <a:off x="0" y="4957539"/>
            <a:ext cx="9144000" cy="195486"/>
          </a:xfrm>
          <a:prstGeom prst="rect">
            <a:avLst/>
          </a:prstGeom>
          <a:solidFill>
            <a:srgbClr val="C00000"/>
          </a:solidFill>
          <a:ln w="9525" cap="flat" cmpd="sng">
            <a:noFill/>
            <a:prstDash val="solid"/>
            <a:round/>
          </a:ln>
        </p:spPr>
      </p:sp>
      <p:pic>
        <p:nvPicPr>
          <p:cNvPr id="135" name="图片"/>
          <p:cNvPicPr>
            <a:picLocks noChangeAspect="1"/>
          </p:cNvPicPr>
          <p:nvPr/>
        </p:nvPicPr>
        <p:blipFill>
          <a:blip r:embed="rId1" cstate="print"/>
          <a:stretch>
            <a:fillRect/>
          </a:stretch>
        </p:blipFill>
        <p:spPr>
          <a:xfrm>
            <a:off x="4857752" y="3357568"/>
            <a:ext cx="1785949" cy="1220825"/>
          </a:xfrm>
          <a:prstGeom prst="rect">
            <a:avLst/>
          </a:prstGeom>
          <a:noFill/>
          <a:ln w="9525" cap="flat" cmpd="sng">
            <a:solidFill>
              <a:srgbClr val="FF0000"/>
            </a:solidFill>
            <a:prstDash val="solid"/>
            <a:miter/>
          </a:ln>
        </p:spPr>
      </p:pic>
      <p:pic>
        <p:nvPicPr>
          <p:cNvPr id="136" name="图片"/>
          <p:cNvPicPr>
            <a:picLocks noChangeAspect="1"/>
          </p:cNvPicPr>
          <p:nvPr/>
        </p:nvPicPr>
        <p:blipFill>
          <a:blip r:embed="rId2" cstate="print"/>
          <a:stretch>
            <a:fillRect/>
          </a:stretch>
        </p:blipFill>
        <p:spPr>
          <a:xfrm>
            <a:off x="4567238" y="2566988"/>
            <a:ext cx="9525" cy="9524"/>
          </a:xfrm>
          <a:prstGeom prst="rect">
            <a:avLst/>
          </a:prstGeom>
          <a:noFill/>
          <a:ln w="9525" cap="flat" cmpd="sng">
            <a:noFill/>
            <a:prstDash val="solid"/>
            <a:miter/>
          </a:ln>
        </p:spPr>
      </p:pic>
      <p:pic>
        <p:nvPicPr>
          <p:cNvPr id="137" name="图片"/>
          <p:cNvPicPr>
            <a:picLocks noChangeAspect="1"/>
          </p:cNvPicPr>
          <p:nvPr/>
        </p:nvPicPr>
        <p:blipFill>
          <a:blip r:embed="rId2" cstate="print"/>
          <a:stretch>
            <a:fillRect/>
          </a:stretch>
        </p:blipFill>
        <p:spPr>
          <a:xfrm>
            <a:off x="4567238" y="2566988"/>
            <a:ext cx="9525" cy="9524"/>
          </a:xfrm>
          <a:prstGeom prst="rect">
            <a:avLst/>
          </a:prstGeom>
          <a:noFill/>
          <a:ln w="9525" cap="flat" cmpd="sng">
            <a:noFill/>
            <a:prstDash val="solid"/>
            <a:miter/>
          </a:ln>
        </p:spPr>
      </p:pic>
      <p:pic>
        <p:nvPicPr>
          <p:cNvPr id="138" name="图片"/>
          <p:cNvPicPr>
            <a:picLocks noChangeAspect="1"/>
          </p:cNvPicPr>
          <p:nvPr/>
        </p:nvPicPr>
        <p:blipFill>
          <a:blip r:embed="rId3" cstate="print"/>
          <a:stretch>
            <a:fillRect/>
          </a:stretch>
        </p:blipFill>
        <p:spPr>
          <a:xfrm>
            <a:off x="514319" y="3814771"/>
            <a:ext cx="3823257" cy="857256"/>
          </a:xfrm>
          <a:prstGeom prst="rect">
            <a:avLst/>
          </a:prstGeom>
          <a:noFill/>
          <a:ln w="9525" cap="flat" cmpd="sng">
            <a:solidFill>
              <a:srgbClr val="FF0000"/>
            </a:solidFill>
            <a:prstDash val="solid"/>
            <a:miter/>
          </a:ln>
        </p:spPr>
      </p:pic>
      <p:pic>
        <p:nvPicPr>
          <p:cNvPr id="139" name="图片"/>
          <p:cNvPicPr>
            <a:picLocks noChangeAspect="1"/>
          </p:cNvPicPr>
          <p:nvPr/>
        </p:nvPicPr>
        <p:blipFill>
          <a:blip r:embed="rId4" cstate="print"/>
          <a:stretch>
            <a:fillRect/>
          </a:stretch>
        </p:blipFill>
        <p:spPr>
          <a:xfrm>
            <a:off x="514319" y="1819270"/>
            <a:ext cx="3823257" cy="866781"/>
          </a:xfrm>
          <a:prstGeom prst="rect">
            <a:avLst/>
          </a:prstGeom>
          <a:noFill/>
          <a:ln w="9525" cap="flat" cmpd="sng">
            <a:solidFill>
              <a:srgbClr val="FF0000"/>
            </a:solidFill>
            <a:prstDash val="solid"/>
            <a:miter/>
          </a:ln>
        </p:spPr>
      </p:pic>
      <p:pic>
        <p:nvPicPr>
          <p:cNvPr id="140" name="图片"/>
          <p:cNvPicPr>
            <a:picLocks noChangeAspect="1"/>
          </p:cNvPicPr>
          <p:nvPr/>
        </p:nvPicPr>
        <p:blipFill>
          <a:blip r:embed="rId5" cstate="print"/>
          <a:stretch>
            <a:fillRect/>
          </a:stretch>
        </p:blipFill>
        <p:spPr>
          <a:xfrm>
            <a:off x="519082" y="2824164"/>
            <a:ext cx="3823257" cy="857255"/>
          </a:xfrm>
          <a:prstGeom prst="rect">
            <a:avLst/>
          </a:prstGeom>
          <a:noFill/>
          <a:ln w="9525" cap="flat" cmpd="sng">
            <a:solidFill>
              <a:srgbClr val="FF0000"/>
            </a:solidFill>
            <a:prstDash val="solid"/>
            <a:miter/>
          </a:ln>
        </p:spPr>
      </p:pic>
      <p:pic>
        <p:nvPicPr>
          <p:cNvPr id="141" name="图片"/>
          <p:cNvPicPr>
            <a:picLocks noChangeAspect="1"/>
          </p:cNvPicPr>
          <p:nvPr/>
        </p:nvPicPr>
        <p:blipFill>
          <a:blip r:embed="rId6" cstate="print"/>
          <a:stretch>
            <a:fillRect/>
          </a:stretch>
        </p:blipFill>
        <p:spPr>
          <a:xfrm>
            <a:off x="6786577" y="3357568"/>
            <a:ext cx="1785949" cy="1232306"/>
          </a:xfrm>
          <a:prstGeom prst="rect">
            <a:avLst/>
          </a:prstGeom>
          <a:noFill/>
          <a:ln w="9525" cap="flat" cmpd="sng">
            <a:solidFill>
              <a:srgbClr val="FF0000"/>
            </a:solidFill>
            <a:prstDash val="solid"/>
            <a:miter/>
          </a:ln>
        </p:spPr>
      </p:pic>
      <p:pic>
        <p:nvPicPr>
          <p:cNvPr id="142" name="图片" descr="921775-20190601-IMG_20190601_153526.jpg"/>
          <p:cNvPicPr>
            <a:picLocks noChangeAspect="1"/>
          </p:cNvPicPr>
          <p:nvPr/>
        </p:nvPicPr>
        <p:blipFill>
          <a:blip r:embed="rId7" cstate="print"/>
          <a:stretch>
            <a:fillRect/>
          </a:stretch>
        </p:blipFill>
        <p:spPr>
          <a:xfrm>
            <a:off x="6786577" y="1785932"/>
            <a:ext cx="1785949" cy="1214446"/>
          </a:xfrm>
          <a:prstGeom prst="rect">
            <a:avLst/>
          </a:prstGeom>
          <a:noFill/>
          <a:ln w="9525" cap="flat" cmpd="sng">
            <a:solidFill>
              <a:srgbClr val="FF0000"/>
            </a:solidFill>
            <a:prstDash val="solid"/>
            <a:round/>
          </a:ln>
        </p:spPr>
      </p:pic>
      <p:pic>
        <p:nvPicPr>
          <p:cNvPr id="143" name="图片" descr="921775-20190601-IMG_20190601_153647.jpg"/>
          <p:cNvPicPr>
            <a:picLocks noChangeAspect="1"/>
          </p:cNvPicPr>
          <p:nvPr/>
        </p:nvPicPr>
        <p:blipFill>
          <a:blip r:embed="rId8" cstate="print"/>
          <a:stretch>
            <a:fillRect/>
          </a:stretch>
        </p:blipFill>
        <p:spPr>
          <a:xfrm>
            <a:off x="4857752" y="1785932"/>
            <a:ext cx="1785949" cy="1214446"/>
          </a:xfrm>
          <a:prstGeom prst="rect">
            <a:avLst/>
          </a:prstGeom>
          <a:noFill/>
          <a:ln w="9525" cap="flat" cmpd="sng">
            <a:solidFill>
              <a:srgbClr val="FF0000"/>
            </a:solidFill>
            <a:prstDash val="solid"/>
            <a:round/>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46" name="图片"/>
          <p:cNvPicPr>
            <a:picLocks noChangeAspect="1"/>
          </p:cNvPicPr>
          <p:nvPr/>
        </p:nvPicPr>
        <p:blipFill>
          <a:blip r:embed="rId1" cstate="print"/>
          <a:stretch>
            <a:fillRect/>
          </a:stretch>
        </p:blipFill>
        <p:spPr>
          <a:xfrm>
            <a:off x="0" y="1981200"/>
            <a:ext cx="9150921" cy="3162299"/>
          </a:xfrm>
          <a:prstGeom prst="rect">
            <a:avLst/>
          </a:prstGeom>
          <a:noFill/>
          <a:ln w="9525" cap="flat" cmpd="sng">
            <a:noFill/>
            <a:prstDash val="solid"/>
            <a:round/>
          </a:ln>
        </p:spPr>
      </p:pic>
      <p:grpSp>
        <p:nvGrpSpPr>
          <p:cNvPr id="149" name="组合"/>
          <p:cNvGrpSpPr/>
          <p:nvPr/>
        </p:nvGrpSpPr>
        <p:grpSpPr>
          <a:xfrm>
            <a:off x="3709134" y="996531"/>
            <a:ext cx="1725732" cy="1731170"/>
            <a:chOff x="3709134" y="996531"/>
            <a:chExt cx="1725732" cy="1731170"/>
          </a:xfrm>
        </p:grpSpPr>
        <p:sp>
          <p:nvSpPr>
            <p:cNvPr id="147" name="椭圆"/>
            <p:cNvSpPr/>
            <p:nvPr/>
          </p:nvSpPr>
          <p:spPr>
            <a:xfrm>
              <a:off x="3709134" y="996531"/>
              <a:ext cx="1725732" cy="1731170"/>
            </a:xfrm>
            <a:prstGeom prst="ellipse">
              <a:avLst/>
            </a:prstGeom>
            <a:solidFill>
              <a:srgbClr val="FFFFFF"/>
            </a:solidFill>
            <a:ln w="9525" cap="flat" cmpd="sng">
              <a:noFill/>
              <a:prstDash val="solid"/>
              <a:round/>
            </a:ln>
          </p:spPr>
        </p:sp>
        <p:sp>
          <p:nvSpPr>
            <p:cNvPr id="148" name="曲线"/>
            <p:cNvSpPr/>
            <p:nvPr/>
          </p:nvSpPr>
          <p:spPr>
            <a:xfrm>
              <a:off x="3801966" y="1089400"/>
              <a:ext cx="1540066" cy="1544241"/>
            </a:xfrm>
            <a:custGeom>
              <a:avLst/>
              <a:gdLst>
                <a:gd name="T1" fmla="*/ 0 w 21600"/>
                <a:gd name="T2" fmla="*/ 0 h 21600"/>
                <a:gd name="T3" fmla="*/ 21600 w 21600"/>
                <a:gd name="T4" fmla="*/ 21600 h 21600"/>
              </a:gdLst>
              <a:ahLst/>
              <a:cxnLst/>
              <a:rect l="T1" t="T2" r="T3" b="T4"/>
              <a:pathLst>
                <a:path w="21600" h="21600">
                  <a:moveTo>
                    <a:pt x="10799" y="0"/>
                  </a:moveTo>
                  <a:cubicBezTo>
                    <a:pt x="16758" y="0"/>
                    <a:pt x="21600" y="4834"/>
                    <a:pt x="21600" y="10799"/>
                  </a:cubicBezTo>
                  <a:cubicBezTo>
                    <a:pt x="21600" y="16758"/>
                    <a:pt x="16758" y="21600"/>
                    <a:pt x="10799" y="21600"/>
                  </a:cubicBezTo>
                  <a:cubicBezTo>
                    <a:pt x="4834" y="21600"/>
                    <a:pt x="0" y="16758"/>
                    <a:pt x="0" y="10799"/>
                  </a:cubicBezTo>
                  <a:cubicBezTo>
                    <a:pt x="0" y="4834"/>
                    <a:pt x="4834" y="0"/>
                    <a:pt x="10799" y="0"/>
                  </a:cubicBezTo>
                </a:path>
                <a:path w="21600" h="21600">
                  <a:moveTo>
                    <a:pt x="10799" y="731"/>
                  </a:moveTo>
                  <a:cubicBezTo>
                    <a:pt x="16353" y="731"/>
                    <a:pt x="20861" y="5239"/>
                    <a:pt x="20861" y="10799"/>
                  </a:cubicBezTo>
                  <a:cubicBezTo>
                    <a:pt x="20861" y="16353"/>
                    <a:pt x="16353" y="20861"/>
                    <a:pt x="10799" y="20861"/>
                  </a:cubicBezTo>
                  <a:cubicBezTo>
                    <a:pt x="5239" y="20861"/>
                    <a:pt x="731" y="16353"/>
                    <a:pt x="731" y="10799"/>
                  </a:cubicBezTo>
                  <a:cubicBezTo>
                    <a:pt x="731" y="5239"/>
                    <a:pt x="5239" y="731"/>
                    <a:pt x="10799" y="731"/>
                  </a:cubicBezTo>
                  <a:close/>
                </a:path>
              </a:pathLst>
            </a:custGeom>
            <a:solidFill>
              <a:srgbClr val="C00000"/>
            </a:solidFill>
            <a:ln w="9525" cap="flat" cmpd="sng">
              <a:noFill/>
              <a:prstDash val="solid"/>
              <a:round/>
            </a:ln>
          </p:spPr>
        </p:sp>
      </p:grpSp>
      <p:sp>
        <p:nvSpPr>
          <p:cNvPr id="150" name="矩形"/>
          <p:cNvSpPr/>
          <p:nvPr/>
        </p:nvSpPr>
        <p:spPr>
          <a:xfrm>
            <a:off x="2442201" y="2829230"/>
            <a:ext cx="4506063" cy="668637"/>
          </a:xfrm>
          <a:prstGeom prst="rect">
            <a:avLst/>
          </a:prstGeom>
          <a:noFill/>
          <a:ln w="9525" cap="flat" cmpd="sng">
            <a:noFill/>
            <a:prstDash val="solid"/>
            <a:miter/>
          </a:ln>
        </p:spPr>
        <p:txBody>
          <a:bodyPr vert="horz" wrap="square" lIns="68562" tIns="34281" rIns="68562" bIns="34281" anchor="t" anchorCtr="0">
            <a:spAutoFit/>
          </a:bodyPr>
          <a:lstStyle/>
          <a:p>
            <a:pPr marL="0" indent="0" algn="dist">
              <a:lnSpc>
                <a:spcPct val="100000"/>
              </a:lnSpc>
              <a:spcBef>
                <a:spcPts val="0"/>
              </a:spcBef>
              <a:spcAft>
                <a:spcPts val="0"/>
              </a:spcAft>
              <a:buNone/>
            </a:pPr>
            <a:r>
              <a:rPr lang="zh-CN" altLang="en-US" sz="4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实施阶段</a:t>
            </a:r>
            <a:endParaRPr lang="zh-CN" altLang="en-US" sz="40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51" name="直线"/>
          <p:cNvSpPr/>
          <p:nvPr/>
        </p:nvSpPr>
        <p:spPr>
          <a:xfrm>
            <a:off x="2362937" y="3447236"/>
            <a:ext cx="4711410" cy="0"/>
          </a:xfrm>
          <a:prstGeom prst="line">
            <a:avLst/>
          </a:prstGeom>
          <a:solidFill>
            <a:schemeClr val="accent1"/>
          </a:solidFill>
          <a:ln w="9525" cap="flat" cmpd="sng">
            <a:solidFill>
              <a:srgbClr val="FFFFFF"/>
            </a:solidFill>
            <a:prstDash val="solid"/>
            <a:round/>
          </a:ln>
        </p:spPr>
      </p:sp>
      <p:sp>
        <p:nvSpPr>
          <p:cNvPr id="152" name="矩形"/>
          <p:cNvSpPr/>
          <p:nvPr/>
        </p:nvSpPr>
        <p:spPr>
          <a:xfrm>
            <a:off x="4141472" y="1122065"/>
            <a:ext cx="888139" cy="1538939"/>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rPr>
              <a:t>2</a:t>
            </a:r>
            <a:endParaRPr lang="zh-CN" altLang="en-US" sz="9600" b="1" i="0" u="none" strike="noStrike" kern="1200" cap="none" spc="0" baseline="0">
              <a:solidFill>
                <a:srgbClr val="C00000"/>
              </a:solidFill>
              <a:latin typeface="微软雅黑" panose="020B0503020204020204" charset="-122"/>
              <a:ea typeface="华文细黑" panose="02010600040101010101" pitchFamily="2" charset="-122"/>
              <a:cs typeface="Arial" panose="020B0604020202020204" pitchFamily="34" charset="0"/>
            </a:endParaRPr>
          </a:p>
        </p:txBody>
      </p:sp>
      <p:sp>
        <p:nvSpPr>
          <p:cNvPr id="153" name="矩形"/>
          <p:cNvSpPr/>
          <p:nvPr/>
        </p:nvSpPr>
        <p:spPr>
          <a:xfrm>
            <a:off x="2707624" y="3507854"/>
            <a:ext cx="4793334" cy="82010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6</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月</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5</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日</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-6</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月</a:t>
            </a:r>
            <a:r>
              <a:rPr lang="en-US" altLang="zh-CN"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24</a:t>
            </a:r>
            <a:r>
              <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日）</a:t>
            </a:r>
            <a:endParaRPr lang="zh-CN" altLang="en-US" sz="3200" b="0"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56" name="矩形"/>
          <p:cNvSpPr/>
          <p:nvPr/>
        </p:nvSpPr>
        <p:spPr>
          <a:xfrm>
            <a:off x="8247686" y="1439746"/>
            <a:ext cx="900230" cy="2094131"/>
          </a:xfrm>
          <a:prstGeom prst="rect">
            <a:avLst/>
          </a:prstGeom>
          <a:solidFill>
            <a:srgbClr val="FF0000"/>
          </a:solidFill>
          <a:ln w="9525" cap="flat" cmpd="sng">
            <a:noFill/>
            <a:prstDash val="solid"/>
            <a:round/>
          </a:ln>
        </p:spPr>
      </p:sp>
      <p:sp>
        <p:nvSpPr>
          <p:cNvPr id="157" name="曲线"/>
          <p:cNvSpPr/>
          <p:nvPr/>
        </p:nvSpPr>
        <p:spPr>
          <a:xfrm>
            <a:off x="0" y="1439747"/>
            <a:ext cx="1461752" cy="2094131"/>
          </a:xfrm>
          <a:custGeom>
            <a:avLst/>
            <a:gdLst>
              <a:gd name="T1" fmla="*/ 0 w 21600"/>
              <a:gd name="T2" fmla="*/ 0 h 21600"/>
              <a:gd name="T3" fmla="*/ 21600 w 21600"/>
              <a:gd name="T4" fmla="*/ 21600 h 21600"/>
            </a:gdLst>
            <a:ahLst/>
            <a:cxnLst/>
            <a:rect l="T1" t="T2" r="T3" b="T4"/>
            <a:pathLst>
              <a:path w="21600" h="21600">
                <a:moveTo>
                  <a:pt x="21600" y="21600"/>
                </a:moveTo>
                <a:lnTo>
                  <a:pt x="0" y="21600"/>
                </a:lnTo>
                <a:lnTo>
                  <a:pt x="0" y="0"/>
                </a:lnTo>
                <a:lnTo>
                  <a:pt x="21600" y="0"/>
                </a:lnTo>
                <a:cubicBezTo>
                  <a:pt x="14788" y="1929"/>
                  <a:pt x="10079" y="6039"/>
                  <a:pt x="10079" y="10800"/>
                </a:cubicBezTo>
                <a:cubicBezTo>
                  <a:pt x="10079" y="15554"/>
                  <a:pt x="14788" y="19670"/>
                  <a:pt x="21600" y="21600"/>
                </a:cubicBezTo>
                <a:close/>
              </a:path>
            </a:pathLst>
          </a:custGeom>
          <a:solidFill>
            <a:srgbClr val="FF0000"/>
          </a:solidFill>
          <a:ln w="9525" cap="flat" cmpd="sng">
            <a:noFill/>
            <a:prstDash val="solid"/>
            <a:round/>
          </a:ln>
        </p:spPr>
      </p:sp>
      <p:sp>
        <p:nvSpPr>
          <p:cNvPr id="158" name="曲线"/>
          <p:cNvSpPr/>
          <p:nvPr/>
        </p:nvSpPr>
        <p:spPr>
          <a:xfrm rot="372712">
            <a:off x="2357055" y="148380"/>
            <a:ext cx="1294086" cy="4786346"/>
          </a:xfrm>
          <a:custGeom>
            <a:avLst/>
            <a:gdLst>
              <a:gd name="T1" fmla="*/ 0 w 21600"/>
              <a:gd name="T2" fmla="*/ 0 h 21600"/>
              <a:gd name="T3" fmla="*/ 21600 w 21600"/>
              <a:gd name="T4" fmla="*/ 21600 h 21600"/>
            </a:gdLst>
            <a:ahLst/>
            <a:cxnLst/>
            <a:rect l="T1" t="T2" r="T3" b="T4"/>
            <a:pathLst>
              <a:path w="21600" h="21600">
                <a:moveTo>
                  <a:pt x="0" y="0"/>
                </a:moveTo>
                <a:cubicBezTo>
                  <a:pt x="13444" y="2885"/>
                  <a:pt x="21600" y="6663"/>
                  <a:pt x="21600" y="10798"/>
                </a:cubicBezTo>
                <a:cubicBezTo>
                  <a:pt x="21600" y="14933"/>
                  <a:pt x="13444" y="18711"/>
                  <a:pt x="0" y="21600"/>
                </a:cubicBezTo>
              </a:path>
            </a:pathLst>
          </a:custGeom>
          <a:noFill/>
          <a:ln w="8" cap="flat" cmpd="sng">
            <a:solidFill>
              <a:srgbClr val="2E2C2C"/>
            </a:solidFill>
            <a:prstDash val="dash"/>
            <a:miter/>
          </a:ln>
        </p:spPr>
      </p:sp>
      <p:sp>
        <p:nvSpPr>
          <p:cNvPr id="159" name="椭圆"/>
          <p:cNvSpPr>
            <a:spLocks noChangeAspect="1"/>
          </p:cNvSpPr>
          <p:nvPr/>
        </p:nvSpPr>
        <p:spPr>
          <a:xfrm>
            <a:off x="2614599" y="85708"/>
            <a:ext cx="500065" cy="475106"/>
          </a:xfrm>
          <a:prstGeom prst="ellipse">
            <a:avLst/>
          </a:prstGeom>
          <a:solidFill>
            <a:srgbClr val="C00000"/>
          </a:solidFill>
          <a:ln w="9525" cap="flat" cmpd="sng">
            <a:noFill/>
            <a:prstDash val="solid"/>
            <a:round/>
          </a:ln>
        </p:spPr>
      </p:sp>
      <p:sp>
        <p:nvSpPr>
          <p:cNvPr id="160" name="圆角矩形"/>
          <p:cNvSpPr/>
          <p:nvPr/>
        </p:nvSpPr>
        <p:spPr>
          <a:xfrm>
            <a:off x="3405180" y="66659"/>
            <a:ext cx="3788924" cy="290513"/>
          </a:xfrm>
          <a:prstGeom prst="roundRect">
            <a:avLst>
              <a:gd name="adj" fmla="val 50000"/>
            </a:avLst>
          </a:prstGeom>
          <a:noFill/>
          <a:ln w="9525" cap="flat" cmpd="sng">
            <a:solidFill>
              <a:srgbClr val="FF0000"/>
            </a:solidFill>
            <a:prstDash val="solid"/>
            <a:round/>
          </a:ln>
        </p:spPr>
      </p:sp>
      <p:sp>
        <p:nvSpPr>
          <p:cNvPr id="161" name="圆角矩形"/>
          <p:cNvSpPr/>
          <p:nvPr/>
        </p:nvSpPr>
        <p:spPr>
          <a:xfrm>
            <a:off x="3857619" y="1085840"/>
            <a:ext cx="3488065" cy="313463"/>
          </a:xfrm>
          <a:prstGeom prst="roundRect">
            <a:avLst>
              <a:gd name="adj" fmla="val 50000"/>
            </a:avLst>
          </a:prstGeom>
          <a:noFill/>
          <a:ln w="9525" cap="flat" cmpd="sng">
            <a:solidFill>
              <a:srgbClr val="FF0000"/>
            </a:solidFill>
            <a:prstDash val="solid"/>
            <a:round/>
          </a:ln>
        </p:spPr>
      </p:sp>
      <p:sp>
        <p:nvSpPr>
          <p:cNvPr id="162" name="圆角矩形"/>
          <p:cNvSpPr/>
          <p:nvPr/>
        </p:nvSpPr>
        <p:spPr>
          <a:xfrm>
            <a:off x="4143372" y="2224085"/>
            <a:ext cx="3510213" cy="366714"/>
          </a:xfrm>
          <a:prstGeom prst="roundRect">
            <a:avLst>
              <a:gd name="adj" fmla="val 50000"/>
            </a:avLst>
          </a:prstGeom>
          <a:noFill/>
          <a:ln w="9525" cap="flat" cmpd="sng">
            <a:solidFill>
              <a:srgbClr val="FF0000"/>
            </a:solidFill>
            <a:prstDash val="solid"/>
            <a:round/>
          </a:ln>
        </p:spPr>
      </p:sp>
      <p:sp>
        <p:nvSpPr>
          <p:cNvPr id="163" name="矩形"/>
          <p:cNvSpPr/>
          <p:nvPr/>
        </p:nvSpPr>
        <p:spPr>
          <a:xfrm>
            <a:off x="4119560" y="38084"/>
            <a:ext cx="2049953" cy="348314"/>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安全“小红书”</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64" name="矩形"/>
          <p:cNvSpPr/>
          <p:nvPr/>
        </p:nvSpPr>
        <p:spPr>
          <a:xfrm>
            <a:off x="4374717" y="550668"/>
            <a:ext cx="2588562" cy="348314"/>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安全月之“微”安全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65" name="矩形"/>
          <p:cNvSpPr/>
          <p:nvPr/>
        </p:nvSpPr>
        <p:spPr>
          <a:xfrm>
            <a:off x="4569127" y="1069611"/>
            <a:ext cx="1780648" cy="348314"/>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安全咨询日活动</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66" name="矩形"/>
          <p:cNvSpPr/>
          <p:nvPr/>
        </p:nvSpPr>
        <p:spPr>
          <a:xfrm>
            <a:off x="4705351" y="1614480"/>
            <a:ext cx="2297818" cy="348314"/>
          </a:xfrm>
          <a:prstGeom prst="rect">
            <a:avLst/>
          </a:prstGeom>
          <a:noFill/>
          <a:ln w="9525" cap="flat" cmpd="sng">
            <a:noFill/>
            <a:prstDash val="solid"/>
            <a:miter/>
          </a:ln>
        </p:spPr>
        <p:txBody>
          <a:bodyPr vert="horz" wrap="none" lIns="81614" tIns="40807" rIns="81614" bIns="40807" anchor="t" anchorCtr="0">
            <a:spAutoFit/>
          </a:bodyPr>
          <a:lstStyle/>
          <a:p>
            <a:pPr marL="0" indent="0" algn="ctr">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 防暑、机械应急演练</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67" name="矩形"/>
          <p:cNvSpPr/>
          <p:nvPr/>
        </p:nvSpPr>
        <p:spPr>
          <a:xfrm>
            <a:off x="2686037" y="90471"/>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1</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68" name="矩形"/>
          <p:cNvSpPr/>
          <p:nvPr/>
        </p:nvSpPr>
        <p:spPr>
          <a:xfrm>
            <a:off x="3368840" y="1589457"/>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4</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69" name="椭圆"/>
          <p:cNvSpPr/>
          <p:nvPr/>
        </p:nvSpPr>
        <p:spPr>
          <a:xfrm>
            <a:off x="943185" y="1578145"/>
            <a:ext cx="1853878" cy="1812621"/>
          </a:xfrm>
          <a:prstGeom prst="ellipse">
            <a:avLst/>
          </a:prstGeom>
          <a:solidFill>
            <a:srgbClr val="FF0000"/>
          </a:solidFill>
          <a:ln w="9525" cap="flat" cmpd="sng">
            <a:noFill/>
            <a:prstDash val="solid"/>
            <a:round/>
          </a:ln>
        </p:spPr>
      </p:sp>
      <p:sp>
        <p:nvSpPr>
          <p:cNvPr id="170" name="曲线"/>
          <p:cNvSpPr/>
          <p:nvPr/>
        </p:nvSpPr>
        <p:spPr>
          <a:xfrm>
            <a:off x="1375799" y="1799669"/>
            <a:ext cx="976938" cy="872172"/>
          </a:xfrm>
          <a:custGeom>
            <a:avLst/>
            <a:gdLst>
              <a:gd name="T1" fmla="*/ 0 w 21600"/>
              <a:gd name="T2" fmla="*/ 0 h 21600"/>
              <a:gd name="T3" fmla="*/ 21600 w 21600"/>
              <a:gd name="T4" fmla="*/ 21600 h 21600"/>
            </a:gdLst>
            <a:ahLst/>
            <a:cxnLst/>
            <a:rect l="T1" t="T2" r="T3" b="T4"/>
            <a:pathLst>
              <a:path w="21600" h="21600">
                <a:moveTo>
                  <a:pt x="9589" y="18872"/>
                </a:moveTo>
                <a:lnTo>
                  <a:pt x="11885" y="18872"/>
                </a:lnTo>
                <a:lnTo>
                  <a:pt x="12688" y="20309"/>
                </a:lnTo>
                <a:lnTo>
                  <a:pt x="8911" y="20309"/>
                </a:lnTo>
                <a:lnTo>
                  <a:pt x="9589" y="18872"/>
                </a:lnTo>
              </a:path>
              <a:path w="21600" h="21600">
                <a:moveTo>
                  <a:pt x="6050" y="718"/>
                </a:moveTo>
                <a:lnTo>
                  <a:pt x="6604" y="1095"/>
                </a:lnTo>
                <a:cubicBezTo>
                  <a:pt x="6638" y="1120"/>
                  <a:pt x="6660" y="1132"/>
                  <a:pt x="6683" y="1156"/>
                </a:cubicBezTo>
                <a:lnTo>
                  <a:pt x="11659" y="474"/>
                </a:lnTo>
                <a:cubicBezTo>
                  <a:pt x="11535" y="182"/>
                  <a:pt x="11241" y="0"/>
                  <a:pt x="10890" y="48"/>
                </a:cubicBezTo>
                <a:lnTo>
                  <a:pt x="6050" y="718"/>
                </a:lnTo>
              </a:path>
              <a:path w="21600" h="21600">
                <a:moveTo>
                  <a:pt x="5394" y="876"/>
                </a:moveTo>
                <a:lnTo>
                  <a:pt x="6332" y="1521"/>
                </a:lnTo>
                <a:cubicBezTo>
                  <a:pt x="6468" y="1619"/>
                  <a:pt x="6581" y="1887"/>
                  <a:pt x="6581" y="2130"/>
                </a:cubicBezTo>
                <a:lnTo>
                  <a:pt x="6581" y="11408"/>
                </a:lnTo>
                <a:cubicBezTo>
                  <a:pt x="6581" y="11652"/>
                  <a:pt x="6468" y="11761"/>
                  <a:pt x="6332" y="11676"/>
                </a:cubicBezTo>
                <a:lnTo>
                  <a:pt x="5394" y="11031"/>
                </a:lnTo>
                <a:cubicBezTo>
                  <a:pt x="5247" y="10933"/>
                  <a:pt x="5134" y="10653"/>
                  <a:pt x="5134" y="10422"/>
                </a:cubicBezTo>
                <a:lnTo>
                  <a:pt x="5134" y="1132"/>
                </a:lnTo>
                <a:cubicBezTo>
                  <a:pt x="5134" y="901"/>
                  <a:pt x="5247" y="779"/>
                  <a:pt x="5394" y="876"/>
                </a:cubicBezTo>
              </a:path>
              <a:path w="21600" h="21600">
                <a:moveTo>
                  <a:pt x="9273" y="3750"/>
                </a:moveTo>
                <a:lnTo>
                  <a:pt x="9827" y="4139"/>
                </a:lnTo>
                <a:cubicBezTo>
                  <a:pt x="9861" y="4151"/>
                  <a:pt x="9883" y="4176"/>
                  <a:pt x="9917" y="4200"/>
                </a:cubicBezTo>
                <a:lnTo>
                  <a:pt x="14882" y="3518"/>
                </a:lnTo>
                <a:cubicBezTo>
                  <a:pt x="14758" y="3214"/>
                  <a:pt x="14464" y="3043"/>
                  <a:pt x="14124" y="3080"/>
                </a:cubicBezTo>
                <a:lnTo>
                  <a:pt x="9273" y="3750"/>
                </a:lnTo>
              </a:path>
              <a:path w="21600" h="21600">
                <a:moveTo>
                  <a:pt x="8617" y="3920"/>
                </a:moveTo>
                <a:lnTo>
                  <a:pt x="9556" y="4565"/>
                </a:lnTo>
                <a:cubicBezTo>
                  <a:pt x="9691" y="4651"/>
                  <a:pt x="9804" y="4931"/>
                  <a:pt x="9804" y="5162"/>
                </a:cubicBezTo>
                <a:lnTo>
                  <a:pt x="9804" y="14452"/>
                </a:lnTo>
                <a:cubicBezTo>
                  <a:pt x="9804" y="14684"/>
                  <a:pt x="9691" y="14805"/>
                  <a:pt x="9556" y="14708"/>
                </a:cubicBezTo>
                <a:lnTo>
                  <a:pt x="8617" y="14063"/>
                </a:lnTo>
                <a:cubicBezTo>
                  <a:pt x="8481" y="13965"/>
                  <a:pt x="8368" y="13697"/>
                  <a:pt x="8368" y="13454"/>
                </a:cubicBezTo>
                <a:lnTo>
                  <a:pt x="8368" y="4176"/>
                </a:lnTo>
                <a:cubicBezTo>
                  <a:pt x="8368" y="3932"/>
                  <a:pt x="8481" y="3823"/>
                  <a:pt x="8617" y="3920"/>
                </a:cubicBezTo>
              </a:path>
              <a:path w="21600" h="21600">
                <a:moveTo>
                  <a:pt x="10268" y="4967"/>
                </a:moveTo>
                <a:lnTo>
                  <a:pt x="15470" y="4249"/>
                </a:lnTo>
                <a:cubicBezTo>
                  <a:pt x="15911" y="4188"/>
                  <a:pt x="16284" y="4505"/>
                  <a:pt x="16284" y="4967"/>
                </a:cubicBezTo>
                <a:lnTo>
                  <a:pt x="16284" y="12955"/>
                </a:lnTo>
                <a:cubicBezTo>
                  <a:pt x="16284" y="13417"/>
                  <a:pt x="15911" y="13843"/>
                  <a:pt x="15470" y="13904"/>
                </a:cubicBezTo>
                <a:lnTo>
                  <a:pt x="10268" y="14623"/>
                </a:lnTo>
                <a:lnTo>
                  <a:pt x="10268" y="4967"/>
                </a:lnTo>
              </a:path>
              <a:path w="21600" h="21600">
                <a:moveTo>
                  <a:pt x="11263" y="6270"/>
                </a:moveTo>
                <a:lnTo>
                  <a:pt x="15334" y="5710"/>
                </a:lnTo>
                <a:lnTo>
                  <a:pt x="15334" y="7682"/>
                </a:lnTo>
                <a:lnTo>
                  <a:pt x="11263" y="8243"/>
                </a:lnTo>
                <a:lnTo>
                  <a:pt x="11263" y="6270"/>
                </a:lnTo>
              </a:path>
              <a:path w="21600" h="21600">
                <a:moveTo>
                  <a:pt x="7034" y="1923"/>
                </a:moveTo>
                <a:lnTo>
                  <a:pt x="12236" y="1205"/>
                </a:lnTo>
                <a:cubicBezTo>
                  <a:pt x="12688" y="1144"/>
                  <a:pt x="13061" y="1473"/>
                  <a:pt x="13061" y="1923"/>
                </a:cubicBezTo>
                <a:lnTo>
                  <a:pt x="13061" y="2155"/>
                </a:lnTo>
                <a:lnTo>
                  <a:pt x="8131" y="2836"/>
                </a:lnTo>
                <a:cubicBezTo>
                  <a:pt x="7780" y="2946"/>
                  <a:pt x="7644" y="3190"/>
                  <a:pt x="7656" y="3689"/>
                </a:cubicBezTo>
                <a:lnTo>
                  <a:pt x="7656" y="11494"/>
                </a:lnTo>
                <a:lnTo>
                  <a:pt x="7034" y="11579"/>
                </a:lnTo>
                <a:lnTo>
                  <a:pt x="7034" y="1923"/>
                </a:lnTo>
              </a:path>
              <a:path w="21600" h="21600">
                <a:moveTo>
                  <a:pt x="3234" y="6453"/>
                </a:moveTo>
                <a:lnTo>
                  <a:pt x="4274" y="6453"/>
                </a:lnTo>
                <a:lnTo>
                  <a:pt x="4274" y="4639"/>
                </a:lnTo>
                <a:lnTo>
                  <a:pt x="3313" y="4639"/>
                </a:lnTo>
                <a:cubicBezTo>
                  <a:pt x="2431" y="4639"/>
                  <a:pt x="1718" y="5418"/>
                  <a:pt x="1718" y="6367"/>
                </a:cubicBezTo>
                <a:lnTo>
                  <a:pt x="1718" y="15999"/>
                </a:lnTo>
                <a:cubicBezTo>
                  <a:pt x="1718" y="16778"/>
                  <a:pt x="2205" y="17448"/>
                  <a:pt x="2872" y="17655"/>
                </a:cubicBezTo>
                <a:lnTo>
                  <a:pt x="2872" y="17655"/>
                </a:lnTo>
                <a:lnTo>
                  <a:pt x="0" y="20102"/>
                </a:lnTo>
                <a:lnTo>
                  <a:pt x="0" y="21600"/>
                </a:lnTo>
                <a:lnTo>
                  <a:pt x="21600" y="21600"/>
                </a:lnTo>
                <a:lnTo>
                  <a:pt x="21600" y="20102"/>
                </a:lnTo>
                <a:lnTo>
                  <a:pt x="18523" y="17679"/>
                </a:lnTo>
                <a:cubicBezTo>
                  <a:pt x="19236" y="17508"/>
                  <a:pt x="19767" y="16814"/>
                  <a:pt x="19767" y="15999"/>
                </a:cubicBezTo>
                <a:lnTo>
                  <a:pt x="19767" y="6367"/>
                </a:lnTo>
                <a:cubicBezTo>
                  <a:pt x="19767" y="5418"/>
                  <a:pt x="19055" y="4639"/>
                  <a:pt x="18173" y="4639"/>
                </a:cubicBezTo>
                <a:lnTo>
                  <a:pt x="17223" y="4639"/>
                </a:lnTo>
                <a:lnTo>
                  <a:pt x="17223" y="6453"/>
                </a:lnTo>
                <a:lnTo>
                  <a:pt x="18252" y="6453"/>
                </a:lnTo>
                <a:lnTo>
                  <a:pt x="18252" y="16266"/>
                </a:lnTo>
                <a:lnTo>
                  <a:pt x="3234" y="16266"/>
                </a:lnTo>
                <a:lnTo>
                  <a:pt x="3234" y="6453"/>
                </a:lnTo>
                <a:close/>
              </a:path>
            </a:pathLst>
          </a:custGeom>
          <a:solidFill>
            <a:srgbClr val="FFFFFF"/>
          </a:solidFill>
          <a:ln w="9525" cap="flat" cmpd="sng">
            <a:noFill/>
            <a:prstDash val="solid"/>
            <a:round/>
          </a:ln>
        </p:spPr>
      </p:sp>
      <p:sp>
        <p:nvSpPr>
          <p:cNvPr id="171" name="矩形"/>
          <p:cNvSpPr/>
          <p:nvPr/>
        </p:nvSpPr>
        <p:spPr>
          <a:xfrm>
            <a:off x="1443789" y="2643188"/>
            <a:ext cx="913632" cy="443563"/>
          </a:xfrm>
          <a:prstGeom prst="rect">
            <a:avLst/>
          </a:prstGeom>
          <a:noFill/>
          <a:ln w="9525" cap="flat" cmpd="sng">
            <a:noFill/>
            <a:prstDash val="solid"/>
            <a:miter/>
          </a:ln>
        </p:spPr>
        <p:txBody>
          <a:bodyPr vert="horz" wrap="square" lIns="81614" tIns="40807" rIns="81614" bIns="40807" anchor="t" anchorCtr="0">
            <a:spAutoFit/>
          </a:bodyPr>
          <a:lstStyle/>
          <a:p>
            <a:pPr marL="0" indent="0" algn="dist">
              <a:lnSpc>
                <a:spcPct val="100000"/>
              </a:lnSpc>
              <a:spcBef>
                <a:spcPts val="0"/>
              </a:spcBef>
              <a:spcAft>
                <a:spcPts val="0"/>
              </a:spcAft>
              <a:buNone/>
            </a:pPr>
            <a:r>
              <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目录</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72" name="矩形"/>
          <p:cNvSpPr/>
          <p:nvPr/>
        </p:nvSpPr>
        <p:spPr>
          <a:xfrm>
            <a:off x="1390087" y="2989883"/>
            <a:ext cx="938720" cy="2911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14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rPr>
              <a:t>Contents</a:t>
            </a:r>
            <a:endParaRPr lang="zh-CN" altLang="en-US" sz="1400" b="1" i="0" u="none" strike="noStrike" kern="1200" cap="none" spc="0" baseline="0">
              <a:solidFill>
                <a:srgbClr val="F8F8F8"/>
              </a:solidFill>
              <a:latin typeface="微软雅黑" panose="020B0503020204020204" charset="-122"/>
              <a:ea typeface="华文细黑" panose="02010600040101010101" pitchFamily="2" charset="-122"/>
              <a:cs typeface="Arial" panose="020B0604020202020204" pitchFamily="34" charset="0"/>
            </a:endParaRPr>
          </a:p>
        </p:txBody>
      </p:sp>
      <p:sp>
        <p:nvSpPr>
          <p:cNvPr id="173" name="矩形"/>
          <p:cNvSpPr/>
          <p:nvPr/>
        </p:nvSpPr>
        <p:spPr>
          <a:xfrm>
            <a:off x="0" y="4957539"/>
            <a:ext cx="9144000" cy="195486"/>
          </a:xfrm>
          <a:prstGeom prst="rect">
            <a:avLst/>
          </a:prstGeom>
          <a:solidFill>
            <a:srgbClr val="C00000"/>
          </a:solidFill>
          <a:ln w="9525" cap="flat" cmpd="sng">
            <a:noFill/>
            <a:prstDash val="solid"/>
            <a:round/>
          </a:ln>
        </p:spPr>
      </p:sp>
      <p:sp>
        <p:nvSpPr>
          <p:cNvPr id="174" name="圆角矩形"/>
          <p:cNvSpPr/>
          <p:nvPr/>
        </p:nvSpPr>
        <p:spPr>
          <a:xfrm>
            <a:off x="3929059" y="2819401"/>
            <a:ext cx="3571899" cy="347665"/>
          </a:xfrm>
          <a:prstGeom prst="roundRect">
            <a:avLst>
              <a:gd name="adj" fmla="val 50000"/>
            </a:avLst>
          </a:prstGeom>
          <a:noFill/>
          <a:ln w="9525" cap="flat" cmpd="sng">
            <a:solidFill>
              <a:srgbClr val="FF0000"/>
            </a:solidFill>
            <a:prstDash val="solid"/>
            <a:round/>
          </a:ln>
        </p:spPr>
      </p:sp>
      <p:sp>
        <p:nvSpPr>
          <p:cNvPr id="175" name="矩形"/>
          <p:cNvSpPr/>
          <p:nvPr/>
        </p:nvSpPr>
        <p:spPr>
          <a:xfrm>
            <a:off x="4419599" y="2228848"/>
            <a:ext cx="2687353" cy="34831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部门领导安全“论道”说</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76" name="圆角矩形"/>
          <p:cNvSpPr/>
          <p:nvPr/>
        </p:nvSpPr>
        <p:spPr>
          <a:xfrm>
            <a:off x="3786182" y="3409955"/>
            <a:ext cx="3571901" cy="357189"/>
          </a:xfrm>
          <a:prstGeom prst="roundRect">
            <a:avLst>
              <a:gd name="adj" fmla="val 50000"/>
            </a:avLst>
          </a:prstGeom>
          <a:noFill/>
          <a:ln w="9525" cap="flat" cmpd="sng">
            <a:solidFill>
              <a:srgbClr val="FF0000"/>
            </a:solidFill>
            <a:prstDash val="solid"/>
            <a:round/>
          </a:ln>
        </p:spPr>
      </p:sp>
      <p:sp>
        <p:nvSpPr>
          <p:cNvPr id="177" name="矩形"/>
          <p:cNvSpPr/>
          <p:nvPr/>
        </p:nvSpPr>
        <p:spPr>
          <a:xfrm>
            <a:off x="4181472" y="3981459"/>
            <a:ext cx="2100537" cy="348313"/>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风险追踪</a:t>
            </a:r>
            <a:r>
              <a:rPr lang="en-US" altLang="zh-CN"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隐患互查</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78" name="椭圆"/>
          <p:cNvSpPr>
            <a:spLocks noChangeAspect="1"/>
          </p:cNvSpPr>
          <p:nvPr/>
        </p:nvSpPr>
        <p:spPr>
          <a:xfrm>
            <a:off x="2928926" y="576249"/>
            <a:ext cx="500065" cy="475106"/>
          </a:xfrm>
          <a:prstGeom prst="ellipse">
            <a:avLst/>
          </a:prstGeom>
          <a:solidFill>
            <a:srgbClr val="C00000"/>
          </a:solidFill>
          <a:ln w="9525" cap="flat" cmpd="sng">
            <a:noFill/>
            <a:prstDash val="solid"/>
            <a:round/>
          </a:ln>
        </p:spPr>
      </p:sp>
      <p:sp>
        <p:nvSpPr>
          <p:cNvPr id="179" name="矩形"/>
          <p:cNvSpPr/>
          <p:nvPr/>
        </p:nvSpPr>
        <p:spPr>
          <a:xfrm>
            <a:off x="3000363" y="581012"/>
            <a:ext cx="351599" cy="443563"/>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2</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80" name="椭圆"/>
          <p:cNvSpPr>
            <a:spLocks noChangeAspect="1"/>
          </p:cNvSpPr>
          <p:nvPr/>
        </p:nvSpPr>
        <p:spPr>
          <a:xfrm>
            <a:off x="3205153" y="1052502"/>
            <a:ext cx="500065" cy="475106"/>
          </a:xfrm>
          <a:prstGeom prst="ellipse">
            <a:avLst/>
          </a:prstGeom>
          <a:solidFill>
            <a:srgbClr val="C00000"/>
          </a:solidFill>
          <a:ln w="9525" cap="flat" cmpd="sng">
            <a:noFill/>
            <a:prstDash val="solid"/>
            <a:round/>
          </a:ln>
        </p:spPr>
      </p:sp>
      <p:sp>
        <p:nvSpPr>
          <p:cNvPr id="181" name="矩形"/>
          <p:cNvSpPr/>
          <p:nvPr/>
        </p:nvSpPr>
        <p:spPr>
          <a:xfrm>
            <a:off x="3286115" y="1071552"/>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3</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82" name="椭圆"/>
          <p:cNvSpPr>
            <a:spLocks noChangeAspect="1"/>
          </p:cNvSpPr>
          <p:nvPr/>
        </p:nvSpPr>
        <p:spPr>
          <a:xfrm>
            <a:off x="3428992" y="1571618"/>
            <a:ext cx="500065" cy="475106"/>
          </a:xfrm>
          <a:prstGeom prst="ellipse">
            <a:avLst/>
          </a:prstGeom>
          <a:solidFill>
            <a:srgbClr val="C00000"/>
          </a:solidFill>
          <a:ln w="9525" cap="flat" cmpd="sng">
            <a:noFill/>
            <a:prstDash val="solid"/>
            <a:round/>
          </a:ln>
        </p:spPr>
      </p:sp>
      <p:sp>
        <p:nvSpPr>
          <p:cNvPr id="183" name="矩形"/>
          <p:cNvSpPr/>
          <p:nvPr/>
        </p:nvSpPr>
        <p:spPr>
          <a:xfrm>
            <a:off x="3481379" y="1581143"/>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4</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84" name="椭圆"/>
          <p:cNvSpPr>
            <a:spLocks noChangeAspect="1"/>
          </p:cNvSpPr>
          <p:nvPr/>
        </p:nvSpPr>
        <p:spPr>
          <a:xfrm>
            <a:off x="3419467" y="2195510"/>
            <a:ext cx="500065" cy="475106"/>
          </a:xfrm>
          <a:prstGeom prst="ellipse">
            <a:avLst/>
          </a:prstGeom>
          <a:solidFill>
            <a:srgbClr val="C00000"/>
          </a:solidFill>
          <a:ln w="9525" cap="flat" cmpd="sng">
            <a:noFill/>
            <a:prstDash val="solid"/>
            <a:round/>
          </a:ln>
        </p:spPr>
      </p:sp>
      <p:sp>
        <p:nvSpPr>
          <p:cNvPr id="185" name="椭圆"/>
          <p:cNvSpPr>
            <a:spLocks noChangeAspect="1"/>
          </p:cNvSpPr>
          <p:nvPr/>
        </p:nvSpPr>
        <p:spPr>
          <a:xfrm>
            <a:off x="3357554" y="2786064"/>
            <a:ext cx="500065" cy="475107"/>
          </a:xfrm>
          <a:prstGeom prst="ellipse">
            <a:avLst/>
          </a:prstGeom>
          <a:solidFill>
            <a:srgbClr val="C00000"/>
          </a:solidFill>
          <a:ln w="9525" cap="flat" cmpd="sng">
            <a:noFill/>
            <a:prstDash val="solid"/>
            <a:round/>
          </a:ln>
        </p:spPr>
      </p:sp>
      <p:sp>
        <p:nvSpPr>
          <p:cNvPr id="186" name="椭圆"/>
          <p:cNvSpPr>
            <a:spLocks noChangeAspect="1"/>
          </p:cNvSpPr>
          <p:nvPr/>
        </p:nvSpPr>
        <p:spPr>
          <a:xfrm>
            <a:off x="3143240" y="3357568"/>
            <a:ext cx="500065" cy="475107"/>
          </a:xfrm>
          <a:prstGeom prst="ellipse">
            <a:avLst/>
          </a:prstGeom>
          <a:solidFill>
            <a:srgbClr val="C00000"/>
          </a:solidFill>
          <a:ln w="9525" cap="flat" cmpd="sng">
            <a:noFill/>
            <a:prstDash val="solid"/>
            <a:round/>
          </a:ln>
        </p:spPr>
      </p:sp>
      <p:sp>
        <p:nvSpPr>
          <p:cNvPr id="187" name="椭圆"/>
          <p:cNvSpPr>
            <a:spLocks noChangeAspect="1"/>
          </p:cNvSpPr>
          <p:nvPr/>
        </p:nvSpPr>
        <p:spPr>
          <a:xfrm>
            <a:off x="2776525" y="3848109"/>
            <a:ext cx="500065" cy="475107"/>
          </a:xfrm>
          <a:prstGeom prst="ellipse">
            <a:avLst/>
          </a:prstGeom>
          <a:solidFill>
            <a:srgbClr val="C00000"/>
          </a:solidFill>
          <a:ln w="9525" cap="flat" cmpd="sng">
            <a:noFill/>
            <a:prstDash val="solid"/>
            <a:round/>
          </a:ln>
        </p:spPr>
      </p:sp>
      <p:sp>
        <p:nvSpPr>
          <p:cNvPr id="188" name="椭圆"/>
          <p:cNvSpPr>
            <a:spLocks noChangeAspect="1"/>
          </p:cNvSpPr>
          <p:nvPr/>
        </p:nvSpPr>
        <p:spPr>
          <a:xfrm>
            <a:off x="2347898" y="4295786"/>
            <a:ext cx="500065" cy="475107"/>
          </a:xfrm>
          <a:prstGeom prst="ellipse">
            <a:avLst/>
          </a:prstGeom>
          <a:solidFill>
            <a:srgbClr val="C00000"/>
          </a:solidFill>
          <a:ln w="9525" cap="flat" cmpd="sng">
            <a:noFill/>
            <a:prstDash val="solid"/>
            <a:round/>
          </a:ln>
        </p:spPr>
      </p:sp>
      <p:sp>
        <p:nvSpPr>
          <p:cNvPr id="189" name="矩形"/>
          <p:cNvSpPr/>
          <p:nvPr/>
        </p:nvSpPr>
        <p:spPr>
          <a:xfrm>
            <a:off x="3500430" y="2214560"/>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5</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90" name="矩形"/>
          <p:cNvSpPr/>
          <p:nvPr/>
        </p:nvSpPr>
        <p:spPr>
          <a:xfrm>
            <a:off x="3428992" y="2786064"/>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6</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91" name="矩形"/>
          <p:cNvSpPr/>
          <p:nvPr/>
        </p:nvSpPr>
        <p:spPr>
          <a:xfrm>
            <a:off x="3224203" y="3376618"/>
            <a:ext cx="351599" cy="443563"/>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7</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92" name="矩形"/>
          <p:cNvSpPr/>
          <p:nvPr/>
        </p:nvSpPr>
        <p:spPr>
          <a:xfrm>
            <a:off x="2857487" y="3857634"/>
            <a:ext cx="351599" cy="443563"/>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8</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93" name="矩形"/>
          <p:cNvSpPr/>
          <p:nvPr/>
        </p:nvSpPr>
        <p:spPr>
          <a:xfrm>
            <a:off x="2419336" y="4295786"/>
            <a:ext cx="351599" cy="44356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en-US" altLang="zh-CN"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rPr>
              <a:t>9</a:t>
            </a:r>
            <a:endParaRPr lang="zh-CN" altLang="en-US" sz="2400" b="1" i="0" u="none" strike="noStrike" kern="1200" cap="none" spc="0" baseline="0">
              <a:solidFill>
                <a:srgbClr val="F8F8F8"/>
              </a:solidFill>
              <a:latin typeface="微软雅黑" panose="020B0503020204020204" charset="-122"/>
              <a:ea typeface="微软雅黑" panose="020B0503020204020204" charset="-122"/>
              <a:cs typeface="Arial" panose="020B0604020202020204" pitchFamily="34" charset="0"/>
            </a:endParaRPr>
          </a:p>
        </p:txBody>
      </p:sp>
      <p:sp>
        <p:nvSpPr>
          <p:cNvPr id="194" name="圆角矩形"/>
          <p:cNvSpPr/>
          <p:nvPr/>
        </p:nvSpPr>
        <p:spPr>
          <a:xfrm>
            <a:off x="3695694" y="576249"/>
            <a:ext cx="3536542" cy="312559"/>
          </a:xfrm>
          <a:prstGeom prst="roundRect">
            <a:avLst>
              <a:gd name="adj" fmla="val 50000"/>
            </a:avLst>
          </a:prstGeom>
          <a:noFill/>
          <a:ln w="9525" cap="flat" cmpd="sng">
            <a:solidFill>
              <a:srgbClr val="FF0000"/>
            </a:solidFill>
            <a:prstDash val="solid"/>
            <a:round/>
          </a:ln>
        </p:spPr>
      </p:sp>
      <p:sp>
        <p:nvSpPr>
          <p:cNvPr id="195" name="圆角矩形"/>
          <p:cNvSpPr/>
          <p:nvPr/>
        </p:nvSpPr>
        <p:spPr>
          <a:xfrm>
            <a:off x="4071935" y="1643056"/>
            <a:ext cx="3429024" cy="313463"/>
          </a:xfrm>
          <a:prstGeom prst="roundRect">
            <a:avLst>
              <a:gd name="adj" fmla="val 50000"/>
            </a:avLst>
          </a:prstGeom>
          <a:noFill/>
          <a:ln w="9525" cap="flat" cmpd="sng">
            <a:solidFill>
              <a:srgbClr val="FF0000"/>
            </a:solidFill>
            <a:prstDash val="solid"/>
            <a:round/>
          </a:ln>
        </p:spPr>
      </p:sp>
      <p:sp>
        <p:nvSpPr>
          <p:cNvPr id="196" name="矩形"/>
          <p:cNvSpPr/>
          <p:nvPr/>
        </p:nvSpPr>
        <p:spPr>
          <a:xfrm>
            <a:off x="4643438" y="2814639"/>
            <a:ext cx="1772952" cy="348313"/>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应急技能对抗赛</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97" name="圆角矩形"/>
          <p:cNvSpPr/>
          <p:nvPr/>
        </p:nvSpPr>
        <p:spPr>
          <a:xfrm>
            <a:off x="3214678" y="4500576"/>
            <a:ext cx="3786212" cy="302201"/>
          </a:xfrm>
          <a:prstGeom prst="roundRect">
            <a:avLst>
              <a:gd name="adj" fmla="val 50000"/>
            </a:avLst>
          </a:prstGeom>
          <a:noFill/>
          <a:ln w="9525" cap="flat" cmpd="sng">
            <a:solidFill>
              <a:srgbClr val="FF0000"/>
            </a:solidFill>
            <a:prstDash val="solid"/>
            <a:round/>
          </a:ln>
        </p:spPr>
      </p:sp>
      <p:sp>
        <p:nvSpPr>
          <p:cNvPr id="198" name="矩形"/>
          <p:cNvSpPr/>
          <p:nvPr/>
        </p:nvSpPr>
        <p:spPr>
          <a:xfrm>
            <a:off x="3554413" y="4493368"/>
            <a:ext cx="2458752" cy="348313"/>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自主创新安全活动展示</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99" name="圆角矩形"/>
          <p:cNvSpPr/>
          <p:nvPr/>
        </p:nvSpPr>
        <p:spPr>
          <a:xfrm>
            <a:off x="3571867" y="4000510"/>
            <a:ext cx="3714775" cy="302201"/>
          </a:xfrm>
          <a:prstGeom prst="roundRect">
            <a:avLst>
              <a:gd name="adj" fmla="val 50000"/>
            </a:avLst>
          </a:prstGeom>
          <a:noFill/>
          <a:ln w="9525" cap="flat" cmpd="sng">
            <a:solidFill>
              <a:srgbClr val="FF0000"/>
            </a:solidFill>
            <a:prstDash val="solid"/>
            <a:round/>
          </a:ln>
        </p:spPr>
      </p:sp>
      <p:sp>
        <p:nvSpPr>
          <p:cNvPr id="200" name="矩形"/>
          <p:cNvSpPr/>
          <p:nvPr/>
        </p:nvSpPr>
        <p:spPr>
          <a:xfrm>
            <a:off x="4429124" y="3429006"/>
            <a:ext cx="2458753" cy="348314"/>
          </a:xfrm>
          <a:prstGeom prst="rect">
            <a:avLst/>
          </a:prstGeom>
          <a:noFill/>
          <a:ln w="9525" cap="flat" cmpd="sng">
            <a:noFill/>
            <a:prstDash val="solid"/>
            <a:miter/>
          </a:ln>
        </p:spPr>
        <p:txBody>
          <a:bodyPr vert="horz" wrap="non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行车安全操作技能比拼</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04" name="矩形"/>
          <p:cNvSpPr/>
          <p:nvPr/>
        </p:nvSpPr>
        <p:spPr>
          <a:xfrm>
            <a:off x="357158" y="1247766"/>
            <a:ext cx="8143931"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组织开展小红书活动，以“安全人”的视角出发，将涉及到的安全关注点（机械、电气、消防、现场、特种设备、危险化学品、职业健康等方面）通过图片标记的方式呈现出来，达到安全关注点具体化、可视化的效果，并组织员工学习，从而全面提升员工对风险的辨识能力及认知程度。</a:t>
            </a:r>
            <a:endParaRPr lang="zh-CN" altLang="en-US" sz="1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210" name="组合"/>
          <p:cNvGrpSpPr/>
          <p:nvPr/>
        </p:nvGrpSpPr>
        <p:grpSpPr>
          <a:xfrm>
            <a:off x="255033" y="555708"/>
            <a:ext cx="3531149" cy="444405"/>
            <a:chOff x="255033" y="555708"/>
            <a:chExt cx="3531149" cy="444405"/>
          </a:xfrm>
        </p:grpSpPr>
        <p:grpSp>
          <p:nvGrpSpPr>
            <p:cNvPr id="208" name="组合"/>
            <p:cNvGrpSpPr/>
            <p:nvPr/>
          </p:nvGrpSpPr>
          <p:grpSpPr>
            <a:xfrm>
              <a:off x="255033" y="555708"/>
              <a:ext cx="3531149" cy="444405"/>
              <a:chOff x="255033" y="555708"/>
              <a:chExt cx="3531149" cy="444405"/>
            </a:xfrm>
          </p:grpSpPr>
          <p:sp>
            <p:nvSpPr>
              <p:cNvPr id="205" name="曲线"/>
              <p:cNvSpPr/>
              <p:nvPr/>
            </p:nvSpPr>
            <p:spPr>
              <a:xfrm>
                <a:off x="255033" y="555708"/>
                <a:ext cx="3272112" cy="444405"/>
              </a:xfrm>
              <a:custGeom>
                <a:avLst/>
                <a:gdLst>
                  <a:gd name="T1" fmla="*/ 0 w 21600"/>
                  <a:gd name="T2" fmla="*/ 0 h 21600"/>
                  <a:gd name="T3" fmla="*/ 21600 w 21600"/>
                  <a:gd name="T4" fmla="*/ 21600 h 21600"/>
                </a:gdLst>
                <a:ahLst/>
                <a:cxnLst/>
                <a:rect l="T1" t="T2" r="T3" b="T4"/>
                <a:pathLst>
                  <a:path w="21600" h="21600">
                    <a:moveTo>
                      <a:pt x="0" y="0"/>
                    </a:moveTo>
                    <a:lnTo>
                      <a:pt x="20553" y="0"/>
                    </a:lnTo>
                    <a:lnTo>
                      <a:pt x="21600" y="11333"/>
                    </a:lnTo>
                    <a:lnTo>
                      <a:pt x="20585" y="21600"/>
                    </a:lnTo>
                    <a:lnTo>
                      <a:pt x="0" y="21600"/>
                    </a:lnTo>
                    <a:close/>
                  </a:path>
                </a:pathLst>
              </a:custGeom>
              <a:solidFill>
                <a:srgbClr val="FF0000"/>
              </a:solidFill>
              <a:ln w="25400" cap="flat" cmpd="sng">
                <a:noFill/>
                <a:prstDash val="solid"/>
                <a:round/>
              </a:ln>
            </p:spPr>
          </p:sp>
          <p:sp>
            <p:nvSpPr>
              <p:cNvPr id="206" name="曲线"/>
              <p:cNvSpPr/>
              <p:nvPr/>
            </p:nvSpPr>
            <p:spPr>
              <a:xfrm>
                <a:off x="3440081" y="555708"/>
                <a:ext cx="21637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sp>
            <p:nvSpPr>
              <p:cNvPr id="207" name="曲线"/>
              <p:cNvSpPr/>
              <p:nvPr/>
            </p:nvSpPr>
            <p:spPr>
              <a:xfrm>
                <a:off x="3569808" y="555708"/>
                <a:ext cx="216373" cy="444405"/>
              </a:xfrm>
              <a:custGeom>
                <a:avLst/>
                <a:gdLst>
                  <a:gd name="T1" fmla="*/ 0 w 21600"/>
                  <a:gd name="T2" fmla="*/ 0 h 21600"/>
                  <a:gd name="T3" fmla="*/ 21600 w 21600"/>
                  <a:gd name="T4" fmla="*/ 21600 h 21600"/>
                </a:gdLst>
                <a:ahLst/>
                <a:cxnLst/>
                <a:rect l="T1" t="T2" r="T3" b="T4"/>
                <a:pathLst>
                  <a:path w="21600" h="21600">
                    <a:moveTo>
                      <a:pt x="0" y="0"/>
                    </a:moveTo>
                    <a:lnTo>
                      <a:pt x="5772" y="0"/>
                    </a:lnTo>
                    <a:lnTo>
                      <a:pt x="21600" y="11333"/>
                    </a:lnTo>
                    <a:lnTo>
                      <a:pt x="6252" y="21600"/>
                    </a:lnTo>
                    <a:lnTo>
                      <a:pt x="480" y="21600"/>
                    </a:lnTo>
                    <a:lnTo>
                      <a:pt x="15827" y="11333"/>
                    </a:lnTo>
                    <a:close/>
                  </a:path>
                </a:pathLst>
              </a:custGeom>
              <a:solidFill>
                <a:srgbClr val="FF0000"/>
              </a:solidFill>
              <a:ln w="25400" cap="flat" cmpd="sng">
                <a:noFill/>
                <a:prstDash val="solid"/>
                <a:round/>
              </a:ln>
            </p:spPr>
          </p:sp>
        </p:grpSp>
        <p:sp>
          <p:nvSpPr>
            <p:cNvPr id="209" name="矩形"/>
            <p:cNvSpPr/>
            <p:nvPr/>
          </p:nvSpPr>
          <p:spPr>
            <a:xfrm>
              <a:off x="279607" y="571486"/>
              <a:ext cx="2860348" cy="376889"/>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en-US" altLang="zh-CN"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1</a:t>
              </a:r>
              <a:r>
                <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、安全 “小红书”</a:t>
              </a:r>
              <a:endParaRPr lang="zh-CN" altLang="en-US" sz="20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211" name="矩形"/>
          <p:cNvSpPr/>
          <p:nvPr/>
        </p:nvSpPr>
        <p:spPr>
          <a:xfrm>
            <a:off x="357158" y="1142990"/>
            <a:ext cx="8286808" cy="1500197"/>
          </a:xfrm>
          <a:prstGeom prst="rect">
            <a:avLst/>
          </a:prstGeom>
          <a:noFill/>
          <a:ln w="28575" cap="flat" cmpd="sng">
            <a:solidFill>
              <a:srgbClr val="FF0000"/>
            </a:solidFill>
            <a:prstDash val="solid"/>
            <a:round/>
          </a:ln>
        </p:spPr>
      </p:sp>
      <p:sp>
        <p:nvSpPr>
          <p:cNvPr id="212" name="矩形"/>
          <p:cNvSpPr/>
          <p:nvPr/>
        </p:nvSpPr>
        <p:spPr>
          <a:xfrm>
            <a:off x="0" y="4957539"/>
            <a:ext cx="9144000" cy="195486"/>
          </a:xfrm>
          <a:prstGeom prst="rect">
            <a:avLst/>
          </a:prstGeom>
          <a:solidFill>
            <a:srgbClr val="C00000"/>
          </a:solidFill>
          <a:ln w="9525" cap="flat" cmpd="sng">
            <a:noFill/>
            <a:prstDash val="solid"/>
            <a:round/>
          </a:ln>
        </p:spPr>
      </p:sp>
      <p:pic>
        <p:nvPicPr>
          <p:cNvPr id="213" name="图片"/>
          <p:cNvPicPr>
            <a:picLocks noChangeAspect="1"/>
          </p:cNvPicPr>
          <p:nvPr/>
        </p:nvPicPr>
        <p:blipFill>
          <a:blip r:embed="rId1" cstate="print"/>
          <a:stretch>
            <a:fillRect/>
          </a:stretch>
        </p:blipFill>
        <p:spPr>
          <a:xfrm>
            <a:off x="1428728" y="2786064"/>
            <a:ext cx="2840087" cy="2005027"/>
          </a:xfrm>
          <a:prstGeom prst="rect">
            <a:avLst/>
          </a:prstGeom>
          <a:noFill/>
          <a:ln w="9525" cap="flat" cmpd="sng">
            <a:solidFill>
              <a:srgbClr val="FF0000"/>
            </a:solidFill>
            <a:prstDash val="solid"/>
            <a:miter/>
          </a:ln>
        </p:spPr>
      </p:pic>
      <p:pic>
        <p:nvPicPr>
          <p:cNvPr id="214" name="图片"/>
          <p:cNvPicPr>
            <a:picLocks noChangeAspect="1"/>
          </p:cNvPicPr>
          <p:nvPr/>
        </p:nvPicPr>
        <p:blipFill>
          <a:blip r:embed="rId2" cstate="print"/>
          <a:stretch>
            <a:fillRect/>
          </a:stretch>
        </p:blipFill>
        <p:spPr>
          <a:xfrm>
            <a:off x="4714876" y="2786064"/>
            <a:ext cx="2786082" cy="2000264"/>
          </a:xfrm>
          <a:prstGeom prst="rect">
            <a:avLst/>
          </a:prstGeom>
          <a:noFill/>
          <a:ln w="9525" cap="flat" cmpd="sng">
            <a:solidFill>
              <a:srgbClr val="FF0000"/>
            </a:solidFill>
            <a:prstDash val="solid"/>
            <a:miter/>
          </a:ln>
        </p:spPr>
      </p:pic>
      <p:sp>
        <p:nvSpPr>
          <p:cNvPr id="215" name="矩形"/>
          <p:cNvSpPr/>
          <p:nvPr/>
        </p:nvSpPr>
        <p:spPr>
          <a:xfrm>
            <a:off x="3786182" y="604824"/>
            <a:ext cx="2286016" cy="348313"/>
          </a:xfrm>
          <a:prstGeom prst="rect">
            <a:avLst/>
          </a:prstGeom>
          <a:noFill/>
          <a:ln w="9525" cap="flat" cmpd="sng">
            <a:noFill/>
            <a:prstDash val="solid"/>
            <a:miter/>
          </a:ln>
        </p:spPr>
        <p:txBody>
          <a:bodyPr vert="horz" wrap="square" lIns="81614" tIns="40807" rIns="81614" bIns="40807"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安全风险点辨识培训</a:t>
            </a:r>
            <a:endParaRPr lang="zh-CN" altLang="en-US" sz="18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216" name="矩形"/>
          <p:cNvSpPr/>
          <p:nvPr/>
        </p:nvSpPr>
        <p:spPr>
          <a:xfrm>
            <a:off x="3786182" y="604824"/>
            <a:ext cx="2500330" cy="347666"/>
          </a:xfrm>
          <a:prstGeom prst="rect">
            <a:avLst/>
          </a:prstGeom>
          <a:noFill/>
          <a:ln w="28575" cap="flat" cmpd="sng">
            <a:solidFill>
              <a:srgbClr val="FF0000"/>
            </a:solidFill>
            <a:prstDash val="solid"/>
            <a:round/>
          </a:ln>
        </p:spPr>
      </p:sp>
    </p:spTree>
  </p:cSld>
  <p:clrMapOvr>
    <a:masterClrMapping/>
  </p:clrMapOvr>
  <p:transition spd="slow">
    <p:fade/>
  </p:transition>
</p:sld>
</file>

<file path=ppt/theme/theme1.xml><?xml version="1.0" encoding="utf-8"?>
<a:theme xmlns:a="http://schemas.openxmlformats.org/drawingml/2006/main" name="论安 安全智库">
  <a:themeElements>
    <a:clrScheme name="微笑PPT - 小A">
      <a:dk1>
        <a:srgbClr val="000000"/>
      </a:dk1>
      <a:lt1>
        <a:srgbClr val="FFFFFF"/>
      </a:lt1>
      <a:dk2>
        <a:srgbClr val="1F497D"/>
      </a:dk2>
      <a:lt2>
        <a:srgbClr val="FFC000"/>
      </a:lt2>
      <a:accent1>
        <a:srgbClr val="FF6600"/>
      </a:accent1>
      <a:accent2>
        <a:srgbClr val="FF0000"/>
      </a:accent2>
      <a:accent3>
        <a:srgbClr val="FFC000"/>
      </a:accent3>
      <a:accent4>
        <a:srgbClr val="FFC000"/>
      </a:accent4>
      <a:accent5>
        <a:srgbClr val="FF6600"/>
      </a:accent5>
      <a:accent6>
        <a:srgbClr val="F79646"/>
      </a:accent6>
      <a:hlink>
        <a:srgbClr val="0000FF"/>
      </a:hlink>
      <a:folHlink>
        <a:srgbClr val="800080"/>
      </a:folHlink>
    </a:clrScheme>
    <a:fontScheme name="微笑PPT - 小A">
      <a:majorFont>
        <a:latin typeface=""/>
        <a:ea typeface=""/>
        <a:cs typeface=""/>
      </a:majorFont>
      <a:minorFont>
        <a:latin typeface=""/>
        <a:ea typeface=""/>
        <a:cs typeface=""/>
      </a:minorFont>
    </a:fontScheme>
    <a:fmtScheme name="微笑PPT - 小A">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5354</Words>
  <Application>WPS 演示</Application>
  <PresentationFormat>全屏显示(16:9)</PresentationFormat>
  <Paragraphs>595</Paragraphs>
  <Slides>48</Slides>
  <Notes>48</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vt:lpstr>
      <vt:lpstr>宋体</vt:lpstr>
      <vt:lpstr>Wingdings</vt:lpstr>
      <vt:lpstr>华文细黑</vt:lpstr>
      <vt:lpstr>Times New Roman</vt:lpstr>
      <vt:lpstr>微软雅黑</vt:lpstr>
      <vt:lpstr>Calibri</vt:lpstr>
      <vt:lpstr>Tahoma</vt:lpstr>
      <vt:lpstr>Arial Unicode MS</vt:lpstr>
      <vt:lpstr>Corbel</vt:lpstr>
      <vt:lpstr>论安 安全智库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dc:title>
  <dc:creator>Administrator</dc:creator>
  <cp:lastModifiedBy>A呀土豆baby</cp:lastModifiedBy>
  <cp:revision>1285</cp:revision>
  <dcterms:created xsi:type="dcterms:W3CDTF">2010-02-22T07:41:00Z</dcterms:created>
  <dcterms:modified xsi:type="dcterms:W3CDTF">2021-06-03T13:44:35Z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477EC042CFA940ADA7D77EA593FBF75E</vt:lpwstr>
  </property>
  <property fmtid="{D5CDD505-2E9C-101B-9397-08002B2CF9AE}" pid="3" name="KSOProductBuildVer">
    <vt:lpwstr>2052-11.1.0.10577</vt:lpwstr>
  </property>
</Properties>
</file>