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gif" ContentType="image/gi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3"/>
  </p:handoutMasterIdLst>
  <p:sldIdLst>
    <p:sldId id="256" r:id="rId3"/>
    <p:sldId id="296" r:id="rId5"/>
    <p:sldId id="297" r:id="rId6"/>
    <p:sldId id="257" r:id="rId7"/>
    <p:sldId id="298" r:id="rId8"/>
    <p:sldId id="263" r:id="rId9"/>
    <p:sldId id="266" r:id="rId10"/>
    <p:sldId id="265" r:id="rId11"/>
    <p:sldId id="299" r:id="rId12"/>
    <p:sldId id="267" r:id="rId13"/>
    <p:sldId id="300" r:id="rId14"/>
    <p:sldId id="271" r:id="rId15"/>
    <p:sldId id="272" r:id="rId16"/>
    <p:sldId id="274" r:id="rId17"/>
    <p:sldId id="282" r:id="rId18"/>
    <p:sldId id="279" r:id="rId19"/>
    <p:sldId id="301" r:id="rId20"/>
    <p:sldId id="288" r:id="rId21"/>
    <p:sldId id="302" r:id="rId22"/>
  </p:sldIdLst>
  <p:sldSz cx="12192000" cy="6858000"/>
  <p:notesSz cx="7103745" cy="10234295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7ADF"/>
    <a:srgbClr val="FFD6D7"/>
    <a:srgbClr val="FFFBF1"/>
    <a:srgbClr val="F2F4E1"/>
    <a:srgbClr val="FFFFFF"/>
    <a:srgbClr val="F6EFE7"/>
    <a:srgbClr val="F7F0E8"/>
    <a:srgbClr val="80BB46"/>
    <a:srgbClr val="BED7EC"/>
    <a:srgbClr val="94CD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360" y="96"/>
      </p:cViewPr>
      <p:guideLst>
        <p:guide orient="horz" pos="2160"/>
        <p:guide pos="733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gs" Target="tags/tag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handoutMaster" Target="handoutMasters/handoutMaster1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explosion val="0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explosion val="14"/>
            <c:spPr>
              <a:solidFill>
                <a:srgbClr val="80BB4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99</c:v>
                </c:pt>
                <c:pt idx="1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53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F3934-150F-4C37-B9E8-5A398736366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42A42-1DDA-4E14-BC14-2C0C0BCCFB1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38200" y="1122680"/>
            <a:ext cx="10515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8200" y="3602355"/>
            <a:ext cx="10515600" cy="165544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27025"/>
            <a:ext cx="10515600" cy="585025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2435"/>
            <a:ext cx="10515600" cy="447484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959100"/>
            <a:ext cx="10515600" cy="2781300"/>
          </a:xfrm>
        </p:spPr>
        <p:txBody>
          <a:bodyPr anchor="t" anchorCtr="0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722120"/>
            <a:ext cx="10515600" cy="1102995"/>
          </a:xfrm>
        </p:spPr>
        <p:txBody>
          <a:bodyPr lIns="144145" anchor="b" anchorCtr="0"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105" y="365125"/>
            <a:ext cx="10515600" cy="8001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470" y="1482090"/>
            <a:ext cx="5220970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200" y="2368550"/>
            <a:ext cx="5222240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655" y="1482090"/>
            <a:ext cx="5097145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655" y="2368550"/>
            <a:ext cx="5097145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 +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-12700" y="-1905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50125" y="457200"/>
            <a:ext cx="4392295" cy="105537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349490" y="1694180"/>
            <a:ext cx="439356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文本 + 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505" y="-7620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9575" y="457200"/>
            <a:ext cx="4279900" cy="105537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09575" y="1694180"/>
            <a:ext cx="428053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3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202020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75000"/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5759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0077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‒"/>
        <a:defRPr sz="20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511935" indent="-228600" algn="l" defTabSz="914400" rtl="0" eaLnBrk="1" fontAlgn="auto" latinLnBrk="0" hangingPunct="1">
        <a:lnSpc>
          <a:spcPct val="10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1943735" indent="-228600" algn="l" defTabSz="914400" rtl="0" eaLnBrk="1" fontAlgn="auto" latinLnBrk="0" hangingPunct="1">
        <a:lnSpc>
          <a:spcPct val="9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audio" Target="../media/media1.mp3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3" Type="http://schemas.openxmlformats.org/officeDocument/2006/relationships/notesSlide" Target="../notesSlides/notesSlide1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0.png"/><Relationship Id="rId10" Type="http://schemas.microsoft.com/office/2007/relationships/media" Target="../media/media1.mp3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png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5.png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7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2.png"/><Relationship Id="rId2" Type="http://schemas.openxmlformats.org/officeDocument/2006/relationships/image" Target="../media/image11.png"/><Relationship Id="rId1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0" Type="http://schemas.openxmlformats.org/officeDocument/2006/relationships/notesSlide" Target="../notesSlides/notesSlide19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BF1"/>
            </a:gs>
            <a:gs pos="48000">
              <a:srgbClr val="FFFBF1"/>
            </a:gs>
            <a:gs pos="83000">
              <a:schemeClr val="accent1">
                <a:lumMod val="45000"/>
                <a:lumOff val="55000"/>
              </a:schemeClr>
            </a:gs>
            <a:gs pos="100000">
              <a:srgbClr val="CBDEE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379" y="5009822"/>
            <a:ext cx="4694406" cy="1525682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133" y="229903"/>
            <a:ext cx="3732505" cy="183382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396971" cy="318594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689966"/>
            <a:ext cx="12192000" cy="116803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088" y="3733798"/>
            <a:ext cx="3603595" cy="360359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94" y="4440393"/>
            <a:ext cx="3213188" cy="2499146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1" t="43017"/>
          <a:stretch>
            <a:fillRect/>
          </a:stretch>
        </p:blipFill>
        <p:spPr>
          <a:xfrm>
            <a:off x="1920429" y="1549330"/>
            <a:ext cx="8534612" cy="1508193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3858684" y="4454083"/>
            <a:ext cx="4069080" cy="377348"/>
            <a:chOff x="3817397" y="3902262"/>
            <a:chExt cx="4069080" cy="377348"/>
          </a:xfrm>
        </p:grpSpPr>
        <p:sp>
          <p:nvSpPr>
            <p:cNvPr id="22" name="文本框 21"/>
            <p:cNvSpPr txBox="1"/>
            <p:nvPr/>
          </p:nvSpPr>
          <p:spPr>
            <a:xfrm>
              <a:off x="3817397" y="3902262"/>
              <a:ext cx="40690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n w="63500">
                    <a:solidFill>
                      <a:schemeClr val="bg1"/>
                    </a:solidFill>
                  </a:ln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汇报人</a:t>
              </a:r>
              <a:r>
                <a:rPr lang="zh-CN" altLang="en-US" dirty="0" smtClean="0">
                  <a:ln w="63500">
                    <a:solidFill>
                      <a:schemeClr val="bg1"/>
                    </a:solidFill>
                  </a:ln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：</a:t>
              </a:r>
              <a:r>
                <a:rPr lang="en-AU" altLang="zh-CN" dirty="0" smtClean="0">
                  <a:ln w="63500">
                    <a:solidFill>
                      <a:schemeClr val="bg1"/>
                    </a:solidFill>
                  </a:ln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XXXXX</a:t>
              </a:r>
              <a:r>
                <a:rPr lang="zh-CN" altLang="en-US" dirty="0" smtClean="0">
                  <a:ln w="63500">
                    <a:solidFill>
                      <a:schemeClr val="bg1"/>
                    </a:solidFill>
                  </a:ln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        </a:t>
              </a:r>
              <a:r>
                <a:rPr lang="zh-CN" altLang="en-US" dirty="0">
                  <a:ln w="63500">
                    <a:solidFill>
                      <a:schemeClr val="bg1"/>
                    </a:solidFill>
                  </a:ln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汇报时间</a:t>
              </a:r>
              <a:r>
                <a:rPr lang="en-US" altLang="zh-CN" dirty="0">
                  <a:ln w="63500">
                    <a:solidFill>
                      <a:schemeClr val="bg1"/>
                    </a:solidFill>
                  </a:ln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:201X</a:t>
              </a:r>
              <a:endParaRPr lang="zh-CN" altLang="en-US" dirty="0">
                <a:ln w="63500">
                  <a:solidFill>
                    <a:schemeClr val="bg1"/>
                  </a:solidFill>
                </a:ln>
                <a:solidFill>
                  <a:srgbClr val="1E7ADF"/>
                </a:solidFill>
                <a:latin typeface="站酷快乐体" panose="02010600030101010101" pitchFamily="2" charset="-122"/>
                <a:ea typeface="站酷快乐体" panose="02010600030101010101" pitchFamily="2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3817397" y="3911310"/>
              <a:ext cx="40690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汇报人</a:t>
              </a:r>
              <a:r>
                <a:rPr lang="zh-CN" altLang="en-US" dirty="0" smtClean="0"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：</a:t>
              </a:r>
              <a:r>
                <a:rPr lang="en-AU" altLang="zh-CN" dirty="0" smtClean="0"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XXXXX</a:t>
              </a:r>
              <a:r>
                <a:rPr lang="zh-CN" altLang="en-US" dirty="0" smtClean="0"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        </a:t>
              </a:r>
              <a:r>
                <a:rPr lang="zh-CN" altLang="en-US" dirty="0"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汇报时间</a:t>
              </a:r>
              <a:r>
                <a:rPr lang="en-US" altLang="zh-CN" dirty="0"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:201X</a:t>
              </a:r>
              <a:endParaRPr lang="zh-CN" altLang="en-US" dirty="0">
                <a:solidFill>
                  <a:srgbClr val="1E7ADF"/>
                </a:solidFill>
                <a:latin typeface="站酷快乐体" panose="02010600030101010101" pitchFamily="2" charset="-122"/>
                <a:ea typeface="站酷快乐体" panose="02010600030101010101" pitchFamily="2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3017636" y="3321322"/>
            <a:ext cx="6340197" cy="840045"/>
            <a:chOff x="3817397" y="3902262"/>
            <a:chExt cx="6340197" cy="840045"/>
          </a:xfrm>
        </p:grpSpPr>
        <p:sp>
          <p:nvSpPr>
            <p:cNvPr id="26" name="文本框 25"/>
            <p:cNvSpPr txBox="1"/>
            <p:nvPr/>
          </p:nvSpPr>
          <p:spPr>
            <a:xfrm>
              <a:off x="3817397" y="3902262"/>
              <a:ext cx="634019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800" dirty="0">
                  <a:ln w="63500">
                    <a:solidFill>
                      <a:schemeClr val="bg1"/>
                    </a:solidFill>
                  </a:ln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地震应急措施教育模板</a:t>
              </a:r>
              <a:endParaRPr lang="zh-CN" altLang="en-US" sz="4800" dirty="0">
                <a:ln w="63500">
                  <a:solidFill>
                    <a:schemeClr val="bg1"/>
                  </a:solidFill>
                </a:ln>
                <a:solidFill>
                  <a:srgbClr val="1E7ADF"/>
                </a:solidFill>
                <a:latin typeface="站酷快乐体" panose="02010600030101010101" pitchFamily="2" charset="-122"/>
                <a:ea typeface="站酷快乐体" panose="02010600030101010101" pitchFamily="2" charset="-122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3817397" y="3911310"/>
              <a:ext cx="634019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800" dirty="0"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地震应急措施教育模板</a:t>
              </a:r>
              <a:endParaRPr lang="zh-CN" altLang="en-US" sz="4800" dirty="0">
                <a:solidFill>
                  <a:srgbClr val="1E7ADF"/>
                </a:solidFill>
                <a:latin typeface="站酷快乐体" panose="02010600030101010101" pitchFamily="2" charset="-122"/>
                <a:ea typeface="站酷快乐体" panose="02010600030101010101" pitchFamily="2" charset="-122"/>
              </a:endParaRPr>
            </a:p>
          </p:txBody>
        </p:sp>
      </p:grpSp>
      <p:pic>
        <p:nvPicPr>
          <p:cNvPr id="31" name="图片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437" y="3672059"/>
            <a:ext cx="764128" cy="994579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550" y="1017709"/>
            <a:ext cx="764128" cy="994579"/>
          </a:xfrm>
          <a:prstGeom prst="rect">
            <a:avLst/>
          </a:prstGeom>
        </p:spPr>
      </p:pic>
      <p:pic>
        <p:nvPicPr>
          <p:cNvPr id="33" name="轻快(1)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956373" y="-933735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5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BF1"/>
            </a:gs>
            <a:gs pos="14000">
              <a:srgbClr val="FFFBF1">
                <a:alpha val="100000"/>
              </a:srgbClr>
            </a:gs>
            <a:gs pos="48000">
              <a:srgbClr val="FFFBF1"/>
            </a:gs>
            <a:gs pos="83000">
              <a:srgbClr val="FFFBF1"/>
            </a:gs>
            <a:gs pos="100000">
              <a:srgbClr val="FFFBF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48615" y="413385"/>
            <a:ext cx="3326130" cy="685800"/>
            <a:chOff x="549" y="651"/>
            <a:chExt cx="5238" cy="1080"/>
          </a:xfrm>
        </p:grpSpPr>
        <p:sp>
          <p:nvSpPr>
            <p:cNvPr id="5" name="文本框 4"/>
            <p:cNvSpPr txBox="1"/>
            <p:nvPr/>
          </p:nvSpPr>
          <p:spPr>
            <a:xfrm>
              <a:off x="1581" y="1007"/>
              <a:ext cx="420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rPr>
                <a:t>地震谣言的特点</a:t>
              </a:r>
              <a:endParaRPr lang="zh-CN" altLang="en-US" sz="240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3" name="图片 22" descr="1f59197d2408cde954daa324d0d9e6da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549" y="651"/>
              <a:ext cx="1202" cy="1081"/>
            </a:xfrm>
            <a:prstGeom prst="rect">
              <a:avLst/>
            </a:prstGeom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08755" y="1805517"/>
            <a:ext cx="4173855" cy="3246331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1730375" y="1673860"/>
            <a:ext cx="2329180" cy="1677035"/>
            <a:chOff x="2725" y="2825"/>
            <a:chExt cx="3668" cy="2641"/>
          </a:xfrm>
        </p:grpSpPr>
        <p:sp>
          <p:nvSpPr>
            <p:cNvPr id="4" name="文本框 3"/>
            <p:cNvSpPr txBox="1"/>
            <p:nvPr/>
          </p:nvSpPr>
          <p:spPr>
            <a:xfrm>
              <a:off x="3607" y="2825"/>
              <a:ext cx="195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rPr>
                <a:t>具体性</a:t>
              </a:r>
              <a:endParaRPr lang="zh-CN" altLang="en-US" sz="240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2725" y="3811"/>
              <a:ext cx="3668" cy="1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fontAlgn="auto">
                <a:lnSpc>
                  <a:spcPct val="130000"/>
                </a:lnSpc>
              </a:pPr>
              <a:r>
                <a:rPr lang="zh-CN" altLang="en-US" sz="1600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往往把地震预报得非常具体，时间、地点和震级非常准确而具体。</a:t>
              </a:r>
              <a:endParaRPr lang="zh-CN" altLang="en-US" sz="1600" dirty="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8549640" y="1673860"/>
            <a:ext cx="2329180" cy="1676400"/>
            <a:chOff x="13464" y="2636"/>
            <a:chExt cx="3668" cy="2640"/>
          </a:xfrm>
        </p:grpSpPr>
        <p:sp>
          <p:nvSpPr>
            <p:cNvPr id="12" name="文本框 11"/>
            <p:cNvSpPr txBox="1"/>
            <p:nvPr/>
          </p:nvSpPr>
          <p:spPr>
            <a:xfrm>
              <a:off x="14323" y="2636"/>
              <a:ext cx="195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rPr>
                <a:t>夸大性</a:t>
              </a:r>
              <a:endParaRPr lang="zh-CN" altLang="en-US" sz="240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3464" y="3622"/>
              <a:ext cx="3668" cy="1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fontAlgn="auto">
                <a:lnSpc>
                  <a:spcPct val="130000"/>
                </a:lnSpc>
              </a:pPr>
              <a:r>
                <a:rPr lang="zh-CN" altLang="en-US" sz="1600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常常把地震灾害夸大，说什么地震时山崩地裂等。</a:t>
              </a:r>
              <a:endParaRPr lang="zh-CN" altLang="en-US" sz="1600" dirty="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1730375" y="4118610"/>
            <a:ext cx="2437765" cy="1997075"/>
            <a:chOff x="2725" y="2825"/>
            <a:chExt cx="3839" cy="3145"/>
          </a:xfrm>
        </p:grpSpPr>
        <p:sp>
          <p:nvSpPr>
            <p:cNvPr id="15" name="文本框 14"/>
            <p:cNvSpPr txBox="1"/>
            <p:nvPr/>
          </p:nvSpPr>
          <p:spPr>
            <a:xfrm>
              <a:off x="2725" y="2825"/>
              <a:ext cx="383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rPr>
                <a:t>迷信或神秘色彩</a:t>
              </a:r>
              <a:endParaRPr lang="zh-CN" altLang="en-US" sz="240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2725" y="3811"/>
              <a:ext cx="3668" cy="21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fontAlgn="auto">
                <a:lnSpc>
                  <a:spcPct val="130000"/>
                </a:lnSpc>
                <a:spcBef>
                  <a:spcPts val="0"/>
                </a:spcBef>
                <a:buNone/>
              </a:pPr>
              <a:r>
                <a:rPr lang="zh-CN" altLang="en-US" sz="1600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例如说世界末日到来了，导致无知的人们盲目逃亡或发生犯罪行为，甚至造成悲剧。</a:t>
              </a:r>
              <a:endParaRPr lang="zh-CN" altLang="en-US" sz="1600" dirty="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8639810" y="4118610"/>
            <a:ext cx="2329180" cy="1996440"/>
            <a:chOff x="13606" y="6486"/>
            <a:chExt cx="3668" cy="3144"/>
          </a:xfrm>
        </p:grpSpPr>
        <p:sp>
          <p:nvSpPr>
            <p:cNvPr id="18" name="文本框 17"/>
            <p:cNvSpPr txBox="1"/>
            <p:nvPr/>
          </p:nvSpPr>
          <p:spPr>
            <a:xfrm>
              <a:off x="14323" y="6486"/>
              <a:ext cx="2234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rPr>
                <a:t>小道消息</a:t>
              </a:r>
              <a:endParaRPr lang="zh-CN" altLang="en-US" sz="240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3606" y="7472"/>
              <a:ext cx="3668" cy="21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fontAlgn="auto">
                <a:lnSpc>
                  <a:spcPct val="130000"/>
                </a:lnSpc>
                <a:spcBef>
                  <a:spcPts val="0"/>
                </a:spcBef>
                <a:buNone/>
              </a:pPr>
              <a:r>
                <a:rPr lang="zh-CN" altLang="en-US" sz="1600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如</a:t>
              </a:r>
              <a:r>
                <a:rPr lang="en-US" altLang="zh-CN" sz="1600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1980</a:t>
              </a:r>
              <a:r>
                <a:rPr lang="zh-CN" altLang="en-US" sz="1600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年</a:t>
              </a:r>
              <a:r>
                <a:rPr lang="en-US" altLang="zh-CN" sz="1600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7</a:t>
              </a:r>
              <a:r>
                <a:rPr lang="zh-CN" altLang="en-US" sz="1600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月香港</a:t>
              </a:r>
              <a:r>
                <a:rPr lang="en-US" altLang="zh-CN" sz="1600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《</a:t>
              </a:r>
              <a:r>
                <a:rPr lang="zh-CN" altLang="en-US" sz="1600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明报</a:t>
              </a:r>
              <a:r>
                <a:rPr lang="en-US" altLang="zh-CN" sz="1600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》</a:t>
              </a:r>
              <a:r>
                <a:rPr lang="zh-CN" altLang="en-US" sz="1600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称闽南泉州要发生</a:t>
              </a:r>
              <a:r>
                <a:rPr lang="en-US" altLang="zh-CN" sz="1600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8</a:t>
              </a:r>
              <a:r>
                <a:rPr lang="zh-CN" altLang="en-US" sz="1600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级大震，造成当地巨大恐慌等。</a:t>
              </a:r>
              <a:endParaRPr lang="zh-CN" altLang="en-US" sz="1600" dirty="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Tm="0">
        <p15:prstTrans prst="wind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379" y="5009822"/>
            <a:ext cx="4694406" cy="152568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396971" cy="318594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689966"/>
            <a:ext cx="12192000" cy="116803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404" y="3925307"/>
            <a:ext cx="3603595" cy="360359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6" y="4477532"/>
            <a:ext cx="3213188" cy="249914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437" y="3672059"/>
            <a:ext cx="764128" cy="994579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550" y="1017709"/>
            <a:ext cx="764128" cy="994579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76135" y="1496095"/>
            <a:ext cx="12157075" cy="923330"/>
          </a:xfrm>
          <a:prstGeom prst="rect">
            <a:avLst/>
          </a:prstGeom>
          <a:noFill/>
          <a:ln w="1016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zh-CN" sz="5400" dirty="0">
                <a:ln w="101600">
                  <a:solidFill>
                    <a:schemeClr val="bg1"/>
                  </a:solidFill>
                </a:ln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第</a:t>
            </a:r>
            <a:r>
              <a:rPr lang="zh-CN" altLang="en-US" sz="5400" dirty="0">
                <a:ln w="101600">
                  <a:solidFill>
                    <a:schemeClr val="bg1"/>
                  </a:solidFill>
                </a:ln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四</a:t>
            </a:r>
            <a:r>
              <a:rPr lang="zh-CN" altLang="zh-CN" sz="5400" dirty="0">
                <a:ln w="101600">
                  <a:solidFill>
                    <a:schemeClr val="bg1"/>
                  </a:solidFill>
                </a:ln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部分</a:t>
            </a:r>
            <a:endParaRPr lang="zh-CN" altLang="zh-CN" sz="5400" dirty="0">
              <a:ln w="101600">
                <a:solidFill>
                  <a:schemeClr val="bg1"/>
                </a:solidFill>
              </a:ln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55815" y="2795565"/>
            <a:ext cx="12156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dirty="0">
                <a:ln w="101600">
                  <a:solidFill>
                    <a:schemeClr val="bg1"/>
                  </a:solidFill>
                </a:ln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  <a:cs typeface="微软雅黑" panose="020B0503020204020204" charset="-122"/>
              </a:rPr>
              <a:t>一般避震常识</a:t>
            </a:r>
            <a:endParaRPr lang="zh-CN" altLang="en-US" sz="6600" dirty="0">
              <a:ln w="101600">
                <a:solidFill>
                  <a:schemeClr val="bg1"/>
                </a:solidFill>
              </a:ln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  <a:cs typeface="微软雅黑" panose="020B0503020204020204" charset="-122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5176088" y="2720080"/>
            <a:ext cx="2715895" cy="635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V="1">
            <a:off x="5189422" y="4123258"/>
            <a:ext cx="2730500" cy="762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476770" y="2793192"/>
            <a:ext cx="12156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  <a:cs typeface="微软雅黑" panose="020B0503020204020204" charset="-122"/>
              </a:rPr>
              <a:t>一般避震常识</a:t>
            </a:r>
            <a:endParaRPr lang="zh-CN" altLang="en-US" sz="6600" dirty="0"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  <a:cs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76135" y="1519289"/>
            <a:ext cx="12157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54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第</a:t>
            </a:r>
            <a:r>
              <a:rPr lang="zh-CN" altLang="en-US" sz="54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四</a:t>
            </a:r>
            <a:r>
              <a:rPr lang="zh-CN" altLang="zh-CN" sz="54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部分</a:t>
            </a:r>
            <a:endParaRPr lang="zh-CN" altLang="zh-CN" sz="5400" dirty="0"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BF1"/>
            </a:gs>
            <a:gs pos="14000">
              <a:srgbClr val="FFFBF1">
                <a:alpha val="100000"/>
              </a:srgbClr>
            </a:gs>
            <a:gs pos="48000">
              <a:srgbClr val="FFFBF1"/>
            </a:gs>
            <a:gs pos="83000">
              <a:srgbClr val="FFFBF1"/>
            </a:gs>
            <a:gs pos="100000">
              <a:srgbClr val="FFFBF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48615" y="413385"/>
            <a:ext cx="3144520" cy="685800"/>
            <a:chOff x="549" y="651"/>
            <a:chExt cx="4952" cy="1080"/>
          </a:xfrm>
        </p:grpSpPr>
        <p:sp>
          <p:nvSpPr>
            <p:cNvPr id="5" name="文本框 4"/>
            <p:cNvSpPr txBox="1"/>
            <p:nvPr/>
          </p:nvSpPr>
          <p:spPr>
            <a:xfrm>
              <a:off x="1581" y="1007"/>
              <a:ext cx="392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rPr>
                <a:t>保持清醒最关键</a:t>
              </a:r>
              <a:endParaRPr lang="zh-CN" altLang="en-US" sz="240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3" name="图片 22" descr="1f59197d2408cde954daa324d0d9e6da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549" y="651"/>
              <a:ext cx="1202" cy="1081"/>
            </a:xfrm>
            <a:prstGeom prst="rect">
              <a:avLst/>
            </a:prstGeom>
          </p:spPr>
        </p:pic>
      </p:grpSp>
      <p:sp>
        <p:nvSpPr>
          <p:cNvPr id="4" name="文本框 3"/>
          <p:cNvSpPr txBox="1"/>
          <p:nvPr/>
        </p:nvSpPr>
        <p:spPr>
          <a:xfrm>
            <a:off x="7071360" y="1975485"/>
            <a:ext cx="45618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noProof="0">
                <a:ln>
                  <a:noFill/>
                </a:ln>
                <a:solidFill>
                  <a:srgbClr val="1E7AD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俗语说：“小震不用跑，大震跑不了。”</a:t>
            </a:r>
            <a:endParaRPr lang="zh-CN" altLang="en-US" noProof="0">
              <a:ln>
                <a:noFill/>
              </a:ln>
              <a:solidFill>
                <a:srgbClr val="1E7AD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071360" y="2851785"/>
            <a:ext cx="4229100" cy="2609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30000"/>
              </a:lnSpc>
            </a:pPr>
            <a:r>
              <a:rPr lang="zh-CN" altLang="en-US" noProof="0">
                <a:ln>
                  <a:noFill/>
                </a:ln>
                <a:solidFill>
                  <a:srgbClr val="1E7AD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如果发生地震，关键是要有清醒的头脑，镇定自若，先分析是远震还是近震。近震常以上下颠簸开始，然后才左右摇摆。远震很少有上下颠簸感觉，都以左右摇摆为主，而且地声脆，震动小。一般远震不必外逃，因为这种地震比较轻，对人身安全不会造成威胁。</a:t>
            </a:r>
            <a:endParaRPr lang="zh-CN" altLang="en-US" noProof="0">
              <a:ln>
                <a:noFill/>
              </a:ln>
              <a:solidFill>
                <a:srgbClr val="1E7AD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6567805" y="1771015"/>
            <a:ext cx="374650" cy="600710"/>
            <a:chOff x="8852" y="2978"/>
            <a:chExt cx="590" cy="946"/>
          </a:xfrm>
        </p:grpSpPr>
        <p:sp>
          <p:nvSpPr>
            <p:cNvPr id="10" name="五边形 9"/>
            <p:cNvSpPr/>
            <p:nvPr/>
          </p:nvSpPr>
          <p:spPr>
            <a:xfrm rot="5400000">
              <a:off x="8781" y="3275"/>
              <a:ext cx="734" cy="564"/>
            </a:xfrm>
            <a:prstGeom prst="homePlate">
              <a:avLst/>
            </a:prstGeom>
            <a:solidFill>
              <a:srgbClr val="72B433"/>
            </a:solidFill>
            <a:ln>
              <a:solidFill>
                <a:srgbClr val="72B4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E7ADF"/>
                </a:solidFill>
              </a:endParaRPr>
            </a:p>
          </p:txBody>
        </p:sp>
        <p:sp>
          <p:nvSpPr>
            <p:cNvPr id="11" name="五边形 10"/>
            <p:cNvSpPr/>
            <p:nvPr/>
          </p:nvSpPr>
          <p:spPr>
            <a:xfrm rot="5400000">
              <a:off x="8780" y="3050"/>
              <a:ext cx="734" cy="590"/>
            </a:xfrm>
            <a:prstGeom prst="homePlate">
              <a:avLst/>
            </a:prstGeom>
            <a:solidFill>
              <a:srgbClr val="FFFBF1"/>
            </a:solidFill>
            <a:ln>
              <a:solidFill>
                <a:srgbClr val="FFF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E7ADF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6576695" y="2712720"/>
            <a:ext cx="374650" cy="600710"/>
            <a:chOff x="8852" y="2978"/>
            <a:chExt cx="590" cy="946"/>
          </a:xfrm>
        </p:grpSpPr>
        <p:sp>
          <p:nvSpPr>
            <p:cNvPr id="15" name="五边形 14"/>
            <p:cNvSpPr/>
            <p:nvPr/>
          </p:nvSpPr>
          <p:spPr>
            <a:xfrm rot="5400000">
              <a:off x="8781" y="3275"/>
              <a:ext cx="734" cy="564"/>
            </a:xfrm>
            <a:prstGeom prst="homePlate">
              <a:avLst/>
            </a:prstGeom>
            <a:solidFill>
              <a:srgbClr val="72B433"/>
            </a:solidFill>
            <a:ln>
              <a:solidFill>
                <a:srgbClr val="72B4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E7ADF"/>
                </a:solidFill>
              </a:endParaRPr>
            </a:p>
          </p:txBody>
        </p:sp>
        <p:sp>
          <p:nvSpPr>
            <p:cNvPr id="16" name="五边形 15"/>
            <p:cNvSpPr/>
            <p:nvPr/>
          </p:nvSpPr>
          <p:spPr>
            <a:xfrm rot="5400000">
              <a:off x="8780" y="3050"/>
              <a:ext cx="734" cy="590"/>
            </a:xfrm>
            <a:prstGeom prst="homePlate">
              <a:avLst/>
            </a:prstGeom>
            <a:solidFill>
              <a:srgbClr val="FFFBF1"/>
            </a:solidFill>
            <a:ln>
              <a:solidFill>
                <a:srgbClr val="FFF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E7ADF"/>
                </a:solidFill>
              </a:endParaRPr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1926590" y="5004435"/>
            <a:ext cx="21837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</a:rPr>
              <a:t>区分横波与纵波</a:t>
            </a:r>
            <a:endParaRPr lang="zh-CN" altLang="en-US" sz="2000">
              <a:solidFill>
                <a:srgbClr val="1E7AD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4" name="直接连接符 23"/>
          <p:cNvCxnSpPr/>
          <p:nvPr/>
        </p:nvCxnSpPr>
        <p:spPr>
          <a:xfrm>
            <a:off x="5887720" y="1946910"/>
            <a:ext cx="0" cy="3589020"/>
          </a:xfrm>
          <a:prstGeom prst="line">
            <a:avLst/>
          </a:prstGeom>
          <a:ln>
            <a:solidFill>
              <a:srgbClr val="72B4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70" y="390203"/>
            <a:ext cx="6858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airplan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9" grpId="0"/>
      <p:bldP spid="1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BF1"/>
            </a:gs>
            <a:gs pos="14000">
              <a:srgbClr val="FFFBF1">
                <a:alpha val="100000"/>
              </a:srgbClr>
            </a:gs>
            <a:gs pos="48000">
              <a:srgbClr val="FFFBF1"/>
            </a:gs>
            <a:gs pos="83000">
              <a:srgbClr val="FFFBF1"/>
            </a:gs>
            <a:gs pos="100000">
              <a:srgbClr val="FFFBF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48615" y="413385"/>
            <a:ext cx="2463800" cy="685800"/>
            <a:chOff x="549" y="651"/>
            <a:chExt cx="3880" cy="1080"/>
          </a:xfrm>
        </p:grpSpPr>
        <p:sp>
          <p:nvSpPr>
            <p:cNvPr id="5" name="文本框 4"/>
            <p:cNvSpPr txBox="1"/>
            <p:nvPr/>
          </p:nvSpPr>
          <p:spPr>
            <a:xfrm>
              <a:off x="1581" y="1007"/>
              <a:ext cx="2848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rPr>
                <a:t>室内避震</a:t>
              </a:r>
              <a:endParaRPr lang="zh-CN" altLang="en-US" sz="240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3" name="图片 22" descr="1f59197d2408cde954daa324d0d9e6da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549" y="651"/>
              <a:ext cx="1202" cy="1081"/>
            </a:xfrm>
            <a:prstGeom prst="rect">
              <a:avLst/>
            </a:prstGeom>
          </p:spPr>
        </p:pic>
      </p:grpSp>
      <p:grpSp>
        <p:nvGrpSpPr>
          <p:cNvPr id="4" name="组合 3"/>
          <p:cNvGrpSpPr/>
          <p:nvPr/>
        </p:nvGrpSpPr>
        <p:grpSpPr>
          <a:xfrm>
            <a:off x="8730615" y="597535"/>
            <a:ext cx="2350135" cy="960120"/>
            <a:chOff x="13749" y="941"/>
            <a:chExt cx="3701" cy="1512"/>
          </a:xfrm>
        </p:grpSpPr>
        <p:sp>
          <p:nvSpPr>
            <p:cNvPr id="20" name="文本框 19"/>
            <p:cNvSpPr txBox="1"/>
            <p:nvPr/>
          </p:nvSpPr>
          <p:spPr>
            <a:xfrm>
              <a:off x="13749" y="1017"/>
              <a:ext cx="3701" cy="12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lnSpc>
                  <a:spcPct val="130000"/>
                </a:lnSpc>
                <a:spcBef>
                  <a:spcPts val="0"/>
                </a:spcBef>
                <a:buNone/>
              </a:pPr>
              <a:r>
                <a:rPr lang="zh-CN" altLang="zh-CN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就地就近</a:t>
              </a:r>
              <a:endParaRPr lang="zh-CN" altLang="zh-CN" dirty="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pPr algn="ctr" fontAlgn="auto">
                <a:lnSpc>
                  <a:spcPct val="130000"/>
                </a:lnSpc>
                <a:spcBef>
                  <a:spcPts val="0"/>
                </a:spcBef>
                <a:buNone/>
              </a:pPr>
              <a:r>
                <a:rPr lang="zh-CN" altLang="zh-CN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保护自己</a:t>
              </a:r>
              <a:endParaRPr lang="zh-CN" altLang="zh-CN" dirty="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1" name="椭圆形标注 10"/>
            <p:cNvSpPr/>
            <p:nvPr/>
          </p:nvSpPr>
          <p:spPr>
            <a:xfrm>
              <a:off x="13903" y="941"/>
              <a:ext cx="3352" cy="1512"/>
            </a:xfrm>
            <a:prstGeom prst="wedgeEllipseCallout">
              <a:avLst/>
            </a:prstGeom>
            <a:noFill/>
            <a:ln w="28575">
              <a:solidFill>
                <a:srgbClr val="92D05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E7ADF"/>
                </a:solidFill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656" y="1686542"/>
            <a:ext cx="4681959" cy="468195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79" y="1802988"/>
            <a:ext cx="5720232" cy="44490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airplan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BF1"/>
            </a:gs>
            <a:gs pos="14000">
              <a:srgbClr val="FFFBF1">
                <a:alpha val="100000"/>
              </a:srgbClr>
            </a:gs>
            <a:gs pos="48000">
              <a:srgbClr val="FFFBF1"/>
            </a:gs>
            <a:gs pos="83000">
              <a:srgbClr val="FFFBF1"/>
            </a:gs>
            <a:gs pos="100000">
              <a:srgbClr val="FFFBF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348615" y="413385"/>
            <a:ext cx="2463800" cy="685800"/>
            <a:chOff x="549" y="651"/>
            <a:chExt cx="3880" cy="1080"/>
          </a:xfrm>
        </p:grpSpPr>
        <p:sp>
          <p:nvSpPr>
            <p:cNvPr id="5" name="文本框 4"/>
            <p:cNvSpPr txBox="1"/>
            <p:nvPr/>
          </p:nvSpPr>
          <p:spPr>
            <a:xfrm>
              <a:off x="1581" y="1007"/>
              <a:ext cx="2848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rPr>
                <a:t>室内避震</a:t>
              </a:r>
              <a:endParaRPr lang="zh-CN" altLang="en-US" sz="240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3" name="图片 22" descr="1f59197d2408cde954daa324d0d9e6da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549" y="651"/>
              <a:ext cx="1202" cy="1081"/>
            </a:xfrm>
            <a:prstGeom prst="rect">
              <a:avLst/>
            </a:prstGeom>
          </p:spPr>
        </p:pic>
      </p:grpSp>
      <p:pic>
        <p:nvPicPr>
          <p:cNvPr id="27" name="图片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615" y="4232037"/>
            <a:ext cx="2776855" cy="277685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1739900" y="11430"/>
            <a:ext cx="8791575" cy="5417185"/>
            <a:chOff x="2740" y="18"/>
            <a:chExt cx="13845" cy="8531"/>
          </a:xfrm>
        </p:grpSpPr>
        <p:grpSp>
          <p:nvGrpSpPr>
            <p:cNvPr id="6" name="组合 5"/>
            <p:cNvGrpSpPr/>
            <p:nvPr/>
          </p:nvGrpSpPr>
          <p:grpSpPr>
            <a:xfrm>
              <a:off x="2740" y="2457"/>
              <a:ext cx="12181" cy="6092"/>
              <a:chOff x="2467" y="2604"/>
              <a:chExt cx="12531" cy="6705"/>
            </a:xfrm>
          </p:grpSpPr>
          <p:sp>
            <p:nvSpPr>
              <p:cNvPr id="2" name="云形 1"/>
              <p:cNvSpPr/>
              <p:nvPr/>
            </p:nvSpPr>
            <p:spPr>
              <a:xfrm>
                <a:off x="2467" y="2604"/>
                <a:ext cx="12531" cy="6705"/>
              </a:xfrm>
              <a:prstGeom prst="cloud">
                <a:avLst/>
              </a:prstGeom>
              <a:noFill/>
              <a:ln w="123825" cap="rnd" cmpd="thickThin">
                <a:solidFill>
                  <a:srgbClr val="72B433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4F9F5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1E7ADF"/>
                  </a:solidFill>
                </a:endParaRPr>
              </a:p>
            </p:txBody>
          </p:sp>
          <p:sp>
            <p:nvSpPr>
              <p:cNvPr id="3" name="文本框 2"/>
              <p:cNvSpPr txBox="1"/>
              <p:nvPr/>
            </p:nvSpPr>
            <p:spPr>
              <a:xfrm>
                <a:off x="5436" y="3865"/>
                <a:ext cx="6196" cy="6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地震跳楼身亡，悲剧本不该发生</a:t>
                </a:r>
                <a:endParaRPr lang="zh-CN" altLang="en-US" sz="20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" name="文本框 3"/>
              <p:cNvSpPr txBox="1"/>
              <p:nvPr/>
            </p:nvSpPr>
            <p:spPr>
              <a:xfrm>
                <a:off x="4925" y="4825"/>
                <a:ext cx="7404" cy="35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eaLnBrk="1" hangingPunct="1"/>
                <a:r>
                  <a:rPr lang="en-US" altLang="zh-CN" sz="16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2013</a:t>
                </a:r>
                <a:r>
                  <a:rPr lang="zh-CN" altLang="en-US" sz="16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年</a:t>
                </a:r>
                <a:r>
                  <a:rPr lang="en-US" altLang="zh-CN" sz="16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4</a:t>
                </a:r>
                <a:r>
                  <a:rPr lang="zh-CN" altLang="en-US" sz="16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月</a:t>
                </a:r>
                <a:r>
                  <a:rPr lang="en-US" altLang="zh-CN" sz="16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20</a:t>
                </a:r>
                <a:r>
                  <a:rPr lang="zh-CN" altLang="en-US" sz="16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日四川雅安发生</a:t>
                </a:r>
                <a:r>
                  <a:rPr lang="en-US" altLang="zh-CN" sz="16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7</a:t>
                </a:r>
                <a:r>
                  <a:rPr lang="zh-CN" altLang="en-US" sz="16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级地震时，重庆震感强烈，有多人受伤。其中一男子因恐慌从三楼跳下，脑部重伤，另一男子疑因地震慌张，从四楼跳下身亡。此外成都有</a:t>
                </a:r>
                <a:r>
                  <a:rPr lang="en-US" altLang="zh-CN" sz="16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3</a:t>
                </a:r>
                <a:r>
                  <a:rPr lang="zh-CN" altLang="en-US" sz="16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人在强震时因惊吓跳楼死亡，成都大学</a:t>
                </a:r>
                <a:r>
                  <a:rPr lang="en-US" altLang="zh-CN" sz="16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5</a:t>
                </a:r>
                <a:r>
                  <a:rPr lang="zh-CN" altLang="en-US" sz="16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名学生，也在地震时跳楼致伤，其中一人重伤。</a:t>
                </a:r>
                <a:endParaRPr lang="en-US" altLang="zh-CN" sz="1600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algn="just" eaLnBrk="1" hangingPunct="1">
                  <a:buNone/>
                </a:pPr>
                <a:r>
                  <a:rPr lang="en-US" altLang="zh-CN" sz="16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                                                   ——</a:t>
                </a:r>
                <a:r>
                  <a:rPr lang="zh-CN" altLang="en-US" sz="16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羊城晚报</a:t>
                </a:r>
                <a:endParaRPr lang="zh-CN" altLang="en-US" sz="1600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algn="just" eaLnBrk="1" hangingPunct="1"/>
                <a:endParaRPr lang="zh-CN" altLang="en-US" sz="1600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184" name=" 184"/>
            <p:cNvSpPr/>
            <p:nvPr/>
          </p:nvSpPr>
          <p:spPr>
            <a:xfrm>
              <a:off x="11734" y="2978"/>
              <a:ext cx="132" cy="15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1E7ADF"/>
                </a:solidFill>
              </a:endParaRPr>
            </a:p>
          </p:txBody>
        </p:sp>
        <p:sp>
          <p:nvSpPr>
            <p:cNvPr id="8" name=" 184"/>
            <p:cNvSpPr/>
            <p:nvPr/>
          </p:nvSpPr>
          <p:spPr>
            <a:xfrm>
              <a:off x="5712" y="3419"/>
              <a:ext cx="132" cy="15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1E7ADF"/>
                </a:solidFill>
              </a:endParaRPr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11603" y="18"/>
              <a:ext cx="189" cy="296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338" y="1770"/>
              <a:ext cx="452" cy="1649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弧形 15"/>
            <p:cNvSpPr/>
            <p:nvPr/>
          </p:nvSpPr>
          <p:spPr>
            <a:xfrm>
              <a:off x="14459" y="2540"/>
              <a:ext cx="1577" cy="1906"/>
            </a:xfrm>
            <a:prstGeom prst="arc">
              <a:avLst/>
            </a:prstGeom>
            <a:ln w="12700">
              <a:solidFill>
                <a:srgbClr val="72B4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E7ADF"/>
                </a:solidFill>
              </a:endParaRPr>
            </a:p>
          </p:txBody>
        </p:sp>
        <p:sp>
          <p:nvSpPr>
            <p:cNvPr id="17" name="弧形 16"/>
            <p:cNvSpPr/>
            <p:nvPr/>
          </p:nvSpPr>
          <p:spPr>
            <a:xfrm rot="21240000">
              <a:off x="14329" y="2104"/>
              <a:ext cx="2257" cy="2782"/>
            </a:xfrm>
            <a:prstGeom prst="arc">
              <a:avLst/>
            </a:prstGeom>
            <a:ln w="12700">
              <a:solidFill>
                <a:srgbClr val="72B4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E7ADF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airplan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BF1"/>
            </a:gs>
            <a:gs pos="14000">
              <a:srgbClr val="FFFBF1">
                <a:alpha val="100000"/>
              </a:srgbClr>
            </a:gs>
            <a:gs pos="48000">
              <a:srgbClr val="FFFBF1"/>
            </a:gs>
            <a:gs pos="83000">
              <a:srgbClr val="FFFBF1"/>
            </a:gs>
            <a:gs pos="100000">
              <a:srgbClr val="FFFBF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48615" y="413385"/>
            <a:ext cx="2463800" cy="685800"/>
            <a:chOff x="549" y="651"/>
            <a:chExt cx="3880" cy="1080"/>
          </a:xfrm>
        </p:grpSpPr>
        <p:sp>
          <p:nvSpPr>
            <p:cNvPr id="5" name="文本框 4"/>
            <p:cNvSpPr txBox="1"/>
            <p:nvPr/>
          </p:nvSpPr>
          <p:spPr>
            <a:xfrm>
              <a:off x="1581" y="1007"/>
              <a:ext cx="2848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rPr>
                <a:t>室外避震</a:t>
              </a:r>
              <a:endParaRPr lang="zh-CN" altLang="en-US" sz="240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3" name="图片 22" descr="1f59197d2408cde954daa324d0d9e6da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549" y="651"/>
              <a:ext cx="1202" cy="1081"/>
            </a:xfrm>
            <a:prstGeom prst="rect">
              <a:avLst/>
            </a:prstGeom>
          </p:spPr>
        </p:pic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415" y="251339"/>
            <a:ext cx="5303794" cy="5303794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04" y="2370801"/>
            <a:ext cx="3579000" cy="35790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3177"/>
            <a:ext cx="2714706" cy="21114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airplan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BF1"/>
            </a:gs>
            <a:gs pos="14000">
              <a:srgbClr val="FFFBF1">
                <a:alpha val="100000"/>
              </a:srgbClr>
            </a:gs>
            <a:gs pos="48000">
              <a:srgbClr val="FFFBF1"/>
            </a:gs>
            <a:gs pos="83000">
              <a:srgbClr val="FFFBF1"/>
            </a:gs>
            <a:gs pos="100000">
              <a:srgbClr val="FFFBF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348615" y="413385"/>
            <a:ext cx="3923030" cy="685800"/>
            <a:chOff x="549" y="651"/>
            <a:chExt cx="6178" cy="1080"/>
          </a:xfrm>
        </p:grpSpPr>
        <p:sp>
          <p:nvSpPr>
            <p:cNvPr id="5" name="文本框 4"/>
            <p:cNvSpPr txBox="1"/>
            <p:nvPr/>
          </p:nvSpPr>
          <p:spPr>
            <a:xfrm>
              <a:off x="1581" y="1007"/>
              <a:ext cx="514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rPr>
                <a:t>在地震中被困时应当</a:t>
              </a:r>
              <a:endParaRPr lang="zh-CN" altLang="en-US" sz="240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3" name="图片 22" descr="1f59197d2408cde954daa324d0d9e6da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549" y="651"/>
              <a:ext cx="1202" cy="1081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763735" y="1814465"/>
            <a:ext cx="6371420" cy="4247611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5343525" y="1311910"/>
            <a:ext cx="3755390" cy="632460"/>
            <a:chOff x="8415" y="2066"/>
            <a:chExt cx="5914" cy="996"/>
          </a:xfrm>
        </p:grpSpPr>
        <p:grpSp>
          <p:nvGrpSpPr>
            <p:cNvPr id="7" name="组合 6"/>
            <p:cNvGrpSpPr/>
            <p:nvPr/>
          </p:nvGrpSpPr>
          <p:grpSpPr>
            <a:xfrm>
              <a:off x="8415" y="2406"/>
              <a:ext cx="5914" cy="656"/>
              <a:chOff x="10639" y="3132"/>
              <a:chExt cx="5914" cy="656"/>
            </a:xfrm>
          </p:grpSpPr>
          <p:sp>
            <p:nvSpPr>
              <p:cNvPr id="3" name="矩形 2"/>
              <p:cNvSpPr/>
              <p:nvPr/>
            </p:nvSpPr>
            <p:spPr>
              <a:xfrm>
                <a:off x="10639" y="3132"/>
                <a:ext cx="1336" cy="657"/>
              </a:xfrm>
              <a:prstGeom prst="rect">
                <a:avLst/>
              </a:prstGeom>
              <a:noFill/>
              <a:ln w="38100">
                <a:solidFill>
                  <a:srgbClr val="94CDD6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1E7ADF"/>
                  </a:solidFill>
                </a:endParaRPr>
              </a:p>
            </p:txBody>
          </p:sp>
          <p:sp>
            <p:nvSpPr>
              <p:cNvPr id="4" name="文本框 3"/>
              <p:cNvSpPr txBox="1"/>
              <p:nvPr/>
            </p:nvSpPr>
            <p:spPr>
              <a:xfrm>
                <a:off x="11055" y="3147"/>
                <a:ext cx="766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</a:t>
                </a:r>
                <a:endParaRPr lang="en-US" altLang="zh-CN" sz="20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" name="文本框 5"/>
              <p:cNvSpPr txBox="1"/>
              <p:nvPr/>
            </p:nvSpPr>
            <p:spPr>
              <a:xfrm>
                <a:off x="12851" y="3195"/>
                <a:ext cx="3703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尽量保持神志清醒</a:t>
                </a:r>
                <a:endParaRPr lang="zh-CN" altLang="en-US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</p:grpSp>
        <p:pic>
          <p:nvPicPr>
            <p:cNvPr id="28" name="图片 27" descr="ad5f47e5fdb4a142a68f471a1ef595ee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10" y="2066"/>
              <a:ext cx="997" cy="997"/>
            </a:xfrm>
            <a:prstGeom prst="rect">
              <a:avLst/>
            </a:prstGeom>
          </p:spPr>
        </p:pic>
      </p:grpSp>
      <p:grpSp>
        <p:nvGrpSpPr>
          <p:cNvPr id="27" name="组合 26"/>
          <p:cNvGrpSpPr/>
          <p:nvPr/>
        </p:nvGrpSpPr>
        <p:grpSpPr>
          <a:xfrm>
            <a:off x="5344160" y="2279015"/>
            <a:ext cx="5647690" cy="640080"/>
            <a:chOff x="8416" y="3589"/>
            <a:chExt cx="8894" cy="1008"/>
          </a:xfrm>
        </p:grpSpPr>
        <p:grpSp>
          <p:nvGrpSpPr>
            <p:cNvPr id="8" name="组合 7"/>
            <p:cNvGrpSpPr/>
            <p:nvPr/>
          </p:nvGrpSpPr>
          <p:grpSpPr>
            <a:xfrm>
              <a:off x="8416" y="3941"/>
              <a:ext cx="8894" cy="657"/>
              <a:chOff x="10639" y="3132"/>
              <a:chExt cx="8894" cy="657"/>
            </a:xfrm>
          </p:grpSpPr>
          <p:sp>
            <p:nvSpPr>
              <p:cNvPr id="9" name="矩形 8"/>
              <p:cNvSpPr/>
              <p:nvPr/>
            </p:nvSpPr>
            <p:spPr>
              <a:xfrm>
                <a:off x="10639" y="3132"/>
                <a:ext cx="1336" cy="657"/>
              </a:xfrm>
              <a:prstGeom prst="rect">
                <a:avLst/>
              </a:prstGeom>
              <a:noFill/>
              <a:ln w="38100">
                <a:solidFill>
                  <a:srgbClr val="94CDD6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1E7ADF"/>
                  </a:solidFill>
                </a:endParaRPr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11055" y="3147"/>
                <a:ext cx="766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  <a:endParaRPr lang="en-US" altLang="zh-CN" sz="20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12851" y="3195"/>
                <a:ext cx="6682" cy="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hangingPunct="1">
                  <a:lnSpc>
                    <a:spcPct val="80000"/>
                  </a:lnSpc>
                </a:pPr>
                <a:r>
                  <a:rPr lang="zh-CN" altLang="en-US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让自己平静下来，克服恐惧，保持冷静</a:t>
                </a:r>
                <a:endParaRPr lang="zh-CN" altLang="en-US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</p:grpSp>
        <p:pic>
          <p:nvPicPr>
            <p:cNvPr id="29" name="图片 28" descr="ad5f47e5fdb4a142a68f471a1ef595ee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63" y="3589"/>
              <a:ext cx="997" cy="997"/>
            </a:xfrm>
            <a:prstGeom prst="rect">
              <a:avLst/>
            </a:prstGeom>
          </p:spPr>
        </p:pic>
      </p:grpSp>
      <p:grpSp>
        <p:nvGrpSpPr>
          <p:cNvPr id="33" name="组合 32"/>
          <p:cNvGrpSpPr/>
          <p:nvPr/>
        </p:nvGrpSpPr>
        <p:grpSpPr>
          <a:xfrm>
            <a:off x="5344795" y="3238500"/>
            <a:ext cx="5438140" cy="641350"/>
            <a:chOff x="8417" y="5100"/>
            <a:chExt cx="8564" cy="1010"/>
          </a:xfrm>
        </p:grpSpPr>
        <p:grpSp>
          <p:nvGrpSpPr>
            <p:cNvPr id="12" name="组合 11"/>
            <p:cNvGrpSpPr/>
            <p:nvPr/>
          </p:nvGrpSpPr>
          <p:grpSpPr>
            <a:xfrm>
              <a:off x="8417" y="5454"/>
              <a:ext cx="8564" cy="657"/>
              <a:chOff x="10639" y="3132"/>
              <a:chExt cx="8564" cy="657"/>
            </a:xfrm>
          </p:grpSpPr>
          <p:sp>
            <p:nvSpPr>
              <p:cNvPr id="13" name="矩形 12"/>
              <p:cNvSpPr/>
              <p:nvPr/>
            </p:nvSpPr>
            <p:spPr>
              <a:xfrm>
                <a:off x="10639" y="3132"/>
                <a:ext cx="1336" cy="657"/>
              </a:xfrm>
              <a:prstGeom prst="rect">
                <a:avLst/>
              </a:prstGeom>
              <a:noFill/>
              <a:ln w="38100">
                <a:solidFill>
                  <a:srgbClr val="94CDD6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1E7ADF"/>
                  </a:solidFill>
                </a:endParaRPr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11055" y="3147"/>
                <a:ext cx="766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3</a:t>
                </a:r>
                <a:endParaRPr lang="en-US" altLang="zh-CN" sz="20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12851" y="3195"/>
                <a:ext cx="6352" cy="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hangingPunct="1">
                  <a:lnSpc>
                    <a:spcPct val="80000"/>
                  </a:lnSpc>
                </a:pPr>
                <a:r>
                  <a:rPr lang="zh-CN" altLang="en-US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不要慌乱、烦躁、哭喊、叫嚷</a:t>
                </a:r>
                <a:endParaRPr lang="zh-CN" altLang="en-US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</p:grpSp>
        <p:pic>
          <p:nvPicPr>
            <p:cNvPr id="30" name="图片 29" descr="ad5f47e5fdb4a142a68f471a1ef595ee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31" y="5100"/>
              <a:ext cx="997" cy="997"/>
            </a:xfrm>
            <a:prstGeom prst="rect">
              <a:avLst/>
            </a:prstGeom>
          </p:spPr>
        </p:pic>
      </p:grpSp>
      <p:grpSp>
        <p:nvGrpSpPr>
          <p:cNvPr id="34" name="组合 33"/>
          <p:cNvGrpSpPr/>
          <p:nvPr/>
        </p:nvGrpSpPr>
        <p:grpSpPr>
          <a:xfrm>
            <a:off x="5343525" y="4128135"/>
            <a:ext cx="6162040" cy="880745"/>
            <a:chOff x="8415" y="6501"/>
            <a:chExt cx="9704" cy="1387"/>
          </a:xfrm>
        </p:grpSpPr>
        <p:grpSp>
          <p:nvGrpSpPr>
            <p:cNvPr id="16" name="组合 15"/>
            <p:cNvGrpSpPr/>
            <p:nvPr/>
          </p:nvGrpSpPr>
          <p:grpSpPr>
            <a:xfrm>
              <a:off x="8415" y="6664"/>
              <a:ext cx="9704" cy="1224"/>
              <a:chOff x="10639" y="2941"/>
              <a:chExt cx="9704" cy="1224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10639" y="3132"/>
                <a:ext cx="1336" cy="657"/>
              </a:xfrm>
              <a:prstGeom prst="rect">
                <a:avLst/>
              </a:prstGeom>
              <a:noFill/>
              <a:ln w="38100">
                <a:solidFill>
                  <a:srgbClr val="94CDD6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1E7ADF"/>
                  </a:solidFill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11055" y="3147"/>
                <a:ext cx="766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4</a:t>
                </a:r>
                <a:endParaRPr lang="en-US" altLang="zh-CN" sz="20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12851" y="2941"/>
                <a:ext cx="7492" cy="1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lnSpc>
                    <a:spcPct val="130000"/>
                  </a:lnSpc>
                </a:pPr>
                <a:r>
                  <a:rPr lang="zh-CN" altLang="en-US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树立生存的勇气和自信，创造生存条件，最大限度地延长生命</a:t>
                </a:r>
                <a:endParaRPr lang="zh-CN" altLang="en-US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</p:grpSp>
        <p:pic>
          <p:nvPicPr>
            <p:cNvPr id="31" name="图片 30" descr="ad5f47e5fdb4a142a68f471a1ef595ee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10" y="6501"/>
              <a:ext cx="997" cy="997"/>
            </a:xfrm>
            <a:prstGeom prst="rect">
              <a:avLst/>
            </a:prstGeom>
          </p:spPr>
        </p:pic>
      </p:grpSp>
      <p:grpSp>
        <p:nvGrpSpPr>
          <p:cNvPr id="35" name="组合 34"/>
          <p:cNvGrpSpPr/>
          <p:nvPr/>
        </p:nvGrpSpPr>
        <p:grpSpPr>
          <a:xfrm>
            <a:off x="5344795" y="5172710"/>
            <a:ext cx="6160770" cy="777240"/>
            <a:chOff x="8417" y="8146"/>
            <a:chExt cx="9702" cy="1224"/>
          </a:xfrm>
        </p:grpSpPr>
        <p:grpSp>
          <p:nvGrpSpPr>
            <p:cNvPr id="20" name="组合 19"/>
            <p:cNvGrpSpPr/>
            <p:nvPr/>
          </p:nvGrpSpPr>
          <p:grpSpPr>
            <a:xfrm>
              <a:off x="8417" y="8146"/>
              <a:ext cx="9702" cy="1224"/>
              <a:chOff x="10639" y="2823"/>
              <a:chExt cx="9702" cy="1224"/>
            </a:xfrm>
          </p:grpSpPr>
          <p:sp>
            <p:nvSpPr>
              <p:cNvPr id="21" name="矩形 20"/>
              <p:cNvSpPr/>
              <p:nvPr/>
            </p:nvSpPr>
            <p:spPr>
              <a:xfrm>
                <a:off x="10639" y="3132"/>
                <a:ext cx="1336" cy="657"/>
              </a:xfrm>
              <a:prstGeom prst="rect">
                <a:avLst/>
              </a:prstGeom>
              <a:noFill/>
              <a:ln w="38100">
                <a:solidFill>
                  <a:srgbClr val="94CDD6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1E7ADF"/>
                  </a:solidFill>
                </a:endParaRPr>
              </a:p>
            </p:txBody>
          </p:sp>
          <p:sp>
            <p:nvSpPr>
              <p:cNvPr id="22" name="文本框 21"/>
              <p:cNvSpPr txBox="1"/>
              <p:nvPr/>
            </p:nvSpPr>
            <p:spPr>
              <a:xfrm>
                <a:off x="11055" y="3147"/>
                <a:ext cx="766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5</a:t>
                </a:r>
                <a:endParaRPr lang="en-US" altLang="zh-CN" sz="20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12851" y="2823"/>
                <a:ext cx="7490" cy="1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lnSpc>
                    <a:spcPct val="130000"/>
                  </a:lnSpc>
                </a:pPr>
                <a:r>
                  <a:rPr lang="zh-CN" altLang="en-US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敲击物体与外界联系，积极寻求被救机会。如果周围有被埋压的人试着与其对话，互相鼓励</a:t>
                </a:r>
                <a:endParaRPr lang="zh-CN" altLang="en-US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</p:grpSp>
        <p:pic>
          <p:nvPicPr>
            <p:cNvPr id="32" name="图片 31" descr="ad5f47e5fdb4a142a68f471a1ef595ee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10" y="8146"/>
              <a:ext cx="997" cy="9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airplan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379" y="5009822"/>
            <a:ext cx="4694406" cy="152568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396971" cy="318594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689966"/>
            <a:ext cx="12192000" cy="116803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404" y="3925307"/>
            <a:ext cx="3603595" cy="360359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6" y="4477532"/>
            <a:ext cx="3213188" cy="249914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437" y="3672059"/>
            <a:ext cx="764128" cy="994579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550" y="1017709"/>
            <a:ext cx="764128" cy="994579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76135" y="1496095"/>
            <a:ext cx="12157075" cy="923330"/>
          </a:xfrm>
          <a:prstGeom prst="rect">
            <a:avLst/>
          </a:prstGeom>
          <a:noFill/>
          <a:ln w="1016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zh-CN" sz="5400" dirty="0">
                <a:ln w="101600">
                  <a:solidFill>
                    <a:schemeClr val="bg1"/>
                  </a:solidFill>
                </a:ln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第</a:t>
            </a:r>
            <a:r>
              <a:rPr lang="zh-CN" altLang="en-US" sz="5400" dirty="0">
                <a:ln w="101600">
                  <a:solidFill>
                    <a:schemeClr val="bg1"/>
                  </a:solidFill>
                </a:ln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五</a:t>
            </a:r>
            <a:r>
              <a:rPr lang="zh-CN" altLang="zh-CN" sz="5400" dirty="0">
                <a:ln w="101600">
                  <a:solidFill>
                    <a:schemeClr val="bg1"/>
                  </a:solidFill>
                </a:ln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部分</a:t>
            </a:r>
            <a:endParaRPr lang="zh-CN" altLang="zh-CN" sz="5400" dirty="0">
              <a:ln w="101600">
                <a:solidFill>
                  <a:schemeClr val="bg1"/>
                </a:solidFill>
              </a:ln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55815" y="2795565"/>
            <a:ext cx="12156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dirty="0">
                <a:ln w="101600">
                  <a:solidFill>
                    <a:schemeClr val="bg1"/>
                  </a:solidFill>
                </a:ln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  <a:cs typeface="微软雅黑" panose="020B0503020204020204" charset="-122"/>
              </a:rPr>
              <a:t>制作家庭应急包</a:t>
            </a:r>
            <a:endParaRPr lang="zh-CN" altLang="en-US" sz="6600" dirty="0">
              <a:ln w="101600">
                <a:solidFill>
                  <a:schemeClr val="bg1"/>
                </a:solidFill>
              </a:ln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  <a:cs typeface="微软雅黑" panose="020B0503020204020204" charset="-122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5176088" y="2720080"/>
            <a:ext cx="2715895" cy="635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V="1">
            <a:off x="5189422" y="4123258"/>
            <a:ext cx="2730500" cy="762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476770" y="2767828"/>
            <a:ext cx="12156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  <a:cs typeface="微软雅黑" panose="020B0503020204020204" charset="-122"/>
              </a:rPr>
              <a:t>制作家庭应急包</a:t>
            </a:r>
            <a:endParaRPr lang="zh-CN" altLang="en-US" sz="6600" dirty="0"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  <a:cs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76135" y="1496095"/>
            <a:ext cx="12157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54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第</a:t>
            </a:r>
            <a:r>
              <a:rPr lang="zh-CN" altLang="en-US" sz="54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五</a:t>
            </a:r>
            <a:r>
              <a:rPr lang="zh-CN" altLang="zh-CN" sz="54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部分</a:t>
            </a:r>
            <a:endParaRPr lang="zh-CN" altLang="zh-CN" sz="5400" dirty="0"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3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BF1"/>
            </a:gs>
            <a:gs pos="14000">
              <a:srgbClr val="FFFBF1">
                <a:alpha val="100000"/>
              </a:srgbClr>
            </a:gs>
            <a:gs pos="48000">
              <a:srgbClr val="FFFBF1"/>
            </a:gs>
            <a:gs pos="83000">
              <a:srgbClr val="FFFBF1"/>
            </a:gs>
            <a:gs pos="100000">
              <a:srgbClr val="FFFBF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116" y="1823490"/>
            <a:ext cx="3675927" cy="3675927"/>
          </a:xfrm>
          <a:prstGeom prst="rect">
            <a:avLst/>
          </a:prstGeom>
        </p:spPr>
      </p:pic>
      <p:grpSp>
        <p:nvGrpSpPr>
          <p:cNvPr id="37" name="组合 36"/>
          <p:cNvGrpSpPr/>
          <p:nvPr/>
        </p:nvGrpSpPr>
        <p:grpSpPr>
          <a:xfrm>
            <a:off x="348615" y="413385"/>
            <a:ext cx="3366770" cy="685800"/>
            <a:chOff x="549" y="651"/>
            <a:chExt cx="5302" cy="1080"/>
          </a:xfrm>
        </p:grpSpPr>
        <p:sp>
          <p:nvSpPr>
            <p:cNvPr id="5" name="文本框 4"/>
            <p:cNvSpPr txBox="1"/>
            <p:nvPr/>
          </p:nvSpPr>
          <p:spPr>
            <a:xfrm>
              <a:off x="1581" y="1007"/>
              <a:ext cx="427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4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rPr>
                <a:t>制作家庭应急包</a:t>
              </a:r>
              <a:endParaRPr lang="zh-CN" altLang="zh-CN" sz="240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3" name="图片 22" descr="1f59197d2408cde954daa324d0d9e6da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9" y="651"/>
              <a:ext cx="1202" cy="1081"/>
            </a:xfrm>
            <a:prstGeom prst="rect">
              <a:avLst/>
            </a:prstGeom>
          </p:spPr>
        </p:pic>
      </p:grpSp>
      <p:grpSp>
        <p:nvGrpSpPr>
          <p:cNvPr id="38" name="组合 37"/>
          <p:cNvGrpSpPr/>
          <p:nvPr/>
        </p:nvGrpSpPr>
        <p:grpSpPr>
          <a:xfrm>
            <a:off x="1230630" y="4973955"/>
            <a:ext cx="4067175" cy="1090930"/>
            <a:chOff x="1938" y="7833"/>
            <a:chExt cx="6405" cy="1718"/>
          </a:xfrm>
          <a:solidFill>
            <a:srgbClr val="1E7ADF"/>
          </a:solidFill>
        </p:grpSpPr>
        <p:sp>
          <p:nvSpPr>
            <p:cNvPr id="27" name="矩形 26"/>
            <p:cNvSpPr/>
            <p:nvPr/>
          </p:nvSpPr>
          <p:spPr>
            <a:xfrm>
              <a:off x="1938" y="7833"/>
              <a:ext cx="6404" cy="1719"/>
            </a:xfrm>
            <a:prstGeom prst="rect">
              <a:avLst/>
            </a:prstGeom>
            <a:grpFill/>
            <a:ln>
              <a:solidFill>
                <a:srgbClr val="80BB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1939" y="7833"/>
              <a:ext cx="6404" cy="165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285750" indent="-285750" algn="just" fontAlgn="auto">
                <a:lnSpc>
                  <a:spcPct val="130000"/>
                </a:lnSpc>
                <a:buFont typeface="Wingdings" panose="05000000000000000000" charset="0"/>
                <a:buChar char="ü"/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避难时能迅速找到应急包是十分重要的，最好放在寝室、门口等容易拿到的地方。</a:t>
              </a:r>
              <a:endParaRPr lang="en-US" altLang="zh-CN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285750" indent="-285750" algn="just" fontAlgn="auto">
                <a:lnSpc>
                  <a:spcPct val="130000"/>
                </a:lnSpc>
                <a:buFont typeface="Wingdings" panose="05000000000000000000" charset="0"/>
                <a:buChar char="ü"/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注意带上有效的身份证明！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sp>
        <p:nvSpPr>
          <p:cNvPr id="31" name="椭圆 30"/>
          <p:cNvSpPr/>
          <p:nvPr/>
        </p:nvSpPr>
        <p:spPr>
          <a:xfrm>
            <a:off x="7907019" y="2343785"/>
            <a:ext cx="3459319" cy="3466706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E7ADF"/>
              </a:solidFill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10615295" y="2734945"/>
            <a:ext cx="390525" cy="377190"/>
          </a:xfrm>
          <a:prstGeom prst="ellipse">
            <a:avLst/>
          </a:prstGeom>
          <a:solidFill>
            <a:srgbClr val="80BB4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E7ADF"/>
              </a:solidFill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7602855" y="3711575"/>
            <a:ext cx="511810" cy="511810"/>
          </a:xfrm>
          <a:prstGeom prst="ellipse">
            <a:avLst/>
          </a:prstGeom>
          <a:solidFill>
            <a:srgbClr val="80BB4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E7ADF"/>
              </a:solidFill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8291195" y="1980565"/>
            <a:ext cx="350520" cy="36322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E7ADF"/>
              </a:solidFill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10581640" y="4873625"/>
            <a:ext cx="457835" cy="47434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E7ADF"/>
              </a:solidFill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10426700" y="5347970"/>
            <a:ext cx="188595" cy="18859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E7AD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Tm="0">
        <p15:prstTrans prst="drap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379" y="5009822"/>
            <a:ext cx="4694406" cy="1525682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133" y="229903"/>
            <a:ext cx="3732505" cy="183382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396971" cy="318594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689966"/>
            <a:ext cx="12192000" cy="116803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088" y="3733798"/>
            <a:ext cx="3603595" cy="360359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94" y="4440393"/>
            <a:ext cx="3213188" cy="2499146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1" t="43017"/>
          <a:stretch>
            <a:fillRect/>
          </a:stretch>
        </p:blipFill>
        <p:spPr>
          <a:xfrm>
            <a:off x="1920429" y="1549330"/>
            <a:ext cx="8534612" cy="1508193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3858684" y="4454083"/>
            <a:ext cx="4069080" cy="377348"/>
            <a:chOff x="3817397" y="3902262"/>
            <a:chExt cx="4069080" cy="377348"/>
          </a:xfrm>
        </p:grpSpPr>
        <p:sp>
          <p:nvSpPr>
            <p:cNvPr id="22" name="文本框 21"/>
            <p:cNvSpPr txBox="1"/>
            <p:nvPr/>
          </p:nvSpPr>
          <p:spPr>
            <a:xfrm>
              <a:off x="3817397" y="3902262"/>
              <a:ext cx="40690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n w="63500">
                    <a:solidFill>
                      <a:schemeClr val="bg1"/>
                    </a:solidFill>
                  </a:ln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汇报人</a:t>
              </a:r>
              <a:r>
                <a:rPr lang="zh-CN" altLang="en-US" dirty="0" smtClean="0">
                  <a:ln w="63500">
                    <a:solidFill>
                      <a:schemeClr val="bg1"/>
                    </a:solidFill>
                  </a:ln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：</a:t>
              </a:r>
              <a:r>
                <a:rPr lang="en-AU" altLang="zh-CN" dirty="0" smtClean="0">
                  <a:ln w="63500">
                    <a:solidFill>
                      <a:schemeClr val="bg1"/>
                    </a:solidFill>
                  </a:ln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XXXXX</a:t>
              </a:r>
              <a:r>
                <a:rPr lang="zh-CN" altLang="en-US" dirty="0" smtClean="0">
                  <a:ln w="63500">
                    <a:solidFill>
                      <a:schemeClr val="bg1"/>
                    </a:solidFill>
                  </a:ln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        </a:t>
              </a:r>
              <a:r>
                <a:rPr lang="zh-CN" altLang="en-US" dirty="0">
                  <a:ln w="63500">
                    <a:solidFill>
                      <a:schemeClr val="bg1"/>
                    </a:solidFill>
                  </a:ln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汇报时间</a:t>
              </a:r>
              <a:r>
                <a:rPr lang="en-US" altLang="zh-CN" dirty="0">
                  <a:ln w="63500">
                    <a:solidFill>
                      <a:schemeClr val="bg1"/>
                    </a:solidFill>
                  </a:ln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:201X</a:t>
              </a:r>
              <a:endParaRPr lang="zh-CN" altLang="en-US" dirty="0">
                <a:ln w="63500">
                  <a:solidFill>
                    <a:schemeClr val="bg1"/>
                  </a:solidFill>
                </a:ln>
                <a:solidFill>
                  <a:srgbClr val="1E7ADF"/>
                </a:solidFill>
                <a:latin typeface="站酷快乐体" panose="02010600030101010101" pitchFamily="2" charset="-122"/>
                <a:ea typeface="站酷快乐体" panose="02010600030101010101" pitchFamily="2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3817397" y="3911310"/>
              <a:ext cx="40690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汇报人</a:t>
              </a:r>
              <a:r>
                <a:rPr lang="zh-CN" altLang="en-US" dirty="0" smtClean="0"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：</a:t>
              </a:r>
              <a:r>
                <a:rPr lang="en-AU" altLang="zh-CN" dirty="0" smtClean="0"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XXXXX</a:t>
              </a:r>
              <a:r>
                <a:rPr lang="zh-CN" altLang="en-US" dirty="0" smtClean="0"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        </a:t>
              </a:r>
              <a:r>
                <a:rPr lang="zh-CN" altLang="en-US" dirty="0"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汇报时间</a:t>
              </a:r>
              <a:r>
                <a:rPr lang="en-US" altLang="zh-CN" dirty="0"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:201X</a:t>
              </a:r>
              <a:endParaRPr lang="zh-CN" altLang="en-US" dirty="0">
                <a:solidFill>
                  <a:srgbClr val="1E7ADF"/>
                </a:solidFill>
                <a:latin typeface="站酷快乐体" panose="02010600030101010101" pitchFamily="2" charset="-122"/>
                <a:ea typeface="站酷快乐体" panose="02010600030101010101" pitchFamily="2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3017636" y="3321322"/>
            <a:ext cx="6340197" cy="840045"/>
            <a:chOff x="3817397" y="3902262"/>
            <a:chExt cx="6340197" cy="840045"/>
          </a:xfrm>
        </p:grpSpPr>
        <p:sp>
          <p:nvSpPr>
            <p:cNvPr id="26" name="文本框 25"/>
            <p:cNvSpPr txBox="1"/>
            <p:nvPr/>
          </p:nvSpPr>
          <p:spPr>
            <a:xfrm>
              <a:off x="3817397" y="3902262"/>
              <a:ext cx="634019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800" dirty="0">
                  <a:ln w="63500">
                    <a:solidFill>
                      <a:schemeClr val="bg1"/>
                    </a:solidFill>
                  </a:ln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感谢您的观看再见谢谢</a:t>
              </a:r>
              <a:endParaRPr lang="zh-CN" altLang="en-US" sz="4800" dirty="0">
                <a:ln w="63500">
                  <a:solidFill>
                    <a:schemeClr val="bg1"/>
                  </a:solidFill>
                </a:ln>
                <a:solidFill>
                  <a:srgbClr val="1E7ADF"/>
                </a:solidFill>
                <a:latin typeface="站酷快乐体" panose="02010600030101010101" pitchFamily="2" charset="-122"/>
                <a:ea typeface="站酷快乐体" panose="02010600030101010101" pitchFamily="2" charset="-122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3817397" y="3911310"/>
              <a:ext cx="634019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800" dirty="0">
                  <a:solidFill>
                    <a:srgbClr val="1E7ADF"/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rPr>
                <a:t>感谢您的观看再见谢谢</a:t>
              </a:r>
              <a:endParaRPr lang="zh-CN" altLang="en-US" sz="4800" dirty="0">
                <a:solidFill>
                  <a:srgbClr val="1E7ADF"/>
                </a:solidFill>
                <a:latin typeface="站酷快乐体" panose="02010600030101010101" pitchFamily="2" charset="-122"/>
                <a:ea typeface="站酷快乐体" panose="02010600030101010101" pitchFamily="2" charset="-122"/>
              </a:endParaRPr>
            </a:p>
          </p:txBody>
        </p:sp>
      </p:grpSp>
      <p:pic>
        <p:nvPicPr>
          <p:cNvPr id="31" name="图片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437" y="3672059"/>
            <a:ext cx="764128" cy="994579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550" y="1017709"/>
            <a:ext cx="764128" cy="9945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9000"/>
    </mc:Choice>
    <mc:Fallback>
      <p:transition advTm="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379" y="5009822"/>
            <a:ext cx="4694406" cy="152568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396971" cy="318594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689966"/>
            <a:ext cx="12192000" cy="116803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404" y="3925307"/>
            <a:ext cx="3603595" cy="360359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6" y="4477532"/>
            <a:ext cx="3213188" cy="249914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437" y="3672059"/>
            <a:ext cx="764128" cy="994579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550" y="1017709"/>
            <a:ext cx="764128" cy="994579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0" y="572726"/>
            <a:ext cx="12192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  <a:cs typeface="微软雅黑" panose="020B0503020204020204" charset="-122"/>
              </a:rPr>
              <a:t>目 录</a:t>
            </a:r>
            <a:endParaRPr lang="zh-CN" altLang="en-US" sz="4800" dirty="0"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  <a:cs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0" y="1415827"/>
            <a:ext cx="12192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CONTENTS</a:t>
            </a:r>
            <a:endParaRPr lang="en-US" altLang="zh-CN" sz="4800" dirty="0"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2374410" y="2387377"/>
            <a:ext cx="20453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  <a:cs typeface="微软雅黑" panose="020B0503020204020204" charset="-122"/>
              </a:rPr>
              <a:t>地震灾害图</a:t>
            </a:r>
            <a:endParaRPr lang="zh-CN" altLang="en-US" sz="2800" dirty="0"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  <a:cs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374410" y="3537362"/>
            <a:ext cx="31026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  <a:cs typeface="微软雅黑" panose="020B0503020204020204" charset="-122"/>
              </a:rPr>
              <a:t>地震是怎么发生的</a:t>
            </a:r>
            <a:endParaRPr lang="zh-CN" altLang="en-US" sz="2800" dirty="0"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  <a:cs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2374410" y="4634642"/>
            <a:ext cx="34632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  <a:cs typeface="微软雅黑" panose="020B0503020204020204" charset="-122"/>
              </a:rPr>
              <a:t>绝不要轻信地震谣言</a:t>
            </a:r>
            <a:endParaRPr lang="zh-CN" altLang="en-US" sz="2800"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  <a:cs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7637290" y="2904267"/>
            <a:ext cx="29629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  <a:cs typeface="微软雅黑" panose="020B0503020204020204" charset="-122"/>
              </a:rPr>
              <a:t>一般的避震常识</a:t>
            </a:r>
            <a:endParaRPr lang="zh-CN" altLang="en-US" sz="2800"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  <a:cs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7637290" y="4112672"/>
            <a:ext cx="28663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  <a:cs typeface="微软雅黑" panose="020B0503020204020204" charset="-122"/>
              </a:rPr>
              <a:t>制作家庭应急包</a:t>
            </a:r>
            <a:endParaRPr lang="zh-CN" altLang="en-US" sz="2800"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31" presetClass="entr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8" grpId="2"/>
      <p:bldP spid="18" grpId="3"/>
      <p:bldP spid="18" grpId="4"/>
      <p:bldP spid="18" grpId="5"/>
      <p:bldP spid="18" grpId="6"/>
      <p:bldP spid="20" grpId="0"/>
      <p:bldP spid="28" grpId="0"/>
      <p:bldP spid="30" grpId="0"/>
      <p:bldP spid="33" grpId="0"/>
      <p:bldP spid="34" grpId="0"/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379" y="5009822"/>
            <a:ext cx="4694406" cy="152568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396971" cy="318594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689966"/>
            <a:ext cx="12192000" cy="116803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404" y="3925307"/>
            <a:ext cx="3603595" cy="360359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6" y="4477532"/>
            <a:ext cx="3213188" cy="249914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437" y="3672059"/>
            <a:ext cx="764128" cy="994579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550" y="1017709"/>
            <a:ext cx="764128" cy="994579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76135" y="1496095"/>
            <a:ext cx="12157075" cy="923330"/>
          </a:xfrm>
          <a:prstGeom prst="rect">
            <a:avLst/>
          </a:prstGeom>
          <a:noFill/>
          <a:ln w="1016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zh-CN" sz="5400" dirty="0">
                <a:ln w="101600">
                  <a:solidFill>
                    <a:schemeClr val="bg1"/>
                  </a:solidFill>
                </a:ln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第一部分</a:t>
            </a:r>
            <a:endParaRPr lang="zh-CN" altLang="zh-CN" sz="5400" dirty="0">
              <a:ln w="101600">
                <a:solidFill>
                  <a:schemeClr val="bg1"/>
                </a:solidFill>
              </a:ln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55815" y="2795565"/>
            <a:ext cx="12156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dirty="0">
                <a:ln w="101600">
                  <a:solidFill>
                    <a:schemeClr val="bg1"/>
                  </a:solidFill>
                </a:ln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  <a:cs typeface="微软雅黑" panose="020B0503020204020204" charset="-122"/>
              </a:rPr>
              <a:t>地震灾害图</a:t>
            </a:r>
            <a:endParaRPr lang="zh-CN" altLang="en-US" sz="6600" dirty="0">
              <a:ln w="101600">
                <a:solidFill>
                  <a:schemeClr val="bg1"/>
                </a:solidFill>
              </a:ln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  <a:cs typeface="微软雅黑" panose="020B0503020204020204" charset="-122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5176088" y="2720080"/>
            <a:ext cx="2715895" cy="635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V="1">
            <a:off x="5189422" y="4123258"/>
            <a:ext cx="2730500" cy="762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455180" y="2782272"/>
            <a:ext cx="12156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  <a:cs typeface="微软雅黑" panose="020B0503020204020204" charset="-122"/>
              </a:rPr>
              <a:t>地震灾害图</a:t>
            </a:r>
            <a:endParaRPr lang="zh-CN" altLang="en-US" sz="6600" dirty="0"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  <a:cs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55180" y="1486251"/>
            <a:ext cx="12157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54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第一部分</a:t>
            </a:r>
            <a:endParaRPr lang="zh-CN" altLang="zh-CN" sz="5400" dirty="0"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BF1"/>
            </a:gs>
            <a:gs pos="14000">
              <a:srgbClr val="FFFBF1">
                <a:alpha val="100000"/>
              </a:srgbClr>
            </a:gs>
            <a:gs pos="48000">
              <a:srgbClr val="FFFBF1"/>
            </a:gs>
            <a:gs pos="83000">
              <a:srgbClr val="FFFBF1"/>
            </a:gs>
            <a:gs pos="100000">
              <a:srgbClr val="FFFBF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48615" y="413385"/>
            <a:ext cx="2589530" cy="685800"/>
            <a:chOff x="549" y="651"/>
            <a:chExt cx="4078" cy="1080"/>
          </a:xfrm>
        </p:grpSpPr>
        <p:sp>
          <p:nvSpPr>
            <p:cNvPr id="5" name="文本框 4"/>
            <p:cNvSpPr txBox="1"/>
            <p:nvPr/>
          </p:nvSpPr>
          <p:spPr>
            <a:xfrm>
              <a:off x="1581" y="1007"/>
              <a:ext cx="304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rPr>
                <a:t>地震灾害图</a:t>
              </a:r>
              <a:endParaRPr lang="zh-CN" altLang="en-US" sz="240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3" name="图片 22" descr="1f59197d2408cde954daa324d0d9e6da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549" y="651"/>
              <a:ext cx="1202" cy="1081"/>
            </a:xfrm>
            <a:prstGeom prst="rect">
              <a:avLst/>
            </a:prstGeom>
          </p:spPr>
        </p:pic>
      </p:grpSp>
      <p:sp>
        <p:nvSpPr>
          <p:cNvPr id="24" name="圆角矩形 23"/>
          <p:cNvSpPr/>
          <p:nvPr/>
        </p:nvSpPr>
        <p:spPr>
          <a:xfrm>
            <a:off x="1070610" y="2247900"/>
            <a:ext cx="3088005" cy="2309495"/>
          </a:xfrm>
          <a:prstGeom prst="roundRect">
            <a:avLst/>
          </a:prstGeom>
          <a:blipFill rotWithShape="1">
            <a:blip r:embed="rId2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reflection blurRad="6350" stA="50000" endA="300" endPos="1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E7ADF"/>
              </a:solidFill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4535805" y="2247900"/>
            <a:ext cx="3088005" cy="2309495"/>
          </a:xfrm>
          <a:prstGeom prst="roundRect">
            <a:avLst/>
          </a:prstGeom>
          <a:blipFill rotWithShape="1">
            <a:blip r:embed="rId3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reflection blurRad="6350" stA="50000" endA="300" endPos="1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E7ADF"/>
              </a:solidFill>
            </a:endParaRPr>
          </a:p>
        </p:txBody>
      </p:sp>
      <p:sp>
        <p:nvSpPr>
          <p:cNvPr id="26" name="圆角矩形 25"/>
          <p:cNvSpPr/>
          <p:nvPr/>
        </p:nvSpPr>
        <p:spPr>
          <a:xfrm>
            <a:off x="8014970" y="2247900"/>
            <a:ext cx="3088005" cy="2309495"/>
          </a:xfrm>
          <a:prstGeom prst="roundRect">
            <a:avLst/>
          </a:prstGeom>
          <a:blipFill rotWithShape="1">
            <a:blip r:embed="rId4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reflection blurRad="6350" stA="50000" endA="300" endPos="1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E7ADF"/>
              </a:solidFill>
            </a:endParaRPr>
          </a:p>
        </p:txBody>
      </p:sp>
      <p:sp>
        <p:nvSpPr>
          <p:cNvPr id="5124" name="TextBox 3"/>
          <p:cNvSpPr txBox="1"/>
          <p:nvPr/>
        </p:nvSpPr>
        <p:spPr>
          <a:xfrm>
            <a:off x="5447665" y="5051425"/>
            <a:ext cx="129667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ern="1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ern="1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zh-CN" sz="2000" dirty="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</a:rPr>
              <a:t>交通瘫痪</a:t>
            </a:r>
            <a:endParaRPr lang="zh-CN" altLang="zh-CN" sz="2000" dirty="0">
              <a:solidFill>
                <a:srgbClr val="1E7AD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26" name="Text Box 4"/>
          <p:cNvSpPr txBox="1"/>
          <p:nvPr/>
        </p:nvSpPr>
        <p:spPr>
          <a:xfrm>
            <a:off x="1057275" y="5051425"/>
            <a:ext cx="3172460" cy="77787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ern="1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ern="1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000" dirty="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1995</a:t>
            </a:r>
            <a:r>
              <a:rPr lang="zh-CN" altLang="en-US" sz="2000" dirty="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年日本阪神地震，</a:t>
            </a:r>
            <a:endParaRPr lang="zh-CN" altLang="en-US" sz="2000" dirty="0">
              <a:solidFill>
                <a:srgbClr val="1E7AD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indent="0"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000" dirty="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大桥倾倒</a:t>
            </a:r>
            <a:endParaRPr lang="zh-CN" altLang="en-US" sz="2000" dirty="0">
              <a:solidFill>
                <a:srgbClr val="1E7AD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148" name="Text Box 3"/>
          <p:cNvSpPr txBox="1"/>
          <p:nvPr/>
        </p:nvSpPr>
        <p:spPr>
          <a:xfrm>
            <a:off x="7411720" y="5051425"/>
            <a:ext cx="4453890" cy="74104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kern="1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kern="1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 kern="1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ern="1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ern="1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000" dirty="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1999</a:t>
            </a:r>
            <a:r>
              <a:rPr lang="zh-CN" altLang="en-US" sz="2000" dirty="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年土耳其伊兹米特地震，</a:t>
            </a:r>
            <a:endParaRPr lang="zh-CN" altLang="en-US" sz="2000" dirty="0">
              <a:solidFill>
                <a:srgbClr val="1E7AD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indent="0" algn="ctr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000" dirty="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立交桥坍塌</a:t>
            </a:r>
            <a:endParaRPr lang="zh-CN" altLang="en-US" sz="2000" dirty="0">
              <a:solidFill>
                <a:srgbClr val="1E7AD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Tm="0">
        <p15:prstTrans prst="wind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5" presetClass="entr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8" presetClass="entr" presetSubtype="0" accel="10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4" grpId="2" animBg="1"/>
      <p:bldP spid="24" grpId="3" animBg="1"/>
      <p:bldP spid="24" grpId="4" animBg="1"/>
      <p:bldP spid="24" grpId="5" animBg="1"/>
      <p:bldP spid="24" grpId="6" animBg="1"/>
      <p:bldP spid="24" grpId="7" animBg="1"/>
      <p:bldP spid="24" grpId="8" animBg="1"/>
      <p:bldP spid="24" grpId="9" animBg="1"/>
      <p:bldP spid="25" grpId="0" animBg="1"/>
      <p:bldP spid="26" grpId="0" animBg="1"/>
      <p:bldP spid="5124" grpId="0"/>
      <p:bldP spid="5126" grpId="0"/>
      <p:bldP spid="5126" grpId="1"/>
      <p:bldP spid="5126" grpId="2"/>
      <p:bldP spid="5126" grpId="3"/>
      <p:bldP spid="61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379" y="5009822"/>
            <a:ext cx="4694406" cy="152568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396971" cy="318594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689966"/>
            <a:ext cx="12192000" cy="116803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404" y="3925307"/>
            <a:ext cx="3603595" cy="360359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6" y="4477532"/>
            <a:ext cx="3213188" cy="249914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437" y="3672059"/>
            <a:ext cx="764128" cy="994579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550" y="1017709"/>
            <a:ext cx="764128" cy="994579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76135" y="1496095"/>
            <a:ext cx="12157075" cy="923330"/>
          </a:xfrm>
          <a:prstGeom prst="rect">
            <a:avLst/>
          </a:prstGeom>
          <a:noFill/>
          <a:ln w="1016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zh-CN" sz="5400" dirty="0">
                <a:ln w="101600">
                  <a:solidFill>
                    <a:schemeClr val="bg1"/>
                  </a:solidFill>
                </a:ln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第</a:t>
            </a:r>
            <a:r>
              <a:rPr lang="zh-CN" altLang="en-US" sz="5400" dirty="0">
                <a:ln w="101600">
                  <a:solidFill>
                    <a:schemeClr val="bg1"/>
                  </a:solidFill>
                </a:ln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二</a:t>
            </a:r>
            <a:r>
              <a:rPr lang="zh-CN" altLang="zh-CN" sz="5400" dirty="0">
                <a:ln w="101600">
                  <a:solidFill>
                    <a:schemeClr val="bg1"/>
                  </a:solidFill>
                </a:ln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部分</a:t>
            </a:r>
            <a:endParaRPr lang="zh-CN" altLang="zh-CN" sz="5400" dirty="0">
              <a:ln w="101600">
                <a:solidFill>
                  <a:schemeClr val="bg1"/>
                </a:solidFill>
              </a:ln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55815" y="2795565"/>
            <a:ext cx="12156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dirty="0">
                <a:ln w="101600">
                  <a:solidFill>
                    <a:schemeClr val="bg1"/>
                  </a:solidFill>
                </a:ln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  <a:cs typeface="微软雅黑" panose="020B0503020204020204" charset="-122"/>
              </a:rPr>
              <a:t>地震是怎么发生的</a:t>
            </a:r>
            <a:endParaRPr lang="zh-CN" altLang="en-US" sz="6600" dirty="0">
              <a:ln w="101600">
                <a:solidFill>
                  <a:schemeClr val="bg1"/>
                </a:solidFill>
              </a:ln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  <a:cs typeface="微软雅黑" panose="020B0503020204020204" charset="-122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5176088" y="2720080"/>
            <a:ext cx="2715895" cy="635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V="1">
            <a:off x="5189422" y="4123258"/>
            <a:ext cx="2730500" cy="762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455815" y="2793192"/>
            <a:ext cx="12156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  <a:cs typeface="微软雅黑" panose="020B0503020204020204" charset="-122"/>
              </a:rPr>
              <a:t>地震是怎么发生的</a:t>
            </a:r>
            <a:endParaRPr lang="zh-CN" altLang="en-US" sz="6600" dirty="0"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  <a:cs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76135" y="1465098"/>
            <a:ext cx="12157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54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第</a:t>
            </a:r>
            <a:r>
              <a:rPr lang="zh-CN" altLang="en-US" sz="54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二</a:t>
            </a:r>
            <a:r>
              <a:rPr lang="zh-CN" altLang="zh-CN" sz="54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部分</a:t>
            </a:r>
            <a:endParaRPr lang="zh-CN" altLang="zh-CN" sz="5400" dirty="0"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BF1"/>
            </a:gs>
            <a:gs pos="14000">
              <a:srgbClr val="FFFBF1">
                <a:alpha val="100000"/>
              </a:srgbClr>
            </a:gs>
            <a:gs pos="48000">
              <a:srgbClr val="FFFBF1"/>
            </a:gs>
            <a:gs pos="83000">
              <a:srgbClr val="FFFBF1"/>
            </a:gs>
            <a:gs pos="100000">
              <a:srgbClr val="FFFBF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48615" y="413385"/>
            <a:ext cx="3632200" cy="685800"/>
            <a:chOff x="549" y="651"/>
            <a:chExt cx="5720" cy="1080"/>
          </a:xfrm>
        </p:grpSpPr>
        <p:sp>
          <p:nvSpPr>
            <p:cNvPr id="5" name="文本框 4"/>
            <p:cNvSpPr txBox="1"/>
            <p:nvPr/>
          </p:nvSpPr>
          <p:spPr>
            <a:xfrm>
              <a:off x="1581" y="1007"/>
              <a:ext cx="4688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rPr>
                <a:t>地震是怎么发生的？</a:t>
              </a:r>
              <a:endParaRPr lang="zh-CN" altLang="en-US" sz="240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3" name="图片 22" descr="1f59197d2408cde954daa324d0d9e6da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549" y="651"/>
              <a:ext cx="1202" cy="1081"/>
            </a:xfrm>
            <a:prstGeom prst="rect">
              <a:avLst/>
            </a:prstGeom>
          </p:spPr>
        </p:pic>
      </p:grpSp>
      <p:pic>
        <p:nvPicPr>
          <p:cNvPr id="9220" name="Picture 3" descr="recon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3935" y="1436370"/>
            <a:ext cx="3703320" cy="30130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7" name="组合 16"/>
          <p:cNvGrpSpPr/>
          <p:nvPr/>
        </p:nvGrpSpPr>
        <p:grpSpPr>
          <a:xfrm>
            <a:off x="6257925" y="1153160"/>
            <a:ext cx="3106420" cy="2444115"/>
            <a:chOff x="10191" y="1375"/>
            <a:chExt cx="4892" cy="3849"/>
          </a:xfrm>
        </p:grpSpPr>
        <p:grpSp>
          <p:nvGrpSpPr>
            <p:cNvPr id="11" name="组合 10"/>
            <p:cNvGrpSpPr/>
            <p:nvPr/>
          </p:nvGrpSpPr>
          <p:grpSpPr>
            <a:xfrm>
              <a:off x="10191" y="1375"/>
              <a:ext cx="4892" cy="3021"/>
              <a:chOff x="10191" y="934"/>
              <a:chExt cx="4892" cy="3021"/>
            </a:xfrm>
          </p:grpSpPr>
          <p:sp>
            <p:nvSpPr>
              <p:cNvPr id="10" name="云形 9"/>
              <p:cNvSpPr/>
              <p:nvPr/>
            </p:nvSpPr>
            <p:spPr>
              <a:xfrm>
                <a:off x="10286" y="934"/>
                <a:ext cx="4797" cy="2738"/>
              </a:xfrm>
              <a:prstGeom prst="cloud">
                <a:avLst/>
              </a:prstGeom>
              <a:solidFill>
                <a:srgbClr val="72B433"/>
              </a:solidFill>
              <a:ln>
                <a:solidFill>
                  <a:srgbClr val="72B4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1E7ADF"/>
                  </a:solidFill>
                </a:endParaRPr>
              </a:p>
            </p:txBody>
          </p:sp>
          <p:sp>
            <p:nvSpPr>
              <p:cNvPr id="8" name="云形 7"/>
              <p:cNvSpPr/>
              <p:nvPr/>
            </p:nvSpPr>
            <p:spPr>
              <a:xfrm>
                <a:off x="10191" y="1217"/>
                <a:ext cx="4797" cy="2738"/>
              </a:xfrm>
              <a:prstGeom prst="cloud">
                <a:avLst/>
              </a:prstGeom>
              <a:solidFill>
                <a:schemeClr val="bg1"/>
              </a:solidFill>
              <a:ln w="28575">
                <a:solidFill>
                  <a:srgbClr val="72B4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1E7ADF"/>
                  </a:solidFill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10639" y="1828"/>
                <a:ext cx="3788" cy="1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ctr" eaLnBrk="1" hangingPunct="1">
                  <a:spcBef>
                    <a:spcPct val="0"/>
                  </a:spcBef>
                  <a:buNone/>
                </a:pPr>
                <a:r>
                  <a:rPr lang="en-US" altLang="zh-CN" sz="20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7</a:t>
                </a:r>
                <a:r>
                  <a:rPr lang="zh-CN" altLang="en-US" sz="20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大洲在</a:t>
                </a:r>
                <a:r>
                  <a:rPr lang="en-US" altLang="zh-CN" sz="20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2</a:t>
                </a:r>
                <a:r>
                  <a:rPr lang="zh-CN" altLang="en-US" sz="20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亿</a:t>
                </a:r>
                <a:r>
                  <a:rPr lang="en-US" altLang="zh-CN" sz="20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4</a:t>
                </a:r>
                <a:r>
                  <a:rPr lang="zh-CN" altLang="en-US" sz="2000" dirty="0">
                    <a:solidFill>
                      <a:srgbClr val="1E7ADF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千万年前，还是一个完整的大陆。</a:t>
                </a:r>
                <a:endParaRPr lang="zh-CN" altLang="en-US" sz="2000" dirty="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</p:grpSp>
        <p:sp>
          <p:nvSpPr>
            <p:cNvPr id="14" name="椭圆 13"/>
            <p:cNvSpPr/>
            <p:nvPr/>
          </p:nvSpPr>
          <p:spPr>
            <a:xfrm>
              <a:off x="13224" y="4396"/>
              <a:ext cx="438" cy="416"/>
            </a:xfrm>
            <a:prstGeom prst="ellipse">
              <a:avLst/>
            </a:prstGeom>
            <a:noFill/>
            <a:ln w="38100">
              <a:solidFill>
                <a:srgbClr val="72B43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E7ADF"/>
                </a:solidFill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3679" y="4896"/>
              <a:ext cx="345" cy="328"/>
            </a:xfrm>
            <a:prstGeom prst="ellipse">
              <a:avLst/>
            </a:prstGeom>
            <a:noFill/>
            <a:ln w="38100">
              <a:solidFill>
                <a:srgbClr val="72B43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E7ADF"/>
                </a:solidFill>
              </a:endParaRPr>
            </a:p>
          </p:txBody>
        </p: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84040" y="2860886"/>
            <a:ext cx="5461000" cy="3640665"/>
          </a:xfrm>
          <a:prstGeom prst="rect">
            <a:avLst/>
          </a:prstGeom>
        </p:spPr>
      </p:pic>
      <p:pic>
        <p:nvPicPr>
          <p:cNvPr id="9218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07924" y="3459480"/>
            <a:ext cx="4082460" cy="317524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Tm="0">
        <p15:prstTrans prst="crush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BF1"/>
            </a:gs>
            <a:gs pos="14000">
              <a:srgbClr val="FFFBF1">
                <a:alpha val="100000"/>
              </a:srgbClr>
            </a:gs>
            <a:gs pos="48000">
              <a:srgbClr val="FFFBF1"/>
            </a:gs>
            <a:gs pos="83000">
              <a:srgbClr val="FFFBF1"/>
            </a:gs>
            <a:gs pos="100000">
              <a:srgbClr val="FFFBF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48615" y="413385"/>
            <a:ext cx="3326130" cy="685800"/>
            <a:chOff x="549" y="651"/>
            <a:chExt cx="5238" cy="1080"/>
          </a:xfrm>
        </p:grpSpPr>
        <p:sp>
          <p:nvSpPr>
            <p:cNvPr id="5" name="文本框 4"/>
            <p:cNvSpPr txBox="1"/>
            <p:nvPr/>
          </p:nvSpPr>
          <p:spPr>
            <a:xfrm>
              <a:off x="1581" y="1007"/>
              <a:ext cx="420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rPr>
                <a:t>全球地震统计情况</a:t>
              </a:r>
              <a:endParaRPr lang="zh-CN" altLang="en-US" sz="240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3" name="图片 22" descr="1f59197d2408cde954daa324d0d9e6da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9" y="651"/>
              <a:ext cx="1202" cy="1081"/>
            </a:xfrm>
            <a:prstGeom prst="rect">
              <a:avLst/>
            </a:prstGeom>
          </p:spPr>
        </p:pic>
      </p:grpSp>
      <p:graphicFrame>
        <p:nvGraphicFramePr>
          <p:cNvPr id="3" name="图表 2"/>
          <p:cNvGraphicFramePr/>
          <p:nvPr/>
        </p:nvGraphicFramePr>
        <p:xfrm>
          <a:off x="1407795" y="2097405"/>
          <a:ext cx="3431540" cy="3000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9" name="组合 8"/>
          <p:cNvGrpSpPr/>
          <p:nvPr/>
        </p:nvGrpSpPr>
        <p:grpSpPr>
          <a:xfrm>
            <a:off x="6317615" y="2048510"/>
            <a:ext cx="4450080" cy="3249295"/>
            <a:chOff x="9949" y="2834"/>
            <a:chExt cx="7008" cy="5117"/>
          </a:xfrm>
        </p:grpSpPr>
        <p:sp>
          <p:nvSpPr>
            <p:cNvPr id="4" name="矩形 3"/>
            <p:cNvSpPr/>
            <p:nvPr/>
          </p:nvSpPr>
          <p:spPr>
            <a:xfrm>
              <a:off x="10791" y="2849"/>
              <a:ext cx="6166" cy="5102"/>
            </a:xfrm>
            <a:prstGeom prst="rect">
              <a:avLst/>
            </a:prstGeom>
            <a:noFill/>
            <a:ln w="19050">
              <a:solidFill>
                <a:srgbClr val="80BB46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E7ADF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0342" y="2834"/>
              <a:ext cx="448" cy="5117"/>
            </a:xfrm>
            <a:prstGeom prst="rect">
              <a:avLst/>
            </a:prstGeom>
            <a:solidFill>
              <a:srgbClr val="80BB46"/>
            </a:solidFill>
            <a:ln>
              <a:solidFill>
                <a:srgbClr val="80BB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E7ADF"/>
                </a:solidFill>
              </a:endParaRPr>
            </a:p>
          </p:txBody>
        </p:sp>
        <p:sp>
          <p:nvSpPr>
            <p:cNvPr id="7" name="流程图: 合并 6"/>
            <p:cNvSpPr/>
            <p:nvPr/>
          </p:nvSpPr>
          <p:spPr>
            <a:xfrm rot="5400000">
              <a:off x="9865" y="4964"/>
              <a:ext cx="561" cy="393"/>
            </a:xfrm>
            <a:prstGeom prst="flowChartMerge">
              <a:avLst/>
            </a:prstGeom>
            <a:solidFill>
              <a:srgbClr val="80BB46"/>
            </a:solidFill>
            <a:ln>
              <a:solidFill>
                <a:srgbClr val="80BB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E7ADF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1127" y="3279"/>
              <a:ext cx="5549" cy="4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fontAlgn="auto">
                <a:lnSpc>
                  <a:spcPct val="150000"/>
                </a:lnSpc>
              </a:pPr>
              <a:r>
                <a:rPr lang="zh-CN" altLang="en-US" sz="22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每年发生地震约</a:t>
              </a:r>
              <a:r>
                <a:rPr lang="en-US" altLang="zh-CN" sz="22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500</a:t>
              </a:r>
              <a:r>
                <a:rPr lang="zh-CN" altLang="en-US" sz="22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万次，有感地震</a:t>
              </a:r>
              <a:r>
                <a:rPr lang="en-US" altLang="zh-CN" sz="22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5</a:t>
              </a:r>
              <a:r>
                <a:rPr lang="zh-CN" altLang="en-US" sz="22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万次左右。其中：</a:t>
              </a:r>
              <a:r>
                <a:rPr lang="en-US" altLang="zh-CN" sz="22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6~7</a:t>
              </a:r>
              <a:r>
                <a:rPr lang="zh-CN" altLang="en-US" sz="22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级地震</a:t>
              </a:r>
              <a:r>
                <a:rPr lang="en-US" altLang="zh-CN" sz="22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120</a:t>
              </a:r>
              <a:r>
                <a:rPr lang="zh-CN" altLang="en-US" sz="22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次左右，</a:t>
              </a:r>
              <a:r>
                <a:rPr lang="en-US" altLang="zh-CN" sz="22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7~8</a:t>
              </a:r>
              <a:r>
                <a:rPr lang="zh-CN" altLang="en-US" sz="22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级地震</a:t>
              </a:r>
              <a:r>
                <a:rPr lang="en-US" altLang="zh-CN" sz="22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20</a:t>
              </a:r>
              <a:r>
                <a:rPr lang="zh-CN" altLang="en-US" sz="22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次左右，</a:t>
              </a:r>
              <a:r>
                <a:rPr lang="en-US" altLang="zh-CN" sz="22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8</a:t>
              </a:r>
              <a:r>
                <a:rPr lang="zh-CN" altLang="en-US" sz="22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级以上地震</a:t>
              </a:r>
              <a:r>
                <a:rPr lang="en-US" altLang="zh-CN" sz="22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1~2</a:t>
              </a:r>
              <a:r>
                <a:rPr lang="zh-CN" altLang="en-US" sz="22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次。</a:t>
              </a:r>
              <a:endParaRPr lang="zh-CN" altLang="en-US" sz="220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2011045" y="2934335"/>
            <a:ext cx="2225675" cy="87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人感觉不到的地震占</a:t>
            </a:r>
            <a:r>
              <a:rPr lang="en-US" altLang="zh-CN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99%</a:t>
            </a:r>
            <a:endParaRPr lang="en-US" altLang="zh-CN">
              <a:solidFill>
                <a:srgbClr val="1E7AD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11" name="肘形连接符 10"/>
          <p:cNvCxnSpPr/>
          <p:nvPr/>
        </p:nvCxnSpPr>
        <p:spPr>
          <a:xfrm rot="5400000" flipV="1">
            <a:off x="3986530" y="4984750"/>
            <a:ext cx="800735" cy="765175"/>
          </a:xfrm>
          <a:prstGeom prst="bentConnector3">
            <a:avLst>
              <a:gd name="adj1" fmla="val 50040"/>
            </a:avLst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4075430" y="5750560"/>
            <a:ext cx="18694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有感地震占</a:t>
            </a:r>
            <a:r>
              <a:rPr lang="en-US" altLang="zh-CN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1%</a:t>
            </a:r>
            <a:endParaRPr lang="en-US" altLang="zh-CN">
              <a:solidFill>
                <a:srgbClr val="1E7AD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3" name="图片 12" descr="248288a694d7a183367fb0367a596b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1430" y="6165850"/>
            <a:ext cx="12200255" cy="7023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Tm="0">
        <p15:prstTrans prst="crush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BF1"/>
            </a:gs>
            <a:gs pos="14000">
              <a:srgbClr val="FFFBF1">
                <a:alpha val="100000"/>
              </a:srgbClr>
            </a:gs>
            <a:gs pos="48000">
              <a:srgbClr val="FFFBF1"/>
            </a:gs>
            <a:gs pos="83000">
              <a:srgbClr val="FFFBF1"/>
            </a:gs>
            <a:gs pos="100000">
              <a:srgbClr val="FFFBF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48615" y="413385"/>
            <a:ext cx="3326130" cy="685800"/>
            <a:chOff x="549" y="651"/>
            <a:chExt cx="5238" cy="1080"/>
          </a:xfrm>
        </p:grpSpPr>
        <p:sp>
          <p:nvSpPr>
            <p:cNvPr id="5" name="文本框 4"/>
            <p:cNvSpPr txBox="1"/>
            <p:nvPr/>
          </p:nvSpPr>
          <p:spPr>
            <a:xfrm>
              <a:off x="1581" y="1007"/>
              <a:ext cx="420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1E7ADF"/>
                  </a:solidFill>
                  <a:latin typeface="微软雅黑" panose="020B0503020204020204" charset="-122"/>
                  <a:ea typeface="微软雅黑" panose="020B0503020204020204" charset="-122"/>
                </a:rPr>
                <a:t>中国地震烈度表</a:t>
              </a:r>
              <a:endParaRPr lang="zh-CN" altLang="en-US" sz="2400">
                <a:solidFill>
                  <a:srgbClr val="1E7AD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3" name="图片 22" descr="1f59197d2408cde954daa324d0d9e6da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549" y="651"/>
              <a:ext cx="1202" cy="1081"/>
            </a:xfrm>
            <a:prstGeom prst="rect">
              <a:avLst/>
            </a:prstGeom>
          </p:spPr>
        </p:pic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580097" y="2534975"/>
            <a:ext cx="6347649" cy="423176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053" y="639445"/>
            <a:ext cx="6096012" cy="60960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Tm="0">
        <p15:prstTrans prst="crush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379" y="5009822"/>
            <a:ext cx="4694406" cy="152568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396971" cy="318594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689966"/>
            <a:ext cx="12192000" cy="116803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404" y="3925307"/>
            <a:ext cx="3603595" cy="360359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6" y="4477532"/>
            <a:ext cx="3213188" cy="249914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437" y="3672059"/>
            <a:ext cx="764128" cy="994579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550" y="1017709"/>
            <a:ext cx="764128" cy="994579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76135" y="1496095"/>
            <a:ext cx="12157075" cy="923330"/>
          </a:xfrm>
          <a:prstGeom prst="rect">
            <a:avLst/>
          </a:prstGeom>
          <a:noFill/>
          <a:ln w="1016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zh-CN" sz="5400" dirty="0">
                <a:ln w="101600">
                  <a:solidFill>
                    <a:schemeClr val="bg1"/>
                  </a:solidFill>
                </a:ln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第</a:t>
            </a:r>
            <a:r>
              <a:rPr lang="zh-CN" altLang="en-US" sz="5400" dirty="0">
                <a:ln w="101600">
                  <a:solidFill>
                    <a:schemeClr val="bg1"/>
                  </a:solidFill>
                </a:ln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三</a:t>
            </a:r>
            <a:r>
              <a:rPr lang="zh-CN" altLang="zh-CN" sz="5400" dirty="0">
                <a:ln w="101600">
                  <a:solidFill>
                    <a:schemeClr val="bg1"/>
                  </a:solidFill>
                </a:ln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部分</a:t>
            </a:r>
            <a:endParaRPr lang="zh-CN" altLang="zh-CN" sz="5400" dirty="0">
              <a:ln w="101600">
                <a:solidFill>
                  <a:schemeClr val="bg1"/>
                </a:solidFill>
              </a:ln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55815" y="2795565"/>
            <a:ext cx="12156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dirty="0">
                <a:ln w="101600">
                  <a:solidFill>
                    <a:schemeClr val="bg1"/>
                  </a:solidFill>
                </a:ln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  <a:cs typeface="微软雅黑" panose="020B0503020204020204" charset="-122"/>
              </a:rPr>
              <a:t>不要轻信地震谣言</a:t>
            </a:r>
            <a:endParaRPr lang="zh-CN" altLang="en-US" sz="6600" dirty="0">
              <a:ln w="101600">
                <a:solidFill>
                  <a:schemeClr val="bg1"/>
                </a:solidFill>
              </a:ln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  <a:cs typeface="微软雅黑" panose="020B0503020204020204" charset="-122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5176088" y="2720080"/>
            <a:ext cx="2715895" cy="635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V="1">
            <a:off x="5189422" y="4123258"/>
            <a:ext cx="2730500" cy="762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455815" y="2756188"/>
            <a:ext cx="12156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  <a:cs typeface="微软雅黑" panose="020B0503020204020204" charset="-122"/>
              </a:rPr>
              <a:t>不要轻信地震谣言</a:t>
            </a:r>
            <a:endParaRPr lang="zh-CN" altLang="en-US" sz="6600" dirty="0"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  <a:cs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55180" y="1493654"/>
            <a:ext cx="12157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54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第</a:t>
            </a:r>
            <a:r>
              <a:rPr lang="zh-CN" altLang="en-US" sz="54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三</a:t>
            </a:r>
            <a:r>
              <a:rPr lang="zh-CN" altLang="zh-CN" sz="5400" dirty="0">
                <a:solidFill>
                  <a:srgbClr val="1E7ADF"/>
                </a:solidFill>
                <a:latin typeface="字体视界-单纯体" panose="02010601030101010101" pitchFamily="2" charset="-122"/>
                <a:ea typeface="字体视界-单纯体" panose="02010601030101010101" pitchFamily="2" charset="-122"/>
              </a:rPr>
              <a:t>部分</a:t>
            </a:r>
            <a:endParaRPr lang="zh-CN" altLang="zh-CN" sz="5400" dirty="0">
              <a:solidFill>
                <a:srgbClr val="1E7ADF"/>
              </a:solidFill>
              <a:latin typeface="字体视界-单纯体" panose="02010601030101010101" pitchFamily="2" charset="-122"/>
              <a:ea typeface="字体视界-单纯体" panose="02010601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3" grpId="0"/>
      <p:bldP spid="24" grpId="0"/>
    </p:bldLst>
  </p:timing>
</p:sld>
</file>

<file path=ppt/tags/tag1.xml><?xml version="1.0" encoding="utf-8"?>
<p:tagLst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1150</Words>
  <Application>WPS 演示</Application>
  <PresentationFormat>宽屏</PresentationFormat>
  <Paragraphs>162</Paragraphs>
  <Slides>19</Slides>
  <Notes>19</Notes>
  <HiddenSlides>0</HiddenSlides>
  <MMClips>1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0" baseType="lpstr">
      <vt:lpstr>Arial</vt:lpstr>
      <vt:lpstr>宋体</vt:lpstr>
      <vt:lpstr>Wingdings</vt:lpstr>
      <vt:lpstr>微软雅黑 Light</vt:lpstr>
      <vt:lpstr>微软雅黑</vt:lpstr>
      <vt:lpstr>站酷快乐体</vt:lpstr>
      <vt:lpstr>字体视界-单纯体</vt:lpstr>
      <vt:lpstr>Wingdings</vt:lpstr>
      <vt:lpstr>Arial Unicode MS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A呀土豆baby</cp:lastModifiedBy>
  <cp:revision>2</cp:revision>
  <dcterms:created xsi:type="dcterms:W3CDTF">2021-07-10T12:47:00Z</dcterms:created>
  <dcterms:modified xsi:type="dcterms:W3CDTF">2021-07-10T12:49:06Z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2052-11.1.0.10578</vt:lpwstr>
  </property>
  <property fmtid="{D5CDD505-2E9C-101B-9397-08002B2CF9AE}" pid="3" name="ICV">
    <vt:lpwstr>F2EB47FA79E34F9EAFBE6626D7393C07</vt:lpwstr>
  </property>
</Properties>
</file>