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296" r:id="rId5"/>
    <p:sldId id="297" r:id="rId6"/>
    <p:sldId id="257" r:id="rId7"/>
    <p:sldId id="298" r:id="rId8"/>
    <p:sldId id="263" r:id="rId9"/>
    <p:sldId id="266" r:id="rId10"/>
    <p:sldId id="265" r:id="rId11"/>
    <p:sldId id="299" r:id="rId12"/>
    <p:sldId id="267" r:id="rId13"/>
    <p:sldId id="300" r:id="rId14"/>
    <p:sldId id="271" r:id="rId15"/>
    <p:sldId id="272" r:id="rId16"/>
    <p:sldId id="274" r:id="rId17"/>
    <p:sldId id="282" r:id="rId18"/>
    <p:sldId id="279" r:id="rId19"/>
    <p:sldId id="301" r:id="rId20"/>
    <p:sldId id="288" r:id="rId21"/>
    <p:sldId id="302" r:id="rId22"/>
  </p:sldIdLst>
  <p:sldSz cx="12192000" cy="6858000"/>
  <p:notesSz cx="7103745" cy="10234295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ADF"/>
    <a:srgbClr val="FFD6D7"/>
    <a:srgbClr val="FFFBF1"/>
    <a:srgbClr val="F2F4E1"/>
    <a:srgbClr val="FFFFFF"/>
    <a:srgbClr val="F6EFE7"/>
    <a:srgbClr val="F7F0E8"/>
    <a:srgbClr val="80BB46"/>
    <a:srgbClr val="BED7EC"/>
    <a:srgbClr val="94C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60" y="96"/>
      </p:cViewPr>
      <p:guideLst>
        <p:guide orient="horz" pos="2160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4"/>
            <c:spPr>
              <a:solidFill>
                <a:srgbClr val="80BB4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3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3934-150F-4C37-B9E8-5A39873636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2A42-1DDA-4E14-BC14-2C0C0BCCF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microsoft.com/office/2007/relationships/media" Target="../media/media1.mp3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1"/>
            </a:gs>
            <a:gs pos="48000">
              <a:srgbClr val="FFFBF1"/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CBDEE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79" y="5009822"/>
            <a:ext cx="4694406" cy="152568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33" y="229903"/>
            <a:ext cx="3732505" cy="18338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96971" cy="31859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9966"/>
            <a:ext cx="12192000" cy="11680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88" y="3733798"/>
            <a:ext cx="3603595" cy="36035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4" y="4440393"/>
            <a:ext cx="3213188" cy="249914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43017"/>
          <a:stretch>
            <a:fillRect/>
          </a:stretch>
        </p:blipFill>
        <p:spPr>
          <a:xfrm>
            <a:off x="1920429" y="1549330"/>
            <a:ext cx="8534612" cy="1508193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858684" y="4454083"/>
            <a:ext cx="4069080" cy="377348"/>
            <a:chOff x="3817397" y="3902262"/>
            <a:chExt cx="4069080" cy="377348"/>
          </a:xfrm>
        </p:grpSpPr>
        <p:sp>
          <p:nvSpPr>
            <p:cNvPr id="22" name="文本框 21"/>
            <p:cNvSpPr txBox="1"/>
            <p:nvPr/>
          </p:nvSpPr>
          <p:spPr>
            <a:xfrm>
              <a:off x="3817397" y="3902262"/>
              <a:ext cx="40690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汇报人</a:t>
              </a:r>
              <a:r>
                <a:rPr lang="zh-CN" altLang="en-US" dirty="0" smtClean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：</a:t>
              </a:r>
              <a:r>
                <a:rPr lang="en-AU" altLang="zh-CN" dirty="0" smtClean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XXXXX</a:t>
              </a:r>
              <a:r>
                <a:rPr lang="zh-CN" altLang="en-US" dirty="0" smtClean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        </a:t>
              </a:r>
              <a:r>
                <a:rPr lang="zh-CN" altLang="en-US" dirty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汇报时间</a:t>
              </a:r>
              <a:r>
                <a:rPr lang="en-US" altLang="zh-CN" dirty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:201X</a:t>
              </a:r>
              <a:endParaRPr lang="zh-CN" altLang="en-US" dirty="0">
                <a:ln w="63500">
                  <a:solidFill>
                    <a:schemeClr val="bg1"/>
                  </a:solidFill>
                </a:ln>
                <a:solidFill>
                  <a:srgbClr val="1E7ADF"/>
                </a:solidFill>
                <a:latin typeface="站酷快乐体" panose="02010600030101010101" pitchFamily="2" charset="-122"/>
                <a:ea typeface="站酷快乐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817397" y="3911310"/>
              <a:ext cx="40690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汇报人</a:t>
              </a:r>
              <a:r>
                <a:rPr lang="zh-CN" altLang="en-US" dirty="0" smtClean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：</a:t>
              </a:r>
              <a:r>
                <a:rPr lang="en-AU" altLang="zh-CN" dirty="0" smtClean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XXXXX</a:t>
              </a:r>
              <a:r>
                <a:rPr lang="zh-CN" altLang="en-US" dirty="0" smtClean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        </a:t>
              </a:r>
              <a:r>
                <a:rPr lang="zh-CN" altLang="en-US" dirty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汇报时间</a:t>
              </a:r>
              <a:r>
                <a:rPr lang="en-US" altLang="zh-CN" dirty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:201X</a:t>
              </a:r>
              <a:endParaRPr lang="zh-CN" altLang="en-US" dirty="0">
                <a:solidFill>
                  <a:srgbClr val="1E7ADF"/>
                </a:solidFill>
                <a:latin typeface="站酷快乐体" panose="02010600030101010101" pitchFamily="2" charset="-122"/>
                <a:ea typeface="站酷快乐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17636" y="3321322"/>
            <a:ext cx="6340197" cy="840045"/>
            <a:chOff x="3817397" y="3902262"/>
            <a:chExt cx="6340197" cy="840045"/>
          </a:xfrm>
        </p:grpSpPr>
        <p:sp>
          <p:nvSpPr>
            <p:cNvPr id="26" name="文本框 25"/>
            <p:cNvSpPr txBox="1"/>
            <p:nvPr/>
          </p:nvSpPr>
          <p:spPr>
            <a:xfrm>
              <a:off x="3817397" y="3902262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地震应急措施教育模板</a:t>
              </a:r>
              <a:endParaRPr lang="zh-CN" altLang="en-US" sz="4800" dirty="0">
                <a:ln w="63500">
                  <a:solidFill>
                    <a:schemeClr val="bg1"/>
                  </a:solidFill>
                </a:ln>
                <a:solidFill>
                  <a:srgbClr val="1E7ADF"/>
                </a:solidFill>
                <a:latin typeface="站酷快乐体" panose="02010600030101010101" pitchFamily="2" charset="-122"/>
                <a:ea typeface="站酷快乐体" panose="02010600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817397" y="3911310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地震应急措施教育模板</a:t>
              </a:r>
              <a:endParaRPr lang="zh-CN" altLang="en-US" sz="4800" dirty="0">
                <a:solidFill>
                  <a:srgbClr val="1E7ADF"/>
                </a:solidFill>
                <a:latin typeface="站酷快乐体" panose="02010600030101010101" pitchFamily="2" charset="-122"/>
                <a:ea typeface="站酷快乐体" panose="02010600030101010101" pitchFamily="2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7" y="3672059"/>
            <a:ext cx="764128" cy="9945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50" y="1017709"/>
            <a:ext cx="764128" cy="994579"/>
          </a:xfrm>
          <a:prstGeom prst="rect">
            <a:avLst/>
          </a:prstGeom>
        </p:spPr>
      </p:pic>
      <p:pic>
        <p:nvPicPr>
          <p:cNvPr id="33" name="轻快(1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56373" y="-93373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1"/>
            </a:gs>
            <a:gs pos="14000">
              <a:srgbClr val="FFFBF1">
                <a:alpha val="100000"/>
              </a:srgbClr>
            </a:gs>
            <a:gs pos="48000">
              <a:srgbClr val="FFFBF1"/>
            </a:gs>
            <a:gs pos="83000">
              <a:srgbClr val="FFFBF1"/>
            </a:gs>
            <a:gs pos="100000">
              <a:srgbClr val="FFFBF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8615" y="413385"/>
            <a:ext cx="3326130" cy="685800"/>
            <a:chOff x="549" y="651"/>
            <a:chExt cx="5238" cy="1080"/>
          </a:xfrm>
        </p:grpSpPr>
        <p:sp>
          <p:nvSpPr>
            <p:cNvPr id="5" name="文本框 4"/>
            <p:cNvSpPr txBox="1"/>
            <p:nvPr/>
          </p:nvSpPr>
          <p:spPr>
            <a:xfrm>
              <a:off x="1581" y="1007"/>
              <a:ext cx="42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地震谣言的特点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3" name="图片 22" descr="1f59197d2408cde954daa324d0d9e6da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9" y="651"/>
              <a:ext cx="1202" cy="1081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755" y="1805517"/>
            <a:ext cx="4173855" cy="324633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730375" y="1673860"/>
            <a:ext cx="2329180" cy="1677035"/>
            <a:chOff x="2725" y="2825"/>
            <a:chExt cx="3668" cy="2641"/>
          </a:xfrm>
        </p:grpSpPr>
        <p:sp>
          <p:nvSpPr>
            <p:cNvPr id="4" name="文本框 3"/>
            <p:cNvSpPr txBox="1"/>
            <p:nvPr/>
          </p:nvSpPr>
          <p:spPr>
            <a:xfrm>
              <a:off x="3607" y="2825"/>
              <a:ext cx="195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具体性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25" y="3811"/>
              <a:ext cx="3668" cy="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往往把地震预报得非常具体，时间、地点和震级非常准确而具体。</a:t>
              </a:r>
              <a:endParaRPr lang="zh-CN" altLang="en-US" sz="1600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49640" y="1673860"/>
            <a:ext cx="2329180" cy="1676400"/>
            <a:chOff x="13464" y="2636"/>
            <a:chExt cx="3668" cy="2640"/>
          </a:xfrm>
        </p:grpSpPr>
        <p:sp>
          <p:nvSpPr>
            <p:cNvPr id="12" name="文本框 11"/>
            <p:cNvSpPr txBox="1"/>
            <p:nvPr/>
          </p:nvSpPr>
          <p:spPr>
            <a:xfrm>
              <a:off x="14323" y="2636"/>
              <a:ext cx="195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夸大性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464" y="3622"/>
              <a:ext cx="3668" cy="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常常把地震灾害夸大，说什么地震时山崩地裂等。</a:t>
              </a:r>
              <a:endParaRPr lang="zh-CN" altLang="en-US" sz="1600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30375" y="4118610"/>
            <a:ext cx="2437765" cy="1997075"/>
            <a:chOff x="2725" y="2825"/>
            <a:chExt cx="3839" cy="3145"/>
          </a:xfrm>
        </p:grpSpPr>
        <p:sp>
          <p:nvSpPr>
            <p:cNvPr id="15" name="文本框 14"/>
            <p:cNvSpPr txBox="1"/>
            <p:nvPr/>
          </p:nvSpPr>
          <p:spPr>
            <a:xfrm>
              <a:off x="2725" y="2825"/>
              <a:ext cx="383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迷信或神秘色彩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25" y="3811"/>
              <a:ext cx="3668" cy="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例如说世界末日到来了，导致无知的人们盲目逃亡或发生犯罪行为，甚至造成悲剧。</a:t>
              </a:r>
              <a:endParaRPr lang="zh-CN" altLang="en-US" sz="1600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39810" y="4118610"/>
            <a:ext cx="2329180" cy="1996440"/>
            <a:chOff x="13606" y="6486"/>
            <a:chExt cx="3668" cy="3144"/>
          </a:xfrm>
        </p:grpSpPr>
        <p:sp>
          <p:nvSpPr>
            <p:cNvPr id="18" name="文本框 17"/>
            <p:cNvSpPr txBox="1"/>
            <p:nvPr/>
          </p:nvSpPr>
          <p:spPr>
            <a:xfrm>
              <a:off x="14323" y="6486"/>
              <a:ext cx="223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小道消息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606" y="7472"/>
              <a:ext cx="3668" cy="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如</a:t>
              </a:r>
              <a:r>
                <a:rPr lang="en-US" altLang="zh-CN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1980</a:t>
              </a:r>
              <a:r>
                <a:rPr lang="zh-CN" altLang="en-US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年</a:t>
              </a:r>
              <a:r>
                <a:rPr lang="en-US" altLang="zh-CN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7</a:t>
              </a:r>
              <a:r>
                <a:rPr lang="zh-CN" altLang="en-US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月香港</a:t>
              </a:r>
              <a:r>
                <a:rPr lang="en-US" altLang="zh-CN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《</a:t>
              </a:r>
              <a:r>
                <a:rPr lang="zh-CN" altLang="en-US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明报</a:t>
              </a:r>
              <a:r>
                <a:rPr lang="en-US" altLang="zh-CN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》</a:t>
              </a:r>
              <a:r>
                <a:rPr lang="zh-CN" altLang="en-US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称闽南泉州要发生</a:t>
              </a:r>
              <a:r>
                <a:rPr lang="en-US" altLang="zh-CN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8</a:t>
              </a:r>
              <a:r>
                <a:rPr lang="zh-CN" altLang="en-US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级大震，造成当地巨大恐慌等。</a:t>
              </a:r>
              <a:endParaRPr lang="zh-CN" altLang="en-US" sz="1600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79" y="5009822"/>
            <a:ext cx="4694406" cy="15256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96971" cy="31859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9966"/>
            <a:ext cx="12192000" cy="11680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04" y="3925307"/>
            <a:ext cx="3603595" cy="36035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" y="4477532"/>
            <a:ext cx="3213188" cy="249914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7" y="3672059"/>
            <a:ext cx="764128" cy="9945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50" y="1017709"/>
            <a:ext cx="764128" cy="99457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6135" y="1496095"/>
            <a:ext cx="12157075" cy="923330"/>
          </a:xfrm>
          <a:prstGeom prst="rect">
            <a:avLst/>
          </a:prstGeom>
          <a:noFill/>
          <a:ln w="1016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</a:t>
            </a:r>
            <a:r>
              <a:rPr lang="zh-CN" altLang="en-US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四</a:t>
            </a:r>
            <a:r>
              <a:rPr lang="zh-CN" altLang="zh-CN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部分</a:t>
            </a:r>
            <a:endParaRPr lang="zh-CN" altLang="zh-CN" sz="5400" dirty="0">
              <a:ln w="101600">
                <a:solidFill>
                  <a:schemeClr val="bg1"/>
                </a:solidFill>
              </a:ln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5815" y="2795565"/>
            <a:ext cx="12156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一般避震常识</a:t>
            </a:r>
            <a:endParaRPr lang="zh-CN" altLang="en-US" sz="6600" dirty="0">
              <a:ln w="101600">
                <a:solidFill>
                  <a:schemeClr val="bg1"/>
                </a:solidFill>
              </a:ln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176088" y="2720080"/>
            <a:ext cx="2715895" cy="63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5189422" y="4123258"/>
            <a:ext cx="2730500" cy="76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76770" y="2793192"/>
            <a:ext cx="12156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一般避震常识</a:t>
            </a:r>
            <a:endParaRPr lang="zh-CN" altLang="en-US" sz="66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6135" y="1519289"/>
            <a:ext cx="1215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</a:t>
            </a:r>
            <a:r>
              <a:rPr lang="zh-CN" altLang="en-US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四</a:t>
            </a:r>
            <a:r>
              <a:rPr lang="zh-CN" altLang="zh-CN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部分</a:t>
            </a:r>
            <a:endParaRPr lang="zh-CN" altLang="zh-CN" sz="54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1"/>
            </a:gs>
            <a:gs pos="14000">
              <a:srgbClr val="FFFBF1">
                <a:alpha val="100000"/>
              </a:srgbClr>
            </a:gs>
            <a:gs pos="48000">
              <a:srgbClr val="FFFBF1"/>
            </a:gs>
            <a:gs pos="83000">
              <a:srgbClr val="FFFBF1"/>
            </a:gs>
            <a:gs pos="100000">
              <a:srgbClr val="FFFBF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8615" y="413385"/>
            <a:ext cx="3144520" cy="685800"/>
            <a:chOff x="549" y="651"/>
            <a:chExt cx="4952" cy="1080"/>
          </a:xfrm>
        </p:grpSpPr>
        <p:sp>
          <p:nvSpPr>
            <p:cNvPr id="5" name="文本框 4"/>
            <p:cNvSpPr txBox="1"/>
            <p:nvPr/>
          </p:nvSpPr>
          <p:spPr>
            <a:xfrm>
              <a:off x="1581" y="1007"/>
              <a:ext cx="392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保持清醒最关键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3" name="图片 22" descr="1f59197d2408cde954daa324d0d9e6da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9" y="651"/>
              <a:ext cx="1202" cy="1081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7071360" y="1975485"/>
            <a:ext cx="4561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noProof="0">
                <a:ln>
                  <a:noFill/>
                </a:ln>
                <a:solidFill>
                  <a:srgbClr val="1E7AD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俗语说：“小震不用跑，大震跑不了。”</a:t>
            </a:r>
            <a:endParaRPr lang="zh-CN" altLang="en-US" noProof="0">
              <a:ln>
                <a:noFill/>
              </a:ln>
              <a:solidFill>
                <a:srgbClr val="1E7AD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71360" y="2851785"/>
            <a:ext cx="4229100" cy="260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noProof="0">
                <a:ln>
                  <a:noFill/>
                </a:ln>
                <a:solidFill>
                  <a:srgbClr val="1E7AD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发生地震，关键是要有清醒的头脑，镇定自若，先分析是远震还是近震。近震常以上下颠簸开始，然后才左右摇摆。远震很少有上下颠簸感觉，都以左右摇摆为主，而且地声脆，震动小。一般远震不必外逃，因为这种地震比较轻，对人身安全不会造成威胁。</a:t>
            </a:r>
            <a:endParaRPr lang="zh-CN" altLang="en-US" noProof="0">
              <a:ln>
                <a:noFill/>
              </a:ln>
              <a:solidFill>
                <a:srgbClr val="1E7AD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67805" y="1771015"/>
            <a:ext cx="374650" cy="600710"/>
            <a:chOff x="8852" y="2978"/>
            <a:chExt cx="590" cy="946"/>
          </a:xfrm>
        </p:grpSpPr>
        <p:sp>
          <p:nvSpPr>
            <p:cNvPr id="10" name="五边形 9"/>
            <p:cNvSpPr/>
            <p:nvPr/>
          </p:nvSpPr>
          <p:spPr>
            <a:xfrm rot="5400000">
              <a:off x="8781" y="3275"/>
              <a:ext cx="734" cy="564"/>
            </a:xfrm>
            <a:prstGeom prst="homePlate">
              <a:avLst/>
            </a:prstGeom>
            <a:solidFill>
              <a:srgbClr val="72B433"/>
            </a:solidFill>
            <a:ln>
              <a:solidFill>
                <a:srgbClr val="72B4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E7ADF"/>
                </a:solidFill>
              </a:endParaRPr>
            </a:p>
          </p:txBody>
        </p:sp>
        <p:sp>
          <p:nvSpPr>
            <p:cNvPr id="11" name="五边形 10"/>
            <p:cNvSpPr/>
            <p:nvPr/>
          </p:nvSpPr>
          <p:spPr>
            <a:xfrm rot="5400000">
              <a:off x="8780" y="3050"/>
              <a:ext cx="734" cy="590"/>
            </a:xfrm>
            <a:prstGeom prst="homePlate">
              <a:avLst/>
            </a:prstGeom>
            <a:solidFill>
              <a:srgbClr val="FFFBF1"/>
            </a:solidFill>
            <a:ln>
              <a:solidFill>
                <a:srgbClr val="FFF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E7ADF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76695" y="2712720"/>
            <a:ext cx="374650" cy="600710"/>
            <a:chOff x="8852" y="2978"/>
            <a:chExt cx="590" cy="946"/>
          </a:xfrm>
        </p:grpSpPr>
        <p:sp>
          <p:nvSpPr>
            <p:cNvPr id="15" name="五边形 14"/>
            <p:cNvSpPr/>
            <p:nvPr/>
          </p:nvSpPr>
          <p:spPr>
            <a:xfrm rot="5400000">
              <a:off x="8781" y="3275"/>
              <a:ext cx="734" cy="564"/>
            </a:xfrm>
            <a:prstGeom prst="homePlate">
              <a:avLst/>
            </a:prstGeom>
            <a:solidFill>
              <a:srgbClr val="72B433"/>
            </a:solidFill>
            <a:ln>
              <a:solidFill>
                <a:srgbClr val="72B4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E7ADF"/>
                </a:solidFill>
              </a:endParaRPr>
            </a:p>
          </p:txBody>
        </p:sp>
        <p:sp>
          <p:nvSpPr>
            <p:cNvPr id="16" name="五边形 15"/>
            <p:cNvSpPr/>
            <p:nvPr/>
          </p:nvSpPr>
          <p:spPr>
            <a:xfrm rot="5400000">
              <a:off x="8780" y="3050"/>
              <a:ext cx="734" cy="590"/>
            </a:xfrm>
            <a:prstGeom prst="homePlate">
              <a:avLst/>
            </a:prstGeom>
            <a:solidFill>
              <a:srgbClr val="FFFBF1"/>
            </a:solidFill>
            <a:ln>
              <a:solidFill>
                <a:srgbClr val="FFF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E7ADF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926590" y="5004435"/>
            <a:ext cx="2183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rPr>
              <a:t>区分横波与纵波</a:t>
            </a:r>
            <a:endParaRPr lang="zh-CN" altLang="en-US" sz="2000">
              <a:solidFill>
                <a:srgbClr val="1E7AD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887720" y="1946910"/>
            <a:ext cx="0" cy="3589020"/>
          </a:xfrm>
          <a:prstGeom prst="line">
            <a:avLst/>
          </a:prstGeom>
          <a:ln>
            <a:solidFill>
              <a:srgbClr val="72B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70" y="390203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1"/>
            </a:gs>
            <a:gs pos="14000">
              <a:srgbClr val="FFFBF1">
                <a:alpha val="100000"/>
              </a:srgbClr>
            </a:gs>
            <a:gs pos="48000">
              <a:srgbClr val="FFFBF1"/>
            </a:gs>
            <a:gs pos="83000">
              <a:srgbClr val="FFFBF1"/>
            </a:gs>
            <a:gs pos="100000">
              <a:srgbClr val="FFFBF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8615" y="413385"/>
            <a:ext cx="2463800" cy="685800"/>
            <a:chOff x="549" y="651"/>
            <a:chExt cx="3880" cy="1080"/>
          </a:xfrm>
        </p:grpSpPr>
        <p:sp>
          <p:nvSpPr>
            <p:cNvPr id="5" name="文本框 4"/>
            <p:cNvSpPr txBox="1"/>
            <p:nvPr/>
          </p:nvSpPr>
          <p:spPr>
            <a:xfrm>
              <a:off x="1581" y="1007"/>
              <a:ext cx="284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室内避震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3" name="图片 22" descr="1f59197d2408cde954daa324d0d9e6da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9" y="651"/>
              <a:ext cx="1202" cy="108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730615" y="597535"/>
            <a:ext cx="2350135" cy="960120"/>
            <a:chOff x="13749" y="941"/>
            <a:chExt cx="3701" cy="1512"/>
          </a:xfrm>
        </p:grpSpPr>
        <p:sp>
          <p:nvSpPr>
            <p:cNvPr id="20" name="文本框 19"/>
            <p:cNvSpPr txBox="1"/>
            <p:nvPr/>
          </p:nvSpPr>
          <p:spPr>
            <a:xfrm>
              <a:off x="13749" y="1017"/>
              <a:ext cx="3701" cy="1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zh-CN" altLang="zh-CN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就地就近</a:t>
              </a:r>
              <a:endParaRPr lang="zh-CN" altLang="zh-CN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 fontAlgn="auto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zh-CN" altLang="zh-CN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保护自己</a:t>
              </a:r>
              <a:endParaRPr lang="zh-CN" altLang="zh-CN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1" name="椭圆形标注 10"/>
            <p:cNvSpPr/>
            <p:nvPr/>
          </p:nvSpPr>
          <p:spPr>
            <a:xfrm>
              <a:off x="13903" y="941"/>
              <a:ext cx="3352" cy="1512"/>
            </a:xfrm>
            <a:prstGeom prst="wedgeEllipseCallout">
              <a:avLst/>
            </a:prstGeom>
            <a:noFill/>
            <a:ln w="28575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E7ADF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56" y="1686542"/>
            <a:ext cx="4681959" cy="46819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9" y="1802988"/>
            <a:ext cx="5720232" cy="4449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1"/>
            </a:gs>
            <a:gs pos="14000">
              <a:srgbClr val="FFFBF1">
                <a:alpha val="100000"/>
              </a:srgbClr>
            </a:gs>
            <a:gs pos="48000">
              <a:srgbClr val="FFFBF1"/>
            </a:gs>
            <a:gs pos="83000">
              <a:srgbClr val="FFFBF1"/>
            </a:gs>
            <a:gs pos="100000">
              <a:srgbClr val="FFFBF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48615" y="413385"/>
            <a:ext cx="2463800" cy="685800"/>
            <a:chOff x="549" y="651"/>
            <a:chExt cx="3880" cy="1080"/>
          </a:xfrm>
        </p:grpSpPr>
        <p:sp>
          <p:nvSpPr>
            <p:cNvPr id="5" name="文本框 4"/>
            <p:cNvSpPr txBox="1"/>
            <p:nvPr/>
          </p:nvSpPr>
          <p:spPr>
            <a:xfrm>
              <a:off x="1581" y="1007"/>
              <a:ext cx="284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室内避震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3" name="图片 22" descr="1f59197d2408cde954daa324d0d9e6da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9" y="651"/>
              <a:ext cx="1202" cy="1081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615" y="4232037"/>
            <a:ext cx="2776855" cy="27768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739900" y="11430"/>
            <a:ext cx="8791575" cy="5417185"/>
            <a:chOff x="2740" y="18"/>
            <a:chExt cx="13845" cy="8531"/>
          </a:xfrm>
        </p:grpSpPr>
        <p:grpSp>
          <p:nvGrpSpPr>
            <p:cNvPr id="6" name="组合 5"/>
            <p:cNvGrpSpPr/>
            <p:nvPr/>
          </p:nvGrpSpPr>
          <p:grpSpPr>
            <a:xfrm>
              <a:off x="2740" y="2457"/>
              <a:ext cx="12181" cy="6092"/>
              <a:chOff x="2467" y="2604"/>
              <a:chExt cx="12531" cy="6705"/>
            </a:xfrm>
          </p:grpSpPr>
          <p:sp>
            <p:nvSpPr>
              <p:cNvPr id="2" name="云形 1"/>
              <p:cNvSpPr/>
              <p:nvPr/>
            </p:nvSpPr>
            <p:spPr>
              <a:xfrm>
                <a:off x="2467" y="2604"/>
                <a:ext cx="12531" cy="6705"/>
              </a:xfrm>
              <a:prstGeom prst="cloud">
                <a:avLst/>
              </a:prstGeom>
              <a:noFill/>
              <a:ln w="123825" cap="rnd" cmpd="thickThin">
                <a:solidFill>
                  <a:srgbClr val="72B433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4F9F5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E7ADF"/>
                  </a:solidFill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5436" y="3865"/>
                <a:ext cx="6196" cy="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地震跳楼身亡，悲剧本不该发生</a:t>
                </a:r>
                <a:endParaRPr lang="zh-CN" altLang="en-US" sz="20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925" y="4825"/>
                <a:ext cx="7404" cy="3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/>
                <a:r>
                  <a:rPr lang="en-US" altLang="zh-CN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2013</a:t>
                </a:r>
                <a:r>
                  <a:rPr lang="zh-CN" altLang="en-US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年</a:t>
                </a:r>
                <a:r>
                  <a:rPr lang="en-US" altLang="zh-CN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4</a:t>
                </a:r>
                <a:r>
                  <a:rPr lang="zh-CN" altLang="en-US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月</a:t>
                </a:r>
                <a:r>
                  <a:rPr lang="en-US" altLang="zh-CN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20</a:t>
                </a:r>
                <a:r>
                  <a:rPr lang="zh-CN" altLang="en-US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日四川雅安发生</a:t>
                </a:r>
                <a:r>
                  <a:rPr lang="en-US" altLang="zh-CN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7</a:t>
                </a:r>
                <a:r>
                  <a:rPr lang="zh-CN" altLang="en-US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级地震时，重庆震感强烈，有多人受伤。其中一男子因恐慌从三楼跳下，脑部重伤，另一男子疑因地震慌张，从四楼跳下身亡。此外成都有</a:t>
                </a:r>
                <a:r>
                  <a:rPr lang="en-US" altLang="zh-CN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3</a:t>
                </a:r>
                <a:r>
                  <a:rPr lang="zh-CN" altLang="en-US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人在强震时因惊吓跳楼死亡，成都大学</a:t>
                </a:r>
                <a:r>
                  <a:rPr lang="en-US" altLang="zh-CN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5</a:t>
                </a:r>
                <a:r>
                  <a:rPr lang="zh-CN" altLang="en-US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名学生，也在地震时跳楼致伤，其中一人重伤。</a:t>
                </a:r>
                <a:endParaRPr lang="en-US" altLang="zh-CN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eaLnBrk="1" hangingPunct="1">
                  <a:buNone/>
                </a:pPr>
                <a:r>
                  <a:rPr lang="en-US" altLang="zh-CN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                                                   ——</a:t>
                </a:r>
                <a:r>
                  <a:rPr lang="zh-CN" altLang="en-US" sz="16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羊城晚报</a:t>
                </a:r>
                <a:endParaRPr lang="zh-CN" altLang="en-US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eaLnBrk="1" hangingPunct="1"/>
                <a:endParaRPr lang="zh-CN" altLang="en-US" sz="16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84" name=" 184"/>
            <p:cNvSpPr/>
            <p:nvPr/>
          </p:nvSpPr>
          <p:spPr>
            <a:xfrm>
              <a:off x="11734" y="2978"/>
              <a:ext cx="132" cy="15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E7ADF"/>
                </a:solidFill>
              </a:endParaRPr>
            </a:p>
          </p:txBody>
        </p:sp>
        <p:sp>
          <p:nvSpPr>
            <p:cNvPr id="8" name=" 184"/>
            <p:cNvSpPr/>
            <p:nvPr/>
          </p:nvSpPr>
          <p:spPr>
            <a:xfrm>
              <a:off x="5712" y="3419"/>
              <a:ext cx="132" cy="15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E7ADF"/>
                </a:solidFill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603" y="18"/>
              <a:ext cx="189" cy="296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338" y="1770"/>
              <a:ext cx="452" cy="164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弧形 15"/>
            <p:cNvSpPr/>
            <p:nvPr/>
          </p:nvSpPr>
          <p:spPr>
            <a:xfrm>
              <a:off x="14459" y="2540"/>
              <a:ext cx="1577" cy="1906"/>
            </a:xfrm>
            <a:prstGeom prst="arc">
              <a:avLst/>
            </a:prstGeom>
            <a:ln w="12700">
              <a:solidFill>
                <a:srgbClr val="72B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E7ADF"/>
                </a:solidFill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rot="21240000">
              <a:off x="14329" y="2104"/>
              <a:ext cx="2257" cy="2782"/>
            </a:xfrm>
            <a:prstGeom prst="arc">
              <a:avLst/>
            </a:prstGeom>
            <a:ln w="12700">
              <a:solidFill>
                <a:srgbClr val="72B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E7AD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1"/>
            </a:gs>
            <a:gs pos="14000">
              <a:srgbClr val="FFFBF1">
                <a:alpha val="100000"/>
              </a:srgbClr>
            </a:gs>
            <a:gs pos="48000">
              <a:srgbClr val="FFFBF1"/>
            </a:gs>
            <a:gs pos="83000">
              <a:srgbClr val="FFFBF1"/>
            </a:gs>
            <a:gs pos="100000">
              <a:srgbClr val="FFFBF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8615" y="413385"/>
            <a:ext cx="2463800" cy="685800"/>
            <a:chOff x="549" y="651"/>
            <a:chExt cx="3880" cy="1080"/>
          </a:xfrm>
        </p:grpSpPr>
        <p:sp>
          <p:nvSpPr>
            <p:cNvPr id="5" name="文本框 4"/>
            <p:cNvSpPr txBox="1"/>
            <p:nvPr/>
          </p:nvSpPr>
          <p:spPr>
            <a:xfrm>
              <a:off x="1581" y="1007"/>
              <a:ext cx="284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室外避震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3" name="图片 22" descr="1f59197d2408cde954daa324d0d9e6da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9" y="651"/>
              <a:ext cx="1202" cy="108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15" y="251339"/>
            <a:ext cx="5303794" cy="530379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04" y="2370801"/>
            <a:ext cx="3579000" cy="3579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177"/>
            <a:ext cx="2714706" cy="2111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1"/>
            </a:gs>
            <a:gs pos="14000">
              <a:srgbClr val="FFFBF1">
                <a:alpha val="100000"/>
              </a:srgbClr>
            </a:gs>
            <a:gs pos="48000">
              <a:srgbClr val="FFFBF1"/>
            </a:gs>
            <a:gs pos="83000">
              <a:srgbClr val="FFFBF1"/>
            </a:gs>
            <a:gs pos="100000">
              <a:srgbClr val="FFFBF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48615" y="413385"/>
            <a:ext cx="3923030" cy="685800"/>
            <a:chOff x="549" y="651"/>
            <a:chExt cx="6178" cy="1080"/>
          </a:xfrm>
        </p:grpSpPr>
        <p:sp>
          <p:nvSpPr>
            <p:cNvPr id="5" name="文本框 4"/>
            <p:cNvSpPr txBox="1"/>
            <p:nvPr/>
          </p:nvSpPr>
          <p:spPr>
            <a:xfrm>
              <a:off x="1581" y="1007"/>
              <a:ext cx="514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在地震中被困时应当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3" name="图片 22" descr="1f59197d2408cde954daa324d0d9e6da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9" y="651"/>
              <a:ext cx="1202" cy="108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3735" y="1814465"/>
            <a:ext cx="6371420" cy="424761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343525" y="1311910"/>
            <a:ext cx="3755390" cy="632460"/>
            <a:chOff x="8415" y="2066"/>
            <a:chExt cx="5914" cy="996"/>
          </a:xfrm>
        </p:grpSpPr>
        <p:grpSp>
          <p:nvGrpSpPr>
            <p:cNvPr id="7" name="组合 6"/>
            <p:cNvGrpSpPr/>
            <p:nvPr/>
          </p:nvGrpSpPr>
          <p:grpSpPr>
            <a:xfrm>
              <a:off x="8415" y="2406"/>
              <a:ext cx="5914" cy="656"/>
              <a:chOff x="10639" y="3132"/>
              <a:chExt cx="5914" cy="656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0639" y="3132"/>
                <a:ext cx="1336" cy="657"/>
              </a:xfrm>
              <a:prstGeom prst="rect">
                <a:avLst/>
              </a:prstGeom>
              <a:noFill/>
              <a:ln w="38100">
                <a:solidFill>
                  <a:srgbClr val="94CDD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E7ADF"/>
                  </a:solidFill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1055" y="3147"/>
                <a:ext cx="76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en-US" altLang="zh-CN" sz="20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2851" y="3195"/>
                <a:ext cx="370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尽量保持神志清醒</a:t>
                </a:r>
                <a:endParaRPr lang="zh-CN" altLang="en-US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pic>
          <p:nvPicPr>
            <p:cNvPr id="28" name="图片 27" descr="ad5f47e5fdb4a142a68f471a1ef595e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0" y="2066"/>
              <a:ext cx="997" cy="997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5344160" y="2279015"/>
            <a:ext cx="5647690" cy="640080"/>
            <a:chOff x="8416" y="3589"/>
            <a:chExt cx="8894" cy="1008"/>
          </a:xfrm>
        </p:grpSpPr>
        <p:grpSp>
          <p:nvGrpSpPr>
            <p:cNvPr id="8" name="组合 7"/>
            <p:cNvGrpSpPr/>
            <p:nvPr/>
          </p:nvGrpSpPr>
          <p:grpSpPr>
            <a:xfrm>
              <a:off x="8416" y="3941"/>
              <a:ext cx="8894" cy="657"/>
              <a:chOff x="10639" y="3132"/>
              <a:chExt cx="8894" cy="65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0639" y="3132"/>
                <a:ext cx="1336" cy="657"/>
              </a:xfrm>
              <a:prstGeom prst="rect">
                <a:avLst/>
              </a:prstGeom>
              <a:noFill/>
              <a:ln w="38100">
                <a:solidFill>
                  <a:srgbClr val="94CDD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E7ADF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1055" y="3147"/>
                <a:ext cx="76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en-US" altLang="zh-CN" sz="20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2851" y="3195"/>
                <a:ext cx="6682" cy="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zh-CN" altLang="en-US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让自己平静下来，克服恐惧，保持冷静</a:t>
                </a:r>
                <a:endParaRPr lang="zh-CN" altLang="en-US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pic>
          <p:nvPicPr>
            <p:cNvPr id="29" name="图片 28" descr="ad5f47e5fdb4a142a68f471a1ef595e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3" y="3589"/>
              <a:ext cx="997" cy="997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5344795" y="3238500"/>
            <a:ext cx="5438140" cy="641350"/>
            <a:chOff x="8417" y="5100"/>
            <a:chExt cx="8564" cy="1010"/>
          </a:xfrm>
        </p:grpSpPr>
        <p:grpSp>
          <p:nvGrpSpPr>
            <p:cNvPr id="12" name="组合 11"/>
            <p:cNvGrpSpPr/>
            <p:nvPr/>
          </p:nvGrpSpPr>
          <p:grpSpPr>
            <a:xfrm>
              <a:off x="8417" y="5454"/>
              <a:ext cx="8564" cy="657"/>
              <a:chOff x="10639" y="3132"/>
              <a:chExt cx="8564" cy="65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639" y="3132"/>
                <a:ext cx="1336" cy="657"/>
              </a:xfrm>
              <a:prstGeom prst="rect">
                <a:avLst/>
              </a:prstGeom>
              <a:noFill/>
              <a:ln w="38100">
                <a:solidFill>
                  <a:srgbClr val="94CDD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E7ADF"/>
                  </a:solidFill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1055" y="3147"/>
                <a:ext cx="76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en-US" altLang="zh-CN" sz="20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2851" y="3195"/>
                <a:ext cx="6352" cy="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zh-CN" altLang="en-US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不要慌乱、烦躁、哭喊、叫嚷</a:t>
                </a:r>
                <a:endParaRPr lang="zh-CN" altLang="en-US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pic>
          <p:nvPicPr>
            <p:cNvPr id="30" name="图片 29" descr="ad5f47e5fdb4a142a68f471a1ef595e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1" y="5100"/>
              <a:ext cx="997" cy="997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5343525" y="4128135"/>
            <a:ext cx="6162040" cy="880745"/>
            <a:chOff x="8415" y="6501"/>
            <a:chExt cx="9704" cy="1387"/>
          </a:xfrm>
        </p:grpSpPr>
        <p:grpSp>
          <p:nvGrpSpPr>
            <p:cNvPr id="16" name="组合 15"/>
            <p:cNvGrpSpPr/>
            <p:nvPr/>
          </p:nvGrpSpPr>
          <p:grpSpPr>
            <a:xfrm>
              <a:off x="8415" y="6664"/>
              <a:ext cx="9704" cy="1224"/>
              <a:chOff x="10639" y="2941"/>
              <a:chExt cx="9704" cy="122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0639" y="3132"/>
                <a:ext cx="1336" cy="657"/>
              </a:xfrm>
              <a:prstGeom prst="rect">
                <a:avLst/>
              </a:prstGeom>
              <a:noFill/>
              <a:ln w="38100">
                <a:solidFill>
                  <a:srgbClr val="94CDD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E7ADF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1055" y="3147"/>
                <a:ext cx="76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en-US" altLang="zh-CN" sz="20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2851" y="2941"/>
                <a:ext cx="7492" cy="1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30000"/>
                  </a:lnSpc>
                </a:pPr>
                <a:r>
                  <a:rPr lang="zh-CN" altLang="en-US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树立生存的勇气和自信，创造生存条件，最大限度地延长生命</a:t>
                </a:r>
                <a:endParaRPr lang="zh-CN" altLang="en-US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pic>
          <p:nvPicPr>
            <p:cNvPr id="31" name="图片 30" descr="ad5f47e5fdb4a142a68f471a1ef595e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0" y="6501"/>
              <a:ext cx="997" cy="997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5344795" y="5172710"/>
            <a:ext cx="6160770" cy="777240"/>
            <a:chOff x="8417" y="8146"/>
            <a:chExt cx="9702" cy="1224"/>
          </a:xfrm>
        </p:grpSpPr>
        <p:grpSp>
          <p:nvGrpSpPr>
            <p:cNvPr id="20" name="组合 19"/>
            <p:cNvGrpSpPr/>
            <p:nvPr/>
          </p:nvGrpSpPr>
          <p:grpSpPr>
            <a:xfrm>
              <a:off x="8417" y="8146"/>
              <a:ext cx="9702" cy="1224"/>
              <a:chOff x="10639" y="2823"/>
              <a:chExt cx="9702" cy="122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0639" y="3132"/>
                <a:ext cx="1336" cy="657"/>
              </a:xfrm>
              <a:prstGeom prst="rect">
                <a:avLst/>
              </a:prstGeom>
              <a:noFill/>
              <a:ln w="38100">
                <a:solidFill>
                  <a:srgbClr val="94CDD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E7ADF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1055" y="3147"/>
                <a:ext cx="76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5</a:t>
                </a:r>
                <a:endParaRPr lang="en-US" altLang="zh-CN" sz="20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2851" y="2823"/>
                <a:ext cx="7490" cy="1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30000"/>
                  </a:lnSpc>
                </a:pPr>
                <a:r>
                  <a:rPr lang="zh-CN" altLang="en-US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敲击物体与外界联系，积极寻求被救机会。如果周围有被埋压的人试着与其对话，互相鼓励</a:t>
                </a:r>
                <a:endParaRPr lang="zh-CN" altLang="en-US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pic>
          <p:nvPicPr>
            <p:cNvPr id="32" name="图片 31" descr="ad5f47e5fdb4a142a68f471a1ef595e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0" y="8146"/>
              <a:ext cx="997" cy="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79" y="5009822"/>
            <a:ext cx="4694406" cy="15256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96971" cy="31859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9966"/>
            <a:ext cx="12192000" cy="11680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04" y="3925307"/>
            <a:ext cx="3603595" cy="36035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" y="4477532"/>
            <a:ext cx="3213188" cy="249914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7" y="3672059"/>
            <a:ext cx="764128" cy="9945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50" y="1017709"/>
            <a:ext cx="764128" cy="99457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6135" y="1496095"/>
            <a:ext cx="12157075" cy="923330"/>
          </a:xfrm>
          <a:prstGeom prst="rect">
            <a:avLst/>
          </a:prstGeom>
          <a:noFill/>
          <a:ln w="1016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</a:t>
            </a:r>
            <a:r>
              <a:rPr lang="zh-CN" altLang="en-US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五</a:t>
            </a:r>
            <a:r>
              <a:rPr lang="zh-CN" altLang="zh-CN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部分</a:t>
            </a:r>
            <a:endParaRPr lang="zh-CN" altLang="zh-CN" sz="5400" dirty="0">
              <a:ln w="101600">
                <a:solidFill>
                  <a:schemeClr val="bg1"/>
                </a:solidFill>
              </a:ln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5815" y="2795565"/>
            <a:ext cx="12156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制作家庭应急包</a:t>
            </a:r>
            <a:endParaRPr lang="zh-CN" altLang="en-US" sz="6600" dirty="0">
              <a:ln w="101600">
                <a:solidFill>
                  <a:schemeClr val="bg1"/>
                </a:solidFill>
              </a:ln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176088" y="2720080"/>
            <a:ext cx="2715895" cy="63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5189422" y="4123258"/>
            <a:ext cx="2730500" cy="76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76770" y="2767828"/>
            <a:ext cx="12156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制作家庭应急包</a:t>
            </a:r>
            <a:endParaRPr lang="zh-CN" altLang="en-US" sz="66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6135" y="1496095"/>
            <a:ext cx="1215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</a:t>
            </a:r>
            <a:r>
              <a:rPr lang="zh-CN" altLang="en-US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五</a:t>
            </a:r>
            <a:r>
              <a:rPr lang="zh-CN" altLang="zh-CN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部分</a:t>
            </a:r>
            <a:endParaRPr lang="zh-CN" altLang="zh-CN" sz="54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1"/>
            </a:gs>
            <a:gs pos="14000">
              <a:srgbClr val="FFFBF1">
                <a:alpha val="100000"/>
              </a:srgbClr>
            </a:gs>
            <a:gs pos="48000">
              <a:srgbClr val="FFFBF1"/>
            </a:gs>
            <a:gs pos="83000">
              <a:srgbClr val="FFFBF1"/>
            </a:gs>
            <a:gs pos="100000">
              <a:srgbClr val="FFFBF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16" y="1823490"/>
            <a:ext cx="3675927" cy="3675927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48615" y="413385"/>
            <a:ext cx="3366770" cy="685800"/>
            <a:chOff x="549" y="651"/>
            <a:chExt cx="5302" cy="1080"/>
          </a:xfrm>
        </p:grpSpPr>
        <p:sp>
          <p:nvSpPr>
            <p:cNvPr id="5" name="文本框 4"/>
            <p:cNvSpPr txBox="1"/>
            <p:nvPr/>
          </p:nvSpPr>
          <p:spPr>
            <a:xfrm>
              <a:off x="1581" y="1007"/>
              <a:ext cx="427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制作家庭应急包</a:t>
              </a:r>
              <a:endParaRPr lang="zh-CN" altLang="zh-CN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3" name="图片 22" descr="1f59197d2408cde954daa324d0d9e6da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" y="651"/>
              <a:ext cx="1202" cy="1081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230630" y="4973955"/>
            <a:ext cx="4067175" cy="1090930"/>
            <a:chOff x="1938" y="7833"/>
            <a:chExt cx="6405" cy="1718"/>
          </a:xfrm>
          <a:solidFill>
            <a:srgbClr val="1E7ADF"/>
          </a:solidFill>
        </p:grpSpPr>
        <p:sp>
          <p:nvSpPr>
            <p:cNvPr id="27" name="矩形 26"/>
            <p:cNvSpPr/>
            <p:nvPr/>
          </p:nvSpPr>
          <p:spPr>
            <a:xfrm>
              <a:off x="1938" y="7833"/>
              <a:ext cx="6404" cy="1719"/>
            </a:xfrm>
            <a:prstGeom prst="rect">
              <a:avLst/>
            </a:prstGeom>
            <a:grpFill/>
            <a:ln>
              <a:solidFill>
                <a:srgbClr val="80BB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39" y="7833"/>
              <a:ext cx="6404" cy="16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 algn="just" fontAlgn="auto">
                <a:lnSpc>
                  <a:spcPct val="130000"/>
                </a:lnSpc>
                <a:buFont typeface="Wingdings" panose="05000000000000000000" charset="0"/>
                <a:buChar char="ü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避难时能迅速找到应急包是十分重要的，最好放在寝室、门口等容易拿到的地方。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 algn="just" fontAlgn="auto">
                <a:lnSpc>
                  <a:spcPct val="130000"/>
                </a:lnSpc>
                <a:buFont typeface="Wingdings" panose="05000000000000000000" charset="0"/>
                <a:buChar char="ü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注意带上有效的身份证明！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7907019" y="2343785"/>
            <a:ext cx="3459319" cy="346670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7ADF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615295" y="2734945"/>
            <a:ext cx="390525" cy="377190"/>
          </a:xfrm>
          <a:prstGeom prst="ellipse">
            <a:avLst/>
          </a:prstGeom>
          <a:solidFill>
            <a:srgbClr val="80BB4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7ADF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602855" y="3711575"/>
            <a:ext cx="511810" cy="511810"/>
          </a:xfrm>
          <a:prstGeom prst="ellipse">
            <a:avLst/>
          </a:prstGeom>
          <a:solidFill>
            <a:srgbClr val="80BB4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7ADF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291195" y="1980565"/>
            <a:ext cx="350520" cy="3632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7ADF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581640" y="4873625"/>
            <a:ext cx="457835" cy="474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7ADF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426700" y="5347970"/>
            <a:ext cx="188595" cy="1885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7AD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79" y="5009822"/>
            <a:ext cx="4694406" cy="152568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33" y="229903"/>
            <a:ext cx="3732505" cy="18338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96971" cy="31859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9966"/>
            <a:ext cx="12192000" cy="11680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88" y="3733798"/>
            <a:ext cx="3603595" cy="36035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4" y="4440393"/>
            <a:ext cx="3213188" cy="249914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43017"/>
          <a:stretch>
            <a:fillRect/>
          </a:stretch>
        </p:blipFill>
        <p:spPr>
          <a:xfrm>
            <a:off x="1920429" y="1549330"/>
            <a:ext cx="8534612" cy="1508193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858684" y="4454083"/>
            <a:ext cx="4069080" cy="377348"/>
            <a:chOff x="3817397" y="3902262"/>
            <a:chExt cx="4069080" cy="377348"/>
          </a:xfrm>
        </p:grpSpPr>
        <p:sp>
          <p:nvSpPr>
            <p:cNvPr id="22" name="文本框 21"/>
            <p:cNvSpPr txBox="1"/>
            <p:nvPr/>
          </p:nvSpPr>
          <p:spPr>
            <a:xfrm>
              <a:off x="3817397" y="3902262"/>
              <a:ext cx="40690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汇报人</a:t>
              </a:r>
              <a:r>
                <a:rPr lang="zh-CN" altLang="en-US" dirty="0" smtClean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：</a:t>
              </a:r>
              <a:r>
                <a:rPr lang="en-AU" altLang="zh-CN" dirty="0" smtClean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XXXXX</a:t>
              </a:r>
              <a:r>
                <a:rPr lang="zh-CN" altLang="en-US" dirty="0" smtClean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        </a:t>
              </a:r>
              <a:r>
                <a:rPr lang="zh-CN" altLang="en-US" dirty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汇报时间</a:t>
              </a:r>
              <a:r>
                <a:rPr lang="en-US" altLang="zh-CN" dirty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:201X</a:t>
              </a:r>
              <a:endParaRPr lang="zh-CN" altLang="en-US" dirty="0">
                <a:ln w="63500">
                  <a:solidFill>
                    <a:schemeClr val="bg1"/>
                  </a:solidFill>
                </a:ln>
                <a:solidFill>
                  <a:srgbClr val="1E7ADF"/>
                </a:solidFill>
                <a:latin typeface="站酷快乐体" panose="02010600030101010101" pitchFamily="2" charset="-122"/>
                <a:ea typeface="站酷快乐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817397" y="3911310"/>
              <a:ext cx="40690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汇报人</a:t>
              </a:r>
              <a:r>
                <a:rPr lang="zh-CN" altLang="en-US" dirty="0" smtClean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：</a:t>
              </a:r>
              <a:r>
                <a:rPr lang="en-AU" altLang="zh-CN" dirty="0" smtClean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XXXXX</a:t>
              </a:r>
              <a:r>
                <a:rPr lang="zh-CN" altLang="en-US" dirty="0" smtClean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        </a:t>
              </a:r>
              <a:r>
                <a:rPr lang="zh-CN" altLang="en-US" dirty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汇报时间</a:t>
              </a:r>
              <a:r>
                <a:rPr lang="en-US" altLang="zh-CN" dirty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:201X</a:t>
              </a:r>
              <a:endParaRPr lang="zh-CN" altLang="en-US" dirty="0">
                <a:solidFill>
                  <a:srgbClr val="1E7ADF"/>
                </a:solidFill>
                <a:latin typeface="站酷快乐体" panose="02010600030101010101" pitchFamily="2" charset="-122"/>
                <a:ea typeface="站酷快乐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17636" y="3321322"/>
            <a:ext cx="6340197" cy="840045"/>
            <a:chOff x="3817397" y="3902262"/>
            <a:chExt cx="6340197" cy="840045"/>
          </a:xfrm>
        </p:grpSpPr>
        <p:sp>
          <p:nvSpPr>
            <p:cNvPr id="26" name="文本框 25"/>
            <p:cNvSpPr txBox="1"/>
            <p:nvPr/>
          </p:nvSpPr>
          <p:spPr>
            <a:xfrm>
              <a:off x="3817397" y="3902262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ln w="63500">
                    <a:solidFill>
                      <a:schemeClr val="bg1"/>
                    </a:solidFill>
                  </a:ln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感谢您的观看再见谢谢</a:t>
              </a:r>
              <a:endParaRPr lang="zh-CN" altLang="en-US" sz="4800" dirty="0">
                <a:ln w="63500">
                  <a:solidFill>
                    <a:schemeClr val="bg1"/>
                  </a:solidFill>
                </a:ln>
                <a:solidFill>
                  <a:srgbClr val="1E7ADF"/>
                </a:solidFill>
                <a:latin typeface="站酷快乐体" panose="02010600030101010101" pitchFamily="2" charset="-122"/>
                <a:ea typeface="站酷快乐体" panose="02010600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817397" y="3911310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1E7ADF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感谢您的观看再见谢谢</a:t>
              </a:r>
              <a:endParaRPr lang="zh-CN" altLang="en-US" sz="4800" dirty="0">
                <a:solidFill>
                  <a:srgbClr val="1E7ADF"/>
                </a:solidFill>
                <a:latin typeface="站酷快乐体" panose="02010600030101010101" pitchFamily="2" charset="-122"/>
                <a:ea typeface="站酷快乐体" panose="02010600030101010101" pitchFamily="2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7" y="3672059"/>
            <a:ext cx="764128" cy="9945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50" y="1017709"/>
            <a:ext cx="764128" cy="994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000"/>
    </mc:Choice>
    <mc:Fallback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79" y="5009822"/>
            <a:ext cx="4694406" cy="15256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96971" cy="31859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9966"/>
            <a:ext cx="12192000" cy="11680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04" y="3925307"/>
            <a:ext cx="3603595" cy="36035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" y="4477532"/>
            <a:ext cx="3213188" cy="249914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7" y="3672059"/>
            <a:ext cx="764128" cy="9945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50" y="1017709"/>
            <a:ext cx="764128" cy="99457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0" y="572726"/>
            <a:ext cx="12192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目 录</a:t>
            </a:r>
            <a:endParaRPr lang="zh-CN" altLang="en-US" sz="48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0" y="1415827"/>
            <a:ext cx="12192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CONTENTS</a:t>
            </a:r>
            <a:endParaRPr lang="en-US" altLang="zh-CN" sz="48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374410" y="2387377"/>
            <a:ext cx="2045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地震灾害图</a:t>
            </a:r>
            <a:endParaRPr lang="zh-CN" altLang="en-US" sz="28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74410" y="3537362"/>
            <a:ext cx="3102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地震是怎么发生的</a:t>
            </a:r>
            <a:endParaRPr lang="zh-CN" altLang="en-US" sz="28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374410" y="4634642"/>
            <a:ext cx="3463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绝不要轻信地震谣言</a:t>
            </a:r>
            <a:endParaRPr lang="zh-CN" altLang="en-US" sz="280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637290" y="2904267"/>
            <a:ext cx="2962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一般的避震常识</a:t>
            </a:r>
            <a:endParaRPr lang="zh-CN" altLang="en-US" sz="280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37290" y="4112672"/>
            <a:ext cx="2866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制作家庭应急包</a:t>
            </a:r>
            <a:endParaRPr lang="zh-CN" altLang="en-US" sz="280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18" grpId="3"/>
      <p:bldP spid="18" grpId="4"/>
      <p:bldP spid="18" grpId="5"/>
      <p:bldP spid="18" grpId="6"/>
      <p:bldP spid="20" grpId="0"/>
      <p:bldP spid="28" grpId="0"/>
      <p:bldP spid="30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79" y="5009822"/>
            <a:ext cx="4694406" cy="15256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96971" cy="31859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9966"/>
            <a:ext cx="12192000" cy="11680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04" y="3925307"/>
            <a:ext cx="3603595" cy="36035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" y="4477532"/>
            <a:ext cx="3213188" cy="249914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7" y="3672059"/>
            <a:ext cx="764128" cy="9945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50" y="1017709"/>
            <a:ext cx="764128" cy="99457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6135" y="1496095"/>
            <a:ext cx="12157075" cy="923330"/>
          </a:xfrm>
          <a:prstGeom prst="rect">
            <a:avLst/>
          </a:prstGeom>
          <a:noFill/>
          <a:ln w="1016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第一部分</a:t>
            </a:r>
            <a:endParaRPr lang="zh-CN" altLang="zh-CN" sz="5400" dirty="0">
              <a:ln w="101600">
                <a:solidFill>
                  <a:schemeClr val="bg1"/>
                </a:solidFill>
              </a:ln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5815" y="2795565"/>
            <a:ext cx="12156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地震灾害图</a:t>
            </a:r>
            <a:endParaRPr lang="zh-CN" altLang="en-US" sz="6600" dirty="0">
              <a:ln w="101600">
                <a:solidFill>
                  <a:schemeClr val="bg1"/>
                </a:solidFill>
              </a:ln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176088" y="2720080"/>
            <a:ext cx="2715895" cy="63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5189422" y="4123258"/>
            <a:ext cx="2730500" cy="76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55180" y="2782272"/>
            <a:ext cx="12156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地震灾害图</a:t>
            </a:r>
            <a:endParaRPr lang="zh-CN" altLang="en-US" sz="66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5180" y="1486251"/>
            <a:ext cx="1215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第一部分</a:t>
            </a:r>
            <a:endParaRPr lang="zh-CN" altLang="zh-CN" sz="54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1"/>
            </a:gs>
            <a:gs pos="14000">
              <a:srgbClr val="FFFBF1">
                <a:alpha val="100000"/>
              </a:srgbClr>
            </a:gs>
            <a:gs pos="48000">
              <a:srgbClr val="FFFBF1"/>
            </a:gs>
            <a:gs pos="83000">
              <a:srgbClr val="FFFBF1"/>
            </a:gs>
            <a:gs pos="100000">
              <a:srgbClr val="FFFBF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8615" y="413385"/>
            <a:ext cx="2589530" cy="685800"/>
            <a:chOff x="549" y="651"/>
            <a:chExt cx="4078" cy="1080"/>
          </a:xfrm>
        </p:grpSpPr>
        <p:sp>
          <p:nvSpPr>
            <p:cNvPr id="5" name="文本框 4"/>
            <p:cNvSpPr txBox="1"/>
            <p:nvPr/>
          </p:nvSpPr>
          <p:spPr>
            <a:xfrm>
              <a:off x="1581" y="1007"/>
              <a:ext cx="304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地震灾害图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3" name="图片 22" descr="1f59197d2408cde954daa324d0d9e6da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9" y="651"/>
              <a:ext cx="1202" cy="1081"/>
            </a:xfrm>
            <a:prstGeom prst="rect">
              <a:avLst/>
            </a:prstGeom>
          </p:spPr>
        </p:pic>
      </p:grpSp>
      <p:sp>
        <p:nvSpPr>
          <p:cNvPr id="24" name="圆角矩形 23"/>
          <p:cNvSpPr/>
          <p:nvPr/>
        </p:nvSpPr>
        <p:spPr>
          <a:xfrm>
            <a:off x="1070610" y="2247900"/>
            <a:ext cx="3088005" cy="2309495"/>
          </a:xfrm>
          <a:prstGeom prst="roundRect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1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7ADF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535805" y="2247900"/>
            <a:ext cx="3088005" cy="2309495"/>
          </a:xfrm>
          <a:prstGeom prst="roundRect">
            <a:avLst/>
          </a:prstGeom>
          <a:blipFill rotWithShape="1">
            <a:blip r:embed="rId3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1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7ADF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8014970" y="2247900"/>
            <a:ext cx="3088005" cy="2309495"/>
          </a:xfrm>
          <a:prstGeom prst="roundRect">
            <a:avLst/>
          </a:prstGeom>
          <a:blipFill rotWithShape="1">
            <a:blip r:embed="rId4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1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7ADF"/>
              </a:solidFill>
            </a:endParaRPr>
          </a:p>
        </p:txBody>
      </p:sp>
      <p:sp>
        <p:nvSpPr>
          <p:cNvPr id="5124" name="TextBox 3"/>
          <p:cNvSpPr txBox="1"/>
          <p:nvPr/>
        </p:nvSpPr>
        <p:spPr>
          <a:xfrm>
            <a:off x="5447665" y="5051425"/>
            <a:ext cx="12966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2000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rPr>
              <a:t>交通瘫痪</a:t>
            </a:r>
            <a:endParaRPr lang="zh-CN" altLang="zh-CN" sz="2000" dirty="0">
              <a:solidFill>
                <a:srgbClr val="1E7AD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6" name="Text Box 4"/>
          <p:cNvSpPr txBox="1"/>
          <p:nvPr/>
        </p:nvSpPr>
        <p:spPr>
          <a:xfrm>
            <a:off x="1057275" y="5051425"/>
            <a:ext cx="3172460" cy="7778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1995</a:t>
            </a:r>
            <a:r>
              <a:rPr lang="zh-CN" altLang="en-US" sz="2000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年日本阪神地震，</a:t>
            </a:r>
            <a:endParaRPr lang="zh-CN" altLang="en-US" sz="2000" dirty="0">
              <a:solidFill>
                <a:srgbClr val="1E7AD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大桥倾倒</a:t>
            </a:r>
            <a:endParaRPr lang="zh-CN" altLang="en-US" sz="2000" dirty="0">
              <a:solidFill>
                <a:srgbClr val="1E7AD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48" name="Text Box 3"/>
          <p:cNvSpPr txBox="1"/>
          <p:nvPr/>
        </p:nvSpPr>
        <p:spPr>
          <a:xfrm>
            <a:off x="7411720" y="5051425"/>
            <a:ext cx="4453890" cy="74104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1999</a:t>
            </a:r>
            <a:r>
              <a:rPr lang="zh-CN" altLang="en-US" sz="2000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年土耳其伊兹米特地震，</a:t>
            </a:r>
            <a:endParaRPr lang="zh-CN" altLang="en-US" sz="2000" dirty="0">
              <a:solidFill>
                <a:srgbClr val="1E7AD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立交桥坍塌</a:t>
            </a:r>
            <a:endParaRPr lang="zh-CN" altLang="en-US" sz="2000" dirty="0">
              <a:solidFill>
                <a:srgbClr val="1E7AD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5" grpId="0" animBg="1"/>
      <p:bldP spid="26" grpId="0" animBg="1"/>
      <p:bldP spid="5124" grpId="0"/>
      <p:bldP spid="5126" grpId="0"/>
      <p:bldP spid="5126" grpId="1"/>
      <p:bldP spid="5126" grpId="2"/>
      <p:bldP spid="5126" grpId="3"/>
      <p:bldP spid="6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79" y="5009822"/>
            <a:ext cx="4694406" cy="15256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96971" cy="31859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9966"/>
            <a:ext cx="12192000" cy="11680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04" y="3925307"/>
            <a:ext cx="3603595" cy="36035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" y="4477532"/>
            <a:ext cx="3213188" cy="249914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7" y="3672059"/>
            <a:ext cx="764128" cy="9945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50" y="1017709"/>
            <a:ext cx="764128" cy="99457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6135" y="1496095"/>
            <a:ext cx="12157075" cy="923330"/>
          </a:xfrm>
          <a:prstGeom prst="rect">
            <a:avLst/>
          </a:prstGeom>
          <a:noFill/>
          <a:ln w="1016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</a:t>
            </a:r>
            <a:r>
              <a:rPr lang="zh-CN" altLang="en-US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二</a:t>
            </a:r>
            <a:r>
              <a:rPr lang="zh-CN" altLang="zh-CN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部分</a:t>
            </a:r>
            <a:endParaRPr lang="zh-CN" altLang="zh-CN" sz="5400" dirty="0">
              <a:ln w="101600">
                <a:solidFill>
                  <a:schemeClr val="bg1"/>
                </a:solidFill>
              </a:ln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5815" y="2795565"/>
            <a:ext cx="12156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地震是怎么发生的</a:t>
            </a:r>
            <a:endParaRPr lang="zh-CN" altLang="en-US" sz="6600" dirty="0">
              <a:ln w="101600">
                <a:solidFill>
                  <a:schemeClr val="bg1"/>
                </a:solidFill>
              </a:ln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176088" y="2720080"/>
            <a:ext cx="2715895" cy="63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5189422" y="4123258"/>
            <a:ext cx="2730500" cy="76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55815" y="2793192"/>
            <a:ext cx="12156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地震是怎么发生的</a:t>
            </a:r>
            <a:endParaRPr lang="zh-CN" altLang="en-US" sz="66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6135" y="1465098"/>
            <a:ext cx="1215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</a:t>
            </a:r>
            <a:r>
              <a:rPr lang="zh-CN" altLang="en-US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二</a:t>
            </a:r>
            <a:r>
              <a:rPr lang="zh-CN" altLang="zh-CN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部分</a:t>
            </a:r>
            <a:endParaRPr lang="zh-CN" altLang="zh-CN" sz="54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1"/>
            </a:gs>
            <a:gs pos="14000">
              <a:srgbClr val="FFFBF1">
                <a:alpha val="100000"/>
              </a:srgbClr>
            </a:gs>
            <a:gs pos="48000">
              <a:srgbClr val="FFFBF1"/>
            </a:gs>
            <a:gs pos="83000">
              <a:srgbClr val="FFFBF1"/>
            </a:gs>
            <a:gs pos="100000">
              <a:srgbClr val="FFFBF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8615" y="413385"/>
            <a:ext cx="3632200" cy="685800"/>
            <a:chOff x="549" y="651"/>
            <a:chExt cx="5720" cy="1080"/>
          </a:xfrm>
        </p:grpSpPr>
        <p:sp>
          <p:nvSpPr>
            <p:cNvPr id="5" name="文本框 4"/>
            <p:cNvSpPr txBox="1"/>
            <p:nvPr/>
          </p:nvSpPr>
          <p:spPr>
            <a:xfrm>
              <a:off x="1581" y="1007"/>
              <a:ext cx="468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地震是怎么发生的？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3" name="图片 22" descr="1f59197d2408cde954daa324d0d9e6da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9" y="651"/>
              <a:ext cx="1202" cy="1081"/>
            </a:xfrm>
            <a:prstGeom prst="rect">
              <a:avLst/>
            </a:prstGeom>
          </p:spPr>
        </p:pic>
      </p:grpSp>
      <p:pic>
        <p:nvPicPr>
          <p:cNvPr id="9220" name="Picture 3" descr="reco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935" y="1436370"/>
            <a:ext cx="3703320" cy="3013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组合 16"/>
          <p:cNvGrpSpPr/>
          <p:nvPr/>
        </p:nvGrpSpPr>
        <p:grpSpPr>
          <a:xfrm>
            <a:off x="6257925" y="1153160"/>
            <a:ext cx="3106420" cy="2444115"/>
            <a:chOff x="10191" y="1375"/>
            <a:chExt cx="4892" cy="3849"/>
          </a:xfrm>
        </p:grpSpPr>
        <p:grpSp>
          <p:nvGrpSpPr>
            <p:cNvPr id="11" name="组合 10"/>
            <p:cNvGrpSpPr/>
            <p:nvPr/>
          </p:nvGrpSpPr>
          <p:grpSpPr>
            <a:xfrm>
              <a:off x="10191" y="1375"/>
              <a:ext cx="4892" cy="3021"/>
              <a:chOff x="10191" y="934"/>
              <a:chExt cx="4892" cy="3021"/>
            </a:xfrm>
          </p:grpSpPr>
          <p:sp>
            <p:nvSpPr>
              <p:cNvPr id="10" name="云形 9"/>
              <p:cNvSpPr/>
              <p:nvPr/>
            </p:nvSpPr>
            <p:spPr>
              <a:xfrm>
                <a:off x="10286" y="934"/>
                <a:ext cx="4797" cy="2738"/>
              </a:xfrm>
              <a:prstGeom prst="cloud">
                <a:avLst/>
              </a:prstGeom>
              <a:solidFill>
                <a:srgbClr val="72B433"/>
              </a:solidFill>
              <a:ln>
                <a:solidFill>
                  <a:srgbClr val="72B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E7ADF"/>
                  </a:solidFill>
                </a:endParaRPr>
              </a:p>
            </p:txBody>
          </p:sp>
          <p:sp>
            <p:nvSpPr>
              <p:cNvPr id="8" name="云形 7"/>
              <p:cNvSpPr/>
              <p:nvPr/>
            </p:nvSpPr>
            <p:spPr>
              <a:xfrm>
                <a:off x="10191" y="1217"/>
                <a:ext cx="4797" cy="2738"/>
              </a:xfrm>
              <a:prstGeom prst="cloud">
                <a:avLst/>
              </a:prstGeom>
              <a:solidFill>
                <a:schemeClr val="bg1"/>
              </a:solidFill>
              <a:ln w="28575">
                <a:solidFill>
                  <a:srgbClr val="72B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E7ADF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0639" y="1828"/>
                <a:ext cx="3788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20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7</a:t>
                </a:r>
                <a:r>
                  <a:rPr lang="zh-CN" altLang="en-US" sz="20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大洲在</a:t>
                </a:r>
                <a:r>
                  <a:rPr lang="en-US" altLang="zh-CN" sz="20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2</a:t>
                </a:r>
                <a:r>
                  <a:rPr lang="zh-CN" altLang="en-US" sz="20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亿</a:t>
                </a:r>
                <a:r>
                  <a:rPr lang="en-US" altLang="zh-CN" sz="20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4</a:t>
                </a:r>
                <a:r>
                  <a:rPr lang="zh-CN" altLang="en-US" sz="2000" dirty="0">
                    <a:solidFill>
                      <a:srgbClr val="1E7AD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千万年前，还是一个完整的大陆。</a:t>
                </a:r>
                <a:endParaRPr lang="zh-CN" altLang="en-US" sz="2000" dirty="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13224" y="4396"/>
              <a:ext cx="438" cy="416"/>
            </a:xfrm>
            <a:prstGeom prst="ellipse">
              <a:avLst/>
            </a:prstGeom>
            <a:noFill/>
            <a:ln w="38100">
              <a:solidFill>
                <a:srgbClr val="72B43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E7AD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3679" y="4896"/>
              <a:ext cx="345" cy="328"/>
            </a:xfrm>
            <a:prstGeom prst="ellipse">
              <a:avLst/>
            </a:prstGeom>
            <a:noFill/>
            <a:ln w="38100">
              <a:solidFill>
                <a:srgbClr val="72B43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E7ADF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4040" y="2860886"/>
            <a:ext cx="5461000" cy="3640665"/>
          </a:xfrm>
          <a:prstGeom prst="rect">
            <a:avLst/>
          </a:prstGeom>
        </p:spPr>
      </p:pic>
      <p:pic>
        <p:nvPicPr>
          <p:cNvPr id="921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7924" y="3459480"/>
            <a:ext cx="4082460" cy="31752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1"/>
            </a:gs>
            <a:gs pos="14000">
              <a:srgbClr val="FFFBF1">
                <a:alpha val="100000"/>
              </a:srgbClr>
            </a:gs>
            <a:gs pos="48000">
              <a:srgbClr val="FFFBF1"/>
            </a:gs>
            <a:gs pos="83000">
              <a:srgbClr val="FFFBF1"/>
            </a:gs>
            <a:gs pos="100000">
              <a:srgbClr val="FFFBF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8615" y="413385"/>
            <a:ext cx="3326130" cy="685800"/>
            <a:chOff x="549" y="651"/>
            <a:chExt cx="5238" cy="1080"/>
          </a:xfrm>
        </p:grpSpPr>
        <p:sp>
          <p:nvSpPr>
            <p:cNvPr id="5" name="文本框 4"/>
            <p:cNvSpPr txBox="1"/>
            <p:nvPr/>
          </p:nvSpPr>
          <p:spPr>
            <a:xfrm>
              <a:off x="1581" y="1007"/>
              <a:ext cx="42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全球地震统计情况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3" name="图片 22" descr="1f59197d2408cde954daa324d0d9e6da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" y="651"/>
              <a:ext cx="1202" cy="1081"/>
            </a:xfrm>
            <a:prstGeom prst="rect">
              <a:avLst/>
            </a:prstGeom>
          </p:spPr>
        </p:pic>
      </p:grpSp>
      <p:graphicFrame>
        <p:nvGraphicFramePr>
          <p:cNvPr id="3" name="图表 2"/>
          <p:cNvGraphicFramePr/>
          <p:nvPr/>
        </p:nvGraphicFramePr>
        <p:xfrm>
          <a:off x="1407795" y="2097405"/>
          <a:ext cx="3431540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6317615" y="2048510"/>
            <a:ext cx="4450080" cy="3249295"/>
            <a:chOff x="9949" y="2834"/>
            <a:chExt cx="7008" cy="5117"/>
          </a:xfrm>
        </p:grpSpPr>
        <p:sp>
          <p:nvSpPr>
            <p:cNvPr id="4" name="矩形 3"/>
            <p:cNvSpPr/>
            <p:nvPr/>
          </p:nvSpPr>
          <p:spPr>
            <a:xfrm>
              <a:off x="10791" y="2849"/>
              <a:ext cx="6166" cy="5102"/>
            </a:xfrm>
            <a:prstGeom prst="rect">
              <a:avLst/>
            </a:prstGeom>
            <a:noFill/>
            <a:ln w="19050">
              <a:solidFill>
                <a:srgbClr val="80BB4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E7ADF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342" y="2834"/>
              <a:ext cx="448" cy="5117"/>
            </a:xfrm>
            <a:prstGeom prst="rect">
              <a:avLst/>
            </a:prstGeom>
            <a:solidFill>
              <a:srgbClr val="80BB46"/>
            </a:solidFill>
            <a:ln>
              <a:solidFill>
                <a:srgbClr val="80BB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E7ADF"/>
                </a:solidFill>
              </a:endParaRPr>
            </a:p>
          </p:txBody>
        </p:sp>
        <p:sp>
          <p:nvSpPr>
            <p:cNvPr id="7" name="流程图: 合并 6"/>
            <p:cNvSpPr/>
            <p:nvPr/>
          </p:nvSpPr>
          <p:spPr>
            <a:xfrm rot="5400000">
              <a:off x="9865" y="4964"/>
              <a:ext cx="561" cy="393"/>
            </a:xfrm>
            <a:prstGeom prst="flowChartMerge">
              <a:avLst/>
            </a:prstGeom>
            <a:solidFill>
              <a:srgbClr val="80BB46"/>
            </a:solidFill>
            <a:ln>
              <a:solidFill>
                <a:srgbClr val="80BB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E7AD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127" y="3279"/>
              <a:ext cx="5549" cy="4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altLang="en-US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每年发生地震约</a:t>
              </a:r>
              <a:r>
                <a:rPr lang="en-US" altLang="zh-CN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500</a:t>
              </a:r>
              <a:r>
                <a:rPr lang="zh-CN" altLang="en-US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万次，有感地震</a:t>
              </a:r>
              <a:r>
                <a:rPr lang="en-US" altLang="zh-CN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r>
                <a:rPr lang="zh-CN" altLang="en-US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万次左右。其中：</a:t>
              </a:r>
              <a:r>
                <a:rPr lang="en-US" altLang="zh-CN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6~7</a:t>
              </a:r>
              <a:r>
                <a:rPr lang="zh-CN" altLang="en-US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级地震</a:t>
              </a:r>
              <a:r>
                <a:rPr lang="en-US" altLang="zh-CN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120</a:t>
              </a:r>
              <a:r>
                <a:rPr lang="zh-CN" altLang="en-US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次左右，</a:t>
              </a:r>
              <a:r>
                <a:rPr lang="en-US" altLang="zh-CN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7~8</a:t>
              </a:r>
              <a:r>
                <a:rPr lang="zh-CN" altLang="en-US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级地震</a:t>
              </a:r>
              <a:r>
                <a:rPr lang="en-US" altLang="zh-CN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</a:t>
              </a:r>
              <a:r>
                <a:rPr lang="zh-CN" altLang="en-US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次左右，</a:t>
              </a:r>
              <a:r>
                <a:rPr lang="en-US" altLang="zh-CN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</a:t>
              </a:r>
              <a:r>
                <a:rPr lang="zh-CN" altLang="en-US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级以上地震</a:t>
              </a:r>
              <a:r>
                <a:rPr lang="en-US" altLang="zh-CN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1~2</a:t>
              </a:r>
              <a:r>
                <a:rPr lang="zh-CN" altLang="en-US" sz="22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次。</a:t>
              </a:r>
              <a:endParaRPr lang="zh-CN" altLang="en-US" sz="22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011045" y="2934335"/>
            <a:ext cx="222567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人感觉不到的地震占</a:t>
            </a:r>
            <a:r>
              <a:rPr lang="en-US" altLang="zh-CN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99%</a:t>
            </a:r>
            <a:endParaRPr lang="en-US" altLang="zh-CN">
              <a:solidFill>
                <a:srgbClr val="1E7AD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1" name="肘形连接符 10"/>
          <p:cNvCxnSpPr/>
          <p:nvPr/>
        </p:nvCxnSpPr>
        <p:spPr>
          <a:xfrm rot="5400000" flipV="1">
            <a:off x="3986530" y="4984750"/>
            <a:ext cx="800735" cy="765175"/>
          </a:xfrm>
          <a:prstGeom prst="bentConnector3">
            <a:avLst>
              <a:gd name="adj1" fmla="val 5004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075430" y="5750560"/>
            <a:ext cx="1869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有感地震占</a:t>
            </a:r>
            <a:r>
              <a:rPr lang="en-US" altLang="zh-CN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1%</a:t>
            </a:r>
            <a:endParaRPr lang="en-US" altLang="zh-CN">
              <a:solidFill>
                <a:srgbClr val="1E7AD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 descr="248288a694d7a183367fb0367a596b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30" y="6165850"/>
            <a:ext cx="12200255" cy="702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1"/>
            </a:gs>
            <a:gs pos="14000">
              <a:srgbClr val="FFFBF1">
                <a:alpha val="100000"/>
              </a:srgbClr>
            </a:gs>
            <a:gs pos="48000">
              <a:srgbClr val="FFFBF1"/>
            </a:gs>
            <a:gs pos="83000">
              <a:srgbClr val="FFFBF1"/>
            </a:gs>
            <a:gs pos="100000">
              <a:srgbClr val="FFFBF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8615" y="413385"/>
            <a:ext cx="3326130" cy="685800"/>
            <a:chOff x="549" y="651"/>
            <a:chExt cx="5238" cy="1080"/>
          </a:xfrm>
        </p:grpSpPr>
        <p:sp>
          <p:nvSpPr>
            <p:cNvPr id="5" name="文本框 4"/>
            <p:cNvSpPr txBox="1"/>
            <p:nvPr/>
          </p:nvSpPr>
          <p:spPr>
            <a:xfrm>
              <a:off x="1581" y="1007"/>
              <a:ext cx="42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1E7ADF"/>
                  </a:solidFill>
                  <a:latin typeface="微软雅黑" panose="020B0503020204020204" charset="-122"/>
                  <a:ea typeface="微软雅黑" panose="020B0503020204020204" charset="-122"/>
                </a:rPr>
                <a:t>中国地震烈度表</a:t>
              </a:r>
              <a:endParaRPr lang="zh-CN" altLang="en-US" sz="2400">
                <a:solidFill>
                  <a:srgbClr val="1E7AD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3" name="图片 22" descr="1f59197d2408cde954daa324d0d9e6da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9" y="651"/>
              <a:ext cx="1202" cy="108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0097" y="2534975"/>
            <a:ext cx="6347649" cy="42317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53" y="639445"/>
            <a:ext cx="6096012" cy="609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79" y="5009822"/>
            <a:ext cx="4694406" cy="15256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96971" cy="31859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9966"/>
            <a:ext cx="12192000" cy="11680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04" y="3925307"/>
            <a:ext cx="3603595" cy="36035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" y="4477532"/>
            <a:ext cx="3213188" cy="249914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7" y="3672059"/>
            <a:ext cx="764128" cy="9945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50" y="1017709"/>
            <a:ext cx="764128" cy="99457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6135" y="1496095"/>
            <a:ext cx="12157075" cy="923330"/>
          </a:xfrm>
          <a:prstGeom prst="rect">
            <a:avLst/>
          </a:prstGeom>
          <a:noFill/>
          <a:ln w="1016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</a:t>
            </a:r>
            <a:r>
              <a:rPr lang="zh-CN" altLang="en-US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三</a:t>
            </a:r>
            <a:r>
              <a:rPr lang="zh-CN" altLang="zh-CN" sz="54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部分</a:t>
            </a:r>
            <a:endParaRPr lang="zh-CN" altLang="zh-CN" sz="5400" dirty="0">
              <a:ln w="101600">
                <a:solidFill>
                  <a:schemeClr val="bg1"/>
                </a:solidFill>
              </a:ln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5815" y="2795565"/>
            <a:ext cx="12156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n w="101600">
                  <a:solidFill>
                    <a:schemeClr val="bg1"/>
                  </a:solidFill>
                </a:ln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不要轻信地震谣言</a:t>
            </a:r>
            <a:endParaRPr lang="zh-CN" altLang="en-US" sz="6600" dirty="0">
              <a:ln w="101600">
                <a:solidFill>
                  <a:schemeClr val="bg1"/>
                </a:solidFill>
              </a:ln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176088" y="2720080"/>
            <a:ext cx="2715895" cy="63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5189422" y="4123258"/>
            <a:ext cx="2730500" cy="76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55815" y="2756188"/>
            <a:ext cx="12156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  <a:cs typeface="微软雅黑" panose="020B0503020204020204" charset="-122"/>
              </a:rPr>
              <a:t>不要轻信地震谣言</a:t>
            </a:r>
            <a:endParaRPr lang="zh-CN" altLang="en-US" sz="66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5180" y="1493654"/>
            <a:ext cx="1215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</a:t>
            </a:r>
            <a:r>
              <a:rPr lang="zh-CN" altLang="en-US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三</a:t>
            </a:r>
            <a:r>
              <a:rPr lang="zh-CN" altLang="zh-CN" sz="5400" dirty="0">
                <a:solidFill>
                  <a:srgbClr val="1E7AD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部分</a:t>
            </a:r>
            <a:endParaRPr lang="zh-CN" altLang="zh-CN" sz="5400" dirty="0">
              <a:solidFill>
                <a:srgbClr val="1E7ADF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4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1150</Words>
  <Application>WPS 演示</Application>
  <PresentationFormat>宽屏</PresentationFormat>
  <Paragraphs>162</Paragraphs>
  <Slides>19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微软雅黑 Light</vt:lpstr>
      <vt:lpstr>微软雅黑</vt:lpstr>
      <vt:lpstr>站酷快乐体</vt:lpstr>
      <vt:lpstr>字体视界-单纯体</vt:lpstr>
      <vt:lpstr>Wingdings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A呀土豆baby</cp:lastModifiedBy>
  <cp:revision>2</cp:revision>
  <dcterms:created xsi:type="dcterms:W3CDTF">2021-07-10T12:47:00Z</dcterms:created>
  <dcterms:modified xsi:type="dcterms:W3CDTF">2021-07-10T12:49:06Z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F2EB47FA79E34F9EAFBE6626D7393C07</vt:lpwstr>
  </property>
</Properties>
</file>