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1" r:id="rId3"/>
    <p:sldId id="258" r:id="rId4"/>
    <p:sldId id="259" r:id="rId5"/>
    <p:sldId id="260" r:id="rId6"/>
    <p:sldId id="262" r:id="rId7"/>
    <p:sldId id="263" r:id="rId8"/>
    <p:sldId id="264" r:id="rId9"/>
    <p:sldId id="273" r:id="rId10"/>
    <p:sldId id="266" r:id="rId11"/>
    <p:sldId id="265" r:id="rId12"/>
    <p:sldId id="274" r:id="rId13"/>
    <p:sldId id="296" r:id="rId14"/>
    <p:sldId id="267" r:id="rId15"/>
    <p:sldId id="268" r:id="rId16"/>
    <p:sldId id="269" r:id="rId17"/>
    <p:sldId id="270" r:id="rId18"/>
    <p:sldId id="271" r:id="rId19"/>
    <p:sldId id="272" r:id="rId20"/>
    <p:sldId id="275" r:id="rId21"/>
    <p:sldId id="277" r:id="rId22"/>
    <p:sldId id="276" r:id="rId23"/>
    <p:sldId id="278" r:id="rId24"/>
    <p:sldId id="279" r:id="rId25"/>
    <p:sldId id="280" r:id="rId26"/>
    <p:sldId id="284" r:id="rId27"/>
    <p:sldId id="281" r:id="rId28"/>
    <p:sldId id="283" r:id="rId29"/>
    <p:sldId id="282" r:id="rId30"/>
    <p:sldId id="285" r:id="rId31"/>
    <p:sldId id="297"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72E3CAF-3991-4D14-9BCC-5FE4ECC75B49}">
          <p14:sldIdLst>
            <p14:sldId id="257"/>
            <p14:sldId id="261"/>
            <p14:sldId id="258"/>
            <p14:sldId id="259"/>
            <p14:sldId id="260"/>
            <p14:sldId id="262"/>
            <p14:sldId id="263"/>
            <p14:sldId id="264"/>
            <p14:sldId id="273"/>
            <p14:sldId id="266"/>
            <p14:sldId id="265"/>
            <p14:sldId id="274"/>
            <p14:sldId id="296"/>
            <p14:sldId id="267"/>
            <p14:sldId id="268"/>
            <p14:sldId id="269"/>
            <p14:sldId id="270"/>
            <p14:sldId id="271"/>
            <p14:sldId id="272"/>
            <p14:sldId id="275"/>
            <p14:sldId id="277"/>
            <p14:sldId id="276"/>
            <p14:sldId id="278"/>
            <p14:sldId id="279"/>
            <p14:sldId id="280"/>
            <p14:sldId id="284"/>
            <p14:sldId id="281"/>
            <p14:sldId id="283"/>
            <p14:sldId id="282"/>
            <p14:sldId id="285"/>
            <p14:sldId id="297"/>
            <p14:sldId id="287"/>
            <p14:sldId id="288"/>
            <p14:sldId id="289"/>
            <p14:sldId id="290"/>
            <p14:sldId id="291"/>
            <p14:sldId id="292"/>
            <p14:sldId id="293"/>
            <p14:sldId id="294"/>
            <p14:sldId id="295"/>
          </p14:sldIdLst>
        </p14:section>
      </p14:sectionLst>
    </p:ext>
    <p:ext uri="{EFAFB233-063F-42B5-8137-9DF3F51BA10A}">
      <p15:sldGuideLst xmlns:p15="http://schemas.microsoft.com/office/powerpoint/2012/main">
        <p15:guide id="1" orient="horz" pos="2137" userDrawn="1">
          <p15:clr>
            <a:srgbClr val="A4A3A4"/>
          </p15:clr>
        </p15:guide>
        <p15:guide id="2" pos="3863" userDrawn="1">
          <p15:clr>
            <a:srgbClr val="A4A3A4"/>
          </p15:clr>
        </p15:guide>
        <p15:guide id="3" pos="6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C3"/>
    <a:srgbClr val="173555"/>
    <a:srgbClr val="E93E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6" d="100"/>
          <a:sy n="66" d="100"/>
        </p:scale>
        <p:origin x="1416" y="1008"/>
      </p:cViewPr>
      <p:guideLst>
        <p:guide orient="horz" pos="2137"/>
        <p:guide pos="3863"/>
        <p:guide pos="6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1275D-FD28-42B8-8DB2-9A2B7A332866}" type="datetimeFigureOut">
              <a:rPr lang="zh-CN" altLang="en-US" smtClean="0"/>
              <a:t>2019\11\27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D720B-8B4B-4E8C-A056-63AC31AAA5EF}" type="slidenum">
              <a:rPr lang="zh-CN" altLang="en-US" smtClean="0"/>
              <a:t>‹#›</a:t>
            </a:fld>
            <a:endParaRPr lang="zh-CN" altLang="en-US"/>
          </a:p>
        </p:txBody>
      </p:sp>
    </p:spTree>
    <p:extLst>
      <p:ext uri="{BB962C8B-B14F-4D97-AF65-F5344CB8AC3E}">
        <p14:creationId xmlns:p14="http://schemas.microsoft.com/office/powerpoint/2010/main" val="2399742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98F38DC9-C962-47D1-818F-9F9581EA342D}"/>
              </a:ext>
            </a:extLst>
          </p:cNvPr>
          <p:cNvSpPr>
            <a:spLocks noGrp="1"/>
          </p:cNvSpPr>
          <p:nvPr>
            <p:ph type="pic" sz="quarter" idx="10"/>
          </p:nvPr>
        </p:nvSpPr>
        <p:spPr>
          <a:xfrm>
            <a:off x="0" y="0"/>
            <a:ext cx="12192000" cy="5645250"/>
          </a:xfrm>
          <a:custGeom>
            <a:avLst/>
            <a:gdLst>
              <a:gd name="connsiteX0" fmla="*/ 0 w 12192000"/>
              <a:gd name="connsiteY0" fmla="*/ 0 h 5645250"/>
              <a:gd name="connsiteX1" fmla="*/ 12192000 w 12192000"/>
              <a:gd name="connsiteY1" fmla="*/ 0 h 5645250"/>
              <a:gd name="connsiteX2" fmla="*/ 12192000 w 12192000"/>
              <a:gd name="connsiteY2" fmla="*/ 2238570 h 5645250"/>
              <a:gd name="connsiteX3" fmla="*/ 12069121 w 12192000"/>
              <a:gd name="connsiteY3" fmla="*/ 2241831 h 5645250"/>
              <a:gd name="connsiteX4" fmla="*/ 212845 w 12192000"/>
              <a:gd name="connsiteY4" fmla="*/ 5485784 h 5645250"/>
              <a:gd name="connsiteX5" fmla="*/ 0 w 12192000"/>
              <a:gd name="connsiteY5" fmla="*/ 5645250 h 564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645250">
                <a:moveTo>
                  <a:pt x="0" y="0"/>
                </a:moveTo>
                <a:lnTo>
                  <a:pt x="12192000" y="0"/>
                </a:lnTo>
                <a:lnTo>
                  <a:pt x="12192000" y="2238570"/>
                </a:lnTo>
                <a:lnTo>
                  <a:pt x="12069121" y="2241831"/>
                </a:lnTo>
                <a:cubicBezTo>
                  <a:pt x="9462761" y="2327279"/>
                  <a:pt x="3689851" y="3000483"/>
                  <a:pt x="212845" y="5485784"/>
                </a:cubicBezTo>
                <a:lnTo>
                  <a:pt x="0" y="564525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40338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98B8E9-4EA8-438F-A957-23BD98DEBCA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9DB907-8B5B-4128-ABBF-D68577B508D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BA32E7-978C-4107-9FA8-4FB27E15A07A}"/>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5" name="页脚占位符 4">
            <a:extLst>
              <a:ext uri="{FF2B5EF4-FFF2-40B4-BE49-F238E27FC236}">
                <a16:creationId xmlns:a16="http://schemas.microsoft.com/office/drawing/2014/main" id="{D5838D2A-E016-4A4F-A9FF-EE318BA570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C11479-4B8E-49D5-B310-9276C1340E31}"/>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39107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D02B15-2B3E-4458-AD6F-FDCB0678CC6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FA1C810-5C2C-4E8F-B814-EF6C0C50BC8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E16A7E-A4AA-4ED2-8396-92FCAEBBE096}"/>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5" name="页脚占位符 4">
            <a:extLst>
              <a:ext uri="{FF2B5EF4-FFF2-40B4-BE49-F238E27FC236}">
                <a16:creationId xmlns:a16="http://schemas.microsoft.com/office/drawing/2014/main" id="{A6D780FD-0FDC-4E43-BB42-E525F8D0A1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96D3C04-AF16-4E00-B29D-E033A4CECC5F}"/>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60285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2" name="图片占位符 11">
            <a:extLst>
              <a:ext uri="{FF2B5EF4-FFF2-40B4-BE49-F238E27FC236}">
                <a16:creationId xmlns:a16="http://schemas.microsoft.com/office/drawing/2014/main" id="{35534F29-5446-46F9-92C1-8C5877CFFD7B}"/>
              </a:ext>
            </a:extLst>
          </p:cNvPr>
          <p:cNvSpPr>
            <a:spLocks noGrp="1"/>
          </p:cNvSpPr>
          <p:nvPr>
            <p:ph type="pic" sz="quarter" idx="10"/>
          </p:nvPr>
        </p:nvSpPr>
        <p:spPr>
          <a:xfrm>
            <a:off x="742950" y="0"/>
            <a:ext cx="6153150" cy="6858000"/>
          </a:xfrm>
          <a:custGeom>
            <a:avLst/>
            <a:gdLst>
              <a:gd name="connsiteX0" fmla="*/ 1107068 w 6153150"/>
              <a:gd name="connsiteY0" fmla="*/ 0 h 6858000"/>
              <a:gd name="connsiteX1" fmla="*/ 2132496 w 6153150"/>
              <a:gd name="connsiteY1" fmla="*/ 0 h 6858000"/>
              <a:gd name="connsiteX2" fmla="*/ 2112096 w 6153150"/>
              <a:gd name="connsiteY2" fmla="*/ 351894 h 6858000"/>
              <a:gd name="connsiteX3" fmla="*/ 6153150 w 6153150"/>
              <a:gd name="connsiteY3" fmla="*/ 6858000 h 6858000"/>
              <a:gd name="connsiteX4" fmla="*/ 0 w 6153150"/>
              <a:gd name="connsiteY4" fmla="*/ 6858000 h 6858000"/>
              <a:gd name="connsiteX5" fmla="*/ 1143686 w 6153150"/>
              <a:gd name="connsiteY5" fmla="*/ 3217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3150" h="6858000">
                <a:moveTo>
                  <a:pt x="1107068" y="0"/>
                </a:moveTo>
                <a:lnTo>
                  <a:pt x="2132496" y="0"/>
                </a:lnTo>
                <a:lnTo>
                  <a:pt x="2112096" y="351894"/>
                </a:lnTo>
                <a:cubicBezTo>
                  <a:pt x="1992003" y="4136318"/>
                  <a:pt x="4984353" y="6408936"/>
                  <a:pt x="6153150" y="6858000"/>
                </a:cubicBezTo>
                <a:lnTo>
                  <a:pt x="0" y="6858000"/>
                </a:lnTo>
                <a:cubicBezTo>
                  <a:pt x="590550" y="5283200"/>
                  <a:pt x="1502904" y="3779912"/>
                  <a:pt x="1143686" y="321779"/>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7857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8FAFEF18-3FE9-42E1-941F-B44F94C39543}"/>
              </a:ext>
            </a:extLst>
          </p:cNvPr>
          <p:cNvSpPr>
            <a:spLocks noGrp="1"/>
          </p:cNvSpPr>
          <p:nvPr>
            <p:ph type="pic" sz="quarter" idx="10"/>
          </p:nvPr>
        </p:nvSpPr>
        <p:spPr>
          <a:xfrm>
            <a:off x="1" y="0"/>
            <a:ext cx="5359127" cy="6858000"/>
          </a:xfrm>
          <a:custGeom>
            <a:avLst/>
            <a:gdLst>
              <a:gd name="connsiteX0" fmla="*/ 0 w 5359127"/>
              <a:gd name="connsiteY0" fmla="*/ 0 h 6858000"/>
              <a:gd name="connsiteX1" fmla="*/ 5359127 w 5359127"/>
              <a:gd name="connsiteY1" fmla="*/ 0 h 6858000"/>
              <a:gd name="connsiteX2" fmla="*/ 5356443 w 5359127"/>
              <a:gd name="connsiteY2" fmla="*/ 1909 h 6858000"/>
              <a:gd name="connsiteX3" fmla="*/ 3638550 w 5359127"/>
              <a:gd name="connsiteY3" fmla="*/ 3429000 h 6858000"/>
              <a:gd name="connsiteX4" fmla="*/ 5356443 w 5359127"/>
              <a:gd name="connsiteY4" fmla="*/ 6856092 h 6858000"/>
              <a:gd name="connsiteX5" fmla="*/ 5359127 w 5359127"/>
              <a:gd name="connsiteY5" fmla="*/ 6858000 h 6858000"/>
              <a:gd name="connsiteX6" fmla="*/ 0 w 53591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127" h="6858000">
                <a:moveTo>
                  <a:pt x="0" y="0"/>
                </a:moveTo>
                <a:lnTo>
                  <a:pt x="5359127" y="0"/>
                </a:lnTo>
                <a:lnTo>
                  <a:pt x="5356443" y="1909"/>
                </a:lnTo>
                <a:cubicBezTo>
                  <a:pt x="4313576" y="781822"/>
                  <a:pt x="3638550" y="2026580"/>
                  <a:pt x="3638550" y="3429000"/>
                </a:cubicBezTo>
                <a:cubicBezTo>
                  <a:pt x="3638550" y="4831420"/>
                  <a:pt x="4313576" y="6076179"/>
                  <a:pt x="5356443" y="6856092"/>
                </a:cubicBezTo>
                <a:lnTo>
                  <a:pt x="5359127" y="6858000"/>
                </a:lnTo>
                <a:lnTo>
                  <a:pt x="0" y="6858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739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349AF3-3666-4567-9488-CD0F1E1078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AEAD16-EC84-4361-85DC-2C53F7A9489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3C110C0-AD10-4FD9-A8CB-DC5A3F3EE97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D2410A6-5415-4405-AF72-017B76CEDD3F}"/>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6" name="页脚占位符 5">
            <a:extLst>
              <a:ext uri="{FF2B5EF4-FFF2-40B4-BE49-F238E27FC236}">
                <a16:creationId xmlns:a16="http://schemas.microsoft.com/office/drawing/2014/main" id="{82089C9D-5878-477F-BD8C-E7611DA6C2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33DD41-7228-4FB3-A81B-4DC6B6582D1D}"/>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78279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0317C4-FF73-41EA-88F5-D5E56FA4B3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198DB79-BC52-41C4-9B62-328D32775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1F1FA83-D6F0-44A5-B8FB-C46537FEC8E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A736074-EAE1-4CF1-BABA-13B050679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D746A40-49C0-4738-9FD2-0D4C404CB0A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B716845-2F48-43A1-82A7-3A0A5700B70B}"/>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8" name="页脚占位符 7">
            <a:extLst>
              <a:ext uri="{FF2B5EF4-FFF2-40B4-BE49-F238E27FC236}">
                <a16:creationId xmlns:a16="http://schemas.microsoft.com/office/drawing/2014/main" id="{E1346BC1-F0CA-42BC-AF51-DCDA84AD7A5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4FA981-5036-4D88-B463-697B9CC8F128}"/>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09516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9EE5B-A9CE-4C5F-A13D-06ED93F1E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B425E91-9D63-4A68-8E60-5DAB28C9802B}"/>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4" name="页脚占位符 3">
            <a:extLst>
              <a:ext uri="{FF2B5EF4-FFF2-40B4-BE49-F238E27FC236}">
                <a16:creationId xmlns:a16="http://schemas.microsoft.com/office/drawing/2014/main" id="{43A95432-621A-4A79-ADAE-9A0D4AFDEF4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9814AC6-324C-4442-AD5E-4B0D81D32052}"/>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250259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3CBB6C4-0C18-4673-BEF8-5612770BF07B}"/>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3" name="页脚占位符 2">
            <a:extLst>
              <a:ext uri="{FF2B5EF4-FFF2-40B4-BE49-F238E27FC236}">
                <a16:creationId xmlns:a16="http://schemas.microsoft.com/office/drawing/2014/main" id="{17806A98-06B0-4D40-80AB-FB21518A637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3429526-0889-419B-9258-1C4F3891AE05}"/>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19940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392B5-4D5A-426E-9336-224928CC315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F808DE5-B0B1-4434-ACDC-D4F8FA95F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B154DF0-C685-4A37-BB79-820B00867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C5E0A40-F555-42FE-9693-301CE45BEC35}"/>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6" name="页脚占位符 5">
            <a:extLst>
              <a:ext uri="{FF2B5EF4-FFF2-40B4-BE49-F238E27FC236}">
                <a16:creationId xmlns:a16="http://schemas.microsoft.com/office/drawing/2014/main" id="{CDFB4E8F-EB41-4A5A-8F98-82FB92B49F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2FDE17-4F52-44EC-913E-AB5C2B748B74}"/>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2091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F5B8A-773E-43A6-B821-5FC13DE3753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D7D78B-B3CE-4B61-8B69-482749C6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02A71E4-5146-4779-853E-38DBE03FB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8F5C557-ECB0-48E2-8228-462B16C4D3EF}"/>
              </a:ext>
            </a:extLst>
          </p:cNvPr>
          <p:cNvSpPr>
            <a:spLocks noGrp="1"/>
          </p:cNvSpPr>
          <p:nvPr>
            <p:ph type="dt" sz="half" idx="10"/>
          </p:nvPr>
        </p:nvSpPr>
        <p:spPr/>
        <p:txBody>
          <a:bodyPr/>
          <a:lstStyle/>
          <a:p>
            <a:fld id="{0CC87829-1373-4F9A-841E-B1FC66FF2CF1}" type="datetimeFigureOut">
              <a:rPr lang="zh-CN" altLang="en-US" smtClean="0"/>
              <a:t>2019\11\27 Wednesday</a:t>
            </a:fld>
            <a:endParaRPr lang="zh-CN" altLang="en-US"/>
          </a:p>
        </p:txBody>
      </p:sp>
      <p:sp>
        <p:nvSpPr>
          <p:cNvPr id="6" name="页脚占位符 5">
            <a:extLst>
              <a:ext uri="{FF2B5EF4-FFF2-40B4-BE49-F238E27FC236}">
                <a16:creationId xmlns:a16="http://schemas.microsoft.com/office/drawing/2014/main" id="{BD277181-E81C-47E3-A14B-70ADA280CA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70189-7C53-440D-931C-281953FBDB96}"/>
              </a:ext>
            </a:extLst>
          </p:cNvPr>
          <p:cNvSpPr>
            <a:spLocks noGrp="1"/>
          </p:cNvSpPr>
          <p:nvPr>
            <p:ph type="sldNum" sz="quarter" idx="12"/>
          </p:nvPr>
        </p:nvSpPr>
        <p:spPr/>
        <p:txBody>
          <a:body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302037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9B70B5-034D-4803-B2EB-9243F7BA6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4F62817-403A-489C-B35E-C85253460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CE5797-0D4D-42F5-959A-648BFCEFD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87829-1373-4F9A-841E-B1FC66FF2CF1}" type="datetimeFigureOut">
              <a:rPr lang="zh-CN" altLang="en-US" smtClean="0"/>
              <a:t>2019\11\27 Wednesday</a:t>
            </a:fld>
            <a:endParaRPr lang="zh-CN" altLang="en-US"/>
          </a:p>
        </p:txBody>
      </p:sp>
      <p:sp>
        <p:nvSpPr>
          <p:cNvPr id="5" name="页脚占位符 4">
            <a:extLst>
              <a:ext uri="{FF2B5EF4-FFF2-40B4-BE49-F238E27FC236}">
                <a16:creationId xmlns:a16="http://schemas.microsoft.com/office/drawing/2014/main" id="{4519F3EE-708C-44DE-943D-78EC5C783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6F838B-F3B7-42AE-8A42-1A3CD1B8E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EDE92-7F52-4A78-B72C-9CB939C045D4}" type="slidenum">
              <a:rPr lang="zh-CN" altLang="en-US" smtClean="0"/>
              <a:t>‹#›</a:t>
            </a:fld>
            <a:endParaRPr lang="zh-CN" altLang="en-US"/>
          </a:p>
        </p:txBody>
      </p:sp>
    </p:spTree>
    <p:extLst>
      <p:ext uri="{BB962C8B-B14F-4D97-AF65-F5344CB8AC3E}">
        <p14:creationId xmlns:p14="http://schemas.microsoft.com/office/powerpoint/2010/main" val="111999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1.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82384B8F-D3CA-4688-A4D4-93EA78E695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239" b="15239"/>
          <a:stretch>
            <a:fillRect/>
          </a:stretch>
        </p:blipFill>
        <p:spPr>
          <a:xfrm>
            <a:off x="0" y="0"/>
            <a:ext cx="12192000" cy="5645250"/>
          </a:xfrm>
        </p:spPr>
      </p:pic>
      <p:sp>
        <p:nvSpPr>
          <p:cNvPr id="10" name="任意多边形: 形状 9">
            <a:extLst>
              <a:ext uri="{FF2B5EF4-FFF2-40B4-BE49-F238E27FC236}">
                <a16:creationId xmlns:a16="http://schemas.microsoft.com/office/drawing/2014/main" id="{B798E450-8471-4D8C-B046-C5B0BAAEDE3B}"/>
              </a:ext>
            </a:extLst>
          </p:cNvPr>
          <p:cNvSpPr/>
          <p:nvPr/>
        </p:nvSpPr>
        <p:spPr>
          <a:xfrm>
            <a:off x="624126" y="2107670"/>
            <a:ext cx="11379200" cy="3632200"/>
          </a:xfrm>
          <a:custGeom>
            <a:avLst/>
            <a:gdLst>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Lst>
            <a:ahLst/>
            <a:cxnLst>
              <a:cxn ang="0">
                <a:pos x="connsiteX0" y="connsiteY0"/>
              </a:cxn>
              <a:cxn ang="0">
                <a:pos x="connsiteX1" y="connsiteY1"/>
              </a:cxn>
              <a:cxn ang="0">
                <a:pos x="connsiteX2" y="connsiteY2"/>
              </a:cxn>
              <a:cxn ang="0">
                <a:pos x="connsiteX3" y="connsiteY3"/>
              </a:cxn>
            </a:cxnLst>
            <a:rect l="l" t="t" r="r" b="b"/>
            <a:pathLst>
              <a:path w="11379200" h="3632200">
                <a:moveTo>
                  <a:pt x="0" y="3632200"/>
                </a:moveTo>
                <a:cubicBezTo>
                  <a:pt x="3484033" y="1155700"/>
                  <a:pt x="7526867" y="266700"/>
                  <a:pt x="11125200" y="0"/>
                </a:cubicBezTo>
                <a:lnTo>
                  <a:pt x="11379200" y="254000"/>
                </a:lnTo>
                <a:cubicBezTo>
                  <a:pt x="6752167" y="550333"/>
                  <a:pt x="3318933" y="1583267"/>
                  <a:pt x="0" y="3632200"/>
                </a:cubicBezTo>
                <a:close/>
              </a:path>
            </a:pathLst>
          </a:custGeom>
          <a:gradFill flip="none" rotWithShape="1">
            <a:gsLst>
              <a:gs pos="99000">
                <a:srgbClr val="173555"/>
              </a:gs>
              <a:gs pos="0">
                <a:srgbClr val="00A7C3"/>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7">
            <a:extLst>
              <a:ext uri="{FF2B5EF4-FFF2-40B4-BE49-F238E27FC236}">
                <a16:creationId xmlns:a16="http://schemas.microsoft.com/office/drawing/2014/main" id="{AB4352C2-42C3-4A1A-BC3C-7C895C47DDF6}"/>
              </a:ext>
            </a:extLst>
          </p:cNvPr>
          <p:cNvSpPr/>
          <p:nvPr/>
        </p:nvSpPr>
        <p:spPr>
          <a:xfrm rot="5400000" flipV="1">
            <a:off x="6149634" y="-3316767"/>
            <a:ext cx="2577887" cy="9129497"/>
          </a:xfrm>
          <a:custGeom>
            <a:avLst/>
            <a:gdLst>
              <a:gd name="connsiteX0" fmla="*/ 0 w 6676571"/>
              <a:gd name="connsiteY0" fmla="*/ 2525486 h 2525486"/>
              <a:gd name="connsiteX1" fmla="*/ 0 w 6676571"/>
              <a:gd name="connsiteY1" fmla="*/ 0 h 2525486"/>
              <a:gd name="connsiteX2" fmla="*/ 6676571 w 6676571"/>
              <a:gd name="connsiteY2" fmla="*/ 2525486 h 2525486"/>
              <a:gd name="connsiteX3" fmla="*/ 0 w 6676571"/>
              <a:gd name="connsiteY3" fmla="*/ 2525486 h 2525486"/>
              <a:gd name="connsiteX0" fmla="*/ 0 w 2539999"/>
              <a:gd name="connsiteY0" fmla="*/ 2525486 h 8868232"/>
              <a:gd name="connsiteX1" fmla="*/ 0 w 2539999"/>
              <a:gd name="connsiteY1" fmla="*/ 0 h 8868232"/>
              <a:gd name="connsiteX2" fmla="*/ 2539999 w 2539999"/>
              <a:gd name="connsiteY2" fmla="*/ 8868232 h 8868232"/>
              <a:gd name="connsiteX3" fmla="*/ 0 w 2539999"/>
              <a:gd name="connsiteY3" fmla="*/ 2525486 h 8868232"/>
              <a:gd name="connsiteX0" fmla="*/ 0 w 2539999"/>
              <a:gd name="connsiteY0" fmla="*/ 2525486 h 8868232"/>
              <a:gd name="connsiteX1" fmla="*/ 0 w 2539999"/>
              <a:gd name="connsiteY1" fmla="*/ 0 h 8868232"/>
              <a:gd name="connsiteX2" fmla="*/ 2539999 w 2539999"/>
              <a:gd name="connsiteY2" fmla="*/ 8868232 h 8868232"/>
              <a:gd name="connsiteX3" fmla="*/ 0 w 2539999"/>
              <a:gd name="connsiteY3" fmla="*/ 252548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174175 w 2539999"/>
              <a:gd name="connsiteY0" fmla="*/ 2452917 h 8868232"/>
              <a:gd name="connsiteX1" fmla="*/ 0 w 2539999"/>
              <a:gd name="connsiteY1" fmla="*/ 0 h 8868232"/>
              <a:gd name="connsiteX2" fmla="*/ 2539999 w 2539999"/>
              <a:gd name="connsiteY2" fmla="*/ 8868232 h 8868232"/>
              <a:gd name="connsiteX3" fmla="*/ 174175 w 2539999"/>
              <a:gd name="connsiteY3" fmla="*/ 2452917 h 8868232"/>
              <a:gd name="connsiteX0" fmla="*/ 70186 w 2552123"/>
              <a:gd name="connsiteY0" fmla="*/ 2452918 h 8868232"/>
              <a:gd name="connsiteX1" fmla="*/ 12124 w 2552123"/>
              <a:gd name="connsiteY1" fmla="*/ 0 h 8868232"/>
              <a:gd name="connsiteX2" fmla="*/ 2552123 w 2552123"/>
              <a:gd name="connsiteY2" fmla="*/ 8868232 h 8868232"/>
              <a:gd name="connsiteX3" fmla="*/ 70186 w 2552123"/>
              <a:gd name="connsiteY3" fmla="*/ 2452918 h 8868232"/>
              <a:gd name="connsiteX0" fmla="*/ 58062 w 2539999"/>
              <a:gd name="connsiteY0" fmla="*/ 2452918 h 8868232"/>
              <a:gd name="connsiteX1" fmla="*/ 0 w 2539999"/>
              <a:gd name="connsiteY1" fmla="*/ 0 h 8868232"/>
              <a:gd name="connsiteX2" fmla="*/ 2539999 w 2539999"/>
              <a:gd name="connsiteY2" fmla="*/ 8868232 h 8868232"/>
              <a:gd name="connsiteX3" fmla="*/ 58062 w 2539999"/>
              <a:gd name="connsiteY3" fmla="*/ 2452918 h 8868232"/>
              <a:gd name="connsiteX0" fmla="*/ 87089 w 2569026"/>
              <a:gd name="connsiteY0" fmla="*/ 2452917 h 8868231"/>
              <a:gd name="connsiteX1" fmla="*/ 0 w 2569026"/>
              <a:gd name="connsiteY1" fmla="*/ 0 h 8868231"/>
              <a:gd name="connsiteX2" fmla="*/ 2569026 w 2569026"/>
              <a:gd name="connsiteY2" fmla="*/ 8868231 h 8868231"/>
              <a:gd name="connsiteX3" fmla="*/ 87089 w 2569026"/>
              <a:gd name="connsiteY3" fmla="*/ 2452917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9"/>
              <a:gd name="connsiteY0" fmla="*/ 2438404 h 8824691"/>
              <a:gd name="connsiteX1" fmla="*/ 0 w 2569029"/>
              <a:gd name="connsiteY1" fmla="*/ 0 h 8824691"/>
              <a:gd name="connsiteX2" fmla="*/ 2569029 w 2569029"/>
              <a:gd name="connsiteY2" fmla="*/ 8824691 h 8824691"/>
              <a:gd name="connsiteX3" fmla="*/ 43548 w 2569029"/>
              <a:gd name="connsiteY3" fmla="*/ 2438404 h 8824691"/>
              <a:gd name="connsiteX0" fmla="*/ 43548 w 2569029"/>
              <a:gd name="connsiteY0" fmla="*/ 2438404 h 8824691"/>
              <a:gd name="connsiteX1" fmla="*/ 0 w 2569029"/>
              <a:gd name="connsiteY1" fmla="*/ 0 h 8824691"/>
              <a:gd name="connsiteX2" fmla="*/ 2569029 w 2569029"/>
              <a:gd name="connsiteY2" fmla="*/ 8824691 h 8824691"/>
              <a:gd name="connsiteX3" fmla="*/ 43548 w 2569029"/>
              <a:gd name="connsiteY3" fmla="*/ 2438404 h 8824691"/>
              <a:gd name="connsiteX0" fmla="*/ 29034 w 2554515"/>
              <a:gd name="connsiteY0" fmla="*/ 2510975 h 8897262"/>
              <a:gd name="connsiteX1" fmla="*/ 0 w 2554515"/>
              <a:gd name="connsiteY1" fmla="*/ 0 h 8897262"/>
              <a:gd name="connsiteX2" fmla="*/ 2554515 w 2554515"/>
              <a:gd name="connsiteY2" fmla="*/ 8897262 h 8897262"/>
              <a:gd name="connsiteX3" fmla="*/ 29034 w 2554515"/>
              <a:gd name="connsiteY3" fmla="*/ 2510975 h 8897262"/>
              <a:gd name="connsiteX0" fmla="*/ 69490 w 2594971"/>
              <a:gd name="connsiteY0" fmla="*/ 2510975 h 8897262"/>
              <a:gd name="connsiteX1" fmla="*/ 40456 w 2594971"/>
              <a:gd name="connsiteY1" fmla="*/ 0 h 8897262"/>
              <a:gd name="connsiteX2" fmla="*/ 2594971 w 2594971"/>
              <a:gd name="connsiteY2" fmla="*/ 8897262 h 8897262"/>
              <a:gd name="connsiteX3" fmla="*/ 69490 w 2594971"/>
              <a:gd name="connsiteY3" fmla="*/ 2510975 h 8897262"/>
              <a:gd name="connsiteX0" fmla="*/ 69490 w 2594971"/>
              <a:gd name="connsiteY0" fmla="*/ 2510975 h 8897262"/>
              <a:gd name="connsiteX1" fmla="*/ 40456 w 2594971"/>
              <a:gd name="connsiteY1" fmla="*/ 0 h 8897262"/>
              <a:gd name="connsiteX2" fmla="*/ 2594971 w 2594971"/>
              <a:gd name="connsiteY2" fmla="*/ 8897262 h 8897262"/>
              <a:gd name="connsiteX3" fmla="*/ 69490 w 2594971"/>
              <a:gd name="connsiteY3" fmla="*/ 2510975 h 8897262"/>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490796"/>
              <a:gd name="connsiteY0" fmla="*/ 2598060 h 9056921"/>
              <a:gd name="connsiteX1" fmla="*/ 23366 w 2490796"/>
              <a:gd name="connsiteY1" fmla="*/ 0 h 9056921"/>
              <a:gd name="connsiteX2" fmla="*/ 2490796 w 2490796"/>
              <a:gd name="connsiteY2" fmla="*/ 9056921 h 9056921"/>
              <a:gd name="connsiteX3" fmla="*/ 110455 w 2490796"/>
              <a:gd name="connsiteY3" fmla="*/ 2598060 h 9056921"/>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960917 h 9361724"/>
              <a:gd name="connsiteX1" fmla="*/ 23366 w 2563371"/>
              <a:gd name="connsiteY1" fmla="*/ 0 h 9361724"/>
              <a:gd name="connsiteX2" fmla="*/ 2563371 w 2563371"/>
              <a:gd name="connsiteY2" fmla="*/ 9361724 h 9361724"/>
              <a:gd name="connsiteX3" fmla="*/ 110455 w 2563371"/>
              <a:gd name="connsiteY3" fmla="*/ 2960917 h 9361724"/>
              <a:gd name="connsiteX0" fmla="*/ 110455 w 2563371"/>
              <a:gd name="connsiteY0" fmla="*/ 2960917 h 9361724"/>
              <a:gd name="connsiteX1" fmla="*/ 23366 w 2563371"/>
              <a:gd name="connsiteY1" fmla="*/ 0 h 9361724"/>
              <a:gd name="connsiteX2" fmla="*/ 2563371 w 2563371"/>
              <a:gd name="connsiteY2" fmla="*/ 9361724 h 9361724"/>
              <a:gd name="connsiteX3" fmla="*/ 110455 w 2563371"/>
              <a:gd name="connsiteY3" fmla="*/ 2960917 h 9361724"/>
              <a:gd name="connsiteX0" fmla="*/ 110455 w 2577888"/>
              <a:gd name="connsiteY0" fmla="*/ 2960917 h 9477841"/>
              <a:gd name="connsiteX1" fmla="*/ 23366 w 2577888"/>
              <a:gd name="connsiteY1" fmla="*/ 0 h 9477841"/>
              <a:gd name="connsiteX2" fmla="*/ 2577888 w 2577888"/>
              <a:gd name="connsiteY2" fmla="*/ 9477841 h 9477841"/>
              <a:gd name="connsiteX3" fmla="*/ 110455 w 2577888"/>
              <a:gd name="connsiteY3" fmla="*/ 2960917 h 9477841"/>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Lst>
            <a:ahLst/>
            <a:cxnLst>
              <a:cxn ang="0">
                <a:pos x="connsiteX0" y="connsiteY0"/>
              </a:cxn>
              <a:cxn ang="0">
                <a:pos x="connsiteX1" y="connsiteY1"/>
              </a:cxn>
              <a:cxn ang="0">
                <a:pos x="connsiteX2" y="connsiteY2"/>
              </a:cxn>
              <a:cxn ang="0">
                <a:pos x="connsiteX3" y="connsiteY3"/>
              </a:cxn>
            </a:cxnLst>
            <a:rect l="l" t="t" r="r" b="b"/>
            <a:pathLst>
              <a:path w="2577887" h="9129497">
                <a:moveTo>
                  <a:pt x="110454" y="2612573"/>
                </a:moveTo>
                <a:cubicBezTo>
                  <a:pt x="23376" y="1940081"/>
                  <a:pt x="-34687" y="991812"/>
                  <a:pt x="23367" y="0"/>
                </a:cubicBezTo>
                <a:cubicBezTo>
                  <a:pt x="545891" y="3014144"/>
                  <a:pt x="778115" y="6376622"/>
                  <a:pt x="2577887" y="9129497"/>
                </a:cubicBezTo>
                <a:cubicBezTo>
                  <a:pt x="1266763" y="7436165"/>
                  <a:pt x="637806" y="5176768"/>
                  <a:pt x="110454" y="26125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5">
            <a:extLst>
              <a:ext uri="{FF2B5EF4-FFF2-40B4-BE49-F238E27FC236}">
                <a16:creationId xmlns:a16="http://schemas.microsoft.com/office/drawing/2014/main" id="{E8954EDB-D98D-41C9-9C6C-0B2FFCDD95ED}"/>
              </a:ext>
            </a:extLst>
          </p:cNvPr>
          <p:cNvSpPr/>
          <p:nvPr/>
        </p:nvSpPr>
        <p:spPr>
          <a:xfrm flipH="1" flipV="1">
            <a:off x="3585028" y="0"/>
            <a:ext cx="8606971" cy="2525486"/>
          </a:xfrm>
          <a:custGeom>
            <a:avLst/>
            <a:gdLst>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8606971" h="2525486">
                <a:moveTo>
                  <a:pt x="0" y="2525486"/>
                </a:moveTo>
                <a:lnTo>
                  <a:pt x="0" y="0"/>
                </a:lnTo>
                <a:cubicBezTo>
                  <a:pt x="2549676" y="1683657"/>
                  <a:pt x="5070324" y="1959429"/>
                  <a:pt x="8606971" y="2525486"/>
                </a:cubicBezTo>
                <a:lnTo>
                  <a:pt x="0" y="2525486"/>
                </a:lnTo>
                <a:close/>
              </a:path>
            </a:pathLst>
          </a:custGeom>
          <a:gradFill flip="none" rotWithShape="1">
            <a:gsLst>
              <a:gs pos="99000">
                <a:srgbClr val="173555"/>
              </a:gs>
              <a:gs pos="0">
                <a:srgbClr val="00A7C3"/>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191925B-11E4-4E03-A463-44F26B25EC78}"/>
              </a:ext>
            </a:extLst>
          </p:cNvPr>
          <p:cNvSpPr txBox="1"/>
          <p:nvPr/>
        </p:nvSpPr>
        <p:spPr>
          <a:xfrm>
            <a:off x="3694341" y="4125324"/>
            <a:ext cx="8308985" cy="1015663"/>
          </a:xfrm>
          <a:prstGeom prst="rect">
            <a:avLst/>
          </a:prstGeom>
          <a:noFill/>
        </p:spPr>
        <p:txBody>
          <a:bodyPr wrap="square" rtlCol="0">
            <a:spAutoFit/>
          </a:bodyPr>
          <a:lstStyle/>
          <a:p>
            <a:r>
              <a:rPr lang="zh-CN" altLang="en-US" sz="6000" b="1" dirty="0">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rPr>
              <a:t>年度安全工作总结</a:t>
            </a:r>
            <a:r>
              <a:rPr lang="en-US" altLang="zh-CN" sz="6000" b="1" dirty="0">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rPr>
              <a:t>/</a:t>
            </a:r>
            <a:r>
              <a:rPr lang="zh-CN" altLang="en-US" sz="6000" b="1" dirty="0">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rPr>
              <a:t>计划</a:t>
            </a:r>
          </a:p>
        </p:txBody>
      </p:sp>
      <p:sp>
        <p:nvSpPr>
          <p:cNvPr id="12" name="矩形 11">
            <a:extLst>
              <a:ext uri="{FF2B5EF4-FFF2-40B4-BE49-F238E27FC236}">
                <a16:creationId xmlns:a16="http://schemas.microsoft.com/office/drawing/2014/main" id="{D3A82321-08AA-4266-8BF1-4ADD6CAF9079}"/>
              </a:ext>
            </a:extLst>
          </p:cNvPr>
          <p:cNvSpPr/>
          <p:nvPr/>
        </p:nvSpPr>
        <p:spPr>
          <a:xfrm>
            <a:off x="8991600" y="5612457"/>
            <a:ext cx="2728674" cy="555141"/>
          </a:xfrm>
          <a:prstGeom prst="rect">
            <a:avLst/>
          </a:prstGeom>
          <a:gradFill flip="none" rotWithShape="1">
            <a:gsLst>
              <a:gs pos="99000">
                <a:srgbClr val="173555"/>
              </a:gs>
              <a:gs pos="0">
                <a:srgbClr val="00A7C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ABFBEDD-1A0B-4F52-817D-61C46CC398B7}"/>
              </a:ext>
            </a:extLst>
          </p:cNvPr>
          <p:cNvSpPr txBox="1"/>
          <p:nvPr/>
        </p:nvSpPr>
        <p:spPr>
          <a:xfrm>
            <a:off x="9431099" y="5716610"/>
            <a:ext cx="184967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a:t>
            </a:r>
            <a:r>
              <a:rPr lang="en-US" altLang="zh-CN" sz="2000" dirty="0">
                <a:solidFill>
                  <a:schemeClr val="bg1"/>
                </a:solidFill>
                <a:latin typeface="微软雅黑" panose="020B0503020204020204" pitchFamily="34" charset="-122"/>
                <a:ea typeface="微软雅黑" panose="020B0503020204020204" pitchFamily="34" charset="-122"/>
              </a:rPr>
              <a:t>XXX</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D065B01-BEF8-4DB3-8FCA-C786A5C4D074}"/>
              </a:ext>
            </a:extLst>
          </p:cNvPr>
          <p:cNvSpPr txBox="1"/>
          <p:nvPr/>
        </p:nvSpPr>
        <p:spPr>
          <a:xfrm>
            <a:off x="6792684" y="3530406"/>
            <a:ext cx="5014674" cy="523220"/>
          </a:xfrm>
          <a:prstGeom prst="rect">
            <a:avLst/>
          </a:prstGeom>
          <a:noFill/>
        </p:spPr>
        <p:txBody>
          <a:bodyPr wrap="square" rtlCol="0">
            <a:spAutoFit/>
          </a:bodyPr>
          <a:lstStyle/>
          <a:p>
            <a:pPr algn="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XXXXXXXXXXXXXX</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公司</a:t>
            </a:r>
          </a:p>
        </p:txBody>
      </p:sp>
    </p:spTree>
    <p:extLst>
      <p:ext uri="{BB962C8B-B14F-4D97-AF65-F5344CB8AC3E}">
        <p14:creationId xmlns:p14="http://schemas.microsoft.com/office/powerpoint/2010/main" val="217040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8B023DE-1191-4DA3-9317-98487B9FFD0C}"/>
              </a:ext>
            </a:extLst>
          </p:cNvPr>
          <p:cNvSpPr/>
          <p:nvPr/>
        </p:nvSpPr>
        <p:spPr>
          <a:xfrm>
            <a:off x="990600" y="2140149"/>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2" name="矩形 1">
            <a:extLst>
              <a:ext uri="{FF2B5EF4-FFF2-40B4-BE49-F238E27FC236}">
                <a16:creationId xmlns:a16="http://schemas.microsoft.com/office/drawing/2014/main" id="{67A59772-01EE-4FF7-B225-2C248702CF52}"/>
              </a:ext>
            </a:extLst>
          </p:cNvPr>
          <p:cNvSpPr/>
          <p:nvPr/>
        </p:nvSpPr>
        <p:spPr>
          <a:xfrm>
            <a:off x="740231" y="1399791"/>
            <a:ext cx="2409370" cy="400110"/>
          </a:xfrm>
          <a:prstGeom prst="rect">
            <a:avLst/>
          </a:prstGeom>
        </p:spPr>
        <p:txBody>
          <a:bodyPr wrap="square">
            <a:spAutoFit/>
          </a:bodyPr>
          <a:lstStyle/>
          <a:p>
            <a:pPr algn="just"/>
            <a:r>
              <a:rPr lang="zh-CN" altLang="en-US" sz="2000" dirty="0">
                <a:latin typeface="微软雅黑" panose="020B0503020204020204" pitchFamily="34" charset="-122"/>
                <a:ea typeface="微软雅黑" panose="020B0503020204020204" pitchFamily="34" charset="-122"/>
              </a:rPr>
              <a:t>隐患现场图片示例</a:t>
            </a:r>
          </a:p>
        </p:txBody>
      </p:sp>
      <p:pic>
        <p:nvPicPr>
          <p:cNvPr id="52" name="Picture 2" descr="DSCN3151">
            <a:extLst>
              <a:ext uri="{FF2B5EF4-FFF2-40B4-BE49-F238E27FC236}">
                <a16:creationId xmlns:a16="http://schemas.microsoft.com/office/drawing/2014/main" id="{72A80BD1-653D-4355-808B-6DBA1BCFD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7" y="1974420"/>
            <a:ext cx="2765545" cy="207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矩形 53">
            <a:extLst>
              <a:ext uri="{FF2B5EF4-FFF2-40B4-BE49-F238E27FC236}">
                <a16:creationId xmlns:a16="http://schemas.microsoft.com/office/drawing/2014/main" id="{A2977B70-9EFB-43AF-B7F6-00ABE70F8106}"/>
              </a:ext>
            </a:extLst>
          </p:cNvPr>
          <p:cNvSpPr/>
          <p:nvPr/>
        </p:nvSpPr>
        <p:spPr>
          <a:xfrm>
            <a:off x="4672693" y="2133832"/>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3" name="Picture 2" descr="截图161">
            <a:extLst>
              <a:ext uri="{FF2B5EF4-FFF2-40B4-BE49-F238E27FC236}">
                <a16:creationId xmlns:a16="http://schemas.microsoft.com/office/drawing/2014/main" id="{F16E3C2A-0098-4AD9-A276-996BB2A0B9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 t="14089" r="33339" b="18704"/>
          <a:stretch/>
        </p:blipFill>
        <p:spPr bwMode="auto">
          <a:xfrm>
            <a:off x="4593440" y="1974420"/>
            <a:ext cx="2684834" cy="20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矩形 54">
            <a:extLst>
              <a:ext uri="{FF2B5EF4-FFF2-40B4-BE49-F238E27FC236}">
                <a16:creationId xmlns:a16="http://schemas.microsoft.com/office/drawing/2014/main" id="{548CEA87-C64C-4E2D-AA06-B0326D401CC3}"/>
              </a:ext>
            </a:extLst>
          </p:cNvPr>
          <p:cNvSpPr/>
          <p:nvPr/>
        </p:nvSpPr>
        <p:spPr>
          <a:xfrm>
            <a:off x="8354786" y="2133832"/>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6" name="Picture 3" descr="181345450698359.jpg">
            <a:extLst>
              <a:ext uri="{FF2B5EF4-FFF2-40B4-BE49-F238E27FC236}">
                <a16:creationId xmlns:a16="http://schemas.microsoft.com/office/drawing/2014/main" id="{D465B779-1346-44DC-A785-BF603E199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796" y="1974420"/>
            <a:ext cx="2758873" cy="206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矩形 56">
            <a:extLst>
              <a:ext uri="{FF2B5EF4-FFF2-40B4-BE49-F238E27FC236}">
                <a16:creationId xmlns:a16="http://schemas.microsoft.com/office/drawing/2014/main" id="{EAE8DBAB-2A05-4721-8D38-77534530CEF8}"/>
              </a:ext>
            </a:extLst>
          </p:cNvPr>
          <p:cNvSpPr/>
          <p:nvPr/>
        </p:nvSpPr>
        <p:spPr>
          <a:xfrm>
            <a:off x="990599" y="4630289"/>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8" name="Picture 3" descr="2007年8月13日中油一建芳烃用火点与气瓶间距太近">
            <a:extLst>
              <a:ext uri="{FF2B5EF4-FFF2-40B4-BE49-F238E27FC236}">
                <a16:creationId xmlns:a16="http://schemas.microsoft.com/office/drawing/2014/main" id="{5514624B-771C-4682-B8A9-5B01AB04D9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76"/>
          <a:stretch/>
        </p:blipFill>
        <p:spPr>
          <a:xfrm>
            <a:off x="827317" y="4438353"/>
            <a:ext cx="2765545" cy="20687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 name="矩形 58">
            <a:extLst>
              <a:ext uri="{FF2B5EF4-FFF2-40B4-BE49-F238E27FC236}">
                <a16:creationId xmlns:a16="http://schemas.microsoft.com/office/drawing/2014/main" id="{03F0B4D2-546A-4ACB-B4E9-2C6E996F059D}"/>
              </a:ext>
            </a:extLst>
          </p:cNvPr>
          <p:cNvSpPr/>
          <p:nvPr/>
        </p:nvSpPr>
        <p:spPr>
          <a:xfrm>
            <a:off x="4672693" y="4630289"/>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60" name="内容占位符 225288" descr="照片3 252">
            <a:extLst>
              <a:ext uri="{FF2B5EF4-FFF2-40B4-BE49-F238E27FC236}">
                <a16:creationId xmlns:a16="http://schemas.microsoft.com/office/drawing/2014/main" id="{D72EBD15-BA5D-4586-A32A-29BD71D1F224}"/>
              </a:ext>
            </a:extLst>
          </p:cNvPr>
          <p:cNvPicPr>
            <a:picLocks noChangeAspect="1" noChangeArrowheads="1"/>
          </p:cNvPicPr>
          <p:nvPr/>
        </p:nvPicPr>
        <p:blipFill rotWithShape="1">
          <a:blip r:embed="rId6"/>
          <a:srcRect l="22015" r="3395"/>
          <a:stretch/>
        </p:blipFill>
        <p:spPr>
          <a:xfrm>
            <a:off x="4593440" y="4438353"/>
            <a:ext cx="2684834" cy="2075057"/>
          </a:xfrm>
          <a:prstGeom prst="rect">
            <a:avLst/>
          </a:prstGeom>
          <a:solidFill>
            <a:srgbClr val="FFFFFF"/>
          </a:solidFill>
        </p:spPr>
      </p:pic>
      <p:sp>
        <p:nvSpPr>
          <p:cNvPr id="61" name="矩形 60">
            <a:extLst>
              <a:ext uri="{FF2B5EF4-FFF2-40B4-BE49-F238E27FC236}">
                <a16:creationId xmlns:a16="http://schemas.microsoft.com/office/drawing/2014/main" id="{AF234446-3929-44B3-8895-C0FE85D7233A}"/>
              </a:ext>
            </a:extLst>
          </p:cNvPr>
          <p:cNvSpPr/>
          <p:nvPr/>
        </p:nvSpPr>
        <p:spPr>
          <a:xfrm>
            <a:off x="8354785" y="4630288"/>
            <a:ext cx="2739571" cy="202545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62" name="Picture 4" descr="1-5  违规操作">
            <a:extLst>
              <a:ext uri="{FF2B5EF4-FFF2-40B4-BE49-F238E27FC236}">
                <a16:creationId xmlns:a16="http://schemas.microsoft.com/office/drawing/2014/main" id="{32A62993-6C43-4DB6-97E2-99F25EFABE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920"/>
          <a:stretch/>
        </p:blipFill>
        <p:spPr bwMode="auto">
          <a:xfrm>
            <a:off x="8240097" y="4438353"/>
            <a:ext cx="2739571" cy="2067779"/>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 name="矩形 62">
            <a:extLst>
              <a:ext uri="{FF2B5EF4-FFF2-40B4-BE49-F238E27FC236}">
                <a16:creationId xmlns:a16="http://schemas.microsoft.com/office/drawing/2014/main" id="{92B3D696-025F-4227-A2C4-82D2C2361AC0}"/>
              </a:ext>
            </a:extLst>
          </p:cNvPr>
          <p:cNvSpPr/>
          <p:nvPr/>
        </p:nvSpPr>
        <p:spPr>
          <a:xfrm>
            <a:off x="3149600" y="1406976"/>
            <a:ext cx="4262663" cy="400110"/>
          </a:xfrm>
          <a:prstGeom prst="rect">
            <a:avLst/>
          </a:prstGeom>
        </p:spPr>
        <p:txBody>
          <a:bodyPr wrap="square">
            <a:spAutoFit/>
          </a:bodyPr>
          <a:lstStyle/>
          <a:p>
            <a:pPr algn="just"/>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（请更换本公司隐患图片）</a:t>
            </a:r>
          </a:p>
        </p:txBody>
      </p:sp>
    </p:spTree>
    <p:extLst>
      <p:ext uri="{BB962C8B-B14F-4D97-AF65-F5344CB8AC3E}">
        <p14:creationId xmlns:p14="http://schemas.microsoft.com/office/powerpoint/2010/main" val="420115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2019</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年违章统计</a:t>
            </a:r>
          </a:p>
        </p:txBody>
      </p:sp>
      <p:sp>
        <p:nvSpPr>
          <p:cNvPr id="2" name="矩形 1">
            <a:extLst>
              <a:ext uri="{FF2B5EF4-FFF2-40B4-BE49-F238E27FC236}">
                <a16:creationId xmlns:a16="http://schemas.microsoft.com/office/drawing/2014/main" id="{67A59772-01EE-4FF7-B225-2C248702CF52}"/>
              </a:ext>
            </a:extLst>
          </p:cNvPr>
          <p:cNvSpPr/>
          <p:nvPr/>
        </p:nvSpPr>
        <p:spPr>
          <a:xfrm>
            <a:off x="740230" y="1329245"/>
            <a:ext cx="10900227" cy="967188"/>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年违章现象主要存在于未正常穿戴个人防护用品、睡岗、离岗及玩手机等。有部分生产车间自行处罚，未在安环部备案存档，</a:t>
            </a:r>
          </a:p>
        </p:txBody>
      </p:sp>
      <p:graphicFrame>
        <p:nvGraphicFramePr>
          <p:cNvPr id="6" name="表格 8">
            <a:extLst>
              <a:ext uri="{FF2B5EF4-FFF2-40B4-BE49-F238E27FC236}">
                <a16:creationId xmlns:a16="http://schemas.microsoft.com/office/drawing/2014/main" id="{FB771EFD-2857-4F5D-87B5-66CDEA80764C}"/>
              </a:ext>
            </a:extLst>
          </p:cNvPr>
          <p:cNvGraphicFramePr>
            <a:graphicFrameLocks noGrp="1"/>
          </p:cNvGraphicFramePr>
          <p:nvPr>
            <p:extLst>
              <p:ext uri="{D42A27DB-BD31-4B8C-83A1-F6EECF244321}">
                <p14:modId xmlns:p14="http://schemas.microsoft.com/office/powerpoint/2010/main" val="477753684"/>
              </p:ext>
            </p:extLst>
          </p:nvPr>
        </p:nvGraphicFramePr>
        <p:xfrm>
          <a:off x="1117599" y="2677171"/>
          <a:ext cx="10145487" cy="3114840"/>
        </p:xfrm>
        <a:graphic>
          <a:graphicData uri="http://schemas.openxmlformats.org/drawingml/2006/table">
            <a:tbl>
              <a:tblPr firstRow="1" bandRow="1">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12" name="矩形 11">
            <a:extLst>
              <a:ext uri="{FF2B5EF4-FFF2-40B4-BE49-F238E27FC236}">
                <a16:creationId xmlns:a16="http://schemas.microsoft.com/office/drawing/2014/main" id="{62A5CE49-C537-4C2F-86CA-88E8C0928B8E}"/>
              </a:ext>
            </a:extLst>
          </p:cNvPr>
          <p:cNvSpPr/>
          <p:nvPr/>
        </p:nvSpPr>
        <p:spPr>
          <a:xfrm>
            <a:off x="1445073" y="4863203"/>
            <a:ext cx="420915" cy="914428"/>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矩形 26">
            <a:extLst>
              <a:ext uri="{FF2B5EF4-FFF2-40B4-BE49-F238E27FC236}">
                <a16:creationId xmlns:a16="http://schemas.microsoft.com/office/drawing/2014/main" id="{15F2B8FF-DB31-4EFC-99B8-DFABF657DE16}"/>
              </a:ext>
            </a:extLst>
          </p:cNvPr>
          <p:cNvSpPr/>
          <p:nvPr/>
        </p:nvSpPr>
        <p:spPr>
          <a:xfrm>
            <a:off x="2353759" y="4090397"/>
            <a:ext cx="420915" cy="1701635"/>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a:extLst>
              <a:ext uri="{FF2B5EF4-FFF2-40B4-BE49-F238E27FC236}">
                <a16:creationId xmlns:a16="http://schemas.microsoft.com/office/drawing/2014/main" id="{6249DB32-6EE6-457B-80D1-D792BC1A89E1}"/>
              </a:ext>
            </a:extLst>
          </p:cNvPr>
          <p:cNvSpPr/>
          <p:nvPr/>
        </p:nvSpPr>
        <p:spPr>
          <a:xfrm>
            <a:off x="3262445" y="2893693"/>
            <a:ext cx="420915" cy="289833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矩形 28">
            <a:extLst>
              <a:ext uri="{FF2B5EF4-FFF2-40B4-BE49-F238E27FC236}">
                <a16:creationId xmlns:a16="http://schemas.microsoft.com/office/drawing/2014/main" id="{2ED476B2-EA62-4A09-B0FC-3C117DE99C38}"/>
              </a:ext>
            </a:extLst>
          </p:cNvPr>
          <p:cNvSpPr/>
          <p:nvPr/>
        </p:nvSpPr>
        <p:spPr>
          <a:xfrm>
            <a:off x="4171131" y="5602906"/>
            <a:ext cx="420915" cy="189126"/>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29">
            <a:extLst>
              <a:ext uri="{FF2B5EF4-FFF2-40B4-BE49-F238E27FC236}">
                <a16:creationId xmlns:a16="http://schemas.microsoft.com/office/drawing/2014/main" id="{DEBEE530-8750-4F8D-B091-7C22970B5727}"/>
              </a:ext>
            </a:extLst>
          </p:cNvPr>
          <p:cNvSpPr/>
          <p:nvPr/>
        </p:nvSpPr>
        <p:spPr>
          <a:xfrm>
            <a:off x="5079817" y="4601027"/>
            <a:ext cx="420915" cy="1191005"/>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矩形 30">
            <a:extLst>
              <a:ext uri="{FF2B5EF4-FFF2-40B4-BE49-F238E27FC236}">
                <a16:creationId xmlns:a16="http://schemas.microsoft.com/office/drawing/2014/main" id="{A31B372F-EC42-4482-8E2F-B17C4E6D6A2C}"/>
              </a:ext>
            </a:extLst>
          </p:cNvPr>
          <p:cNvSpPr/>
          <p:nvPr/>
        </p:nvSpPr>
        <p:spPr>
          <a:xfrm>
            <a:off x="5988503" y="4049459"/>
            <a:ext cx="420915" cy="1742573"/>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a:extLst>
              <a:ext uri="{FF2B5EF4-FFF2-40B4-BE49-F238E27FC236}">
                <a16:creationId xmlns:a16="http://schemas.microsoft.com/office/drawing/2014/main" id="{315010D8-189A-47CD-BC54-95B6D81D021C}"/>
              </a:ext>
            </a:extLst>
          </p:cNvPr>
          <p:cNvSpPr/>
          <p:nvPr/>
        </p:nvSpPr>
        <p:spPr>
          <a:xfrm>
            <a:off x="6897189" y="4482551"/>
            <a:ext cx="420915" cy="1309481"/>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a:extLst>
              <a:ext uri="{FF2B5EF4-FFF2-40B4-BE49-F238E27FC236}">
                <a16:creationId xmlns:a16="http://schemas.microsoft.com/office/drawing/2014/main" id="{BF10A554-9153-4577-9B93-9826A5C90578}"/>
              </a:ext>
            </a:extLst>
          </p:cNvPr>
          <p:cNvSpPr/>
          <p:nvPr/>
        </p:nvSpPr>
        <p:spPr>
          <a:xfrm>
            <a:off x="9623247" y="4821105"/>
            <a:ext cx="420915" cy="970906"/>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矩形 33">
            <a:extLst>
              <a:ext uri="{FF2B5EF4-FFF2-40B4-BE49-F238E27FC236}">
                <a16:creationId xmlns:a16="http://schemas.microsoft.com/office/drawing/2014/main" id="{C8D4DEF4-9134-4633-88B8-C9D6C46366D2}"/>
              </a:ext>
            </a:extLst>
          </p:cNvPr>
          <p:cNvSpPr/>
          <p:nvPr/>
        </p:nvSpPr>
        <p:spPr>
          <a:xfrm>
            <a:off x="10531930" y="5602905"/>
            <a:ext cx="420915" cy="189095"/>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C51F7AEB-C709-433D-9A0C-4386F3EF46FF}"/>
              </a:ext>
            </a:extLst>
          </p:cNvPr>
          <p:cNvSpPr txBox="1"/>
          <p:nvPr/>
        </p:nvSpPr>
        <p:spPr>
          <a:xfrm>
            <a:off x="642030" y="5602906"/>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BBBA628C-4C47-4E69-98C5-9DC47BA31AA6}"/>
              </a:ext>
            </a:extLst>
          </p:cNvPr>
          <p:cNvSpPr txBox="1"/>
          <p:nvPr/>
        </p:nvSpPr>
        <p:spPr>
          <a:xfrm>
            <a:off x="635906" y="5264352"/>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2</a:t>
            </a:r>
            <a:endParaRPr lang="zh-CN" altLang="en-US" sz="160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B6E32F56-5EC9-44A8-8E51-5A36D16C2E5B}"/>
              </a:ext>
            </a:extLst>
          </p:cNvPr>
          <p:cNvSpPr txBox="1"/>
          <p:nvPr/>
        </p:nvSpPr>
        <p:spPr>
          <a:xfrm>
            <a:off x="635906" y="4863203"/>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4</a:t>
            </a:r>
            <a:endParaRPr lang="zh-CN" altLang="en-US" sz="1600"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559553E6-4B86-4631-892C-FE768ECAD6FC}"/>
              </a:ext>
            </a:extLst>
          </p:cNvPr>
          <p:cNvSpPr txBox="1"/>
          <p:nvPr/>
        </p:nvSpPr>
        <p:spPr>
          <a:xfrm>
            <a:off x="635906" y="448255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6</a:t>
            </a:r>
            <a:endParaRPr lang="zh-CN" altLang="en-US" sz="1600"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F8DF9716-DA65-4613-B8C0-BFE02C8215FA}"/>
              </a:ext>
            </a:extLst>
          </p:cNvPr>
          <p:cNvSpPr txBox="1"/>
          <p:nvPr/>
        </p:nvSpPr>
        <p:spPr>
          <a:xfrm>
            <a:off x="635906" y="4090397"/>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8</a:t>
            </a:r>
            <a:endParaRPr lang="zh-CN" altLang="en-US" sz="1600" dirty="0">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D30E3B83-3A57-4C75-8098-264C910FAB64}"/>
              </a:ext>
            </a:extLst>
          </p:cNvPr>
          <p:cNvSpPr txBox="1"/>
          <p:nvPr/>
        </p:nvSpPr>
        <p:spPr>
          <a:xfrm>
            <a:off x="635905" y="3711203"/>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D7CDB75A-BB94-47E5-8699-611494128775}"/>
              </a:ext>
            </a:extLst>
          </p:cNvPr>
          <p:cNvSpPr txBox="1"/>
          <p:nvPr/>
        </p:nvSpPr>
        <p:spPr>
          <a:xfrm>
            <a:off x="635905" y="3322228"/>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12</a:t>
            </a:r>
            <a:endParaRPr lang="zh-CN" altLang="en-US" sz="1600" dirty="0">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70FF4133-F2F6-4D0E-88A4-48BFB7BE5B0D}"/>
              </a:ext>
            </a:extLst>
          </p:cNvPr>
          <p:cNvSpPr txBox="1"/>
          <p:nvPr/>
        </p:nvSpPr>
        <p:spPr>
          <a:xfrm>
            <a:off x="635904" y="2924990"/>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14</a:t>
            </a:r>
            <a:endParaRPr lang="zh-CN" altLang="en-US" sz="1600" dirty="0">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E1307382-C53F-44AC-9783-3B8BD1428945}"/>
              </a:ext>
            </a:extLst>
          </p:cNvPr>
          <p:cNvSpPr txBox="1"/>
          <p:nvPr/>
        </p:nvSpPr>
        <p:spPr>
          <a:xfrm>
            <a:off x="635904" y="2555139"/>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16</a:t>
            </a:r>
            <a:endParaRPr lang="zh-CN" altLang="en-US" sz="1600" dirty="0">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4D0691E3-FE6A-4400-A740-026F5E72C665}"/>
              </a:ext>
            </a:extLst>
          </p:cNvPr>
          <p:cNvSpPr/>
          <p:nvPr/>
        </p:nvSpPr>
        <p:spPr>
          <a:xfrm>
            <a:off x="7805875" y="5413827"/>
            <a:ext cx="420915" cy="378184"/>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矩形 59">
            <a:extLst>
              <a:ext uri="{FF2B5EF4-FFF2-40B4-BE49-F238E27FC236}">
                <a16:creationId xmlns:a16="http://schemas.microsoft.com/office/drawing/2014/main" id="{63006DA8-CB19-4DEF-9173-BF7667E8F40A}"/>
              </a:ext>
            </a:extLst>
          </p:cNvPr>
          <p:cNvSpPr/>
          <p:nvPr/>
        </p:nvSpPr>
        <p:spPr>
          <a:xfrm>
            <a:off x="8714561" y="3309221"/>
            <a:ext cx="420915" cy="248278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1" name="文本框 60">
            <a:extLst>
              <a:ext uri="{FF2B5EF4-FFF2-40B4-BE49-F238E27FC236}">
                <a16:creationId xmlns:a16="http://schemas.microsoft.com/office/drawing/2014/main" id="{E99AD279-1FDA-45AB-88C6-83AEB4389D29}"/>
              </a:ext>
            </a:extLst>
          </p:cNvPr>
          <p:cNvSpPr txBox="1"/>
          <p:nvPr/>
        </p:nvSpPr>
        <p:spPr>
          <a:xfrm>
            <a:off x="1201187" y="5918563"/>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a:t>
            </a:r>
            <a:r>
              <a:rPr lang="zh-CN" altLang="en-US" dirty="0">
                <a:latin typeface="新宋体" panose="02010609030101010101" pitchFamily="49" charset="-122"/>
                <a:ea typeface="新宋体" panose="02010609030101010101" pitchFamily="49" charset="-122"/>
              </a:rPr>
              <a:t>月份</a:t>
            </a:r>
          </a:p>
        </p:txBody>
      </p:sp>
      <p:sp>
        <p:nvSpPr>
          <p:cNvPr id="63" name="文本框 62">
            <a:extLst>
              <a:ext uri="{FF2B5EF4-FFF2-40B4-BE49-F238E27FC236}">
                <a16:creationId xmlns:a16="http://schemas.microsoft.com/office/drawing/2014/main" id="{073399FD-7AE9-4D0E-AE0F-89A5D8A199D5}"/>
              </a:ext>
            </a:extLst>
          </p:cNvPr>
          <p:cNvSpPr txBox="1"/>
          <p:nvPr/>
        </p:nvSpPr>
        <p:spPr>
          <a:xfrm>
            <a:off x="2118032" y="5918563"/>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2</a:t>
            </a:r>
            <a:r>
              <a:rPr lang="zh-CN" altLang="en-US" dirty="0">
                <a:latin typeface="新宋体" panose="02010609030101010101" pitchFamily="49" charset="-122"/>
                <a:ea typeface="新宋体" panose="02010609030101010101" pitchFamily="49" charset="-122"/>
              </a:rPr>
              <a:t>月份</a:t>
            </a:r>
          </a:p>
        </p:txBody>
      </p:sp>
      <p:sp>
        <p:nvSpPr>
          <p:cNvPr id="64" name="文本框 63">
            <a:extLst>
              <a:ext uri="{FF2B5EF4-FFF2-40B4-BE49-F238E27FC236}">
                <a16:creationId xmlns:a16="http://schemas.microsoft.com/office/drawing/2014/main" id="{3B450D35-978E-4C78-8099-D593AB00A002}"/>
              </a:ext>
            </a:extLst>
          </p:cNvPr>
          <p:cNvSpPr txBox="1"/>
          <p:nvPr/>
        </p:nvSpPr>
        <p:spPr>
          <a:xfrm>
            <a:off x="3018559" y="5918563"/>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3</a:t>
            </a:r>
            <a:r>
              <a:rPr lang="zh-CN" altLang="en-US" dirty="0">
                <a:latin typeface="新宋体" panose="02010609030101010101" pitchFamily="49" charset="-122"/>
                <a:ea typeface="新宋体" panose="02010609030101010101" pitchFamily="49" charset="-122"/>
              </a:rPr>
              <a:t>月份</a:t>
            </a:r>
          </a:p>
        </p:txBody>
      </p:sp>
      <p:sp>
        <p:nvSpPr>
          <p:cNvPr id="65" name="文本框 64">
            <a:extLst>
              <a:ext uri="{FF2B5EF4-FFF2-40B4-BE49-F238E27FC236}">
                <a16:creationId xmlns:a16="http://schemas.microsoft.com/office/drawing/2014/main" id="{AD74E29A-C684-4D38-9F2F-7C60ABC4EFC3}"/>
              </a:ext>
            </a:extLst>
          </p:cNvPr>
          <p:cNvSpPr txBox="1"/>
          <p:nvPr/>
        </p:nvSpPr>
        <p:spPr>
          <a:xfrm>
            <a:off x="3927245" y="5918563"/>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4</a:t>
            </a:r>
            <a:r>
              <a:rPr lang="zh-CN" altLang="en-US" dirty="0">
                <a:latin typeface="新宋体" panose="02010609030101010101" pitchFamily="49" charset="-122"/>
                <a:ea typeface="新宋体" panose="02010609030101010101" pitchFamily="49" charset="-122"/>
              </a:rPr>
              <a:t>月份</a:t>
            </a:r>
          </a:p>
        </p:txBody>
      </p:sp>
      <p:sp>
        <p:nvSpPr>
          <p:cNvPr id="66" name="文本框 65">
            <a:extLst>
              <a:ext uri="{FF2B5EF4-FFF2-40B4-BE49-F238E27FC236}">
                <a16:creationId xmlns:a16="http://schemas.microsoft.com/office/drawing/2014/main" id="{1898EA57-A9CB-42E7-B616-D2B881C56043}"/>
              </a:ext>
            </a:extLst>
          </p:cNvPr>
          <p:cNvSpPr txBox="1"/>
          <p:nvPr/>
        </p:nvSpPr>
        <p:spPr>
          <a:xfrm>
            <a:off x="4827772"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5</a:t>
            </a:r>
            <a:r>
              <a:rPr lang="zh-CN" altLang="en-US" dirty="0">
                <a:latin typeface="新宋体" panose="02010609030101010101" pitchFamily="49" charset="-122"/>
                <a:ea typeface="新宋体" panose="02010609030101010101" pitchFamily="49" charset="-122"/>
              </a:rPr>
              <a:t>月份</a:t>
            </a:r>
          </a:p>
        </p:txBody>
      </p:sp>
      <p:sp>
        <p:nvSpPr>
          <p:cNvPr id="67" name="文本框 66">
            <a:extLst>
              <a:ext uri="{FF2B5EF4-FFF2-40B4-BE49-F238E27FC236}">
                <a16:creationId xmlns:a16="http://schemas.microsoft.com/office/drawing/2014/main" id="{6754D2E6-1121-4D96-B5FC-5352D3620A49}"/>
              </a:ext>
            </a:extLst>
          </p:cNvPr>
          <p:cNvSpPr txBox="1"/>
          <p:nvPr/>
        </p:nvSpPr>
        <p:spPr>
          <a:xfrm>
            <a:off x="5744617"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6</a:t>
            </a:r>
            <a:r>
              <a:rPr lang="zh-CN" altLang="en-US" dirty="0">
                <a:latin typeface="新宋体" panose="02010609030101010101" pitchFamily="49" charset="-122"/>
                <a:ea typeface="新宋体" panose="02010609030101010101" pitchFamily="49" charset="-122"/>
              </a:rPr>
              <a:t>月份</a:t>
            </a:r>
          </a:p>
        </p:txBody>
      </p:sp>
      <p:sp>
        <p:nvSpPr>
          <p:cNvPr id="68" name="文本框 67">
            <a:extLst>
              <a:ext uri="{FF2B5EF4-FFF2-40B4-BE49-F238E27FC236}">
                <a16:creationId xmlns:a16="http://schemas.microsoft.com/office/drawing/2014/main" id="{000387CC-38F5-4BE9-B3A3-60B3FC738325}"/>
              </a:ext>
            </a:extLst>
          </p:cNvPr>
          <p:cNvSpPr txBox="1"/>
          <p:nvPr/>
        </p:nvSpPr>
        <p:spPr>
          <a:xfrm>
            <a:off x="6661462"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7</a:t>
            </a:r>
            <a:r>
              <a:rPr lang="zh-CN" altLang="en-US" dirty="0">
                <a:latin typeface="新宋体" panose="02010609030101010101" pitchFamily="49" charset="-122"/>
                <a:ea typeface="新宋体" panose="02010609030101010101" pitchFamily="49" charset="-122"/>
              </a:rPr>
              <a:t>月份</a:t>
            </a:r>
          </a:p>
        </p:txBody>
      </p:sp>
      <p:sp>
        <p:nvSpPr>
          <p:cNvPr id="69" name="文本框 68">
            <a:extLst>
              <a:ext uri="{FF2B5EF4-FFF2-40B4-BE49-F238E27FC236}">
                <a16:creationId xmlns:a16="http://schemas.microsoft.com/office/drawing/2014/main" id="{D6DD2231-3880-4644-8B22-ED1FED52F79B}"/>
              </a:ext>
            </a:extLst>
          </p:cNvPr>
          <p:cNvSpPr txBox="1"/>
          <p:nvPr/>
        </p:nvSpPr>
        <p:spPr>
          <a:xfrm>
            <a:off x="7585580"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8</a:t>
            </a:r>
            <a:r>
              <a:rPr lang="zh-CN" altLang="en-US" dirty="0">
                <a:latin typeface="新宋体" panose="02010609030101010101" pitchFamily="49" charset="-122"/>
                <a:ea typeface="新宋体" panose="02010609030101010101" pitchFamily="49" charset="-122"/>
              </a:rPr>
              <a:t>月份</a:t>
            </a:r>
          </a:p>
        </p:txBody>
      </p:sp>
      <p:sp>
        <p:nvSpPr>
          <p:cNvPr id="70" name="文本框 69">
            <a:extLst>
              <a:ext uri="{FF2B5EF4-FFF2-40B4-BE49-F238E27FC236}">
                <a16:creationId xmlns:a16="http://schemas.microsoft.com/office/drawing/2014/main" id="{A62CC239-B706-47C6-B98A-A2AF7A8E4752}"/>
              </a:ext>
            </a:extLst>
          </p:cNvPr>
          <p:cNvSpPr txBox="1"/>
          <p:nvPr/>
        </p:nvSpPr>
        <p:spPr>
          <a:xfrm>
            <a:off x="8494266"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9</a:t>
            </a:r>
            <a:r>
              <a:rPr lang="zh-CN" altLang="en-US" dirty="0">
                <a:latin typeface="新宋体" panose="02010609030101010101" pitchFamily="49" charset="-122"/>
                <a:ea typeface="新宋体" panose="02010609030101010101" pitchFamily="49" charset="-122"/>
              </a:rPr>
              <a:t>月份</a:t>
            </a:r>
          </a:p>
        </p:txBody>
      </p:sp>
      <p:sp>
        <p:nvSpPr>
          <p:cNvPr id="71" name="文本框 70">
            <a:extLst>
              <a:ext uri="{FF2B5EF4-FFF2-40B4-BE49-F238E27FC236}">
                <a16:creationId xmlns:a16="http://schemas.microsoft.com/office/drawing/2014/main" id="{BDA43A0A-536B-41C5-A37F-904FB407600F}"/>
              </a:ext>
            </a:extLst>
          </p:cNvPr>
          <p:cNvSpPr txBox="1"/>
          <p:nvPr/>
        </p:nvSpPr>
        <p:spPr>
          <a:xfrm>
            <a:off x="9374336"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10</a:t>
            </a:r>
            <a:r>
              <a:rPr lang="zh-CN" altLang="en-US" dirty="0">
                <a:latin typeface="新宋体" panose="02010609030101010101" pitchFamily="49" charset="-122"/>
                <a:ea typeface="新宋体" panose="02010609030101010101" pitchFamily="49" charset="-122"/>
              </a:rPr>
              <a:t>月份</a:t>
            </a:r>
          </a:p>
        </p:txBody>
      </p:sp>
      <p:sp>
        <p:nvSpPr>
          <p:cNvPr id="72" name="文本框 71">
            <a:extLst>
              <a:ext uri="{FF2B5EF4-FFF2-40B4-BE49-F238E27FC236}">
                <a16:creationId xmlns:a16="http://schemas.microsoft.com/office/drawing/2014/main" id="{D1FA9C0E-4012-46D6-966C-7301DE6F3DD3}"/>
              </a:ext>
            </a:extLst>
          </p:cNvPr>
          <p:cNvSpPr txBox="1"/>
          <p:nvPr/>
        </p:nvSpPr>
        <p:spPr>
          <a:xfrm>
            <a:off x="10354400" y="5918542"/>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11</a:t>
            </a:r>
            <a:r>
              <a:rPr lang="zh-CN" altLang="en-US" dirty="0">
                <a:latin typeface="新宋体" panose="02010609030101010101" pitchFamily="49" charset="-122"/>
                <a:ea typeface="新宋体" panose="02010609030101010101" pitchFamily="49" charset="-122"/>
              </a:rPr>
              <a:t>月份</a:t>
            </a:r>
          </a:p>
        </p:txBody>
      </p:sp>
    </p:spTree>
    <p:extLst>
      <p:ext uri="{BB962C8B-B14F-4D97-AF65-F5344CB8AC3E}">
        <p14:creationId xmlns:p14="http://schemas.microsoft.com/office/powerpoint/2010/main" val="24202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99A46141-9313-4886-BF1E-5292BB84E6AE}"/>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3" name="直接连接符 2">
            <a:extLst>
              <a:ext uri="{FF2B5EF4-FFF2-40B4-BE49-F238E27FC236}">
                <a16:creationId xmlns:a16="http://schemas.microsoft.com/office/drawing/2014/main" id="{458326A0-E9E3-41BF-9596-1576208EFE86}"/>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53B091D-CD93-48AA-A3FB-E786FED35BCD}"/>
              </a:ext>
            </a:extLst>
          </p:cNvPr>
          <p:cNvSpPr txBox="1"/>
          <p:nvPr/>
        </p:nvSpPr>
        <p:spPr>
          <a:xfrm>
            <a:off x="990600" y="433325"/>
            <a:ext cx="6457950"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2019</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年工伤统计</a:t>
            </a:r>
            <a:endPar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aphicFrame>
        <p:nvGraphicFramePr>
          <p:cNvPr id="5" name="表格 8">
            <a:extLst>
              <a:ext uri="{FF2B5EF4-FFF2-40B4-BE49-F238E27FC236}">
                <a16:creationId xmlns:a16="http://schemas.microsoft.com/office/drawing/2014/main" id="{91129B20-3917-449E-BBFD-AACFB5C2704D}"/>
              </a:ext>
            </a:extLst>
          </p:cNvPr>
          <p:cNvGraphicFramePr>
            <a:graphicFrameLocks noGrp="1"/>
          </p:cNvGraphicFramePr>
          <p:nvPr>
            <p:extLst>
              <p:ext uri="{D42A27DB-BD31-4B8C-83A1-F6EECF244321}">
                <p14:modId xmlns:p14="http://schemas.microsoft.com/office/powerpoint/2010/main" val="305650343"/>
              </p:ext>
            </p:extLst>
          </p:nvPr>
        </p:nvGraphicFramePr>
        <p:xfrm>
          <a:off x="1117599" y="2880369"/>
          <a:ext cx="10145487" cy="3114840"/>
        </p:xfrm>
        <a:graphic>
          <a:graphicData uri="http://schemas.openxmlformats.org/drawingml/2006/table">
            <a:tbl>
              <a:tblPr firstRow="1" bandRow="1">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6" name="矩形 5">
            <a:extLst>
              <a:ext uri="{FF2B5EF4-FFF2-40B4-BE49-F238E27FC236}">
                <a16:creationId xmlns:a16="http://schemas.microsoft.com/office/drawing/2014/main" id="{3F114350-E56B-4DBC-9B56-8E2E4A612921}"/>
              </a:ext>
            </a:extLst>
          </p:cNvPr>
          <p:cNvSpPr/>
          <p:nvPr/>
        </p:nvSpPr>
        <p:spPr>
          <a:xfrm>
            <a:off x="1445073" y="4685749"/>
            <a:ext cx="420915" cy="129508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C2A10F8E-39B8-49B7-8E59-4200F77799A8}"/>
              </a:ext>
            </a:extLst>
          </p:cNvPr>
          <p:cNvSpPr/>
          <p:nvPr/>
        </p:nvSpPr>
        <p:spPr>
          <a:xfrm>
            <a:off x="2353759" y="5625898"/>
            <a:ext cx="420915" cy="369332"/>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a:extLst>
              <a:ext uri="{FF2B5EF4-FFF2-40B4-BE49-F238E27FC236}">
                <a16:creationId xmlns:a16="http://schemas.microsoft.com/office/drawing/2014/main" id="{7B82BAF2-09CC-4DCD-BFF9-1A7C6875351D}"/>
              </a:ext>
            </a:extLst>
          </p:cNvPr>
          <p:cNvSpPr/>
          <p:nvPr/>
        </p:nvSpPr>
        <p:spPr>
          <a:xfrm>
            <a:off x="3262445" y="5066401"/>
            <a:ext cx="420915" cy="92882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5CD348EA-3FD3-42F1-A795-53AE1EBD8623}"/>
              </a:ext>
            </a:extLst>
          </p:cNvPr>
          <p:cNvSpPr/>
          <p:nvPr/>
        </p:nvSpPr>
        <p:spPr>
          <a:xfrm>
            <a:off x="4171131" y="3863980"/>
            <a:ext cx="420915" cy="213125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矩形 9">
            <a:extLst>
              <a:ext uri="{FF2B5EF4-FFF2-40B4-BE49-F238E27FC236}">
                <a16:creationId xmlns:a16="http://schemas.microsoft.com/office/drawing/2014/main" id="{68D31ED3-A76B-4D71-B724-CEC4EE46CD27}"/>
              </a:ext>
            </a:extLst>
          </p:cNvPr>
          <p:cNvSpPr/>
          <p:nvPr/>
        </p:nvSpPr>
        <p:spPr>
          <a:xfrm>
            <a:off x="5079817" y="4804225"/>
            <a:ext cx="420915" cy="1191005"/>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77C2302B-C848-46E6-8295-11097AF951B3}"/>
              </a:ext>
            </a:extLst>
          </p:cNvPr>
          <p:cNvSpPr/>
          <p:nvPr/>
        </p:nvSpPr>
        <p:spPr>
          <a:xfrm>
            <a:off x="5988503" y="5806103"/>
            <a:ext cx="420915" cy="189127"/>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矩形 11">
            <a:extLst>
              <a:ext uri="{FF2B5EF4-FFF2-40B4-BE49-F238E27FC236}">
                <a16:creationId xmlns:a16="http://schemas.microsoft.com/office/drawing/2014/main" id="{DD6658F4-772F-4CCA-B98B-0A2D3412A9B5}"/>
              </a:ext>
            </a:extLst>
          </p:cNvPr>
          <p:cNvSpPr/>
          <p:nvPr/>
        </p:nvSpPr>
        <p:spPr>
          <a:xfrm>
            <a:off x="6897189" y="5806103"/>
            <a:ext cx="420915" cy="189127"/>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3034FDD1-C8FC-48D6-9B2A-2A0F81E344A7}"/>
              </a:ext>
            </a:extLst>
          </p:cNvPr>
          <p:cNvSpPr/>
          <p:nvPr/>
        </p:nvSpPr>
        <p:spPr>
          <a:xfrm>
            <a:off x="9623247" y="4632149"/>
            <a:ext cx="420915" cy="136306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DDD64D2C-794F-4707-AF3A-4B9B654A7335}"/>
              </a:ext>
            </a:extLst>
          </p:cNvPr>
          <p:cNvSpPr/>
          <p:nvPr/>
        </p:nvSpPr>
        <p:spPr>
          <a:xfrm>
            <a:off x="10531930" y="5283199"/>
            <a:ext cx="420915" cy="71200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框 14">
            <a:extLst>
              <a:ext uri="{FF2B5EF4-FFF2-40B4-BE49-F238E27FC236}">
                <a16:creationId xmlns:a16="http://schemas.microsoft.com/office/drawing/2014/main" id="{FCCF37B1-3438-45C9-BEDE-0E126BA6554F}"/>
              </a:ext>
            </a:extLst>
          </p:cNvPr>
          <p:cNvSpPr txBox="1"/>
          <p:nvPr/>
        </p:nvSpPr>
        <p:spPr>
          <a:xfrm>
            <a:off x="642030" y="5806104"/>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59CF20BD-C2D8-42C7-9C4A-B8ADB142339E}"/>
              </a:ext>
            </a:extLst>
          </p:cNvPr>
          <p:cNvSpPr txBox="1"/>
          <p:nvPr/>
        </p:nvSpPr>
        <p:spPr>
          <a:xfrm>
            <a:off x="635906" y="5467550"/>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a:t>
            </a:r>
            <a:endParaRPr lang="zh-CN" altLang="en-US" sz="16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7514F7E9-C3BD-4487-9C29-06A49EDF27CF}"/>
              </a:ext>
            </a:extLst>
          </p:cNvPr>
          <p:cNvSpPr txBox="1"/>
          <p:nvPr/>
        </p:nvSpPr>
        <p:spPr>
          <a:xfrm>
            <a:off x="635906" y="506640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2</a:t>
            </a:r>
            <a:endParaRPr lang="zh-CN" altLang="en-US" sz="1600"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ECB4F52D-A3A8-41F1-8BC9-5149F26E7657}"/>
              </a:ext>
            </a:extLst>
          </p:cNvPr>
          <p:cNvSpPr txBox="1"/>
          <p:nvPr/>
        </p:nvSpPr>
        <p:spPr>
          <a:xfrm>
            <a:off x="635906" y="4685749"/>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3</a:t>
            </a:r>
            <a:endParaRPr lang="zh-CN" altLang="en-US" sz="1600" dirty="0">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20B3E581-AECB-4098-A77A-151D6C27A33A}"/>
              </a:ext>
            </a:extLst>
          </p:cNvPr>
          <p:cNvSpPr txBox="1"/>
          <p:nvPr/>
        </p:nvSpPr>
        <p:spPr>
          <a:xfrm>
            <a:off x="635906" y="4293595"/>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4</a:t>
            </a:r>
            <a:endParaRPr lang="zh-CN" altLang="en-US" sz="160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0697AAFF-E4D7-44E7-BB40-324274358399}"/>
              </a:ext>
            </a:extLst>
          </p:cNvPr>
          <p:cNvSpPr txBox="1"/>
          <p:nvPr/>
        </p:nvSpPr>
        <p:spPr>
          <a:xfrm>
            <a:off x="635905" y="391440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5</a:t>
            </a:r>
            <a:endParaRPr lang="zh-CN" altLang="en-US" sz="1600" dirty="0">
              <a:latin typeface="Arial" panose="020B0604020202020204" pitchFamily="34" charset="0"/>
              <a:cs typeface="Arial" panose="020B0604020202020204" pitchFamily="34" charset="0"/>
            </a:endParaRPr>
          </a:p>
        </p:txBody>
      </p:sp>
      <p:sp>
        <p:nvSpPr>
          <p:cNvPr id="21" name="文本框 20">
            <a:extLst>
              <a:ext uri="{FF2B5EF4-FFF2-40B4-BE49-F238E27FC236}">
                <a16:creationId xmlns:a16="http://schemas.microsoft.com/office/drawing/2014/main" id="{03033A70-5BC0-4B62-864D-D91534B85717}"/>
              </a:ext>
            </a:extLst>
          </p:cNvPr>
          <p:cNvSpPr txBox="1"/>
          <p:nvPr/>
        </p:nvSpPr>
        <p:spPr>
          <a:xfrm>
            <a:off x="635905" y="3525426"/>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6</a:t>
            </a:r>
            <a:endParaRPr lang="zh-CN" altLang="en-US" sz="16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7268933A-EF59-4552-921A-45D91AF800A2}"/>
              </a:ext>
            </a:extLst>
          </p:cNvPr>
          <p:cNvSpPr txBox="1"/>
          <p:nvPr/>
        </p:nvSpPr>
        <p:spPr>
          <a:xfrm>
            <a:off x="635904" y="3128188"/>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7</a:t>
            </a:r>
            <a:endParaRPr lang="zh-CN" altLang="en-US" sz="1600" dirty="0">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37946219-6209-473E-A2FC-1D2B59004893}"/>
              </a:ext>
            </a:extLst>
          </p:cNvPr>
          <p:cNvSpPr txBox="1"/>
          <p:nvPr/>
        </p:nvSpPr>
        <p:spPr>
          <a:xfrm>
            <a:off x="635904" y="2758337"/>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8</a:t>
            </a:r>
            <a:endParaRPr lang="zh-CN" altLang="en-US" sz="1600" dirty="0">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76FA820B-8F89-440F-A84C-6592BC183D87}"/>
              </a:ext>
            </a:extLst>
          </p:cNvPr>
          <p:cNvSpPr/>
          <p:nvPr/>
        </p:nvSpPr>
        <p:spPr>
          <a:xfrm>
            <a:off x="7805875" y="5404955"/>
            <a:ext cx="420915" cy="590254"/>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矩形 24">
            <a:extLst>
              <a:ext uri="{FF2B5EF4-FFF2-40B4-BE49-F238E27FC236}">
                <a16:creationId xmlns:a16="http://schemas.microsoft.com/office/drawing/2014/main" id="{6B2C9721-E9C3-4367-B894-C3439731E994}"/>
              </a:ext>
            </a:extLst>
          </p:cNvPr>
          <p:cNvSpPr/>
          <p:nvPr/>
        </p:nvSpPr>
        <p:spPr>
          <a:xfrm>
            <a:off x="8714561" y="5066401"/>
            <a:ext cx="420915" cy="928797"/>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文本框 25">
            <a:extLst>
              <a:ext uri="{FF2B5EF4-FFF2-40B4-BE49-F238E27FC236}">
                <a16:creationId xmlns:a16="http://schemas.microsoft.com/office/drawing/2014/main" id="{A8114197-FC99-43AA-92D8-B9C6589A35F7}"/>
              </a:ext>
            </a:extLst>
          </p:cNvPr>
          <p:cNvSpPr txBox="1"/>
          <p:nvPr/>
        </p:nvSpPr>
        <p:spPr>
          <a:xfrm>
            <a:off x="1201187" y="6121761"/>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a:t>
            </a:r>
            <a:r>
              <a:rPr lang="zh-CN" altLang="en-US" dirty="0">
                <a:latin typeface="新宋体" panose="02010609030101010101" pitchFamily="49" charset="-122"/>
                <a:ea typeface="新宋体" panose="02010609030101010101" pitchFamily="49" charset="-122"/>
              </a:rPr>
              <a:t>月份</a:t>
            </a:r>
          </a:p>
        </p:txBody>
      </p:sp>
      <p:sp>
        <p:nvSpPr>
          <p:cNvPr id="27" name="文本框 26">
            <a:extLst>
              <a:ext uri="{FF2B5EF4-FFF2-40B4-BE49-F238E27FC236}">
                <a16:creationId xmlns:a16="http://schemas.microsoft.com/office/drawing/2014/main" id="{2F54F3D0-8F50-411D-B059-8548AE1F2A84}"/>
              </a:ext>
            </a:extLst>
          </p:cNvPr>
          <p:cNvSpPr txBox="1"/>
          <p:nvPr/>
        </p:nvSpPr>
        <p:spPr>
          <a:xfrm>
            <a:off x="2118032" y="6121761"/>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2</a:t>
            </a:r>
            <a:r>
              <a:rPr lang="zh-CN" altLang="en-US" dirty="0">
                <a:latin typeface="新宋体" panose="02010609030101010101" pitchFamily="49" charset="-122"/>
                <a:ea typeface="新宋体" panose="02010609030101010101" pitchFamily="49" charset="-122"/>
              </a:rPr>
              <a:t>月份</a:t>
            </a:r>
          </a:p>
        </p:txBody>
      </p:sp>
      <p:sp>
        <p:nvSpPr>
          <p:cNvPr id="28" name="文本框 27">
            <a:extLst>
              <a:ext uri="{FF2B5EF4-FFF2-40B4-BE49-F238E27FC236}">
                <a16:creationId xmlns:a16="http://schemas.microsoft.com/office/drawing/2014/main" id="{256FD8A6-1831-4BAE-BBA4-5DD4CF9CF6FF}"/>
              </a:ext>
            </a:extLst>
          </p:cNvPr>
          <p:cNvSpPr txBox="1"/>
          <p:nvPr/>
        </p:nvSpPr>
        <p:spPr>
          <a:xfrm>
            <a:off x="3018559" y="6121761"/>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3</a:t>
            </a:r>
            <a:r>
              <a:rPr lang="zh-CN" altLang="en-US" dirty="0">
                <a:latin typeface="新宋体" panose="02010609030101010101" pitchFamily="49" charset="-122"/>
                <a:ea typeface="新宋体" panose="02010609030101010101" pitchFamily="49" charset="-122"/>
              </a:rPr>
              <a:t>月份</a:t>
            </a:r>
          </a:p>
        </p:txBody>
      </p:sp>
      <p:sp>
        <p:nvSpPr>
          <p:cNvPr id="29" name="文本框 28">
            <a:extLst>
              <a:ext uri="{FF2B5EF4-FFF2-40B4-BE49-F238E27FC236}">
                <a16:creationId xmlns:a16="http://schemas.microsoft.com/office/drawing/2014/main" id="{F8FFDEAE-7C70-4E9F-B062-ADE63AA39097}"/>
              </a:ext>
            </a:extLst>
          </p:cNvPr>
          <p:cNvSpPr txBox="1"/>
          <p:nvPr/>
        </p:nvSpPr>
        <p:spPr>
          <a:xfrm>
            <a:off x="3927245" y="6121761"/>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4</a:t>
            </a:r>
            <a:r>
              <a:rPr lang="zh-CN" altLang="en-US" dirty="0">
                <a:latin typeface="新宋体" panose="02010609030101010101" pitchFamily="49" charset="-122"/>
                <a:ea typeface="新宋体" panose="02010609030101010101" pitchFamily="49" charset="-122"/>
              </a:rPr>
              <a:t>月份</a:t>
            </a:r>
          </a:p>
        </p:txBody>
      </p:sp>
      <p:sp>
        <p:nvSpPr>
          <p:cNvPr id="30" name="文本框 29">
            <a:extLst>
              <a:ext uri="{FF2B5EF4-FFF2-40B4-BE49-F238E27FC236}">
                <a16:creationId xmlns:a16="http://schemas.microsoft.com/office/drawing/2014/main" id="{1306404E-CDFF-457B-AF8C-F23F6955D2A8}"/>
              </a:ext>
            </a:extLst>
          </p:cNvPr>
          <p:cNvSpPr txBox="1"/>
          <p:nvPr/>
        </p:nvSpPr>
        <p:spPr>
          <a:xfrm>
            <a:off x="4827772"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5</a:t>
            </a:r>
            <a:r>
              <a:rPr lang="zh-CN" altLang="en-US" dirty="0">
                <a:latin typeface="新宋体" panose="02010609030101010101" pitchFamily="49" charset="-122"/>
                <a:ea typeface="新宋体" panose="02010609030101010101" pitchFamily="49" charset="-122"/>
              </a:rPr>
              <a:t>月份</a:t>
            </a:r>
          </a:p>
        </p:txBody>
      </p:sp>
      <p:sp>
        <p:nvSpPr>
          <p:cNvPr id="31" name="文本框 30">
            <a:extLst>
              <a:ext uri="{FF2B5EF4-FFF2-40B4-BE49-F238E27FC236}">
                <a16:creationId xmlns:a16="http://schemas.microsoft.com/office/drawing/2014/main" id="{78F6A243-B4FE-4C16-A99B-914DDF01481C}"/>
              </a:ext>
            </a:extLst>
          </p:cNvPr>
          <p:cNvSpPr txBox="1"/>
          <p:nvPr/>
        </p:nvSpPr>
        <p:spPr>
          <a:xfrm>
            <a:off x="5744617"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6</a:t>
            </a:r>
            <a:r>
              <a:rPr lang="zh-CN" altLang="en-US" dirty="0">
                <a:latin typeface="新宋体" panose="02010609030101010101" pitchFamily="49" charset="-122"/>
                <a:ea typeface="新宋体" panose="02010609030101010101" pitchFamily="49" charset="-122"/>
              </a:rPr>
              <a:t>月份</a:t>
            </a:r>
          </a:p>
        </p:txBody>
      </p:sp>
      <p:sp>
        <p:nvSpPr>
          <p:cNvPr id="32" name="文本框 31">
            <a:extLst>
              <a:ext uri="{FF2B5EF4-FFF2-40B4-BE49-F238E27FC236}">
                <a16:creationId xmlns:a16="http://schemas.microsoft.com/office/drawing/2014/main" id="{DE0BFAE9-1E92-49FF-8085-E89544A3E956}"/>
              </a:ext>
            </a:extLst>
          </p:cNvPr>
          <p:cNvSpPr txBox="1"/>
          <p:nvPr/>
        </p:nvSpPr>
        <p:spPr>
          <a:xfrm>
            <a:off x="6661462"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7</a:t>
            </a:r>
            <a:r>
              <a:rPr lang="zh-CN" altLang="en-US" dirty="0">
                <a:latin typeface="新宋体" panose="02010609030101010101" pitchFamily="49" charset="-122"/>
                <a:ea typeface="新宋体" panose="02010609030101010101" pitchFamily="49" charset="-122"/>
              </a:rPr>
              <a:t>月份</a:t>
            </a:r>
          </a:p>
        </p:txBody>
      </p:sp>
      <p:sp>
        <p:nvSpPr>
          <p:cNvPr id="33" name="文本框 32">
            <a:extLst>
              <a:ext uri="{FF2B5EF4-FFF2-40B4-BE49-F238E27FC236}">
                <a16:creationId xmlns:a16="http://schemas.microsoft.com/office/drawing/2014/main" id="{DB546441-38C2-445C-B38F-48C3F1BFF1B1}"/>
              </a:ext>
            </a:extLst>
          </p:cNvPr>
          <p:cNvSpPr txBox="1"/>
          <p:nvPr/>
        </p:nvSpPr>
        <p:spPr>
          <a:xfrm>
            <a:off x="7585580"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8</a:t>
            </a:r>
            <a:r>
              <a:rPr lang="zh-CN" altLang="en-US" dirty="0">
                <a:latin typeface="新宋体" panose="02010609030101010101" pitchFamily="49" charset="-122"/>
                <a:ea typeface="新宋体" panose="02010609030101010101" pitchFamily="49" charset="-122"/>
              </a:rPr>
              <a:t>月份</a:t>
            </a:r>
          </a:p>
        </p:txBody>
      </p:sp>
      <p:sp>
        <p:nvSpPr>
          <p:cNvPr id="34" name="文本框 33">
            <a:extLst>
              <a:ext uri="{FF2B5EF4-FFF2-40B4-BE49-F238E27FC236}">
                <a16:creationId xmlns:a16="http://schemas.microsoft.com/office/drawing/2014/main" id="{B80C8416-D253-4FEA-8623-6720777C7BDE}"/>
              </a:ext>
            </a:extLst>
          </p:cNvPr>
          <p:cNvSpPr txBox="1"/>
          <p:nvPr/>
        </p:nvSpPr>
        <p:spPr>
          <a:xfrm>
            <a:off x="8494266"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9</a:t>
            </a:r>
            <a:r>
              <a:rPr lang="zh-CN" altLang="en-US" dirty="0">
                <a:latin typeface="新宋体" panose="02010609030101010101" pitchFamily="49" charset="-122"/>
                <a:ea typeface="新宋体" panose="02010609030101010101" pitchFamily="49" charset="-122"/>
              </a:rPr>
              <a:t>月份</a:t>
            </a:r>
          </a:p>
        </p:txBody>
      </p:sp>
      <p:sp>
        <p:nvSpPr>
          <p:cNvPr id="35" name="文本框 34">
            <a:extLst>
              <a:ext uri="{FF2B5EF4-FFF2-40B4-BE49-F238E27FC236}">
                <a16:creationId xmlns:a16="http://schemas.microsoft.com/office/drawing/2014/main" id="{16E4259D-F51D-4500-844D-23B9429F468A}"/>
              </a:ext>
            </a:extLst>
          </p:cNvPr>
          <p:cNvSpPr txBox="1"/>
          <p:nvPr/>
        </p:nvSpPr>
        <p:spPr>
          <a:xfrm>
            <a:off x="9374336"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10</a:t>
            </a:r>
            <a:r>
              <a:rPr lang="zh-CN" altLang="en-US" dirty="0">
                <a:latin typeface="新宋体" panose="02010609030101010101" pitchFamily="49" charset="-122"/>
                <a:ea typeface="新宋体" panose="02010609030101010101" pitchFamily="49" charset="-122"/>
              </a:rPr>
              <a:t>月份</a:t>
            </a:r>
          </a:p>
        </p:txBody>
      </p:sp>
      <p:sp>
        <p:nvSpPr>
          <p:cNvPr id="36" name="文本框 35">
            <a:extLst>
              <a:ext uri="{FF2B5EF4-FFF2-40B4-BE49-F238E27FC236}">
                <a16:creationId xmlns:a16="http://schemas.microsoft.com/office/drawing/2014/main" id="{75347E1B-FCBB-453C-884C-A18EA1505905}"/>
              </a:ext>
            </a:extLst>
          </p:cNvPr>
          <p:cNvSpPr txBox="1"/>
          <p:nvPr/>
        </p:nvSpPr>
        <p:spPr>
          <a:xfrm>
            <a:off x="10354400" y="6121740"/>
            <a:ext cx="908686" cy="369332"/>
          </a:xfrm>
          <a:prstGeom prst="rect">
            <a:avLst/>
          </a:prstGeom>
          <a:noFill/>
        </p:spPr>
        <p:txBody>
          <a:bodyPr wrap="square" rtlCol="0">
            <a:spAutoFit/>
          </a:bodyPr>
          <a:lstStyle/>
          <a:p>
            <a:pPr algn="ctr"/>
            <a:r>
              <a:rPr lang="en-US" altLang="zh-CN" dirty="0">
                <a:latin typeface="新宋体" panose="02010609030101010101" pitchFamily="49" charset="-122"/>
                <a:ea typeface="新宋体" panose="02010609030101010101" pitchFamily="49" charset="-122"/>
              </a:rPr>
              <a:t>11</a:t>
            </a:r>
            <a:r>
              <a:rPr lang="zh-CN" altLang="en-US" dirty="0">
                <a:latin typeface="新宋体" panose="02010609030101010101" pitchFamily="49" charset="-122"/>
                <a:ea typeface="新宋体" panose="02010609030101010101" pitchFamily="49" charset="-122"/>
              </a:rPr>
              <a:t>月份</a:t>
            </a:r>
          </a:p>
        </p:txBody>
      </p:sp>
      <p:sp>
        <p:nvSpPr>
          <p:cNvPr id="37" name="矩形 36">
            <a:extLst>
              <a:ext uri="{FF2B5EF4-FFF2-40B4-BE49-F238E27FC236}">
                <a16:creationId xmlns:a16="http://schemas.microsoft.com/office/drawing/2014/main" id="{2D009D3D-FA25-4F7E-88FB-A3EAE9534C2D}"/>
              </a:ext>
            </a:extLst>
          </p:cNvPr>
          <p:cNvSpPr/>
          <p:nvPr/>
        </p:nvSpPr>
        <p:spPr>
          <a:xfrm>
            <a:off x="740230" y="1164632"/>
            <a:ext cx="10765970" cy="1422954"/>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18</a:t>
            </a:r>
            <a:r>
              <a:rPr lang="zh-CN" altLang="en-US" sz="2000" dirty="0">
                <a:latin typeface="微软雅黑" panose="020B0503020204020204" pitchFamily="34" charset="-122"/>
                <a:ea typeface="微软雅黑" panose="020B0503020204020204" pitchFamily="34" charset="-122"/>
              </a:rPr>
              <a:t>年同期相比，工伤事故减少</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，主要工伤种类包含两种</a:t>
            </a:r>
            <a:r>
              <a:rPr lang="en-US" altLang="zh-CN" sz="2000" dirty="0">
                <a:latin typeface="微软雅黑" panose="020B0503020204020204" pitchFamily="34" charset="-122"/>
                <a:ea typeface="微软雅黑" panose="020B0503020204020204" pitchFamily="34" charset="-122"/>
              </a:rPr>
              <a:t>: 1</a:t>
            </a:r>
            <a:r>
              <a:rPr lang="zh-CN" altLang="en-US" sz="2000" dirty="0">
                <a:latin typeface="微软雅黑" panose="020B0503020204020204" pitchFamily="34" charset="-122"/>
                <a:ea typeface="微软雅黑" panose="020B0503020204020204" pitchFamily="34" charset="-122"/>
              </a:rPr>
              <a:t>、高温季节中暑</a:t>
            </a:r>
            <a:r>
              <a:rPr lang="en-US" altLang="zh-CN" sz="2000" dirty="0">
                <a:latin typeface="微软雅黑" panose="020B0503020204020204" pitchFamily="34" charset="-122"/>
                <a:ea typeface="微软雅黑" panose="020B0503020204020204" pitchFamily="34" charset="-122"/>
              </a:rPr>
              <a:t>; 2</a:t>
            </a:r>
            <a:r>
              <a:rPr lang="zh-CN" altLang="en-US" sz="2000" dirty="0">
                <a:latin typeface="微软雅黑" panose="020B0503020204020204" pitchFamily="34" charset="-122"/>
                <a:ea typeface="微软雅黑" panose="020B0503020204020204" pitchFamily="34" charset="-122"/>
              </a:rPr>
              <a:t>、酸碱物料烧灼伤</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主要控制手段</a:t>
            </a:r>
            <a:r>
              <a:rPr lang="en-US" altLang="zh-CN" sz="2000" dirty="0">
                <a:latin typeface="微软雅黑" panose="020B0503020204020204" pitchFamily="34" charset="-122"/>
                <a:ea typeface="微软雅黑" panose="020B0503020204020204" pitchFamily="34" charset="-122"/>
              </a:rPr>
              <a:t>: 1</a:t>
            </a:r>
            <a:r>
              <a:rPr lang="zh-CN" altLang="en-US" sz="2000" dirty="0">
                <a:latin typeface="微软雅黑" panose="020B0503020204020204" pitchFamily="34" charset="-122"/>
                <a:ea typeface="微软雅黑" panose="020B0503020204020204" pitchFamily="34" charset="-122"/>
              </a:rPr>
              <a:t>、夏季高温季节防暑降温用品比例的调整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、加强对劳保用品佩戴规范考核和巡查</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472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99A46141-9313-4886-BF1E-5292BB84E6AE}"/>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3" name="直接连接符 2">
            <a:extLst>
              <a:ext uri="{FF2B5EF4-FFF2-40B4-BE49-F238E27FC236}">
                <a16:creationId xmlns:a16="http://schemas.microsoft.com/office/drawing/2014/main" id="{458326A0-E9E3-41BF-9596-1576208EFE86}"/>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53B091D-CD93-48AA-A3FB-E786FED35BCD}"/>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重大事故事件反思</a:t>
            </a:r>
            <a:endPar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箭头: 右 37">
            <a:extLst>
              <a:ext uri="{FF2B5EF4-FFF2-40B4-BE49-F238E27FC236}">
                <a16:creationId xmlns:a16="http://schemas.microsoft.com/office/drawing/2014/main" id="{731F9B23-1E80-4179-85BF-33AF9C555828}"/>
              </a:ext>
            </a:extLst>
          </p:cNvPr>
          <p:cNvSpPr/>
          <p:nvPr/>
        </p:nvSpPr>
        <p:spPr>
          <a:xfrm>
            <a:off x="740230" y="2670628"/>
            <a:ext cx="10900227" cy="1251850"/>
          </a:xfrm>
          <a:prstGeom prst="rightArrow">
            <a:avLst>
              <a:gd name="adj1" fmla="val 66232"/>
              <a:gd name="adj2" fmla="val 67391"/>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KSO_Shape">
            <a:extLst>
              <a:ext uri="{FF2B5EF4-FFF2-40B4-BE49-F238E27FC236}">
                <a16:creationId xmlns:a16="http://schemas.microsoft.com/office/drawing/2014/main" id="{2ED04F91-087A-4B8A-B3A4-BF7E10293BDD}"/>
              </a:ext>
            </a:extLst>
          </p:cNvPr>
          <p:cNvSpPr>
            <a:spLocks/>
          </p:cNvSpPr>
          <p:nvPr/>
        </p:nvSpPr>
        <p:spPr bwMode="auto">
          <a:xfrm flipH="1">
            <a:off x="1814255" y="1670504"/>
            <a:ext cx="506954" cy="1130753"/>
          </a:xfrm>
          <a:custGeom>
            <a:avLst/>
            <a:gdLst/>
            <a:ahLst/>
            <a:cxnLst/>
            <a:rect l="0" t="0" r="r" b="b"/>
            <a:pathLst>
              <a:path w="1476375" h="3292475">
                <a:moveTo>
                  <a:pt x="350928" y="1040693"/>
                </a:moveTo>
                <a:lnTo>
                  <a:pt x="339188" y="1048946"/>
                </a:lnTo>
                <a:lnTo>
                  <a:pt x="327766" y="1058151"/>
                </a:lnTo>
                <a:lnTo>
                  <a:pt x="316978" y="1068309"/>
                </a:lnTo>
                <a:lnTo>
                  <a:pt x="306190" y="1078466"/>
                </a:lnTo>
                <a:lnTo>
                  <a:pt x="301113" y="1084180"/>
                </a:lnTo>
                <a:lnTo>
                  <a:pt x="296036" y="1089893"/>
                </a:lnTo>
                <a:lnTo>
                  <a:pt x="290960" y="1095607"/>
                </a:lnTo>
                <a:lnTo>
                  <a:pt x="286517" y="1101638"/>
                </a:lnTo>
                <a:lnTo>
                  <a:pt x="281758" y="1107986"/>
                </a:lnTo>
                <a:lnTo>
                  <a:pt x="277316" y="1114335"/>
                </a:lnTo>
                <a:lnTo>
                  <a:pt x="273191" y="1121001"/>
                </a:lnTo>
                <a:lnTo>
                  <a:pt x="269066" y="1127666"/>
                </a:lnTo>
                <a:lnTo>
                  <a:pt x="265259" y="1134650"/>
                </a:lnTo>
                <a:lnTo>
                  <a:pt x="261451" y="1141950"/>
                </a:lnTo>
                <a:lnTo>
                  <a:pt x="257961" y="1149568"/>
                </a:lnTo>
                <a:lnTo>
                  <a:pt x="254471" y="1157187"/>
                </a:lnTo>
                <a:lnTo>
                  <a:pt x="251298" y="1165439"/>
                </a:lnTo>
                <a:lnTo>
                  <a:pt x="248125" y="1173692"/>
                </a:lnTo>
                <a:lnTo>
                  <a:pt x="245586" y="1182580"/>
                </a:lnTo>
                <a:lnTo>
                  <a:pt x="243048" y="1191468"/>
                </a:lnTo>
                <a:lnTo>
                  <a:pt x="240510" y="1200673"/>
                </a:lnTo>
                <a:lnTo>
                  <a:pt x="238606" y="1210513"/>
                </a:lnTo>
                <a:lnTo>
                  <a:pt x="237019" y="1220353"/>
                </a:lnTo>
                <a:lnTo>
                  <a:pt x="235116" y="1230828"/>
                </a:lnTo>
                <a:lnTo>
                  <a:pt x="234164" y="1241620"/>
                </a:lnTo>
                <a:lnTo>
                  <a:pt x="233212" y="1253048"/>
                </a:lnTo>
                <a:lnTo>
                  <a:pt x="232577" y="1264792"/>
                </a:lnTo>
                <a:lnTo>
                  <a:pt x="232577" y="1276854"/>
                </a:lnTo>
                <a:lnTo>
                  <a:pt x="232895" y="1293360"/>
                </a:lnTo>
                <a:lnTo>
                  <a:pt x="233846" y="1311136"/>
                </a:lnTo>
                <a:lnTo>
                  <a:pt x="235750" y="1329229"/>
                </a:lnTo>
                <a:lnTo>
                  <a:pt x="238289" y="1348591"/>
                </a:lnTo>
                <a:lnTo>
                  <a:pt x="241779" y="1368906"/>
                </a:lnTo>
                <a:lnTo>
                  <a:pt x="246221" y="1390173"/>
                </a:lnTo>
                <a:lnTo>
                  <a:pt x="251615" y="1412075"/>
                </a:lnTo>
                <a:lnTo>
                  <a:pt x="257961" y="1434930"/>
                </a:lnTo>
                <a:lnTo>
                  <a:pt x="265576" y="1458736"/>
                </a:lnTo>
                <a:lnTo>
                  <a:pt x="273826" y="1483812"/>
                </a:lnTo>
                <a:lnTo>
                  <a:pt x="283662" y="1509841"/>
                </a:lnTo>
                <a:lnTo>
                  <a:pt x="294450" y="1536187"/>
                </a:lnTo>
                <a:lnTo>
                  <a:pt x="306507" y="1564120"/>
                </a:lnTo>
                <a:lnTo>
                  <a:pt x="319833" y="1592688"/>
                </a:lnTo>
                <a:lnTo>
                  <a:pt x="334429" y="1622208"/>
                </a:lnTo>
                <a:lnTo>
                  <a:pt x="350928" y="1653315"/>
                </a:lnTo>
                <a:lnTo>
                  <a:pt x="350928" y="1585070"/>
                </a:lnTo>
                <a:lnTo>
                  <a:pt x="350928" y="1040693"/>
                </a:lnTo>
                <a:close/>
                <a:moveTo>
                  <a:pt x="444848" y="752475"/>
                </a:moveTo>
                <a:lnTo>
                  <a:pt x="452781" y="752475"/>
                </a:lnTo>
                <a:lnTo>
                  <a:pt x="460713" y="752793"/>
                </a:lnTo>
                <a:lnTo>
                  <a:pt x="462934" y="752793"/>
                </a:lnTo>
                <a:lnTo>
                  <a:pt x="1025181" y="752793"/>
                </a:lnTo>
                <a:lnTo>
                  <a:pt x="1032479" y="752793"/>
                </a:lnTo>
                <a:lnTo>
                  <a:pt x="1039777" y="753745"/>
                </a:lnTo>
                <a:lnTo>
                  <a:pt x="1041046" y="753745"/>
                </a:lnTo>
                <a:lnTo>
                  <a:pt x="1053420" y="754062"/>
                </a:lnTo>
                <a:lnTo>
                  <a:pt x="1060084" y="754697"/>
                </a:lnTo>
                <a:lnTo>
                  <a:pt x="1067064" y="755332"/>
                </a:lnTo>
                <a:lnTo>
                  <a:pt x="1074362" y="756284"/>
                </a:lnTo>
                <a:lnTo>
                  <a:pt x="1081977" y="757237"/>
                </a:lnTo>
                <a:lnTo>
                  <a:pt x="1089909" y="758824"/>
                </a:lnTo>
                <a:lnTo>
                  <a:pt x="1098159" y="760411"/>
                </a:lnTo>
                <a:lnTo>
                  <a:pt x="1106726" y="762950"/>
                </a:lnTo>
                <a:lnTo>
                  <a:pt x="1115293" y="765172"/>
                </a:lnTo>
                <a:lnTo>
                  <a:pt x="1124495" y="768029"/>
                </a:lnTo>
                <a:lnTo>
                  <a:pt x="1133379" y="771520"/>
                </a:lnTo>
                <a:lnTo>
                  <a:pt x="1142580" y="775012"/>
                </a:lnTo>
                <a:lnTo>
                  <a:pt x="1152417" y="779456"/>
                </a:lnTo>
                <a:lnTo>
                  <a:pt x="1161935" y="784217"/>
                </a:lnTo>
                <a:lnTo>
                  <a:pt x="1171454" y="788979"/>
                </a:lnTo>
                <a:lnTo>
                  <a:pt x="1181290" y="794692"/>
                </a:lnTo>
                <a:lnTo>
                  <a:pt x="1191127" y="801041"/>
                </a:lnTo>
                <a:lnTo>
                  <a:pt x="1200645" y="807389"/>
                </a:lnTo>
                <a:lnTo>
                  <a:pt x="1210481" y="814690"/>
                </a:lnTo>
                <a:lnTo>
                  <a:pt x="1220318" y="822308"/>
                </a:lnTo>
                <a:lnTo>
                  <a:pt x="1230154" y="830243"/>
                </a:lnTo>
                <a:lnTo>
                  <a:pt x="1239673" y="839131"/>
                </a:lnTo>
                <a:lnTo>
                  <a:pt x="1249192" y="848336"/>
                </a:lnTo>
                <a:lnTo>
                  <a:pt x="1259028" y="858176"/>
                </a:lnTo>
                <a:lnTo>
                  <a:pt x="1268229" y="868651"/>
                </a:lnTo>
                <a:lnTo>
                  <a:pt x="1277431" y="879126"/>
                </a:lnTo>
                <a:lnTo>
                  <a:pt x="1286632" y="890871"/>
                </a:lnTo>
                <a:lnTo>
                  <a:pt x="1295834" y="902615"/>
                </a:lnTo>
                <a:lnTo>
                  <a:pt x="1304401" y="915312"/>
                </a:lnTo>
                <a:lnTo>
                  <a:pt x="1313285" y="928326"/>
                </a:lnTo>
                <a:lnTo>
                  <a:pt x="1321535" y="942293"/>
                </a:lnTo>
                <a:lnTo>
                  <a:pt x="1329785" y="956577"/>
                </a:lnTo>
                <a:lnTo>
                  <a:pt x="1338351" y="971495"/>
                </a:lnTo>
                <a:lnTo>
                  <a:pt x="1346284" y="987049"/>
                </a:lnTo>
                <a:lnTo>
                  <a:pt x="1354216" y="1003238"/>
                </a:lnTo>
                <a:lnTo>
                  <a:pt x="1361831" y="1020061"/>
                </a:lnTo>
                <a:lnTo>
                  <a:pt x="1369129" y="1037519"/>
                </a:lnTo>
                <a:lnTo>
                  <a:pt x="1376427" y="1055929"/>
                </a:lnTo>
                <a:lnTo>
                  <a:pt x="1383725" y="1074340"/>
                </a:lnTo>
                <a:lnTo>
                  <a:pt x="1390388" y="1094020"/>
                </a:lnTo>
                <a:lnTo>
                  <a:pt x="1397369" y="1114652"/>
                </a:lnTo>
                <a:lnTo>
                  <a:pt x="1403714" y="1135602"/>
                </a:lnTo>
                <a:lnTo>
                  <a:pt x="1410060" y="1157504"/>
                </a:lnTo>
                <a:lnTo>
                  <a:pt x="1415772" y="1180041"/>
                </a:lnTo>
                <a:lnTo>
                  <a:pt x="1421483" y="1203530"/>
                </a:lnTo>
                <a:lnTo>
                  <a:pt x="1427194" y="1227971"/>
                </a:lnTo>
                <a:lnTo>
                  <a:pt x="1432588" y="1253048"/>
                </a:lnTo>
                <a:lnTo>
                  <a:pt x="1437665" y="1278759"/>
                </a:lnTo>
                <a:lnTo>
                  <a:pt x="1442107" y="1305739"/>
                </a:lnTo>
                <a:lnTo>
                  <a:pt x="1446867" y="1333672"/>
                </a:lnTo>
                <a:lnTo>
                  <a:pt x="1450674" y="1362240"/>
                </a:lnTo>
                <a:lnTo>
                  <a:pt x="1454799" y="1391760"/>
                </a:lnTo>
                <a:lnTo>
                  <a:pt x="1458289" y="1422233"/>
                </a:lnTo>
                <a:lnTo>
                  <a:pt x="1461779" y="1453975"/>
                </a:lnTo>
                <a:lnTo>
                  <a:pt x="1464635" y="1486352"/>
                </a:lnTo>
                <a:lnTo>
                  <a:pt x="1467491" y="1519998"/>
                </a:lnTo>
                <a:lnTo>
                  <a:pt x="1469712" y="1554597"/>
                </a:lnTo>
                <a:lnTo>
                  <a:pt x="1471616" y="1590148"/>
                </a:lnTo>
                <a:lnTo>
                  <a:pt x="1473519" y="1626652"/>
                </a:lnTo>
                <a:lnTo>
                  <a:pt x="1474789" y="1664425"/>
                </a:lnTo>
                <a:lnTo>
                  <a:pt x="1475740" y="1703467"/>
                </a:lnTo>
                <a:lnTo>
                  <a:pt x="1476058" y="1743145"/>
                </a:lnTo>
                <a:lnTo>
                  <a:pt x="1476375" y="1784410"/>
                </a:lnTo>
                <a:lnTo>
                  <a:pt x="1476375" y="1826944"/>
                </a:lnTo>
                <a:lnTo>
                  <a:pt x="1475740" y="1870113"/>
                </a:lnTo>
                <a:lnTo>
                  <a:pt x="1474789" y="1915187"/>
                </a:lnTo>
                <a:lnTo>
                  <a:pt x="1472885" y="1960896"/>
                </a:lnTo>
                <a:lnTo>
                  <a:pt x="1472567" y="1966927"/>
                </a:lnTo>
                <a:lnTo>
                  <a:pt x="1471933" y="1972640"/>
                </a:lnTo>
                <a:lnTo>
                  <a:pt x="1471298" y="1978036"/>
                </a:lnTo>
                <a:lnTo>
                  <a:pt x="1470029" y="1983750"/>
                </a:lnTo>
                <a:lnTo>
                  <a:pt x="1468760" y="1989146"/>
                </a:lnTo>
                <a:lnTo>
                  <a:pt x="1467173" y="1994860"/>
                </a:lnTo>
                <a:lnTo>
                  <a:pt x="1464952" y="1999621"/>
                </a:lnTo>
                <a:lnTo>
                  <a:pt x="1462731" y="2005017"/>
                </a:lnTo>
                <a:lnTo>
                  <a:pt x="1460510" y="2010096"/>
                </a:lnTo>
                <a:lnTo>
                  <a:pt x="1457655" y="2014857"/>
                </a:lnTo>
                <a:lnTo>
                  <a:pt x="1455116" y="2019618"/>
                </a:lnTo>
                <a:lnTo>
                  <a:pt x="1451943" y="2024062"/>
                </a:lnTo>
                <a:lnTo>
                  <a:pt x="1448453" y="2028189"/>
                </a:lnTo>
                <a:lnTo>
                  <a:pt x="1445280" y="2032633"/>
                </a:lnTo>
                <a:lnTo>
                  <a:pt x="1441473" y="2036759"/>
                </a:lnTo>
                <a:lnTo>
                  <a:pt x="1437665" y="2040568"/>
                </a:lnTo>
                <a:lnTo>
                  <a:pt x="1433540" y="2044377"/>
                </a:lnTo>
                <a:lnTo>
                  <a:pt x="1429415" y="2047869"/>
                </a:lnTo>
                <a:lnTo>
                  <a:pt x="1425291" y="2051360"/>
                </a:lnTo>
                <a:lnTo>
                  <a:pt x="1420531" y="2054217"/>
                </a:lnTo>
                <a:lnTo>
                  <a:pt x="1415772" y="2057391"/>
                </a:lnTo>
                <a:lnTo>
                  <a:pt x="1411329" y="2059931"/>
                </a:lnTo>
                <a:lnTo>
                  <a:pt x="1406253" y="2062153"/>
                </a:lnTo>
                <a:lnTo>
                  <a:pt x="1400859" y="2064692"/>
                </a:lnTo>
                <a:lnTo>
                  <a:pt x="1396099" y="2066597"/>
                </a:lnTo>
                <a:lnTo>
                  <a:pt x="1390705" y="2068184"/>
                </a:lnTo>
                <a:lnTo>
                  <a:pt x="1385311" y="2069771"/>
                </a:lnTo>
                <a:lnTo>
                  <a:pt x="1379600" y="2070723"/>
                </a:lnTo>
                <a:lnTo>
                  <a:pt x="1374206" y="2071993"/>
                </a:lnTo>
                <a:lnTo>
                  <a:pt x="1368495" y="2072628"/>
                </a:lnTo>
                <a:lnTo>
                  <a:pt x="1362783" y="2073262"/>
                </a:lnTo>
                <a:lnTo>
                  <a:pt x="1356755" y="2073262"/>
                </a:lnTo>
                <a:lnTo>
                  <a:pt x="1352947" y="2073262"/>
                </a:lnTo>
                <a:lnTo>
                  <a:pt x="1346919" y="2072945"/>
                </a:lnTo>
                <a:lnTo>
                  <a:pt x="1340890" y="2072310"/>
                </a:lnTo>
                <a:lnTo>
                  <a:pt x="1335179" y="2071041"/>
                </a:lnTo>
                <a:lnTo>
                  <a:pt x="1329467" y="2069771"/>
                </a:lnTo>
                <a:lnTo>
                  <a:pt x="1324073" y="2068501"/>
                </a:lnTo>
                <a:lnTo>
                  <a:pt x="1318362" y="2066914"/>
                </a:lnTo>
                <a:lnTo>
                  <a:pt x="1312968" y="2064692"/>
                </a:lnTo>
                <a:lnTo>
                  <a:pt x="1307891" y="2062470"/>
                </a:lnTo>
                <a:lnTo>
                  <a:pt x="1302815" y="2059931"/>
                </a:lnTo>
                <a:lnTo>
                  <a:pt x="1297738" y="2057391"/>
                </a:lnTo>
                <a:lnTo>
                  <a:pt x="1292978" y="2054217"/>
                </a:lnTo>
                <a:lnTo>
                  <a:pt x="1288536" y="2051043"/>
                </a:lnTo>
                <a:lnTo>
                  <a:pt x="1284094" y="2047551"/>
                </a:lnTo>
                <a:lnTo>
                  <a:pt x="1279652" y="2044060"/>
                </a:lnTo>
                <a:lnTo>
                  <a:pt x="1275844" y="2040251"/>
                </a:lnTo>
                <a:lnTo>
                  <a:pt x="1271719" y="2036442"/>
                </a:lnTo>
                <a:lnTo>
                  <a:pt x="1268229" y="2031998"/>
                </a:lnTo>
                <a:lnTo>
                  <a:pt x="1264422" y="2027554"/>
                </a:lnTo>
                <a:lnTo>
                  <a:pt x="1261249" y="2023110"/>
                </a:lnTo>
                <a:lnTo>
                  <a:pt x="1258076" y="2018349"/>
                </a:lnTo>
                <a:lnTo>
                  <a:pt x="1255220" y="2013587"/>
                </a:lnTo>
                <a:lnTo>
                  <a:pt x="1252682" y="2008826"/>
                </a:lnTo>
                <a:lnTo>
                  <a:pt x="1250143" y="2003430"/>
                </a:lnTo>
                <a:lnTo>
                  <a:pt x="1248240" y="1998351"/>
                </a:lnTo>
                <a:lnTo>
                  <a:pt x="1246336" y="1992955"/>
                </a:lnTo>
                <a:lnTo>
                  <a:pt x="1244749" y="1987559"/>
                </a:lnTo>
                <a:lnTo>
                  <a:pt x="1243163" y="1981845"/>
                </a:lnTo>
                <a:lnTo>
                  <a:pt x="1242211" y="1976132"/>
                </a:lnTo>
                <a:lnTo>
                  <a:pt x="1241259" y="1970418"/>
                </a:lnTo>
                <a:lnTo>
                  <a:pt x="1240625" y="1964387"/>
                </a:lnTo>
                <a:lnTo>
                  <a:pt x="1240625" y="1958674"/>
                </a:lnTo>
                <a:lnTo>
                  <a:pt x="1240625" y="1952643"/>
                </a:lnTo>
                <a:lnTo>
                  <a:pt x="1241894" y="1908839"/>
                </a:lnTo>
                <a:lnTo>
                  <a:pt x="1242846" y="1866304"/>
                </a:lnTo>
                <a:lnTo>
                  <a:pt x="1243480" y="1824722"/>
                </a:lnTo>
                <a:lnTo>
                  <a:pt x="1243480" y="1784410"/>
                </a:lnTo>
                <a:lnTo>
                  <a:pt x="1243163" y="1730448"/>
                </a:lnTo>
                <a:lnTo>
                  <a:pt x="1242211" y="1678074"/>
                </a:lnTo>
                <a:lnTo>
                  <a:pt x="1240625" y="1628556"/>
                </a:lnTo>
                <a:lnTo>
                  <a:pt x="1238403" y="1581261"/>
                </a:lnTo>
                <a:lnTo>
                  <a:pt x="1235231" y="1536187"/>
                </a:lnTo>
                <a:lnTo>
                  <a:pt x="1231740" y="1493335"/>
                </a:lnTo>
                <a:lnTo>
                  <a:pt x="1227298" y="1452705"/>
                </a:lnTo>
                <a:lnTo>
                  <a:pt x="1223173" y="1413980"/>
                </a:lnTo>
                <a:lnTo>
                  <a:pt x="1217779" y="1377476"/>
                </a:lnTo>
                <a:lnTo>
                  <a:pt x="1212385" y="1343195"/>
                </a:lnTo>
                <a:lnTo>
                  <a:pt x="1206357" y="1310818"/>
                </a:lnTo>
                <a:lnTo>
                  <a:pt x="1200328" y="1280028"/>
                </a:lnTo>
                <a:lnTo>
                  <a:pt x="1193665" y="1251460"/>
                </a:lnTo>
                <a:lnTo>
                  <a:pt x="1186684" y="1225115"/>
                </a:lnTo>
                <a:lnTo>
                  <a:pt x="1179704" y="1200038"/>
                </a:lnTo>
                <a:lnTo>
                  <a:pt x="1172406" y="1176867"/>
                </a:lnTo>
                <a:lnTo>
                  <a:pt x="1168281" y="1163852"/>
                </a:lnTo>
                <a:lnTo>
                  <a:pt x="1163839" y="1151473"/>
                </a:lnTo>
                <a:lnTo>
                  <a:pt x="1159714" y="1140046"/>
                </a:lnTo>
                <a:lnTo>
                  <a:pt x="1154955" y="1128619"/>
                </a:lnTo>
                <a:lnTo>
                  <a:pt x="1150513" y="1118461"/>
                </a:lnTo>
                <a:lnTo>
                  <a:pt x="1146388" y="1108304"/>
                </a:lnTo>
                <a:lnTo>
                  <a:pt x="1141946" y="1098781"/>
                </a:lnTo>
                <a:lnTo>
                  <a:pt x="1137504" y="1089893"/>
                </a:lnTo>
                <a:lnTo>
                  <a:pt x="1137504" y="1860591"/>
                </a:lnTo>
                <a:lnTo>
                  <a:pt x="1137504" y="1868209"/>
                </a:lnTo>
                <a:lnTo>
                  <a:pt x="1136235" y="1875192"/>
                </a:lnTo>
                <a:lnTo>
                  <a:pt x="1135283" y="1882493"/>
                </a:lnTo>
                <a:lnTo>
                  <a:pt x="1133696" y="1889476"/>
                </a:lnTo>
                <a:lnTo>
                  <a:pt x="1374206" y="3075994"/>
                </a:lnTo>
                <a:lnTo>
                  <a:pt x="1375792" y="3085199"/>
                </a:lnTo>
                <a:lnTo>
                  <a:pt x="1376744" y="3094087"/>
                </a:lnTo>
                <a:lnTo>
                  <a:pt x="1377379" y="3102975"/>
                </a:lnTo>
                <a:lnTo>
                  <a:pt x="1377696" y="3112498"/>
                </a:lnTo>
                <a:lnTo>
                  <a:pt x="1377379" y="3121068"/>
                </a:lnTo>
                <a:lnTo>
                  <a:pt x="1376744" y="3129956"/>
                </a:lnTo>
                <a:lnTo>
                  <a:pt x="1375792" y="3138526"/>
                </a:lnTo>
                <a:lnTo>
                  <a:pt x="1374206" y="3147414"/>
                </a:lnTo>
                <a:lnTo>
                  <a:pt x="1371985" y="3155984"/>
                </a:lnTo>
                <a:lnTo>
                  <a:pt x="1369764" y="3164237"/>
                </a:lnTo>
                <a:lnTo>
                  <a:pt x="1367225" y="3172490"/>
                </a:lnTo>
                <a:lnTo>
                  <a:pt x="1363735" y="3180743"/>
                </a:lnTo>
                <a:lnTo>
                  <a:pt x="1360562" y="3188361"/>
                </a:lnTo>
                <a:lnTo>
                  <a:pt x="1356437" y="3196614"/>
                </a:lnTo>
                <a:lnTo>
                  <a:pt x="1352313" y="3203915"/>
                </a:lnTo>
                <a:lnTo>
                  <a:pt x="1347553" y="3211215"/>
                </a:lnTo>
                <a:lnTo>
                  <a:pt x="1342476" y="3218516"/>
                </a:lnTo>
                <a:lnTo>
                  <a:pt x="1337717" y="3225182"/>
                </a:lnTo>
                <a:lnTo>
                  <a:pt x="1332006" y="3231530"/>
                </a:lnTo>
                <a:lnTo>
                  <a:pt x="1325977" y="3237879"/>
                </a:lnTo>
                <a:lnTo>
                  <a:pt x="1319631" y="3243910"/>
                </a:lnTo>
                <a:lnTo>
                  <a:pt x="1313285" y="3249623"/>
                </a:lnTo>
                <a:lnTo>
                  <a:pt x="1306305" y="3255337"/>
                </a:lnTo>
                <a:lnTo>
                  <a:pt x="1299324" y="3260098"/>
                </a:lnTo>
                <a:lnTo>
                  <a:pt x="1291709" y="3265177"/>
                </a:lnTo>
                <a:lnTo>
                  <a:pt x="1284411" y="3269621"/>
                </a:lnTo>
                <a:lnTo>
                  <a:pt x="1276479" y="3273430"/>
                </a:lnTo>
                <a:lnTo>
                  <a:pt x="1268229" y="3277239"/>
                </a:lnTo>
                <a:lnTo>
                  <a:pt x="1259980" y="3280413"/>
                </a:lnTo>
                <a:lnTo>
                  <a:pt x="1251095" y="3283587"/>
                </a:lnTo>
                <a:lnTo>
                  <a:pt x="1242528" y="3286127"/>
                </a:lnTo>
                <a:lnTo>
                  <a:pt x="1233644" y="3288031"/>
                </a:lnTo>
                <a:lnTo>
                  <a:pt x="1224443" y="3289936"/>
                </a:lnTo>
                <a:lnTo>
                  <a:pt x="1215241" y="3290888"/>
                </a:lnTo>
                <a:lnTo>
                  <a:pt x="1206039" y="3291523"/>
                </a:lnTo>
                <a:lnTo>
                  <a:pt x="1197155" y="3291840"/>
                </a:lnTo>
                <a:lnTo>
                  <a:pt x="1188271" y="3291523"/>
                </a:lnTo>
                <a:lnTo>
                  <a:pt x="1179387" y="3290888"/>
                </a:lnTo>
                <a:lnTo>
                  <a:pt x="1170502" y="3289936"/>
                </a:lnTo>
                <a:lnTo>
                  <a:pt x="1161935" y="3288031"/>
                </a:lnTo>
                <a:lnTo>
                  <a:pt x="1153686" y="3286127"/>
                </a:lnTo>
                <a:lnTo>
                  <a:pt x="1145119" y="3283905"/>
                </a:lnTo>
                <a:lnTo>
                  <a:pt x="1137186" y="3281048"/>
                </a:lnTo>
                <a:lnTo>
                  <a:pt x="1128619" y="3277874"/>
                </a:lnTo>
                <a:lnTo>
                  <a:pt x="1121004" y="3274382"/>
                </a:lnTo>
                <a:lnTo>
                  <a:pt x="1113072" y="3270573"/>
                </a:lnTo>
                <a:lnTo>
                  <a:pt x="1105774" y="3266129"/>
                </a:lnTo>
                <a:lnTo>
                  <a:pt x="1098476" y="3261685"/>
                </a:lnTo>
                <a:lnTo>
                  <a:pt x="1091179" y="3256924"/>
                </a:lnTo>
                <a:lnTo>
                  <a:pt x="1084515" y="3251528"/>
                </a:lnTo>
                <a:lnTo>
                  <a:pt x="1077852" y="3245814"/>
                </a:lnTo>
                <a:lnTo>
                  <a:pt x="1071506" y="3240101"/>
                </a:lnTo>
                <a:lnTo>
                  <a:pt x="1065795" y="3233752"/>
                </a:lnTo>
                <a:lnTo>
                  <a:pt x="1059766" y="3227404"/>
                </a:lnTo>
                <a:lnTo>
                  <a:pt x="1054372" y="3220421"/>
                </a:lnTo>
                <a:lnTo>
                  <a:pt x="1049295" y="3213437"/>
                </a:lnTo>
                <a:lnTo>
                  <a:pt x="1044536" y="3206137"/>
                </a:lnTo>
                <a:lnTo>
                  <a:pt x="1040094" y="3198519"/>
                </a:lnTo>
                <a:lnTo>
                  <a:pt x="1035969" y="3190583"/>
                </a:lnTo>
                <a:lnTo>
                  <a:pt x="1032479" y="3182330"/>
                </a:lnTo>
                <a:lnTo>
                  <a:pt x="1028989" y="3173760"/>
                </a:lnTo>
                <a:lnTo>
                  <a:pt x="1026133" y="3165189"/>
                </a:lnTo>
                <a:lnTo>
                  <a:pt x="1023595" y="3156619"/>
                </a:lnTo>
                <a:lnTo>
                  <a:pt x="1021374" y="3147731"/>
                </a:lnTo>
                <a:lnTo>
                  <a:pt x="783719" y="1973275"/>
                </a:lnTo>
                <a:lnTo>
                  <a:pt x="710424" y="1973275"/>
                </a:lnTo>
                <a:lnTo>
                  <a:pt x="710424" y="3112498"/>
                </a:lnTo>
                <a:lnTo>
                  <a:pt x="710107" y="3121703"/>
                </a:lnTo>
                <a:lnTo>
                  <a:pt x="709472" y="3130591"/>
                </a:lnTo>
                <a:lnTo>
                  <a:pt x="708521" y="3139796"/>
                </a:lnTo>
                <a:lnTo>
                  <a:pt x="706617" y="3148684"/>
                </a:lnTo>
                <a:lnTo>
                  <a:pt x="704713" y="3157254"/>
                </a:lnTo>
                <a:lnTo>
                  <a:pt x="702492" y="3165824"/>
                </a:lnTo>
                <a:lnTo>
                  <a:pt x="699319" y="3174077"/>
                </a:lnTo>
                <a:lnTo>
                  <a:pt x="696146" y="3182648"/>
                </a:lnTo>
                <a:lnTo>
                  <a:pt x="692656" y="3190583"/>
                </a:lnTo>
                <a:lnTo>
                  <a:pt x="688848" y="3198201"/>
                </a:lnTo>
                <a:lnTo>
                  <a:pt x="684406" y="3205819"/>
                </a:lnTo>
                <a:lnTo>
                  <a:pt x="679647" y="3213120"/>
                </a:lnTo>
                <a:lnTo>
                  <a:pt x="674570" y="3220103"/>
                </a:lnTo>
                <a:lnTo>
                  <a:pt x="669176" y="3227086"/>
                </a:lnTo>
                <a:lnTo>
                  <a:pt x="663465" y="3233435"/>
                </a:lnTo>
                <a:lnTo>
                  <a:pt x="657753" y="3239783"/>
                </a:lnTo>
                <a:lnTo>
                  <a:pt x="651407" y="3245497"/>
                </a:lnTo>
                <a:lnTo>
                  <a:pt x="645062" y="3251210"/>
                </a:lnTo>
                <a:lnTo>
                  <a:pt x="638081" y="3256607"/>
                </a:lnTo>
                <a:lnTo>
                  <a:pt x="631101" y="3261685"/>
                </a:lnTo>
                <a:lnTo>
                  <a:pt x="623803" y="3266129"/>
                </a:lnTo>
                <a:lnTo>
                  <a:pt x="616188" y="3270573"/>
                </a:lnTo>
                <a:lnTo>
                  <a:pt x="608573" y="3274382"/>
                </a:lnTo>
                <a:lnTo>
                  <a:pt x="600640" y="3278191"/>
                </a:lnTo>
                <a:lnTo>
                  <a:pt x="592391" y="3281365"/>
                </a:lnTo>
                <a:lnTo>
                  <a:pt x="583824" y="3284222"/>
                </a:lnTo>
                <a:lnTo>
                  <a:pt x="575574" y="3286762"/>
                </a:lnTo>
                <a:lnTo>
                  <a:pt x="566690" y="3288666"/>
                </a:lnTo>
                <a:lnTo>
                  <a:pt x="558123" y="3290253"/>
                </a:lnTo>
                <a:lnTo>
                  <a:pt x="548921" y="3291523"/>
                </a:lnTo>
                <a:lnTo>
                  <a:pt x="539720" y="3292158"/>
                </a:lnTo>
                <a:lnTo>
                  <a:pt x="530518" y="3292475"/>
                </a:lnTo>
                <a:lnTo>
                  <a:pt x="520999" y="3292158"/>
                </a:lnTo>
                <a:lnTo>
                  <a:pt x="512115" y="3291523"/>
                </a:lnTo>
                <a:lnTo>
                  <a:pt x="503231" y="3290253"/>
                </a:lnTo>
                <a:lnTo>
                  <a:pt x="494346" y="3288666"/>
                </a:lnTo>
                <a:lnTo>
                  <a:pt x="485462" y="3286762"/>
                </a:lnTo>
                <a:lnTo>
                  <a:pt x="476895" y="3284222"/>
                </a:lnTo>
                <a:lnTo>
                  <a:pt x="468645" y="3281365"/>
                </a:lnTo>
                <a:lnTo>
                  <a:pt x="460396" y="3278191"/>
                </a:lnTo>
                <a:lnTo>
                  <a:pt x="452463" y="3274382"/>
                </a:lnTo>
                <a:lnTo>
                  <a:pt x="444848" y="3270573"/>
                </a:lnTo>
                <a:lnTo>
                  <a:pt x="437233" y="3266129"/>
                </a:lnTo>
                <a:lnTo>
                  <a:pt x="429935" y="3261685"/>
                </a:lnTo>
                <a:lnTo>
                  <a:pt x="422955" y="3256607"/>
                </a:lnTo>
                <a:lnTo>
                  <a:pt x="416292" y="3251210"/>
                </a:lnTo>
                <a:lnTo>
                  <a:pt x="409628" y="3245497"/>
                </a:lnTo>
                <a:lnTo>
                  <a:pt x="403282" y="3239783"/>
                </a:lnTo>
                <a:lnTo>
                  <a:pt x="397253" y="3233435"/>
                </a:lnTo>
                <a:lnTo>
                  <a:pt x="391542" y="3227086"/>
                </a:lnTo>
                <a:lnTo>
                  <a:pt x="386465" y="3220103"/>
                </a:lnTo>
                <a:lnTo>
                  <a:pt x="381389" y="3213120"/>
                </a:lnTo>
                <a:lnTo>
                  <a:pt x="376629" y="3205819"/>
                </a:lnTo>
                <a:lnTo>
                  <a:pt x="372504" y="3198201"/>
                </a:lnTo>
                <a:lnTo>
                  <a:pt x="368380" y="3190583"/>
                </a:lnTo>
                <a:lnTo>
                  <a:pt x="364889" y="3182648"/>
                </a:lnTo>
                <a:lnTo>
                  <a:pt x="361716" y="3174077"/>
                </a:lnTo>
                <a:lnTo>
                  <a:pt x="358861" y="3165824"/>
                </a:lnTo>
                <a:lnTo>
                  <a:pt x="356322" y="3157254"/>
                </a:lnTo>
                <a:lnTo>
                  <a:pt x="354419" y="3148684"/>
                </a:lnTo>
                <a:lnTo>
                  <a:pt x="352832" y="3139796"/>
                </a:lnTo>
                <a:lnTo>
                  <a:pt x="351563" y="3130591"/>
                </a:lnTo>
                <a:lnTo>
                  <a:pt x="350928" y="3121703"/>
                </a:lnTo>
                <a:lnTo>
                  <a:pt x="350928" y="3112498"/>
                </a:lnTo>
                <a:lnTo>
                  <a:pt x="350928" y="1937089"/>
                </a:lnTo>
                <a:lnTo>
                  <a:pt x="342361" y="1939311"/>
                </a:lnTo>
                <a:lnTo>
                  <a:pt x="333794" y="1940898"/>
                </a:lnTo>
                <a:lnTo>
                  <a:pt x="325545" y="1941850"/>
                </a:lnTo>
                <a:lnTo>
                  <a:pt x="316978" y="1942168"/>
                </a:lnTo>
                <a:lnTo>
                  <a:pt x="309680" y="1941850"/>
                </a:lnTo>
                <a:lnTo>
                  <a:pt x="302699" y="1941216"/>
                </a:lnTo>
                <a:lnTo>
                  <a:pt x="295402" y="1940263"/>
                </a:lnTo>
                <a:lnTo>
                  <a:pt x="288421" y="1938676"/>
                </a:lnTo>
                <a:lnTo>
                  <a:pt x="281441" y="1936772"/>
                </a:lnTo>
                <a:lnTo>
                  <a:pt x="274777" y="1934232"/>
                </a:lnTo>
                <a:lnTo>
                  <a:pt x="268114" y="1931693"/>
                </a:lnTo>
                <a:lnTo>
                  <a:pt x="261451" y="1928201"/>
                </a:lnTo>
                <a:lnTo>
                  <a:pt x="255105" y="1924710"/>
                </a:lnTo>
                <a:lnTo>
                  <a:pt x="249077" y="1920583"/>
                </a:lnTo>
                <a:lnTo>
                  <a:pt x="243365" y="1916139"/>
                </a:lnTo>
                <a:lnTo>
                  <a:pt x="237654" y="1911061"/>
                </a:lnTo>
                <a:lnTo>
                  <a:pt x="232260" y="1905982"/>
                </a:lnTo>
                <a:lnTo>
                  <a:pt x="227183" y="1900268"/>
                </a:lnTo>
                <a:lnTo>
                  <a:pt x="222741" y="1894237"/>
                </a:lnTo>
                <a:lnTo>
                  <a:pt x="218299" y="1887889"/>
                </a:lnTo>
                <a:lnTo>
                  <a:pt x="204021" y="1864717"/>
                </a:lnTo>
                <a:lnTo>
                  <a:pt x="190377" y="1842180"/>
                </a:lnTo>
                <a:lnTo>
                  <a:pt x="177051" y="1819643"/>
                </a:lnTo>
                <a:lnTo>
                  <a:pt x="164676" y="1797741"/>
                </a:lnTo>
                <a:lnTo>
                  <a:pt x="152301" y="1775839"/>
                </a:lnTo>
                <a:lnTo>
                  <a:pt x="140562" y="1754255"/>
                </a:lnTo>
                <a:lnTo>
                  <a:pt x="129774" y="1732988"/>
                </a:lnTo>
                <a:lnTo>
                  <a:pt x="118985" y="1711720"/>
                </a:lnTo>
                <a:lnTo>
                  <a:pt x="108832" y="1691088"/>
                </a:lnTo>
                <a:lnTo>
                  <a:pt x="98996" y="1670456"/>
                </a:lnTo>
                <a:lnTo>
                  <a:pt x="89794" y="1650141"/>
                </a:lnTo>
                <a:lnTo>
                  <a:pt x="81227" y="1629826"/>
                </a:lnTo>
                <a:lnTo>
                  <a:pt x="72978" y="1610463"/>
                </a:lnTo>
                <a:lnTo>
                  <a:pt x="65363" y="1590783"/>
                </a:lnTo>
                <a:lnTo>
                  <a:pt x="58065" y="1571420"/>
                </a:lnTo>
                <a:lnTo>
                  <a:pt x="51084" y="1552375"/>
                </a:lnTo>
                <a:lnTo>
                  <a:pt x="44738" y="1533647"/>
                </a:lnTo>
                <a:lnTo>
                  <a:pt x="38710" y="1514920"/>
                </a:lnTo>
                <a:lnTo>
                  <a:pt x="33316" y="1496509"/>
                </a:lnTo>
                <a:lnTo>
                  <a:pt x="28239" y="1478416"/>
                </a:lnTo>
                <a:lnTo>
                  <a:pt x="23797" y="1460641"/>
                </a:lnTo>
                <a:lnTo>
                  <a:pt x="19355" y="1442548"/>
                </a:lnTo>
                <a:lnTo>
                  <a:pt x="15865" y="1425407"/>
                </a:lnTo>
                <a:lnTo>
                  <a:pt x="12057" y="1407949"/>
                </a:lnTo>
                <a:lnTo>
                  <a:pt x="9519" y="1390808"/>
                </a:lnTo>
                <a:lnTo>
                  <a:pt x="6980" y="1373985"/>
                </a:lnTo>
                <a:lnTo>
                  <a:pt x="4442" y="1357162"/>
                </a:lnTo>
                <a:lnTo>
                  <a:pt x="2855" y="1340973"/>
                </a:lnTo>
                <a:lnTo>
                  <a:pt x="1586" y="1324785"/>
                </a:lnTo>
                <a:lnTo>
                  <a:pt x="634" y="1308279"/>
                </a:lnTo>
                <a:lnTo>
                  <a:pt x="0" y="1292408"/>
                </a:lnTo>
                <a:lnTo>
                  <a:pt x="0" y="1276854"/>
                </a:lnTo>
                <a:lnTo>
                  <a:pt x="317" y="1257491"/>
                </a:lnTo>
                <a:lnTo>
                  <a:pt x="952" y="1238129"/>
                </a:lnTo>
                <a:lnTo>
                  <a:pt x="2538" y="1219718"/>
                </a:lnTo>
                <a:lnTo>
                  <a:pt x="4442" y="1201308"/>
                </a:lnTo>
                <a:lnTo>
                  <a:pt x="7298" y="1183532"/>
                </a:lnTo>
                <a:lnTo>
                  <a:pt x="10153" y="1165439"/>
                </a:lnTo>
                <a:lnTo>
                  <a:pt x="13961" y="1148299"/>
                </a:lnTo>
                <a:lnTo>
                  <a:pt x="18086" y="1131475"/>
                </a:lnTo>
                <a:lnTo>
                  <a:pt x="22845" y="1114970"/>
                </a:lnTo>
                <a:lnTo>
                  <a:pt x="28239" y="1098781"/>
                </a:lnTo>
                <a:lnTo>
                  <a:pt x="33633" y="1083228"/>
                </a:lnTo>
                <a:lnTo>
                  <a:pt x="39662" y="1067991"/>
                </a:lnTo>
                <a:lnTo>
                  <a:pt x="46008" y="1052755"/>
                </a:lnTo>
                <a:lnTo>
                  <a:pt x="52988" y="1038471"/>
                </a:lnTo>
                <a:lnTo>
                  <a:pt x="60286" y="1024187"/>
                </a:lnTo>
                <a:lnTo>
                  <a:pt x="67901" y="1011173"/>
                </a:lnTo>
                <a:lnTo>
                  <a:pt x="75833" y="997841"/>
                </a:lnTo>
                <a:lnTo>
                  <a:pt x="83766" y="984827"/>
                </a:lnTo>
                <a:lnTo>
                  <a:pt x="92650" y="972448"/>
                </a:lnTo>
                <a:lnTo>
                  <a:pt x="101217" y="961021"/>
                </a:lnTo>
                <a:lnTo>
                  <a:pt x="110101" y="949276"/>
                </a:lnTo>
                <a:lnTo>
                  <a:pt x="119303" y="938166"/>
                </a:lnTo>
                <a:lnTo>
                  <a:pt x="128822" y="927691"/>
                </a:lnTo>
                <a:lnTo>
                  <a:pt x="138023" y="917534"/>
                </a:lnTo>
                <a:lnTo>
                  <a:pt x="147542" y="907694"/>
                </a:lnTo>
                <a:lnTo>
                  <a:pt x="157378" y="898489"/>
                </a:lnTo>
                <a:lnTo>
                  <a:pt x="167214" y="889284"/>
                </a:lnTo>
                <a:lnTo>
                  <a:pt x="176733" y="880713"/>
                </a:lnTo>
                <a:lnTo>
                  <a:pt x="186887" y="872460"/>
                </a:lnTo>
                <a:lnTo>
                  <a:pt x="196723" y="864525"/>
                </a:lnTo>
                <a:lnTo>
                  <a:pt x="206559" y="857224"/>
                </a:lnTo>
                <a:lnTo>
                  <a:pt x="216712" y="849923"/>
                </a:lnTo>
                <a:lnTo>
                  <a:pt x="226231" y="843258"/>
                </a:lnTo>
                <a:lnTo>
                  <a:pt x="236385" y="836592"/>
                </a:lnTo>
                <a:lnTo>
                  <a:pt x="245904" y="830561"/>
                </a:lnTo>
                <a:lnTo>
                  <a:pt x="255422" y="824530"/>
                </a:lnTo>
                <a:lnTo>
                  <a:pt x="274460" y="813737"/>
                </a:lnTo>
                <a:lnTo>
                  <a:pt x="293181" y="803897"/>
                </a:lnTo>
                <a:lnTo>
                  <a:pt x="310632" y="795327"/>
                </a:lnTo>
                <a:lnTo>
                  <a:pt x="327449" y="787709"/>
                </a:lnTo>
                <a:lnTo>
                  <a:pt x="343631" y="781043"/>
                </a:lnTo>
                <a:lnTo>
                  <a:pt x="358861" y="775330"/>
                </a:lnTo>
                <a:lnTo>
                  <a:pt x="372822" y="770568"/>
                </a:lnTo>
                <a:lnTo>
                  <a:pt x="385196" y="766124"/>
                </a:lnTo>
                <a:lnTo>
                  <a:pt x="396619" y="762950"/>
                </a:lnTo>
                <a:lnTo>
                  <a:pt x="406455" y="760093"/>
                </a:lnTo>
                <a:lnTo>
                  <a:pt x="421051" y="756284"/>
                </a:lnTo>
                <a:lnTo>
                  <a:pt x="428349" y="754697"/>
                </a:lnTo>
                <a:lnTo>
                  <a:pt x="436916" y="753110"/>
                </a:lnTo>
                <a:lnTo>
                  <a:pt x="444848" y="752475"/>
                </a:lnTo>
                <a:close/>
                <a:moveTo>
                  <a:pt x="736113" y="0"/>
                </a:moveTo>
                <a:lnTo>
                  <a:pt x="744380" y="0"/>
                </a:lnTo>
                <a:lnTo>
                  <a:pt x="752329" y="0"/>
                </a:lnTo>
                <a:lnTo>
                  <a:pt x="760596" y="317"/>
                </a:lnTo>
                <a:lnTo>
                  <a:pt x="768545" y="951"/>
                </a:lnTo>
                <a:lnTo>
                  <a:pt x="776812" y="1585"/>
                </a:lnTo>
                <a:lnTo>
                  <a:pt x="785079" y="2536"/>
                </a:lnTo>
                <a:lnTo>
                  <a:pt x="793664" y="3488"/>
                </a:lnTo>
                <a:lnTo>
                  <a:pt x="801613" y="4756"/>
                </a:lnTo>
                <a:lnTo>
                  <a:pt x="809880" y="6658"/>
                </a:lnTo>
                <a:lnTo>
                  <a:pt x="818147" y="8560"/>
                </a:lnTo>
                <a:lnTo>
                  <a:pt x="826414" y="10462"/>
                </a:lnTo>
                <a:lnTo>
                  <a:pt x="834363" y="12365"/>
                </a:lnTo>
                <a:lnTo>
                  <a:pt x="842312" y="15218"/>
                </a:lnTo>
                <a:lnTo>
                  <a:pt x="850261" y="17437"/>
                </a:lnTo>
                <a:lnTo>
                  <a:pt x="858210" y="20608"/>
                </a:lnTo>
                <a:lnTo>
                  <a:pt x="866159" y="23461"/>
                </a:lnTo>
                <a:lnTo>
                  <a:pt x="873473" y="26314"/>
                </a:lnTo>
                <a:lnTo>
                  <a:pt x="881104" y="29802"/>
                </a:lnTo>
                <a:lnTo>
                  <a:pt x="888417" y="33289"/>
                </a:lnTo>
                <a:lnTo>
                  <a:pt x="895730" y="37094"/>
                </a:lnTo>
                <a:lnTo>
                  <a:pt x="902725" y="40581"/>
                </a:lnTo>
                <a:lnTo>
                  <a:pt x="909720" y="44703"/>
                </a:lnTo>
                <a:lnTo>
                  <a:pt x="923393" y="53263"/>
                </a:lnTo>
                <a:lnTo>
                  <a:pt x="936429" y="62140"/>
                </a:lnTo>
                <a:lnTo>
                  <a:pt x="949148" y="71968"/>
                </a:lnTo>
                <a:lnTo>
                  <a:pt x="961548" y="82113"/>
                </a:lnTo>
                <a:lnTo>
                  <a:pt x="972995" y="92892"/>
                </a:lnTo>
                <a:lnTo>
                  <a:pt x="983805" y="103989"/>
                </a:lnTo>
                <a:lnTo>
                  <a:pt x="994616" y="116036"/>
                </a:lnTo>
                <a:lnTo>
                  <a:pt x="1004155" y="128401"/>
                </a:lnTo>
                <a:lnTo>
                  <a:pt x="1013376" y="140765"/>
                </a:lnTo>
                <a:lnTo>
                  <a:pt x="1021961" y="154081"/>
                </a:lnTo>
                <a:lnTo>
                  <a:pt x="1030228" y="167396"/>
                </a:lnTo>
                <a:lnTo>
                  <a:pt x="1037541" y="181346"/>
                </a:lnTo>
                <a:lnTo>
                  <a:pt x="1043900" y="195613"/>
                </a:lnTo>
                <a:lnTo>
                  <a:pt x="1049942" y="210197"/>
                </a:lnTo>
                <a:lnTo>
                  <a:pt x="1055347" y="225097"/>
                </a:lnTo>
                <a:lnTo>
                  <a:pt x="1060116" y="239998"/>
                </a:lnTo>
                <a:lnTo>
                  <a:pt x="1063932" y="255850"/>
                </a:lnTo>
                <a:lnTo>
                  <a:pt x="1067111" y="271385"/>
                </a:lnTo>
                <a:lnTo>
                  <a:pt x="1069337" y="286920"/>
                </a:lnTo>
                <a:lnTo>
                  <a:pt x="1070927" y="302772"/>
                </a:lnTo>
                <a:lnTo>
                  <a:pt x="1071245" y="311015"/>
                </a:lnTo>
                <a:lnTo>
                  <a:pt x="1071563" y="318941"/>
                </a:lnTo>
                <a:lnTo>
                  <a:pt x="1071563" y="327184"/>
                </a:lnTo>
                <a:lnTo>
                  <a:pt x="1071563" y="335427"/>
                </a:lnTo>
                <a:lnTo>
                  <a:pt x="1071245" y="343353"/>
                </a:lnTo>
                <a:lnTo>
                  <a:pt x="1070609" y="351596"/>
                </a:lnTo>
                <a:lnTo>
                  <a:pt x="1069973" y="359839"/>
                </a:lnTo>
                <a:lnTo>
                  <a:pt x="1069019" y="368082"/>
                </a:lnTo>
                <a:lnTo>
                  <a:pt x="1068065" y="376325"/>
                </a:lnTo>
                <a:lnTo>
                  <a:pt x="1066794" y="384568"/>
                </a:lnTo>
                <a:lnTo>
                  <a:pt x="1064886" y="392811"/>
                </a:lnTo>
                <a:lnTo>
                  <a:pt x="1062978" y="401054"/>
                </a:lnTo>
                <a:lnTo>
                  <a:pt x="1061070" y="409297"/>
                </a:lnTo>
                <a:lnTo>
                  <a:pt x="1059163" y="417223"/>
                </a:lnTo>
                <a:lnTo>
                  <a:pt x="1056301" y="425148"/>
                </a:lnTo>
                <a:lnTo>
                  <a:pt x="1053757" y="433391"/>
                </a:lnTo>
                <a:lnTo>
                  <a:pt x="1050895" y="441000"/>
                </a:lnTo>
                <a:lnTo>
                  <a:pt x="1048034" y="448609"/>
                </a:lnTo>
                <a:lnTo>
                  <a:pt x="1045172" y="456218"/>
                </a:lnTo>
                <a:lnTo>
                  <a:pt x="1041675" y="463827"/>
                </a:lnTo>
                <a:lnTo>
                  <a:pt x="1038177" y="471119"/>
                </a:lnTo>
                <a:lnTo>
                  <a:pt x="1034361" y="478411"/>
                </a:lnTo>
                <a:lnTo>
                  <a:pt x="1030864" y="485386"/>
                </a:lnTo>
                <a:lnTo>
                  <a:pt x="1026730" y="492361"/>
                </a:lnTo>
                <a:lnTo>
                  <a:pt x="1018145" y="505993"/>
                </a:lnTo>
                <a:lnTo>
                  <a:pt x="1009242" y="519309"/>
                </a:lnTo>
                <a:lnTo>
                  <a:pt x="999386" y="531673"/>
                </a:lnTo>
                <a:lnTo>
                  <a:pt x="989211" y="543721"/>
                </a:lnTo>
                <a:lnTo>
                  <a:pt x="978082" y="555451"/>
                </a:lnTo>
                <a:lnTo>
                  <a:pt x="966953" y="566231"/>
                </a:lnTo>
                <a:lnTo>
                  <a:pt x="955189" y="577010"/>
                </a:lnTo>
                <a:lnTo>
                  <a:pt x="942788" y="586521"/>
                </a:lnTo>
                <a:lnTo>
                  <a:pt x="930388" y="595715"/>
                </a:lnTo>
                <a:lnTo>
                  <a:pt x="917033" y="604592"/>
                </a:lnTo>
                <a:lnTo>
                  <a:pt x="903361" y="612518"/>
                </a:lnTo>
                <a:lnTo>
                  <a:pt x="889689" y="619810"/>
                </a:lnTo>
                <a:lnTo>
                  <a:pt x="875380" y="626468"/>
                </a:lnTo>
                <a:lnTo>
                  <a:pt x="860754" y="632492"/>
                </a:lnTo>
                <a:lnTo>
                  <a:pt x="845810" y="637564"/>
                </a:lnTo>
                <a:lnTo>
                  <a:pt x="830548" y="642320"/>
                </a:lnTo>
                <a:lnTo>
                  <a:pt x="815285" y="645807"/>
                </a:lnTo>
                <a:lnTo>
                  <a:pt x="799387" y="649295"/>
                </a:lnTo>
                <a:lnTo>
                  <a:pt x="783807" y="651514"/>
                </a:lnTo>
                <a:lnTo>
                  <a:pt x="767591" y="652782"/>
                </a:lnTo>
                <a:lnTo>
                  <a:pt x="759642" y="653733"/>
                </a:lnTo>
                <a:lnTo>
                  <a:pt x="751693" y="654050"/>
                </a:lnTo>
                <a:lnTo>
                  <a:pt x="743426" y="654050"/>
                </a:lnTo>
                <a:lnTo>
                  <a:pt x="735159" y="654050"/>
                </a:lnTo>
                <a:lnTo>
                  <a:pt x="726892" y="653733"/>
                </a:lnTo>
                <a:lnTo>
                  <a:pt x="718943" y="652782"/>
                </a:lnTo>
                <a:lnTo>
                  <a:pt x="710676" y="652148"/>
                </a:lnTo>
                <a:lnTo>
                  <a:pt x="702409" y="651197"/>
                </a:lnTo>
                <a:lnTo>
                  <a:pt x="694460" y="650246"/>
                </a:lnTo>
                <a:lnTo>
                  <a:pt x="686193" y="648661"/>
                </a:lnTo>
                <a:lnTo>
                  <a:pt x="677608" y="647392"/>
                </a:lnTo>
                <a:lnTo>
                  <a:pt x="669341" y="645173"/>
                </a:lnTo>
                <a:lnTo>
                  <a:pt x="661074" y="643271"/>
                </a:lnTo>
                <a:lnTo>
                  <a:pt x="653125" y="641052"/>
                </a:lnTo>
                <a:lnTo>
                  <a:pt x="645176" y="638515"/>
                </a:lnTo>
                <a:lnTo>
                  <a:pt x="637227" y="635979"/>
                </a:lnTo>
                <a:lnTo>
                  <a:pt x="629596" y="633443"/>
                </a:lnTo>
                <a:lnTo>
                  <a:pt x="621647" y="630272"/>
                </a:lnTo>
                <a:lnTo>
                  <a:pt x="614334" y="627419"/>
                </a:lnTo>
                <a:lnTo>
                  <a:pt x="606385" y="623932"/>
                </a:lnTo>
                <a:lnTo>
                  <a:pt x="599071" y="620444"/>
                </a:lnTo>
                <a:lnTo>
                  <a:pt x="591758" y="616640"/>
                </a:lnTo>
                <a:lnTo>
                  <a:pt x="584763" y="613152"/>
                </a:lnTo>
                <a:lnTo>
                  <a:pt x="577768" y="609031"/>
                </a:lnTo>
                <a:lnTo>
                  <a:pt x="564414" y="600471"/>
                </a:lnTo>
                <a:lnTo>
                  <a:pt x="551059" y="591594"/>
                </a:lnTo>
                <a:lnTo>
                  <a:pt x="538341" y="581765"/>
                </a:lnTo>
                <a:lnTo>
                  <a:pt x="525940" y="571620"/>
                </a:lnTo>
                <a:lnTo>
                  <a:pt x="514811" y="560524"/>
                </a:lnTo>
                <a:lnTo>
                  <a:pt x="503683" y="549428"/>
                </a:lnTo>
                <a:lnTo>
                  <a:pt x="493190" y="537697"/>
                </a:lnTo>
                <a:lnTo>
                  <a:pt x="483015" y="525650"/>
                </a:lnTo>
                <a:lnTo>
                  <a:pt x="474112" y="512968"/>
                </a:lnTo>
                <a:lnTo>
                  <a:pt x="465527" y="499652"/>
                </a:lnTo>
                <a:lnTo>
                  <a:pt x="457578" y="486020"/>
                </a:lnTo>
                <a:lnTo>
                  <a:pt x="450265" y="472070"/>
                </a:lnTo>
                <a:lnTo>
                  <a:pt x="443588" y="458120"/>
                </a:lnTo>
                <a:lnTo>
                  <a:pt x="437547" y="443537"/>
                </a:lnTo>
                <a:lnTo>
                  <a:pt x="432141" y="428636"/>
                </a:lnTo>
                <a:lnTo>
                  <a:pt x="427372" y="413418"/>
                </a:lnTo>
                <a:lnTo>
                  <a:pt x="423556" y="398200"/>
                </a:lnTo>
                <a:lnTo>
                  <a:pt x="420695" y="382348"/>
                </a:lnTo>
                <a:lnTo>
                  <a:pt x="418151" y="366496"/>
                </a:lnTo>
                <a:lnTo>
                  <a:pt x="416561" y="350644"/>
                </a:lnTo>
                <a:lnTo>
                  <a:pt x="416243" y="342719"/>
                </a:lnTo>
                <a:lnTo>
                  <a:pt x="415925" y="334793"/>
                </a:lnTo>
                <a:lnTo>
                  <a:pt x="415925" y="326550"/>
                </a:lnTo>
                <a:lnTo>
                  <a:pt x="415925" y="318307"/>
                </a:lnTo>
                <a:lnTo>
                  <a:pt x="416243" y="310064"/>
                </a:lnTo>
                <a:lnTo>
                  <a:pt x="416879" y="302138"/>
                </a:lnTo>
                <a:lnTo>
                  <a:pt x="417515" y="293895"/>
                </a:lnTo>
                <a:lnTo>
                  <a:pt x="418469" y="285652"/>
                </a:lnTo>
                <a:lnTo>
                  <a:pt x="419423" y="277409"/>
                </a:lnTo>
                <a:lnTo>
                  <a:pt x="421013" y="269166"/>
                </a:lnTo>
                <a:lnTo>
                  <a:pt x="422602" y="260923"/>
                </a:lnTo>
                <a:lnTo>
                  <a:pt x="424510" y="252680"/>
                </a:lnTo>
                <a:lnTo>
                  <a:pt x="426418" y="244437"/>
                </a:lnTo>
                <a:lnTo>
                  <a:pt x="428644" y="236511"/>
                </a:lnTo>
                <a:lnTo>
                  <a:pt x="431187" y="228585"/>
                </a:lnTo>
                <a:lnTo>
                  <a:pt x="433413" y="220659"/>
                </a:lnTo>
                <a:lnTo>
                  <a:pt x="436593" y="212733"/>
                </a:lnTo>
                <a:lnTo>
                  <a:pt x="439454" y="204807"/>
                </a:lnTo>
                <a:lnTo>
                  <a:pt x="442634" y="197198"/>
                </a:lnTo>
                <a:lnTo>
                  <a:pt x="445814" y="189906"/>
                </a:lnTo>
                <a:lnTo>
                  <a:pt x="449629" y="182614"/>
                </a:lnTo>
                <a:lnTo>
                  <a:pt x="453127" y="175322"/>
                </a:lnTo>
                <a:lnTo>
                  <a:pt x="456942" y="168347"/>
                </a:lnTo>
                <a:lnTo>
                  <a:pt x="460758" y="161056"/>
                </a:lnTo>
                <a:lnTo>
                  <a:pt x="469343" y="147423"/>
                </a:lnTo>
                <a:lnTo>
                  <a:pt x="478564" y="134741"/>
                </a:lnTo>
                <a:lnTo>
                  <a:pt x="488103" y="122060"/>
                </a:lnTo>
                <a:lnTo>
                  <a:pt x="498277" y="109695"/>
                </a:lnTo>
                <a:lnTo>
                  <a:pt x="509406" y="97965"/>
                </a:lnTo>
                <a:lnTo>
                  <a:pt x="520535" y="87186"/>
                </a:lnTo>
                <a:lnTo>
                  <a:pt x="532299" y="76723"/>
                </a:lnTo>
                <a:lnTo>
                  <a:pt x="544700" y="66895"/>
                </a:lnTo>
                <a:lnTo>
                  <a:pt x="557418" y="58018"/>
                </a:lnTo>
                <a:lnTo>
                  <a:pt x="570455" y="49458"/>
                </a:lnTo>
                <a:lnTo>
                  <a:pt x="584127" y="41215"/>
                </a:lnTo>
                <a:lnTo>
                  <a:pt x="597800" y="33923"/>
                </a:lnTo>
                <a:lnTo>
                  <a:pt x="612108" y="26948"/>
                </a:lnTo>
                <a:lnTo>
                  <a:pt x="626734" y="21242"/>
                </a:lnTo>
                <a:lnTo>
                  <a:pt x="641678" y="16169"/>
                </a:lnTo>
                <a:lnTo>
                  <a:pt x="657259" y="11414"/>
                </a:lnTo>
                <a:lnTo>
                  <a:pt x="672521" y="7609"/>
                </a:lnTo>
                <a:lnTo>
                  <a:pt x="688101" y="4439"/>
                </a:lnTo>
                <a:lnTo>
                  <a:pt x="703681" y="2219"/>
                </a:lnTo>
                <a:lnTo>
                  <a:pt x="719897" y="634"/>
                </a:lnTo>
                <a:lnTo>
                  <a:pt x="727846" y="317"/>
                </a:lnTo>
                <a:lnTo>
                  <a:pt x="736113" y="0"/>
                </a:lnTo>
                <a:close/>
              </a:path>
            </a:pathLst>
          </a:custGeom>
          <a:solidFill>
            <a:srgbClr val="595959"/>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nvGrpSpPr>
          <p:cNvPr id="40" name="组合 39">
            <a:extLst>
              <a:ext uri="{FF2B5EF4-FFF2-40B4-BE49-F238E27FC236}">
                <a16:creationId xmlns:a16="http://schemas.microsoft.com/office/drawing/2014/main" id="{0CBBDB8A-B8E3-47E4-81B1-26867F8DE4DF}"/>
              </a:ext>
            </a:extLst>
          </p:cNvPr>
          <p:cNvGrpSpPr/>
          <p:nvPr/>
        </p:nvGrpSpPr>
        <p:grpSpPr>
          <a:xfrm>
            <a:off x="5365558" y="1629061"/>
            <a:ext cx="697958" cy="1130753"/>
            <a:chOff x="7575514" y="731838"/>
            <a:chExt cx="1339044" cy="2169370"/>
          </a:xfrm>
        </p:grpSpPr>
        <p:sp>
          <p:nvSpPr>
            <p:cNvPr id="41" name="Freeform 66">
              <a:extLst>
                <a:ext uri="{FF2B5EF4-FFF2-40B4-BE49-F238E27FC236}">
                  <a16:creationId xmlns:a16="http://schemas.microsoft.com/office/drawing/2014/main" id="{17D3A936-DC1B-4AF1-8EF1-3AFABFA4831B}"/>
                </a:ext>
              </a:extLst>
            </p:cNvPr>
            <p:cNvSpPr>
              <a:spLocks/>
            </p:cNvSpPr>
            <p:nvPr/>
          </p:nvSpPr>
          <p:spPr bwMode="auto">
            <a:xfrm flipV="1">
              <a:off x="7808913" y="731838"/>
              <a:ext cx="425450" cy="446088"/>
            </a:xfrm>
            <a:custGeom>
              <a:avLst/>
              <a:gdLst>
                <a:gd name="T0" fmla="*/ 1007 w 2304"/>
                <a:gd name="T1" fmla="*/ 2327 h 2417"/>
                <a:gd name="T2" fmla="*/ 2246 w 2304"/>
                <a:gd name="T3" fmla="*/ 1468 h 2417"/>
                <a:gd name="T4" fmla="*/ 2199 w 2304"/>
                <a:gd name="T5" fmla="*/ 804 h 2417"/>
                <a:gd name="T6" fmla="*/ 901 w 2304"/>
                <a:gd name="T7" fmla="*/ 142 h 2417"/>
                <a:gd name="T8" fmla="*/ 334 w 2304"/>
                <a:gd name="T9" fmla="*/ 498 h 2417"/>
                <a:gd name="T10" fmla="*/ 149 w 2304"/>
                <a:gd name="T11" fmla="*/ 1674 h 2417"/>
                <a:gd name="T12" fmla="*/ 1007 w 2304"/>
                <a:gd name="T13" fmla="*/ 2327 h 2417"/>
              </a:gdLst>
              <a:ahLst/>
              <a:cxnLst>
                <a:cxn ang="0">
                  <a:pos x="T0" y="T1"/>
                </a:cxn>
                <a:cxn ang="0">
                  <a:pos x="T2" y="T3"/>
                </a:cxn>
                <a:cxn ang="0">
                  <a:pos x="T4" y="T5"/>
                </a:cxn>
                <a:cxn ang="0">
                  <a:pos x="T6" y="T7"/>
                </a:cxn>
                <a:cxn ang="0">
                  <a:pos x="T8" y="T9"/>
                </a:cxn>
                <a:cxn ang="0">
                  <a:pos x="T10" y="T11"/>
                </a:cxn>
                <a:cxn ang="0">
                  <a:pos x="T12" y="T13"/>
                </a:cxn>
              </a:cxnLst>
              <a:rect l="0" t="0" r="r" b="b"/>
              <a:pathLst>
                <a:path w="2304" h="2417">
                  <a:moveTo>
                    <a:pt x="1007" y="2327"/>
                  </a:moveTo>
                  <a:cubicBezTo>
                    <a:pt x="1556" y="2417"/>
                    <a:pt x="2147" y="2020"/>
                    <a:pt x="2246" y="1468"/>
                  </a:cubicBezTo>
                  <a:cubicBezTo>
                    <a:pt x="2304" y="1247"/>
                    <a:pt x="2268" y="1017"/>
                    <a:pt x="2199" y="804"/>
                  </a:cubicBezTo>
                  <a:cubicBezTo>
                    <a:pt x="2003" y="309"/>
                    <a:pt x="1420" y="0"/>
                    <a:pt x="901" y="142"/>
                  </a:cubicBezTo>
                  <a:cubicBezTo>
                    <a:pt x="688" y="212"/>
                    <a:pt x="470" y="311"/>
                    <a:pt x="334" y="498"/>
                  </a:cubicBezTo>
                  <a:cubicBezTo>
                    <a:pt x="39" y="804"/>
                    <a:pt x="0" y="1289"/>
                    <a:pt x="149" y="1674"/>
                  </a:cubicBezTo>
                  <a:cubicBezTo>
                    <a:pt x="306" y="2014"/>
                    <a:pt x="636" y="2265"/>
                    <a:pt x="1007" y="2327"/>
                  </a:cubicBez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67">
              <a:extLst>
                <a:ext uri="{FF2B5EF4-FFF2-40B4-BE49-F238E27FC236}">
                  <a16:creationId xmlns:a16="http://schemas.microsoft.com/office/drawing/2014/main" id="{46695B8B-2BE3-48F9-8091-1EA991E37132}"/>
                </a:ext>
              </a:extLst>
            </p:cNvPr>
            <p:cNvSpPr>
              <a:spLocks/>
            </p:cNvSpPr>
            <p:nvPr/>
          </p:nvSpPr>
          <p:spPr bwMode="auto">
            <a:xfrm flipV="1">
              <a:off x="7575514" y="1208789"/>
              <a:ext cx="1339044" cy="1692419"/>
            </a:xfrm>
            <a:custGeom>
              <a:avLst/>
              <a:gdLst>
                <a:gd name="T0" fmla="*/ 1113 w 7352"/>
                <a:gd name="T1" fmla="*/ 9407 h 9515"/>
                <a:gd name="T2" fmla="*/ 1533 w 7352"/>
                <a:gd name="T3" fmla="*/ 9510 h 9515"/>
                <a:gd name="T4" fmla="*/ 3404 w 7352"/>
                <a:gd name="T5" fmla="*/ 9511 h 9515"/>
                <a:gd name="T6" fmla="*/ 3687 w 7352"/>
                <a:gd name="T7" fmla="*/ 9463 h 9515"/>
                <a:gd name="T8" fmla="*/ 5383 w 7352"/>
                <a:gd name="T9" fmla="*/ 8404 h 9515"/>
                <a:gd name="T10" fmla="*/ 6218 w 7352"/>
                <a:gd name="T11" fmla="*/ 8104 h 9515"/>
                <a:gd name="T12" fmla="*/ 7033 w 7352"/>
                <a:gd name="T13" fmla="*/ 7909 h 9515"/>
                <a:gd name="T14" fmla="*/ 7300 w 7352"/>
                <a:gd name="T15" fmla="*/ 7637 h 9515"/>
                <a:gd name="T16" fmla="*/ 7065 w 7352"/>
                <a:gd name="T17" fmla="*/ 7166 h 9515"/>
                <a:gd name="T18" fmla="*/ 6544 w 7352"/>
                <a:gd name="T19" fmla="*/ 7201 h 9515"/>
                <a:gd name="T20" fmla="*/ 5559 w 7352"/>
                <a:gd name="T21" fmla="*/ 7480 h 9515"/>
                <a:gd name="T22" fmla="*/ 3817 w 7352"/>
                <a:gd name="T23" fmla="*/ 8371 h 9515"/>
                <a:gd name="T24" fmla="*/ 3816 w 7352"/>
                <a:gd name="T25" fmla="*/ 913 h 9515"/>
                <a:gd name="T26" fmla="*/ 3446 w 7352"/>
                <a:gd name="T27" fmla="*/ 376 h 9515"/>
                <a:gd name="T28" fmla="*/ 2734 w 7352"/>
                <a:gd name="T29" fmla="*/ 587 h 9515"/>
                <a:gd name="T30" fmla="*/ 2616 w 7352"/>
                <a:gd name="T31" fmla="*/ 456 h 9515"/>
                <a:gd name="T32" fmla="*/ 2661 w 7352"/>
                <a:gd name="T33" fmla="*/ 171 h 9515"/>
                <a:gd name="T34" fmla="*/ 2608 w 7352"/>
                <a:gd name="T35" fmla="*/ 70 h 9515"/>
                <a:gd name="T36" fmla="*/ 2609 w 7352"/>
                <a:gd name="T37" fmla="*/ 88 h 9515"/>
                <a:gd name="T38" fmla="*/ 2601 w 7352"/>
                <a:gd name="T39" fmla="*/ 421 h 9515"/>
                <a:gd name="T40" fmla="*/ 2676 w 7352"/>
                <a:gd name="T41" fmla="*/ 643 h 9515"/>
                <a:gd name="T42" fmla="*/ 2602 w 7352"/>
                <a:gd name="T43" fmla="*/ 985 h 9515"/>
                <a:gd name="T44" fmla="*/ 2604 w 7352"/>
                <a:gd name="T45" fmla="*/ 5378 h 9515"/>
                <a:gd name="T46" fmla="*/ 2375 w 7352"/>
                <a:gd name="T47" fmla="*/ 5382 h 9515"/>
                <a:gd name="T48" fmla="*/ 2369 w 7352"/>
                <a:gd name="T49" fmla="*/ 880 h 9515"/>
                <a:gd name="T50" fmla="*/ 2097 w 7352"/>
                <a:gd name="T51" fmla="*/ 426 h 9515"/>
                <a:gd name="T52" fmla="*/ 1569 w 7352"/>
                <a:gd name="T53" fmla="*/ 359 h 9515"/>
                <a:gd name="T54" fmla="*/ 1159 w 7352"/>
                <a:gd name="T55" fmla="*/ 950 h 9515"/>
                <a:gd name="T56" fmla="*/ 1159 w 7352"/>
                <a:gd name="T57" fmla="*/ 8318 h 9515"/>
                <a:gd name="T58" fmla="*/ 899 w 7352"/>
                <a:gd name="T59" fmla="*/ 7370 h 9515"/>
                <a:gd name="T60" fmla="*/ 820 w 7352"/>
                <a:gd name="T61" fmla="*/ 6044 h 9515"/>
                <a:gd name="T62" fmla="*/ 727 w 7352"/>
                <a:gd name="T63" fmla="*/ 6057 h 9515"/>
                <a:gd name="T64" fmla="*/ 87 w 7352"/>
                <a:gd name="T65" fmla="*/ 6707 h 9515"/>
                <a:gd name="T66" fmla="*/ 398 w 7352"/>
                <a:gd name="T67" fmla="*/ 6381 h 9515"/>
                <a:gd name="T68" fmla="*/ 578 w 7352"/>
                <a:gd name="T69" fmla="*/ 6208 h 9515"/>
                <a:gd name="T70" fmla="*/ 811 w 7352"/>
                <a:gd name="T71" fmla="*/ 5961 h 9515"/>
                <a:gd name="T72" fmla="*/ 839 w 7352"/>
                <a:gd name="T73" fmla="*/ 5288 h 9515"/>
                <a:gd name="T74" fmla="*/ 758 w 7352"/>
                <a:gd name="T75" fmla="*/ 4936 h 9515"/>
                <a:gd name="T76" fmla="*/ 332 w 7352"/>
                <a:gd name="T77" fmla="*/ 4816 h 9515"/>
                <a:gd name="T78" fmla="*/ 61 w 7352"/>
                <a:gd name="T79" fmla="*/ 5143 h 9515"/>
                <a:gd name="T80" fmla="*/ 59 w 7352"/>
                <a:gd name="T81" fmla="*/ 6722 h 9515"/>
                <a:gd name="T82" fmla="*/ 348 w 7352"/>
                <a:gd name="T83" fmla="*/ 8451 h 9515"/>
                <a:gd name="T84" fmla="*/ 1113 w 7352"/>
                <a:gd name="T85" fmla="*/ 9407 h 9515"/>
                <a:gd name="connsiteX0" fmla="*/ 1476 w 9910"/>
                <a:gd name="connsiteY0" fmla="*/ 9833 h 9943"/>
                <a:gd name="connsiteX1" fmla="*/ 2047 w 9910"/>
                <a:gd name="connsiteY1" fmla="*/ 9942 h 9943"/>
                <a:gd name="connsiteX2" fmla="*/ 4592 w 9910"/>
                <a:gd name="connsiteY2" fmla="*/ 9943 h 9943"/>
                <a:gd name="connsiteX3" fmla="*/ 4977 w 9910"/>
                <a:gd name="connsiteY3" fmla="*/ 9892 h 9943"/>
                <a:gd name="connsiteX4" fmla="*/ 7284 w 9910"/>
                <a:gd name="connsiteY4" fmla="*/ 8779 h 9943"/>
                <a:gd name="connsiteX5" fmla="*/ 8420 w 9910"/>
                <a:gd name="connsiteY5" fmla="*/ 8464 h 9943"/>
                <a:gd name="connsiteX6" fmla="*/ 9528 w 9910"/>
                <a:gd name="connsiteY6" fmla="*/ 8259 h 9943"/>
                <a:gd name="connsiteX7" fmla="*/ 9891 w 9910"/>
                <a:gd name="connsiteY7" fmla="*/ 7973 h 9943"/>
                <a:gd name="connsiteX8" fmla="*/ 9572 w 9910"/>
                <a:gd name="connsiteY8" fmla="*/ 7478 h 9943"/>
                <a:gd name="connsiteX9" fmla="*/ 8863 w 9910"/>
                <a:gd name="connsiteY9" fmla="*/ 7515 h 9943"/>
                <a:gd name="connsiteX10" fmla="*/ 7523 w 9910"/>
                <a:gd name="connsiteY10" fmla="*/ 7808 h 9943"/>
                <a:gd name="connsiteX11" fmla="*/ 5154 w 9910"/>
                <a:gd name="connsiteY11" fmla="*/ 8745 h 9943"/>
                <a:gd name="connsiteX12" fmla="*/ 5152 w 9910"/>
                <a:gd name="connsiteY12" fmla="*/ 907 h 9943"/>
                <a:gd name="connsiteX13" fmla="*/ 4649 w 9910"/>
                <a:gd name="connsiteY13" fmla="*/ 342 h 9943"/>
                <a:gd name="connsiteX14" fmla="*/ 3681 w 9910"/>
                <a:gd name="connsiteY14" fmla="*/ 564 h 9943"/>
                <a:gd name="connsiteX15" fmla="*/ 3520 w 9910"/>
                <a:gd name="connsiteY15" fmla="*/ 426 h 9943"/>
                <a:gd name="connsiteX16" fmla="*/ 3581 w 9910"/>
                <a:gd name="connsiteY16" fmla="*/ 127 h 9943"/>
                <a:gd name="connsiteX17" fmla="*/ 3509 w 9910"/>
                <a:gd name="connsiteY17" fmla="*/ 21 h 9943"/>
                <a:gd name="connsiteX18" fmla="*/ 3511 w 9910"/>
                <a:gd name="connsiteY18" fmla="*/ 39 h 9943"/>
                <a:gd name="connsiteX19" fmla="*/ 3500 w 9910"/>
                <a:gd name="connsiteY19" fmla="*/ 389 h 9943"/>
                <a:gd name="connsiteX20" fmla="*/ 3602 w 9910"/>
                <a:gd name="connsiteY20" fmla="*/ 623 h 9943"/>
                <a:gd name="connsiteX21" fmla="*/ 3501 w 9910"/>
                <a:gd name="connsiteY21" fmla="*/ 982 h 9943"/>
                <a:gd name="connsiteX22" fmla="*/ 3504 w 9910"/>
                <a:gd name="connsiteY22" fmla="*/ 5599 h 9943"/>
                <a:gd name="connsiteX23" fmla="*/ 3192 w 9910"/>
                <a:gd name="connsiteY23" fmla="*/ 5603 h 9943"/>
                <a:gd name="connsiteX24" fmla="*/ 3184 w 9910"/>
                <a:gd name="connsiteY24" fmla="*/ 872 h 9943"/>
                <a:gd name="connsiteX25" fmla="*/ 2814 w 9910"/>
                <a:gd name="connsiteY25" fmla="*/ 395 h 9943"/>
                <a:gd name="connsiteX26" fmla="*/ 2096 w 9910"/>
                <a:gd name="connsiteY26" fmla="*/ 324 h 9943"/>
                <a:gd name="connsiteX27" fmla="*/ 1538 w 9910"/>
                <a:gd name="connsiteY27" fmla="*/ 945 h 9943"/>
                <a:gd name="connsiteX28" fmla="*/ 1538 w 9910"/>
                <a:gd name="connsiteY28" fmla="*/ 8689 h 9943"/>
                <a:gd name="connsiteX29" fmla="*/ 1185 w 9910"/>
                <a:gd name="connsiteY29" fmla="*/ 7693 h 9943"/>
                <a:gd name="connsiteX30" fmla="*/ 1077 w 9910"/>
                <a:gd name="connsiteY30" fmla="*/ 6299 h 9943"/>
                <a:gd name="connsiteX31" fmla="*/ 951 w 9910"/>
                <a:gd name="connsiteY31" fmla="*/ 6313 h 9943"/>
                <a:gd name="connsiteX32" fmla="*/ 80 w 9910"/>
                <a:gd name="connsiteY32" fmla="*/ 6996 h 9943"/>
                <a:gd name="connsiteX33" fmla="*/ 748 w 9910"/>
                <a:gd name="connsiteY33" fmla="*/ 6471 h 9943"/>
                <a:gd name="connsiteX34" fmla="*/ 1065 w 9910"/>
                <a:gd name="connsiteY34" fmla="*/ 6212 h 9943"/>
                <a:gd name="connsiteX35" fmla="*/ 1103 w 9910"/>
                <a:gd name="connsiteY35" fmla="*/ 5505 h 9943"/>
                <a:gd name="connsiteX36" fmla="*/ 993 w 9910"/>
                <a:gd name="connsiteY36" fmla="*/ 5135 h 9943"/>
                <a:gd name="connsiteX37" fmla="*/ 414 w 9910"/>
                <a:gd name="connsiteY37" fmla="*/ 5008 h 9943"/>
                <a:gd name="connsiteX38" fmla="*/ 45 w 9910"/>
                <a:gd name="connsiteY38" fmla="*/ 5352 h 9943"/>
                <a:gd name="connsiteX39" fmla="*/ 42 w 9910"/>
                <a:gd name="connsiteY39" fmla="*/ 7012 h 9943"/>
                <a:gd name="connsiteX40" fmla="*/ 435 w 9910"/>
                <a:gd name="connsiteY40" fmla="*/ 8829 h 9943"/>
                <a:gd name="connsiteX41" fmla="*/ 1476 w 9910"/>
                <a:gd name="connsiteY41" fmla="*/ 9833 h 9943"/>
                <a:gd name="connsiteX0" fmla="*/ 1445 w 9955"/>
                <a:gd name="connsiteY0" fmla="*/ 9889 h 10000"/>
                <a:gd name="connsiteX1" fmla="*/ 2022 w 9955"/>
                <a:gd name="connsiteY1" fmla="*/ 9999 h 10000"/>
                <a:gd name="connsiteX2" fmla="*/ 4590 w 9955"/>
                <a:gd name="connsiteY2" fmla="*/ 10000 h 10000"/>
                <a:gd name="connsiteX3" fmla="*/ 4978 w 9955"/>
                <a:gd name="connsiteY3" fmla="*/ 9949 h 10000"/>
                <a:gd name="connsiteX4" fmla="*/ 7306 w 9955"/>
                <a:gd name="connsiteY4" fmla="*/ 8829 h 10000"/>
                <a:gd name="connsiteX5" fmla="*/ 8452 w 9955"/>
                <a:gd name="connsiteY5" fmla="*/ 8513 h 10000"/>
                <a:gd name="connsiteX6" fmla="*/ 9571 w 9955"/>
                <a:gd name="connsiteY6" fmla="*/ 8306 h 10000"/>
                <a:gd name="connsiteX7" fmla="*/ 9937 w 9955"/>
                <a:gd name="connsiteY7" fmla="*/ 8019 h 10000"/>
                <a:gd name="connsiteX8" fmla="*/ 9615 w 9955"/>
                <a:gd name="connsiteY8" fmla="*/ 7521 h 10000"/>
                <a:gd name="connsiteX9" fmla="*/ 8899 w 9955"/>
                <a:gd name="connsiteY9" fmla="*/ 7558 h 10000"/>
                <a:gd name="connsiteX10" fmla="*/ 7547 w 9955"/>
                <a:gd name="connsiteY10" fmla="*/ 7853 h 10000"/>
                <a:gd name="connsiteX11" fmla="*/ 5157 w 9955"/>
                <a:gd name="connsiteY11" fmla="*/ 8795 h 10000"/>
                <a:gd name="connsiteX12" fmla="*/ 5155 w 9955"/>
                <a:gd name="connsiteY12" fmla="*/ 912 h 10000"/>
                <a:gd name="connsiteX13" fmla="*/ 4647 w 9955"/>
                <a:gd name="connsiteY13" fmla="*/ 344 h 10000"/>
                <a:gd name="connsiteX14" fmla="*/ 3670 w 9955"/>
                <a:gd name="connsiteY14" fmla="*/ 567 h 10000"/>
                <a:gd name="connsiteX15" fmla="*/ 3508 w 9955"/>
                <a:gd name="connsiteY15" fmla="*/ 428 h 10000"/>
                <a:gd name="connsiteX16" fmla="*/ 3570 w 9955"/>
                <a:gd name="connsiteY16" fmla="*/ 128 h 10000"/>
                <a:gd name="connsiteX17" fmla="*/ 3497 w 9955"/>
                <a:gd name="connsiteY17" fmla="*/ 21 h 10000"/>
                <a:gd name="connsiteX18" fmla="*/ 3499 w 9955"/>
                <a:gd name="connsiteY18" fmla="*/ 39 h 10000"/>
                <a:gd name="connsiteX19" fmla="*/ 3488 w 9955"/>
                <a:gd name="connsiteY19" fmla="*/ 391 h 10000"/>
                <a:gd name="connsiteX20" fmla="*/ 3591 w 9955"/>
                <a:gd name="connsiteY20" fmla="*/ 627 h 10000"/>
                <a:gd name="connsiteX21" fmla="*/ 3489 w 9955"/>
                <a:gd name="connsiteY21" fmla="*/ 988 h 10000"/>
                <a:gd name="connsiteX22" fmla="*/ 3492 w 9955"/>
                <a:gd name="connsiteY22" fmla="*/ 5631 h 10000"/>
                <a:gd name="connsiteX23" fmla="*/ 3177 w 9955"/>
                <a:gd name="connsiteY23" fmla="*/ 5635 h 10000"/>
                <a:gd name="connsiteX24" fmla="*/ 3169 w 9955"/>
                <a:gd name="connsiteY24" fmla="*/ 877 h 10000"/>
                <a:gd name="connsiteX25" fmla="*/ 2796 w 9955"/>
                <a:gd name="connsiteY25" fmla="*/ 397 h 10000"/>
                <a:gd name="connsiteX26" fmla="*/ 2071 w 9955"/>
                <a:gd name="connsiteY26" fmla="*/ 326 h 10000"/>
                <a:gd name="connsiteX27" fmla="*/ 1508 w 9955"/>
                <a:gd name="connsiteY27" fmla="*/ 950 h 10000"/>
                <a:gd name="connsiteX28" fmla="*/ 1508 w 9955"/>
                <a:gd name="connsiteY28" fmla="*/ 8739 h 10000"/>
                <a:gd name="connsiteX29" fmla="*/ 1152 w 9955"/>
                <a:gd name="connsiteY29" fmla="*/ 7737 h 10000"/>
                <a:gd name="connsiteX30" fmla="*/ 1043 w 9955"/>
                <a:gd name="connsiteY30" fmla="*/ 6335 h 10000"/>
                <a:gd name="connsiteX31" fmla="*/ 916 w 9955"/>
                <a:gd name="connsiteY31" fmla="*/ 6349 h 10000"/>
                <a:gd name="connsiteX32" fmla="*/ 37 w 9955"/>
                <a:gd name="connsiteY32" fmla="*/ 7036 h 10000"/>
                <a:gd name="connsiteX33" fmla="*/ 711 w 9955"/>
                <a:gd name="connsiteY33" fmla="*/ 6508 h 10000"/>
                <a:gd name="connsiteX34" fmla="*/ 1031 w 9955"/>
                <a:gd name="connsiteY34" fmla="*/ 6248 h 10000"/>
                <a:gd name="connsiteX35" fmla="*/ 1069 w 9955"/>
                <a:gd name="connsiteY35" fmla="*/ 5537 h 10000"/>
                <a:gd name="connsiteX36" fmla="*/ 958 w 9955"/>
                <a:gd name="connsiteY36" fmla="*/ 5164 h 10000"/>
                <a:gd name="connsiteX37" fmla="*/ 374 w 9955"/>
                <a:gd name="connsiteY37" fmla="*/ 5037 h 10000"/>
                <a:gd name="connsiteX38" fmla="*/ 1 w 9955"/>
                <a:gd name="connsiteY38" fmla="*/ 5383 h 10000"/>
                <a:gd name="connsiteX39" fmla="*/ 395 w 9955"/>
                <a:gd name="connsiteY39" fmla="*/ 8880 h 10000"/>
                <a:gd name="connsiteX40" fmla="*/ 1445 w 9955"/>
                <a:gd name="connsiteY40"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515 w 10000"/>
                <a:gd name="connsiteY18" fmla="*/ 39 h 10000"/>
                <a:gd name="connsiteX19" fmla="*/ 3504 w 10000"/>
                <a:gd name="connsiteY19" fmla="*/ 391 h 10000"/>
                <a:gd name="connsiteX20" fmla="*/ 3607 w 10000"/>
                <a:gd name="connsiteY20" fmla="*/ 627 h 10000"/>
                <a:gd name="connsiteX21" fmla="*/ 3505 w 10000"/>
                <a:gd name="connsiteY21" fmla="*/ 988 h 10000"/>
                <a:gd name="connsiteX22" fmla="*/ 3508 w 10000"/>
                <a:gd name="connsiteY22" fmla="*/ 5631 h 10000"/>
                <a:gd name="connsiteX23" fmla="*/ 3191 w 10000"/>
                <a:gd name="connsiteY23" fmla="*/ 5635 h 10000"/>
                <a:gd name="connsiteX24" fmla="*/ 3183 w 10000"/>
                <a:gd name="connsiteY24" fmla="*/ 877 h 10000"/>
                <a:gd name="connsiteX25" fmla="*/ 2809 w 10000"/>
                <a:gd name="connsiteY25" fmla="*/ 397 h 10000"/>
                <a:gd name="connsiteX26" fmla="*/ 2080 w 10000"/>
                <a:gd name="connsiteY26" fmla="*/ 326 h 10000"/>
                <a:gd name="connsiteX27" fmla="*/ 1515 w 10000"/>
                <a:gd name="connsiteY27" fmla="*/ 950 h 10000"/>
                <a:gd name="connsiteX28" fmla="*/ 1515 w 10000"/>
                <a:gd name="connsiteY28" fmla="*/ 8739 h 10000"/>
                <a:gd name="connsiteX29" fmla="*/ 1157 w 10000"/>
                <a:gd name="connsiteY29" fmla="*/ 7737 h 10000"/>
                <a:gd name="connsiteX30" fmla="*/ 1048 w 10000"/>
                <a:gd name="connsiteY30" fmla="*/ 6335 h 10000"/>
                <a:gd name="connsiteX31" fmla="*/ 920 w 10000"/>
                <a:gd name="connsiteY31" fmla="*/ 6349 h 10000"/>
                <a:gd name="connsiteX32" fmla="*/ 37 w 10000"/>
                <a:gd name="connsiteY32" fmla="*/ 7036 h 10000"/>
                <a:gd name="connsiteX33" fmla="*/ 1036 w 10000"/>
                <a:gd name="connsiteY33" fmla="*/ 6248 h 10000"/>
                <a:gd name="connsiteX34" fmla="*/ 1074 w 10000"/>
                <a:gd name="connsiteY34" fmla="*/ 5537 h 10000"/>
                <a:gd name="connsiteX35" fmla="*/ 962 w 10000"/>
                <a:gd name="connsiteY35" fmla="*/ 5164 h 10000"/>
                <a:gd name="connsiteX36" fmla="*/ 376 w 10000"/>
                <a:gd name="connsiteY36" fmla="*/ 5037 h 10000"/>
                <a:gd name="connsiteX37" fmla="*/ 1 w 10000"/>
                <a:gd name="connsiteY37" fmla="*/ 5383 h 10000"/>
                <a:gd name="connsiteX38" fmla="*/ 397 w 10000"/>
                <a:gd name="connsiteY38" fmla="*/ 8880 h 10000"/>
                <a:gd name="connsiteX39" fmla="*/ 1452 w 10000"/>
                <a:gd name="connsiteY39"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515 w 10000"/>
                <a:gd name="connsiteY18" fmla="*/ 39 h 10000"/>
                <a:gd name="connsiteX19" fmla="*/ 3504 w 10000"/>
                <a:gd name="connsiteY19" fmla="*/ 391 h 10000"/>
                <a:gd name="connsiteX20" fmla="*/ 3607 w 10000"/>
                <a:gd name="connsiteY20" fmla="*/ 627 h 10000"/>
                <a:gd name="connsiteX21" fmla="*/ 3505 w 10000"/>
                <a:gd name="connsiteY21" fmla="*/ 988 h 10000"/>
                <a:gd name="connsiteX22" fmla="*/ 3508 w 10000"/>
                <a:gd name="connsiteY22" fmla="*/ 5631 h 10000"/>
                <a:gd name="connsiteX23" fmla="*/ 3191 w 10000"/>
                <a:gd name="connsiteY23" fmla="*/ 5635 h 10000"/>
                <a:gd name="connsiteX24" fmla="*/ 3183 w 10000"/>
                <a:gd name="connsiteY24" fmla="*/ 877 h 10000"/>
                <a:gd name="connsiteX25" fmla="*/ 2809 w 10000"/>
                <a:gd name="connsiteY25" fmla="*/ 397 h 10000"/>
                <a:gd name="connsiteX26" fmla="*/ 2080 w 10000"/>
                <a:gd name="connsiteY26" fmla="*/ 326 h 10000"/>
                <a:gd name="connsiteX27" fmla="*/ 1515 w 10000"/>
                <a:gd name="connsiteY27" fmla="*/ 950 h 10000"/>
                <a:gd name="connsiteX28" fmla="*/ 1515 w 10000"/>
                <a:gd name="connsiteY28" fmla="*/ 8739 h 10000"/>
                <a:gd name="connsiteX29" fmla="*/ 1157 w 10000"/>
                <a:gd name="connsiteY29" fmla="*/ 7737 h 10000"/>
                <a:gd name="connsiteX30" fmla="*/ 1048 w 10000"/>
                <a:gd name="connsiteY30" fmla="*/ 6335 h 10000"/>
                <a:gd name="connsiteX31" fmla="*/ 920 w 10000"/>
                <a:gd name="connsiteY31" fmla="*/ 6349 h 10000"/>
                <a:gd name="connsiteX32" fmla="*/ 1036 w 10000"/>
                <a:gd name="connsiteY32" fmla="*/ 6248 h 10000"/>
                <a:gd name="connsiteX33" fmla="*/ 1074 w 10000"/>
                <a:gd name="connsiteY33" fmla="*/ 5537 h 10000"/>
                <a:gd name="connsiteX34" fmla="*/ 962 w 10000"/>
                <a:gd name="connsiteY34" fmla="*/ 5164 h 10000"/>
                <a:gd name="connsiteX35" fmla="*/ 376 w 10000"/>
                <a:gd name="connsiteY35" fmla="*/ 5037 h 10000"/>
                <a:gd name="connsiteX36" fmla="*/ 1 w 10000"/>
                <a:gd name="connsiteY36" fmla="*/ 5383 h 10000"/>
                <a:gd name="connsiteX37" fmla="*/ 397 w 10000"/>
                <a:gd name="connsiteY37" fmla="*/ 8880 h 10000"/>
                <a:gd name="connsiteX38" fmla="*/ 1452 w 10000"/>
                <a:gd name="connsiteY38"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515 w 10000"/>
                <a:gd name="connsiteY18" fmla="*/ 39 h 10000"/>
                <a:gd name="connsiteX19" fmla="*/ 3504 w 10000"/>
                <a:gd name="connsiteY19" fmla="*/ 391 h 10000"/>
                <a:gd name="connsiteX20" fmla="*/ 3607 w 10000"/>
                <a:gd name="connsiteY20" fmla="*/ 627 h 10000"/>
                <a:gd name="connsiteX21" fmla="*/ 3505 w 10000"/>
                <a:gd name="connsiteY21" fmla="*/ 988 h 10000"/>
                <a:gd name="connsiteX22" fmla="*/ 3508 w 10000"/>
                <a:gd name="connsiteY22" fmla="*/ 5631 h 10000"/>
                <a:gd name="connsiteX23" fmla="*/ 3191 w 10000"/>
                <a:gd name="connsiteY23" fmla="*/ 5635 h 10000"/>
                <a:gd name="connsiteX24" fmla="*/ 3183 w 10000"/>
                <a:gd name="connsiteY24" fmla="*/ 877 h 10000"/>
                <a:gd name="connsiteX25" fmla="*/ 2809 w 10000"/>
                <a:gd name="connsiteY25" fmla="*/ 397 h 10000"/>
                <a:gd name="connsiteX26" fmla="*/ 2080 w 10000"/>
                <a:gd name="connsiteY26" fmla="*/ 326 h 10000"/>
                <a:gd name="connsiteX27" fmla="*/ 1515 w 10000"/>
                <a:gd name="connsiteY27" fmla="*/ 950 h 10000"/>
                <a:gd name="connsiteX28" fmla="*/ 1515 w 10000"/>
                <a:gd name="connsiteY28" fmla="*/ 8739 h 10000"/>
                <a:gd name="connsiteX29" fmla="*/ 1157 w 10000"/>
                <a:gd name="connsiteY29" fmla="*/ 7737 h 10000"/>
                <a:gd name="connsiteX30" fmla="*/ 1048 w 10000"/>
                <a:gd name="connsiteY30" fmla="*/ 6335 h 10000"/>
                <a:gd name="connsiteX31" fmla="*/ 920 w 10000"/>
                <a:gd name="connsiteY31" fmla="*/ 6349 h 10000"/>
                <a:gd name="connsiteX32" fmla="*/ 1074 w 10000"/>
                <a:gd name="connsiteY32" fmla="*/ 5537 h 10000"/>
                <a:gd name="connsiteX33" fmla="*/ 962 w 10000"/>
                <a:gd name="connsiteY33" fmla="*/ 5164 h 10000"/>
                <a:gd name="connsiteX34" fmla="*/ 376 w 10000"/>
                <a:gd name="connsiteY34" fmla="*/ 5037 h 10000"/>
                <a:gd name="connsiteX35" fmla="*/ 1 w 10000"/>
                <a:gd name="connsiteY35" fmla="*/ 5383 h 10000"/>
                <a:gd name="connsiteX36" fmla="*/ 397 w 10000"/>
                <a:gd name="connsiteY36" fmla="*/ 8880 h 10000"/>
                <a:gd name="connsiteX37" fmla="*/ 1452 w 10000"/>
                <a:gd name="connsiteY37"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515 w 10000"/>
                <a:gd name="connsiteY18" fmla="*/ 39 h 10000"/>
                <a:gd name="connsiteX19" fmla="*/ 3504 w 10000"/>
                <a:gd name="connsiteY19" fmla="*/ 391 h 10000"/>
                <a:gd name="connsiteX20" fmla="*/ 3607 w 10000"/>
                <a:gd name="connsiteY20" fmla="*/ 627 h 10000"/>
                <a:gd name="connsiteX21" fmla="*/ 3505 w 10000"/>
                <a:gd name="connsiteY21" fmla="*/ 988 h 10000"/>
                <a:gd name="connsiteX22" fmla="*/ 3508 w 10000"/>
                <a:gd name="connsiteY22" fmla="*/ 5631 h 10000"/>
                <a:gd name="connsiteX23" fmla="*/ 3191 w 10000"/>
                <a:gd name="connsiteY23" fmla="*/ 5635 h 10000"/>
                <a:gd name="connsiteX24" fmla="*/ 3183 w 10000"/>
                <a:gd name="connsiteY24" fmla="*/ 877 h 10000"/>
                <a:gd name="connsiteX25" fmla="*/ 2809 w 10000"/>
                <a:gd name="connsiteY25" fmla="*/ 397 h 10000"/>
                <a:gd name="connsiteX26" fmla="*/ 2080 w 10000"/>
                <a:gd name="connsiteY26" fmla="*/ 326 h 10000"/>
                <a:gd name="connsiteX27" fmla="*/ 1515 w 10000"/>
                <a:gd name="connsiteY27" fmla="*/ 950 h 10000"/>
                <a:gd name="connsiteX28" fmla="*/ 1515 w 10000"/>
                <a:gd name="connsiteY28" fmla="*/ 8739 h 10000"/>
                <a:gd name="connsiteX29" fmla="*/ 1157 w 10000"/>
                <a:gd name="connsiteY29" fmla="*/ 7737 h 10000"/>
                <a:gd name="connsiteX30" fmla="*/ 1048 w 10000"/>
                <a:gd name="connsiteY30" fmla="*/ 6335 h 10000"/>
                <a:gd name="connsiteX31" fmla="*/ 1074 w 10000"/>
                <a:gd name="connsiteY31" fmla="*/ 5537 h 10000"/>
                <a:gd name="connsiteX32" fmla="*/ 962 w 10000"/>
                <a:gd name="connsiteY32" fmla="*/ 5164 h 10000"/>
                <a:gd name="connsiteX33" fmla="*/ 376 w 10000"/>
                <a:gd name="connsiteY33" fmla="*/ 5037 h 10000"/>
                <a:gd name="connsiteX34" fmla="*/ 1 w 10000"/>
                <a:gd name="connsiteY34" fmla="*/ 5383 h 10000"/>
                <a:gd name="connsiteX35" fmla="*/ 397 w 10000"/>
                <a:gd name="connsiteY35" fmla="*/ 8880 h 10000"/>
                <a:gd name="connsiteX36" fmla="*/ 1452 w 10000"/>
                <a:gd name="connsiteY36"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504 w 10000"/>
                <a:gd name="connsiteY18" fmla="*/ 391 h 10000"/>
                <a:gd name="connsiteX19" fmla="*/ 3607 w 10000"/>
                <a:gd name="connsiteY19" fmla="*/ 627 h 10000"/>
                <a:gd name="connsiteX20" fmla="*/ 3505 w 10000"/>
                <a:gd name="connsiteY20" fmla="*/ 988 h 10000"/>
                <a:gd name="connsiteX21" fmla="*/ 3508 w 10000"/>
                <a:gd name="connsiteY21" fmla="*/ 5631 h 10000"/>
                <a:gd name="connsiteX22" fmla="*/ 3191 w 10000"/>
                <a:gd name="connsiteY22" fmla="*/ 5635 h 10000"/>
                <a:gd name="connsiteX23" fmla="*/ 3183 w 10000"/>
                <a:gd name="connsiteY23" fmla="*/ 877 h 10000"/>
                <a:gd name="connsiteX24" fmla="*/ 2809 w 10000"/>
                <a:gd name="connsiteY24" fmla="*/ 397 h 10000"/>
                <a:gd name="connsiteX25" fmla="*/ 2080 w 10000"/>
                <a:gd name="connsiteY25" fmla="*/ 326 h 10000"/>
                <a:gd name="connsiteX26" fmla="*/ 1515 w 10000"/>
                <a:gd name="connsiteY26" fmla="*/ 950 h 10000"/>
                <a:gd name="connsiteX27" fmla="*/ 1515 w 10000"/>
                <a:gd name="connsiteY27" fmla="*/ 8739 h 10000"/>
                <a:gd name="connsiteX28" fmla="*/ 1157 w 10000"/>
                <a:gd name="connsiteY28" fmla="*/ 7737 h 10000"/>
                <a:gd name="connsiteX29" fmla="*/ 1048 w 10000"/>
                <a:gd name="connsiteY29" fmla="*/ 6335 h 10000"/>
                <a:gd name="connsiteX30" fmla="*/ 1074 w 10000"/>
                <a:gd name="connsiteY30" fmla="*/ 5537 h 10000"/>
                <a:gd name="connsiteX31" fmla="*/ 962 w 10000"/>
                <a:gd name="connsiteY31" fmla="*/ 5164 h 10000"/>
                <a:gd name="connsiteX32" fmla="*/ 376 w 10000"/>
                <a:gd name="connsiteY32" fmla="*/ 5037 h 10000"/>
                <a:gd name="connsiteX33" fmla="*/ 1 w 10000"/>
                <a:gd name="connsiteY33" fmla="*/ 5383 h 10000"/>
                <a:gd name="connsiteX34" fmla="*/ 397 w 10000"/>
                <a:gd name="connsiteY34" fmla="*/ 8880 h 10000"/>
                <a:gd name="connsiteX35" fmla="*/ 1452 w 10000"/>
                <a:gd name="connsiteY35" fmla="*/ 9889 h 10000"/>
                <a:gd name="connsiteX0" fmla="*/ 1452 w 10000"/>
                <a:gd name="connsiteY0" fmla="*/ 9889 h 10000"/>
                <a:gd name="connsiteX1" fmla="*/ 2031 w 10000"/>
                <a:gd name="connsiteY1" fmla="*/ 9999 h 10000"/>
                <a:gd name="connsiteX2" fmla="*/ 4611 w 10000"/>
                <a:gd name="connsiteY2" fmla="*/ 10000 h 10000"/>
                <a:gd name="connsiteX3" fmla="*/ 5001 w 10000"/>
                <a:gd name="connsiteY3" fmla="*/ 9949 h 10000"/>
                <a:gd name="connsiteX4" fmla="*/ 7339 w 10000"/>
                <a:gd name="connsiteY4" fmla="*/ 8829 h 10000"/>
                <a:gd name="connsiteX5" fmla="*/ 8490 w 10000"/>
                <a:gd name="connsiteY5" fmla="*/ 8513 h 10000"/>
                <a:gd name="connsiteX6" fmla="*/ 9614 w 10000"/>
                <a:gd name="connsiteY6" fmla="*/ 8306 h 10000"/>
                <a:gd name="connsiteX7" fmla="*/ 9982 w 10000"/>
                <a:gd name="connsiteY7" fmla="*/ 8019 h 10000"/>
                <a:gd name="connsiteX8" fmla="*/ 9658 w 10000"/>
                <a:gd name="connsiteY8" fmla="*/ 7521 h 10000"/>
                <a:gd name="connsiteX9" fmla="*/ 8939 w 10000"/>
                <a:gd name="connsiteY9" fmla="*/ 7558 h 10000"/>
                <a:gd name="connsiteX10" fmla="*/ 7581 w 10000"/>
                <a:gd name="connsiteY10" fmla="*/ 7853 h 10000"/>
                <a:gd name="connsiteX11" fmla="*/ 5180 w 10000"/>
                <a:gd name="connsiteY11" fmla="*/ 8795 h 10000"/>
                <a:gd name="connsiteX12" fmla="*/ 5178 w 10000"/>
                <a:gd name="connsiteY12" fmla="*/ 912 h 10000"/>
                <a:gd name="connsiteX13" fmla="*/ 4668 w 10000"/>
                <a:gd name="connsiteY13" fmla="*/ 344 h 10000"/>
                <a:gd name="connsiteX14" fmla="*/ 3687 w 10000"/>
                <a:gd name="connsiteY14" fmla="*/ 567 h 10000"/>
                <a:gd name="connsiteX15" fmla="*/ 3524 w 10000"/>
                <a:gd name="connsiteY15" fmla="*/ 428 h 10000"/>
                <a:gd name="connsiteX16" fmla="*/ 3586 w 10000"/>
                <a:gd name="connsiteY16" fmla="*/ 128 h 10000"/>
                <a:gd name="connsiteX17" fmla="*/ 3513 w 10000"/>
                <a:gd name="connsiteY17" fmla="*/ 21 h 10000"/>
                <a:gd name="connsiteX18" fmla="*/ 3607 w 10000"/>
                <a:gd name="connsiteY18" fmla="*/ 627 h 10000"/>
                <a:gd name="connsiteX19" fmla="*/ 3505 w 10000"/>
                <a:gd name="connsiteY19" fmla="*/ 988 h 10000"/>
                <a:gd name="connsiteX20" fmla="*/ 3508 w 10000"/>
                <a:gd name="connsiteY20" fmla="*/ 5631 h 10000"/>
                <a:gd name="connsiteX21" fmla="*/ 3191 w 10000"/>
                <a:gd name="connsiteY21" fmla="*/ 5635 h 10000"/>
                <a:gd name="connsiteX22" fmla="*/ 3183 w 10000"/>
                <a:gd name="connsiteY22" fmla="*/ 877 h 10000"/>
                <a:gd name="connsiteX23" fmla="*/ 2809 w 10000"/>
                <a:gd name="connsiteY23" fmla="*/ 397 h 10000"/>
                <a:gd name="connsiteX24" fmla="*/ 2080 w 10000"/>
                <a:gd name="connsiteY24" fmla="*/ 326 h 10000"/>
                <a:gd name="connsiteX25" fmla="*/ 1515 w 10000"/>
                <a:gd name="connsiteY25" fmla="*/ 950 h 10000"/>
                <a:gd name="connsiteX26" fmla="*/ 1515 w 10000"/>
                <a:gd name="connsiteY26" fmla="*/ 8739 h 10000"/>
                <a:gd name="connsiteX27" fmla="*/ 1157 w 10000"/>
                <a:gd name="connsiteY27" fmla="*/ 7737 h 10000"/>
                <a:gd name="connsiteX28" fmla="*/ 1048 w 10000"/>
                <a:gd name="connsiteY28" fmla="*/ 6335 h 10000"/>
                <a:gd name="connsiteX29" fmla="*/ 1074 w 10000"/>
                <a:gd name="connsiteY29" fmla="*/ 5537 h 10000"/>
                <a:gd name="connsiteX30" fmla="*/ 962 w 10000"/>
                <a:gd name="connsiteY30" fmla="*/ 5164 h 10000"/>
                <a:gd name="connsiteX31" fmla="*/ 376 w 10000"/>
                <a:gd name="connsiteY31" fmla="*/ 5037 h 10000"/>
                <a:gd name="connsiteX32" fmla="*/ 1 w 10000"/>
                <a:gd name="connsiteY32" fmla="*/ 5383 h 10000"/>
                <a:gd name="connsiteX33" fmla="*/ 397 w 10000"/>
                <a:gd name="connsiteY33" fmla="*/ 8880 h 10000"/>
                <a:gd name="connsiteX34" fmla="*/ 1452 w 10000"/>
                <a:gd name="connsiteY34" fmla="*/ 9889 h 10000"/>
                <a:gd name="connsiteX0" fmla="*/ 1452 w 10000"/>
                <a:gd name="connsiteY0" fmla="*/ 9761 h 9872"/>
                <a:gd name="connsiteX1" fmla="*/ 2031 w 10000"/>
                <a:gd name="connsiteY1" fmla="*/ 9871 h 9872"/>
                <a:gd name="connsiteX2" fmla="*/ 4611 w 10000"/>
                <a:gd name="connsiteY2" fmla="*/ 9872 h 9872"/>
                <a:gd name="connsiteX3" fmla="*/ 5001 w 10000"/>
                <a:gd name="connsiteY3" fmla="*/ 9821 h 9872"/>
                <a:gd name="connsiteX4" fmla="*/ 7339 w 10000"/>
                <a:gd name="connsiteY4" fmla="*/ 8701 h 9872"/>
                <a:gd name="connsiteX5" fmla="*/ 8490 w 10000"/>
                <a:gd name="connsiteY5" fmla="*/ 8385 h 9872"/>
                <a:gd name="connsiteX6" fmla="*/ 9614 w 10000"/>
                <a:gd name="connsiteY6" fmla="*/ 8178 h 9872"/>
                <a:gd name="connsiteX7" fmla="*/ 9982 w 10000"/>
                <a:gd name="connsiteY7" fmla="*/ 7891 h 9872"/>
                <a:gd name="connsiteX8" fmla="*/ 9658 w 10000"/>
                <a:gd name="connsiteY8" fmla="*/ 7393 h 9872"/>
                <a:gd name="connsiteX9" fmla="*/ 8939 w 10000"/>
                <a:gd name="connsiteY9" fmla="*/ 7430 h 9872"/>
                <a:gd name="connsiteX10" fmla="*/ 7581 w 10000"/>
                <a:gd name="connsiteY10" fmla="*/ 7725 h 9872"/>
                <a:gd name="connsiteX11" fmla="*/ 5180 w 10000"/>
                <a:gd name="connsiteY11" fmla="*/ 8667 h 9872"/>
                <a:gd name="connsiteX12" fmla="*/ 5178 w 10000"/>
                <a:gd name="connsiteY12" fmla="*/ 784 h 9872"/>
                <a:gd name="connsiteX13" fmla="*/ 4668 w 10000"/>
                <a:gd name="connsiteY13" fmla="*/ 216 h 9872"/>
                <a:gd name="connsiteX14" fmla="*/ 3687 w 10000"/>
                <a:gd name="connsiteY14" fmla="*/ 439 h 9872"/>
                <a:gd name="connsiteX15" fmla="*/ 3524 w 10000"/>
                <a:gd name="connsiteY15" fmla="*/ 300 h 9872"/>
                <a:gd name="connsiteX16" fmla="*/ 3586 w 10000"/>
                <a:gd name="connsiteY16" fmla="*/ 0 h 9872"/>
                <a:gd name="connsiteX17" fmla="*/ 3607 w 10000"/>
                <a:gd name="connsiteY17" fmla="*/ 499 h 9872"/>
                <a:gd name="connsiteX18" fmla="*/ 3505 w 10000"/>
                <a:gd name="connsiteY18" fmla="*/ 860 h 9872"/>
                <a:gd name="connsiteX19" fmla="*/ 3508 w 10000"/>
                <a:gd name="connsiteY19" fmla="*/ 5503 h 9872"/>
                <a:gd name="connsiteX20" fmla="*/ 3191 w 10000"/>
                <a:gd name="connsiteY20" fmla="*/ 5507 h 9872"/>
                <a:gd name="connsiteX21" fmla="*/ 3183 w 10000"/>
                <a:gd name="connsiteY21" fmla="*/ 749 h 9872"/>
                <a:gd name="connsiteX22" fmla="*/ 2809 w 10000"/>
                <a:gd name="connsiteY22" fmla="*/ 269 h 9872"/>
                <a:gd name="connsiteX23" fmla="*/ 2080 w 10000"/>
                <a:gd name="connsiteY23" fmla="*/ 198 h 9872"/>
                <a:gd name="connsiteX24" fmla="*/ 1515 w 10000"/>
                <a:gd name="connsiteY24" fmla="*/ 822 h 9872"/>
                <a:gd name="connsiteX25" fmla="*/ 1515 w 10000"/>
                <a:gd name="connsiteY25" fmla="*/ 8611 h 9872"/>
                <a:gd name="connsiteX26" fmla="*/ 1157 w 10000"/>
                <a:gd name="connsiteY26" fmla="*/ 7609 h 9872"/>
                <a:gd name="connsiteX27" fmla="*/ 1048 w 10000"/>
                <a:gd name="connsiteY27" fmla="*/ 6207 h 9872"/>
                <a:gd name="connsiteX28" fmla="*/ 1074 w 10000"/>
                <a:gd name="connsiteY28" fmla="*/ 5409 h 9872"/>
                <a:gd name="connsiteX29" fmla="*/ 962 w 10000"/>
                <a:gd name="connsiteY29" fmla="*/ 5036 h 9872"/>
                <a:gd name="connsiteX30" fmla="*/ 376 w 10000"/>
                <a:gd name="connsiteY30" fmla="*/ 4909 h 9872"/>
                <a:gd name="connsiteX31" fmla="*/ 1 w 10000"/>
                <a:gd name="connsiteY31" fmla="*/ 5255 h 9872"/>
                <a:gd name="connsiteX32" fmla="*/ 397 w 10000"/>
                <a:gd name="connsiteY32" fmla="*/ 8752 h 9872"/>
                <a:gd name="connsiteX33" fmla="*/ 1452 w 10000"/>
                <a:gd name="connsiteY33" fmla="*/ 9761 h 9872"/>
                <a:gd name="connsiteX0" fmla="*/ 1452 w 10000"/>
                <a:gd name="connsiteY0" fmla="*/ 9717 h 9829"/>
                <a:gd name="connsiteX1" fmla="*/ 2031 w 10000"/>
                <a:gd name="connsiteY1" fmla="*/ 9828 h 9829"/>
                <a:gd name="connsiteX2" fmla="*/ 4611 w 10000"/>
                <a:gd name="connsiteY2" fmla="*/ 9829 h 9829"/>
                <a:gd name="connsiteX3" fmla="*/ 5001 w 10000"/>
                <a:gd name="connsiteY3" fmla="*/ 9777 h 9829"/>
                <a:gd name="connsiteX4" fmla="*/ 7339 w 10000"/>
                <a:gd name="connsiteY4" fmla="*/ 8643 h 9829"/>
                <a:gd name="connsiteX5" fmla="*/ 8490 w 10000"/>
                <a:gd name="connsiteY5" fmla="*/ 8323 h 9829"/>
                <a:gd name="connsiteX6" fmla="*/ 9614 w 10000"/>
                <a:gd name="connsiteY6" fmla="*/ 8113 h 9829"/>
                <a:gd name="connsiteX7" fmla="*/ 9982 w 10000"/>
                <a:gd name="connsiteY7" fmla="*/ 7822 h 9829"/>
                <a:gd name="connsiteX8" fmla="*/ 9658 w 10000"/>
                <a:gd name="connsiteY8" fmla="*/ 7318 h 9829"/>
                <a:gd name="connsiteX9" fmla="*/ 8939 w 10000"/>
                <a:gd name="connsiteY9" fmla="*/ 7355 h 9829"/>
                <a:gd name="connsiteX10" fmla="*/ 7581 w 10000"/>
                <a:gd name="connsiteY10" fmla="*/ 7654 h 9829"/>
                <a:gd name="connsiteX11" fmla="*/ 5180 w 10000"/>
                <a:gd name="connsiteY11" fmla="*/ 8608 h 9829"/>
                <a:gd name="connsiteX12" fmla="*/ 5178 w 10000"/>
                <a:gd name="connsiteY12" fmla="*/ 623 h 9829"/>
                <a:gd name="connsiteX13" fmla="*/ 4668 w 10000"/>
                <a:gd name="connsiteY13" fmla="*/ 48 h 9829"/>
                <a:gd name="connsiteX14" fmla="*/ 3687 w 10000"/>
                <a:gd name="connsiteY14" fmla="*/ 274 h 9829"/>
                <a:gd name="connsiteX15" fmla="*/ 3524 w 10000"/>
                <a:gd name="connsiteY15" fmla="*/ 133 h 9829"/>
                <a:gd name="connsiteX16" fmla="*/ 3607 w 10000"/>
                <a:gd name="connsiteY16" fmla="*/ 334 h 9829"/>
                <a:gd name="connsiteX17" fmla="*/ 3505 w 10000"/>
                <a:gd name="connsiteY17" fmla="*/ 700 h 9829"/>
                <a:gd name="connsiteX18" fmla="*/ 3508 w 10000"/>
                <a:gd name="connsiteY18" fmla="*/ 5403 h 9829"/>
                <a:gd name="connsiteX19" fmla="*/ 3191 w 10000"/>
                <a:gd name="connsiteY19" fmla="*/ 5407 h 9829"/>
                <a:gd name="connsiteX20" fmla="*/ 3183 w 10000"/>
                <a:gd name="connsiteY20" fmla="*/ 588 h 9829"/>
                <a:gd name="connsiteX21" fmla="*/ 2809 w 10000"/>
                <a:gd name="connsiteY21" fmla="*/ 101 h 9829"/>
                <a:gd name="connsiteX22" fmla="*/ 2080 w 10000"/>
                <a:gd name="connsiteY22" fmla="*/ 30 h 9829"/>
                <a:gd name="connsiteX23" fmla="*/ 1515 w 10000"/>
                <a:gd name="connsiteY23" fmla="*/ 662 h 9829"/>
                <a:gd name="connsiteX24" fmla="*/ 1515 w 10000"/>
                <a:gd name="connsiteY24" fmla="*/ 8552 h 9829"/>
                <a:gd name="connsiteX25" fmla="*/ 1157 w 10000"/>
                <a:gd name="connsiteY25" fmla="*/ 7537 h 9829"/>
                <a:gd name="connsiteX26" fmla="*/ 1048 w 10000"/>
                <a:gd name="connsiteY26" fmla="*/ 6116 h 9829"/>
                <a:gd name="connsiteX27" fmla="*/ 1074 w 10000"/>
                <a:gd name="connsiteY27" fmla="*/ 5308 h 9829"/>
                <a:gd name="connsiteX28" fmla="*/ 962 w 10000"/>
                <a:gd name="connsiteY28" fmla="*/ 4930 h 9829"/>
                <a:gd name="connsiteX29" fmla="*/ 376 w 10000"/>
                <a:gd name="connsiteY29" fmla="*/ 4802 h 9829"/>
                <a:gd name="connsiteX30" fmla="*/ 1 w 10000"/>
                <a:gd name="connsiteY30" fmla="*/ 5152 h 9829"/>
                <a:gd name="connsiteX31" fmla="*/ 397 w 10000"/>
                <a:gd name="connsiteY31" fmla="*/ 8694 h 9829"/>
                <a:gd name="connsiteX32" fmla="*/ 1452 w 10000"/>
                <a:gd name="connsiteY32" fmla="*/ 9717 h 9829"/>
                <a:gd name="connsiteX0" fmla="*/ 1452 w 10000"/>
                <a:gd name="connsiteY0" fmla="*/ 9886 h 10000"/>
                <a:gd name="connsiteX1" fmla="*/ 2031 w 10000"/>
                <a:gd name="connsiteY1" fmla="*/ 9999 h 10000"/>
                <a:gd name="connsiteX2" fmla="*/ 4611 w 10000"/>
                <a:gd name="connsiteY2" fmla="*/ 10000 h 10000"/>
                <a:gd name="connsiteX3" fmla="*/ 5001 w 10000"/>
                <a:gd name="connsiteY3" fmla="*/ 9947 h 10000"/>
                <a:gd name="connsiteX4" fmla="*/ 7339 w 10000"/>
                <a:gd name="connsiteY4" fmla="*/ 8793 h 10000"/>
                <a:gd name="connsiteX5" fmla="*/ 8490 w 10000"/>
                <a:gd name="connsiteY5" fmla="*/ 8468 h 10000"/>
                <a:gd name="connsiteX6" fmla="*/ 9614 w 10000"/>
                <a:gd name="connsiteY6" fmla="*/ 8254 h 10000"/>
                <a:gd name="connsiteX7" fmla="*/ 9982 w 10000"/>
                <a:gd name="connsiteY7" fmla="*/ 7958 h 10000"/>
                <a:gd name="connsiteX8" fmla="*/ 9658 w 10000"/>
                <a:gd name="connsiteY8" fmla="*/ 7445 h 10000"/>
                <a:gd name="connsiteX9" fmla="*/ 8939 w 10000"/>
                <a:gd name="connsiteY9" fmla="*/ 7483 h 10000"/>
                <a:gd name="connsiteX10" fmla="*/ 7581 w 10000"/>
                <a:gd name="connsiteY10" fmla="*/ 7787 h 10000"/>
                <a:gd name="connsiteX11" fmla="*/ 5180 w 10000"/>
                <a:gd name="connsiteY11" fmla="*/ 8758 h 10000"/>
                <a:gd name="connsiteX12" fmla="*/ 5178 w 10000"/>
                <a:gd name="connsiteY12" fmla="*/ 634 h 10000"/>
                <a:gd name="connsiteX13" fmla="*/ 4668 w 10000"/>
                <a:gd name="connsiteY13" fmla="*/ 49 h 10000"/>
                <a:gd name="connsiteX14" fmla="*/ 3687 w 10000"/>
                <a:gd name="connsiteY14" fmla="*/ 279 h 10000"/>
                <a:gd name="connsiteX15" fmla="*/ 3607 w 10000"/>
                <a:gd name="connsiteY15" fmla="*/ 340 h 10000"/>
                <a:gd name="connsiteX16" fmla="*/ 3505 w 10000"/>
                <a:gd name="connsiteY16" fmla="*/ 712 h 10000"/>
                <a:gd name="connsiteX17" fmla="*/ 3508 w 10000"/>
                <a:gd name="connsiteY17" fmla="*/ 5497 h 10000"/>
                <a:gd name="connsiteX18" fmla="*/ 3191 w 10000"/>
                <a:gd name="connsiteY18" fmla="*/ 5501 h 10000"/>
                <a:gd name="connsiteX19" fmla="*/ 3183 w 10000"/>
                <a:gd name="connsiteY19" fmla="*/ 598 h 10000"/>
                <a:gd name="connsiteX20" fmla="*/ 2809 w 10000"/>
                <a:gd name="connsiteY20" fmla="*/ 103 h 10000"/>
                <a:gd name="connsiteX21" fmla="*/ 2080 w 10000"/>
                <a:gd name="connsiteY21" fmla="*/ 31 h 10000"/>
                <a:gd name="connsiteX22" fmla="*/ 1515 w 10000"/>
                <a:gd name="connsiteY22" fmla="*/ 674 h 10000"/>
                <a:gd name="connsiteX23" fmla="*/ 1515 w 10000"/>
                <a:gd name="connsiteY23" fmla="*/ 8701 h 10000"/>
                <a:gd name="connsiteX24" fmla="*/ 1157 w 10000"/>
                <a:gd name="connsiteY24" fmla="*/ 7668 h 10000"/>
                <a:gd name="connsiteX25" fmla="*/ 1048 w 10000"/>
                <a:gd name="connsiteY25" fmla="*/ 6222 h 10000"/>
                <a:gd name="connsiteX26" fmla="*/ 1074 w 10000"/>
                <a:gd name="connsiteY26" fmla="*/ 5400 h 10000"/>
                <a:gd name="connsiteX27" fmla="*/ 962 w 10000"/>
                <a:gd name="connsiteY27" fmla="*/ 5016 h 10000"/>
                <a:gd name="connsiteX28" fmla="*/ 376 w 10000"/>
                <a:gd name="connsiteY28" fmla="*/ 4886 h 10000"/>
                <a:gd name="connsiteX29" fmla="*/ 1 w 10000"/>
                <a:gd name="connsiteY29" fmla="*/ 5242 h 10000"/>
                <a:gd name="connsiteX30" fmla="*/ 397 w 10000"/>
                <a:gd name="connsiteY30" fmla="*/ 8845 h 10000"/>
                <a:gd name="connsiteX31" fmla="*/ 1452 w 10000"/>
                <a:gd name="connsiteY31" fmla="*/ 9886 h 10000"/>
                <a:gd name="connsiteX0" fmla="*/ 1452 w 10000"/>
                <a:gd name="connsiteY0" fmla="*/ 9886 h 10000"/>
                <a:gd name="connsiteX1" fmla="*/ 2031 w 10000"/>
                <a:gd name="connsiteY1" fmla="*/ 9999 h 10000"/>
                <a:gd name="connsiteX2" fmla="*/ 4611 w 10000"/>
                <a:gd name="connsiteY2" fmla="*/ 10000 h 10000"/>
                <a:gd name="connsiteX3" fmla="*/ 5001 w 10000"/>
                <a:gd name="connsiteY3" fmla="*/ 9947 h 10000"/>
                <a:gd name="connsiteX4" fmla="*/ 7339 w 10000"/>
                <a:gd name="connsiteY4" fmla="*/ 8793 h 10000"/>
                <a:gd name="connsiteX5" fmla="*/ 8490 w 10000"/>
                <a:gd name="connsiteY5" fmla="*/ 8468 h 10000"/>
                <a:gd name="connsiteX6" fmla="*/ 9614 w 10000"/>
                <a:gd name="connsiteY6" fmla="*/ 8254 h 10000"/>
                <a:gd name="connsiteX7" fmla="*/ 9982 w 10000"/>
                <a:gd name="connsiteY7" fmla="*/ 7958 h 10000"/>
                <a:gd name="connsiteX8" fmla="*/ 9658 w 10000"/>
                <a:gd name="connsiteY8" fmla="*/ 7445 h 10000"/>
                <a:gd name="connsiteX9" fmla="*/ 8939 w 10000"/>
                <a:gd name="connsiteY9" fmla="*/ 7483 h 10000"/>
                <a:gd name="connsiteX10" fmla="*/ 7581 w 10000"/>
                <a:gd name="connsiteY10" fmla="*/ 7787 h 10000"/>
                <a:gd name="connsiteX11" fmla="*/ 5180 w 10000"/>
                <a:gd name="connsiteY11" fmla="*/ 8758 h 10000"/>
                <a:gd name="connsiteX12" fmla="*/ 5178 w 10000"/>
                <a:gd name="connsiteY12" fmla="*/ 634 h 10000"/>
                <a:gd name="connsiteX13" fmla="*/ 4668 w 10000"/>
                <a:gd name="connsiteY13" fmla="*/ 49 h 10000"/>
                <a:gd name="connsiteX14" fmla="*/ 3607 w 10000"/>
                <a:gd name="connsiteY14" fmla="*/ 340 h 10000"/>
                <a:gd name="connsiteX15" fmla="*/ 3505 w 10000"/>
                <a:gd name="connsiteY15" fmla="*/ 712 h 10000"/>
                <a:gd name="connsiteX16" fmla="*/ 3508 w 10000"/>
                <a:gd name="connsiteY16" fmla="*/ 5497 h 10000"/>
                <a:gd name="connsiteX17" fmla="*/ 3191 w 10000"/>
                <a:gd name="connsiteY17" fmla="*/ 5501 h 10000"/>
                <a:gd name="connsiteX18" fmla="*/ 3183 w 10000"/>
                <a:gd name="connsiteY18" fmla="*/ 598 h 10000"/>
                <a:gd name="connsiteX19" fmla="*/ 2809 w 10000"/>
                <a:gd name="connsiteY19" fmla="*/ 103 h 10000"/>
                <a:gd name="connsiteX20" fmla="*/ 2080 w 10000"/>
                <a:gd name="connsiteY20" fmla="*/ 31 h 10000"/>
                <a:gd name="connsiteX21" fmla="*/ 1515 w 10000"/>
                <a:gd name="connsiteY21" fmla="*/ 674 h 10000"/>
                <a:gd name="connsiteX22" fmla="*/ 1515 w 10000"/>
                <a:gd name="connsiteY22" fmla="*/ 8701 h 10000"/>
                <a:gd name="connsiteX23" fmla="*/ 1157 w 10000"/>
                <a:gd name="connsiteY23" fmla="*/ 7668 h 10000"/>
                <a:gd name="connsiteX24" fmla="*/ 1048 w 10000"/>
                <a:gd name="connsiteY24" fmla="*/ 6222 h 10000"/>
                <a:gd name="connsiteX25" fmla="*/ 1074 w 10000"/>
                <a:gd name="connsiteY25" fmla="*/ 5400 h 10000"/>
                <a:gd name="connsiteX26" fmla="*/ 962 w 10000"/>
                <a:gd name="connsiteY26" fmla="*/ 5016 h 10000"/>
                <a:gd name="connsiteX27" fmla="*/ 376 w 10000"/>
                <a:gd name="connsiteY27" fmla="*/ 4886 h 10000"/>
                <a:gd name="connsiteX28" fmla="*/ 1 w 10000"/>
                <a:gd name="connsiteY28" fmla="*/ 5242 h 10000"/>
                <a:gd name="connsiteX29" fmla="*/ 397 w 10000"/>
                <a:gd name="connsiteY29" fmla="*/ 8845 h 10000"/>
                <a:gd name="connsiteX30" fmla="*/ 1452 w 10000"/>
                <a:gd name="connsiteY30" fmla="*/ 9886 h 10000"/>
                <a:gd name="connsiteX0" fmla="*/ 1452 w 10000"/>
                <a:gd name="connsiteY0" fmla="*/ 9886 h 10000"/>
                <a:gd name="connsiteX1" fmla="*/ 2031 w 10000"/>
                <a:gd name="connsiteY1" fmla="*/ 9999 h 10000"/>
                <a:gd name="connsiteX2" fmla="*/ 4611 w 10000"/>
                <a:gd name="connsiteY2" fmla="*/ 10000 h 10000"/>
                <a:gd name="connsiteX3" fmla="*/ 5001 w 10000"/>
                <a:gd name="connsiteY3" fmla="*/ 9947 h 10000"/>
                <a:gd name="connsiteX4" fmla="*/ 7339 w 10000"/>
                <a:gd name="connsiteY4" fmla="*/ 8793 h 10000"/>
                <a:gd name="connsiteX5" fmla="*/ 8490 w 10000"/>
                <a:gd name="connsiteY5" fmla="*/ 8468 h 10000"/>
                <a:gd name="connsiteX6" fmla="*/ 9614 w 10000"/>
                <a:gd name="connsiteY6" fmla="*/ 8254 h 10000"/>
                <a:gd name="connsiteX7" fmla="*/ 9982 w 10000"/>
                <a:gd name="connsiteY7" fmla="*/ 7958 h 10000"/>
                <a:gd name="connsiteX8" fmla="*/ 9658 w 10000"/>
                <a:gd name="connsiteY8" fmla="*/ 7445 h 10000"/>
                <a:gd name="connsiteX9" fmla="*/ 8939 w 10000"/>
                <a:gd name="connsiteY9" fmla="*/ 7483 h 10000"/>
                <a:gd name="connsiteX10" fmla="*/ 7581 w 10000"/>
                <a:gd name="connsiteY10" fmla="*/ 7787 h 10000"/>
                <a:gd name="connsiteX11" fmla="*/ 5180 w 10000"/>
                <a:gd name="connsiteY11" fmla="*/ 8758 h 10000"/>
                <a:gd name="connsiteX12" fmla="*/ 5178 w 10000"/>
                <a:gd name="connsiteY12" fmla="*/ 634 h 10000"/>
                <a:gd name="connsiteX13" fmla="*/ 4668 w 10000"/>
                <a:gd name="connsiteY13" fmla="*/ 49 h 10000"/>
                <a:gd name="connsiteX14" fmla="*/ 3505 w 10000"/>
                <a:gd name="connsiteY14" fmla="*/ 712 h 10000"/>
                <a:gd name="connsiteX15" fmla="*/ 3508 w 10000"/>
                <a:gd name="connsiteY15" fmla="*/ 5497 h 10000"/>
                <a:gd name="connsiteX16" fmla="*/ 3191 w 10000"/>
                <a:gd name="connsiteY16" fmla="*/ 5501 h 10000"/>
                <a:gd name="connsiteX17" fmla="*/ 3183 w 10000"/>
                <a:gd name="connsiteY17" fmla="*/ 598 h 10000"/>
                <a:gd name="connsiteX18" fmla="*/ 2809 w 10000"/>
                <a:gd name="connsiteY18" fmla="*/ 103 h 10000"/>
                <a:gd name="connsiteX19" fmla="*/ 2080 w 10000"/>
                <a:gd name="connsiteY19" fmla="*/ 31 h 10000"/>
                <a:gd name="connsiteX20" fmla="*/ 1515 w 10000"/>
                <a:gd name="connsiteY20" fmla="*/ 674 h 10000"/>
                <a:gd name="connsiteX21" fmla="*/ 1515 w 10000"/>
                <a:gd name="connsiteY21" fmla="*/ 8701 h 10000"/>
                <a:gd name="connsiteX22" fmla="*/ 1157 w 10000"/>
                <a:gd name="connsiteY22" fmla="*/ 7668 h 10000"/>
                <a:gd name="connsiteX23" fmla="*/ 1048 w 10000"/>
                <a:gd name="connsiteY23" fmla="*/ 6222 h 10000"/>
                <a:gd name="connsiteX24" fmla="*/ 1074 w 10000"/>
                <a:gd name="connsiteY24" fmla="*/ 5400 h 10000"/>
                <a:gd name="connsiteX25" fmla="*/ 962 w 10000"/>
                <a:gd name="connsiteY25" fmla="*/ 5016 h 10000"/>
                <a:gd name="connsiteX26" fmla="*/ 376 w 10000"/>
                <a:gd name="connsiteY26" fmla="*/ 4886 h 10000"/>
                <a:gd name="connsiteX27" fmla="*/ 1 w 10000"/>
                <a:gd name="connsiteY27" fmla="*/ 5242 h 10000"/>
                <a:gd name="connsiteX28" fmla="*/ 397 w 10000"/>
                <a:gd name="connsiteY28" fmla="*/ 8845 h 10000"/>
                <a:gd name="connsiteX29" fmla="*/ 1452 w 10000"/>
                <a:gd name="connsiteY29" fmla="*/ 98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1452" y="9886"/>
                  </a:moveTo>
                  <a:cubicBezTo>
                    <a:pt x="1627" y="9968"/>
                    <a:pt x="1830" y="10000"/>
                    <a:pt x="2031" y="9999"/>
                  </a:cubicBezTo>
                  <a:lnTo>
                    <a:pt x="4611" y="10000"/>
                  </a:lnTo>
                  <a:cubicBezTo>
                    <a:pt x="4740" y="9997"/>
                    <a:pt x="4885" y="10004"/>
                    <a:pt x="5001" y="9947"/>
                  </a:cubicBezTo>
                  <a:cubicBezTo>
                    <a:pt x="5697" y="9469"/>
                    <a:pt x="6504" y="9100"/>
                    <a:pt x="7339" y="8793"/>
                  </a:cubicBezTo>
                  <a:cubicBezTo>
                    <a:pt x="7723" y="8685"/>
                    <a:pt x="8087" y="8533"/>
                    <a:pt x="8490" y="8468"/>
                  </a:cubicBezTo>
                  <a:cubicBezTo>
                    <a:pt x="8859" y="8378"/>
                    <a:pt x="9231" y="8296"/>
                    <a:pt x="9614" y="8254"/>
                  </a:cubicBezTo>
                  <a:cubicBezTo>
                    <a:pt x="9808" y="8236"/>
                    <a:pt x="9906" y="8082"/>
                    <a:pt x="9982" y="7958"/>
                  </a:cubicBezTo>
                  <a:cubicBezTo>
                    <a:pt x="10053" y="7761"/>
                    <a:pt x="9920" y="7505"/>
                    <a:pt x="9658" y="7445"/>
                  </a:cubicBezTo>
                  <a:cubicBezTo>
                    <a:pt x="9422" y="7363"/>
                    <a:pt x="9177" y="7463"/>
                    <a:pt x="8939" y="7483"/>
                  </a:cubicBezTo>
                  <a:cubicBezTo>
                    <a:pt x="8471" y="7533"/>
                    <a:pt x="8033" y="7686"/>
                    <a:pt x="7581" y="7787"/>
                  </a:cubicBezTo>
                  <a:cubicBezTo>
                    <a:pt x="6738" y="8036"/>
                    <a:pt x="5923" y="8355"/>
                    <a:pt x="5180" y="8758"/>
                  </a:cubicBezTo>
                  <a:cubicBezTo>
                    <a:pt x="5178" y="6049"/>
                    <a:pt x="5180" y="3341"/>
                    <a:pt x="5178" y="634"/>
                  </a:cubicBezTo>
                  <a:cubicBezTo>
                    <a:pt x="5166" y="382"/>
                    <a:pt x="4963" y="148"/>
                    <a:pt x="4668" y="49"/>
                  </a:cubicBezTo>
                  <a:cubicBezTo>
                    <a:pt x="4389" y="62"/>
                    <a:pt x="3698" y="-196"/>
                    <a:pt x="3505" y="712"/>
                  </a:cubicBezTo>
                  <a:cubicBezTo>
                    <a:pt x="3508" y="2306"/>
                    <a:pt x="3504" y="3903"/>
                    <a:pt x="3508" y="5497"/>
                  </a:cubicBezTo>
                  <a:lnTo>
                    <a:pt x="3191" y="5501"/>
                  </a:lnTo>
                  <a:cubicBezTo>
                    <a:pt x="3176" y="3868"/>
                    <a:pt x="3193" y="2232"/>
                    <a:pt x="3183" y="598"/>
                  </a:cubicBezTo>
                  <a:cubicBezTo>
                    <a:pt x="3190" y="389"/>
                    <a:pt x="3003" y="225"/>
                    <a:pt x="2809" y="103"/>
                  </a:cubicBezTo>
                  <a:cubicBezTo>
                    <a:pt x="2600" y="-13"/>
                    <a:pt x="2321" y="-20"/>
                    <a:pt x="2080" y="31"/>
                  </a:cubicBezTo>
                  <a:cubicBezTo>
                    <a:pt x="1743" y="124"/>
                    <a:pt x="1507" y="391"/>
                    <a:pt x="1515" y="674"/>
                  </a:cubicBezTo>
                  <a:cubicBezTo>
                    <a:pt x="1514" y="3349"/>
                    <a:pt x="1513" y="6025"/>
                    <a:pt x="1515" y="8701"/>
                  </a:cubicBezTo>
                  <a:cubicBezTo>
                    <a:pt x="1299" y="8380"/>
                    <a:pt x="1239" y="8018"/>
                    <a:pt x="1157" y="7668"/>
                  </a:cubicBezTo>
                  <a:cubicBezTo>
                    <a:pt x="1067" y="7189"/>
                    <a:pt x="1022" y="6707"/>
                    <a:pt x="1048" y="6222"/>
                  </a:cubicBezTo>
                  <a:cubicBezTo>
                    <a:pt x="1034" y="5845"/>
                    <a:pt x="1088" y="5602"/>
                    <a:pt x="1074" y="5400"/>
                  </a:cubicBezTo>
                  <a:cubicBezTo>
                    <a:pt x="1091" y="5266"/>
                    <a:pt x="1061" y="5127"/>
                    <a:pt x="962" y="5016"/>
                  </a:cubicBezTo>
                  <a:cubicBezTo>
                    <a:pt x="813" y="4898"/>
                    <a:pt x="584" y="4830"/>
                    <a:pt x="376" y="4886"/>
                  </a:cubicBezTo>
                  <a:cubicBezTo>
                    <a:pt x="186" y="4945"/>
                    <a:pt x="-7" y="5065"/>
                    <a:pt x="1" y="5242"/>
                  </a:cubicBezTo>
                  <a:cubicBezTo>
                    <a:pt x="4" y="5901"/>
                    <a:pt x="155" y="8072"/>
                    <a:pt x="397" y="8845"/>
                  </a:cubicBezTo>
                  <a:cubicBezTo>
                    <a:pt x="614" y="9260"/>
                    <a:pt x="928" y="9677"/>
                    <a:pt x="1452" y="9886"/>
                  </a:cubicBez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3" name="KSO_Shape">
            <a:extLst>
              <a:ext uri="{FF2B5EF4-FFF2-40B4-BE49-F238E27FC236}">
                <a16:creationId xmlns:a16="http://schemas.microsoft.com/office/drawing/2014/main" id="{EF42C08A-69D8-40F6-9691-15DF449AD097}"/>
              </a:ext>
            </a:extLst>
          </p:cNvPr>
          <p:cNvSpPr>
            <a:spLocks/>
          </p:cNvSpPr>
          <p:nvPr/>
        </p:nvSpPr>
        <p:spPr bwMode="auto">
          <a:xfrm flipH="1">
            <a:off x="8975627" y="1625936"/>
            <a:ext cx="406306" cy="1133878"/>
          </a:xfrm>
          <a:custGeom>
            <a:avLst/>
            <a:gdLst/>
            <a:ahLst/>
            <a:cxnLst/>
            <a:rect l="0" t="0" r="r" b="b"/>
            <a:pathLst>
              <a:path w="1135063" h="3163887">
                <a:moveTo>
                  <a:pt x="568325" y="1404937"/>
                </a:moveTo>
                <a:lnTo>
                  <a:pt x="570546" y="1405889"/>
                </a:lnTo>
                <a:lnTo>
                  <a:pt x="585456" y="1412237"/>
                </a:lnTo>
                <a:lnTo>
                  <a:pt x="600049" y="1418267"/>
                </a:lnTo>
                <a:lnTo>
                  <a:pt x="628917" y="1429376"/>
                </a:lnTo>
                <a:lnTo>
                  <a:pt x="645413" y="1435406"/>
                </a:lnTo>
                <a:lnTo>
                  <a:pt x="661592" y="1441119"/>
                </a:lnTo>
                <a:lnTo>
                  <a:pt x="677771" y="1446197"/>
                </a:lnTo>
                <a:lnTo>
                  <a:pt x="693315" y="1451276"/>
                </a:lnTo>
                <a:lnTo>
                  <a:pt x="708542" y="1455719"/>
                </a:lnTo>
                <a:lnTo>
                  <a:pt x="723770" y="1459528"/>
                </a:lnTo>
                <a:lnTo>
                  <a:pt x="738997" y="1463336"/>
                </a:lnTo>
                <a:lnTo>
                  <a:pt x="753590" y="1466510"/>
                </a:lnTo>
                <a:lnTo>
                  <a:pt x="767865" y="1469366"/>
                </a:lnTo>
                <a:lnTo>
                  <a:pt x="781823" y="1471906"/>
                </a:lnTo>
                <a:lnTo>
                  <a:pt x="796099" y="1474127"/>
                </a:lnTo>
                <a:lnTo>
                  <a:pt x="810057" y="1475714"/>
                </a:lnTo>
                <a:lnTo>
                  <a:pt x="823381" y="1477301"/>
                </a:lnTo>
                <a:lnTo>
                  <a:pt x="836705" y="1478571"/>
                </a:lnTo>
                <a:lnTo>
                  <a:pt x="850346" y="1479205"/>
                </a:lnTo>
                <a:lnTo>
                  <a:pt x="863352" y="1479523"/>
                </a:lnTo>
                <a:lnTo>
                  <a:pt x="873187" y="1479205"/>
                </a:lnTo>
                <a:lnTo>
                  <a:pt x="882704" y="1478888"/>
                </a:lnTo>
                <a:lnTo>
                  <a:pt x="892221" y="1478253"/>
                </a:lnTo>
                <a:lnTo>
                  <a:pt x="902055" y="1476984"/>
                </a:lnTo>
                <a:lnTo>
                  <a:pt x="911255" y="1476032"/>
                </a:lnTo>
                <a:lnTo>
                  <a:pt x="920454" y="1474762"/>
                </a:lnTo>
                <a:lnTo>
                  <a:pt x="929337" y="1473175"/>
                </a:lnTo>
                <a:lnTo>
                  <a:pt x="938219" y="1471271"/>
                </a:lnTo>
                <a:lnTo>
                  <a:pt x="946150" y="1469684"/>
                </a:lnTo>
                <a:lnTo>
                  <a:pt x="946150" y="1523322"/>
                </a:lnTo>
                <a:lnTo>
                  <a:pt x="946150" y="1782943"/>
                </a:lnTo>
                <a:lnTo>
                  <a:pt x="946150" y="2990912"/>
                </a:lnTo>
                <a:lnTo>
                  <a:pt x="945833" y="2999799"/>
                </a:lnTo>
                <a:lnTo>
                  <a:pt x="945199" y="3008686"/>
                </a:lnTo>
                <a:lnTo>
                  <a:pt x="944247" y="3017255"/>
                </a:lnTo>
                <a:lnTo>
                  <a:pt x="942661" y="3026142"/>
                </a:lnTo>
                <a:lnTo>
                  <a:pt x="940757" y="3034394"/>
                </a:lnTo>
                <a:lnTo>
                  <a:pt x="938537" y="3042329"/>
                </a:lnTo>
                <a:lnTo>
                  <a:pt x="935682" y="3050581"/>
                </a:lnTo>
                <a:lnTo>
                  <a:pt x="932826" y="3058198"/>
                </a:lnTo>
                <a:lnTo>
                  <a:pt x="929337" y="3065815"/>
                </a:lnTo>
                <a:lnTo>
                  <a:pt x="925530" y="3073432"/>
                </a:lnTo>
                <a:lnTo>
                  <a:pt x="921406" y="3080415"/>
                </a:lnTo>
                <a:lnTo>
                  <a:pt x="916965" y="3087715"/>
                </a:lnTo>
                <a:lnTo>
                  <a:pt x="912206" y="3094380"/>
                </a:lnTo>
                <a:lnTo>
                  <a:pt x="906813" y="3101045"/>
                </a:lnTo>
                <a:lnTo>
                  <a:pt x="901420" y="3107393"/>
                </a:lnTo>
                <a:lnTo>
                  <a:pt x="896027" y="3113106"/>
                </a:lnTo>
                <a:lnTo>
                  <a:pt x="889683" y="3118818"/>
                </a:lnTo>
                <a:lnTo>
                  <a:pt x="883338" y="3124214"/>
                </a:lnTo>
                <a:lnTo>
                  <a:pt x="876993" y="3129292"/>
                </a:lnTo>
                <a:lnTo>
                  <a:pt x="870014" y="3134053"/>
                </a:lnTo>
                <a:lnTo>
                  <a:pt x="863035" y="3139131"/>
                </a:lnTo>
                <a:lnTo>
                  <a:pt x="856056" y="3143257"/>
                </a:lnTo>
                <a:lnTo>
                  <a:pt x="848442" y="3147066"/>
                </a:lnTo>
                <a:lnTo>
                  <a:pt x="840829" y="3150240"/>
                </a:lnTo>
                <a:lnTo>
                  <a:pt x="832898" y="3153413"/>
                </a:lnTo>
                <a:lnTo>
                  <a:pt x="824967" y="3156270"/>
                </a:lnTo>
                <a:lnTo>
                  <a:pt x="816719" y="3158492"/>
                </a:lnTo>
                <a:lnTo>
                  <a:pt x="808471" y="3160396"/>
                </a:lnTo>
                <a:lnTo>
                  <a:pt x="799906" y="3161983"/>
                </a:lnTo>
                <a:lnTo>
                  <a:pt x="791340" y="3162935"/>
                </a:lnTo>
                <a:lnTo>
                  <a:pt x="782141" y="3163570"/>
                </a:lnTo>
                <a:lnTo>
                  <a:pt x="773575" y="3163887"/>
                </a:lnTo>
                <a:lnTo>
                  <a:pt x="764693" y="3163570"/>
                </a:lnTo>
                <a:lnTo>
                  <a:pt x="755810" y="3162935"/>
                </a:lnTo>
                <a:lnTo>
                  <a:pt x="747245" y="3161983"/>
                </a:lnTo>
                <a:lnTo>
                  <a:pt x="738680" y="3160396"/>
                </a:lnTo>
                <a:lnTo>
                  <a:pt x="730431" y="3158492"/>
                </a:lnTo>
                <a:lnTo>
                  <a:pt x="721866" y="3156270"/>
                </a:lnTo>
                <a:lnTo>
                  <a:pt x="713935" y="3153413"/>
                </a:lnTo>
                <a:lnTo>
                  <a:pt x="706322" y="3150240"/>
                </a:lnTo>
                <a:lnTo>
                  <a:pt x="698708" y="3147066"/>
                </a:lnTo>
                <a:lnTo>
                  <a:pt x="691095" y="3143257"/>
                </a:lnTo>
                <a:lnTo>
                  <a:pt x="684115" y="3139131"/>
                </a:lnTo>
                <a:lnTo>
                  <a:pt x="677136" y="3134053"/>
                </a:lnTo>
                <a:lnTo>
                  <a:pt x="669840" y="3129292"/>
                </a:lnTo>
                <a:lnTo>
                  <a:pt x="663495" y="3124214"/>
                </a:lnTo>
                <a:lnTo>
                  <a:pt x="657151" y="3118818"/>
                </a:lnTo>
                <a:lnTo>
                  <a:pt x="651440" y="3113106"/>
                </a:lnTo>
                <a:lnTo>
                  <a:pt x="645730" y="3107393"/>
                </a:lnTo>
                <a:lnTo>
                  <a:pt x="640337" y="3101045"/>
                </a:lnTo>
                <a:lnTo>
                  <a:pt x="635261" y="3094380"/>
                </a:lnTo>
                <a:lnTo>
                  <a:pt x="630186" y="3087715"/>
                </a:lnTo>
                <a:lnTo>
                  <a:pt x="625744" y="3080415"/>
                </a:lnTo>
                <a:lnTo>
                  <a:pt x="621620" y="3073432"/>
                </a:lnTo>
                <a:lnTo>
                  <a:pt x="617814" y="3065815"/>
                </a:lnTo>
                <a:lnTo>
                  <a:pt x="614007" y="3058198"/>
                </a:lnTo>
                <a:lnTo>
                  <a:pt x="611152" y="3050581"/>
                </a:lnTo>
                <a:lnTo>
                  <a:pt x="608297" y="3042329"/>
                </a:lnTo>
                <a:lnTo>
                  <a:pt x="606076" y="3034394"/>
                </a:lnTo>
                <a:lnTo>
                  <a:pt x="604173" y="3026142"/>
                </a:lnTo>
                <a:lnTo>
                  <a:pt x="602586" y="3017255"/>
                </a:lnTo>
                <a:lnTo>
                  <a:pt x="601635" y="3008686"/>
                </a:lnTo>
                <a:lnTo>
                  <a:pt x="601000" y="2999799"/>
                </a:lnTo>
                <a:lnTo>
                  <a:pt x="600683" y="2990912"/>
                </a:lnTo>
                <a:lnTo>
                  <a:pt x="600683" y="1891172"/>
                </a:lnTo>
                <a:lnTo>
                  <a:pt x="535967" y="1891172"/>
                </a:lnTo>
                <a:lnTo>
                  <a:pt x="535967" y="2990912"/>
                </a:lnTo>
                <a:lnTo>
                  <a:pt x="535650" y="2999799"/>
                </a:lnTo>
                <a:lnTo>
                  <a:pt x="535016" y="3008686"/>
                </a:lnTo>
                <a:lnTo>
                  <a:pt x="534064" y="3017255"/>
                </a:lnTo>
                <a:lnTo>
                  <a:pt x="532478" y="3026142"/>
                </a:lnTo>
                <a:lnTo>
                  <a:pt x="530574" y="3034394"/>
                </a:lnTo>
                <a:lnTo>
                  <a:pt x="528037" y="3042329"/>
                </a:lnTo>
                <a:lnTo>
                  <a:pt x="525499" y="3050581"/>
                </a:lnTo>
                <a:lnTo>
                  <a:pt x="522326" y="3058198"/>
                </a:lnTo>
                <a:lnTo>
                  <a:pt x="518837" y="3065815"/>
                </a:lnTo>
                <a:lnTo>
                  <a:pt x="515030" y="3073432"/>
                </a:lnTo>
                <a:lnTo>
                  <a:pt x="510906" y="3080415"/>
                </a:lnTo>
                <a:lnTo>
                  <a:pt x="506147" y="3087715"/>
                </a:lnTo>
                <a:lnTo>
                  <a:pt x="501389" y="3094380"/>
                </a:lnTo>
                <a:lnTo>
                  <a:pt x="496313" y="3101045"/>
                </a:lnTo>
                <a:lnTo>
                  <a:pt x="490920" y="3107393"/>
                </a:lnTo>
                <a:lnTo>
                  <a:pt x="485210" y="3113106"/>
                </a:lnTo>
                <a:lnTo>
                  <a:pt x="479183" y="3118818"/>
                </a:lnTo>
                <a:lnTo>
                  <a:pt x="473155" y="3124214"/>
                </a:lnTo>
                <a:lnTo>
                  <a:pt x="466493" y="3129292"/>
                </a:lnTo>
                <a:lnTo>
                  <a:pt x="459831" y="3134053"/>
                </a:lnTo>
                <a:lnTo>
                  <a:pt x="452852" y="3139131"/>
                </a:lnTo>
                <a:lnTo>
                  <a:pt x="445239" y="3143257"/>
                </a:lnTo>
                <a:lnTo>
                  <a:pt x="437942" y="3147066"/>
                </a:lnTo>
                <a:lnTo>
                  <a:pt x="430329" y="3150240"/>
                </a:lnTo>
                <a:lnTo>
                  <a:pt x="422398" y="3153413"/>
                </a:lnTo>
                <a:lnTo>
                  <a:pt x="414467" y="3156270"/>
                </a:lnTo>
                <a:lnTo>
                  <a:pt x="406536" y="3158492"/>
                </a:lnTo>
                <a:lnTo>
                  <a:pt x="397971" y="3160396"/>
                </a:lnTo>
                <a:lnTo>
                  <a:pt x="389406" y="3161983"/>
                </a:lnTo>
                <a:lnTo>
                  <a:pt x="380840" y="3162935"/>
                </a:lnTo>
                <a:lnTo>
                  <a:pt x="371958" y="3163570"/>
                </a:lnTo>
                <a:lnTo>
                  <a:pt x="363075" y="3163887"/>
                </a:lnTo>
                <a:lnTo>
                  <a:pt x="354193" y="3163570"/>
                </a:lnTo>
                <a:lnTo>
                  <a:pt x="345627" y="3162935"/>
                </a:lnTo>
                <a:lnTo>
                  <a:pt x="336745" y="3161983"/>
                </a:lnTo>
                <a:lnTo>
                  <a:pt x="328180" y="3160396"/>
                </a:lnTo>
                <a:lnTo>
                  <a:pt x="319931" y="3158492"/>
                </a:lnTo>
                <a:lnTo>
                  <a:pt x="311683" y="3156270"/>
                </a:lnTo>
                <a:lnTo>
                  <a:pt x="303753" y="3153413"/>
                </a:lnTo>
                <a:lnTo>
                  <a:pt x="295822" y="3150240"/>
                </a:lnTo>
                <a:lnTo>
                  <a:pt x="288208" y="3147066"/>
                </a:lnTo>
                <a:lnTo>
                  <a:pt x="280595" y="3143257"/>
                </a:lnTo>
                <a:lnTo>
                  <a:pt x="273298" y="3139131"/>
                </a:lnTo>
                <a:lnTo>
                  <a:pt x="266319" y="3134053"/>
                </a:lnTo>
                <a:lnTo>
                  <a:pt x="259657" y="3129292"/>
                </a:lnTo>
                <a:lnTo>
                  <a:pt x="253312" y="3124214"/>
                </a:lnTo>
                <a:lnTo>
                  <a:pt x="246968" y="3118818"/>
                </a:lnTo>
                <a:lnTo>
                  <a:pt x="240940" y="3113106"/>
                </a:lnTo>
                <a:lnTo>
                  <a:pt x="235230" y="3107393"/>
                </a:lnTo>
                <a:lnTo>
                  <a:pt x="229520" y="3101045"/>
                </a:lnTo>
                <a:lnTo>
                  <a:pt x="224444" y="3094380"/>
                </a:lnTo>
                <a:lnTo>
                  <a:pt x="219686" y="3087715"/>
                </a:lnTo>
                <a:lnTo>
                  <a:pt x="215244" y="3080415"/>
                </a:lnTo>
                <a:lnTo>
                  <a:pt x="211120" y="3073432"/>
                </a:lnTo>
                <a:lnTo>
                  <a:pt x="207314" y="3065815"/>
                </a:lnTo>
                <a:lnTo>
                  <a:pt x="203824" y="3058198"/>
                </a:lnTo>
                <a:lnTo>
                  <a:pt x="200652" y="3050581"/>
                </a:lnTo>
                <a:lnTo>
                  <a:pt x="198114" y="3042329"/>
                </a:lnTo>
                <a:lnTo>
                  <a:pt x="195893" y="3034394"/>
                </a:lnTo>
                <a:lnTo>
                  <a:pt x="193990" y="3026142"/>
                </a:lnTo>
                <a:lnTo>
                  <a:pt x="192404" y="3017255"/>
                </a:lnTo>
                <a:lnTo>
                  <a:pt x="191135" y="3008686"/>
                </a:lnTo>
                <a:lnTo>
                  <a:pt x="190500" y="2999799"/>
                </a:lnTo>
                <a:lnTo>
                  <a:pt x="190500" y="2990912"/>
                </a:lnTo>
                <a:lnTo>
                  <a:pt x="190500" y="1782943"/>
                </a:lnTo>
                <a:lnTo>
                  <a:pt x="190500" y="1523322"/>
                </a:lnTo>
                <a:lnTo>
                  <a:pt x="190500" y="1469684"/>
                </a:lnTo>
                <a:lnTo>
                  <a:pt x="198114" y="1471271"/>
                </a:lnTo>
                <a:lnTo>
                  <a:pt x="206996" y="1473175"/>
                </a:lnTo>
                <a:lnTo>
                  <a:pt x="216196" y="1474762"/>
                </a:lnTo>
                <a:lnTo>
                  <a:pt x="225396" y="1476032"/>
                </a:lnTo>
                <a:lnTo>
                  <a:pt x="234913" y="1476984"/>
                </a:lnTo>
                <a:lnTo>
                  <a:pt x="244113" y="1478253"/>
                </a:lnTo>
                <a:lnTo>
                  <a:pt x="253630" y="1478888"/>
                </a:lnTo>
                <a:lnTo>
                  <a:pt x="263147" y="1479205"/>
                </a:lnTo>
                <a:lnTo>
                  <a:pt x="272981" y="1479205"/>
                </a:lnTo>
                <a:lnTo>
                  <a:pt x="285988" y="1479205"/>
                </a:lnTo>
                <a:lnTo>
                  <a:pt x="299629" y="1478571"/>
                </a:lnTo>
                <a:lnTo>
                  <a:pt x="312952" y="1477301"/>
                </a:lnTo>
                <a:lnTo>
                  <a:pt x="326593" y="1475714"/>
                </a:lnTo>
                <a:lnTo>
                  <a:pt x="340234" y="1474127"/>
                </a:lnTo>
                <a:lnTo>
                  <a:pt x="354510" y="1471906"/>
                </a:lnTo>
                <a:lnTo>
                  <a:pt x="368468" y="1469366"/>
                </a:lnTo>
                <a:lnTo>
                  <a:pt x="383061" y="1466510"/>
                </a:lnTo>
                <a:lnTo>
                  <a:pt x="397971" y="1463336"/>
                </a:lnTo>
                <a:lnTo>
                  <a:pt x="412564" y="1459528"/>
                </a:lnTo>
                <a:lnTo>
                  <a:pt x="427791" y="1455402"/>
                </a:lnTo>
                <a:lnTo>
                  <a:pt x="443018" y="1450958"/>
                </a:lnTo>
                <a:lnTo>
                  <a:pt x="459197" y="1446197"/>
                </a:lnTo>
                <a:lnTo>
                  <a:pt x="475059" y="1441119"/>
                </a:lnTo>
                <a:lnTo>
                  <a:pt x="491238" y="1435406"/>
                </a:lnTo>
                <a:lnTo>
                  <a:pt x="508051" y="1429376"/>
                </a:lnTo>
                <a:lnTo>
                  <a:pt x="536285" y="1417950"/>
                </a:lnTo>
                <a:lnTo>
                  <a:pt x="550877" y="1412237"/>
                </a:lnTo>
                <a:lnTo>
                  <a:pt x="566105" y="1405889"/>
                </a:lnTo>
                <a:lnTo>
                  <a:pt x="568325" y="1404937"/>
                </a:lnTo>
                <a:close/>
                <a:moveTo>
                  <a:pt x="243290" y="952500"/>
                </a:moveTo>
                <a:lnTo>
                  <a:pt x="250280" y="952500"/>
                </a:lnTo>
                <a:lnTo>
                  <a:pt x="257271" y="952817"/>
                </a:lnTo>
                <a:lnTo>
                  <a:pt x="264261" y="953452"/>
                </a:lnTo>
                <a:lnTo>
                  <a:pt x="271252" y="954720"/>
                </a:lnTo>
                <a:lnTo>
                  <a:pt x="278242" y="956623"/>
                </a:lnTo>
                <a:lnTo>
                  <a:pt x="285233" y="958525"/>
                </a:lnTo>
                <a:lnTo>
                  <a:pt x="292541" y="961379"/>
                </a:lnTo>
                <a:lnTo>
                  <a:pt x="299214" y="964550"/>
                </a:lnTo>
                <a:lnTo>
                  <a:pt x="304934" y="967404"/>
                </a:lnTo>
                <a:lnTo>
                  <a:pt x="310335" y="970893"/>
                </a:lnTo>
                <a:lnTo>
                  <a:pt x="341475" y="991505"/>
                </a:lnTo>
                <a:lnTo>
                  <a:pt x="371979" y="1010849"/>
                </a:lnTo>
                <a:lnTo>
                  <a:pt x="401848" y="1029558"/>
                </a:lnTo>
                <a:lnTo>
                  <a:pt x="430763" y="1047634"/>
                </a:lnTo>
                <a:lnTo>
                  <a:pt x="459361" y="1064441"/>
                </a:lnTo>
                <a:lnTo>
                  <a:pt x="486687" y="1080296"/>
                </a:lnTo>
                <a:lnTo>
                  <a:pt x="513061" y="1095518"/>
                </a:lnTo>
                <a:lnTo>
                  <a:pt x="538163" y="1109470"/>
                </a:lnTo>
                <a:lnTo>
                  <a:pt x="517192" y="1119935"/>
                </a:lnTo>
                <a:lnTo>
                  <a:pt x="496538" y="1129766"/>
                </a:lnTo>
                <a:lnTo>
                  <a:pt x="495267" y="1130400"/>
                </a:lnTo>
                <a:lnTo>
                  <a:pt x="474931" y="1139596"/>
                </a:lnTo>
                <a:lnTo>
                  <a:pt x="455230" y="1148792"/>
                </a:lnTo>
                <a:lnTo>
                  <a:pt x="436483" y="1156403"/>
                </a:lnTo>
                <a:lnTo>
                  <a:pt x="430763" y="1158623"/>
                </a:lnTo>
                <a:lnTo>
                  <a:pt x="415511" y="1164331"/>
                </a:lnTo>
                <a:lnTo>
                  <a:pt x="409792" y="1166551"/>
                </a:lnTo>
                <a:lnTo>
                  <a:pt x="388502" y="1173844"/>
                </a:lnTo>
                <a:lnTo>
                  <a:pt x="384371" y="1175430"/>
                </a:lnTo>
                <a:lnTo>
                  <a:pt x="366260" y="1181455"/>
                </a:lnTo>
                <a:lnTo>
                  <a:pt x="359905" y="1183675"/>
                </a:lnTo>
                <a:lnTo>
                  <a:pt x="341793" y="1189383"/>
                </a:lnTo>
                <a:lnTo>
                  <a:pt x="337344" y="1190968"/>
                </a:lnTo>
                <a:lnTo>
                  <a:pt x="315737" y="1197627"/>
                </a:lnTo>
                <a:lnTo>
                  <a:pt x="310971" y="1198896"/>
                </a:lnTo>
                <a:lnTo>
                  <a:pt x="294448" y="1204287"/>
                </a:lnTo>
                <a:lnTo>
                  <a:pt x="289046" y="1205872"/>
                </a:lnTo>
                <a:lnTo>
                  <a:pt x="270934" y="1210946"/>
                </a:lnTo>
                <a:lnTo>
                  <a:pt x="269981" y="1211263"/>
                </a:lnTo>
                <a:lnTo>
                  <a:pt x="223907" y="1181772"/>
                </a:lnTo>
                <a:lnTo>
                  <a:pt x="214374" y="1175430"/>
                </a:lnTo>
                <a:lnTo>
                  <a:pt x="189590" y="1159257"/>
                </a:lnTo>
                <a:lnTo>
                  <a:pt x="186412" y="1157354"/>
                </a:lnTo>
                <a:lnTo>
                  <a:pt x="181646" y="1153866"/>
                </a:lnTo>
                <a:lnTo>
                  <a:pt x="177197" y="1150378"/>
                </a:lnTo>
                <a:lnTo>
                  <a:pt x="172749" y="1146890"/>
                </a:lnTo>
                <a:lnTo>
                  <a:pt x="168618" y="1142767"/>
                </a:lnTo>
                <a:lnTo>
                  <a:pt x="164805" y="1138645"/>
                </a:lnTo>
                <a:lnTo>
                  <a:pt x="161310" y="1134522"/>
                </a:lnTo>
                <a:lnTo>
                  <a:pt x="157815" y="1130083"/>
                </a:lnTo>
                <a:lnTo>
                  <a:pt x="154955" y="1125643"/>
                </a:lnTo>
                <a:lnTo>
                  <a:pt x="152095" y="1121204"/>
                </a:lnTo>
                <a:lnTo>
                  <a:pt x="149235" y="1116447"/>
                </a:lnTo>
                <a:lnTo>
                  <a:pt x="147011" y="1111690"/>
                </a:lnTo>
                <a:lnTo>
                  <a:pt x="144787" y="1106616"/>
                </a:lnTo>
                <a:lnTo>
                  <a:pt x="142880" y="1101860"/>
                </a:lnTo>
                <a:lnTo>
                  <a:pt x="141292" y="1096786"/>
                </a:lnTo>
                <a:lnTo>
                  <a:pt x="139703" y="1091712"/>
                </a:lnTo>
                <a:lnTo>
                  <a:pt x="138750" y="1086004"/>
                </a:lnTo>
                <a:lnTo>
                  <a:pt x="137796" y="1080930"/>
                </a:lnTo>
                <a:lnTo>
                  <a:pt x="136843" y="1075540"/>
                </a:lnTo>
                <a:lnTo>
                  <a:pt x="136525" y="1070149"/>
                </a:lnTo>
                <a:lnTo>
                  <a:pt x="136525" y="1064758"/>
                </a:lnTo>
                <a:lnTo>
                  <a:pt x="136525" y="1059367"/>
                </a:lnTo>
                <a:lnTo>
                  <a:pt x="136843" y="1053976"/>
                </a:lnTo>
                <a:lnTo>
                  <a:pt x="137479" y="1048902"/>
                </a:lnTo>
                <a:lnTo>
                  <a:pt x="138432" y="1043511"/>
                </a:lnTo>
                <a:lnTo>
                  <a:pt x="139385" y="1038120"/>
                </a:lnTo>
                <a:lnTo>
                  <a:pt x="140974" y="1032412"/>
                </a:lnTo>
                <a:lnTo>
                  <a:pt x="142563" y="1027339"/>
                </a:lnTo>
                <a:lnTo>
                  <a:pt x="144469" y="1022265"/>
                </a:lnTo>
                <a:lnTo>
                  <a:pt x="146693" y="1017191"/>
                </a:lnTo>
                <a:lnTo>
                  <a:pt x="149235" y="1012117"/>
                </a:lnTo>
                <a:lnTo>
                  <a:pt x="152095" y="1007043"/>
                </a:lnTo>
                <a:lnTo>
                  <a:pt x="154955" y="1002287"/>
                </a:lnTo>
                <a:lnTo>
                  <a:pt x="158450" y="997213"/>
                </a:lnTo>
                <a:lnTo>
                  <a:pt x="162263" y="992456"/>
                </a:lnTo>
                <a:lnTo>
                  <a:pt x="166394" y="988017"/>
                </a:lnTo>
                <a:lnTo>
                  <a:pt x="170525" y="983894"/>
                </a:lnTo>
                <a:lnTo>
                  <a:pt x="174973" y="979772"/>
                </a:lnTo>
                <a:lnTo>
                  <a:pt x="179739" y="975649"/>
                </a:lnTo>
                <a:lnTo>
                  <a:pt x="184506" y="972161"/>
                </a:lnTo>
                <a:lnTo>
                  <a:pt x="189590" y="968990"/>
                </a:lnTo>
                <a:lnTo>
                  <a:pt x="195627" y="965502"/>
                </a:lnTo>
                <a:lnTo>
                  <a:pt x="201982" y="962331"/>
                </a:lnTo>
                <a:lnTo>
                  <a:pt x="208337" y="959794"/>
                </a:lnTo>
                <a:lnTo>
                  <a:pt x="215010" y="957574"/>
                </a:lnTo>
                <a:lnTo>
                  <a:pt x="222000" y="955671"/>
                </a:lnTo>
                <a:lnTo>
                  <a:pt x="228991" y="954086"/>
                </a:lnTo>
                <a:lnTo>
                  <a:pt x="235981" y="953134"/>
                </a:lnTo>
                <a:lnTo>
                  <a:pt x="243290" y="952500"/>
                </a:lnTo>
                <a:close/>
                <a:moveTo>
                  <a:pt x="297415" y="717550"/>
                </a:moveTo>
                <a:lnTo>
                  <a:pt x="837966" y="717550"/>
                </a:lnTo>
                <a:lnTo>
                  <a:pt x="843362" y="717868"/>
                </a:lnTo>
                <a:lnTo>
                  <a:pt x="848758" y="718186"/>
                </a:lnTo>
                <a:lnTo>
                  <a:pt x="854154" y="718821"/>
                </a:lnTo>
                <a:lnTo>
                  <a:pt x="859233" y="719774"/>
                </a:lnTo>
                <a:lnTo>
                  <a:pt x="864629" y="721044"/>
                </a:lnTo>
                <a:lnTo>
                  <a:pt x="869707" y="722632"/>
                </a:lnTo>
                <a:lnTo>
                  <a:pt x="874468" y="724221"/>
                </a:lnTo>
                <a:lnTo>
                  <a:pt x="879547" y="726126"/>
                </a:lnTo>
                <a:lnTo>
                  <a:pt x="884943" y="727715"/>
                </a:lnTo>
                <a:lnTo>
                  <a:pt x="890656" y="729620"/>
                </a:lnTo>
                <a:lnTo>
                  <a:pt x="901131" y="733432"/>
                </a:lnTo>
                <a:lnTo>
                  <a:pt x="910971" y="737879"/>
                </a:lnTo>
                <a:lnTo>
                  <a:pt x="920176" y="742326"/>
                </a:lnTo>
                <a:lnTo>
                  <a:pt x="928111" y="747091"/>
                </a:lnTo>
                <a:lnTo>
                  <a:pt x="935729" y="751855"/>
                </a:lnTo>
                <a:lnTo>
                  <a:pt x="943347" y="756937"/>
                </a:lnTo>
                <a:lnTo>
                  <a:pt x="950647" y="762337"/>
                </a:lnTo>
                <a:lnTo>
                  <a:pt x="957313" y="767737"/>
                </a:lnTo>
                <a:lnTo>
                  <a:pt x="963661" y="773454"/>
                </a:lnTo>
                <a:lnTo>
                  <a:pt x="970009" y="778854"/>
                </a:lnTo>
                <a:lnTo>
                  <a:pt x="976040" y="784572"/>
                </a:lnTo>
                <a:lnTo>
                  <a:pt x="987467" y="796642"/>
                </a:lnTo>
                <a:lnTo>
                  <a:pt x="998576" y="809030"/>
                </a:lnTo>
                <a:lnTo>
                  <a:pt x="1009368" y="822053"/>
                </a:lnTo>
                <a:lnTo>
                  <a:pt x="1019525" y="835394"/>
                </a:lnTo>
                <a:lnTo>
                  <a:pt x="1029048" y="849370"/>
                </a:lnTo>
                <a:lnTo>
                  <a:pt x="1038253" y="863346"/>
                </a:lnTo>
                <a:lnTo>
                  <a:pt x="1047458" y="878592"/>
                </a:lnTo>
                <a:lnTo>
                  <a:pt x="1056028" y="893521"/>
                </a:lnTo>
                <a:lnTo>
                  <a:pt x="1062693" y="905592"/>
                </a:lnTo>
                <a:lnTo>
                  <a:pt x="1069042" y="917980"/>
                </a:lnTo>
                <a:lnTo>
                  <a:pt x="1075072" y="930685"/>
                </a:lnTo>
                <a:lnTo>
                  <a:pt x="1080786" y="943391"/>
                </a:lnTo>
                <a:lnTo>
                  <a:pt x="1086499" y="956414"/>
                </a:lnTo>
                <a:lnTo>
                  <a:pt x="1091895" y="969437"/>
                </a:lnTo>
                <a:lnTo>
                  <a:pt x="1096974" y="983095"/>
                </a:lnTo>
                <a:lnTo>
                  <a:pt x="1102052" y="996436"/>
                </a:lnTo>
                <a:lnTo>
                  <a:pt x="1105544" y="1006918"/>
                </a:lnTo>
                <a:lnTo>
                  <a:pt x="1109035" y="1017400"/>
                </a:lnTo>
                <a:lnTo>
                  <a:pt x="1112210" y="1028200"/>
                </a:lnTo>
                <a:lnTo>
                  <a:pt x="1115701" y="1039317"/>
                </a:lnTo>
                <a:lnTo>
                  <a:pt x="1118558" y="1050117"/>
                </a:lnTo>
                <a:lnTo>
                  <a:pt x="1121097" y="1060916"/>
                </a:lnTo>
                <a:lnTo>
                  <a:pt x="1123636" y="1072034"/>
                </a:lnTo>
                <a:lnTo>
                  <a:pt x="1125858" y="1083151"/>
                </a:lnTo>
                <a:lnTo>
                  <a:pt x="1127763" y="1094586"/>
                </a:lnTo>
                <a:lnTo>
                  <a:pt x="1129667" y="1105703"/>
                </a:lnTo>
                <a:lnTo>
                  <a:pt x="1131254" y="1116821"/>
                </a:lnTo>
                <a:lnTo>
                  <a:pt x="1132524" y="1128256"/>
                </a:lnTo>
                <a:lnTo>
                  <a:pt x="1133476" y="1139690"/>
                </a:lnTo>
                <a:lnTo>
                  <a:pt x="1134428" y="1151443"/>
                </a:lnTo>
                <a:lnTo>
                  <a:pt x="1134746" y="1162878"/>
                </a:lnTo>
                <a:lnTo>
                  <a:pt x="1135063" y="1174313"/>
                </a:lnTo>
                <a:lnTo>
                  <a:pt x="1135063" y="1183207"/>
                </a:lnTo>
                <a:lnTo>
                  <a:pt x="1134746" y="1191783"/>
                </a:lnTo>
                <a:lnTo>
                  <a:pt x="1134111" y="1200995"/>
                </a:lnTo>
                <a:lnTo>
                  <a:pt x="1133476" y="1209888"/>
                </a:lnTo>
                <a:lnTo>
                  <a:pt x="1132524" y="1218782"/>
                </a:lnTo>
                <a:lnTo>
                  <a:pt x="1131254" y="1227994"/>
                </a:lnTo>
                <a:lnTo>
                  <a:pt x="1129985" y="1236888"/>
                </a:lnTo>
                <a:lnTo>
                  <a:pt x="1128080" y="1245781"/>
                </a:lnTo>
                <a:lnTo>
                  <a:pt x="1126176" y="1254675"/>
                </a:lnTo>
                <a:lnTo>
                  <a:pt x="1123954" y="1264204"/>
                </a:lnTo>
                <a:lnTo>
                  <a:pt x="1121097" y="1273098"/>
                </a:lnTo>
                <a:lnTo>
                  <a:pt x="1118240" y="1281992"/>
                </a:lnTo>
                <a:lnTo>
                  <a:pt x="1115066" y="1291204"/>
                </a:lnTo>
                <a:lnTo>
                  <a:pt x="1111257" y="1300097"/>
                </a:lnTo>
                <a:lnTo>
                  <a:pt x="1107131" y="1308991"/>
                </a:lnTo>
                <a:lnTo>
                  <a:pt x="1102687" y="1318203"/>
                </a:lnTo>
                <a:lnTo>
                  <a:pt x="1098243" y="1326779"/>
                </a:lnTo>
                <a:lnTo>
                  <a:pt x="1092847" y="1335673"/>
                </a:lnTo>
                <a:lnTo>
                  <a:pt x="1087451" y="1343931"/>
                </a:lnTo>
                <a:lnTo>
                  <a:pt x="1081421" y="1352508"/>
                </a:lnTo>
                <a:lnTo>
                  <a:pt x="1074755" y="1360449"/>
                </a:lnTo>
                <a:lnTo>
                  <a:pt x="1068089" y="1368707"/>
                </a:lnTo>
                <a:lnTo>
                  <a:pt x="1060789" y="1376330"/>
                </a:lnTo>
                <a:lnTo>
                  <a:pt x="1052854" y="1383636"/>
                </a:lnTo>
                <a:lnTo>
                  <a:pt x="1044918" y="1390942"/>
                </a:lnTo>
                <a:lnTo>
                  <a:pt x="1036348" y="1397612"/>
                </a:lnTo>
                <a:lnTo>
                  <a:pt x="1027778" y="1403965"/>
                </a:lnTo>
                <a:lnTo>
                  <a:pt x="1018891" y="1410000"/>
                </a:lnTo>
                <a:lnTo>
                  <a:pt x="1009368" y="1415400"/>
                </a:lnTo>
                <a:lnTo>
                  <a:pt x="999529" y="1420800"/>
                </a:lnTo>
                <a:lnTo>
                  <a:pt x="989689" y="1425882"/>
                </a:lnTo>
                <a:lnTo>
                  <a:pt x="979532" y="1430011"/>
                </a:lnTo>
                <a:lnTo>
                  <a:pt x="971279" y="1433188"/>
                </a:lnTo>
                <a:lnTo>
                  <a:pt x="963026" y="1436046"/>
                </a:lnTo>
                <a:lnTo>
                  <a:pt x="954456" y="1438587"/>
                </a:lnTo>
                <a:lnTo>
                  <a:pt x="945569" y="1440811"/>
                </a:lnTo>
                <a:lnTo>
                  <a:pt x="936364" y="1443034"/>
                </a:lnTo>
                <a:lnTo>
                  <a:pt x="926841" y="1444940"/>
                </a:lnTo>
                <a:lnTo>
                  <a:pt x="911288" y="1447481"/>
                </a:lnTo>
                <a:lnTo>
                  <a:pt x="895418" y="1449387"/>
                </a:lnTo>
                <a:lnTo>
                  <a:pt x="879230" y="1450658"/>
                </a:lnTo>
                <a:lnTo>
                  <a:pt x="862724" y="1450975"/>
                </a:lnTo>
                <a:lnTo>
                  <a:pt x="850663" y="1450658"/>
                </a:lnTo>
                <a:lnTo>
                  <a:pt x="838284" y="1450022"/>
                </a:lnTo>
                <a:lnTo>
                  <a:pt x="825587" y="1449069"/>
                </a:lnTo>
                <a:lnTo>
                  <a:pt x="812891" y="1447799"/>
                </a:lnTo>
                <a:lnTo>
                  <a:pt x="800194" y="1446211"/>
                </a:lnTo>
                <a:lnTo>
                  <a:pt x="787180" y="1444305"/>
                </a:lnTo>
                <a:lnTo>
                  <a:pt x="773532" y="1442081"/>
                </a:lnTo>
                <a:lnTo>
                  <a:pt x="760518" y="1439540"/>
                </a:lnTo>
                <a:lnTo>
                  <a:pt x="746869" y="1436364"/>
                </a:lnTo>
                <a:lnTo>
                  <a:pt x="733220" y="1433188"/>
                </a:lnTo>
                <a:lnTo>
                  <a:pt x="718937" y="1429376"/>
                </a:lnTo>
                <a:lnTo>
                  <a:pt x="704971" y="1425564"/>
                </a:lnTo>
                <a:lnTo>
                  <a:pt x="690687" y="1420800"/>
                </a:lnTo>
                <a:lnTo>
                  <a:pt x="676086" y="1416035"/>
                </a:lnTo>
                <a:lnTo>
                  <a:pt x="661168" y="1411271"/>
                </a:lnTo>
                <a:lnTo>
                  <a:pt x="645932" y="1405871"/>
                </a:lnTo>
                <a:lnTo>
                  <a:pt x="624666" y="1397612"/>
                </a:lnTo>
                <a:lnTo>
                  <a:pt x="602447" y="1389036"/>
                </a:lnTo>
                <a:lnTo>
                  <a:pt x="621809" y="1380142"/>
                </a:lnTo>
                <a:lnTo>
                  <a:pt x="641171" y="1370613"/>
                </a:lnTo>
                <a:lnTo>
                  <a:pt x="660533" y="1360766"/>
                </a:lnTo>
                <a:lnTo>
                  <a:pt x="680848" y="1350284"/>
                </a:lnTo>
                <a:lnTo>
                  <a:pt x="701162" y="1339802"/>
                </a:lnTo>
                <a:lnTo>
                  <a:pt x="721476" y="1328685"/>
                </a:lnTo>
                <a:lnTo>
                  <a:pt x="742743" y="1317250"/>
                </a:lnTo>
                <a:lnTo>
                  <a:pt x="763692" y="1304862"/>
                </a:lnTo>
                <a:lnTo>
                  <a:pt x="785593" y="1292474"/>
                </a:lnTo>
                <a:lnTo>
                  <a:pt x="807177" y="1279769"/>
                </a:lnTo>
                <a:lnTo>
                  <a:pt x="829396" y="1266428"/>
                </a:lnTo>
                <a:lnTo>
                  <a:pt x="851932" y="1252452"/>
                </a:lnTo>
                <a:lnTo>
                  <a:pt x="874786" y="1238158"/>
                </a:lnTo>
                <a:lnTo>
                  <a:pt x="898274" y="1223547"/>
                </a:lnTo>
                <a:lnTo>
                  <a:pt x="921763" y="1208618"/>
                </a:lnTo>
                <a:lnTo>
                  <a:pt x="945569" y="1192736"/>
                </a:lnTo>
                <a:lnTo>
                  <a:pt x="964296" y="1180666"/>
                </a:lnTo>
                <a:lnTo>
                  <a:pt x="971279" y="1175584"/>
                </a:lnTo>
                <a:lnTo>
                  <a:pt x="977945" y="1170501"/>
                </a:lnTo>
                <a:lnTo>
                  <a:pt x="983975" y="1164784"/>
                </a:lnTo>
                <a:lnTo>
                  <a:pt x="989689" y="1158749"/>
                </a:lnTo>
                <a:lnTo>
                  <a:pt x="995085" y="1152714"/>
                </a:lnTo>
                <a:lnTo>
                  <a:pt x="999846" y="1146361"/>
                </a:lnTo>
                <a:lnTo>
                  <a:pt x="1004925" y="1139373"/>
                </a:lnTo>
                <a:lnTo>
                  <a:pt x="1009051" y="1132385"/>
                </a:lnTo>
                <a:lnTo>
                  <a:pt x="1012542" y="1125079"/>
                </a:lnTo>
                <a:lnTo>
                  <a:pt x="1015717" y="1117773"/>
                </a:lnTo>
                <a:lnTo>
                  <a:pt x="1018573" y="1110468"/>
                </a:lnTo>
                <a:lnTo>
                  <a:pt x="1021113" y="1102845"/>
                </a:lnTo>
                <a:lnTo>
                  <a:pt x="1023017" y="1095221"/>
                </a:lnTo>
                <a:lnTo>
                  <a:pt x="1024604" y="1086963"/>
                </a:lnTo>
                <a:lnTo>
                  <a:pt x="1025556" y="1079022"/>
                </a:lnTo>
                <a:lnTo>
                  <a:pt x="1026191" y="1071081"/>
                </a:lnTo>
                <a:lnTo>
                  <a:pt x="1026509" y="1065681"/>
                </a:lnTo>
                <a:lnTo>
                  <a:pt x="1026509" y="1060281"/>
                </a:lnTo>
                <a:lnTo>
                  <a:pt x="1026191" y="1054881"/>
                </a:lnTo>
                <a:lnTo>
                  <a:pt x="1025874" y="1049481"/>
                </a:lnTo>
                <a:lnTo>
                  <a:pt x="1025239" y="1044082"/>
                </a:lnTo>
                <a:lnTo>
                  <a:pt x="1024287" y="1038682"/>
                </a:lnTo>
                <a:lnTo>
                  <a:pt x="1023017" y="1032964"/>
                </a:lnTo>
                <a:lnTo>
                  <a:pt x="1021747" y="1027564"/>
                </a:lnTo>
                <a:lnTo>
                  <a:pt x="1020478" y="1022482"/>
                </a:lnTo>
                <a:lnTo>
                  <a:pt x="1018573" y="1017082"/>
                </a:lnTo>
                <a:lnTo>
                  <a:pt x="1016669" y="1012000"/>
                </a:lnTo>
                <a:lnTo>
                  <a:pt x="1014447" y="1006600"/>
                </a:lnTo>
                <a:lnTo>
                  <a:pt x="1011908" y="1001518"/>
                </a:lnTo>
                <a:lnTo>
                  <a:pt x="1009368" y="996436"/>
                </a:lnTo>
                <a:lnTo>
                  <a:pt x="1006512" y="991671"/>
                </a:lnTo>
                <a:lnTo>
                  <a:pt x="1003338" y="986589"/>
                </a:lnTo>
                <a:lnTo>
                  <a:pt x="997307" y="978648"/>
                </a:lnTo>
                <a:lnTo>
                  <a:pt x="991276" y="971025"/>
                </a:lnTo>
                <a:lnTo>
                  <a:pt x="984610" y="964355"/>
                </a:lnTo>
                <a:lnTo>
                  <a:pt x="977627" y="957684"/>
                </a:lnTo>
                <a:lnTo>
                  <a:pt x="970327" y="951967"/>
                </a:lnTo>
                <a:lnTo>
                  <a:pt x="962391" y="946567"/>
                </a:lnTo>
                <a:lnTo>
                  <a:pt x="954456" y="941802"/>
                </a:lnTo>
                <a:lnTo>
                  <a:pt x="945569" y="937673"/>
                </a:lnTo>
                <a:lnTo>
                  <a:pt x="938586" y="934497"/>
                </a:lnTo>
                <a:lnTo>
                  <a:pt x="931603" y="931956"/>
                </a:lnTo>
                <a:lnTo>
                  <a:pt x="924619" y="929732"/>
                </a:lnTo>
                <a:lnTo>
                  <a:pt x="917319" y="927826"/>
                </a:lnTo>
                <a:lnTo>
                  <a:pt x="909701" y="926238"/>
                </a:lnTo>
                <a:lnTo>
                  <a:pt x="902083" y="925285"/>
                </a:lnTo>
                <a:lnTo>
                  <a:pt x="894465" y="924650"/>
                </a:lnTo>
                <a:lnTo>
                  <a:pt x="886530" y="924332"/>
                </a:lnTo>
                <a:lnTo>
                  <a:pt x="877643" y="924650"/>
                </a:lnTo>
                <a:lnTo>
                  <a:pt x="868438" y="925603"/>
                </a:lnTo>
                <a:lnTo>
                  <a:pt x="859550" y="926873"/>
                </a:lnTo>
                <a:lnTo>
                  <a:pt x="850980" y="929097"/>
                </a:lnTo>
                <a:lnTo>
                  <a:pt x="842410" y="931638"/>
                </a:lnTo>
                <a:lnTo>
                  <a:pt x="833522" y="935132"/>
                </a:lnTo>
                <a:lnTo>
                  <a:pt x="825270" y="938626"/>
                </a:lnTo>
                <a:lnTo>
                  <a:pt x="817334" y="943073"/>
                </a:lnTo>
                <a:lnTo>
                  <a:pt x="813208" y="945296"/>
                </a:lnTo>
                <a:lnTo>
                  <a:pt x="809399" y="947520"/>
                </a:lnTo>
                <a:lnTo>
                  <a:pt x="776706" y="968802"/>
                </a:lnTo>
                <a:lnTo>
                  <a:pt x="744965" y="989766"/>
                </a:lnTo>
                <a:lnTo>
                  <a:pt x="713541" y="1009141"/>
                </a:lnTo>
                <a:lnTo>
                  <a:pt x="683069" y="1027882"/>
                </a:lnTo>
                <a:lnTo>
                  <a:pt x="653233" y="1045987"/>
                </a:lnTo>
                <a:lnTo>
                  <a:pt x="624031" y="1062505"/>
                </a:lnTo>
                <a:lnTo>
                  <a:pt x="595781" y="1078386"/>
                </a:lnTo>
                <a:lnTo>
                  <a:pt x="568167" y="1093633"/>
                </a:lnTo>
                <a:lnTo>
                  <a:pt x="540552" y="1078386"/>
                </a:lnTo>
                <a:lnTo>
                  <a:pt x="512302" y="1062505"/>
                </a:lnTo>
                <a:lnTo>
                  <a:pt x="482465" y="1045670"/>
                </a:lnTo>
                <a:lnTo>
                  <a:pt x="452311" y="1027564"/>
                </a:lnTo>
                <a:lnTo>
                  <a:pt x="421205" y="1008824"/>
                </a:lnTo>
                <a:lnTo>
                  <a:pt x="389781" y="989130"/>
                </a:lnTo>
                <a:lnTo>
                  <a:pt x="358040" y="968484"/>
                </a:lnTo>
                <a:lnTo>
                  <a:pt x="325664" y="947520"/>
                </a:lnTo>
                <a:lnTo>
                  <a:pt x="321538" y="945296"/>
                </a:lnTo>
                <a:lnTo>
                  <a:pt x="317412" y="943073"/>
                </a:lnTo>
                <a:lnTo>
                  <a:pt x="309476" y="938626"/>
                </a:lnTo>
                <a:lnTo>
                  <a:pt x="301224" y="934814"/>
                </a:lnTo>
                <a:lnTo>
                  <a:pt x="292971" y="931638"/>
                </a:lnTo>
                <a:lnTo>
                  <a:pt x="284083" y="929097"/>
                </a:lnTo>
                <a:lnTo>
                  <a:pt x="275196" y="926873"/>
                </a:lnTo>
                <a:lnTo>
                  <a:pt x="266308" y="925603"/>
                </a:lnTo>
                <a:lnTo>
                  <a:pt x="257421" y="924650"/>
                </a:lnTo>
                <a:lnTo>
                  <a:pt x="248216" y="924332"/>
                </a:lnTo>
                <a:lnTo>
                  <a:pt x="240598" y="924332"/>
                </a:lnTo>
                <a:lnTo>
                  <a:pt x="232980" y="925285"/>
                </a:lnTo>
                <a:lnTo>
                  <a:pt x="225045" y="926238"/>
                </a:lnTo>
                <a:lnTo>
                  <a:pt x="217744" y="927826"/>
                </a:lnTo>
                <a:lnTo>
                  <a:pt x="210444" y="929732"/>
                </a:lnTo>
                <a:lnTo>
                  <a:pt x="203144" y="931956"/>
                </a:lnTo>
                <a:lnTo>
                  <a:pt x="196160" y="934497"/>
                </a:lnTo>
                <a:lnTo>
                  <a:pt x="189495" y="937355"/>
                </a:lnTo>
                <a:lnTo>
                  <a:pt x="180925" y="941802"/>
                </a:lnTo>
                <a:lnTo>
                  <a:pt x="172355" y="946567"/>
                </a:lnTo>
                <a:lnTo>
                  <a:pt x="164737" y="951967"/>
                </a:lnTo>
                <a:lnTo>
                  <a:pt x="157119" y="957684"/>
                </a:lnTo>
                <a:lnTo>
                  <a:pt x="150136" y="964355"/>
                </a:lnTo>
                <a:lnTo>
                  <a:pt x="143470" y="971025"/>
                </a:lnTo>
                <a:lnTo>
                  <a:pt x="137439" y="978648"/>
                </a:lnTo>
                <a:lnTo>
                  <a:pt x="131726" y="986589"/>
                </a:lnTo>
                <a:lnTo>
                  <a:pt x="127917" y="992624"/>
                </a:lnTo>
                <a:lnTo>
                  <a:pt x="124425" y="998977"/>
                </a:lnTo>
                <a:lnTo>
                  <a:pt x="121569" y="1005330"/>
                </a:lnTo>
                <a:lnTo>
                  <a:pt x="118395" y="1011683"/>
                </a:lnTo>
                <a:lnTo>
                  <a:pt x="115855" y="1018035"/>
                </a:lnTo>
                <a:lnTo>
                  <a:pt x="113951" y="1024706"/>
                </a:lnTo>
                <a:lnTo>
                  <a:pt x="112046" y="1031058"/>
                </a:lnTo>
                <a:lnTo>
                  <a:pt x="110777" y="1038046"/>
                </a:lnTo>
                <a:lnTo>
                  <a:pt x="109507" y="1044717"/>
                </a:lnTo>
                <a:lnTo>
                  <a:pt x="108872" y="1051387"/>
                </a:lnTo>
                <a:lnTo>
                  <a:pt x="108555" y="1058375"/>
                </a:lnTo>
                <a:lnTo>
                  <a:pt x="108238" y="1065046"/>
                </a:lnTo>
                <a:lnTo>
                  <a:pt x="108555" y="1071716"/>
                </a:lnTo>
                <a:lnTo>
                  <a:pt x="109190" y="1078386"/>
                </a:lnTo>
                <a:lnTo>
                  <a:pt x="109825" y="1085057"/>
                </a:lnTo>
                <a:lnTo>
                  <a:pt x="111094" y="1091727"/>
                </a:lnTo>
                <a:lnTo>
                  <a:pt x="112364" y="1098398"/>
                </a:lnTo>
                <a:lnTo>
                  <a:pt x="114268" y="1104750"/>
                </a:lnTo>
                <a:lnTo>
                  <a:pt x="116490" y="1111103"/>
                </a:lnTo>
                <a:lnTo>
                  <a:pt x="118712" y="1117456"/>
                </a:lnTo>
                <a:lnTo>
                  <a:pt x="121886" y="1123491"/>
                </a:lnTo>
                <a:lnTo>
                  <a:pt x="124743" y="1129526"/>
                </a:lnTo>
                <a:lnTo>
                  <a:pt x="127917" y="1135561"/>
                </a:lnTo>
                <a:lnTo>
                  <a:pt x="131726" y="1141279"/>
                </a:lnTo>
                <a:lnTo>
                  <a:pt x="135535" y="1146996"/>
                </a:lnTo>
                <a:lnTo>
                  <a:pt x="139661" y="1152396"/>
                </a:lnTo>
                <a:lnTo>
                  <a:pt x="144105" y="1157796"/>
                </a:lnTo>
                <a:lnTo>
                  <a:pt x="148866" y="1162878"/>
                </a:lnTo>
                <a:lnTo>
                  <a:pt x="153945" y="1167643"/>
                </a:lnTo>
                <a:lnTo>
                  <a:pt x="159341" y="1172090"/>
                </a:lnTo>
                <a:lnTo>
                  <a:pt x="164737" y="1176536"/>
                </a:lnTo>
                <a:lnTo>
                  <a:pt x="170768" y="1180666"/>
                </a:lnTo>
                <a:lnTo>
                  <a:pt x="179972" y="1186383"/>
                </a:lnTo>
                <a:lnTo>
                  <a:pt x="189495" y="1192101"/>
                </a:lnTo>
                <a:lnTo>
                  <a:pt x="211714" y="1205759"/>
                </a:lnTo>
                <a:lnTo>
                  <a:pt x="222823" y="1212429"/>
                </a:lnTo>
                <a:lnTo>
                  <a:pt x="233615" y="1219100"/>
                </a:lnTo>
                <a:lnTo>
                  <a:pt x="235519" y="1220370"/>
                </a:lnTo>
                <a:lnTo>
                  <a:pt x="235202" y="1220370"/>
                </a:lnTo>
                <a:lnTo>
                  <a:pt x="239328" y="1222276"/>
                </a:lnTo>
                <a:lnTo>
                  <a:pt x="243772" y="1223864"/>
                </a:lnTo>
                <a:lnTo>
                  <a:pt x="246946" y="1224500"/>
                </a:lnTo>
                <a:lnTo>
                  <a:pt x="250755" y="1225453"/>
                </a:lnTo>
                <a:lnTo>
                  <a:pt x="254882" y="1226088"/>
                </a:lnTo>
                <a:lnTo>
                  <a:pt x="259960" y="1226406"/>
                </a:lnTo>
                <a:lnTo>
                  <a:pt x="265674" y="1227041"/>
                </a:lnTo>
                <a:lnTo>
                  <a:pt x="272022" y="1227041"/>
                </a:lnTo>
                <a:lnTo>
                  <a:pt x="279005" y="1227041"/>
                </a:lnTo>
                <a:lnTo>
                  <a:pt x="286940" y="1226406"/>
                </a:lnTo>
                <a:lnTo>
                  <a:pt x="295510" y="1225770"/>
                </a:lnTo>
                <a:lnTo>
                  <a:pt x="304398" y="1224500"/>
                </a:lnTo>
                <a:lnTo>
                  <a:pt x="314237" y="1222912"/>
                </a:lnTo>
                <a:lnTo>
                  <a:pt x="324712" y="1221006"/>
                </a:lnTo>
                <a:lnTo>
                  <a:pt x="335821" y="1218782"/>
                </a:lnTo>
                <a:lnTo>
                  <a:pt x="347883" y="1215923"/>
                </a:lnTo>
                <a:lnTo>
                  <a:pt x="360262" y="1212747"/>
                </a:lnTo>
                <a:lnTo>
                  <a:pt x="373276" y="1208935"/>
                </a:lnTo>
                <a:lnTo>
                  <a:pt x="386925" y="1204489"/>
                </a:lnTo>
                <a:lnTo>
                  <a:pt x="401843" y="1199406"/>
                </a:lnTo>
                <a:lnTo>
                  <a:pt x="416761" y="1194006"/>
                </a:lnTo>
                <a:lnTo>
                  <a:pt x="432314" y="1187971"/>
                </a:lnTo>
                <a:lnTo>
                  <a:pt x="448502" y="1181619"/>
                </a:lnTo>
                <a:lnTo>
                  <a:pt x="465643" y="1174313"/>
                </a:lnTo>
                <a:lnTo>
                  <a:pt x="483418" y="1166690"/>
                </a:lnTo>
                <a:lnTo>
                  <a:pt x="501510" y="1158431"/>
                </a:lnTo>
                <a:lnTo>
                  <a:pt x="520555" y="1149220"/>
                </a:lnTo>
                <a:lnTo>
                  <a:pt x="539917" y="1139373"/>
                </a:lnTo>
                <a:lnTo>
                  <a:pt x="559914" y="1129208"/>
                </a:lnTo>
                <a:lnTo>
                  <a:pt x="581180" y="1118409"/>
                </a:lnTo>
                <a:lnTo>
                  <a:pt x="602447" y="1106974"/>
                </a:lnTo>
                <a:lnTo>
                  <a:pt x="624666" y="1094586"/>
                </a:lnTo>
                <a:lnTo>
                  <a:pt x="647202" y="1081563"/>
                </a:lnTo>
                <a:lnTo>
                  <a:pt x="670690" y="1067904"/>
                </a:lnTo>
                <a:lnTo>
                  <a:pt x="694814" y="1053611"/>
                </a:lnTo>
                <a:lnTo>
                  <a:pt x="719254" y="1038682"/>
                </a:lnTo>
                <a:lnTo>
                  <a:pt x="744965" y="1022482"/>
                </a:lnTo>
                <a:lnTo>
                  <a:pt x="770675" y="1006283"/>
                </a:lnTo>
                <a:lnTo>
                  <a:pt x="797655" y="989130"/>
                </a:lnTo>
                <a:lnTo>
                  <a:pt x="824635" y="970707"/>
                </a:lnTo>
                <a:lnTo>
                  <a:pt x="830348" y="967213"/>
                </a:lnTo>
                <a:lnTo>
                  <a:pt x="836062" y="964355"/>
                </a:lnTo>
                <a:lnTo>
                  <a:pt x="843045" y="961178"/>
                </a:lnTo>
                <a:lnTo>
                  <a:pt x="849710" y="958319"/>
                </a:lnTo>
                <a:lnTo>
                  <a:pt x="856693" y="956414"/>
                </a:lnTo>
                <a:lnTo>
                  <a:pt x="863677" y="954508"/>
                </a:lnTo>
                <a:lnTo>
                  <a:pt x="870660" y="953237"/>
                </a:lnTo>
                <a:lnTo>
                  <a:pt x="877960" y="952602"/>
                </a:lnTo>
                <a:lnTo>
                  <a:pt x="884943" y="952284"/>
                </a:lnTo>
                <a:lnTo>
                  <a:pt x="891926" y="952284"/>
                </a:lnTo>
                <a:lnTo>
                  <a:pt x="899227" y="952920"/>
                </a:lnTo>
                <a:lnTo>
                  <a:pt x="906210" y="953873"/>
                </a:lnTo>
                <a:lnTo>
                  <a:pt x="913193" y="955461"/>
                </a:lnTo>
                <a:lnTo>
                  <a:pt x="919858" y="957367"/>
                </a:lnTo>
                <a:lnTo>
                  <a:pt x="926524" y="959590"/>
                </a:lnTo>
                <a:lnTo>
                  <a:pt x="933190" y="962131"/>
                </a:lnTo>
                <a:lnTo>
                  <a:pt x="939538" y="965307"/>
                </a:lnTo>
                <a:lnTo>
                  <a:pt x="945569" y="968802"/>
                </a:lnTo>
                <a:lnTo>
                  <a:pt x="950647" y="972296"/>
                </a:lnTo>
                <a:lnTo>
                  <a:pt x="955408" y="975472"/>
                </a:lnTo>
                <a:lnTo>
                  <a:pt x="960170" y="979601"/>
                </a:lnTo>
                <a:lnTo>
                  <a:pt x="964296" y="983730"/>
                </a:lnTo>
                <a:lnTo>
                  <a:pt x="968740" y="987860"/>
                </a:lnTo>
                <a:lnTo>
                  <a:pt x="972549" y="992307"/>
                </a:lnTo>
                <a:lnTo>
                  <a:pt x="976358" y="997071"/>
                </a:lnTo>
                <a:lnTo>
                  <a:pt x="979849" y="1002153"/>
                </a:lnTo>
                <a:lnTo>
                  <a:pt x="983658" y="1008189"/>
                </a:lnTo>
                <a:lnTo>
                  <a:pt x="986832" y="1014224"/>
                </a:lnTo>
                <a:lnTo>
                  <a:pt x="989689" y="1020259"/>
                </a:lnTo>
                <a:lnTo>
                  <a:pt x="992228" y="1026612"/>
                </a:lnTo>
                <a:lnTo>
                  <a:pt x="994133" y="1032964"/>
                </a:lnTo>
                <a:lnTo>
                  <a:pt x="995720" y="1039635"/>
                </a:lnTo>
                <a:lnTo>
                  <a:pt x="996989" y="1046305"/>
                </a:lnTo>
                <a:lnTo>
                  <a:pt x="997942" y="1052658"/>
                </a:lnTo>
                <a:lnTo>
                  <a:pt x="998259" y="1059328"/>
                </a:lnTo>
                <a:lnTo>
                  <a:pt x="998576" y="1065999"/>
                </a:lnTo>
                <a:lnTo>
                  <a:pt x="998259" y="1072351"/>
                </a:lnTo>
                <a:lnTo>
                  <a:pt x="997624" y="1079022"/>
                </a:lnTo>
                <a:lnTo>
                  <a:pt x="996354" y="1085374"/>
                </a:lnTo>
                <a:lnTo>
                  <a:pt x="995085" y="1092045"/>
                </a:lnTo>
                <a:lnTo>
                  <a:pt x="993180" y="1098398"/>
                </a:lnTo>
                <a:lnTo>
                  <a:pt x="990958" y="1104433"/>
                </a:lnTo>
                <a:lnTo>
                  <a:pt x="987784" y="1112056"/>
                </a:lnTo>
                <a:lnTo>
                  <a:pt x="983975" y="1119679"/>
                </a:lnTo>
                <a:lnTo>
                  <a:pt x="979532" y="1126667"/>
                </a:lnTo>
                <a:lnTo>
                  <a:pt x="974453" y="1133655"/>
                </a:lnTo>
                <a:lnTo>
                  <a:pt x="968740" y="1140008"/>
                </a:lnTo>
                <a:lnTo>
                  <a:pt x="962709" y="1146361"/>
                </a:lnTo>
                <a:lnTo>
                  <a:pt x="956043" y="1152078"/>
                </a:lnTo>
                <a:lnTo>
                  <a:pt x="949060" y="1157478"/>
                </a:lnTo>
                <a:lnTo>
                  <a:pt x="945569" y="1159384"/>
                </a:lnTo>
                <a:lnTo>
                  <a:pt x="910971" y="1181936"/>
                </a:lnTo>
                <a:lnTo>
                  <a:pt x="876056" y="1204489"/>
                </a:lnTo>
                <a:lnTo>
                  <a:pt x="842093" y="1225770"/>
                </a:lnTo>
                <a:lnTo>
                  <a:pt x="804003" y="1248958"/>
                </a:lnTo>
                <a:lnTo>
                  <a:pt x="766549" y="1271192"/>
                </a:lnTo>
                <a:lnTo>
                  <a:pt x="730999" y="1291521"/>
                </a:lnTo>
                <a:lnTo>
                  <a:pt x="696083" y="1310579"/>
                </a:lnTo>
                <a:lnTo>
                  <a:pt x="662120" y="1328685"/>
                </a:lnTo>
                <a:lnTo>
                  <a:pt x="629744" y="1344884"/>
                </a:lnTo>
                <a:lnTo>
                  <a:pt x="598003" y="1360131"/>
                </a:lnTo>
                <a:lnTo>
                  <a:pt x="567532" y="1374107"/>
                </a:lnTo>
                <a:lnTo>
                  <a:pt x="553883" y="1380142"/>
                </a:lnTo>
                <a:lnTo>
                  <a:pt x="532299" y="1389036"/>
                </a:lnTo>
                <a:lnTo>
                  <a:pt x="510398" y="1397612"/>
                </a:lnTo>
                <a:lnTo>
                  <a:pt x="488814" y="1405871"/>
                </a:lnTo>
                <a:lnTo>
                  <a:pt x="473895" y="1410953"/>
                </a:lnTo>
                <a:lnTo>
                  <a:pt x="458977" y="1416035"/>
                </a:lnTo>
                <a:lnTo>
                  <a:pt x="444376" y="1420800"/>
                </a:lnTo>
                <a:lnTo>
                  <a:pt x="430093" y="1425564"/>
                </a:lnTo>
                <a:lnTo>
                  <a:pt x="415809" y="1429376"/>
                </a:lnTo>
                <a:lnTo>
                  <a:pt x="401843" y="1433188"/>
                </a:lnTo>
                <a:lnTo>
                  <a:pt x="387877" y="1436364"/>
                </a:lnTo>
                <a:lnTo>
                  <a:pt x="374546" y="1439540"/>
                </a:lnTo>
                <a:lnTo>
                  <a:pt x="361214" y="1442081"/>
                </a:lnTo>
                <a:lnTo>
                  <a:pt x="348200" y="1444305"/>
                </a:lnTo>
                <a:lnTo>
                  <a:pt x="334869" y="1446211"/>
                </a:lnTo>
                <a:lnTo>
                  <a:pt x="321855" y="1447799"/>
                </a:lnTo>
                <a:lnTo>
                  <a:pt x="309476" y="1449069"/>
                </a:lnTo>
                <a:lnTo>
                  <a:pt x="296780" y="1450022"/>
                </a:lnTo>
                <a:lnTo>
                  <a:pt x="284083" y="1450658"/>
                </a:lnTo>
                <a:lnTo>
                  <a:pt x="272022" y="1450975"/>
                </a:lnTo>
                <a:lnTo>
                  <a:pt x="255834" y="1450658"/>
                </a:lnTo>
                <a:lnTo>
                  <a:pt x="239646" y="1449387"/>
                </a:lnTo>
                <a:lnTo>
                  <a:pt x="223458" y="1447481"/>
                </a:lnTo>
                <a:lnTo>
                  <a:pt x="207905" y="1444940"/>
                </a:lnTo>
                <a:lnTo>
                  <a:pt x="198700" y="1443034"/>
                </a:lnTo>
                <a:lnTo>
                  <a:pt x="189495" y="1440811"/>
                </a:lnTo>
                <a:lnTo>
                  <a:pt x="180607" y="1438587"/>
                </a:lnTo>
                <a:lnTo>
                  <a:pt x="172037" y="1436046"/>
                </a:lnTo>
                <a:lnTo>
                  <a:pt x="163467" y="1433188"/>
                </a:lnTo>
                <a:lnTo>
                  <a:pt x="155214" y="1430011"/>
                </a:lnTo>
                <a:lnTo>
                  <a:pt x="146327" y="1426199"/>
                </a:lnTo>
                <a:lnTo>
                  <a:pt x="138074" y="1421753"/>
                </a:lnTo>
                <a:lnTo>
                  <a:pt x="129504" y="1417623"/>
                </a:lnTo>
                <a:lnTo>
                  <a:pt x="121251" y="1412859"/>
                </a:lnTo>
                <a:lnTo>
                  <a:pt x="112681" y="1407777"/>
                </a:lnTo>
                <a:lnTo>
                  <a:pt x="104746" y="1402059"/>
                </a:lnTo>
                <a:lnTo>
                  <a:pt x="97128" y="1396342"/>
                </a:lnTo>
                <a:lnTo>
                  <a:pt x="89510" y="1390306"/>
                </a:lnTo>
                <a:lnTo>
                  <a:pt x="82210" y="1383954"/>
                </a:lnTo>
                <a:lnTo>
                  <a:pt x="75227" y="1377283"/>
                </a:lnTo>
                <a:lnTo>
                  <a:pt x="68879" y="1370613"/>
                </a:lnTo>
                <a:lnTo>
                  <a:pt x="62213" y="1362990"/>
                </a:lnTo>
                <a:lnTo>
                  <a:pt x="57769" y="1357590"/>
                </a:lnTo>
                <a:lnTo>
                  <a:pt x="53643" y="1352190"/>
                </a:lnTo>
                <a:lnTo>
                  <a:pt x="45707" y="1341073"/>
                </a:lnTo>
                <a:lnTo>
                  <a:pt x="38407" y="1329638"/>
                </a:lnTo>
                <a:lnTo>
                  <a:pt x="32059" y="1317885"/>
                </a:lnTo>
                <a:lnTo>
                  <a:pt x="26345" y="1306133"/>
                </a:lnTo>
                <a:lnTo>
                  <a:pt x="21267" y="1294062"/>
                </a:lnTo>
                <a:lnTo>
                  <a:pt x="16823" y="1282310"/>
                </a:lnTo>
                <a:lnTo>
                  <a:pt x="13014" y="1270239"/>
                </a:lnTo>
                <a:lnTo>
                  <a:pt x="9523" y="1258169"/>
                </a:lnTo>
                <a:lnTo>
                  <a:pt x="6666" y="1245781"/>
                </a:lnTo>
                <a:lnTo>
                  <a:pt x="4444" y="1233711"/>
                </a:lnTo>
                <a:lnTo>
                  <a:pt x="2857" y="1221641"/>
                </a:lnTo>
                <a:lnTo>
                  <a:pt x="1587" y="1209888"/>
                </a:lnTo>
                <a:lnTo>
                  <a:pt x="635" y="1197501"/>
                </a:lnTo>
                <a:lnTo>
                  <a:pt x="0" y="1185748"/>
                </a:lnTo>
                <a:lnTo>
                  <a:pt x="0" y="1174313"/>
                </a:lnTo>
                <a:lnTo>
                  <a:pt x="0" y="1161925"/>
                </a:lnTo>
                <a:lnTo>
                  <a:pt x="635" y="1149537"/>
                </a:lnTo>
                <a:lnTo>
                  <a:pt x="1587" y="1136832"/>
                </a:lnTo>
                <a:lnTo>
                  <a:pt x="2540" y="1124444"/>
                </a:lnTo>
                <a:lnTo>
                  <a:pt x="4127" y="1112374"/>
                </a:lnTo>
                <a:lnTo>
                  <a:pt x="6031" y="1100303"/>
                </a:lnTo>
                <a:lnTo>
                  <a:pt x="7936" y="1087916"/>
                </a:lnTo>
                <a:lnTo>
                  <a:pt x="10792" y="1075845"/>
                </a:lnTo>
                <a:lnTo>
                  <a:pt x="13332" y="1064093"/>
                </a:lnTo>
                <a:lnTo>
                  <a:pt x="16188" y="1052340"/>
                </a:lnTo>
                <a:lnTo>
                  <a:pt x="19362" y="1040588"/>
                </a:lnTo>
                <a:lnTo>
                  <a:pt x="22536" y="1028517"/>
                </a:lnTo>
                <a:lnTo>
                  <a:pt x="26028" y="1017082"/>
                </a:lnTo>
                <a:lnTo>
                  <a:pt x="29837" y="1005647"/>
                </a:lnTo>
                <a:lnTo>
                  <a:pt x="33646" y="994213"/>
                </a:lnTo>
                <a:lnTo>
                  <a:pt x="37772" y="983095"/>
                </a:lnTo>
                <a:lnTo>
                  <a:pt x="41899" y="971660"/>
                </a:lnTo>
                <a:lnTo>
                  <a:pt x="46342" y="960543"/>
                </a:lnTo>
                <a:lnTo>
                  <a:pt x="51103" y="949743"/>
                </a:lnTo>
                <a:lnTo>
                  <a:pt x="55865" y="938944"/>
                </a:lnTo>
                <a:lnTo>
                  <a:pt x="60626" y="928462"/>
                </a:lnTo>
                <a:lnTo>
                  <a:pt x="66022" y="917662"/>
                </a:lnTo>
                <a:lnTo>
                  <a:pt x="71418" y="907497"/>
                </a:lnTo>
                <a:lnTo>
                  <a:pt x="76814" y="897333"/>
                </a:lnTo>
                <a:lnTo>
                  <a:pt x="82210" y="887169"/>
                </a:lnTo>
                <a:lnTo>
                  <a:pt x="87923" y="877640"/>
                </a:lnTo>
                <a:lnTo>
                  <a:pt x="93954" y="867475"/>
                </a:lnTo>
                <a:lnTo>
                  <a:pt x="99985" y="857946"/>
                </a:lnTo>
                <a:lnTo>
                  <a:pt x="106016" y="848735"/>
                </a:lnTo>
                <a:lnTo>
                  <a:pt x="112364" y="839841"/>
                </a:lnTo>
                <a:lnTo>
                  <a:pt x="119030" y="830947"/>
                </a:lnTo>
                <a:lnTo>
                  <a:pt x="125695" y="822053"/>
                </a:lnTo>
                <a:lnTo>
                  <a:pt x="135217" y="810618"/>
                </a:lnTo>
                <a:lnTo>
                  <a:pt x="144422" y="799818"/>
                </a:lnTo>
                <a:lnTo>
                  <a:pt x="154580" y="789019"/>
                </a:lnTo>
                <a:lnTo>
                  <a:pt x="165054" y="778854"/>
                </a:lnTo>
                <a:lnTo>
                  <a:pt x="170450" y="774090"/>
                </a:lnTo>
                <a:lnTo>
                  <a:pt x="176481" y="769325"/>
                </a:lnTo>
                <a:lnTo>
                  <a:pt x="182194" y="764561"/>
                </a:lnTo>
                <a:lnTo>
                  <a:pt x="188225" y="759796"/>
                </a:lnTo>
                <a:lnTo>
                  <a:pt x="194573" y="755031"/>
                </a:lnTo>
                <a:lnTo>
                  <a:pt x="200922" y="750902"/>
                </a:lnTo>
                <a:lnTo>
                  <a:pt x="207587" y="746455"/>
                </a:lnTo>
                <a:lnTo>
                  <a:pt x="214570" y="742326"/>
                </a:lnTo>
                <a:lnTo>
                  <a:pt x="223775" y="737879"/>
                </a:lnTo>
                <a:lnTo>
                  <a:pt x="233932" y="733432"/>
                </a:lnTo>
                <a:lnTo>
                  <a:pt x="244407" y="729303"/>
                </a:lnTo>
                <a:lnTo>
                  <a:pt x="250120" y="727715"/>
                </a:lnTo>
                <a:lnTo>
                  <a:pt x="255516" y="726126"/>
                </a:lnTo>
                <a:lnTo>
                  <a:pt x="260595" y="724221"/>
                </a:lnTo>
                <a:lnTo>
                  <a:pt x="265356" y="722315"/>
                </a:lnTo>
                <a:lnTo>
                  <a:pt x="270435" y="721044"/>
                </a:lnTo>
                <a:lnTo>
                  <a:pt x="275513" y="719774"/>
                </a:lnTo>
                <a:lnTo>
                  <a:pt x="280909" y="718821"/>
                </a:lnTo>
                <a:lnTo>
                  <a:pt x="286623" y="718186"/>
                </a:lnTo>
                <a:lnTo>
                  <a:pt x="292019" y="717868"/>
                </a:lnTo>
                <a:lnTo>
                  <a:pt x="297415" y="717550"/>
                </a:lnTo>
                <a:close/>
                <a:moveTo>
                  <a:pt x="560713" y="0"/>
                </a:moveTo>
                <a:lnTo>
                  <a:pt x="568642" y="0"/>
                </a:lnTo>
                <a:lnTo>
                  <a:pt x="576572" y="0"/>
                </a:lnTo>
                <a:lnTo>
                  <a:pt x="584184" y="317"/>
                </a:lnTo>
                <a:lnTo>
                  <a:pt x="592114" y="951"/>
                </a:lnTo>
                <a:lnTo>
                  <a:pt x="600043" y="1586"/>
                </a:lnTo>
                <a:lnTo>
                  <a:pt x="607973" y="2537"/>
                </a:lnTo>
                <a:lnTo>
                  <a:pt x="615585" y="3489"/>
                </a:lnTo>
                <a:lnTo>
                  <a:pt x="623832" y="5075"/>
                </a:lnTo>
                <a:lnTo>
                  <a:pt x="631761" y="6343"/>
                </a:lnTo>
                <a:lnTo>
                  <a:pt x="639691" y="8247"/>
                </a:lnTo>
                <a:lnTo>
                  <a:pt x="647620" y="10150"/>
                </a:lnTo>
                <a:lnTo>
                  <a:pt x="655232" y="12370"/>
                </a:lnTo>
                <a:lnTo>
                  <a:pt x="662845" y="14590"/>
                </a:lnTo>
                <a:lnTo>
                  <a:pt x="670457" y="17128"/>
                </a:lnTo>
                <a:lnTo>
                  <a:pt x="678069" y="19665"/>
                </a:lnTo>
                <a:lnTo>
                  <a:pt x="685365" y="22520"/>
                </a:lnTo>
                <a:lnTo>
                  <a:pt x="692660" y="25374"/>
                </a:lnTo>
                <a:lnTo>
                  <a:pt x="699955" y="28546"/>
                </a:lnTo>
                <a:lnTo>
                  <a:pt x="706933" y="32035"/>
                </a:lnTo>
                <a:lnTo>
                  <a:pt x="713911" y="35524"/>
                </a:lnTo>
                <a:lnTo>
                  <a:pt x="720571" y="39013"/>
                </a:lnTo>
                <a:lnTo>
                  <a:pt x="727549" y="43453"/>
                </a:lnTo>
                <a:lnTo>
                  <a:pt x="740554" y="51383"/>
                </a:lnTo>
                <a:lnTo>
                  <a:pt x="753241" y="59947"/>
                </a:lnTo>
                <a:lnTo>
                  <a:pt x="765294" y="69145"/>
                </a:lnTo>
                <a:lnTo>
                  <a:pt x="776712" y="78978"/>
                </a:lnTo>
                <a:lnTo>
                  <a:pt x="788131" y="89445"/>
                </a:lnTo>
                <a:lnTo>
                  <a:pt x="798598" y="100546"/>
                </a:lnTo>
                <a:lnTo>
                  <a:pt x="808747" y="111647"/>
                </a:lnTo>
                <a:lnTo>
                  <a:pt x="817946" y="123383"/>
                </a:lnTo>
                <a:lnTo>
                  <a:pt x="826827" y="135753"/>
                </a:lnTo>
                <a:lnTo>
                  <a:pt x="835073" y="148123"/>
                </a:lnTo>
                <a:lnTo>
                  <a:pt x="843003" y="161444"/>
                </a:lnTo>
                <a:lnTo>
                  <a:pt x="849981" y="174766"/>
                </a:lnTo>
                <a:lnTo>
                  <a:pt x="856324" y="188405"/>
                </a:lnTo>
                <a:lnTo>
                  <a:pt x="862034" y="202043"/>
                </a:lnTo>
                <a:lnTo>
                  <a:pt x="867108" y="216634"/>
                </a:lnTo>
                <a:lnTo>
                  <a:pt x="871549" y="231224"/>
                </a:lnTo>
                <a:lnTo>
                  <a:pt x="875038" y="245814"/>
                </a:lnTo>
                <a:lnTo>
                  <a:pt x="878210" y="261039"/>
                </a:lnTo>
                <a:lnTo>
                  <a:pt x="880430" y="276263"/>
                </a:lnTo>
                <a:lnTo>
                  <a:pt x="881699" y="291488"/>
                </a:lnTo>
                <a:lnTo>
                  <a:pt x="882333" y="299100"/>
                </a:lnTo>
                <a:lnTo>
                  <a:pt x="882650" y="306713"/>
                </a:lnTo>
                <a:lnTo>
                  <a:pt x="882650" y="314642"/>
                </a:lnTo>
                <a:lnTo>
                  <a:pt x="882650" y="322572"/>
                </a:lnTo>
                <a:lnTo>
                  <a:pt x="882333" y="330501"/>
                </a:lnTo>
                <a:lnTo>
                  <a:pt x="881699" y="338113"/>
                </a:lnTo>
                <a:lnTo>
                  <a:pt x="881064" y="346043"/>
                </a:lnTo>
                <a:lnTo>
                  <a:pt x="880113" y="353972"/>
                </a:lnTo>
                <a:lnTo>
                  <a:pt x="879161" y="361902"/>
                </a:lnTo>
                <a:lnTo>
                  <a:pt x="877575" y="369831"/>
                </a:lnTo>
                <a:lnTo>
                  <a:pt x="876307" y="377761"/>
                </a:lnTo>
                <a:lnTo>
                  <a:pt x="874404" y="385690"/>
                </a:lnTo>
                <a:lnTo>
                  <a:pt x="872500" y="393620"/>
                </a:lnTo>
                <a:lnTo>
                  <a:pt x="870280" y="401232"/>
                </a:lnTo>
                <a:lnTo>
                  <a:pt x="868060" y="408844"/>
                </a:lnTo>
                <a:lnTo>
                  <a:pt x="865523" y="416457"/>
                </a:lnTo>
                <a:lnTo>
                  <a:pt x="862985" y="424069"/>
                </a:lnTo>
                <a:lnTo>
                  <a:pt x="860130" y="431681"/>
                </a:lnTo>
                <a:lnTo>
                  <a:pt x="857276" y="438976"/>
                </a:lnTo>
                <a:lnTo>
                  <a:pt x="854104" y="445954"/>
                </a:lnTo>
                <a:lnTo>
                  <a:pt x="850615" y="452932"/>
                </a:lnTo>
                <a:lnTo>
                  <a:pt x="847126" y="459910"/>
                </a:lnTo>
                <a:lnTo>
                  <a:pt x="843637" y="466571"/>
                </a:lnTo>
                <a:lnTo>
                  <a:pt x="839831" y="473549"/>
                </a:lnTo>
                <a:lnTo>
                  <a:pt x="831267" y="486871"/>
                </a:lnTo>
                <a:lnTo>
                  <a:pt x="822703" y="499241"/>
                </a:lnTo>
                <a:lnTo>
                  <a:pt x="813505" y="511293"/>
                </a:lnTo>
                <a:lnTo>
                  <a:pt x="803672" y="523029"/>
                </a:lnTo>
                <a:lnTo>
                  <a:pt x="793206" y="534130"/>
                </a:lnTo>
                <a:lnTo>
                  <a:pt x="782104" y="544914"/>
                </a:lnTo>
                <a:lnTo>
                  <a:pt x="771003" y="554747"/>
                </a:lnTo>
                <a:lnTo>
                  <a:pt x="759267" y="564262"/>
                </a:lnTo>
                <a:lnTo>
                  <a:pt x="747215" y="573143"/>
                </a:lnTo>
                <a:lnTo>
                  <a:pt x="734527" y="581073"/>
                </a:lnTo>
                <a:lnTo>
                  <a:pt x="721206" y="588685"/>
                </a:lnTo>
                <a:lnTo>
                  <a:pt x="707884" y="596297"/>
                </a:lnTo>
                <a:lnTo>
                  <a:pt x="694563" y="602641"/>
                </a:lnTo>
                <a:lnTo>
                  <a:pt x="680607" y="608350"/>
                </a:lnTo>
                <a:lnTo>
                  <a:pt x="666017" y="613108"/>
                </a:lnTo>
                <a:lnTo>
                  <a:pt x="651426" y="617548"/>
                </a:lnTo>
                <a:lnTo>
                  <a:pt x="636836" y="621355"/>
                </a:lnTo>
                <a:lnTo>
                  <a:pt x="621929" y="624209"/>
                </a:lnTo>
                <a:lnTo>
                  <a:pt x="606387" y="626430"/>
                </a:lnTo>
                <a:lnTo>
                  <a:pt x="591162" y="628015"/>
                </a:lnTo>
                <a:lnTo>
                  <a:pt x="583550" y="628333"/>
                </a:lnTo>
                <a:lnTo>
                  <a:pt x="575938" y="628650"/>
                </a:lnTo>
                <a:lnTo>
                  <a:pt x="568008" y="628650"/>
                </a:lnTo>
                <a:lnTo>
                  <a:pt x="560079" y="628650"/>
                </a:lnTo>
                <a:lnTo>
                  <a:pt x="552149" y="628333"/>
                </a:lnTo>
                <a:lnTo>
                  <a:pt x="544537" y="628015"/>
                </a:lnTo>
                <a:lnTo>
                  <a:pt x="536607" y="627064"/>
                </a:lnTo>
                <a:lnTo>
                  <a:pt x="528678" y="626112"/>
                </a:lnTo>
                <a:lnTo>
                  <a:pt x="520748" y="625161"/>
                </a:lnTo>
                <a:lnTo>
                  <a:pt x="513136" y="623892"/>
                </a:lnTo>
                <a:lnTo>
                  <a:pt x="504889" y="622306"/>
                </a:lnTo>
                <a:lnTo>
                  <a:pt x="496960" y="620720"/>
                </a:lnTo>
                <a:lnTo>
                  <a:pt x="489030" y="618500"/>
                </a:lnTo>
                <a:lnTo>
                  <a:pt x="481418" y="616597"/>
                </a:lnTo>
                <a:lnTo>
                  <a:pt x="473806" y="614377"/>
                </a:lnTo>
                <a:lnTo>
                  <a:pt x="466193" y="611839"/>
                </a:lnTo>
                <a:lnTo>
                  <a:pt x="458581" y="608985"/>
                </a:lnTo>
                <a:lnTo>
                  <a:pt x="450969" y="606130"/>
                </a:lnTo>
                <a:lnTo>
                  <a:pt x="443674" y="603275"/>
                </a:lnTo>
                <a:lnTo>
                  <a:pt x="436696" y="600104"/>
                </a:lnTo>
                <a:lnTo>
                  <a:pt x="429718" y="596615"/>
                </a:lnTo>
                <a:lnTo>
                  <a:pt x="422740" y="593126"/>
                </a:lnTo>
                <a:lnTo>
                  <a:pt x="416079" y="589320"/>
                </a:lnTo>
                <a:lnTo>
                  <a:pt x="409101" y="585513"/>
                </a:lnTo>
                <a:lnTo>
                  <a:pt x="395780" y="577267"/>
                </a:lnTo>
                <a:lnTo>
                  <a:pt x="383410" y="568703"/>
                </a:lnTo>
                <a:lnTo>
                  <a:pt x="371357" y="559505"/>
                </a:lnTo>
                <a:lnTo>
                  <a:pt x="359621" y="549672"/>
                </a:lnTo>
                <a:lnTo>
                  <a:pt x="348837" y="539522"/>
                </a:lnTo>
                <a:lnTo>
                  <a:pt x="337736" y="528421"/>
                </a:lnTo>
                <a:lnTo>
                  <a:pt x="327903" y="517003"/>
                </a:lnTo>
                <a:lnTo>
                  <a:pt x="318388" y="505267"/>
                </a:lnTo>
                <a:lnTo>
                  <a:pt x="309824" y="493214"/>
                </a:lnTo>
                <a:lnTo>
                  <a:pt x="301577" y="480210"/>
                </a:lnTo>
                <a:lnTo>
                  <a:pt x="293965" y="467523"/>
                </a:lnTo>
                <a:lnTo>
                  <a:pt x="286987" y="454201"/>
                </a:lnTo>
                <a:lnTo>
                  <a:pt x="280009" y="440562"/>
                </a:lnTo>
                <a:lnTo>
                  <a:pt x="274300" y="426606"/>
                </a:lnTo>
                <a:lnTo>
                  <a:pt x="269542" y="412016"/>
                </a:lnTo>
                <a:lnTo>
                  <a:pt x="265102" y="397743"/>
                </a:lnTo>
                <a:lnTo>
                  <a:pt x="261295" y="382836"/>
                </a:lnTo>
                <a:lnTo>
                  <a:pt x="258441" y="367611"/>
                </a:lnTo>
                <a:lnTo>
                  <a:pt x="256221" y="352704"/>
                </a:lnTo>
                <a:lnTo>
                  <a:pt x="254635" y="337479"/>
                </a:lnTo>
                <a:lnTo>
                  <a:pt x="254317" y="329549"/>
                </a:lnTo>
                <a:lnTo>
                  <a:pt x="254000" y="321937"/>
                </a:lnTo>
                <a:lnTo>
                  <a:pt x="254000" y="314008"/>
                </a:lnTo>
                <a:lnTo>
                  <a:pt x="254000" y="306078"/>
                </a:lnTo>
                <a:lnTo>
                  <a:pt x="254317" y="298466"/>
                </a:lnTo>
                <a:lnTo>
                  <a:pt x="254952" y="290536"/>
                </a:lnTo>
                <a:lnTo>
                  <a:pt x="255586" y="282607"/>
                </a:lnTo>
                <a:lnTo>
                  <a:pt x="256538" y="274677"/>
                </a:lnTo>
                <a:lnTo>
                  <a:pt x="257489" y="267065"/>
                </a:lnTo>
                <a:lnTo>
                  <a:pt x="258758" y="258818"/>
                </a:lnTo>
                <a:lnTo>
                  <a:pt x="260344" y="250889"/>
                </a:lnTo>
                <a:lnTo>
                  <a:pt x="262247" y="242959"/>
                </a:lnTo>
                <a:lnTo>
                  <a:pt x="264150" y="235347"/>
                </a:lnTo>
                <a:lnTo>
                  <a:pt x="266053" y="227418"/>
                </a:lnTo>
                <a:lnTo>
                  <a:pt x="268591" y="219805"/>
                </a:lnTo>
                <a:lnTo>
                  <a:pt x="270811" y="212193"/>
                </a:lnTo>
                <a:lnTo>
                  <a:pt x="273665" y="204581"/>
                </a:lnTo>
                <a:lnTo>
                  <a:pt x="276520" y="197286"/>
                </a:lnTo>
                <a:lnTo>
                  <a:pt x="279375" y="189990"/>
                </a:lnTo>
                <a:lnTo>
                  <a:pt x="282546" y="182695"/>
                </a:lnTo>
                <a:lnTo>
                  <a:pt x="286035" y="175717"/>
                </a:lnTo>
                <a:lnTo>
                  <a:pt x="289842" y="168739"/>
                </a:lnTo>
                <a:lnTo>
                  <a:pt x="293331" y="162079"/>
                </a:lnTo>
                <a:lnTo>
                  <a:pt x="297137" y="155418"/>
                </a:lnTo>
                <a:lnTo>
                  <a:pt x="305383" y="142096"/>
                </a:lnTo>
                <a:lnTo>
                  <a:pt x="313947" y="129409"/>
                </a:lnTo>
                <a:lnTo>
                  <a:pt x="323145" y="117356"/>
                </a:lnTo>
                <a:lnTo>
                  <a:pt x="332978" y="105938"/>
                </a:lnTo>
                <a:lnTo>
                  <a:pt x="343445" y="94837"/>
                </a:lnTo>
                <a:lnTo>
                  <a:pt x="354229" y="84052"/>
                </a:lnTo>
                <a:lnTo>
                  <a:pt x="365647" y="73903"/>
                </a:lnTo>
                <a:lnTo>
                  <a:pt x="377383" y="64705"/>
                </a:lnTo>
                <a:lnTo>
                  <a:pt x="389436" y="55823"/>
                </a:lnTo>
                <a:lnTo>
                  <a:pt x="402440" y="47577"/>
                </a:lnTo>
                <a:lnTo>
                  <a:pt x="415127" y="39965"/>
                </a:lnTo>
                <a:lnTo>
                  <a:pt x="428449" y="32669"/>
                </a:lnTo>
                <a:lnTo>
                  <a:pt x="442088" y="26326"/>
                </a:lnTo>
                <a:lnTo>
                  <a:pt x="456361" y="20617"/>
                </a:lnTo>
                <a:lnTo>
                  <a:pt x="470634" y="15542"/>
                </a:lnTo>
                <a:lnTo>
                  <a:pt x="484907" y="11101"/>
                </a:lnTo>
                <a:lnTo>
                  <a:pt x="499814" y="7612"/>
                </a:lnTo>
                <a:lnTo>
                  <a:pt x="515039" y="4440"/>
                </a:lnTo>
                <a:lnTo>
                  <a:pt x="529947" y="2220"/>
                </a:lnTo>
                <a:lnTo>
                  <a:pt x="545171" y="951"/>
                </a:lnTo>
                <a:lnTo>
                  <a:pt x="553101" y="317"/>
                </a:lnTo>
                <a:lnTo>
                  <a:pt x="560713" y="0"/>
                </a:lnTo>
                <a:close/>
              </a:path>
            </a:pathLst>
          </a:custGeom>
          <a:solidFill>
            <a:srgbClr val="595959"/>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4" name="文本框 43">
            <a:extLst>
              <a:ext uri="{FF2B5EF4-FFF2-40B4-BE49-F238E27FC236}">
                <a16:creationId xmlns:a16="http://schemas.microsoft.com/office/drawing/2014/main" id="{D405A3E9-5FB5-432F-A3C2-5A16D0F6279A}"/>
              </a:ext>
            </a:extLst>
          </p:cNvPr>
          <p:cNvSpPr txBox="1"/>
          <p:nvPr/>
        </p:nvSpPr>
        <p:spPr>
          <a:xfrm>
            <a:off x="1160573" y="3096498"/>
            <a:ext cx="181431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事故一</a:t>
            </a:r>
          </a:p>
        </p:txBody>
      </p:sp>
      <p:sp>
        <p:nvSpPr>
          <p:cNvPr id="45" name="文本框 44">
            <a:extLst>
              <a:ext uri="{FF2B5EF4-FFF2-40B4-BE49-F238E27FC236}">
                <a16:creationId xmlns:a16="http://schemas.microsoft.com/office/drawing/2014/main" id="{3033076F-8078-4AF0-A1A8-23484F4C591D}"/>
              </a:ext>
            </a:extLst>
          </p:cNvPr>
          <p:cNvSpPr txBox="1"/>
          <p:nvPr/>
        </p:nvSpPr>
        <p:spPr>
          <a:xfrm>
            <a:off x="4690935" y="3096498"/>
            <a:ext cx="181431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事故二</a:t>
            </a:r>
          </a:p>
        </p:txBody>
      </p:sp>
      <p:sp>
        <p:nvSpPr>
          <p:cNvPr id="46" name="文本框 45">
            <a:extLst>
              <a:ext uri="{FF2B5EF4-FFF2-40B4-BE49-F238E27FC236}">
                <a16:creationId xmlns:a16="http://schemas.microsoft.com/office/drawing/2014/main" id="{8BBC5DCE-F234-43E8-ADB4-98CB78676C77}"/>
              </a:ext>
            </a:extLst>
          </p:cNvPr>
          <p:cNvSpPr txBox="1"/>
          <p:nvPr/>
        </p:nvSpPr>
        <p:spPr>
          <a:xfrm>
            <a:off x="8271621" y="3096498"/>
            <a:ext cx="181431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事故三</a:t>
            </a:r>
          </a:p>
        </p:txBody>
      </p:sp>
      <p:sp>
        <p:nvSpPr>
          <p:cNvPr id="47" name="文本框 46">
            <a:extLst>
              <a:ext uri="{FF2B5EF4-FFF2-40B4-BE49-F238E27FC236}">
                <a16:creationId xmlns:a16="http://schemas.microsoft.com/office/drawing/2014/main" id="{A0FD572D-2395-42D2-9688-93904060E205}"/>
              </a:ext>
            </a:extLst>
          </p:cNvPr>
          <p:cNvSpPr txBox="1"/>
          <p:nvPr/>
        </p:nvSpPr>
        <p:spPr>
          <a:xfrm>
            <a:off x="740230" y="4063999"/>
            <a:ext cx="2467427" cy="1857753"/>
          </a:xfrm>
          <a:prstGeom prst="rect">
            <a:avLst/>
          </a:prstGeom>
          <a:noFill/>
        </p:spPr>
        <p:txBody>
          <a:bodyPr wrap="square" rtlCol="0">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事故总结与反思事故总结与反思事故总结与反思事故总结与反思事故总结与反思事故总结与反思</a:t>
            </a:r>
          </a:p>
        </p:txBody>
      </p:sp>
      <p:sp>
        <p:nvSpPr>
          <p:cNvPr id="48" name="文本框 47">
            <a:extLst>
              <a:ext uri="{FF2B5EF4-FFF2-40B4-BE49-F238E27FC236}">
                <a16:creationId xmlns:a16="http://schemas.microsoft.com/office/drawing/2014/main" id="{473A6893-D8B4-4A34-91C4-9B79E98FD4ED}"/>
              </a:ext>
            </a:extLst>
          </p:cNvPr>
          <p:cNvSpPr txBox="1"/>
          <p:nvPr/>
        </p:nvSpPr>
        <p:spPr>
          <a:xfrm>
            <a:off x="4364379" y="4063999"/>
            <a:ext cx="2467427" cy="1857753"/>
          </a:xfrm>
          <a:prstGeom prst="rect">
            <a:avLst/>
          </a:prstGeom>
          <a:noFill/>
        </p:spPr>
        <p:txBody>
          <a:bodyPr wrap="square" rtlCol="0">
            <a:spAutoFit/>
          </a:bodyPr>
          <a:lstStyle>
            <a:defPPr>
              <a:defRPr lang="zh-CN"/>
            </a:defPPr>
            <a:lvl1pPr algn="ctr">
              <a:lnSpc>
                <a:spcPct val="130000"/>
              </a:lnSpc>
              <a:defRPr>
                <a:latin typeface="微软雅黑" panose="020B0503020204020204" pitchFamily="34" charset="-122"/>
                <a:ea typeface="微软雅黑" panose="020B0503020204020204" pitchFamily="34" charset="-122"/>
              </a:defRPr>
            </a:lvl1pPr>
          </a:lstStyle>
          <a:p>
            <a:r>
              <a:rPr lang="zh-CN" altLang="en-US" dirty="0"/>
              <a:t>事故总结与反思事故总结与反思事故总结与反思事故总结与反思事故总结与反思事故总结与反思</a:t>
            </a:r>
          </a:p>
        </p:txBody>
      </p:sp>
      <p:sp>
        <p:nvSpPr>
          <p:cNvPr id="49" name="文本框 48">
            <a:extLst>
              <a:ext uri="{FF2B5EF4-FFF2-40B4-BE49-F238E27FC236}">
                <a16:creationId xmlns:a16="http://schemas.microsoft.com/office/drawing/2014/main" id="{E7C381A0-8423-4183-8B49-153D91F0FFA3}"/>
              </a:ext>
            </a:extLst>
          </p:cNvPr>
          <p:cNvSpPr txBox="1"/>
          <p:nvPr/>
        </p:nvSpPr>
        <p:spPr>
          <a:xfrm>
            <a:off x="7945065" y="4063999"/>
            <a:ext cx="2467427" cy="1857753"/>
          </a:xfrm>
          <a:prstGeom prst="rect">
            <a:avLst/>
          </a:prstGeom>
          <a:noFill/>
        </p:spPr>
        <p:txBody>
          <a:bodyPr wrap="square" rtlCol="0">
            <a:spAutoFit/>
          </a:bodyPr>
          <a:lstStyle>
            <a:defPPr>
              <a:defRPr lang="zh-CN"/>
            </a:defPPr>
            <a:lvl1pPr algn="ctr">
              <a:lnSpc>
                <a:spcPct val="130000"/>
              </a:lnSpc>
              <a:defRPr>
                <a:latin typeface="微软雅黑" panose="020B0503020204020204" pitchFamily="34" charset="-122"/>
                <a:ea typeface="微软雅黑" panose="020B0503020204020204" pitchFamily="34" charset="-122"/>
              </a:defRPr>
            </a:lvl1pPr>
          </a:lstStyle>
          <a:p>
            <a:r>
              <a:rPr lang="zh-CN" altLang="en-US" dirty="0"/>
              <a:t>事故总结与反思事故总结与反思事故总结与反思事故总结与反思事故总结与反思事故总结与反思</a:t>
            </a:r>
          </a:p>
        </p:txBody>
      </p:sp>
    </p:spTree>
    <p:extLst>
      <p:ext uri="{BB962C8B-B14F-4D97-AF65-F5344CB8AC3E}">
        <p14:creationId xmlns:p14="http://schemas.microsoft.com/office/powerpoint/2010/main" val="422434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安全培训</a:t>
            </a:r>
          </a:p>
        </p:txBody>
      </p:sp>
      <p:sp>
        <p:nvSpPr>
          <p:cNvPr id="6" name="矩形 5">
            <a:extLst>
              <a:ext uri="{FF2B5EF4-FFF2-40B4-BE49-F238E27FC236}">
                <a16:creationId xmlns:a16="http://schemas.microsoft.com/office/drawing/2014/main" id="{27A8AE60-BAAC-453B-8F04-2BEB5985E44D}"/>
              </a:ext>
            </a:extLst>
          </p:cNvPr>
          <p:cNvSpPr/>
          <p:nvPr/>
        </p:nvSpPr>
        <p:spPr>
          <a:xfrm>
            <a:off x="677637" y="1449132"/>
            <a:ext cx="10900223" cy="961289"/>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工厂安全教育培训以车间级、班组级教育培训为主，另外还包括访客培训、专题等。截止</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月，工厂总共开展安全教育</a:t>
            </a:r>
            <a:r>
              <a:rPr lang="en-US" altLang="zh-CN" sz="2000" dirty="0">
                <a:latin typeface="微软雅黑" panose="020B0503020204020204" pitchFamily="34" charset="-122"/>
                <a:ea typeface="微软雅黑" panose="020B0503020204020204" pitchFamily="34" charset="-122"/>
              </a:rPr>
              <a:t>XXX</a:t>
            </a:r>
            <a:r>
              <a:rPr lang="zh-CN" altLang="en-US" sz="2000" dirty="0">
                <a:latin typeface="微软雅黑" panose="020B0503020204020204" pitchFamily="34" charset="-122"/>
                <a:ea typeface="微软雅黑" panose="020B0503020204020204" pitchFamily="34" charset="-122"/>
              </a:rPr>
              <a:t>批次，培训总人数</a:t>
            </a:r>
            <a:r>
              <a:rPr lang="en-US" altLang="zh-CN" sz="2000" dirty="0">
                <a:latin typeface="微软雅黑" panose="020B0503020204020204" pitchFamily="34" charset="-122"/>
                <a:ea typeface="微软雅黑" panose="020B0503020204020204" pitchFamily="34" charset="-122"/>
              </a:rPr>
              <a:t>XXXX</a:t>
            </a:r>
            <a:r>
              <a:rPr lang="zh-CN" altLang="en-US" sz="2000" dirty="0">
                <a:latin typeface="微软雅黑" panose="020B0503020204020204" pitchFamily="34" charset="-122"/>
                <a:ea typeface="微软雅黑" panose="020B0503020204020204" pitchFamily="34" charset="-122"/>
              </a:rPr>
              <a:t>人次。</a:t>
            </a:r>
          </a:p>
        </p:txBody>
      </p:sp>
      <p:graphicFrame>
        <p:nvGraphicFramePr>
          <p:cNvPr id="7" name="表格 7">
            <a:extLst>
              <a:ext uri="{FF2B5EF4-FFF2-40B4-BE49-F238E27FC236}">
                <a16:creationId xmlns:a16="http://schemas.microsoft.com/office/drawing/2014/main" id="{C08929F6-C2AC-4989-9879-8C06A7EC4CF7}"/>
              </a:ext>
            </a:extLst>
          </p:cNvPr>
          <p:cNvGraphicFramePr>
            <a:graphicFrameLocks noGrp="1"/>
          </p:cNvGraphicFramePr>
          <p:nvPr>
            <p:extLst>
              <p:ext uri="{D42A27DB-BD31-4B8C-83A1-F6EECF244321}">
                <p14:modId xmlns:p14="http://schemas.microsoft.com/office/powerpoint/2010/main" val="1978346230"/>
              </p:ext>
            </p:extLst>
          </p:nvPr>
        </p:nvGraphicFramePr>
        <p:xfrm>
          <a:off x="677638" y="2800015"/>
          <a:ext cx="10900224" cy="3535472"/>
        </p:xfrm>
        <a:graphic>
          <a:graphicData uri="http://schemas.openxmlformats.org/drawingml/2006/table">
            <a:tbl>
              <a:tblPr firstRow="1" bandRow="1">
                <a:tableStyleId>{5C22544A-7EE6-4342-B048-85BDC9FD1C3A}</a:tableStyleId>
              </a:tblPr>
              <a:tblGrid>
                <a:gridCol w="1816704">
                  <a:extLst>
                    <a:ext uri="{9D8B030D-6E8A-4147-A177-3AD203B41FA5}">
                      <a16:colId xmlns:a16="http://schemas.microsoft.com/office/drawing/2014/main" val="4122513275"/>
                    </a:ext>
                  </a:extLst>
                </a:gridCol>
                <a:gridCol w="1816704">
                  <a:extLst>
                    <a:ext uri="{9D8B030D-6E8A-4147-A177-3AD203B41FA5}">
                      <a16:colId xmlns:a16="http://schemas.microsoft.com/office/drawing/2014/main" val="3290536456"/>
                    </a:ext>
                  </a:extLst>
                </a:gridCol>
                <a:gridCol w="1816704">
                  <a:extLst>
                    <a:ext uri="{9D8B030D-6E8A-4147-A177-3AD203B41FA5}">
                      <a16:colId xmlns:a16="http://schemas.microsoft.com/office/drawing/2014/main" val="2988909267"/>
                    </a:ext>
                  </a:extLst>
                </a:gridCol>
                <a:gridCol w="1816704">
                  <a:extLst>
                    <a:ext uri="{9D8B030D-6E8A-4147-A177-3AD203B41FA5}">
                      <a16:colId xmlns:a16="http://schemas.microsoft.com/office/drawing/2014/main" val="1997642455"/>
                    </a:ext>
                  </a:extLst>
                </a:gridCol>
                <a:gridCol w="1816704">
                  <a:extLst>
                    <a:ext uri="{9D8B030D-6E8A-4147-A177-3AD203B41FA5}">
                      <a16:colId xmlns:a16="http://schemas.microsoft.com/office/drawing/2014/main" val="3862291746"/>
                    </a:ext>
                  </a:extLst>
                </a:gridCol>
                <a:gridCol w="1816704">
                  <a:extLst>
                    <a:ext uri="{9D8B030D-6E8A-4147-A177-3AD203B41FA5}">
                      <a16:colId xmlns:a16="http://schemas.microsoft.com/office/drawing/2014/main" val="1332700336"/>
                    </a:ext>
                  </a:extLst>
                </a:gridCol>
              </a:tblGrid>
              <a:tr h="883868">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培训类别</a:t>
                      </a:r>
                    </a:p>
                  </a:txBody>
                  <a:tcPr anchor="ctr">
                    <a:gradFill flip="none" rotWithShape="1">
                      <a:gsLst>
                        <a:gs pos="0">
                          <a:srgbClr val="173555"/>
                        </a:gs>
                        <a:gs pos="100000">
                          <a:srgbClr val="00A7C3"/>
                        </a:gs>
                      </a:gsLst>
                      <a:lin ang="5400000" scaled="1"/>
                      <a:tileRect/>
                    </a:gradFill>
                  </a:tcPr>
                </a:tc>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车间级培训</a:t>
                      </a:r>
                    </a:p>
                  </a:txBody>
                  <a:tcPr anchor="ctr">
                    <a:gradFill flip="none" rotWithShape="1">
                      <a:gsLst>
                        <a:gs pos="0">
                          <a:srgbClr val="173555"/>
                        </a:gs>
                        <a:gs pos="100000">
                          <a:srgbClr val="00A7C3"/>
                        </a:gs>
                      </a:gsLst>
                      <a:lin ang="5400000" scaled="1"/>
                      <a:tileRect/>
                    </a:gradFill>
                  </a:tcPr>
                </a:tc>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班组级培训</a:t>
                      </a:r>
                    </a:p>
                  </a:txBody>
                  <a:tcPr anchor="ctr">
                    <a:gradFill flip="none" rotWithShape="1">
                      <a:gsLst>
                        <a:gs pos="0">
                          <a:srgbClr val="173555"/>
                        </a:gs>
                        <a:gs pos="100000">
                          <a:srgbClr val="00A7C3"/>
                        </a:gs>
                      </a:gsLst>
                      <a:lin ang="5400000" scaled="1"/>
                      <a:tileRect/>
                    </a:gradFill>
                  </a:tcPr>
                </a:tc>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访客培训</a:t>
                      </a:r>
                    </a:p>
                  </a:txBody>
                  <a:tcPr anchor="ctr">
                    <a:gradFill flip="none" rotWithShape="1">
                      <a:gsLst>
                        <a:gs pos="0">
                          <a:srgbClr val="173555"/>
                        </a:gs>
                        <a:gs pos="100000">
                          <a:srgbClr val="00A7C3"/>
                        </a:gs>
                      </a:gsLst>
                      <a:lin ang="5400000" scaled="1"/>
                      <a:tileRect/>
                    </a:gradFill>
                  </a:tcPr>
                </a:tc>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专题</a:t>
                      </a:r>
                      <a:r>
                        <a:rPr lang="en-US" altLang="zh-CN" sz="1800" b="0" kern="1200" dirty="0">
                          <a:solidFill>
                            <a:schemeClr val="lt1"/>
                          </a:solidFill>
                          <a:latin typeface="微软雅黑" panose="020B0503020204020204" pitchFamily="34" charset="-122"/>
                          <a:ea typeface="微软雅黑" panose="020B0503020204020204" pitchFamily="34" charset="-122"/>
                          <a:cs typeface="+mn-cs"/>
                        </a:rPr>
                        <a:t>/</a:t>
                      </a:r>
                      <a:r>
                        <a:rPr lang="zh-CN" altLang="en-US" sz="1800" b="0" kern="1200" dirty="0">
                          <a:solidFill>
                            <a:schemeClr val="lt1"/>
                          </a:solidFill>
                          <a:latin typeface="微软雅黑" panose="020B0503020204020204" pitchFamily="34" charset="-122"/>
                          <a:ea typeface="微软雅黑" panose="020B0503020204020204" pitchFamily="34" charset="-122"/>
                          <a:cs typeface="+mn-cs"/>
                        </a:rPr>
                        <a:t>专项培训</a:t>
                      </a:r>
                    </a:p>
                  </a:txBody>
                  <a:tcPr anchor="ctr">
                    <a:gradFill flip="none" rotWithShape="1">
                      <a:gsLst>
                        <a:gs pos="0">
                          <a:srgbClr val="173555"/>
                        </a:gs>
                        <a:gs pos="100000">
                          <a:srgbClr val="00A7C3"/>
                        </a:gs>
                      </a:gsLst>
                      <a:lin ang="5400000" scaled="1"/>
                      <a:tileRect/>
                    </a:gradFill>
                  </a:tcPr>
                </a:tc>
                <a:tc>
                  <a:txBody>
                    <a:bodyPr/>
                    <a:lstStyle/>
                    <a:p>
                      <a:pPr marL="0" algn="ctr" defTabSz="914400" rtl="0" eaLnBrk="1" latinLnBrk="0" hangingPunct="1"/>
                      <a:r>
                        <a:rPr lang="zh-CN" altLang="en-US" sz="1800" b="0" kern="1200" dirty="0">
                          <a:solidFill>
                            <a:schemeClr val="lt1"/>
                          </a:solidFill>
                          <a:latin typeface="微软雅黑" panose="020B0503020204020204" pitchFamily="34" charset="-122"/>
                          <a:ea typeface="微软雅黑" panose="020B0503020204020204" pitchFamily="34" charset="-122"/>
                          <a:cs typeface="+mn-cs"/>
                        </a:rPr>
                        <a:t>合计</a:t>
                      </a:r>
                    </a:p>
                  </a:txBody>
                  <a:tcPr anchor="ct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4107761956"/>
                  </a:ext>
                </a:extLst>
              </a:tr>
              <a:tr h="883868">
                <a:tc>
                  <a:txBody>
                    <a:bodyPr/>
                    <a:lstStyle/>
                    <a:p>
                      <a:pPr algn="ctr"/>
                      <a:r>
                        <a:rPr lang="zh-CN" altLang="en-US" dirty="0">
                          <a:latin typeface="微软雅黑" panose="020B0503020204020204" pitchFamily="34" charset="-122"/>
                          <a:ea typeface="微软雅黑" panose="020B0503020204020204" pitchFamily="34" charset="-122"/>
                        </a:rPr>
                        <a:t>场次</a:t>
                      </a:r>
                    </a:p>
                  </a:txBody>
                  <a:tcPr anchor="ctr"/>
                </a:tc>
                <a:tc>
                  <a:txBody>
                    <a:bodyPr/>
                    <a:lstStyle/>
                    <a:p>
                      <a:pPr algn="ctr"/>
                      <a:r>
                        <a:rPr lang="en-US" altLang="zh-CN" dirty="0"/>
                        <a:t>10</a:t>
                      </a:r>
                      <a:endParaRPr lang="zh-CN" altLang="en-US" dirty="0"/>
                    </a:p>
                  </a:txBody>
                  <a:tcPr anchor="ctr"/>
                </a:tc>
                <a:tc>
                  <a:txBody>
                    <a:bodyPr/>
                    <a:lstStyle/>
                    <a:p>
                      <a:pPr algn="ctr"/>
                      <a:r>
                        <a:rPr lang="en-US" altLang="zh-CN" dirty="0"/>
                        <a:t>12</a:t>
                      </a:r>
                      <a:endParaRPr lang="zh-CN" altLang="en-US" dirty="0"/>
                    </a:p>
                  </a:txBody>
                  <a:tcPr anchor="ctr"/>
                </a:tc>
                <a:tc>
                  <a:txBody>
                    <a:bodyPr/>
                    <a:lstStyle/>
                    <a:p>
                      <a:pPr algn="ctr"/>
                      <a:r>
                        <a:rPr lang="en-US" altLang="zh-CN" dirty="0"/>
                        <a:t>15</a:t>
                      </a:r>
                      <a:endParaRPr lang="zh-CN" altLang="en-US" dirty="0"/>
                    </a:p>
                  </a:txBody>
                  <a:tcPr anchor="ctr"/>
                </a:tc>
                <a:tc>
                  <a:txBody>
                    <a:bodyPr/>
                    <a:lstStyle/>
                    <a:p>
                      <a:pPr algn="ctr"/>
                      <a:r>
                        <a:rPr lang="en-US" altLang="zh-CN" dirty="0"/>
                        <a:t>30</a:t>
                      </a:r>
                      <a:endParaRPr lang="zh-CN" altLang="en-US" dirty="0"/>
                    </a:p>
                  </a:txBody>
                  <a:tcPr anchor="ctr"/>
                </a:tc>
                <a:tc>
                  <a:txBody>
                    <a:bodyPr/>
                    <a:lstStyle/>
                    <a:p>
                      <a:pPr algn="ctr"/>
                      <a:r>
                        <a:rPr lang="en-US" altLang="zh-CN" dirty="0"/>
                        <a:t>67</a:t>
                      </a:r>
                      <a:endParaRPr lang="zh-CN" altLang="en-US" dirty="0"/>
                    </a:p>
                  </a:txBody>
                  <a:tcPr anchor="ctr"/>
                </a:tc>
                <a:extLst>
                  <a:ext uri="{0D108BD9-81ED-4DB2-BD59-A6C34878D82A}">
                    <a16:rowId xmlns:a16="http://schemas.microsoft.com/office/drawing/2014/main" val="1747617105"/>
                  </a:ext>
                </a:extLst>
              </a:tr>
              <a:tr h="883868">
                <a:tc>
                  <a:txBody>
                    <a:bodyPr/>
                    <a:lstStyle/>
                    <a:p>
                      <a:pPr algn="ctr"/>
                      <a:r>
                        <a:rPr lang="zh-CN" altLang="en-US" dirty="0">
                          <a:latin typeface="微软雅黑" panose="020B0503020204020204" pitchFamily="34" charset="-122"/>
                          <a:ea typeface="微软雅黑" panose="020B0503020204020204" pitchFamily="34" charset="-122"/>
                        </a:rPr>
                        <a:t>人次</a:t>
                      </a:r>
                    </a:p>
                  </a:txBody>
                  <a:tcPr anchor="ctr"/>
                </a:tc>
                <a:tc>
                  <a:txBody>
                    <a:bodyPr/>
                    <a:lstStyle/>
                    <a:p>
                      <a:pPr algn="ctr"/>
                      <a:r>
                        <a:rPr lang="en-US" altLang="zh-CN" dirty="0"/>
                        <a:t>88</a:t>
                      </a:r>
                      <a:endParaRPr lang="zh-CN" altLang="en-US" dirty="0"/>
                    </a:p>
                  </a:txBody>
                  <a:tcPr anchor="ctr"/>
                </a:tc>
                <a:tc>
                  <a:txBody>
                    <a:bodyPr/>
                    <a:lstStyle/>
                    <a:p>
                      <a:pPr algn="ctr"/>
                      <a:r>
                        <a:rPr lang="en-US" altLang="zh-CN" dirty="0"/>
                        <a:t>96</a:t>
                      </a:r>
                      <a:endParaRPr lang="zh-CN" altLang="en-US" dirty="0"/>
                    </a:p>
                  </a:txBody>
                  <a:tcPr anchor="ctr"/>
                </a:tc>
                <a:tc>
                  <a:txBody>
                    <a:bodyPr/>
                    <a:lstStyle/>
                    <a:p>
                      <a:pPr algn="ctr"/>
                      <a:r>
                        <a:rPr lang="en-US" altLang="zh-CN" dirty="0"/>
                        <a:t>361</a:t>
                      </a:r>
                      <a:endParaRPr lang="zh-CN" altLang="en-US" dirty="0"/>
                    </a:p>
                  </a:txBody>
                  <a:tcPr anchor="ctr"/>
                </a:tc>
                <a:tc>
                  <a:txBody>
                    <a:bodyPr/>
                    <a:lstStyle/>
                    <a:p>
                      <a:pPr algn="ctr"/>
                      <a:r>
                        <a:rPr lang="en-US" altLang="zh-CN" dirty="0"/>
                        <a:t>456</a:t>
                      </a:r>
                      <a:endParaRPr lang="zh-CN" altLang="en-US" dirty="0"/>
                    </a:p>
                  </a:txBody>
                  <a:tcPr anchor="ctr"/>
                </a:tc>
                <a:tc>
                  <a:txBody>
                    <a:bodyPr/>
                    <a:lstStyle/>
                    <a:p>
                      <a:pPr algn="ctr"/>
                      <a:r>
                        <a:rPr lang="en-US" altLang="zh-CN" dirty="0"/>
                        <a:t>998</a:t>
                      </a:r>
                      <a:endParaRPr lang="zh-CN" altLang="en-US" dirty="0"/>
                    </a:p>
                  </a:txBody>
                  <a:tcPr anchor="ctr"/>
                </a:tc>
                <a:extLst>
                  <a:ext uri="{0D108BD9-81ED-4DB2-BD59-A6C34878D82A}">
                    <a16:rowId xmlns:a16="http://schemas.microsoft.com/office/drawing/2014/main" val="3263677470"/>
                  </a:ext>
                </a:extLst>
              </a:tr>
              <a:tr h="883868">
                <a:tc>
                  <a:txBody>
                    <a:bodyPr/>
                    <a:lstStyle/>
                    <a:p>
                      <a:pPr algn="ctr"/>
                      <a:r>
                        <a:rPr lang="zh-CN" altLang="en-US" dirty="0">
                          <a:latin typeface="微软雅黑" panose="020B0503020204020204" pitchFamily="34" charset="-122"/>
                          <a:ea typeface="微软雅黑" panose="020B0503020204020204" pitchFamily="34" charset="-122"/>
                        </a:rPr>
                        <a:t>人工时</a:t>
                      </a:r>
                    </a:p>
                  </a:txBody>
                  <a:tcPr anchor="ctr"/>
                </a:tc>
                <a:tc>
                  <a:txBody>
                    <a:bodyPr/>
                    <a:lstStyle/>
                    <a:p>
                      <a:pPr algn="ctr"/>
                      <a:r>
                        <a:rPr lang="en-US" altLang="zh-CN" dirty="0"/>
                        <a:t>250</a:t>
                      </a:r>
                      <a:endParaRPr lang="zh-CN" altLang="en-US" dirty="0"/>
                    </a:p>
                  </a:txBody>
                  <a:tcPr anchor="ctr"/>
                </a:tc>
                <a:tc>
                  <a:txBody>
                    <a:bodyPr/>
                    <a:lstStyle/>
                    <a:p>
                      <a:pPr algn="ctr"/>
                      <a:r>
                        <a:rPr lang="en-US" altLang="zh-CN" dirty="0"/>
                        <a:t>185</a:t>
                      </a:r>
                      <a:endParaRPr lang="zh-CN" altLang="en-US" dirty="0"/>
                    </a:p>
                  </a:txBody>
                  <a:tcPr anchor="ctr"/>
                </a:tc>
                <a:tc>
                  <a:txBody>
                    <a:bodyPr/>
                    <a:lstStyle/>
                    <a:p>
                      <a:pPr algn="ctr"/>
                      <a:r>
                        <a:rPr lang="en-US" altLang="zh-CN" dirty="0"/>
                        <a:t>7</a:t>
                      </a:r>
                      <a:endParaRPr lang="zh-CN" altLang="en-US" dirty="0"/>
                    </a:p>
                  </a:txBody>
                  <a:tcPr anchor="ctr"/>
                </a:tc>
                <a:tc>
                  <a:txBody>
                    <a:bodyPr/>
                    <a:lstStyle/>
                    <a:p>
                      <a:pPr algn="ctr"/>
                      <a:r>
                        <a:rPr lang="en-US" altLang="zh-CN" dirty="0"/>
                        <a:t>996</a:t>
                      </a:r>
                      <a:endParaRPr lang="zh-CN" altLang="en-US" dirty="0"/>
                    </a:p>
                  </a:txBody>
                  <a:tcPr anchor="ctr"/>
                </a:tc>
                <a:tc>
                  <a:txBody>
                    <a:bodyPr/>
                    <a:lstStyle/>
                    <a:p>
                      <a:pPr algn="ctr"/>
                      <a:r>
                        <a:rPr lang="en-US" altLang="zh-CN" dirty="0"/>
                        <a:t>1438</a:t>
                      </a:r>
                      <a:endParaRPr lang="zh-CN" altLang="en-US" dirty="0"/>
                    </a:p>
                  </a:txBody>
                  <a:tcPr anchor="ctr"/>
                </a:tc>
                <a:extLst>
                  <a:ext uri="{0D108BD9-81ED-4DB2-BD59-A6C34878D82A}">
                    <a16:rowId xmlns:a16="http://schemas.microsoft.com/office/drawing/2014/main" val="1317739759"/>
                  </a:ext>
                </a:extLst>
              </a:tr>
            </a:tbl>
          </a:graphicData>
        </a:graphic>
      </p:graphicFrame>
    </p:spTree>
    <p:extLst>
      <p:ext uri="{BB962C8B-B14F-4D97-AF65-F5344CB8AC3E}">
        <p14:creationId xmlns:p14="http://schemas.microsoft.com/office/powerpoint/2010/main" val="241954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安全投入</a:t>
            </a:r>
          </a:p>
        </p:txBody>
      </p:sp>
      <p:sp>
        <p:nvSpPr>
          <p:cNvPr id="2" name="矩形 1">
            <a:extLst>
              <a:ext uri="{FF2B5EF4-FFF2-40B4-BE49-F238E27FC236}">
                <a16:creationId xmlns:a16="http://schemas.microsoft.com/office/drawing/2014/main" id="{09BCAEEC-DB1E-4D59-9A19-1BEF8031A43B}"/>
              </a:ext>
            </a:extLst>
          </p:cNvPr>
          <p:cNvSpPr/>
          <p:nvPr/>
        </p:nvSpPr>
        <p:spPr>
          <a:xfrm>
            <a:off x="740229" y="1186529"/>
            <a:ext cx="10805885" cy="961289"/>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年公司保证足够安全投入，共安全投入</a:t>
            </a:r>
            <a:r>
              <a:rPr lang="en-US" altLang="zh-CN" sz="2000" dirty="0">
                <a:latin typeface="微软雅黑" panose="020B0503020204020204" pitchFamily="34" charset="-122"/>
                <a:ea typeface="微软雅黑" panose="020B0503020204020204" pitchFamily="34" charset="-122"/>
              </a:rPr>
              <a:t>18.27</a:t>
            </a:r>
            <a:r>
              <a:rPr lang="zh-CN" altLang="en-US" sz="2000" dirty="0">
                <a:latin typeface="微软雅黑" panose="020B0503020204020204" pitchFamily="34" charset="-122"/>
                <a:ea typeface="微软雅黑" panose="020B0503020204020204" pitchFamily="34" charset="-122"/>
              </a:rPr>
              <a:t>万元，并建立了安全投入台帐。安全投入主要包括安全培训教育、个人防护用品配发、消防设施维保等方面。</a:t>
            </a:r>
          </a:p>
        </p:txBody>
      </p:sp>
      <p:graphicFrame>
        <p:nvGraphicFramePr>
          <p:cNvPr id="4" name="表格 7">
            <a:extLst>
              <a:ext uri="{FF2B5EF4-FFF2-40B4-BE49-F238E27FC236}">
                <a16:creationId xmlns:a16="http://schemas.microsoft.com/office/drawing/2014/main" id="{BBA090C3-9A2E-42BA-A45B-9C048D87ABCB}"/>
              </a:ext>
            </a:extLst>
          </p:cNvPr>
          <p:cNvGraphicFramePr>
            <a:graphicFrameLocks noGrp="1"/>
          </p:cNvGraphicFramePr>
          <p:nvPr>
            <p:extLst>
              <p:ext uri="{D42A27DB-BD31-4B8C-83A1-F6EECF244321}">
                <p14:modId xmlns:p14="http://schemas.microsoft.com/office/powerpoint/2010/main" val="238825280"/>
              </p:ext>
            </p:extLst>
          </p:nvPr>
        </p:nvGraphicFramePr>
        <p:xfrm>
          <a:off x="645888" y="2302618"/>
          <a:ext cx="10900224" cy="4242906"/>
        </p:xfrm>
        <a:graphic>
          <a:graphicData uri="http://schemas.openxmlformats.org/drawingml/2006/table">
            <a:tbl>
              <a:tblPr firstRow="1" bandRow="1">
                <a:tableStyleId>{5C22544A-7EE6-4342-B048-85BDC9FD1C3A}</a:tableStyleId>
              </a:tblPr>
              <a:tblGrid>
                <a:gridCol w="1362528">
                  <a:extLst>
                    <a:ext uri="{9D8B030D-6E8A-4147-A177-3AD203B41FA5}">
                      <a16:colId xmlns:a16="http://schemas.microsoft.com/office/drawing/2014/main" val="3938426741"/>
                    </a:ext>
                  </a:extLst>
                </a:gridCol>
                <a:gridCol w="1362528">
                  <a:extLst>
                    <a:ext uri="{9D8B030D-6E8A-4147-A177-3AD203B41FA5}">
                      <a16:colId xmlns:a16="http://schemas.microsoft.com/office/drawing/2014/main" val="3855422049"/>
                    </a:ext>
                  </a:extLst>
                </a:gridCol>
                <a:gridCol w="1362528">
                  <a:extLst>
                    <a:ext uri="{9D8B030D-6E8A-4147-A177-3AD203B41FA5}">
                      <a16:colId xmlns:a16="http://schemas.microsoft.com/office/drawing/2014/main" val="819827968"/>
                    </a:ext>
                  </a:extLst>
                </a:gridCol>
                <a:gridCol w="1362528">
                  <a:extLst>
                    <a:ext uri="{9D8B030D-6E8A-4147-A177-3AD203B41FA5}">
                      <a16:colId xmlns:a16="http://schemas.microsoft.com/office/drawing/2014/main" val="2009636418"/>
                    </a:ext>
                  </a:extLst>
                </a:gridCol>
                <a:gridCol w="1362528">
                  <a:extLst>
                    <a:ext uri="{9D8B030D-6E8A-4147-A177-3AD203B41FA5}">
                      <a16:colId xmlns:a16="http://schemas.microsoft.com/office/drawing/2014/main" val="4088851709"/>
                    </a:ext>
                  </a:extLst>
                </a:gridCol>
                <a:gridCol w="1469572">
                  <a:extLst>
                    <a:ext uri="{9D8B030D-6E8A-4147-A177-3AD203B41FA5}">
                      <a16:colId xmlns:a16="http://schemas.microsoft.com/office/drawing/2014/main" val="1289350102"/>
                    </a:ext>
                  </a:extLst>
                </a:gridCol>
                <a:gridCol w="1255484">
                  <a:extLst>
                    <a:ext uri="{9D8B030D-6E8A-4147-A177-3AD203B41FA5}">
                      <a16:colId xmlns:a16="http://schemas.microsoft.com/office/drawing/2014/main" val="434823751"/>
                    </a:ext>
                  </a:extLst>
                </a:gridCol>
                <a:gridCol w="1362528">
                  <a:extLst>
                    <a:ext uri="{9D8B030D-6E8A-4147-A177-3AD203B41FA5}">
                      <a16:colId xmlns:a16="http://schemas.microsoft.com/office/drawing/2014/main" val="3381381905"/>
                    </a:ext>
                  </a:extLst>
                </a:gridCol>
              </a:tblGrid>
              <a:tr h="681882">
                <a:tc>
                  <a:txBody>
                    <a:bodyPr/>
                    <a:lstStyle/>
                    <a:p>
                      <a:endParaRPr lang="zh-CN" altLang="en-US" dirty="0"/>
                    </a:p>
                  </a:txBody>
                  <a:tcP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安全教育培训</a:t>
                      </a:r>
                    </a:p>
                  </a:txBody>
                  <a:tcPr anchor="ctr">
                    <a:gradFill flip="none" rotWithShape="1">
                      <a:gsLst>
                        <a:gs pos="0">
                          <a:srgbClr val="173555"/>
                        </a:gs>
                        <a:gs pos="100000">
                          <a:srgbClr val="00A7C3"/>
                        </a:gs>
                      </a:gsLst>
                      <a:lin ang="5400000" scaled="1"/>
                      <a:tileRect/>
                    </a:gradFill>
                  </a:tcPr>
                </a:tc>
                <a:tc>
                  <a:txBody>
                    <a:bodyPr/>
                    <a:lstStyle/>
                    <a:p>
                      <a:pPr algn="ctr"/>
                      <a:r>
                        <a:rPr lang="en-US" altLang="zh-CN" sz="1600" b="0" dirty="0">
                          <a:latin typeface="微软雅黑" panose="020B0503020204020204" pitchFamily="34" charset="-122"/>
                          <a:ea typeface="微软雅黑" panose="020B0503020204020204" pitchFamily="34" charset="-122"/>
                        </a:rPr>
                        <a:t>PPE</a:t>
                      </a:r>
                      <a:endParaRPr lang="zh-CN" altLang="en-US" sz="1600" b="0" dirty="0">
                        <a:latin typeface="微软雅黑" panose="020B0503020204020204" pitchFamily="34" charset="-122"/>
                        <a:ea typeface="微软雅黑" panose="020B0503020204020204" pitchFamily="34" charset="-122"/>
                      </a:endParaRPr>
                    </a:p>
                  </a:txBody>
                  <a:tcPr anchor="ct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安全设施投入</a:t>
                      </a:r>
                      <a:r>
                        <a:rPr lang="en-US" altLang="zh-CN" sz="1600" b="0" dirty="0">
                          <a:latin typeface="微软雅黑" panose="020B0503020204020204" pitchFamily="34" charset="-122"/>
                          <a:ea typeface="微软雅黑" panose="020B0503020204020204" pitchFamily="34" charset="-122"/>
                        </a:rPr>
                        <a:t>/</a:t>
                      </a:r>
                      <a:r>
                        <a:rPr lang="zh-CN" altLang="en-US" sz="1600" b="0" dirty="0">
                          <a:latin typeface="微软雅黑" panose="020B0503020204020204" pitchFamily="34" charset="-122"/>
                          <a:ea typeface="微软雅黑" panose="020B0503020204020204" pitchFamily="34" charset="-122"/>
                        </a:rPr>
                        <a:t>改造</a:t>
                      </a:r>
                    </a:p>
                  </a:txBody>
                  <a:tcPr anchor="ct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安全隐患治理费用</a:t>
                      </a:r>
                    </a:p>
                  </a:txBody>
                  <a:tcPr anchor="ct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安全检查费用</a:t>
                      </a:r>
                    </a:p>
                  </a:txBody>
                  <a:tcPr anchor="ct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应急演练</a:t>
                      </a:r>
                    </a:p>
                  </a:txBody>
                  <a:tcPr anchor="ctr">
                    <a:gradFill flip="none" rotWithShape="1">
                      <a:gsLst>
                        <a:gs pos="0">
                          <a:srgbClr val="173555"/>
                        </a:gs>
                        <a:gs pos="100000">
                          <a:srgbClr val="00A7C3"/>
                        </a:gs>
                      </a:gsLst>
                      <a:lin ang="5400000" scaled="1"/>
                      <a:tileRect/>
                    </a:gradFill>
                  </a:tcPr>
                </a:tc>
                <a:tc>
                  <a:txBody>
                    <a:bodyPr/>
                    <a:lstStyle/>
                    <a:p>
                      <a:pPr algn="ctr"/>
                      <a:r>
                        <a:rPr lang="zh-CN" altLang="en-US" sz="1600" b="0" dirty="0">
                          <a:latin typeface="微软雅黑" panose="020B0503020204020204" pitchFamily="34" charset="-122"/>
                          <a:ea typeface="微软雅黑" panose="020B0503020204020204" pitchFamily="34" charset="-122"/>
                        </a:rPr>
                        <a:t>其他</a:t>
                      </a:r>
                    </a:p>
                  </a:txBody>
                  <a:tcPr anchor="ct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3165597144"/>
                  </a:ext>
                </a:extLst>
              </a:tr>
              <a:tr h="593504">
                <a:tc>
                  <a:txBody>
                    <a:bodyPr/>
                    <a:lstStyle/>
                    <a:p>
                      <a:pPr algn="ctr"/>
                      <a:r>
                        <a:rPr lang="zh-CN" altLang="en-US" sz="1600" dirty="0">
                          <a:latin typeface="微软雅黑" panose="020B0503020204020204" pitchFamily="34" charset="-122"/>
                          <a:ea typeface="微软雅黑" panose="020B0503020204020204" pitchFamily="34" charset="-122"/>
                        </a:rPr>
                        <a:t>一季度</a:t>
                      </a:r>
                    </a:p>
                  </a:txBody>
                  <a:tcPr anchor="ctr"/>
                </a:tc>
                <a:tc>
                  <a:txBody>
                    <a:bodyPr/>
                    <a:lstStyle/>
                    <a:p>
                      <a:pPr algn="ctr"/>
                      <a:r>
                        <a:rPr lang="en-US" altLang="zh-CN" dirty="0"/>
                        <a:t>3548</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1324</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3486049829"/>
                  </a:ext>
                </a:extLst>
              </a:tr>
              <a:tr h="593504">
                <a:tc>
                  <a:txBody>
                    <a:bodyPr/>
                    <a:lstStyle/>
                    <a:p>
                      <a:pPr algn="ctr"/>
                      <a:r>
                        <a:rPr lang="zh-CN" altLang="en-US" sz="1600" dirty="0">
                          <a:latin typeface="微软雅黑" panose="020B0503020204020204" pitchFamily="34" charset="-122"/>
                          <a:ea typeface="微软雅黑" panose="020B0503020204020204" pitchFamily="34" charset="-122"/>
                        </a:rPr>
                        <a:t>二季度</a:t>
                      </a:r>
                    </a:p>
                  </a:txBody>
                  <a:tcPr anchor="ctr"/>
                </a:tc>
                <a:tc>
                  <a:txBody>
                    <a:bodyPr/>
                    <a:lstStyle/>
                    <a:p>
                      <a:pPr algn="ctr"/>
                      <a:r>
                        <a:rPr lang="en-US" altLang="zh-CN" dirty="0"/>
                        <a:t>1032</a:t>
                      </a:r>
                      <a:endParaRPr lang="zh-CN" altLang="en-US" dirty="0"/>
                    </a:p>
                  </a:txBody>
                  <a:tcPr anchor="ctr"/>
                </a:tc>
                <a:tc>
                  <a:txBody>
                    <a:bodyPr/>
                    <a:lstStyle/>
                    <a:p>
                      <a:pPr algn="ctr"/>
                      <a:endParaRPr lang="zh-CN" altLang="en-US" dirty="0"/>
                    </a:p>
                  </a:txBody>
                  <a:tcPr anchor="ctr"/>
                </a:tc>
                <a:tc>
                  <a:txBody>
                    <a:bodyPr/>
                    <a:lstStyle/>
                    <a:p>
                      <a:pPr algn="ctr"/>
                      <a:r>
                        <a:rPr lang="en-US" altLang="zh-CN" dirty="0"/>
                        <a:t>1324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673384774"/>
                  </a:ext>
                </a:extLst>
              </a:tr>
              <a:tr h="593504">
                <a:tc>
                  <a:txBody>
                    <a:bodyPr/>
                    <a:lstStyle/>
                    <a:p>
                      <a:pPr algn="ctr"/>
                      <a:r>
                        <a:rPr lang="zh-CN" altLang="en-US" sz="1600" dirty="0">
                          <a:latin typeface="微软雅黑" panose="020B0503020204020204" pitchFamily="34" charset="-122"/>
                          <a:ea typeface="微软雅黑" panose="020B0503020204020204" pitchFamily="34" charset="-122"/>
                        </a:rPr>
                        <a:t>三季度</a:t>
                      </a:r>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algn="ctr"/>
                      <a:r>
                        <a:rPr lang="en-US" altLang="zh-CN" dirty="0"/>
                        <a:t>1324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3324606486"/>
                  </a:ext>
                </a:extLst>
              </a:tr>
              <a:tr h="593504">
                <a:tc>
                  <a:txBody>
                    <a:bodyPr/>
                    <a:lstStyle/>
                    <a:p>
                      <a:pPr algn="ctr"/>
                      <a:r>
                        <a:rPr lang="zh-CN" altLang="en-US" sz="1600" dirty="0">
                          <a:latin typeface="微软雅黑" panose="020B0503020204020204" pitchFamily="34" charset="-122"/>
                          <a:ea typeface="微软雅黑" panose="020B0503020204020204" pitchFamily="34" charset="-122"/>
                        </a:rPr>
                        <a:t>四季度</a:t>
                      </a:r>
                    </a:p>
                  </a:txBody>
                  <a:tcPr anchor="ctr"/>
                </a:tc>
                <a:tc>
                  <a:txBody>
                    <a:bodyPr/>
                    <a:lstStyle/>
                    <a:p>
                      <a:pPr algn="ctr"/>
                      <a:r>
                        <a:rPr lang="en-US" altLang="zh-CN" dirty="0"/>
                        <a:t>2458</a:t>
                      </a:r>
                      <a:endParaRPr lang="zh-CN" altLang="en-US" dirty="0"/>
                    </a:p>
                  </a:txBody>
                  <a:tcPr anchor="ctr"/>
                </a:tc>
                <a:tc>
                  <a:txBody>
                    <a:bodyPr/>
                    <a:lstStyle/>
                    <a:p>
                      <a:pPr algn="ctr"/>
                      <a:r>
                        <a:rPr lang="en-US" altLang="zh-CN" dirty="0"/>
                        <a:t>13245</a:t>
                      </a:r>
                      <a:endParaRPr lang="zh-CN" altLang="en-US" dirty="0"/>
                    </a:p>
                  </a:txBody>
                  <a:tcPr anchor="ctr"/>
                </a:tc>
                <a:tc>
                  <a:txBody>
                    <a:bodyPr/>
                    <a:lstStyle/>
                    <a:p>
                      <a:pPr algn="ct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a:t>
                      </a:r>
                      <a:endParaRPr lang="zh-CN" altLang="en-US" dirty="0"/>
                    </a:p>
                  </a:txBody>
                  <a:tcPr anchor="ctr"/>
                </a:tc>
                <a:extLst>
                  <a:ext uri="{0D108BD9-81ED-4DB2-BD59-A6C34878D82A}">
                    <a16:rowId xmlns:a16="http://schemas.microsoft.com/office/drawing/2014/main" val="1671627650"/>
                  </a:ext>
                </a:extLst>
              </a:tr>
              <a:tr h="593504">
                <a:tc>
                  <a:txBody>
                    <a:bodyPr/>
                    <a:lstStyle/>
                    <a:p>
                      <a:pPr algn="ctr"/>
                      <a:r>
                        <a:rPr lang="zh-CN" altLang="en-US" sz="1600" dirty="0">
                          <a:latin typeface="微软雅黑" panose="020B0503020204020204" pitchFamily="34" charset="-122"/>
                          <a:ea typeface="微软雅黑" panose="020B0503020204020204" pitchFamily="34" charset="-122"/>
                        </a:rPr>
                        <a:t>小计</a:t>
                      </a:r>
                    </a:p>
                  </a:txBody>
                  <a:tcPr anchor="ctr"/>
                </a:tc>
                <a:tc>
                  <a:txBody>
                    <a:bodyPr/>
                    <a:lstStyle/>
                    <a:p>
                      <a:pPr algn="ct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XXXX</a:t>
                      </a:r>
                      <a:endParaRPr lang="zh-CN" altLang="en-US" dirty="0"/>
                    </a:p>
                  </a:txBody>
                  <a:tcPr anchor="ctr"/>
                </a:tc>
                <a:extLst>
                  <a:ext uri="{0D108BD9-81ED-4DB2-BD59-A6C34878D82A}">
                    <a16:rowId xmlns:a16="http://schemas.microsoft.com/office/drawing/2014/main" val="1502793574"/>
                  </a:ext>
                </a:extLst>
              </a:tr>
              <a:tr h="593504">
                <a:tc gridSpan="5">
                  <a:txBody>
                    <a:bodyPr/>
                    <a:lstStyle/>
                    <a:p>
                      <a:pPr algn="ctr"/>
                      <a:r>
                        <a:rPr lang="zh-CN" altLang="en-US" sz="1600" b="1" dirty="0">
                          <a:latin typeface="微软雅黑" panose="020B0503020204020204" pitchFamily="34" charset="-122"/>
                          <a:ea typeface="微软雅黑" panose="020B0503020204020204" pitchFamily="34" charset="-122"/>
                        </a:rPr>
                        <a:t>合计</a:t>
                      </a:r>
                    </a:p>
                  </a:txBody>
                  <a:tcPr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gridSpan="3">
                  <a:txBody>
                    <a:bodyPr/>
                    <a:lstStyle/>
                    <a:p>
                      <a:pPr algn="ctr"/>
                      <a:r>
                        <a:rPr lang="en-US" altLang="zh-CN" dirty="0"/>
                        <a:t>XXX</a:t>
                      </a:r>
                      <a:endParaRPr lang="zh-CN" altLang="en-US" dirty="0"/>
                    </a:p>
                  </a:txBody>
                  <a:tcPr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540760094"/>
                  </a:ext>
                </a:extLst>
              </a:tr>
            </a:tbl>
          </a:graphicData>
        </a:graphic>
      </p:graphicFrame>
      <p:cxnSp>
        <p:nvCxnSpPr>
          <p:cNvPr id="11" name="直接连接符 10">
            <a:extLst>
              <a:ext uri="{FF2B5EF4-FFF2-40B4-BE49-F238E27FC236}">
                <a16:creationId xmlns:a16="http://schemas.microsoft.com/office/drawing/2014/main" id="{16867A56-51A9-4171-84BD-1963EAD3DC50}"/>
              </a:ext>
            </a:extLst>
          </p:cNvPr>
          <p:cNvCxnSpPr>
            <a:cxnSpLocks/>
          </p:cNvCxnSpPr>
          <p:nvPr/>
        </p:nvCxnSpPr>
        <p:spPr>
          <a:xfrm>
            <a:off x="740229" y="2405433"/>
            <a:ext cx="1101271" cy="49882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8AABD2FF-37B8-4CE7-B31F-AB53191C54BB}"/>
              </a:ext>
            </a:extLst>
          </p:cNvPr>
          <p:cNvSpPr txBox="1"/>
          <p:nvPr/>
        </p:nvSpPr>
        <p:spPr>
          <a:xfrm>
            <a:off x="1271814" y="2357384"/>
            <a:ext cx="863600"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类别</a:t>
            </a:r>
          </a:p>
        </p:txBody>
      </p:sp>
      <p:sp>
        <p:nvSpPr>
          <p:cNvPr id="13" name="文本框 12">
            <a:extLst>
              <a:ext uri="{FF2B5EF4-FFF2-40B4-BE49-F238E27FC236}">
                <a16:creationId xmlns:a16="http://schemas.microsoft.com/office/drawing/2014/main" id="{2DACF48C-4265-4624-BD73-523B65F14813}"/>
              </a:ext>
            </a:extLst>
          </p:cNvPr>
          <p:cNvSpPr txBox="1"/>
          <p:nvPr/>
        </p:nvSpPr>
        <p:spPr>
          <a:xfrm>
            <a:off x="698502" y="2629476"/>
            <a:ext cx="863600"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季度</a:t>
            </a:r>
          </a:p>
        </p:txBody>
      </p:sp>
    </p:spTree>
    <p:extLst>
      <p:ext uri="{BB962C8B-B14F-4D97-AF65-F5344CB8AC3E}">
        <p14:creationId xmlns:p14="http://schemas.microsoft.com/office/powerpoint/2010/main" val="12286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应急预案</a:t>
            </a:r>
          </a:p>
        </p:txBody>
      </p:sp>
      <p:graphicFrame>
        <p:nvGraphicFramePr>
          <p:cNvPr id="6" name="表格 6">
            <a:extLst>
              <a:ext uri="{FF2B5EF4-FFF2-40B4-BE49-F238E27FC236}">
                <a16:creationId xmlns:a16="http://schemas.microsoft.com/office/drawing/2014/main" id="{09717D2A-8B58-4324-BD56-4FE8423D8CD8}"/>
              </a:ext>
            </a:extLst>
          </p:cNvPr>
          <p:cNvGraphicFramePr>
            <a:graphicFrameLocks noGrp="1"/>
          </p:cNvGraphicFramePr>
          <p:nvPr>
            <p:extLst>
              <p:ext uri="{D42A27DB-BD31-4B8C-83A1-F6EECF244321}">
                <p14:modId xmlns:p14="http://schemas.microsoft.com/office/powerpoint/2010/main" val="2094083717"/>
              </p:ext>
            </p:extLst>
          </p:nvPr>
        </p:nvGraphicFramePr>
        <p:xfrm>
          <a:off x="645886" y="1485677"/>
          <a:ext cx="10900228" cy="4849810"/>
        </p:xfrm>
        <a:graphic>
          <a:graphicData uri="http://schemas.openxmlformats.org/drawingml/2006/table">
            <a:tbl>
              <a:tblPr firstRow="1" bandRow="1">
                <a:tableStyleId>{5C22544A-7EE6-4342-B048-85BDC9FD1C3A}</a:tableStyleId>
              </a:tblPr>
              <a:tblGrid>
                <a:gridCol w="1110343">
                  <a:extLst>
                    <a:ext uri="{9D8B030D-6E8A-4147-A177-3AD203B41FA5}">
                      <a16:colId xmlns:a16="http://schemas.microsoft.com/office/drawing/2014/main" val="3988982318"/>
                    </a:ext>
                  </a:extLst>
                </a:gridCol>
                <a:gridCol w="4339771">
                  <a:extLst>
                    <a:ext uri="{9D8B030D-6E8A-4147-A177-3AD203B41FA5}">
                      <a16:colId xmlns:a16="http://schemas.microsoft.com/office/drawing/2014/main" val="273139900"/>
                    </a:ext>
                  </a:extLst>
                </a:gridCol>
                <a:gridCol w="2725057">
                  <a:extLst>
                    <a:ext uri="{9D8B030D-6E8A-4147-A177-3AD203B41FA5}">
                      <a16:colId xmlns:a16="http://schemas.microsoft.com/office/drawing/2014/main" val="1503546455"/>
                    </a:ext>
                  </a:extLst>
                </a:gridCol>
                <a:gridCol w="2725057">
                  <a:extLst>
                    <a:ext uri="{9D8B030D-6E8A-4147-A177-3AD203B41FA5}">
                      <a16:colId xmlns:a16="http://schemas.microsoft.com/office/drawing/2014/main" val="1404214174"/>
                    </a:ext>
                  </a:extLst>
                </a:gridCol>
              </a:tblGrid>
              <a:tr h="484981">
                <a:tc>
                  <a:txBody>
                    <a:bodyPr/>
                    <a:lstStyle/>
                    <a:p>
                      <a:pPr algn="ctr"/>
                      <a:r>
                        <a:rPr lang="zh-CN" altLang="en-US" b="0" dirty="0">
                          <a:latin typeface="微软雅黑" panose="020B0503020204020204" pitchFamily="34" charset="-122"/>
                          <a:ea typeface="微软雅黑" panose="020B0503020204020204" pitchFamily="34" charset="-122"/>
                        </a:rPr>
                        <a:t>序号</a:t>
                      </a:r>
                    </a:p>
                  </a:txBody>
                  <a:tcPr anchor="ctr">
                    <a:gradFill flip="none" rotWithShape="1">
                      <a:gsLst>
                        <a:gs pos="0">
                          <a:srgbClr val="173555"/>
                        </a:gs>
                        <a:gs pos="100000">
                          <a:srgbClr val="00A7C3"/>
                        </a:gs>
                      </a:gsLst>
                      <a:lin ang="5400000" scaled="1"/>
                      <a:tileRect/>
                    </a:gradFill>
                  </a:tcPr>
                </a:tc>
                <a:tc>
                  <a:txBody>
                    <a:bodyPr/>
                    <a:lstStyle/>
                    <a:p>
                      <a:pPr algn="ctr"/>
                      <a:r>
                        <a:rPr lang="zh-CN" altLang="en-US" b="0" dirty="0">
                          <a:latin typeface="微软雅黑" panose="020B0503020204020204" pitchFamily="34" charset="-122"/>
                          <a:ea typeface="微软雅黑" panose="020B0503020204020204" pitchFamily="34" charset="-122"/>
                        </a:rPr>
                        <a:t>预案名称</a:t>
                      </a:r>
                    </a:p>
                  </a:txBody>
                  <a:tcPr anchor="ctr">
                    <a:gradFill flip="none" rotWithShape="1">
                      <a:gsLst>
                        <a:gs pos="0">
                          <a:srgbClr val="173555"/>
                        </a:gs>
                        <a:gs pos="100000">
                          <a:srgbClr val="00A7C3"/>
                        </a:gs>
                      </a:gsLst>
                      <a:lin ang="5400000" scaled="1"/>
                      <a:tileRect/>
                    </a:gradFill>
                  </a:tcPr>
                </a:tc>
                <a:tc>
                  <a:txBody>
                    <a:bodyPr/>
                    <a:lstStyle/>
                    <a:p>
                      <a:pPr algn="ctr"/>
                      <a:r>
                        <a:rPr lang="zh-CN" altLang="en-US" b="0" dirty="0">
                          <a:latin typeface="微软雅黑" panose="020B0503020204020204" pitchFamily="34" charset="-122"/>
                          <a:ea typeface="微软雅黑" panose="020B0503020204020204" pitchFamily="34" charset="-122"/>
                        </a:rPr>
                        <a:t>预案分类</a:t>
                      </a:r>
                    </a:p>
                  </a:txBody>
                  <a:tcPr anchor="ctr">
                    <a:gradFill flip="none" rotWithShape="1">
                      <a:gsLst>
                        <a:gs pos="0">
                          <a:srgbClr val="173555"/>
                        </a:gs>
                        <a:gs pos="100000">
                          <a:srgbClr val="00A7C3"/>
                        </a:gs>
                      </a:gsLst>
                      <a:lin ang="5400000" scaled="1"/>
                      <a:tileRect/>
                    </a:gradFill>
                  </a:tcPr>
                </a:tc>
                <a:tc>
                  <a:txBody>
                    <a:bodyPr/>
                    <a:lstStyle/>
                    <a:p>
                      <a:pPr algn="ctr"/>
                      <a:r>
                        <a:rPr lang="zh-CN" altLang="en-US" b="0" dirty="0">
                          <a:latin typeface="微软雅黑" panose="020B0503020204020204" pitchFamily="34" charset="-122"/>
                          <a:ea typeface="微软雅黑" panose="020B0503020204020204" pitchFamily="34" charset="-122"/>
                        </a:rPr>
                        <a:t>发布情况</a:t>
                      </a:r>
                    </a:p>
                  </a:txBody>
                  <a:tcPr anchor="ct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1412968928"/>
                  </a:ext>
                </a:extLst>
              </a:tr>
              <a:tr h="484981">
                <a:tc>
                  <a:txBody>
                    <a:bodyPr/>
                    <a:lstStyle/>
                    <a:p>
                      <a:pPr algn="ctr"/>
                      <a:r>
                        <a:rPr lang="en-US" altLang="zh-CN" dirty="0"/>
                        <a:t>1</a:t>
                      </a:r>
                      <a:endParaRPr lang="zh-CN" altLang="en-US" dirty="0"/>
                    </a:p>
                  </a:txBody>
                  <a:tcPr anchor="ctr"/>
                </a:tc>
                <a:tc>
                  <a:txBody>
                    <a:bodyPr/>
                    <a:lstStyle/>
                    <a:p>
                      <a:r>
                        <a:rPr lang="zh-CN" altLang="en-US" dirty="0"/>
                        <a:t>综合应急预案</a:t>
                      </a:r>
                    </a:p>
                  </a:txBody>
                  <a:tcPr anchor="ctr"/>
                </a:tc>
                <a:tc>
                  <a:txBody>
                    <a:bodyPr/>
                    <a:lstStyle/>
                    <a:p>
                      <a:r>
                        <a:rPr lang="zh-CN" altLang="en-US" dirty="0"/>
                        <a:t>综合预案</a:t>
                      </a:r>
                    </a:p>
                  </a:txBody>
                  <a:tcPr anchor="ctr"/>
                </a:tc>
                <a:tc>
                  <a:txBody>
                    <a:bodyPr/>
                    <a:lstStyle/>
                    <a:p>
                      <a:r>
                        <a:rPr lang="zh-CN" altLang="en-US" dirty="0"/>
                        <a:t>已发布</a:t>
                      </a:r>
                    </a:p>
                  </a:txBody>
                  <a:tcPr anchor="ctr"/>
                </a:tc>
                <a:extLst>
                  <a:ext uri="{0D108BD9-81ED-4DB2-BD59-A6C34878D82A}">
                    <a16:rowId xmlns:a16="http://schemas.microsoft.com/office/drawing/2014/main" val="2769747229"/>
                  </a:ext>
                </a:extLst>
              </a:tr>
              <a:tr h="484981">
                <a:tc>
                  <a:txBody>
                    <a:bodyPr/>
                    <a:lstStyle/>
                    <a:p>
                      <a:pPr algn="ctr"/>
                      <a:r>
                        <a:rPr lang="en-US" altLang="zh-CN" dirty="0"/>
                        <a:t>2</a:t>
                      </a:r>
                      <a:endParaRPr lang="zh-CN" altLang="en-US" dirty="0"/>
                    </a:p>
                  </a:txBody>
                  <a:tcPr anchor="ctr"/>
                </a:tc>
                <a:tc>
                  <a:txBody>
                    <a:bodyPr/>
                    <a:lstStyle/>
                    <a:p>
                      <a:r>
                        <a:rPr lang="zh-CN" altLang="en-US" dirty="0"/>
                        <a:t>人身伤害专项预案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2204228557"/>
                  </a:ext>
                </a:extLst>
              </a:tr>
              <a:tr h="484981">
                <a:tc>
                  <a:txBody>
                    <a:bodyPr/>
                    <a:lstStyle/>
                    <a:p>
                      <a:pPr algn="ctr"/>
                      <a:r>
                        <a:rPr lang="en-US" altLang="zh-CN" dirty="0"/>
                        <a:t>3</a:t>
                      </a:r>
                      <a:endParaRPr lang="zh-CN" altLang="en-US" dirty="0"/>
                    </a:p>
                  </a:txBody>
                  <a:tcPr anchor="ctr"/>
                </a:tc>
                <a:tc>
                  <a:txBody>
                    <a:bodyPr/>
                    <a:lstStyle/>
                    <a:p>
                      <a:r>
                        <a:rPr lang="zh-CN" altLang="en-US" dirty="0"/>
                        <a:t>交通事故专项应急预案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3149527107"/>
                  </a:ext>
                </a:extLst>
              </a:tr>
              <a:tr h="484981">
                <a:tc>
                  <a:txBody>
                    <a:bodyPr/>
                    <a:lstStyle/>
                    <a:p>
                      <a:pPr algn="ctr"/>
                      <a:r>
                        <a:rPr lang="en-US" altLang="zh-CN" dirty="0"/>
                        <a:t>4</a:t>
                      </a:r>
                      <a:endParaRPr lang="zh-CN" altLang="en-US" dirty="0"/>
                    </a:p>
                  </a:txBody>
                  <a:tcPr anchor="ctr"/>
                </a:tc>
                <a:tc>
                  <a:txBody>
                    <a:bodyPr/>
                    <a:lstStyle/>
                    <a:p>
                      <a:r>
                        <a:rPr lang="zh-CN" altLang="en-US" dirty="0"/>
                        <a:t>防暑降温应急预案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466771869"/>
                  </a:ext>
                </a:extLst>
              </a:tr>
              <a:tr h="484981">
                <a:tc>
                  <a:txBody>
                    <a:bodyPr/>
                    <a:lstStyle/>
                    <a:p>
                      <a:pPr algn="ctr"/>
                      <a:r>
                        <a:rPr lang="en-US" altLang="zh-CN" dirty="0"/>
                        <a:t>5</a:t>
                      </a:r>
                      <a:endParaRPr lang="zh-CN" altLang="en-US" dirty="0"/>
                    </a:p>
                  </a:txBody>
                  <a:tcPr anchor="ctr"/>
                </a:tc>
                <a:tc>
                  <a:txBody>
                    <a:bodyPr/>
                    <a:lstStyle/>
                    <a:p>
                      <a:r>
                        <a:rPr lang="zh-CN" altLang="en-US" dirty="0"/>
                        <a:t>公共卫生专项应急预案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519247239"/>
                  </a:ext>
                </a:extLst>
              </a:tr>
              <a:tr h="484981">
                <a:tc>
                  <a:txBody>
                    <a:bodyPr/>
                    <a:lstStyle/>
                    <a:p>
                      <a:pPr algn="ctr"/>
                      <a:r>
                        <a:rPr lang="en-US" altLang="zh-CN" dirty="0"/>
                        <a:t>6</a:t>
                      </a:r>
                      <a:endParaRPr lang="zh-CN" altLang="en-US" dirty="0"/>
                    </a:p>
                  </a:txBody>
                  <a:tcPr anchor="ctr"/>
                </a:tc>
                <a:tc>
                  <a:txBody>
                    <a:bodyPr/>
                    <a:lstStyle/>
                    <a:p>
                      <a:r>
                        <a:rPr lang="zh-CN" altLang="en-US" dirty="0"/>
                        <a:t>火灾爆炸专项应急预案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1196789095"/>
                  </a:ext>
                </a:extLst>
              </a:tr>
              <a:tr h="484981">
                <a:tc>
                  <a:txBody>
                    <a:bodyPr/>
                    <a:lstStyle/>
                    <a:p>
                      <a:pPr algn="ctr"/>
                      <a:r>
                        <a:rPr lang="en-US" altLang="zh-CN" dirty="0"/>
                        <a:t>7</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环境污染专项应急预案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已完成编制</a:t>
                      </a:r>
                    </a:p>
                  </a:txBody>
                  <a:tcPr anchor="ctr"/>
                </a:tc>
                <a:extLst>
                  <a:ext uri="{0D108BD9-81ED-4DB2-BD59-A6C34878D82A}">
                    <a16:rowId xmlns:a16="http://schemas.microsoft.com/office/drawing/2014/main" val="1198817009"/>
                  </a:ext>
                </a:extLst>
              </a:tr>
              <a:tr h="484981">
                <a:tc>
                  <a:txBody>
                    <a:bodyPr/>
                    <a:lstStyle/>
                    <a:p>
                      <a:pPr algn="ctr"/>
                      <a:r>
                        <a:rPr lang="en-US" altLang="zh-CN" dirty="0"/>
                        <a:t>8</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触电事故专项应急预案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1320113258"/>
                  </a:ext>
                </a:extLst>
              </a:tr>
              <a:tr h="484981">
                <a:tc>
                  <a:txBody>
                    <a:bodyPr/>
                    <a:lstStyle/>
                    <a:p>
                      <a:pPr algn="ctr"/>
                      <a:r>
                        <a:rPr lang="en-US" altLang="zh-CN" dirty="0"/>
                        <a:t>9</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突发传染病专项应急预案</a:t>
                      </a:r>
                    </a:p>
                  </a:txBody>
                  <a:tcPr anchor="ctr"/>
                </a:tc>
                <a:tc>
                  <a:txBody>
                    <a:bodyPr/>
                    <a:lstStyle/>
                    <a:p>
                      <a:r>
                        <a:rPr lang="zh-CN" altLang="en-US" dirty="0"/>
                        <a:t>专项预案</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已发布</a:t>
                      </a:r>
                    </a:p>
                  </a:txBody>
                  <a:tcPr anchor="ctr"/>
                </a:tc>
                <a:extLst>
                  <a:ext uri="{0D108BD9-81ED-4DB2-BD59-A6C34878D82A}">
                    <a16:rowId xmlns:a16="http://schemas.microsoft.com/office/drawing/2014/main" val="3189794338"/>
                  </a:ext>
                </a:extLst>
              </a:tr>
            </a:tbl>
          </a:graphicData>
        </a:graphic>
      </p:graphicFrame>
    </p:spTree>
    <p:extLst>
      <p:ext uri="{BB962C8B-B14F-4D97-AF65-F5344CB8AC3E}">
        <p14:creationId xmlns:p14="http://schemas.microsoft.com/office/powerpoint/2010/main" val="168847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应急演练</a:t>
            </a:r>
          </a:p>
        </p:txBody>
      </p:sp>
      <p:pic>
        <p:nvPicPr>
          <p:cNvPr id="4" name="图片 3">
            <a:extLst>
              <a:ext uri="{FF2B5EF4-FFF2-40B4-BE49-F238E27FC236}">
                <a16:creationId xmlns:a16="http://schemas.microsoft.com/office/drawing/2014/main" id="{0D7781B0-929B-48C7-BC2C-434575EF9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743" y="1361673"/>
            <a:ext cx="3233057" cy="2256674"/>
          </a:xfrm>
          <a:prstGeom prst="rect">
            <a:avLst/>
          </a:prstGeom>
        </p:spPr>
      </p:pic>
      <p:pic>
        <p:nvPicPr>
          <p:cNvPr id="8" name="图片 7">
            <a:extLst>
              <a:ext uri="{FF2B5EF4-FFF2-40B4-BE49-F238E27FC236}">
                <a16:creationId xmlns:a16="http://schemas.microsoft.com/office/drawing/2014/main" id="{3064470B-72D0-4BCC-A241-76A0E4DF1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260" y="4286520"/>
            <a:ext cx="3228540" cy="2138171"/>
          </a:xfrm>
          <a:prstGeom prst="rect">
            <a:avLst/>
          </a:prstGeom>
        </p:spPr>
      </p:pic>
      <p:pic>
        <p:nvPicPr>
          <p:cNvPr id="11" name="图片 10">
            <a:extLst>
              <a:ext uri="{FF2B5EF4-FFF2-40B4-BE49-F238E27FC236}">
                <a16:creationId xmlns:a16="http://schemas.microsoft.com/office/drawing/2014/main" id="{5A42B0D9-D633-4CD4-A826-7641E8BED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00" y="1361672"/>
            <a:ext cx="4053879" cy="2256659"/>
          </a:xfrm>
          <a:prstGeom prst="rect">
            <a:avLst/>
          </a:prstGeom>
        </p:spPr>
      </p:pic>
      <p:pic>
        <p:nvPicPr>
          <p:cNvPr id="13" name="图片 12">
            <a:extLst>
              <a:ext uri="{FF2B5EF4-FFF2-40B4-BE49-F238E27FC236}">
                <a16:creationId xmlns:a16="http://schemas.microsoft.com/office/drawing/2014/main" id="{4C983402-5642-4A9A-AC34-AB110345E835}"/>
              </a:ext>
            </a:extLst>
          </p:cNvPr>
          <p:cNvPicPr>
            <a:picLocks noChangeAspect="1"/>
          </p:cNvPicPr>
          <p:nvPr/>
        </p:nvPicPr>
        <p:blipFill rotWithShape="1">
          <a:blip r:embed="rId5">
            <a:extLst>
              <a:ext uri="{28A0092B-C50C-407E-A947-70E740481C1C}">
                <a14:useLocalDpi xmlns:a14="http://schemas.microsoft.com/office/drawing/2010/main" val="0"/>
              </a:ext>
            </a:extLst>
          </a:blip>
          <a:srcRect b="28979"/>
          <a:stretch/>
        </p:blipFill>
        <p:spPr>
          <a:xfrm>
            <a:off x="1092199" y="4286520"/>
            <a:ext cx="4053879" cy="2138171"/>
          </a:xfrm>
          <a:prstGeom prst="rect">
            <a:avLst/>
          </a:prstGeom>
        </p:spPr>
      </p:pic>
      <p:sp>
        <p:nvSpPr>
          <p:cNvPr id="14" name="矩形 13">
            <a:extLst>
              <a:ext uri="{FF2B5EF4-FFF2-40B4-BE49-F238E27FC236}">
                <a16:creationId xmlns:a16="http://schemas.microsoft.com/office/drawing/2014/main" id="{48236F51-1D93-40A8-9052-37051CC213D2}"/>
              </a:ext>
            </a:extLst>
          </p:cNvPr>
          <p:cNvSpPr/>
          <p:nvPr/>
        </p:nvSpPr>
        <p:spPr>
          <a:xfrm>
            <a:off x="5341257" y="1361672"/>
            <a:ext cx="595086" cy="2256650"/>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DF8B722D-CD8D-47C9-98E0-CB84EB9ABD61}"/>
              </a:ext>
            </a:extLst>
          </p:cNvPr>
          <p:cNvSpPr/>
          <p:nvPr/>
        </p:nvSpPr>
        <p:spPr>
          <a:xfrm>
            <a:off x="7076479" y="1361672"/>
            <a:ext cx="595086" cy="2256650"/>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0980EA10-5B91-4FB5-89E3-95D4E66057FF}"/>
              </a:ext>
            </a:extLst>
          </p:cNvPr>
          <p:cNvSpPr/>
          <p:nvPr/>
        </p:nvSpPr>
        <p:spPr>
          <a:xfrm>
            <a:off x="5341257" y="4286503"/>
            <a:ext cx="595086" cy="2138172"/>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8C797CEF-122B-4933-AB63-925077C5D223}"/>
              </a:ext>
            </a:extLst>
          </p:cNvPr>
          <p:cNvSpPr/>
          <p:nvPr/>
        </p:nvSpPr>
        <p:spPr>
          <a:xfrm>
            <a:off x="7076479" y="4286503"/>
            <a:ext cx="595086" cy="2138172"/>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文本框 17">
            <a:extLst>
              <a:ext uri="{FF2B5EF4-FFF2-40B4-BE49-F238E27FC236}">
                <a16:creationId xmlns:a16="http://schemas.microsoft.com/office/drawing/2014/main" id="{AE218C81-4C92-46E1-897B-B0863D1ED506}"/>
              </a:ext>
            </a:extLst>
          </p:cNvPr>
          <p:cNvSpPr txBox="1"/>
          <p:nvPr/>
        </p:nvSpPr>
        <p:spPr>
          <a:xfrm>
            <a:off x="5401643" y="1639359"/>
            <a:ext cx="492443" cy="1789641"/>
          </a:xfrm>
          <a:prstGeom prst="rect">
            <a:avLst/>
          </a:prstGeom>
          <a:noFill/>
        </p:spPr>
        <p:txBody>
          <a:bodyPr vert="eaVert" wrap="square" rtlCol="0">
            <a:spAutoFit/>
          </a:bodyPr>
          <a:lstStyle/>
          <a:p>
            <a:r>
              <a:rPr lang="zh-CN" altLang="en-US" sz="2000" spc="600" dirty="0">
                <a:solidFill>
                  <a:schemeClr val="bg1"/>
                </a:solidFill>
                <a:latin typeface="微软雅黑" panose="020B0503020204020204" pitchFamily="34" charset="-122"/>
                <a:ea typeface="微软雅黑" panose="020B0503020204020204" pitchFamily="34" charset="-122"/>
              </a:rPr>
              <a:t>办公楼演练</a:t>
            </a:r>
          </a:p>
        </p:txBody>
      </p:sp>
      <p:sp>
        <p:nvSpPr>
          <p:cNvPr id="19" name="文本框 18">
            <a:extLst>
              <a:ext uri="{FF2B5EF4-FFF2-40B4-BE49-F238E27FC236}">
                <a16:creationId xmlns:a16="http://schemas.microsoft.com/office/drawing/2014/main" id="{4B0709C7-8CF9-4332-BA44-B376682EA9DB}"/>
              </a:ext>
            </a:extLst>
          </p:cNvPr>
          <p:cNvSpPr txBox="1"/>
          <p:nvPr/>
        </p:nvSpPr>
        <p:spPr>
          <a:xfrm>
            <a:off x="7140110" y="1639359"/>
            <a:ext cx="492443" cy="1789641"/>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急救演练</a:t>
            </a:r>
          </a:p>
        </p:txBody>
      </p:sp>
      <p:sp>
        <p:nvSpPr>
          <p:cNvPr id="20" name="文本框 19">
            <a:extLst>
              <a:ext uri="{FF2B5EF4-FFF2-40B4-BE49-F238E27FC236}">
                <a16:creationId xmlns:a16="http://schemas.microsoft.com/office/drawing/2014/main" id="{570FF7EB-1012-4CCB-9B9A-7FE28694E5F8}"/>
              </a:ext>
            </a:extLst>
          </p:cNvPr>
          <p:cNvSpPr txBox="1"/>
          <p:nvPr/>
        </p:nvSpPr>
        <p:spPr>
          <a:xfrm>
            <a:off x="5392581" y="4460768"/>
            <a:ext cx="492443" cy="1789641"/>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防汛演练</a:t>
            </a:r>
          </a:p>
        </p:txBody>
      </p:sp>
      <p:sp>
        <p:nvSpPr>
          <p:cNvPr id="21" name="文本框 20">
            <a:extLst>
              <a:ext uri="{FF2B5EF4-FFF2-40B4-BE49-F238E27FC236}">
                <a16:creationId xmlns:a16="http://schemas.microsoft.com/office/drawing/2014/main" id="{FECC1C10-1168-49D5-952D-FAEC81E582D4}"/>
              </a:ext>
            </a:extLst>
          </p:cNvPr>
          <p:cNvSpPr txBox="1"/>
          <p:nvPr/>
        </p:nvSpPr>
        <p:spPr>
          <a:xfrm>
            <a:off x="7127802" y="4460768"/>
            <a:ext cx="492443" cy="1789641"/>
          </a:xfrm>
          <a:prstGeom prst="rect">
            <a:avLst/>
          </a:prstGeom>
          <a:noFill/>
        </p:spPr>
        <p:txBody>
          <a:bodyPr vert="eaVert" wrap="square" rtlCol="0">
            <a:spAutoFit/>
          </a:bodyPr>
          <a:lstStyle/>
          <a:p>
            <a:pPr algn="ctr"/>
            <a:r>
              <a:rPr lang="zh-CN" altLang="en-US" sz="2000" spc="600" dirty="0">
                <a:solidFill>
                  <a:schemeClr val="bg1"/>
                </a:solidFill>
                <a:latin typeface="微软雅黑" panose="020B0503020204020204" pitchFamily="34" charset="-122"/>
                <a:ea typeface="微软雅黑" panose="020B0503020204020204" pitchFamily="34" charset="-122"/>
              </a:rPr>
              <a:t>消防演练</a:t>
            </a:r>
          </a:p>
        </p:txBody>
      </p:sp>
      <p:sp>
        <p:nvSpPr>
          <p:cNvPr id="22" name="矩形 21">
            <a:extLst>
              <a:ext uri="{FF2B5EF4-FFF2-40B4-BE49-F238E27FC236}">
                <a16:creationId xmlns:a16="http://schemas.microsoft.com/office/drawing/2014/main" id="{F0F99CE5-C555-4638-A9F8-2AA484246F9A}"/>
              </a:ext>
            </a:extLst>
          </p:cNvPr>
          <p:cNvSpPr/>
          <p:nvPr/>
        </p:nvSpPr>
        <p:spPr>
          <a:xfrm>
            <a:off x="4219575" y="3734309"/>
            <a:ext cx="4262663" cy="400110"/>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（请更换本公司演练图片）</a:t>
            </a:r>
          </a:p>
        </p:txBody>
      </p:sp>
    </p:spTree>
    <p:extLst>
      <p:ext uri="{BB962C8B-B14F-4D97-AF65-F5344CB8AC3E}">
        <p14:creationId xmlns:p14="http://schemas.microsoft.com/office/powerpoint/2010/main" val="233658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9D2B54A9-D921-48A1-8DB9-9A26FEB515CF}"/>
              </a:ext>
            </a:extLst>
          </p:cNvPr>
          <p:cNvSpPr/>
          <p:nvPr/>
        </p:nvSpPr>
        <p:spPr>
          <a:xfrm>
            <a:off x="4219575" y="4159736"/>
            <a:ext cx="7402286" cy="2040530"/>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消防设施设备管理</a:t>
            </a:r>
          </a:p>
        </p:txBody>
      </p:sp>
      <p:sp>
        <p:nvSpPr>
          <p:cNvPr id="2" name="矩形 1">
            <a:extLst>
              <a:ext uri="{FF2B5EF4-FFF2-40B4-BE49-F238E27FC236}">
                <a16:creationId xmlns:a16="http://schemas.microsoft.com/office/drawing/2014/main" id="{95F47200-C7C2-4CDA-BBD3-AD109F5D7CAA}"/>
              </a:ext>
            </a:extLst>
          </p:cNvPr>
          <p:cNvSpPr/>
          <p:nvPr/>
        </p:nvSpPr>
        <p:spPr>
          <a:xfrm>
            <a:off x="4318000" y="4685016"/>
            <a:ext cx="7148286" cy="874407"/>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由于分厂室外地上栓普遍存在锈蚀情况，相关部门已于</a:t>
            </a:r>
            <a:r>
              <a:rPr lang="en-US" altLang="zh-CN" dirty="0">
                <a:solidFill>
                  <a:schemeClr val="bg1"/>
                </a:solidFill>
                <a:latin typeface="微软雅黑" panose="020B0503020204020204" pitchFamily="34" charset="-122"/>
                <a:ea typeface="微软雅黑" panose="020B0503020204020204" pitchFamily="34" charset="-122"/>
              </a:rPr>
              <a:t>X</a:t>
            </a:r>
            <a:r>
              <a:rPr lang="zh-CN" altLang="en-US" dirty="0">
                <a:solidFill>
                  <a:schemeClr val="bg1"/>
                </a:solidFill>
                <a:latin typeface="微软雅黑" panose="020B0503020204020204" pitchFamily="34" charset="-122"/>
                <a:ea typeface="微软雅黑" panose="020B0503020204020204" pitchFamily="34" charset="-122"/>
              </a:rPr>
              <a:t>月份对辖区内全部室外地上栓进行了除锈防腐处理。</a:t>
            </a:r>
          </a:p>
        </p:txBody>
      </p:sp>
      <p:pic>
        <p:nvPicPr>
          <p:cNvPr id="7" name="图片 6">
            <a:extLst>
              <a:ext uri="{FF2B5EF4-FFF2-40B4-BE49-F238E27FC236}">
                <a16:creationId xmlns:a16="http://schemas.microsoft.com/office/drawing/2014/main" id="{3473239B-A17F-4562-B80F-84EB9A9F9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29" y="1501773"/>
            <a:ext cx="3347817" cy="2228391"/>
          </a:xfrm>
          <a:prstGeom prst="rect">
            <a:avLst/>
          </a:prstGeom>
        </p:spPr>
      </p:pic>
      <p:sp>
        <p:nvSpPr>
          <p:cNvPr id="22" name="矩形 21">
            <a:extLst>
              <a:ext uri="{FF2B5EF4-FFF2-40B4-BE49-F238E27FC236}">
                <a16:creationId xmlns:a16="http://schemas.microsoft.com/office/drawing/2014/main" id="{711A8914-9FDE-42B7-BF49-8C960FD08080}"/>
              </a:ext>
            </a:extLst>
          </p:cNvPr>
          <p:cNvSpPr/>
          <p:nvPr/>
        </p:nvSpPr>
        <p:spPr>
          <a:xfrm>
            <a:off x="4238171" y="1501773"/>
            <a:ext cx="7402286" cy="2256650"/>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D6AC28A7-AA48-4B76-8E50-1BCAC6895AFE}"/>
              </a:ext>
            </a:extLst>
          </p:cNvPr>
          <p:cNvSpPr/>
          <p:nvPr/>
        </p:nvSpPr>
        <p:spPr>
          <a:xfrm>
            <a:off x="4317999" y="1569647"/>
            <a:ext cx="7148286" cy="2120902"/>
          </a:xfrm>
          <a:prstGeom prst="rect">
            <a:avLst/>
          </a:prstGeom>
        </p:spPr>
        <p:txBody>
          <a:bodyPr wrap="squar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月组织的安全综合检查中，发现一分厂范围内消防设施档案、编号等管理方面与公司总部存在差异。针对这一情况，安全管理部门按照统一格式进行了拉网式排查、梳理与建档。目前已经建立完善了灭火器、消火栓档案。工厂现有干粉灭火器</a:t>
            </a:r>
            <a:r>
              <a:rPr lang="en-US" altLang="zh-CN" dirty="0">
                <a:solidFill>
                  <a:schemeClr val="bg1"/>
                </a:solidFill>
                <a:latin typeface="微软雅黑" panose="020B0503020204020204" pitchFamily="34" charset="-122"/>
                <a:ea typeface="微软雅黑" panose="020B0503020204020204" pitchFamily="34" charset="-122"/>
              </a:rPr>
              <a:t>326</a:t>
            </a:r>
            <a:r>
              <a:rPr lang="zh-CN" altLang="en-US" dirty="0">
                <a:solidFill>
                  <a:schemeClr val="bg1"/>
                </a:solidFill>
                <a:latin typeface="微软雅黑" panose="020B0503020204020204" pitchFamily="34" charset="-122"/>
                <a:ea typeface="微软雅黑" panose="020B0503020204020204" pitchFamily="34" charset="-122"/>
              </a:rPr>
              <a:t>具、室内消火栓</a:t>
            </a:r>
            <a:r>
              <a:rPr lang="en-US" altLang="zh-CN" dirty="0">
                <a:solidFill>
                  <a:schemeClr val="bg1"/>
                </a:solidFill>
                <a:latin typeface="微软雅黑" panose="020B0503020204020204" pitchFamily="34" charset="-122"/>
                <a:ea typeface="微软雅黑" panose="020B0503020204020204" pitchFamily="34" charset="-122"/>
              </a:rPr>
              <a:t>43</a:t>
            </a:r>
            <a:r>
              <a:rPr lang="zh-CN" altLang="en-US" dirty="0">
                <a:solidFill>
                  <a:schemeClr val="bg1"/>
                </a:solidFill>
                <a:latin typeface="微软雅黑" panose="020B0503020204020204" pitchFamily="34" charset="-122"/>
                <a:ea typeface="微软雅黑" panose="020B0503020204020204" pitchFamily="34" charset="-122"/>
              </a:rPr>
              <a:t>个、室外地上栓</a:t>
            </a:r>
            <a:r>
              <a:rPr lang="en-US" altLang="zh-CN" dirty="0">
                <a:solidFill>
                  <a:schemeClr val="bg1"/>
                </a:solidFill>
                <a:latin typeface="微软雅黑" panose="020B0503020204020204" pitchFamily="34" charset="-122"/>
                <a:ea typeface="微软雅黑" panose="020B0503020204020204" pitchFamily="34" charset="-122"/>
              </a:rPr>
              <a:t>14</a:t>
            </a:r>
            <a:r>
              <a:rPr lang="zh-CN" altLang="en-US" dirty="0">
                <a:solidFill>
                  <a:schemeClr val="bg1"/>
                </a:solidFill>
                <a:latin typeface="微软雅黑" panose="020B0503020204020204" pitchFamily="34" charset="-122"/>
                <a:ea typeface="微软雅黑" panose="020B0503020204020204" pitchFamily="34" charset="-122"/>
              </a:rPr>
              <a:t>个。</a:t>
            </a:r>
            <a:endParaRPr lang="en-US" altLang="zh-CN" dirty="0">
              <a:solidFill>
                <a:schemeClr val="bg1"/>
              </a:solidFill>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3709C02C-0DA0-4C9F-A147-52873D707152}"/>
              </a:ext>
            </a:extLst>
          </p:cNvPr>
          <p:cNvPicPr>
            <a:picLocks noChangeAspect="1"/>
          </p:cNvPicPr>
          <p:nvPr/>
        </p:nvPicPr>
        <p:blipFill rotWithShape="1">
          <a:blip r:embed="rId3">
            <a:extLst>
              <a:ext uri="{28A0092B-C50C-407E-A947-70E740481C1C}">
                <a14:useLocalDpi xmlns:a14="http://schemas.microsoft.com/office/drawing/2010/main" val="0"/>
              </a:ext>
            </a:extLst>
          </a:blip>
          <a:srcRect b="8581"/>
          <a:stretch/>
        </p:blipFill>
        <p:spPr>
          <a:xfrm>
            <a:off x="742950" y="4159736"/>
            <a:ext cx="3345096" cy="2040532"/>
          </a:xfrm>
          <a:prstGeom prst="rect">
            <a:avLst/>
          </a:prstGeom>
        </p:spPr>
      </p:pic>
    </p:spTree>
    <p:extLst>
      <p:ext uri="{BB962C8B-B14F-4D97-AF65-F5344CB8AC3E}">
        <p14:creationId xmlns:p14="http://schemas.microsoft.com/office/powerpoint/2010/main" val="163391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危险作业审批与管理</a:t>
            </a:r>
          </a:p>
        </p:txBody>
      </p:sp>
      <p:sp>
        <p:nvSpPr>
          <p:cNvPr id="11" name="矩形 10">
            <a:extLst>
              <a:ext uri="{FF2B5EF4-FFF2-40B4-BE49-F238E27FC236}">
                <a16:creationId xmlns:a16="http://schemas.microsoft.com/office/drawing/2014/main" id="{3154F192-E574-42F4-9997-9D30D3936673}"/>
              </a:ext>
            </a:extLst>
          </p:cNvPr>
          <p:cNvSpPr/>
          <p:nvPr/>
        </p:nvSpPr>
        <p:spPr>
          <a:xfrm>
            <a:off x="740229" y="1186529"/>
            <a:ext cx="10805885" cy="961289"/>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公司危险作业主要包含受限空间作业、动火作业、高处作业、临时用电作业、吊装作业等。</a:t>
            </a: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年共办理</a:t>
            </a:r>
            <a:r>
              <a:rPr lang="en-US" altLang="zh-CN" sz="2000" dirty="0">
                <a:latin typeface="微软雅黑" panose="020B0503020204020204" pitchFamily="34" charset="-122"/>
                <a:ea typeface="微软雅黑" panose="020B0503020204020204" pitchFamily="34" charset="-122"/>
              </a:rPr>
              <a:t>359</a:t>
            </a:r>
            <a:r>
              <a:rPr lang="zh-CN" altLang="en-US" sz="2000" dirty="0">
                <a:latin typeface="微软雅黑" panose="020B0503020204020204" pitchFamily="34" charset="-122"/>
                <a:ea typeface="微软雅黑" panose="020B0503020204020204" pitchFamily="34" charset="-122"/>
              </a:rPr>
              <a:t>张作业许可证。</a:t>
            </a:r>
          </a:p>
        </p:txBody>
      </p:sp>
      <p:cxnSp>
        <p:nvCxnSpPr>
          <p:cNvPr id="6" name="直接连接符 5">
            <a:extLst>
              <a:ext uri="{FF2B5EF4-FFF2-40B4-BE49-F238E27FC236}">
                <a16:creationId xmlns:a16="http://schemas.microsoft.com/office/drawing/2014/main" id="{5CBD700A-4D4B-4500-B8CE-D8F1CC9274A5}"/>
              </a:ext>
            </a:extLst>
          </p:cNvPr>
          <p:cNvCxnSpPr/>
          <p:nvPr/>
        </p:nvCxnSpPr>
        <p:spPr>
          <a:xfrm>
            <a:off x="2592614" y="2583851"/>
            <a:ext cx="0" cy="394788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F64E452-0A97-4EB0-A23F-54E45D916EFE}"/>
              </a:ext>
            </a:extLst>
          </p:cNvPr>
          <p:cNvSpPr/>
          <p:nvPr/>
        </p:nvSpPr>
        <p:spPr>
          <a:xfrm>
            <a:off x="2592614" y="2685600"/>
            <a:ext cx="6981371" cy="464457"/>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512EB9C1-3894-405C-892B-129B54D005EA}"/>
              </a:ext>
            </a:extLst>
          </p:cNvPr>
          <p:cNvSpPr/>
          <p:nvPr/>
        </p:nvSpPr>
        <p:spPr>
          <a:xfrm>
            <a:off x="2592614" y="3516550"/>
            <a:ext cx="3701144" cy="464457"/>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D9133A84-33D1-4F8F-8003-E1B09FCFAB20}"/>
              </a:ext>
            </a:extLst>
          </p:cNvPr>
          <p:cNvSpPr/>
          <p:nvPr/>
        </p:nvSpPr>
        <p:spPr>
          <a:xfrm>
            <a:off x="2592613" y="4347500"/>
            <a:ext cx="4412341" cy="464457"/>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7" name="矩形 16">
            <a:extLst>
              <a:ext uri="{FF2B5EF4-FFF2-40B4-BE49-F238E27FC236}">
                <a16:creationId xmlns:a16="http://schemas.microsoft.com/office/drawing/2014/main" id="{3718C87B-5EDE-4BF1-BD49-065F8C14684B}"/>
              </a:ext>
            </a:extLst>
          </p:cNvPr>
          <p:cNvSpPr/>
          <p:nvPr/>
        </p:nvSpPr>
        <p:spPr>
          <a:xfrm>
            <a:off x="2592613" y="5178450"/>
            <a:ext cx="493485" cy="464457"/>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矩形 17">
            <a:extLst>
              <a:ext uri="{FF2B5EF4-FFF2-40B4-BE49-F238E27FC236}">
                <a16:creationId xmlns:a16="http://schemas.microsoft.com/office/drawing/2014/main" id="{15F25E50-FD67-4DD6-AA10-EBB8B3E17000}"/>
              </a:ext>
            </a:extLst>
          </p:cNvPr>
          <p:cNvSpPr/>
          <p:nvPr/>
        </p:nvSpPr>
        <p:spPr>
          <a:xfrm>
            <a:off x="2592613" y="6009399"/>
            <a:ext cx="899888" cy="464457"/>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文本框 18">
            <a:extLst>
              <a:ext uri="{FF2B5EF4-FFF2-40B4-BE49-F238E27FC236}">
                <a16:creationId xmlns:a16="http://schemas.microsoft.com/office/drawing/2014/main" id="{C2C56248-D06A-41E6-B764-0DC32DCC937A}"/>
              </a:ext>
            </a:extLst>
          </p:cNvPr>
          <p:cNvSpPr txBox="1"/>
          <p:nvPr/>
        </p:nvSpPr>
        <p:spPr>
          <a:xfrm>
            <a:off x="991644" y="2685600"/>
            <a:ext cx="1402168" cy="369332"/>
          </a:xfrm>
          <a:prstGeom prst="rect">
            <a:avLst/>
          </a:prstGeom>
          <a:noFill/>
        </p:spPr>
        <p:txBody>
          <a:bodyPr wrap="square" rtlCol="0">
            <a:spAutoFit/>
          </a:bodyPr>
          <a:lstStyle/>
          <a:p>
            <a:pPr algn="r"/>
            <a:r>
              <a:rPr lang="zh-CN" altLang="en-US" dirty="0">
                <a:latin typeface="新宋体" panose="02010609030101010101" pitchFamily="49" charset="-122"/>
                <a:ea typeface="新宋体" panose="02010609030101010101" pitchFamily="49" charset="-122"/>
              </a:rPr>
              <a:t>动火作业</a:t>
            </a:r>
          </a:p>
        </p:txBody>
      </p:sp>
      <p:sp>
        <p:nvSpPr>
          <p:cNvPr id="20" name="文本框 19">
            <a:extLst>
              <a:ext uri="{FF2B5EF4-FFF2-40B4-BE49-F238E27FC236}">
                <a16:creationId xmlns:a16="http://schemas.microsoft.com/office/drawing/2014/main" id="{C3223597-7C67-48F1-831C-AB053A549457}"/>
              </a:ext>
            </a:extLst>
          </p:cNvPr>
          <p:cNvSpPr txBox="1"/>
          <p:nvPr/>
        </p:nvSpPr>
        <p:spPr>
          <a:xfrm>
            <a:off x="991644" y="3542442"/>
            <a:ext cx="1402168" cy="369332"/>
          </a:xfrm>
          <a:prstGeom prst="rect">
            <a:avLst/>
          </a:prstGeom>
          <a:noFill/>
        </p:spPr>
        <p:txBody>
          <a:bodyPr wrap="square" rtlCol="0">
            <a:spAutoFit/>
          </a:bodyPr>
          <a:lstStyle/>
          <a:p>
            <a:pPr algn="r"/>
            <a:r>
              <a:rPr lang="zh-CN" altLang="en-US" dirty="0">
                <a:latin typeface="新宋体" panose="02010609030101010101" pitchFamily="49" charset="-122"/>
                <a:ea typeface="新宋体" panose="02010609030101010101" pitchFamily="49" charset="-122"/>
              </a:rPr>
              <a:t>高处作业</a:t>
            </a:r>
          </a:p>
        </p:txBody>
      </p:sp>
      <p:sp>
        <p:nvSpPr>
          <p:cNvPr id="21" name="文本框 20">
            <a:extLst>
              <a:ext uri="{FF2B5EF4-FFF2-40B4-BE49-F238E27FC236}">
                <a16:creationId xmlns:a16="http://schemas.microsoft.com/office/drawing/2014/main" id="{12B79FF3-C6BC-4A3E-BA88-1B92C35B8441}"/>
              </a:ext>
            </a:extLst>
          </p:cNvPr>
          <p:cNvSpPr txBox="1"/>
          <p:nvPr/>
        </p:nvSpPr>
        <p:spPr>
          <a:xfrm>
            <a:off x="575129" y="4388487"/>
            <a:ext cx="1818683" cy="369332"/>
          </a:xfrm>
          <a:prstGeom prst="rect">
            <a:avLst/>
          </a:prstGeom>
          <a:noFill/>
        </p:spPr>
        <p:txBody>
          <a:bodyPr wrap="square" rtlCol="0">
            <a:spAutoFit/>
          </a:bodyPr>
          <a:lstStyle/>
          <a:p>
            <a:pPr algn="r"/>
            <a:r>
              <a:rPr lang="zh-CN" altLang="en-US" dirty="0">
                <a:latin typeface="新宋体" panose="02010609030101010101" pitchFamily="49" charset="-122"/>
                <a:ea typeface="新宋体" panose="02010609030101010101" pitchFamily="49" charset="-122"/>
              </a:rPr>
              <a:t>临时用电作业</a:t>
            </a:r>
          </a:p>
        </p:txBody>
      </p:sp>
      <p:sp>
        <p:nvSpPr>
          <p:cNvPr id="25" name="文本框 24">
            <a:extLst>
              <a:ext uri="{FF2B5EF4-FFF2-40B4-BE49-F238E27FC236}">
                <a16:creationId xmlns:a16="http://schemas.microsoft.com/office/drawing/2014/main" id="{52008EE6-ACC3-447E-BE60-4559D1821C52}"/>
              </a:ext>
            </a:extLst>
          </p:cNvPr>
          <p:cNvSpPr txBox="1"/>
          <p:nvPr/>
        </p:nvSpPr>
        <p:spPr>
          <a:xfrm>
            <a:off x="575129" y="5198974"/>
            <a:ext cx="1818683" cy="369332"/>
          </a:xfrm>
          <a:prstGeom prst="rect">
            <a:avLst/>
          </a:prstGeom>
          <a:noFill/>
        </p:spPr>
        <p:txBody>
          <a:bodyPr wrap="square" rtlCol="0">
            <a:spAutoFit/>
          </a:bodyPr>
          <a:lstStyle/>
          <a:p>
            <a:pPr algn="r"/>
            <a:r>
              <a:rPr lang="zh-CN" altLang="en-US" dirty="0">
                <a:latin typeface="新宋体" panose="02010609030101010101" pitchFamily="49" charset="-122"/>
                <a:ea typeface="新宋体" panose="02010609030101010101" pitchFamily="49" charset="-122"/>
              </a:rPr>
              <a:t>受限空间作业</a:t>
            </a:r>
          </a:p>
        </p:txBody>
      </p:sp>
      <p:sp>
        <p:nvSpPr>
          <p:cNvPr id="26" name="文本框 25">
            <a:extLst>
              <a:ext uri="{FF2B5EF4-FFF2-40B4-BE49-F238E27FC236}">
                <a16:creationId xmlns:a16="http://schemas.microsoft.com/office/drawing/2014/main" id="{E4B82ADC-9508-43B9-A0B2-AB3F52316D81}"/>
              </a:ext>
            </a:extLst>
          </p:cNvPr>
          <p:cNvSpPr txBox="1"/>
          <p:nvPr/>
        </p:nvSpPr>
        <p:spPr>
          <a:xfrm>
            <a:off x="575129" y="6056961"/>
            <a:ext cx="1818683" cy="369332"/>
          </a:xfrm>
          <a:prstGeom prst="rect">
            <a:avLst/>
          </a:prstGeom>
          <a:noFill/>
        </p:spPr>
        <p:txBody>
          <a:bodyPr wrap="square" rtlCol="0">
            <a:spAutoFit/>
          </a:bodyPr>
          <a:lstStyle/>
          <a:p>
            <a:pPr algn="r"/>
            <a:r>
              <a:rPr lang="zh-CN" altLang="en-US" dirty="0">
                <a:latin typeface="新宋体" panose="02010609030101010101" pitchFamily="49" charset="-122"/>
                <a:ea typeface="新宋体" panose="02010609030101010101" pitchFamily="49" charset="-122"/>
              </a:rPr>
              <a:t>吊装作业</a:t>
            </a:r>
          </a:p>
        </p:txBody>
      </p:sp>
      <p:sp>
        <p:nvSpPr>
          <p:cNvPr id="27" name="文本框 26">
            <a:extLst>
              <a:ext uri="{FF2B5EF4-FFF2-40B4-BE49-F238E27FC236}">
                <a16:creationId xmlns:a16="http://schemas.microsoft.com/office/drawing/2014/main" id="{0E2D1AA9-C4E4-48AC-93E3-0FA0CF3D7C15}"/>
              </a:ext>
            </a:extLst>
          </p:cNvPr>
          <p:cNvSpPr txBox="1"/>
          <p:nvPr/>
        </p:nvSpPr>
        <p:spPr>
          <a:xfrm>
            <a:off x="9888902" y="2738167"/>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159</a:t>
            </a:r>
            <a:endParaRPr lang="zh-CN" altLang="en-US" dirty="0">
              <a:latin typeface="新宋体" panose="02010609030101010101" pitchFamily="49" charset="-122"/>
              <a:ea typeface="新宋体" panose="02010609030101010101" pitchFamily="49" charset="-122"/>
            </a:endParaRPr>
          </a:p>
        </p:txBody>
      </p:sp>
      <p:sp>
        <p:nvSpPr>
          <p:cNvPr id="28" name="文本框 27">
            <a:extLst>
              <a:ext uri="{FF2B5EF4-FFF2-40B4-BE49-F238E27FC236}">
                <a16:creationId xmlns:a16="http://schemas.microsoft.com/office/drawing/2014/main" id="{22451D86-5823-4795-81DE-9BCE864D1518}"/>
              </a:ext>
            </a:extLst>
          </p:cNvPr>
          <p:cNvSpPr txBox="1"/>
          <p:nvPr/>
        </p:nvSpPr>
        <p:spPr>
          <a:xfrm>
            <a:off x="6449013" y="3542442"/>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85</a:t>
            </a:r>
            <a:endParaRPr lang="zh-CN" altLang="en-US" dirty="0">
              <a:latin typeface="新宋体" panose="02010609030101010101" pitchFamily="49" charset="-122"/>
              <a:ea typeface="新宋体" panose="02010609030101010101" pitchFamily="49" charset="-122"/>
            </a:endParaRPr>
          </a:p>
        </p:txBody>
      </p:sp>
      <p:sp>
        <p:nvSpPr>
          <p:cNvPr id="29" name="文本框 28">
            <a:extLst>
              <a:ext uri="{FF2B5EF4-FFF2-40B4-BE49-F238E27FC236}">
                <a16:creationId xmlns:a16="http://schemas.microsoft.com/office/drawing/2014/main" id="{1D21602D-169B-447B-9B58-571752B5557A}"/>
              </a:ext>
            </a:extLst>
          </p:cNvPr>
          <p:cNvSpPr txBox="1"/>
          <p:nvPr/>
        </p:nvSpPr>
        <p:spPr>
          <a:xfrm>
            <a:off x="7176926" y="4395062"/>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92</a:t>
            </a:r>
            <a:endParaRPr lang="zh-CN" altLang="en-US" dirty="0">
              <a:latin typeface="新宋体" panose="02010609030101010101" pitchFamily="49" charset="-122"/>
              <a:ea typeface="新宋体" panose="02010609030101010101" pitchFamily="49" charset="-122"/>
            </a:endParaRPr>
          </a:p>
        </p:txBody>
      </p:sp>
      <p:sp>
        <p:nvSpPr>
          <p:cNvPr id="30" name="文本框 29">
            <a:extLst>
              <a:ext uri="{FF2B5EF4-FFF2-40B4-BE49-F238E27FC236}">
                <a16:creationId xmlns:a16="http://schemas.microsoft.com/office/drawing/2014/main" id="{C450A08A-B494-452E-B285-1F84E3DA0A6A}"/>
              </a:ext>
            </a:extLst>
          </p:cNvPr>
          <p:cNvSpPr txBox="1"/>
          <p:nvPr/>
        </p:nvSpPr>
        <p:spPr>
          <a:xfrm>
            <a:off x="3258070" y="5226012"/>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10</a:t>
            </a:r>
            <a:endParaRPr lang="zh-CN" altLang="en-US" dirty="0">
              <a:latin typeface="新宋体" panose="02010609030101010101" pitchFamily="49" charset="-122"/>
              <a:ea typeface="新宋体" panose="02010609030101010101" pitchFamily="49" charset="-122"/>
            </a:endParaRPr>
          </a:p>
        </p:txBody>
      </p:sp>
      <p:sp>
        <p:nvSpPr>
          <p:cNvPr id="31" name="文本框 30">
            <a:extLst>
              <a:ext uri="{FF2B5EF4-FFF2-40B4-BE49-F238E27FC236}">
                <a16:creationId xmlns:a16="http://schemas.microsoft.com/office/drawing/2014/main" id="{2E0F87A9-0581-4CBA-BA52-73FDEE995210}"/>
              </a:ext>
            </a:extLst>
          </p:cNvPr>
          <p:cNvSpPr txBox="1"/>
          <p:nvPr/>
        </p:nvSpPr>
        <p:spPr>
          <a:xfrm>
            <a:off x="3688442" y="6056961"/>
            <a:ext cx="555941" cy="369332"/>
          </a:xfrm>
          <a:prstGeom prst="rect">
            <a:avLst/>
          </a:prstGeom>
          <a:noFill/>
        </p:spPr>
        <p:txBody>
          <a:bodyPr wrap="square" rtlCol="0">
            <a:spAutoFit/>
          </a:bodyPr>
          <a:lstStyle/>
          <a:p>
            <a:r>
              <a:rPr lang="en-US" altLang="zh-CN" dirty="0">
                <a:latin typeface="新宋体" panose="02010609030101010101" pitchFamily="49" charset="-122"/>
                <a:ea typeface="新宋体" panose="02010609030101010101" pitchFamily="49" charset="-122"/>
              </a:rPr>
              <a:t>12</a:t>
            </a:r>
            <a:endParaRPr lang="zh-CN" altLang="en-US" dirty="0">
              <a:latin typeface="新宋体" panose="02010609030101010101" pitchFamily="49" charset="-122"/>
              <a:ea typeface="新宋体" panose="02010609030101010101" pitchFamily="49" charset="-122"/>
            </a:endParaRPr>
          </a:p>
        </p:txBody>
      </p:sp>
    </p:spTree>
    <p:extLst>
      <p:ext uri="{BB962C8B-B14F-4D97-AF65-F5344CB8AC3E}">
        <p14:creationId xmlns:p14="http://schemas.microsoft.com/office/powerpoint/2010/main" val="214701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F43713F-BF33-418E-BC53-89879341A621}"/>
              </a:ext>
            </a:extLst>
          </p:cNvPr>
          <p:cNvPicPr>
            <a:picLocks noChangeAspect="1"/>
          </p:cNvPicPr>
          <p:nvPr/>
        </p:nvPicPr>
        <p:blipFill>
          <a:blip r:embed="rId2">
            <a:extLst>
              <a:ext uri="{28A0092B-C50C-407E-A947-70E740481C1C}">
                <a14:useLocalDpi xmlns:a14="http://schemas.microsoft.com/office/drawing/2010/main" val="0"/>
              </a:ext>
            </a:extLst>
          </a:blip>
          <a:srcRect l="31911" t="810" r="2454" b="810"/>
          <a:stretch>
            <a:fillRect/>
          </a:stretch>
        </p:blipFill>
        <p:spPr>
          <a:xfrm>
            <a:off x="-3312886" y="152501"/>
            <a:ext cx="6606953" cy="6606953"/>
          </a:xfrm>
          <a:custGeom>
            <a:avLst/>
            <a:gdLst>
              <a:gd name="connsiteX0" fmla="*/ 3816690 w 7633380"/>
              <a:gd name="connsiteY0" fmla="*/ 0 h 7633380"/>
              <a:gd name="connsiteX1" fmla="*/ 7633380 w 7633380"/>
              <a:gd name="connsiteY1" fmla="*/ 3816690 h 7633380"/>
              <a:gd name="connsiteX2" fmla="*/ 3816690 w 7633380"/>
              <a:gd name="connsiteY2" fmla="*/ 7633380 h 7633380"/>
              <a:gd name="connsiteX3" fmla="*/ 0 w 7633380"/>
              <a:gd name="connsiteY3" fmla="*/ 3816690 h 7633380"/>
              <a:gd name="connsiteX4" fmla="*/ 3816690 w 7633380"/>
              <a:gd name="connsiteY4" fmla="*/ 0 h 76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3380" h="7633380">
                <a:moveTo>
                  <a:pt x="3816690" y="0"/>
                </a:moveTo>
                <a:cubicBezTo>
                  <a:pt x="5924590" y="0"/>
                  <a:pt x="7633380" y="1708790"/>
                  <a:pt x="7633380" y="3816690"/>
                </a:cubicBezTo>
                <a:cubicBezTo>
                  <a:pt x="7633380" y="5924590"/>
                  <a:pt x="5924590" y="7633380"/>
                  <a:pt x="3816690" y="7633380"/>
                </a:cubicBezTo>
                <a:cubicBezTo>
                  <a:pt x="1708790" y="7633380"/>
                  <a:pt x="0" y="5924590"/>
                  <a:pt x="0" y="3816690"/>
                </a:cubicBezTo>
                <a:cubicBezTo>
                  <a:pt x="0" y="1708790"/>
                  <a:pt x="1708790" y="0"/>
                  <a:pt x="3816690" y="0"/>
                </a:cubicBezTo>
                <a:close/>
              </a:path>
            </a:pathLst>
          </a:custGeom>
        </p:spPr>
      </p:pic>
      <p:sp>
        <p:nvSpPr>
          <p:cNvPr id="7" name="椭圆 6">
            <a:extLst>
              <a:ext uri="{FF2B5EF4-FFF2-40B4-BE49-F238E27FC236}">
                <a16:creationId xmlns:a16="http://schemas.microsoft.com/office/drawing/2014/main" id="{17E487F2-5471-436D-B12A-08CA2B7DE627}"/>
              </a:ext>
            </a:extLst>
          </p:cNvPr>
          <p:cNvSpPr/>
          <p:nvPr/>
        </p:nvSpPr>
        <p:spPr>
          <a:xfrm>
            <a:off x="2327962" y="562429"/>
            <a:ext cx="2177594" cy="2177594"/>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椭圆 7">
            <a:extLst>
              <a:ext uri="{FF2B5EF4-FFF2-40B4-BE49-F238E27FC236}">
                <a16:creationId xmlns:a16="http://schemas.microsoft.com/office/drawing/2014/main" id="{69D2ABF6-F47D-4167-9388-2A1D3D4B85DC}"/>
              </a:ext>
            </a:extLst>
          </p:cNvPr>
          <p:cNvSpPr/>
          <p:nvPr/>
        </p:nvSpPr>
        <p:spPr>
          <a:xfrm>
            <a:off x="2173748" y="5032832"/>
            <a:ext cx="1262739" cy="126273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椭圆 8">
            <a:extLst>
              <a:ext uri="{FF2B5EF4-FFF2-40B4-BE49-F238E27FC236}">
                <a16:creationId xmlns:a16="http://schemas.microsoft.com/office/drawing/2014/main" id="{6439BB30-60B7-4F91-A8F8-7A78EDA9DB44}"/>
              </a:ext>
            </a:extLst>
          </p:cNvPr>
          <p:cNvSpPr/>
          <p:nvPr/>
        </p:nvSpPr>
        <p:spPr>
          <a:xfrm>
            <a:off x="115669" y="3646714"/>
            <a:ext cx="1262739" cy="126273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a:extLst>
              <a:ext uri="{FF2B5EF4-FFF2-40B4-BE49-F238E27FC236}">
                <a16:creationId xmlns:a16="http://schemas.microsoft.com/office/drawing/2014/main" id="{1463421C-2CC5-4509-8009-6CB25A07A840}"/>
              </a:ext>
            </a:extLst>
          </p:cNvPr>
          <p:cNvSpPr txBox="1"/>
          <p:nvPr/>
        </p:nvSpPr>
        <p:spPr>
          <a:xfrm>
            <a:off x="2683787" y="1266505"/>
            <a:ext cx="1465943" cy="7694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前言</a:t>
            </a:r>
          </a:p>
        </p:txBody>
      </p:sp>
      <p:sp>
        <p:nvSpPr>
          <p:cNvPr id="3" name="矩形 2">
            <a:extLst>
              <a:ext uri="{FF2B5EF4-FFF2-40B4-BE49-F238E27FC236}">
                <a16:creationId xmlns:a16="http://schemas.microsoft.com/office/drawing/2014/main" id="{5EFE5E58-40C3-4AE9-B9E8-F7BAB14E8C18}"/>
              </a:ext>
            </a:extLst>
          </p:cNvPr>
          <p:cNvSpPr/>
          <p:nvPr/>
        </p:nvSpPr>
        <p:spPr>
          <a:xfrm>
            <a:off x="4861381" y="2035946"/>
            <a:ext cx="6906066" cy="3351046"/>
          </a:xfrm>
          <a:prstGeom prst="rect">
            <a:avLst/>
          </a:prstGeom>
        </p:spPr>
        <p:txBody>
          <a:bodyPr wrap="square">
            <a:spAutoFit/>
          </a:bodyPr>
          <a:lstStyle/>
          <a:p>
            <a:pPr algn="just">
              <a:lnSpc>
                <a:spcPct val="150000"/>
              </a:lnSpc>
            </a:pP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年，公司工厂安全环保工作是在部门统一部署下进行的，是以“安全第一、预防为主、综合治理”为方针，以全面落实安全生产主体责任，扎实开展安全生产监督检查、开展各类安全生产宣传教育培训活动为工作重点。</a:t>
            </a: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年，公司较好地完成了安全生产与环保各项目标任务。</a:t>
            </a:r>
          </a:p>
        </p:txBody>
      </p:sp>
    </p:spTree>
    <p:extLst>
      <p:ext uri="{BB962C8B-B14F-4D97-AF65-F5344CB8AC3E}">
        <p14:creationId xmlns:p14="http://schemas.microsoft.com/office/powerpoint/2010/main" val="284822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其他</a:t>
            </a:r>
          </a:p>
        </p:txBody>
      </p:sp>
      <p:sp>
        <p:nvSpPr>
          <p:cNvPr id="2" name="矩形 1">
            <a:extLst>
              <a:ext uri="{FF2B5EF4-FFF2-40B4-BE49-F238E27FC236}">
                <a16:creationId xmlns:a16="http://schemas.microsoft.com/office/drawing/2014/main" id="{6250ACE1-44E2-48B5-A4CB-6797D08D5D6D}"/>
              </a:ext>
            </a:extLst>
          </p:cNvPr>
          <p:cNvSpPr/>
          <p:nvPr/>
        </p:nvSpPr>
        <p:spPr>
          <a:xfrm>
            <a:off x="740230" y="1323885"/>
            <a:ext cx="10900226" cy="1422954"/>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年还认真组织开展安全生产年、安全生产月、消防安全宣传日等活动，通过与项目管理方、承包商联合举办宣传活动、联合演习等，促进工作交流与了解，项目管理达到以活动宣传促进安全工作的目的。</a:t>
            </a:r>
          </a:p>
        </p:txBody>
      </p:sp>
      <p:pic>
        <p:nvPicPr>
          <p:cNvPr id="23" name="图片 13">
            <a:extLst>
              <a:ext uri="{FF2B5EF4-FFF2-40B4-BE49-F238E27FC236}">
                <a16:creationId xmlns:a16="http://schemas.microsoft.com/office/drawing/2014/main" id="{D0E3E2BD-3DEF-4130-85B6-B6E08481CC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35900"/>
            <a:ext cx="4286250" cy="26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extLst>
              <a:ext uri="{FF2B5EF4-FFF2-40B4-BE49-F238E27FC236}">
                <a16:creationId xmlns:a16="http://schemas.microsoft.com/office/drawing/2014/main" id="{63953D97-D75A-4EBC-971F-935F301BAB95}"/>
              </a:ext>
            </a:extLst>
          </p:cNvPr>
          <p:cNvPicPr>
            <a:picLocks noChangeAspect="1"/>
          </p:cNvPicPr>
          <p:nvPr/>
        </p:nvPicPr>
        <p:blipFill rotWithShape="1">
          <a:blip r:embed="rId3">
            <a:extLst>
              <a:ext uri="{28A0092B-C50C-407E-A947-70E740481C1C}">
                <a14:useLocalDpi xmlns:a14="http://schemas.microsoft.com/office/drawing/2010/main" val="0"/>
              </a:ext>
            </a:extLst>
          </a:blip>
          <a:srcRect t="12334" b="9226"/>
          <a:stretch/>
        </p:blipFill>
        <p:spPr>
          <a:xfrm>
            <a:off x="784535" y="3135900"/>
            <a:ext cx="4428743" cy="2605408"/>
          </a:xfrm>
          <a:prstGeom prst="rect">
            <a:avLst/>
          </a:prstGeom>
        </p:spPr>
      </p:pic>
      <p:sp>
        <p:nvSpPr>
          <p:cNvPr id="32" name="矩形 31">
            <a:extLst>
              <a:ext uri="{FF2B5EF4-FFF2-40B4-BE49-F238E27FC236}">
                <a16:creationId xmlns:a16="http://schemas.microsoft.com/office/drawing/2014/main" id="{5DC822E3-A4E6-4B99-ABAB-490143B7E6AE}"/>
              </a:ext>
            </a:extLst>
          </p:cNvPr>
          <p:cNvSpPr/>
          <p:nvPr/>
        </p:nvSpPr>
        <p:spPr>
          <a:xfrm>
            <a:off x="784535" y="5840393"/>
            <a:ext cx="4428743" cy="674708"/>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a:extLst>
              <a:ext uri="{FF2B5EF4-FFF2-40B4-BE49-F238E27FC236}">
                <a16:creationId xmlns:a16="http://schemas.microsoft.com/office/drawing/2014/main" id="{B78A720C-7BB3-4B64-B9E8-619D6337C74D}"/>
              </a:ext>
            </a:extLst>
          </p:cNvPr>
          <p:cNvSpPr/>
          <p:nvPr/>
        </p:nvSpPr>
        <p:spPr>
          <a:xfrm>
            <a:off x="7086601" y="5840393"/>
            <a:ext cx="4286250" cy="674708"/>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a:extLst>
              <a:ext uri="{FF2B5EF4-FFF2-40B4-BE49-F238E27FC236}">
                <a16:creationId xmlns:a16="http://schemas.microsoft.com/office/drawing/2014/main" id="{25356D74-58E6-444C-BED8-5D9E7A12DB83}"/>
              </a:ext>
            </a:extLst>
          </p:cNvPr>
          <p:cNvSpPr txBox="1"/>
          <p:nvPr/>
        </p:nvSpPr>
        <p:spPr>
          <a:xfrm>
            <a:off x="1312981" y="597769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安全月活动</a:t>
            </a:r>
          </a:p>
        </p:txBody>
      </p:sp>
      <p:sp>
        <p:nvSpPr>
          <p:cNvPr id="34" name="文本框 33">
            <a:extLst>
              <a:ext uri="{FF2B5EF4-FFF2-40B4-BE49-F238E27FC236}">
                <a16:creationId xmlns:a16="http://schemas.microsoft.com/office/drawing/2014/main" id="{783FBD63-BCB7-4C23-80CD-0D353EC36487}"/>
              </a:ext>
            </a:extLst>
          </p:cNvPr>
          <p:cNvSpPr txBox="1"/>
          <p:nvPr/>
        </p:nvSpPr>
        <p:spPr>
          <a:xfrm>
            <a:off x="7543800" y="597769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安全月活动</a:t>
            </a:r>
          </a:p>
        </p:txBody>
      </p:sp>
      <p:sp>
        <p:nvSpPr>
          <p:cNvPr id="12" name="矩形 11">
            <a:extLst>
              <a:ext uri="{FF2B5EF4-FFF2-40B4-BE49-F238E27FC236}">
                <a16:creationId xmlns:a16="http://schemas.microsoft.com/office/drawing/2014/main" id="{B461C879-EEB9-49B8-B8B6-088D665231E6}"/>
              </a:ext>
            </a:extLst>
          </p:cNvPr>
          <p:cNvSpPr/>
          <p:nvPr/>
        </p:nvSpPr>
        <p:spPr>
          <a:xfrm>
            <a:off x="4001181" y="4238549"/>
            <a:ext cx="4262663" cy="400110"/>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（请更换本公司图片）</a:t>
            </a:r>
          </a:p>
        </p:txBody>
      </p:sp>
    </p:spTree>
    <p:extLst>
      <p:ext uri="{BB962C8B-B14F-4D97-AF65-F5344CB8AC3E}">
        <p14:creationId xmlns:p14="http://schemas.microsoft.com/office/powerpoint/2010/main" val="72456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其他</a:t>
            </a:r>
          </a:p>
        </p:txBody>
      </p:sp>
      <p:sp>
        <p:nvSpPr>
          <p:cNvPr id="32" name="矩形 31">
            <a:extLst>
              <a:ext uri="{FF2B5EF4-FFF2-40B4-BE49-F238E27FC236}">
                <a16:creationId xmlns:a16="http://schemas.microsoft.com/office/drawing/2014/main" id="{5DC822E3-A4E6-4B99-ABAB-490143B7E6AE}"/>
              </a:ext>
            </a:extLst>
          </p:cNvPr>
          <p:cNvSpPr/>
          <p:nvPr/>
        </p:nvSpPr>
        <p:spPr>
          <a:xfrm>
            <a:off x="784535" y="4906943"/>
            <a:ext cx="4428743" cy="674708"/>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a:extLst>
              <a:ext uri="{FF2B5EF4-FFF2-40B4-BE49-F238E27FC236}">
                <a16:creationId xmlns:a16="http://schemas.microsoft.com/office/drawing/2014/main" id="{B78A720C-7BB3-4B64-B9E8-619D6337C74D}"/>
              </a:ext>
            </a:extLst>
          </p:cNvPr>
          <p:cNvSpPr/>
          <p:nvPr/>
        </p:nvSpPr>
        <p:spPr>
          <a:xfrm>
            <a:off x="7086601" y="4906943"/>
            <a:ext cx="4286250" cy="674708"/>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文本框 8">
            <a:extLst>
              <a:ext uri="{FF2B5EF4-FFF2-40B4-BE49-F238E27FC236}">
                <a16:creationId xmlns:a16="http://schemas.microsoft.com/office/drawing/2014/main" id="{25356D74-58E6-444C-BED8-5D9E7A12DB83}"/>
              </a:ext>
            </a:extLst>
          </p:cNvPr>
          <p:cNvSpPr txBox="1"/>
          <p:nvPr/>
        </p:nvSpPr>
        <p:spPr>
          <a:xfrm>
            <a:off x="1312981" y="504424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其他安全活动</a:t>
            </a:r>
          </a:p>
        </p:txBody>
      </p:sp>
      <p:pic>
        <p:nvPicPr>
          <p:cNvPr id="6" name="图片 5">
            <a:extLst>
              <a:ext uri="{FF2B5EF4-FFF2-40B4-BE49-F238E27FC236}">
                <a16:creationId xmlns:a16="http://schemas.microsoft.com/office/drawing/2014/main" id="{7D9C09C2-C8BF-4811-B7B6-8E3AF49D3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35" y="1861954"/>
            <a:ext cx="4428742" cy="2945904"/>
          </a:xfrm>
          <a:prstGeom prst="rect">
            <a:avLst/>
          </a:prstGeom>
        </p:spPr>
      </p:pic>
      <p:pic>
        <p:nvPicPr>
          <p:cNvPr id="11" name="图片 10">
            <a:extLst>
              <a:ext uri="{FF2B5EF4-FFF2-40B4-BE49-F238E27FC236}">
                <a16:creationId xmlns:a16="http://schemas.microsoft.com/office/drawing/2014/main" id="{05615445-50D7-409C-9EFF-17316F40C274}"/>
              </a:ext>
            </a:extLst>
          </p:cNvPr>
          <p:cNvPicPr>
            <a:picLocks noChangeAspect="1"/>
          </p:cNvPicPr>
          <p:nvPr/>
        </p:nvPicPr>
        <p:blipFill rotWithShape="1">
          <a:blip r:embed="rId3">
            <a:extLst>
              <a:ext uri="{28A0092B-C50C-407E-A947-70E740481C1C}">
                <a14:useLocalDpi xmlns:a14="http://schemas.microsoft.com/office/drawing/2010/main" val="0"/>
              </a:ext>
            </a:extLst>
          </a:blip>
          <a:srcRect t="8361"/>
          <a:stretch/>
        </p:blipFill>
        <p:spPr>
          <a:xfrm>
            <a:off x="7086600" y="1861953"/>
            <a:ext cx="4286249" cy="2945904"/>
          </a:xfrm>
          <a:prstGeom prst="rect">
            <a:avLst/>
          </a:prstGeom>
        </p:spPr>
      </p:pic>
      <p:sp>
        <p:nvSpPr>
          <p:cNvPr id="16" name="文本框 15">
            <a:extLst>
              <a:ext uri="{FF2B5EF4-FFF2-40B4-BE49-F238E27FC236}">
                <a16:creationId xmlns:a16="http://schemas.microsoft.com/office/drawing/2014/main" id="{FDF8A065-3209-40BE-91ED-64876B64FEDB}"/>
              </a:ext>
            </a:extLst>
          </p:cNvPr>
          <p:cNvSpPr txBox="1"/>
          <p:nvPr/>
        </p:nvSpPr>
        <p:spPr>
          <a:xfrm>
            <a:off x="7543799" y="5044242"/>
            <a:ext cx="3371850" cy="400110"/>
          </a:xfrm>
          <a:prstGeom prst="rect">
            <a:avLst/>
          </a:prstGeom>
          <a:no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其他安全活动</a:t>
            </a:r>
          </a:p>
        </p:txBody>
      </p:sp>
      <p:sp>
        <p:nvSpPr>
          <p:cNvPr id="12" name="矩形 11">
            <a:extLst>
              <a:ext uri="{FF2B5EF4-FFF2-40B4-BE49-F238E27FC236}">
                <a16:creationId xmlns:a16="http://schemas.microsoft.com/office/drawing/2014/main" id="{EEA04440-C69F-4769-8B7D-B76C785D85F8}"/>
              </a:ext>
            </a:extLst>
          </p:cNvPr>
          <p:cNvSpPr/>
          <p:nvPr/>
        </p:nvSpPr>
        <p:spPr>
          <a:xfrm>
            <a:off x="4001181" y="1295946"/>
            <a:ext cx="4262663" cy="400110"/>
          </a:xfrm>
          <a:prstGeom prst="rect">
            <a:avLst/>
          </a:prstGeom>
        </p:spPr>
        <p:txBody>
          <a:bodyPr wrap="square">
            <a:spAutoFit/>
          </a:bodyPr>
          <a:lstStyle/>
          <a:p>
            <a:pPr algn="ct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（请更换本公司图片）</a:t>
            </a:r>
          </a:p>
        </p:txBody>
      </p:sp>
    </p:spTree>
    <p:extLst>
      <p:ext uri="{BB962C8B-B14F-4D97-AF65-F5344CB8AC3E}">
        <p14:creationId xmlns:p14="http://schemas.microsoft.com/office/powerpoint/2010/main" val="297377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7A6CB950-6D0E-4FEB-8B55-69B17EE04D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06" r="25006"/>
          <a:stretch>
            <a:fillRect/>
          </a:stretch>
        </p:blipFill>
        <p:spPr/>
      </p:pic>
      <p:sp>
        <p:nvSpPr>
          <p:cNvPr id="10" name="文本框 9">
            <a:extLst>
              <a:ext uri="{FF2B5EF4-FFF2-40B4-BE49-F238E27FC236}">
                <a16:creationId xmlns:a16="http://schemas.microsoft.com/office/drawing/2014/main" id="{7BACC0E5-0C00-4656-8A4F-6D3A5DFFAF09}"/>
              </a:ext>
            </a:extLst>
          </p:cNvPr>
          <p:cNvSpPr txBox="1"/>
          <p:nvPr/>
        </p:nvSpPr>
        <p:spPr>
          <a:xfrm>
            <a:off x="4292874" y="2321004"/>
            <a:ext cx="2656114" cy="2215991"/>
          </a:xfrm>
          <a:prstGeom prst="rect">
            <a:avLst/>
          </a:prstGeom>
          <a:noFill/>
        </p:spPr>
        <p:txBody>
          <a:bodyPr wrap="square" rtlCol="0">
            <a:spAutoFit/>
          </a:bodyPr>
          <a:lstStyle/>
          <a:p>
            <a:pPr algn="ctr"/>
            <a:r>
              <a:rPr lang="en-US" altLang="zh-CN"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rPr>
              <a:t>03</a:t>
            </a:r>
            <a:endParaRPr lang="zh-CN" altLang="en-US"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E7928E0-140F-4D30-866E-21C6B754A974}"/>
              </a:ext>
            </a:extLst>
          </p:cNvPr>
          <p:cNvSpPr txBox="1"/>
          <p:nvPr/>
        </p:nvSpPr>
        <p:spPr>
          <a:xfrm>
            <a:off x="6661423" y="3075057"/>
            <a:ext cx="5359125" cy="707886"/>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r>
              <a:rPr lang="zh-CN" altLang="en-US" sz="4000" b="0" dirty="0"/>
              <a:t>环保管理工作总结</a:t>
            </a:r>
          </a:p>
        </p:txBody>
      </p:sp>
      <p:sp>
        <p:nvSpPr>
          <p:cNvPr id="6" name="任意多边形: 形状 5">
            <a:extLst>
              <a:ext uri="{FF2B5EF4-FFF2-40B4-BE49-F238E27FC236}">
                <a16:creationId xmlns:a16="http://schemas.microsoft.com/office/drawing/2014/main" id="{7F9C6CE5-1917-4B9C-8D29-F6D87932067B}"/>
              </a:ext>
            </a:extLst>
          </p:cNvPr>
          <p:cNvSpPr/>
          <p:nvPr/>
        </p:nvSpPr>
        <p:spPr>
          <a:xfrm>
            <a:off x="3615036" y="-25400"/>
            <a:ext cx="2276857" cy="6921500"/>
          </a:xfrm>
          <a:custGeom>
            <a:avLst/>
            <a:gdLst>
              <a:gd name="connsiteX0" fmla="*/ 533400 w 533400"/>
              <a:gd name="connsiteY0" fmla="*/ 0 h 6915150"/>
              <a:gd name="connsiteX1" fmla="*/ 95250 w 533400"/>
              <a:gd name="connsiteY1" fmla="*/ 19050 h 6915150"/>
              <a:gd name="connsiteX2" fmla="*/ 0 w 533400"/>
              <a:gd name="connsiteY2" fmla="*/ 6877050 h 6915150"/>
              <a:gd name="connsiteX3" fmla="*/ 476250 w 533400"/>
              <a:gd name="connsiteY3" fmla="*/ 6915150 h 6915150"/>
              <a:gd name="connsiteX4" fmla="*/ 533400 w 533400"/>
              <a:gd name="connsiteY4" fmla="*/ 0 h 6915150"/>
              <a:gd name="connsiteX0" fmla="*/ 1509514 w 1509514"/>
              <a:gd name="connsiteY0" fmla="*/ 0 h 6915150"/>
              <a:gd name="connsiteX1" fmla="*/ 1071364 w 1509514"/>
              <a:gd name="connsiteY1" fmla="*/ 19050 h 6915150"/>
              <a:gd name="connsiteX2" fmla="*/ 976114 w 1509514"/>
              <a:gd name="connsiteY2" fmla="*/ 6877050 h 6915150"/>
              <a:gd name="connsiteX3" fmla="*/ 1452364 w 1509514"/>
              <a:gd name="connsiteY3" fmla="*/ 6915150 h 6915150"/>
              <a:gd name="connsiteX4" fmla="*/ 1509514 w 1509514"/>
              <a:gd name="connsiteY4" fmla="*/ 0 h 6915150"/>
              <a:gd name="connsiteX0" fmla="*/ 2022324 w 2022324"/>
              <a:gd name="connsiteY0" fmla="*/ 0 h 6915150"/>
              <a:gd name="connsiteX1" fmla="*/ 1584174 w 2022324"/>
              <a:gd name="connsiteY1" fmla="*/ 19050 h 6915150"/>
              <a:gd name="connsiteX2" fmla="*/ 1488924 w 2022324"/>
              <a:gd name="connsiteY2" fmla="*/ 6877050 h 6915150"/>
              <a:gd name="connsiteX3" fmla="*/ 1965174 w 2022324"/>
              <a:gd name="connsiteY3" fmla="*/ 6915150 h 6915150"/>
              <a:gd name="connsiteX4" fmla="*/ 2022324 w 2022324"/>
              <a:gd name="connsiteY4" fmla="*/ 0 h 6915150"/>
              <a:gd name="connsiteX0" fmla="*/ 2076508 w 2076508"/>
              <a:gd name="connsiteY0" fmla="*/ 0 h 6915150"/>
              <a:gd name="connsiteX1" fmla="*/ 1638358 w 2076508"/>
              <a:gd name="connsiteY1" fmla="*/ 19050 h 6915150"/>
              <a:gd name="connsiteX2" fmla="*/ 1543108 w 2076508"/>
              <a:gd name="connsiteY2" fmla="*/ 6877050 h 6915150"/>
              <a:gd name="connsiteX3" fmla="*/ 2019358 w 2076508"/>
              <a:gd name="connsiteY3" fmla="*/ 6915150 h 6915150"/>
              <a:gd name="connsiteX4" fmla="*/ 2076508 w 2076508"/>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71912 w 2071912"/>
              <a:gd name="connsiteY0" fmla="*/ 0 h 6915150"/>
              <a:gd name="connsiteX1" fmla="*/ 1633762 w 2071912"/>
              <a:gd name="connsiteY1" fmla="*/ 19050 h 6915150"/>
              <a:gd name="connsiteX2" fmla="*/ 1538512 w 2071912"/>
              <a:gd name="connsiteY2" fmla="*/ 6877050 h 6915150"/>
              <a:gd name="connsiteX3" fmla="*/ 2014762 w 2071912"/>
              <a:gd name="connsiteY3" fmla="*/ 6915150 h 6915150"/>
              <a:gd name="connsiteX4" fmla="*/ 2071912 w 2071912"/>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6350 h 6921500"/>
              <a:gd name="connsiteX1" fmla="*/ 1615217 w 2053367"/>
              <a:gd name="connsiteY1" fmla="*/ 0 h 6921500"/>
              <a:gd name="connsiteX2" fmla="*/ 1519967 w 2053367"/>
              <a:gd name="connsiteY2" fmla="*/ 6883400 h 6921500"/>
              <a:gd name="connsiteX3" fmla="*/ 1996217 w 2053367"/>
              <a:gd name="connsiteY3" fmla="*/ 6921500 h 6921500"/>
              <a:gd name="connsiteX4" fmla="*/ 2053367 w 20533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89771 w 2189771"/>
              <a:gd name="connsiteY0" fmla="*/ 6350 h 6921500"/>
              <a:gd name="connsiteX1" fmla="*/ 1680864 w 2189771"/>
              <a:gd name="connsiteY1" fmla="*/ 0 h 6921500"/>
              <a:gd name="connsiteX2" fmla="*/ 1585614 w 2189771"/>
              <a:gd name="connsiteY2" fmla="*/ 6883400 h 6921500"/>
              <a:gd name="connsiteX3" fmla="*/ 2061864 w 2189771"/>
              <a:gd name="connsiteY3" fmla="*/ 6921500 h 6921500"/>
              <a:gd name="connsiteX4" fmla="*/ 2189771 w 2189771"/>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7" h="6921500">
                <a:moveTo>
                  <a:pt x="2276857" y="6350"/>
                </a:moveTo>
                <a:lnTo>
                  <a:pt x="1680864" y="0"/>
                </a:lnTo>
                <a:cubicBezTo>
                  <a:pt x="-433686" y="1863725"/>
                  <a:pt x="-649586" y="4864100"/>
                  <a:pt x="1585614" y="6883400"/>
                </a:cubicBezTo>
                <a:lnTo>
                  <a:pt x="2061864" y="6921500"/>
                </a:lnTo>
                <a:cubicBezTo>
                  <a:pt x="-507346" y="5124450"/>
                  <a:pt x="-775225" y="2902404"/>
                  <a:pt x="2276857" y="6350"/>
                </a:cubicBezTo>
                <a:close/>
              </a:path>
            </a:pathLst>
          </a:custGeom>
          <a:gradFill>
            <a:gsLst>
              <a:gs pos="99000">
                <a:srgbClr val="173555"/>
              </a:gs>
              <a:gs pos="0">
                <a:srgbClr val="00A7C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642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39624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环保设施运行情况</a:t>
            </a:r>
          </a:p>
        </p:txBody>
      </p:sp>
      <p:pic>
        <p:nvPicPr>
          <p:cNvPr id="12" name="图片 11">
            <a:extLst>
              <a:ext uri="{FF2B5EF4-FFF2-40B4-BE49-F238E27FC236}">
                <a16:creationId xmlns:a16="http://schemas.microsoft.com/office/drawing/2014/main" id="{121FF47B-4342-415F-99F5-7DF26AE291AB}"/>
              </a:ext>
            </a:extLst>
          </p:cNvPr>
          <p:cNvPicPr>
            <a:picLocks noChangeAspect="1"/>
          </p:cNvPicPr>
          <p:nvPr/>
        </p:nvPicPr>
        <p:blipFill rotWithShape="1">
          <a:blip r:embed="rId2">
            <a:extLst>
              <a:ext uri="{28A0092B-C50C-407E-A947-70E740481C1C}">
                <a14:useLocalDpi xmlns:a14="http://schemas.microsoft.com/office/drawing/2010/main" val="0"/>
              </a:ext>
            </a:extLst>
          </a:blip>
          <a:srcRect t="20093" b="47176"/>
          <a:stretch/>
        </p:blipFill>
        <p:spPr>
          <a:xfrm>
            <a:off x="0" y="4199165"/>
            <a:ext cx="12192000" cy="2658835"/>
          </a:xfrm>
          <a:prstGeom prst="rect">
            <a:avLst/>
          </a:prstGeom>
        </p:spPr>
      </p:pic>
      <p:sp>
        <p:nvSpPr>
          <p:cNvPr id="2" name="矩形 1">
            <a:extLst>
              <a:ext uri="{FF2B5EF4-FFF2-40B4-BE49-F238E27FC236}">
                <a16:creationId xmlns:a16="http://schemas.microsoft.com/office/drawing/2014/main" id="{0A0B2CBB-EA5D-468E-B476-E2272D23704A}"/>
              </a:ext>
            </a:extLst>
          </p:cNvPr>
          <p:cNvSpPr/>
          <p:nvPr/>
        </p:nvSpPr>
        <p:spPr>
          <a:xfrm>
            <a:off x="447675" y="1225380"/>
            <a:ext cx="11296649" cy="2807948"/>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年，公司环保设施设备运行基本正常。污水、废气处理排放指标基本达标。</a:t>
            </a:r>
            <a:r>
              <a:rPr lang="en-US" altLang="zh-CN" sz="2000" dirty="0">
                <a:latin typeface="微软雅黑" panose="020B0503020204020204" pitchFamily="34" charset="-122"/>
                <a:ea typeface="微软雅黑" panose="020B0503020204020204" pitchFamily="34" charset="-122"/>
              </a:rPr>
              <a:t>C3</a:t>
            </a:r>
            <a:r>
              <a:rPr lang="zh-CN" altLang="en-US" sz="2000" dirty="0">
                <a:latin typeface="微软雅黑" panose="020B0503020204020204" pitchFamily="34" charset="-122"/>
                <a:ea typeface="微软雅黑" panose="020B0503020204020204" pitchFamily="34" charset="-122"/>
              </a:rPr>
              <a:t>线污水处理设施实现了全年无故障，运行较平稳，处理效果佳的状态。</a:t>
            </a:r>
            <a:r>
              <a:rPr lang="en-US" altLang="zh-CN" sz="2000" dirty="0">
                <a:latin typeface="微软雅黑" panose="020B0503020204020204" pitchFamily="34" charset="-122"/>
                <a:ea typeface="微软雅黑" panose="020B0503020204020204" pitchFamily="34" charset="-122"/>
              </a:rPr>
              <a:t>XXX</a:t>
            </a:r>
            <a:r>
              <a:rPr lang="zh-CN" altLang="en-US" sz="2000" dirty="0">
                <a:latin typeface="微软雅黑" panose="020B0503020204020204" pitchFamily="34" charset="-122"/>
                <a:ea typeface="微软雅黑" panose="020B0503020204020204" pitchFamily="34" charset="-122"/>
              </a:rPr>
              <a:t>线污水处理由于前期处理量大，其中风机、潜水泵、原水提升泵、清水泵等都有发生故障，但通过检修后均得以恢复，未严重影响出水水质。废气处理从</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月下旬开机调试以来，</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螺旋加料阀电机相继烧坏</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台</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日， 工厂设备科更换了</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台变频器后，未出现电机烧坏现象</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，加料系统被堵塞、卡死现象时有发生，月前失重秤出现料仓计重不准等情况。</a:t>
            </a:r>
          </a:p>
        </p:txBody>
      </p:sp>
      <p:sp>
        <p:nvSpPr>
          <p:cNvPr id="13" name="矩形 12">
            <a:extLst>
              <a:ext uri="{FF2B5EF4-FFF2-40B4-BE49-F238E27FC236}">
                <a16:creationId xmlns:a16="http://schemas.microsoft.com/office/drawing/2014/main" id="{6C8604D2-755E-460C-8DDD-BD2ACA42008B}"/>
              </a:ext>
            </a:extLst>
          </p:cNvPr>
          <p:cNvSpPr/>
          <p:nvPr/>
        </p:nvSpPr>
        <p:spPr>
          <a:xfrm>
            <a:off x="0" y="4199165"/>
            <a:ext cx="12192000" cy="2658834"/>
          </a:xfrm>
          <a:prstGeom prst="rect">
            <a:avLst/>
          </a:prstGeom>
          <a:gradFill>
            <a:gsLst>
              <a:gs pos="0">
                <a:srgbClr val="173555">
                  <a:alpha val="58000"/>
                </a:srgbClr>
              </a:gs>
              <a:gs pos="100000">
                <a:srgbClr val="00A7C3">
                  <a:alpha val="87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118251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27813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污水处理</a:t>
            </a:r>
          </a:p>
        </p:txBody>
      </p:sp>
      <p:sp>
        <p:nvSpPr>
          <p:cNvPr id="4" name="矩形 3">
            <a:extLst>
              <a:ext uri="{FF2B5EF4-FFF2-40B4-BE49-F238E27FC236}">
                <a16:creationId xmlns:a16="http://schemas.microsoft.com/office/drawing/2014/main" id="{9D831848-15AF-4804-9400-410930992B94}"/>
              </a:ext>
            </a:extLst>
          </p:cNvPr>
          <p:cNvSpPr/>
          <p:nvPr/>
        </p:nvSpPr>
        <p:spPr>
          <a:xfrm>
            <a:off x="723900" y="1190171"/>
            <a:ext cx="10916557" cy="1422954"/>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本年度污水处理均达标排放。其中</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线污水处理效果较好。</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日起，</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线污水处理停止运行，将产生的原水通过水泵管道直接排入大渡口区污水处理厂进行处置。而</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的绝大部分原水也通过中间管道排入</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线原水水池后并外排。</a:t>
            </a:r>
          </a:p>
        </p:txBody>
      </p:sp>
      <p:graphicFrame>
        <p:nvGraphicFramePr>
          <p:cNvPr id="6" name="表格 6">
            <a:extLst>
              <a:ext uri="{FF2B5EF4-FFF2-40B4-BE49-F238E27FC236}">
                <a16:creationId xmlns:a16="http://schemas.microsoft.com/office/drawing/2014/main" id="{19552361-23EC-498C-8EA7-332E2E6246E4}"/>
              </a:ext>
            </a:extLst>
          </p:cNvPr>
          <p:cNvGraphicFramePr>
            <a:graphicFrameLocks noGrp="1"/>
          </p:cNvGraphicFramePr>
          <p:nvPr>
            <p:extLst>
              <p:ext uri="{D42A27DB-BD31-4B8C-83A1-F6EECF244321}">
                <p14:modId xmlns:p14="http://schemas.microsoft.com/office/powerpoint/2010/main" val="3921807287"/>
              </p:ext>
            </p:extLst>
          </p:nvPr>
        </p:nvGraphicFramePr>
        <p:xfrm>
          <a:off x="723896" y="3280442"/>
          <a:ext cx="10900224" cy="2985333"/>
        </p:xfrm>
        <a:graphic>
          <a:graphicData uri="http://schemas.openxmlformats.org/drawingml/2006/table">
            <a:tbl>
              <a:tblPr firstRow="1" bandRow="1">
                <a:tableStyleId>{5C22544A-7EE6-4342-B048-85BDC9FD1C3A}</a:tableStyleId>
              </a:tblPr>
              <a:tblGrid>
                <a:gridCol w="1362528">
                  <a:extLst>
                    <a:ext uri="{9D8B030D-6E8A-4147-A177-3AD203B41FA5}">
                      <a16:colId xmlns:a16="http://schemas.microsoft.com/office/drawing/2014/main" val="345273723"/>
                    </a:ext>
                  </a:extLst>
                </a:gridCol>
                <a:gridCol w="1362528">
                  <a:extLst>
                    <a:ext uri="{9D8B030D-6E8A-4147-A177-3AD203B41FA5}">
                      <a16:colId xmlns:a16="http://schemas.microsoft.com/office/drawing/2014/main" val="3439472357"/>
                    </a:ext>
                  </a:extLst>
                </a:gridCol>
                <a:gridCol w="1362528">
                  <a:extLst>
                    <a:ext uri="{9D8B030D-6E8A-4147-A177-3AD203B41FA5}">
                      <a16:colId xmlns:a16="http://schemas.microsoft.com/office/drawing/2014/main" val="2214072441"/>
                    </a:ext>
                  </a:extLst>
                </a:gridCol>
                <a:gridCol w="1362528">
                  <a:extLst>
                    <a:ext uri="{9D8B030D-6E8A-4147-A177-3AD203B41FA5}">
                      <a16:colId xmlns:a16="http://schemas.microsoft.com/office/drawing/2014/main" val="1558110970"/>
                    </a:ext>
                  </a:extLst>
                </a:gridCol>
                <a:gridCol w="1362528">
                  <a:extLst>
                    <a:ext uri="{9D8B030D-6E8A-4147-A177-3AD203B41FA5}">
                      <a16:colId xmlns:a16="http://schemas.microsoft.com/office/drawing/2014/main" val="4180694627"/>
                    </a:ext>
                  </a:extLst>
                </a:gridCol>
                <a:gridCol w="1362528">
                  <a:extLst>
                    <a:ext uri="{9D8B030D-6E8A-4147-A177-3AD203B41FA5}">
                      <a16:colId xmlns:a16="http://schemas.microsoft.com/office/drawing/2014/main" val="953477414"/>
                    </a:ext>
                  </a:extLst>
                </a:gridCol>
                <a:gridCol w="1362528">
                  <a:extLst>
                    <a:ext uri="{9D8B030D-6E8A-4147-A177-3AD203B41FA5}">
                      <a16:colId xmlns:a16="http://schemas.microsoft.com/office/drawing/2014/main" val="783103774"/>
                    </a:ext>
                  </a:extLst>
                </a:gridCol>
                <a:gridCol w="1362528">
                  <a:extLst>
                    <a:ext uri="{9D8B030D-6E8A-4147-A177-3AD203B41FA5}">
                      <a16:colId xmlns:a16="http://schemas.microsoft.com/office/drawing/2014/main" val="2559651000"/>
                    </a:ext>
                  </a:extLst>
                </a:gridCol>
              </a:tblGrid>
              <a:tr h="995111">
                <a:tc gridSpan="2">
                  <a:txBody>
                    <a:bodyPr/>
                    <a:lstStyle/>
                    <a:p>
                      <a:pPr algn="ctr"/>
                      <a:r>
                        <a:rPr lang="zh-CN" altLang="en-US" dirty="0">
                          <a:latin typeface="微软雅黑" panose="020B0503020204020204" pitchFamily="34" charset="-122"/>
                          <a:ea typeface="微软雅黑" panose="020B0503020204020204" pitchFamily="34" charset="-122"/>
                        </a:rPr>
                        <a:t>一季度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二季度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三季度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四季度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1593061999"/>
                  </a:ext>
                </a:extLst>
              </a:tr>
              <a:tr h="995111">
                <a:tc>
                  <a:txBody>
                    <a:bodyPr/>
                    <a:lstStyle/>
                    <a:p>
                      <a:pPr algn="ctr"/>
                      <a:r>
                        <a:rPr lang="zh-CN" altLang="en-US" sz="2000" dirty="0">
                          <a:latin typeface="微软雅黑" panose="020B0503020204020204" pitchFamily="34" charset="-122"/>
                          <a:ea typeface="微软雅黑" panose="020B0503020204020204" pitchFamily="34" charset="-122"/>
                        </a:rPr>
                        <a:t>原水池</a:t>
                      </a: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清水池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原水池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清水池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原水池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清水池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原水池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微软雅黑" panose="020B0503020204020204" pitchFamily="34" charset="-122"/>
                          <a:ea typeface="微软雅黑" panose="020B0503020204020204" pitchFamily="34" charset="-122"/>
                        </a:rPr>
                        <a:t>清水池</a:t>
                      </a:r>
                    </a:p>
                  </a:txBody>
                  <a:tcPr anchor="ctr"/>
                </a:tc>
                <a:extLst>
                  <a:ext uri="{0D108BD9-81ED-4DB2-BD59-A6C34878D82A}">
                    <a16:rowId xmlns:a16="http://schemas.microsoft.com/office/drawing/2014/main" val="566475304"/>
                  </a:ext>
                </a:extLst>
              </a:tr>
              <a:tr h="995111">
                <a:tc>
                  <a:txBody>
                    <a:bodyPr/>
                    <a:lstStyle/>
                    <a:p>
                      <a:pPr algn="ctr"/>
                      <a:r>
                        <a:rPr lang="en-US" altLang="zh-CN" dirty="0"/>
                        <a:t>145</a:t>
                      </a:r>
                      <a:endParaRPr lang="zh-CN" altLang="en-US" dirty="0"/>
                    </a:p>
                  </a:txBody>
                  <a:tcPr anchor="ctr"/>
                </a:tc>
                <a:tc>
                  <a:txBody>
                    <a:bodyPr/>
                    <a:lstStyle/>
                    <a:p>
                      <a:pPr algn="ctr"/>
                      <a:r>
                        <a:rPr lang="en-US" altLang="zh-CN" dirty="0"/>
                        <a:t>52</a:t>
                      </a:r>
                      <a:endParaRPr lang="zh-CN" altLang="en-US" dirty="0"/>
                    </a:p>
                  </a:txBody>
                  <a:tcPr anchor="ctr"/>
                </a:tc>
                <a:tc>
                  <a:txBody>
                    <a:bodyPr/>
                    <a:lstStyle/>
                    <a:p>
                      <a:pPr algn="ctr"/>
                      <a:r>
                        <a:rPr lang="en-US" altLang="zh-CN" dirty="0"/>
                        <a:t>90</a:t>
                      </a:r>
                      <a:endParaRPr lang="zh-CN" altLang="en-US" dirty="0"/>
                    </a:p>
                  </a:txBody>
                  <a:tcPr anchor="ctr"/>
                </a:tc>
                <a:tc>
                  <a:txBody>
                    <a:bodyPr/>
                    <a:lstStyle/>
                    <a:p>
                      <a:pPr algn="ctr"/>
                      <a:r>
                        <a:rPr lang="en-US" altLang="zh-CN" dirty="0"/>
                        <a:t>34</a:t>
                      </a:r>
                      <a:endParaRPr lang="zh-CN" altLang="en-US" dirty="0"/>
                    </a:p>
                  </a:txBody>
                  <a:tcPr anchor="ctr"/>
                </a:tc>
                <a:tc>
                  <a:txBody>
                    <a:bodyPr/>
                    <a:lstStyle/>
                    <a:p>
                      <a:pPr algn="ctr"/>
                      <a:r>
                        <a:rPr lang="en-US" altLang="zh-CN" dirty="0"/>
                        <a:t>165</a:t>
                      </a:r>
                      <a:endParaRPr lang="zh-CN" altLang="en-US" dirty="0"/>
                    </a:p>
                  </a:txBody>
                  <a:tcPr anchor="ctr"/>
                </a:tc>
                <a:tc>
                  <a:txBody>
                    <a:bodyPr/>
                    <a:lstStyle/>
                    <a:p>
                      <a:pPr algn="ctr"/>
                      <a:r>
                        <a:rPr lang="en-US" altLang="zh-CN" dirty="0"/>
                        <a:t>23</a:t>
                      </a:r>
                      <a:endParaRPr lang="zh-CN" altLang="en-US" dirty="0"/>
                    </a:p>
                  </a:txBody>
                  <a:tcPr anchor="ctr"/>
                </a:tc>
                <a:tc>
                  <a:txBody>
                    <a:bodyPr/>
                    <a:lstStyle/>
                    <a:p>
                      <a:pPr algn="ctr"/>
                      <a:r>
                        <a:rPr lang="en-US" altLang="zh-CN" dirty="0"/>
                        <a:t>189</a:t>
                      </a:r>
                      <a:endParaRPr lang="zh-CN" altLang="en-US" dirty="0"/>
                    </a:p>
                  </a:txBody>
                  <a:tcPr anchor="ctr"/>
                </a:tc>
                <a:tc>
                  <a:txBody>
                    <a:bodyPr/>
                    <a:lstStyle/>
                    <a:p>
                      <a:pPr algn="ctr"/>
                      <a:r>
                        <a:rPr lang="en-US" altLang="zh-CN" dirty="0"/>
                        <a:t>77</a:t>
                      </a:r>
                      <a:endParaRPr lang="zh-CN" altLang="en-US" dirty="0"/>
                    </a:p>
                  </a:txBody>
                  <a:tcPr anchor="ctr"/>
                </a:tc>
                <a:extLst>
                  <a:ext uri="{0D108BD9-81ED-4DB2-BD59-A6C34878D82A}">
                    <a16:rowId xmlns:a16="http://schemas.microsoft.com/office/drawing/2014/main" val="361977655"/>
                  </a:ext>
                </a:extLst>
              </a:tr>
            </a:tbl>
          </a:graphicData>
        </a:graphic>
      </p:graphicFrame>
    </p:spTree>
    <p:extLst>
      <p:ext uri="{BB962C8B-B14F-4D97-AF65-F5344CB8AC3E}">
        <p14:creationId xmlns:p14="http://schemas.microsoft.com/office/powerpoint/2010/main" val="219026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27813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废气处理</a:t>
            </a:r>
          </a:p>
        </p:txBody>
      </p:sp>
      <p:sp>
        <p:nvSpPr>
          <p:cNvPr id="2" name="矩形 1">
            <a:extLst>
              <a:ext uri="{FF2B5EF4-FFF2-40B4-BE49-F238E27FC236}">
                <a16:creationId xmlns:a16="http://schemas.microsoft.com/office/drawing/2014/main" id="{73583288-B955-45CC-990A-B3568ACCA815}"/>
              </a:ext>
            </a:extLst>
          </p:cNvPr>
          <p:cNvSpPr/>
          <p:nvPr/>
        </p:nvSpPr>
        <p:spPr>
          <a:xfrm>
            <a:off x="740229" y="1356858"/>
            <a:ext cx="10900227" cy="1884618"/>
          </a:xfrm>
          <a:prstGeom prst="rect">
            <a:avLst/>
          </a:prstGeom>
        </p:spPr>
        <p:txBody>
          <a:bodyPr wrap="square">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废气处理站于今年</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日破土动工，直到</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日基本安装完成进入调试，总共耗时</a:t>
            </a:r>
            <a:r>
              <a:rPr lang="en-US" altLang="zh-CN" sz="2000" dirty="0">
                <a:latin typeface="微软雅黑" panose="020B0503020204020204" pitchFamily="34" charset="-122"/>
                <a:ea typeface="微软雅黑" panose="020B0503020204020204" pitchFamily="34" charset="-122"/>
              </a:rPr>
              <a:t>75</a:t>
            </a:r>
            <a:r>
              <a:rPr lang="zh-CN" altLang="en-US" sz="2000" dirty="0">
                <a:latin typeface="微软雅黑" panose="020B0503020204020204" pitchFamily="34" charset="-122"/>
                <a:ea typeface="微软雅黑" panose="020B0503020204020204" pitchFamily="34" charset="-122"/>
              </a:rPr>
              <a:t>天。不过调试运行阶段问题问题颇多，比较突出的问题是</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螺旋加料阀电机经常被烧坏，在短短</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个多月时间内，烧坏电机</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台。直到</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日，设备部一分厂设备科给螺旋加料机更换了一台变频器后，烧坏电机的现象得到解决，目前运行基本正常。</a:t>
            </a:r>
          </a:p>
        </p:txBody>
      </p:sp>
      <p:graphicFrame>
        <p:nvGraphicFramePr>
          <p:cNvPr id="7" name="表格 7">
            <a:extLst>
              <a:ext uri="{FF2B5EF4-FFF2-40B4-BE49-F238E27FC236}">
                <a16:creationId xmlns:a16="http://schemas.microsoft.com/office/drawing/2014/main" id="{05CE6BF4-4448-4F23-A6CC-E5C98AE1BE3A}"/>
              </a:ext>
            </a:extLst>
          </p:cNvPr>
          <p:cNvGraphicFramePr>
            <a:graphicFrameLocks noGrp="1"/>
          </p:cNvGraphicFramePr>
          <p:nvPr>
            <p:extLst>
              <p:ext uri="{D42A27DB-BD31-4B8C-83A1-F6EECF244321}">
                <p14:modId xmlns:p14="http://schemas.microsoft.com/office/powerpoint/2010/main" val="825163498"/>
              </p:ext>
            </p:extLst>
          </p:nvPr>
        </p:nvGraphicFramePr>
        <p:xfrm>
          <a:off x="676729" y="3517900"/>
          <a:ext cx="10900224" cy="2906484"/>
        </p:xfrm>
        <a:graphic>
          <a:graphicData uri="http://schemas.openxmlformats.org/drawingml/2006/table">
            <a:tbl>
              <a:tblPr firstRow="1" bandRow="1">
                <a:tableStyleId>{5C22544A-7EE6-4342-B048-85BDC9FD1C3A}</a:tableStyleId>
              </a:tblPr>
              <a:tblGrid>
                <a:gridCol w="1211136">
                  <a:extLst>
                    <a:ext uri="{9D8B030D-6E8A-4147-A177-3AD203B41FA5}">
                      <a16:colId xmlns:a16="http://schemas.microsoft.com/office/drawing/2014/main" val="2851882642"/>
                    </a:ext>
                  </a:extLst>
                </a:gridCol>
                <a:gridCol w="1211136">
                  <a:extLst>
                    <a:ext uri="{9D8B030D-6E8A-4147-A177-3AD203B41FA5}">
                      <a16:colId xmlns:a16="http://schemas.microsoft.com/office/drawing/2014/main" val="2883191371"/>
                    </a:ext>
                  </a:extLst>
                </a:gridCol>
                <a:gridCol w="1211136">
                  <a:extLst>
                    <a:ext uri="{9D8B030D-6E8A-4147-A177-3AD203B41FA5}">
                      <a16:colId xmlns:a16="http://schemas.microsoft.com/office/drawing/2014/main" val="2150129160"/>
                    </a:ext>
                  </a:extLst>
                </a:gridCol>
                <a:gridCol w="1211136">
                  <a:extLst>
                    <a:ext uri="{9D8B030D-6E8A-4147-A177-3AD203B41FA5}">
                      <a16:colId xmlns:a16="http://schemas.microsoft.com/office/drawing/2014/main" val="245158169"/>
                    </a:ext>
                  </a:extLst>
                </a:gridCol>
                <a:gridCol w="1211136">
                  <a:extLst>
                    <a:ext uri="{9D8B030D-6E8A-4147-A177-3AD203B41FA5}">
                      <a16:colId xmlns:a16="http://schemas.microsoft.com/office/drawing/2014/main" val="1997493280"/>
                    </a:ext>
                  </a:extLst>
                </a:gridCol>
                <a:gridCol w="1211136">
                  <a:extLst>
                    <a:ext uri="{9D8B030D-6E8A-4147-A177-3AD203B41FA5}">
                      <a16:colId xmlns:a16="http://schemas.microsoft.com/office/drawing/2014/main" val="766626858"/>
                    </a:ext>
                  </a:extLst>
                </a:gridCol>
                <a:gridCol w="1211136">
                  <a:extLst>
                    <a:ext uri="{9D8B030D-6E8A-4147-A177-3AD203B41FA5}">
                      <a16:colId xmlns:a16="http://schemas.microsoft.com/office/drawing/2014/main" val="1218418468"/>
                    </a:ext>
                  </a:extLst>
                </a:gridCol>
                <a:gridCol w="1211136">
                  <a:extLst>
                    <a:ext uri="{9D8B030D-6E8A-4147-A177-3AD203B41FA5}">
                      <a16:colId xmlns:a16="http://schemas.microsoft.com/office/drawing/2014/main" val="942279877"/>
                    </a:ext>
                  </a:extLst>
                </a:gridCol>
                <a:gridCol w="1211136">
                  <a:extLst>
                    <a:ext uri="{9D8B030D-6E8A-4147-A177-3AD203B41FA5}">
                      <a16:colId xmlns:a16="http://schemas.microsoft.com/office/drawing/2014/main" val="350541570"/>
                    </a:ext>
                  </a:extLst>
                </a:gridCol>
              </a:tblGrid>
              <a:tr h="726621">
                <a:tc rowSpan="2">
                  <a:txBody>
                    <a:bodyPr/>
                    <a:lstStyle/>
                    <a:p>
                      <a:pPr algn="ctr"/>
                      <a:r>
                        <a:rPr lang="zh-CN" altLang="en-US" dirty="0">
                          <a:latin typeface="微软雅黑" panose="020B0503020204020204" pitchFamily="34" charset="-122"/>
                          <a:ea typeface="微软雅黑" panose="020B0503020204020204" pitchFamily="34" charset="-122"/>
                        </a:rPr>
                        <a:t>检测项目</a:t>
                      </a:r>
                    </a:p>
                  </a:txBody>
                  <a:tcPr anchor="ctr">
                    <a:gradFill flip="none" rotWithShape="1">
                      <a:gsLst>
                        <a:gs pos="0">
                          <a:srgbClr val="173555"/>
                        </a:gs>
                        <a:gs pos="100000">
                          <a:srgbClr val="00A7C3"/>
                        </a:gs>
                      </a:gsLst>
                      <a:lin ang="5400000" scaled="1"/>
                      <a:tileRect/>
                    </a:gradFill>
                  </a:tcPr>
                </a:tc>
                <a:tc gridSpan="2">
                  <a:txBody>
                    <a:bodyPr/>
                    <a:lstStyle/>
                    <a:p>
                      <a:pPr algn="ctr"/>
                      <a:r>
                        <a:rPr lang="zh-CN" altLang="en-US" dirty="0">
                          <a:latin typeface="微软雅黑" panose="020B0503020204020204" pitchFamily="34" charset="-122"/>
                          <a:ea typeface="微软雅黑" panose="020B0503020204020204" pitchFamily="34" charset="-122"/>
                        </a:rPr>
                        <a:t>一季度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latin typeface="微软雅黑" panose="020B0503020204020204" pitchFamily="34" charset="-122"/>
                          <a:ea typeface="微软雅黑" panose="020B0503020204020204" pitchFamily="34" charset="-122"/>
                        </a:rPr>
                        <a:t>二季度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latin typeface="微软雅黑" panose="020B0503020204020204" pitchFamily="34" charset="-122"/>
                          <a:ea typeface="微软雅黑" panose="020B0503020204020204" pitchFamily="34" charset="-122"/>
                        </a:rPr>
                        <a:t>三季度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tc gridSpan="2">
                  <a:txBody>
                    <a:bodyPr/>
                    <a:lstStyle/>
                    <a:p>
                      <a:pPr algn="ctr"/>
                      <a:r>
                        <a:rPr lang="zh-CN" altLang="en-US" dirty="0">
                          <a:latin typeface="微软雅黑" panose="020B0503020204020204" pitchFamily="34" charset="-122"/>
                          <a:ea typeface="微软雅黑" panose="020B0503020204020204" pitchFamily="34" charset="-122"/>
                        </a:rPr>
                        <a:t>四季度</a:t>
                      </a:r>
                    </a:p>
                  </a:txBody>
                  <a:tcPr anchor="ctr">
                    <a:gradFill flip="none" rotWithShape="1">
                      <a:gsLst>
                        <a:gs pos="0">
                          <a:srgbClr val="173555"/>
                        </a:gs>
                        <a:gs pos="100000">
                          <a:srgbClr val="00A7C3"/>
                        </a:gs>
                      </a:gsLst>
                      <a:lin ang="5400000" scaled="1"/>
                      <a:tileRect/>
                    </a:gradFill>
                  </a:tcPr>
                </a:tc>
                <a:tc hMerge="1">
                  <a:txBody>
                    <a:bodyPr/>
                    <a:lstStyle/>
                    <a:p>
                      <a:endParaRPr lang="zh-CN" altLang="en-US" dirty="0"/>
                    </a:p>
                  </a:txBody>
                  <a:tcP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1917542749"/>
                  </a:ext>
                </a:extLst>
              </a:tr>
              <a:tr h="726621">
                <a:tc vMerge="1">
                  <a:txBody>
                    <a:bodyPr/>
                    <a:lstStyle/>
                    <a:p>
                      <a:endParaRPr lang="zh-CN" altLang="en-US" dirty="0"/>
                    </a:p>
                  </a:txBody>
                  <a:tcPr/>
                </a:tc>
                <a:tc>
                  <a:txBody>
                    <a:bodyPr/>
                    <a:lstStyle/>
                    <a:p>
                      <a:pPr algn="ctr"/>
                      <a:r>
                        <a:rPr lang="zh-CN" altLang="en-US" dirty="0">
                          <a:latin typeface="微软雅黑" panose="020B0503020204020204" pitchFamily="34" charset="-122"/>
                          <a:ea typeface="微软雅黑" panose="020B0503020204020204" pitchFamily="34" charset="-122"/>
                        </a:rPr>
                        <a:t>进口</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出口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进口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出口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进口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出口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进口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出口</a:t>
                      </a:r>
                    </a:p>
                  </a:txBody>
                  <a:tcPr anchor="ctr"/>
                </a:tc>
                <a:extLst>
                  <a:ext uri="{0D108BD9-81ED-4DB2-BD59-A6C34878D82A}">
                    <a16:rowId xmlns:a16="http://schemas.microsoft.com/office/drawing/2014/main" val="19561201"/>
                  </a:ext>
                </a:extLst>
              </a:tr>
              <a:tr h="726621">
                <a:tc>
                  <a:txBody>
                    <a:bodyPr/>
                    <a:lstStyle/>
                    <a:p>
                      <a:pPr algn="ctr"/>
                      <a:r>
                        <a:rPr lang="en-US" altLang="zh-CN" dirty="0"/>
                        <a:t>F</a:t>
                      </a:r>
                      <a:endParaRPr lang="zh-CN" altLang="en-US" dirty="0"/>
                    </a:p>
                  </a:txBody>
                  <a:tcPr anchor="ctr"/>
                </a:tc>
                <a:tc>
                  <a:txBody>
                    <a:bodyPr/>
                    <a:lstStyle/>
                    <a:p>
                      <a:pPr algn="ctr"/>
                      <a:r>
                        <a:rPr lang="en-US" altLang="zh-CN" dirty="0"/>
                        <a:t>24</a:t>
                      </a:r>
                      <a:endParaRPr lang="zh-CN" altLang="en-US" dirty="0"/>
                    </a:p>
                  </a:txBody>
                  <a:tcPr anchor="ctr"/>
                </a:tc>
                <a:tc>
                  <a:txBody>
                    <a:bodyPr/>
                    <a:lstStyle/>
                    <a:p>
                      <a:pPr algn="ctr"/>
                      <a:r>
                        <a:rPr lang="en-US" altLang="zh-CN" dirty="0"/>
                        <a:t>3</a:t>
                      </a:r>
                      <a:endParaRPr lang="zh-CN" altLang="en-US" dirty="0"/>
                    </a:p>
                  </a:txBody>
                  <a:tcPr anchor="ctr"/>
                </a:tc>
                <a:tc>
                  <a:txBody>
                    <a:bodyPr/>
                    <a:lstStyle/>
                    <a:p>
                      <a:pPr algn="ctr"/>
                      <a:r>
                        <a:rPr lang="en-US" altLang="zh-CN" dirty="0"/>
                        <a:t>62</a:t>
                      </a:r>
                      <a:endParaRPr lang="zh-CN" altLang="en-US" dirty="0"/>
                    </a:p>
                  </a:txBody>
                  <a:tcPr anchor="ctr"/>
                </a:tc>
                <a:tc>
                  <a:txBody>
                    <a:bodyPr/>
                    <a:lstStyle/>
                    <a:p>
                      <a:pPr algn="ctr"/>
                      <a:r>
                        <a:rPr lang="en-US" altLang="zh-CN" dirty="0"/>
                        <a:t>7</a:t>
                      </a:r>
                      <a:endParaRPr lang="zh-CN" altLang="en-US" dirty="0"/>
                    </a:p>
                  </a:txBody>
                  <a:tcPr anchor="ctr"/>
                </a:tc>
                <a:tc>
                  <a:txBody>
                    <a:bodyPr/>
                    <a:lstStyle/>
                    <a:p>
                      <a:pPr algn="ctr"/>
                      <a:r>
                        <a:rPr lang="en-US" altLang="zh-CN" dirty="0"/>
                        <a:t>35</a:t>
                      </a:r>
                      <a:endParaRPr lang="zh-CN" altLang="en-US" dirty="0"/>
                    </a:p>
                  </a:txBody>
                  <a:tcPr anchor="ctr"/>
                </a:tc>
                <a:tc>
                  <a:txBody>
                    <a:bodyPr/>
                    <a:lstStyle/>
                    <a:p>
                      <a:pPr algn="ctr"/>
                      <a:r>
                        <a:rPr lang="en-US" altLang="zh-CN" dirty="0"/>
                        <a:t>4</a:t>
                      </a:r>
                      <a:endParaRPr lang="zh-CN" altLang="en-US" dirty="0"/>
                    </a:p>
                  </a:txBody>
                  <a:tcPr anchor="ctr"/>
                </a:tc>
                <a:tc>
                  <a:txBody>
                    <a:bodyPr/>
                    <a:lstStyle/>
                    <a:p>
                      <a:pPr algn="ctr"/>
                      <a:r>
                        <a:rPr lang="en-US" altLang="zh-CN" dirty="0"/>
                        <a:t>46</a:t>
                      </a:r>
                      <a:endParaRPr lang="zh-CN" altLang="en-US" dirty="0"/>
                    </a:p>
                  </a:txBody>
                  <a:tcPr anchor="ctr"/>
                </a:tc>
                <a:tc>
                  <a:txBody>
                    <a:bodyPr/>
                    <a:lstStyle/>
                    <a:p>
                      <a:pPr algn="ctr"/>
                      <a:r>
                        <a:rPr lang="en-US" altLang="zh-CN" dirty="0"/>
                        <a:t>6</a:t>
                      </a:r>
                      <a:endParaRPr lang="zh-CN" altLang="en-US" dirty="0"/>
                    </a:p>
                  </a:txBody>
                  <a:tcPr anchor="ctr"/>
                </a:tc>
                <a:extLst>
                  <a:ext uri="{0D108BD9-81ED-4DB2-BD59-A6C34878D82A}">
                    <a16:rowId xmlns:a16="http://schemas.microsoft.com/office/drawing/2014/main" val="2064793263"/>
                  </a:ext>
                </a:extLst>
              </a:tr>
              <a:tr h="726621">
                <a:tc>
                  <a:txBody>
                    <a:bodyPr/>
                    <a:lstStyle/>
                    <a:p>
                      <a:pPr algn="ctr"/>
                      <a:r>
                        <a:rPr lang="en-US" altLang="zh-CN" dirty="0"/>
                        <a:t>SO2</a:t>
                      </a:r>
                      <a:endParaRPr lang="zh-CN" altLang="en-US" dirty="0"/>
                    </a:p>
                  </a:txBody>
                  <a:tcPr anchor="ctr"/>
                </a:tc>
                <a:tc>
                  <a:txBody>
                    <a:bodyPr/>
                    <a:lstStyle/>
                    <a:p>
                      <a:pPr algn="ctr"/>
                      <a:r>
                        <a:rPr lang="en-US" altLang="zh-CN" dirty="0"/>
                        <a:t>2059</a:t>
                      </a:r>
                      <a:endParaRPr lang="zh-CN" altLang="en-US" dirty="0"/>
                    </a:p>
                  </a:txBody>
                  <a:tcPr anchor="ctr"/>
                </a:tc>
                <a:tc>
                  <a:txBody>
                    <a:bodyPr/>
                    <a:lstStyle/>
                    <a:p>
                      <a:pPr algn="ctr"/>
                      <a:r>
                        <a:rPr lang="en-US" altLang="zh-CN" dirty="0"/>
                        <a:t>855</a:t>
                      </a:r>
                      <a:endParaRPr lang="zh-CN" altLang="en-US" dirty="0"/>
                    </a:p>
                  </a:txBody>
                  <a:tcPr anchor="ctr"/>
                </a:tc>
                <a:tc>
                  <a:txBody>
                    <a:bodyPr/>
                    <a:lstStyle/>
                    <a:p>
                      <a:pPr algn="ctr"/>
                      <a:r>
                        <a:rPr lang="en-US" altLang="zh-CN" dirty="0"/>
                        <a:t>1522</a:t>
                      </a:r>
                      <a:endParaRPr lang="zh-CN" altLang="en-US" dirty="0"/>
                    </a:p>
                  </a:txBody>
                  <a:tcPr anchor="ctr"/>
                </a:tc>
                <a:tc>
                  <a:txBody>
                    <a:bodyPr/>
                    <a:lstStyle/>
                    <a:p>
                      <a:pPr algn="ctr"/>
                      <a:r>
                        <a:rPr lang="en-US" altLang="zh-CN" dirty="0"/>
                        <a:t>49</a:t>
                      </a:r>
                      <a:endParaRPr lang="zh-CN" altLang="en-US" dirty="0"/>
                    </a:p>
                  </a:txBody>
                  <a:tcPr anchor="ctr"/>
                </a:tc>
                <a:tc>
                  <a:txBody>
                    <a:bodyPr/>
                    <a:lstStyle/>
                    <a:p>
                      <a:pPr algn="ctr"/>
                      <a:r>
                        <a:rPr lang="en-US" altLang="zh-CN" dirty="0"/>
                        <a:t>3584</a:t>
                      </a:r>
                      <a:endParaRPr lang="zh-CN" altLang="en-US" dirty="0"/>
                    </a:p>
                  </a:txBody>
                  <a:tcPr anchor="ctr"/>
                </a:tc>
                <a:tc>
                  <a:txBody>
                    <a:bodyPr/>
                    <a:lstStyle/>
                    <a:p>
                      <a:pPr algn="ctr"/>
                      <a:r>
                        <a:rPr lang="en-US" altLang="zh-CN" dirty="0"/>
                        <a:t>896</a:t>
                      </a:r>
                      <a:endParaRPr lang="zh-CN" altLang="en-US" dirty="0"/>
                    </a:p>
                  </a:txBody>
                  <a:tcPr anchor="ctr"/>
                </a:tc>
                <a:tc>
                  <a:txBody>
                    <a:bodyPr/>
                    <a:lstStyle/>
                    <a:p>
                      <a:pPr algn="ctr"/>
                      <a:r>
                        <a:rPr lang="en-US" altLang="zh-CN" dirty="0"/>
                        <a:t>1025</a:t>
                      </a:r>
                      <a:endParaRPr lang="zh-CN" altLang="en-US" dirty="0"/>
                    </a:p>
                  </a:txBody>
                  <a:tcPr anchor="ctr"/>
                </a:tc>
                <a:tc>
                  <a:txBody>
                    <a:bodyPr/>
                    <a:lstStyle/>
                    <a:p>
                      <a:pPr algn="ctr"/>
                      <a:r>
                        <a:rPr lang="en-US" altLang="zh-CN" dirty="0"/>
                        <a:t>63</a:t>
                      </a:r>
                      <a:endParaRPr lang="zh-CN" altLang="en-US" dirty="0"/>
                    </a:p>
                  </a:txBody>
                  <a:tcPr anchor="ctr"/>
                </a:tc>
                <a:extLst>
                  <a:ext uri="{0D108BD9-81ED-4DB2-BD59-A6C34878D82A}">
                    <a16:rowId xmlns:a16="http://schemas.microsoft.com/office/drawing/2014/main" val="1541436611"/>
                  </a:ext>
                </a:extLst>
              </a:tr>
            </a:tbl>
          </a:graphicData>
        </a:graphic>
      </p:graphicFrame>
    </p:spTree>
    <p:extLst>
      <p:ext uri="{BB962C8B-B14F-4D97-AF65-F5344CB8AC3E}">
        <p14:creationId xmlns:p14="http://schemas.microsoft.com/office/powerpoint/2010/main" val="57647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a:extLst>
              <a:ext uri="{FF2B5EF4-FFF2-40B4-BE49-F238E27FC236}">
                <a16:creationId xmlns:a16="http://schemas.microsoft.com/office/drawing/2014/main" id="{4EAA5B81-AE15-4149-9CCB-F385E667BDC9}"/>
              </a:ext>
            </a:extLst>
          </p:cNvPr>
          <p:cNvSpPr/>
          <p:nvPr/>
        </p:nvSpPr>
        <p:spPr>
          <a:xfrm>
            <a:off x="740230" y="1473839"/>
            <a:ext cx="10900226" cy="2126340"/>
          </a:xfrm>
          <a:prstGeom prst="rect">
            <a:avLst/>
          </a:prstGeom>
          <a:gradFill>
            <a:gsLst>
              <a:gs pos="0">
                <a:srgbClr val="173555"/>
              </a:gs>
              <a:gs pos="100000">
                <a:srgbClr val="00A7C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危废处理</a:t>
            </a:r>
          </a:p>
        </p:txBody>
      </p:sp>
      <p:pic>
        <p:nvPicPr>
          <p:cNvPr id="42" name="图片 41">
            <a:extLst>
              <a:ext uri="{FF2B5EF4-FFF2-40B4-BE49-F238E27FC236}">
                <a16:creationId xmlns:a16="http://schemas.microsoft.com/office/drawing/2014/main" id="{882156F5-DE31-4402-9460-062EF834176A}"/>
              </a:ext>
            </a:extLst>
          </p:cNvPr>
          <p:cNvPicPr>
            <a:picLocks noChangeAspect="1"/>
          </p:cNvPicPr>
          <p:nvPr/>
        </p:nvPicPr>
        <p:blipFill>
          <a:blip r:embed="rId2" cstate="print">
            <a:extLst>
              <a:ext uri="{28A0092B-C50C-407E-A947-70E740481C1C}">
                <a14:useLocalDpi xmlns:a14="http://schemas.microsoft.com/office/drawing/2010/main" val="0"/>
              </a:ext>
            </a:extLst>
          </a:blip>
          <a:srcRect b="18407"/>
          <a:stretch>
            <a:fillRect/>
          </a:stretch>
        </p:blipFill>
        <p:spPr>
          <a:xfrm>
            <a:off x="942390" y="1684662"/>
            <a:ext cx="2526144" cy="1685401"/>
          </a:xfrm>
          <a:prstGeom prst="rect">
            <a:avLst/>
          </a:prstGeom>
        </p:spPr>
      </p:pic>
      <p:pic>
        <p:nvPicPr>
          <p:cNvPr id="43" name="图片 42">
            <a:extLst>
              <a:ext uri="{FF2B5EF4-FFF2-40B4-BE49-F238E27FC236}">
                <a16:creationId xmlns:a16="http://schemas.microsoft.com/office/drawing/2014/main" id="{392891FA-6B03-40F3-88D1-6AD9671143F7}"/>
              </a:ext>
            </a:extLst>
          </p:cNvPr>
          <p:cNvPicPr>
            <a:picLocks noChangeAspect="1"/>
          </p:cNvPicPr>
          <p:nvPr/>
        </p:nvPicPr>
        <p:blipFill>
          <a:blip r:embed="rId3" cstate="print">
            <a:extLst>
              <a:ext uri="{28A0092B-C50C-407E-A947-70E740481C1C}">
                <a14:useLocalDpi xmlns:a14="http://schemas.microsoft.com/office/drawing/2010/main" val="0"/>
              </a:ext>
            </a:extLst>
          </a:blip>
          <a:srcRect b="18202"/>
          <a:stretch>
            <a:fillRect/>
          </a:stretch>
        </p:blipFill>
        <p:spPr>
          <a:xfrm>
            <a:off x="6310388" y="1679802"/>
            <a:ext cx="2526144" cy="1712686"/>
          </a:xfrm>
          <a:prstGeom prst="rect">
            <a:avLst/>
          </a:prstGeom>
        </p:spPr>
      </p:pic>
      <p:pic>
        <p:nvPicPr>
          <p:cNvPr id="44" name="图片 43">
            <a:extLst>
              <a:ext uri="{FF2B5EF4-FFF2-40B4-BE49-F238E27FC236}">
                <a16:creationId xmlns:a16="http://schemas.microsoft.com/office/drawing/2014/main" id="{14E1B9FC-13DD-4E75-8ED1-05FE5BFAE895}"/>
              </a:ext>
            </a:extLst>
          </p:cNvPr>
          <p:cNvPicPr>
            <a:picLocks noChangeAspect="1"/>
          </p:cNvPicPr>
          <p:nvPr/>
        </p:nvPicPr>
        <p:blipFill>
          <a:blip r:embed="rId4" cstate="print">
            <a:extLst>
              <a:ext uri="{28A0092B-C50C-407E-A947-70E740481C1C}">
                <a14:useLocalDpi xmlns:a14="http://schemas.microsoft.com/office/drawing/2010/main" val="0"/>
              </a:ext>
            </a:extLst>
          </a:blip>
          <a:srcRect b="16032"/>
          <a:stretch>
            <a:fillRect/>
          </a:stretch>
        </p:blipFill>
        <p:spPr>
          <a:xfrm>
            <a:off x="3671074" y="1684662"/>
            <a:ext cx="2407085" cy="1712686"/>
          </a:xfrm>
          <a:prstGeom prst="rect">
            <a:avLst/>
          </a:prstGeom>
        </p:spPr>
      </p:pic>
      <p:pic>
        <p:nvPicPr>
          <p:cNvPr id="45" name="图片 44">
            <a:extLst>
              <a:ext uri="{FF2B5EF4-FFF2-40B4-BE49-F238E27FC236}">
                <a16:creationId xmlns:a16="http://schemas.microsoft.com/office/drawing/2014/main" id="{6BE61796-A5D1-463D-8A4D-32E05E4031CD}"/>
              </a:ext>
            </a:extLst>
          </p:cNvPr>
          <p:cNvPicPr>
            <a:picLocks noChangeAspect="1"/>
          </p:cNvPicPr>
          <p:nvPr/>
        </p:nvPicPr>
        <p:blipFill>
          <a:blip r:embed="rId5" cstate="print">
            <a:extLst>
              <a:ext uri="{28A0092B-C50C-407E-A947-70E740481C1C}">
                <a14:useLocalDpi xmlns:a14="http://schemas.microsoft.com/office/drawing/2010/main" val="0"/>
              </a:ext>
            </a:extLst>
          </a:blip>
          <a:srcRect b="17671"/>
          <a:stretch>
            <a:fillRect/>
          </a:stretch>
        </p:blipFill>
        <p:spPr>
          <a:xfrm>
            <a:off x="9039071" y="1679707"/>
            <a:ext cx="2407085" cy="1717641"/>
          </a:xfrm>
          <a:prstGeom prst="rect">
            <a:avLst/>
          </a:prstGeom>
        </p:spPr>
      </p:pic>
      <p:sp>
        <p:nvSpPr>
          <p:cNvPr id="2" name="矩形 1">
            <a:extLst>
              <a:ext uri="{FF2B5EF4-FFF2-40B4-BE49-F238E27FC236}">
                <a16:creationId xmlns:a16="http://schemas.microsoft.com/office/drawing/2014/main" id="{DD5E5E75-8D40-4FEC-B3A8-0451F67131CB}"/>
              </a:ext>
            </a:extLst>
          </p:cNvPr>
          <p:cNvSpPr/>
          <p:nvPr/>
        </p:nvSpPr>
        <p:spPr>
          <a:xfrm>
            <a:off x="740230" y="3888275"/>
            <a:ext cx="10900226" cy="2536400"/>
          </a:xfrm>
          <a:prstGeom prst="rect">
            <a:avLst/>
          </a:prstGeom>
        </p:spPr>
        <p:txBody>
          <a:bodyPr wrap="square">
            <a:spAutoFit/>
          </a:bodyPr>
          <a:lstStyle/>
          <a:p>
            <a:pPr algn="just">
              <a:lnSpc>
                <a:spcPct val="150000"/>
              </a:lnSpc>
            </a:pP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年，一分厂共收集危险废弃物</a:t>
            </a:r>
            <a:r>
              <a:rPr lang="en-US" altLang="zh-CN" dirty="0">
                <a:latin typeface="微软雅黑" panose="020B0503020204020204" pitchFamily="34" charset="-122"/>
                <a:ea typeface="微软雅黑" panose="020B0503020204020204" pitchFamily="34" charset="-122"/>
              </a:rPr>
              <a:t>123456</a:t>
            </a:r>
            <a:r>
              <a:rPr lang="zh-CN" altLang="en-US" dirty="0">
                <a:latin typeface="微软雅黑" panose="020B0503020204020204" pitchFamily="34" charset="-122"/>
                <a:ea typeface="微软雅黑" panose="020B0503020204020204" pitchFamily="34" charset="-122"/>
              </a:rPr>
              <a:t>公斤，其中废油</a:t>
            </a:r>
            <a:r>
              <a:rPr lang="en-US" altLang="zh-CN" dirty="0">
                <a:latin typeface="微软雅黑" panose="020B0503020204020204" pitchFamily="34" charset="-122"/>
                <a:ea typeface="微软雅黑" panose="020B0503020204020204" pitchFamily="34" charset="-122"/>
              </a:rPr>
              <a:t>1324</a:t>
            </a:r>
            <a:r>
              <a:rPr lang="zh-CN" altLang="en-US" dirty="0">
                <a:latin typeface="微软雅黑" panose="020B0503020204020204" pitchFamily="34" charset="-122"/>
                <a:ea typeface="微软雅黑" panose="020B0503020204020204" pitchFamily="34" charset="-122"/>
              </a:rPr>
              <a:t>公斤、废化工原料桶</a:t>
            </a:r>
            <a:r>
              <a:rPr lang="en-US" altLang="zh-CN" dirty="0">
                <a:latin typeface="微软雅黑" panose="020B0503020204020204" pitchFamily="34" charset="-122"/>
                <a:ea typeface="微软雅黑" panose="020B0503020204020204" pitchFamily="34" charset="-122"/>
              </a:rPr>
              <a:t>13245</a:t>
            </a:r>
            <a:r>
              <a:rPr lang="zh-CN" altLang="en-US" dirty="0">
                <a:latin typeface="微软雅黑" panose="020B0503020204020204" pitchFamily="34" charset="-122"/>
                <a:ea typeface="微软雅黑" panose="020B0503020204020204" pitchFamily="34" charset="-122"/>
              </a:rPr>
              <a:t>公斤。危险废物多的主要原因是以前老生产厂房所产生。堆积在垃圾站旁数年之久的大量废弃化工原料及危险废物在安全环保科没并入安全环保部之前一直无人问津，部分包装物已经出现破损，有部分液体开始渗漏，存在严重的安全环保隐患，且现场环境卫生极差。</a:t>
            </a:r>
            <a:r>
              <a:rPr lang="en-US" altLang="zh-CN" dirty="0">
                <a:latin typeface="微软雅黑" panose="020B0503020204020204" pitchFamily="34" charset="-122"/>
                <a:ea typeface="微软雅黑" panose="020B0503020204020204" pitchFamily="34" charset="-122"/>
              </a:rPr>
              <a:t>EHS</a:t>
            </a:r>
            <a:r>
              <a:rPr lang="zh-CN" altLang="en-US" dirty="0">
                <a:latin typeface="微软雅黑" panose="020B0503020204020204" pitchFamily="34" charset="-122"/>
                <a:ea typeface="微软雅黑" panose="020B0503020204020204" pitchFamily="34" charset="-122"/>
              </a:rPr>
              <a:t>部门于今年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月初开始安排人员处理，总共花费</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周的时间对危废进行清理、分类，最终清理出危废</a:t>
            </a:r>
            <a:r>
              <a:rPr lang="en-US" altLang="zh-CN" dirty="0">
                <a:latin typeface="微软雅黑" panose="020B0503020204020204" pitchFamily="34" charset="-122"/>
                <a:ea typeface="微软雅黑" panose="020B0503020204020204" pitchFamily="34" charset="-122"/>
              </a:rPr>
              <a:t>300</a:t>
            </a:r>
            <a:r>
              <a:rPr lang="zh-CN" altLang="en-US" dirty="0">
                <a:latin typeface="微软雅黑" panose="020B0503020204020204" pitchFamily="34" charset="-122"/>
                <a:ea typeface="微软雅黑" panose="020B0503020204020204" pitchFamily="34" charset="-122"/>
              </a:rPr>
              <a:t>余桶，整装成托盘</a:t>
            </a:r>
            <a:r>
              <a:rPr lang="en-US" altLang="zh-CN"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余个，经由部门联系危废处理单位进行了妥善处理，合计约</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吨。经过整治后的现场变得干净整洁。</a:t>
            </a:r>
          </a:p>
        </p:txBody>
      </p:sp>
    </p:spTree>
    <p:extLst>
      <p:ext uri="{BB962C8B-B14F-4D97-AF65-F5344CB8AC3E}">
        <p14:creationId xmlns:p14="http://schemas.microsoft.com/office/powerpoint/2010/main" val="3578820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27813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环保运行费用</a:t>
            </a:r>
          </a:p>
        </p:txBody>
      </p:sp>
      <p:graphicFrame>
        <p:nvGraphicFramePr>
          <p:cNvPr id="4" name="表格 5">
            <a:extLst>
              <a:ext uri="{FF2B5EF4-FFF2-40B4-BE49-F238E27FC236}">
                <a16:creationId xmlns:a16="http://schemas.microsoft.com/office/drawing/2014/main" id="{3487EB91-51D7-4778-9CF5-07F04A6D5B66}"/>
              </a:ext>
            </a:extLst>
          </p:cNvPr>
          <p:cNvGraphicFramePr>
            <a:graphicFrameLocks noGrp="1"/>
          </p:cNvGraphicFramePr>
          <p:nvPr>
            <p:extLst>
              <p:ext uri="{D42A27DB-BD31-4B8C-83A1-F6EECF244321}">
                <p14:modId xmlns:p14="http://schemas.microsoft.com/office/powerpoint/2010/main" val="1617112883"/>
              </p:ext>
            </p:extLst>
          </p:nvPr>
        </p:nvGraphicFramePr>
        <p:xfrm>
          <a:off x="740232" y="1413022"/>
          <a:ext cx="10900225" cy="5011653"/>
        </p:xfrm>
        <a:graphic>
          <a:graphicData uri="http://schemas.openxmlformats.org/drawingml/2006/table">
            <a:tbl>
              <a:tblPr firstRow="1" bandRow="1">
                <a:tableStyleId>{5C22544A-7EE6-4342-B048-85BDC9FD1C3A}</a:tableStyleId>
              </a:tblPr>
              <a:tblGrid>
                <a:gridCol w="1557175">
                  <a:extLst>
                    <a:ext uri="{9D8B030D-6E8A-4147-A177-3AD203B41FA5}">
                      <a16:colId xmlns:a16="http://schemas.microsoft.com/office/drawing/2014/main" val="2897944144"/>
                    </a:ext>
                  </a:extLst>
                </a:gridCol>
                <a:gridCol w="1557175">
                  <a:extLst>
                    <a:ext uri="{9D8B030D-6E8A-4147-A177-3AD203B41FA5}">
                      <a16:colId xmlns:a16="http://schemas.microsoft.com/office/drawing/2014/main" val="2187055110"/>
                    </a:ext>
                  </a:extLst>
                </a:gridCol>
                <a:gridCol w="1557175">
                  <a:extLst>
                    <a:ext uri="{9D8B030D-6E8A-4147-A177-3AD203B41FA5}">
                      <a16:colId xmlns:a16="http://schemas.microsoft.com/office/drawing/2014/main" val="1600179179"/>
                    </a:ext>
                  </a:extLst>
                </a:gridCol>
                <a:gridCol w="1557175">
                  <a:extLst>
                    <a:ext uri="{9D8B030D-6E8A-4147-A177-3AD203B41FA5}">
                      <a16:colId xmlns:a16="http://schemas.microsoft.com/office/drawing/2014/main" val="3414811318"/>
                    </a:ext>
                  </a:extLst>
                </a:gridCol>
                <a:gridCol w="1557175">
                  <a:extLst>
                    <a:ext uri="{9D8B030D-6E8A-4147-A177-3AD203B41FA5}">
                      <a16:colId xmlns:a16="http://schemas.microsoft.com/office/drawing/2014/main" val="1946855009"/>
                    </a:ext>
                  </a:extLst>
                </a:gridCol>
                <a:gridCol w="1557175">
                  <a:extLst>
                    <a:ext uri="{9D8B030D-6E8A-4147-A177-3AD203B41FA5}">
                      <a16:colId xmlns:a16="http://schemas.microsoft.com/office/drawing/2014/main" val="2778626455"/>
                    </a:ext>
                  </a:extLst>
                </a:gridCol>
                <a:gridCol w="1557175">
                  <a:extLst>
                    <a:ext uri="{9D8B030D-6E8A-4147-A177-3AD203B41FA5}">
                      <a16:colId xmlns:a16="http://schemas.microsoft.com/office/drawing/2014/main" val="143344943"/>
                    </a:ext>
                  </a:extLst>
                </a:gridCol>
              </a:tblGrid>
              <a:tr h="969435">
                <a:tc>
                  <a:txBody>
                    <a:bodyPr/>
                    <a:lstStyle/>
                    <a:p>
                      <a:endParaRPr lang="zh-CN" altLang="en-US" dirty="0"/>
                    </a:p>
                  </a:txBody>
                  <a:tcP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药剂</a:t>
                      </a:r>
                    </a:p>
                  </a:txBody>
                  <a:tcPr anchor="ct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水电费</a:t>
                      </a:r>
                    </a:p>
                  </a:txBody>
                  <a:tcPr anchor="ct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人员工资</a:t>
                      </a:r>
                    </a:p>
                  </a:txBody>
                  <a:tcPr anchor="ct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处理水量</a:t>
                      </a:r>
                    </a:p>
                  </a:txBody>
                  <a:tcPr anchor="ct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平均单价</a:t>
                      </a:r>
                    </a:p>
                  </a:txBody>
                  <a:tcPr anchor="ctr">
                    <a:gradFill flip="none" rotWithShape="1">
                      <a:gsLst>
                        <a:gs pos="0">
                          <a:srgbClr val="173555"/>
                        </a:gs>
                        <a:gs pos="100000">
                          <a:srgbClr val="00A7C3"/>
                        </a:gs>
                      </a:gsLst>
                      <a:lin ang="5400000" scaled="1"/>
                      <a:tileRect/>
                    </a:gradFill>
                  </a:tcPr>
                </a:tc>
                <a:tc>
                  <a:txBody>
                    <a:bodyPr/>
                    <a:lstStyle/>
                    <a:p>
                      <a:pPr algn="ctr"/>
                      <a:r>
                        <a:rPr lang="zh-CN" altLang="en-US" dirty="0">
                          <a:latin typeface="微软雅黑" panose="020B0503020204020204" pitchFamily="34" charset="-122"/>
                          <a:ea typeface="微软雅黑" panose="020B0503020204020204" pitchFamily="34" charset="-122"/>
                        </a:rPr>
                        <a:t>季度合计</a:t>
                      </a:r>
                    </a:p>
                  </a:txBody>
                  <a:tcPr anchor="ct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2077510947"/>
                  </a:ext>
                </a:extLst>
              </a:tr>
              <a:tr h="673703">
                <a:tc>
                  <a:txBody>
                    <a:bodyPr/>
                    <a:lstStyle/>
                    <a:p>
                      <a:pPr algn="ctr"/>
                      <a:r>
                        <a:rPr lang="zh-CN" altLang="en-US" dirty="0">
                          <a:latin typeface="微软雅黑" panose="020B0503020204020204" pitchFamily="34" charset="-122"/>
                          <a:ea typeface="微软雅黑" panose="020B0503020204020204" pitchFamily="34" charset="-122"/>
                        </a:rPr>
                        <a:t>一季度</a:t>
                      </a:r>
                    </a:p>
                  </a:txBody>
                  <a:tcPr anchor="ctr"/>
                </a:tc>
                <a:tc>
                  <a:txBody>
                    <a:bodyPr/>
                    <a:lstStyle/>
                    <a:p>
                      <a:pPr algn="ct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8</a:t>
                      </a:r>
                      <a:endParaRPr lang="zh-CN" altLang="en-US" dirty="0"/>
                    </a:p>
                    <a:p>
                      <a:pPr algn="ctr"/>
                      <a:endParaRPr lang="zh-CN" altLang="en-US" dirty="0"/>
                    </a:p>
                  </a:txBody>
                  <a:tcPr anchor="ctr"/>
                </a:tc>
                <a:tc>
                  <a:txBody>
                    <a:bodyPr/>
                    <a:lstStyle/>
                    <a:p>
                      <a:pPr algn="ctr"/>
                      <a:r>
                        <a:rPr lang="en-US" altLang="zh-CN" dirty="0"/>
                        <a:t>54321</a:t>
                      </a:r>
                      <a:endParaRPr lang="zh-CN" altLang="en-US" dirty="0"/>
                    </a:p>
                  </a:txBody>
                  <a:tcPr anchor="ctr"/>
                </a:tc>
                <a:extLst>
                  <a:ext uri="{0D108BD9-81ED-4DB2-BD59-A6C34878D82A}">
                    <a16:rowId xmlns:a16="http://schemas.microsoft.com/office/drawing/2014/main" val="810480763"/>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二季度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332278112"/>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三季度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algn="ctr"/>
                      <a:r>
                        <a:rPr lang="en-US" altLang="zh-CN" dirty="0"/>
                        <a:t>54321</a:t>
                      </a:r>
                      <a:endParaRPr lang="zh-CN" altLang="en-US" dirty="0"/>
                    </a:p>
                  </a:txBody>
                  <a:tcPr anchor="ctr"/>
                </a:tc>
                <a:extLst>
                  <a:ext uri="{0D108BD9-81ED-4DB2-BD59-A6C34878D82A}">
                    <a16:rowId xmlns:a16="http://schemas.microsoft.com/office/drawing/2014/main" val="3757971136"/>
                  </a:ext>
                </a:extLst>
              </a:tr>
              <a:tr h="6737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四季度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181507320"/>
                  </a:ext>
                </a:extLst>
              </a:tr>
              <a:tr h="673703">
                <a:tc>
                  <a:txBody>
                    <a:bodyPr/>
                    <a:lstStyle/>
                    <a:p>
                      <a:pPr algn="ctr"/>
                      <a:r>
                        <a:rPr lang="zh-CN" altLang="en-US" dirty="0"/>
                        <a:t>小计</a:t>
                      </a:r>
                    </a:p>
                  </a:txBody>
                  <a:tcPr anchor="ctr"/>
                </a:tc>
                <a:tc>
                  <a:txBody>
                    <a:bodyPr/>
                    <a:lstStyle/>
                    <a:p>
                      <a:pPr algn="ct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12345</a:t>
                      </a:r>
                      <a:endParaRPr lang="zh-CN" altLang="en-US" dirty="0"/>
                    </a:p>
                  </a:txBody>
                  <a:tcPr anchor="ctr"/>
                </a:tc>
                <a:tc>
                  <a:txBody>
                    <a:bodyPr/>
                    <a:lstStyle/>
                    <a:p>
                      <a:pPr algn="ctr"/>
                      <a:r>
                        <a:rPr lang="en-US" altLang="zh-CN" dirty="0"/>
                        <a:t>8</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54321</a:t>
                      </a:r>
                      <a:endParaRPr lang="zh-CN" altLang="en-US" dirty="0"/>
                    </a:p>
                  </a:txBody>
                  <a:tcPr anchor="ctr"/>
                </a:tc>
                <a:extLst>
                  <a:ext uri="{0D108BD9-81ED-4DB2-BD59-A6C34878D82A}">
                    <a16:rowId xmlns:a16="http://schemas.microsoft.com/office/drawing/2014/main" val="2373559309"/>
                  </a:ext>
                </a:extLst>
              </a:tr>
              <a:tr h="673703">
                <a:tc gridSpan="6">
                  <a:txBody>
                    <a:bodyPr/>
                    <a:lstStyle/>
                    <a:p>
                      <a:pPr algn="ctr"/>
                      <a:r>
                        <a:rPr lang="zh-CN" altLang="en-US" b="1" dirty="0">
                          <a:latin typeface="微软雅黑" panose="020B0503020204020204" pitchFamily="34" charset="-122"/>
                          <a:ea typeface="微软雅黑" panose="020B0503020204020204" pitchFamily="34" charset="-122"/>
                        </a:rPr>
                        <a:t>合计</a:t>
                      </a:r>
                    </a:p>
                  </a:txBody>
                  <a:tcPr anchor="ct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pPr algn="ctr"/>
                      <a:r>
                        <a:rPr lang="en-US" altLang="zh-CN" dirty="0"/>
                        <a:t>7654321</a:t>
                      </a:r>
                      <a:endParaRPr lang="zh-CN" altLang="en-US" dirty="0"/>
                    </a:p>
                  </a:txBody>
                  <a:tcPr anchor="ctr"/>
                </a:tc>
                <a:extLst>
                  <a:ext uri="{0D108BD9-81ED-4DB2-BD59-A6C34878D82A}">
                    <a16:rowId xmlns:a16="http://schemas.microsoft.com/office/drawing/2014/main" val="3169265639"/>
                  </a:ext>
                </a:extLst>
              </a:tr>
            </a:tbl>
          </a:graphicData>
        </a:graphic>
      </p:graphicFrame>
      <p:cxnSp>
        <p:nvCxnSpPr>
          <p:cNvPr id="9" name="直接连接符 8">
            <a:extLst>
              <a:ext uri="{FF2B5EF4-FFF2-40B4-BE49-F238E27FC236}">
                <a16:creationId xmlns:a16="http://schemas.microsoft.com/office/drawing/2014/main" id="{2DB32B5F-00A2-46CF-9F37-D48DFA05B8D2}"/>
              </a:ext>
            </a:extLst>
          </p:cNvPr>
          <p:cNvCxnSpPr>
            <a:cxnSpLocks/>
          </p:cNvCxnSpPr>
          <p:nvPr/>
        </p:nvCxnSpPr>
        <p:spPr>
          <a:xfrm>
            <a:off x="889000" y="1549400"/>
            <a:ext cx="1308100" cy="69850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995510B-A1BE-44EE-B74B-135E366BF2A8}"/>
              </a:ext>
            </a:extLst>
          </p:cNvPr>
          <p:cNvSpPr txBox="1"/>
          <p:nvPr/>
        </p:nvSpPr>
        <p:spPr>
          <a:xfrm>
            <a:off x="1447800" y="1529318"/>
            <a:ext cx="89806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类别</a:t>
            </a:r>
          </a:p>
        </p:txBody>
      </p:sp>
      <p:sp>
        <p:nvSpPr>
          <p:cNvPr id="13" name="文本框 12">
            <a:extLst>
              <a:ext uri="{FF2B5EF4-FFF2-40B4-BE49-F238E27FC236}">
                <a16:creationId xmlns:a16="http://schemas.microsoft.com/office/drawing/2014/main" id="{D779222B-1A09-4A21-AE7F-00D2CE5A56B1}"/>
              </a:ext>
            </a:extLst>
          </p:cNvPr>
          <p:cNvSpPr txBox="1"/>
          <p:nvPr/>
        </p:nvSpPr>
        <p:spPr>
          <a:xfrm>
            <a:off x="879930" y="1906032"/>
            <a:ext cx="89806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季度</a:t>
            </a:r>
          </a:p>
        </p:txBody>
      </p:sp>
    </p:spTree>
    <p:extLst>
      <p:ext uri="{BB962C8B-B14F-4D97-AF65-F5344CB8AC3E}">
        <p14:creationId xmlns:p14="http://schemas.microsoft.com/office/powerpoint/2010/main" val="214368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其他环保治理情况</a:t>
            </a:r>
          </a:p>
        </p:txBody>
      </p:sp>
      <p:grpSp>
        <p:nvGrpSpPr>
          <p:cNvPr id="8" name="组合 7">
            <a:extLst>
              <a:ext uri="{FF2B5EF4-FFF2-40B4-BE49-F238E27FC236}">
                <a16:creationId xmlns:a16="http://schemas.microsoft.com/office/drawing/2014/main" id="{BBFDEE4E-D31E-4397-80FF-FF9CD6F42D61}"/>
              </a:ext>
            </a:extLst>
          </p:cNvPr>
          <p:cNvGrpSpPr/>
          <p:nvPr/>
        </p:nvGrpSpPr>
        <p:grpSpPr>
          <a:xfrm>
            <a:off x="3400517" y="1924058"/>
            <a:ext cx="2298683" cy="2298683"/>
            <a:chOff x="3490654" y="2497457"/>
            <a:chExt cx="2298683" cy="2298683"/>
          </a:xfrm>
        </p:grpSpPr>
        <p:sp>
          <p:nvSpPr>
            <p:cNvPr id="21" name="椭圆 20">
              <a:extLst>
                <a:ext uri="{FF2B5EF4-FFF2-40B4-BE49-F238E27FC236}">
                  <a16:creationId xmlns:a16="http://schemas.microsoft.com/office/drawing/2014/main" id="{98893E84-92C4-420B-B88A-30C647FA178C}"/>
                </a:ext>
              </a:extLst>
            </p:cNvPr>
            <p:cNvSpPr/>
            <p:nvPr/>
          </p:nvSpPr>
          <p:spPr>
            <a:xfrm>
              <a:off x="3490654" y="2497457"/>
              <a:ext cx="2298683" cy="2298683"/>
            </a:xfrm>
            <a:prstGeom prst="ellipse">
              <a:avLst/>
            </a:prstGeom>
            <a:gradFill>
              <a:gsLst>
                <a:gs pos="100000">
                  <a:srgbClr val="173555"/>
                </a:gs>
                <a:gs pos="31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0" name="图片 19">
              <a:extLst>
                <a:ext uri="{FF2B5EF4-FFF2-40B4-BE49-F238E27FC236}">
                  <a16:creationId xmlns:a16="http://schemas.microsoft.com/office/drawing/2014/main" id="{05743390-8903-46EA-A777-26B48BAC4590}"/>
                </a:ext>
              </a:extLst>
            </p:cNvPr>
            <p:cNvPicPr>
              <a:picLocks noChangeAspect="1"/>
            </p:cNvPicPr>
            <p:nvPr/>
          </p:nvPicPr>
          <p:blipFill>
            <a:blip r:embed="rId2"/>
            <a:srcRect l="28966" t="904" r="13922"/>
            <a:stretch>
              <a:fillRect/>
            </a:stretch>
          </p:blipFill>
          <p:spPr>
            <a:xfrm>
              <a:off x="3629598" y="2636402"/>
              <a:ext cx="2020793" cy="2020792"/>
            </a:xfrm>
            <a:custGeom>
              <a:avLst/>
              <a:gdLst>
                <a:gd name="connsiteX0" fmla="*/ 1089249 w 2178498"/>
                <a:gd name="connsiteY0" fmla="*/ 0 h 2178497"/>
                <a:gd name="connsiteX1" fmla="*/ 2178498 w 2178498"/>
                <a:gd name="connsiteY1" fmla="*/ 1089249 h 2178497"/>
                <a:gd name="connsiteX2" fmla="*/ 1200618 w 2178498"/>
                <a:gd name="connsiteY2" fmla="*/ 2172874 h 2178497"/>
                <a:gd name="connsiteX3" fmla="*/ 1089268 w 2178498"/>
                <a:gd name="connsiteY3" fmla="*/ 2178497 h 2178497"/>
                <a:gd name="connsiteX4" fmla="*/ 1089230 w 2178498"/>
                <a:gd name="connsiteY4" fmla="*/ 2178497 h 2178497"/>
                <a:gd name="connsiteX5" fmla="*/ 977880 w 2178498"/>
                <a:gd name="connsiteY5" fmla="*/ 2172874 h 2178497"/>
                <a:gd name="connsiteX6" fmla="*/ 0 w 2178498"/>
                <a:gd name="connsiteY6" fmla="*/ 1089249 h 2178497"/>
                <a:gd name="connsiteX7" fmla="*/ 1089249 w 2178498"/>
                <a:gd name="connsiteY7" fmla="*/ 0 h 217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8498" h="2178497">
                  <a:moveTo>
                    <a:pt x="1089249" y="0"/>
                  </a:moveTo>
                  <a:cubicBezTo>
                    <a:pt x="1690825" y="0"/>
                    <a:pt x="2178498" y="487673"/>
                    <a:pt x="2178498" y="1089249"/>
                  </a:cubicBezTo>
                  <a:cubicBezTo>
                    <a:pt x="2178498" y="1653227"/>
                    <a:pt x="1749879" y="2117094"/>
                    <a:pt x="1200618" y="2172874"/>
                  </a:cubicBezTo>
                  <a:lnTo>
                    <a:pt x="1089268" y="2178497"/>
                  </a:lnTo>
                  <a:lnTo>
                    <a:pt x="1089230" y="2178497"/>
                  </a:lnTo>
                  <a:lnTo>
                    <a:pt x="977880" y="2172874"/>
                  </a:lnTo>
                  <a:cubicBezTo>
                    <a:pt x="428619" y="2117094"/>
                    <a:pt x="0" y="1653227"/>
                    <a:pt x="0" y="1089249"/>
                  </a:cubicBezTo>
                  <a:cubicBezTo>
                    <a:pt x="0" y="487673"/>
                    <a:pt x="487673" y="0"/>
                    <a:pt x="1089249" y="0"/>
                  </a:cubicBezTo>
                  <a:close/>
                </a:path>
              </a:pathLst>
            </a:custGeom>
            <a:effectLst/>
          </p:spPr>
        </p:pic>
      </p:grpSp>
      <p:grpSp>
        <p:nvGrpSpPr>
          <p:cNvPr id="7" name="组合 6">
            <a:extLst>
              <a:ext uri="{FF2B5EF4-FFF2-40B4-BE49-F238E27FC236}">
                <a16:creationId xmlns:a16="http://schemas.microsoft.com/office/drawing/2014/main" id="{38D4D9AF-9C9A-45F5-B13A-CBB181A50F6F}"/>
              </a:ext>
            </a:extLst>
          </p:cNvPr>
          <p:cNvGrpSpPr/>
          <p:nvPr/>
        </p:nvGrpSpPr>
        <p:grpSpPr>
          <a:xfrm>
            <a:off x="429888" y="1924058"/>
            <a:ext cx="2298683" cy="2298683"/>
            <a:chOff x="259379" y="2497457"/>
            <a:chExt cx="2298683" cy="2298683"/>
          </a:xfrm>
        </p:grpSpPr>
        <p:sp>
          <p:nvSpPr>
            <p:cNvPr id="17" name="椭圆 16">
              <a:extLst>
                <a:ext uri="{FF2B5EF4-FFF2-40B4-BE49-F238E27FC236}">
                  <a16:creationId xmlns:a16="http://schemas.microsoft.com/office/drawing/2014/main" id="{E39563B8-E483-4384-B002-E7ED12F05C36}"/>
                </a:ext>
              </a:extLst>
            </p:cNvPr>
            <p:cNvSpPr/>
            <p:nvPr/>
          </p:nvSpPr>
          <p:spPr>
            <a:xfrm>
              <a:off x="259379" y="2497457"/>
              <a:ext cx="2298683" cy="2298683"/>
            </a:xfrm>
            <a:prstGeom prst="ellipse">
              <a:avLst/>
            </a:prstGeom>
            <a:gradFill>
              <a:gsLst>
                <a:gs pos="100000">
                  <a:srgbClr val="173555"/>
                </a:gs>
                <a:gs pos="31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8" name="图片 17">
              <a:extLst>
                <a:ext uri="{FF2B5EF4-FFF2-40B4-BE49-F238E27FC236}">
                  <a16:creationId xmlns:a16="http://schemas.microsoft.com/office/drawing/2014/main" id="{6E9FDF23-E2BB-4321-8F59-3E8E09CF7FEC}"/>
                </a:ext>
              </a:extLst>
            </p:cNvPr>
            <p:cNvPicPr>
              <a:picLocks noChangeAspect="1"/>
            </p:cNvPicPr>
            <p:nvPr/>
          </p:nvPicPr>
          <p:blipFill>
            <a:blip r:embed="rId3"/>
            <a:srcRect l="15175" t="12553" r="30717" b="8942"/>
            <a:stretch>
              <a:fillRect/>
            </a:stretch>
          </p:blipFill>
          <p:spPr>
            <a:xfrm>
              <a:off x="385018" y="2623093"/>
              <a:ext cx="2047403" cy="2047403"/>
            </a:xfrm>
            <a:custGeom>
              <a:avLst/>
              <a:gdLst>
                <a:gd name="connsiteX0" fmla="*/ 1035050 w 2070100"/>
                <a:gd name="connsiteY0" fmla="*/ 0 h 2070100"/>
                <a:gd name="connsiteX1" fmla="*/ 2070100 w 2070100"/>
                <a:gd name="connsiteY1" fmla="*/ 1035050 h 2070100"/>
                <a:gd name="connsiteX2" fmla="*/ 1035050 w 2070100"/>
                <a:gd name="connsiteY2" fmla="*/ 2070100 h 2070100"/>
                <a:gd name="connsiteX3" fmla="*/ 0 w 2070100"/>
                <a:gd name="connsiteY3" fmla="*/ 1035050 h 2070100"/>
                <a:gd name="connsiteX4" fmla="*/ 1035050 w 2070100"/>
                <a:gd name="connsiteY4" fmla="*/ 0 h 207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100" h="2070100">
                  <a:moveTo>
                    <a:pt x="1035050" y="0"/>
                  </a:moveTo>
                  <a:cubicBezTo>
                    <a:pt x="1606692" y="0"/>
                    <a:pt x="2070100" y="463408"/>
                    <a:pt x="2070100" y="1035050"/>
                  </a:cubicBezTo>
                  <a:cubicBezTo>
                    <a:pt x="2070100" y="1606692"/>
                    <a:pt x="1606692" y="2070100"/>
                    <a:pt x="1035050" y="2070100"/>
                  </a:cubicBezTo>
                  <a:cubicBezTo>
                    <a:pt x="463408" y="2070100"/>
                    <a:pt x="0" y="1606692"/>
                    <a:pt x="0" y="1035050"/>
                  </a:cubicBezTo>
                  <a:cubicBezTo>
                    <a:pt x="0" y="463408"/>
                    <a:pt x="463408" y="0"/>
                    <a:pt x="1035050" y="0"/>
                  </a:cubicBezTo>
                  <a:close/>
                </a:path>
              </a:pathLst>
            </a:custGeom>
            <a:effectLst/>
          </p:spPr>
        </p:pic>
      </p:grpSp>
      <p:grpSp>
        <p:nvGrpSpPr>
          <p:cNvPr id="29" name="组合 28">
            <a:extLst>
              <a:ext uri="{FF2B5EF4-FFF2-40B4-BE49-F238E27FC236}">
                <a16:creationId xmlns:a16="http://schemas.microsoft.com/office/drawing/2014/main" id="{DD749EC4-5F71-4315-A15E-99DF152FAC89}"/>
              </a:ext>
            </a:extLst>
          </p:cNvPr>
          <p:cNvGrpSpPr/>
          <p:nvPr/>
        </p:nvGrpSpPr>
        <p:grpSpPr>
          <a:xfrm>
            <a:off x="9341774" y="1924055"/>
            <a:ext cx="2298683" cy="2298683"/>
            <a:chOff x="9171265" y="2497454"/>
            <a:chExt cx="2298683" cy="2298683"/>
          </a:xfrm>
        </p:grpSpPr>
        <p:sp>
          <p:nvSpPr>
            <p:cNvPr id="27" name="椭圆 26">
              <a:extLst>
                <a:ext uri="{FF2B5EF4-FFF2-40B4-BE49-F238E27FC236}">
                  <a16:creationId xmlns:a16="http://schemas.microsoft.com/office/drawing/2014/main" id="{E8A7CBF6-CD96-4B80-B08B-8A1659B586D7}"/>
                </a:ext>
              </a:extLst>
            </p:cNvPr>
            <p:cNvSpPr/>
            <p:nvPr/>
          </p:nvSpPr>
          <p:spPr>
            <a:xfrm>
              <a:off x="9171265" y="2497454"/>
              <a:ext cx="2298683" cy="2298683"/>
            </a:xfrm>
            <a:prstGeom prst="ellipse">
              <a:avLst/>
            </a:prstGeom>
            <a:gradFill>
              <a:gsLst>
                <a:gs pos="100000">
                  <a:srgbClr val="173555"/>
                </a:gs>
                <a:gs pos="31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6" name="图片 25">
              <a:extLst>
                <a:ext uri="{FF2B5EF4-FFF2-40B4-BE49-F238E27FC236}">
                  <a16:creationId xmlns:a16="http://schemas.microsoft.com/office/drawing/2014/main" id="{492F0AC8-1435-4750-ACC7-6F204EB4D7F2}"/>
                </a:ext>
              </a:extLst>
            </p:cNvPr>
            <p:cNvPicPr>
              <a:picLocks noChangeAspect="1"/>
            </p:cNvPicPr>
            <p:nvPr/>
          </p:nvPicPr>
          <p:blipFill rotWithShape="1">
            <a:blip r:embed="rId4"/>
            <a:srcRect l="23797" t="22428" r="36950" b="23723"/>
            <a:stretch/>
          </p:blipFill>
          <p:spPr>
            <a:xfrm>
              <a:off x="9303557" y="2637359"/>
              <a:ext cx="2034097" cy="2034096"/>
            </a:xfrm>
            <a:custGeom>
              <a:avLst/>
              <a:gdLst>
                <a:gd name="connsiteX0" fmla="*/ 1032064 w 2064128"/>
                <a:gd name="connsiteY0" fmla="*/ 0 h 2064127"/>
                <a:gd name="connsiteX1" fmla="*/ 2064128 w 2064128"/>
                <a:gd name="connsiteY1" fmla="*/ 1032064 h 2064127"/>
                <a:gd name="connsiteX2" fmla="*/ 1137587 w 2064128"/>
                <a:gd name="connsiteY2" fmla="*/ 2058800 h 2064127"/>
                <a:gd name="connsiteX3" fmla="*/ 1032084 w 2064128"/>
                <a:gd name="connsiteY3" fmla="*/ 2064127 h 2064127"/>
                <a:gd name="connsiteX4" fmla="*/ 1032044 w 2064128"/>
                <a:gd name="connsiteY4" fmla="*/ 2064127 h 2064127"/>
                <a:gd name="connsiteX5" fmla="*/ 926542 w 2064128"/>
                <a:gd name="connsiteY5" fmla="*/ 2058800 h 2064127"/>
                <a:gd name="connsiteX6" fmla="*/ 0 w 2064128"/>
                <a:gd name="connsiteY6" fmla="*/ 1032064 h 2064127"/>
                <a:gd name="connsiteX7" fmla="*/ 1032064 w 2064128"/>
                <a:gd name="connsiteY7" fmla="*/ 0 h 206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128" h="2064127">
                  <a:moveTo>
                    <a:pt x="1032064" y="0"/>
                  </a:moveTo>
                  <a:cubicBezTo>
                    <a:pt x="1602057" y="0"/>
                    <a:pt x="2064128" y="462071"/>
                    <a:pt x="2064128" y="1032064"/>
                  </a:cubicBezTo>
                  <a:cubicBezTo>
                    <a:pt x="2064128" y="1566433"/>
                    <a:pt x="1658011" y="2005948"/>
                    <a:pt x="1137587" y="2058800"/>
                  </a:cubicBezTo>
                  <a:lnTo>
                    <a:pt x="1032084" y="2064127"/>
                  </a:lnTo>
                  <a:lnTo>
                    <a:pt x="1032044" y="2064127"/>
                  </a:lnTo>
                  <a:lnTo>
                    <a:pt x="926542" y="2058800"/>
                  </a:lnTo>
                  <a:cubicBezTo>
                    <a:pt x="406117" y="2005948"/>
                    <a:pt x="0" y="1566433"/>
                    <a:pt x="0" y="1032064"/>
                  </a:cubicBezTo>
                  <a:cubicBezTo>
                    <a:pt x="0" y="462071"/>
                    <a:pt x="462071" y="0"/>
                    <a:pt x="1032064" y="0"/>
                  </a:cubicBezTo>
                  <a:close/>
                </a:path>
              </a:pathLst>
            </a:custGeom>
            <a:noFill/>
            <a:ln w="9525">
              <a:noFill/>
            </a:ln>
          </p:spPr>
        </p:pic>
      </p:grpSp>
      <p:grpSp>
        <p:nvGrpSpPr>
          <p:cNvPr id="28" name="组合 27">
            <a:extLst>
              <a:ext uri="{FF2B5EF4-FFF2-40B4-BE49-F238E27FC236}">
                <a16:creationId xmlns:a16="http://schemas.microsoft.com/office/drawing/2014/main" id="{D06AB5B8-9A8B-4D48-B46F-FCCD9A07174D}"/>
              </a:ext>
            </a:extLst>
          </p:cNvPr>
          <p:cNvGrpSpPr/>
          <p:nvPr/>
        </p:nvGrpSpPr>
        <p:grpSpPr>
          <a:xfrm>
            <a:off x="6371146" y="1924056"/>
            <a:ext cx="2298683" cy="2298683"/>
            <a:chOff x="6402665" y="2497455"/>
            <a:chExt cx="2298683" cy="2298683"/>
          </a:xfrm>
        </p:grpSpPr>
        <p:sp>
          <p:nvSpPr>
            <p:cNvPr id="24" name="椭圆 23">
              <a:extLst>
                <a:ext uri="{FF2B5EF4-FFF2-40B4-BE49-F238E27FC236}">
                  <a16:creationId xmlns:a16="http://schemas.microsoft.com/office/drawing/2014/main" id="{F6A8710B-2889-47C1-8861-9B8A7F385AFF}"/>
                </a:ext>
              </a:extLst>
            </p:cNvPr>
            <p:cNvSpPr/>
            <p:nvPr/>
          </p:nvSpPr>
          <p:spPr>
            <a:xfrm>
              <a:off x="6402665" y="2497455"/>
              <a:ext cx="2298683" cy="2298683"/>
            </a:xfrm>
            <a:prstGeom prst="ellipse">
              <a:avLst/>
            </a:prstGeom>
            <a:gradFill>
              <a:gsLst>
                <a:gs pos="100000">
                  <a:srgbClr val="173555"/>
                </a:gs>
                <a:gs pos="31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3" name="图片 22">
              <a:extLst>
                <a:ext uri="{FF2B5EF4-FFF2-40B4-BE49-F238E27FC236}">
                  <a16:creationId xmlns:a16="http://schemas.microsoft.com/office/drawing/2014/main" id="{172040FD-F4E5-4E7C-80E8-3367283C48E4}"/>
                </a:ext>
              </a:extLst>
            </p:cNvPr>
            <p:cNvPicPr>
              <a:picLocks noChangeAspect="1"/>
            </p:cNvPicPr>
            <p:nvPr/>
          </p:nvPicPr>
          <p:blipFill rotWithShape="1">
            <a:blip r:embed="rId5">
              <a:extLst>
                <a:ext uri="{BEBA8EAE-BF5A-486C-A8C5-ECC9F3942E4B}">
                  <a14:imgProps xmlns:a14="http://schemas.microsoft.com/office/drawing/2010/main">
                    <a14:imgLayer r:embed="rId6"/>
                  </a14:imgProps>
                </a:ext>
              </a:extLst>
            </a:blip>
            <a:srcRect l="33546" t="9548" r="19682" b="17632"/>
            <a:stretch/>
          </p:blipFill>
          <p:spPr>
            <a:xfrm>
              <a:off x="6534001" y="2636402"/>
              <a:ext cx="2036010" cy="2036010"/>
            </a:xfrm>
            <a:custGeom>
              <a:avLst/>
              <a:gdLst>
                <a:gd name="connsiteX0" fmla="*/ 1018005 w 2036010"/>
                <a:gd name="connsiteY0" fmla="*/ 0 h 2036010"/>
                <a:gd name="connsiteX1" fmla="*/ 2036010 w 2036010"/>
                <a:gd name="connsiteY1" fmla="*/ 1018005 h 2036010"/>
                <a:gd name="connsiteX2" fmla="*/ 1018005 w 2036010"/>
                <a:gd name="connsiteY2" fmla="*/ 2036010 h 2036010"/>
                <a:gd name="connsiteX3" fmla="*/ 0 w 2036010"/>
                <a:gd name="connsiteY3" fmla="*/ 1018005 h 2036010"/>
                <a:gd name="connsiteX4" fmla="*/ 1018005 w 2036010"/>
                <a:gd name="connsiteY4" fmla="*/ 0 h 2036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010" h="2036010">
                  <a:moveTo>
                    <a:pt x="1018005" y="0"/>
                  </a:moveTo>
                  <a:cubicBezTo>
                    <a:pt x="1580234" y="0"/>
                    <a:pt x="2036010" y="455776"/>
                    <a:pt x="2036010" y="1018005"/>
                  </a:cubicBezTo>
                  <a:cubicBezTo>
                    <a:pt x="2036010" y="1580234"/>
                    <a:pt x="1580234" y="2036010"/>
                    <a:pt x="1018005" y="2036010"/>
                  </a:cubicBezTo>
                  <a:cubicBezTo>
                    <a:pt x="455776" y="2036010"/>
                    <a:pt x="0" y="1580234"/>
                    <a:pt x="0" y="1018005"/>
                  </a:cubicBezTo>
                  <a:cubicBezTo>
                    <a:pt x="0" y="455776"/>
                    <a:pt x="455776" y="0"/>
                    <a:pt x="1018005" y="0"/>
                  </a:cubicBezTo>
                  <a:close/>
                </a:path>
              </a:pathLst>
            </a:custGeom>
            <a:noFill/>
            <a:ln w="9525">
              <a:noFill/>
            </a:ln>
          </p:spPr>
        </p:pic>
      </p:grpSp>
      <p:sp>
        <p:nvSpPr>
          <p:cNvPr id="30" name="矩形: 圆角 29">
            <a:extLst>
              <a:ext uri="{FF2B5EF4-FFF2-40B4-BE49-F238E27FC236}">
                <a16:creationId xmlns:a16="http://schemas.microsoft.com/office/drawing/2014/main" id="{A9BBA0C0-691E-42E9-ABB7-482E2DD28B7F}"/>
              </a:ext>
            </a:extLst>
          </p:cNvPr>
          <p:cNvSpPr/>
          <p:nvPr/>
        </p:nvSpPr>
        <p:spPr>
          <a:xfrm>
            <a:off x="651452" y="4526641"/>
            <a:ext cx="1855552" cy="444500"/>
          </a:xfrm>
          <a:prstGeom prst="roundRect">
            <a:avLst>
              <a:gd name="adj" fmla="val 50000"/>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矩形: 圆角 30">
            <a:extLst>
              <a:ext uri="{FF2B5EF4-FFF2-40B4-BE49-F238E27FC236}">
                <a16:creationId xmlns:a16="http://schemas.microsoft.com/office/drawing/2014/main" id="{890ACCEB-B438-4CC4-BE4B-A8CCF02D2E14}"/>
              </a:ext>
            </a:extLst>
          </p:cNvPr>
          <p:cNvSpPr/>
          <p:nvPr/>
        </p:nvSpPr>
        <p:spPr>
          <a:xfrm>
            <a:off x="3622081" y="4526641"/>
            <a:ext cx="1855552" cy="444500"/>
          </a:xfrm>
          <a:prstGeom prst="roundRect">
            <a:avLst>
              <a:gd name="adj" fmla="val 50000"/>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圆角 31">
            <a:extLst>
              <a:ext uri="{FF2B5EF4-FFF2-40B4-BE49-F238E27FC236}">
                <a16:creationId xmlns:a16="http://schemas.microsoft.com/office/drawing/2014/main" id="{5F38DD48-0844-4306-8516-C3465ED3D055}"/>
              </a:ext>
            </a:extLst>
          </p:cNvPr>
          <p:cNvSpPr/>
          <p:nvPr/>
        </p:nvSpPr>
        <p:spPr>
          <a:xfrm>
            <a:off x="6592711" y="4526641"/>
            <a:ext cx="1855552" cy="444500"/>
          </a:xfrm>
          <a:prstGeom prst="roundRect">
            <a:avLst>
              <a:gd name="adj" fmla="val 50000"/>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圆角 32">
            <a:extLst>
              <a:ext uri="{FF2B5EF4-FFF2-40B4-BE49-F238E27FC236}">
                <a16:creationId xmlns:a16="http://schemas.microsoft.com/office/drawing/2014/main" id="{486EAA57-8FA8-4A14-AE76-6D1266B7339B}"/>
              </a:ext>
            </a:extLst>
          </p:cNvPr>
          <p:cNvSpPr/>
          <p:nvPr/>
        </p:nvSpPr>
        <p:spPr>
          <a:xfrm>
            <a:off x="9563341" y="4526641"/>
            <a:ext cx="1855552" cy="444500"/>
          </a:xfrm>
          <a:prstGeom prst="roundRect">
            <a:avLst>
              <a:gd name="adj" fmla="val 50000"/>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文本框 33">
            <a:extLst>
              <a:ext uri="{FF2B5EF4-FFF2-40B4-BE49-F238E27FC236}">
                <a16:creationId xmlns:a16="http://schemas.microsoft.com/office/drawing/2014/main" id="{AE1A5D54-0B2C-470C-A912-25F554C27B8D}"/>
              </a:ext>
            </a:extLst>
          </p:cNvPr>
          <p:cNvSpPr txBox="1"/>
          <p:nvPr/>
        </p:nvSpPr>
        <p:spPr>
          <a:xfrm>
            <a:off x="793642" y="4564225"/>
            <a:ext cx="1571171"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治理情况一</a:t>
            </a:r>
          </a:p>
        </p:txBody>
      </p:sp>
      <p:sp>
        <p:nvSpPr>
          <p:cNvPr id="35" name="文本框 34">
            <a:extLst>
              <a:ext uri="{FF2B5EF4-FFF2-40B4-BE49-F238E27FC236}">
                <a16:creationId xmlns:a16="http://schemas.microsoft.com/office/drawing/2014/main" id="{E2AF4EC1-3440-40B2-BF24-D16EF0FEFAEE}"/>
              </a:ext>
            </a:extLst>
          </p:cNvPr>
          <p:cNvSpPr txBox="1"/>
          <p:nvPr/>
        </p:nvSpPr>
        <p:spPr>
          <a:xfrm>
            <a:off x="3764271" y="4564225"/>
            <a:ext cx="1571171"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治理情况二</a:t>
            </a:r>
          </a:p>
        </p:txBody>
      </p:sp>
      <p:sp>
        <p:nvSpPr>
          <p:cNvPr id="36" name="文本框 35">
            <a:extLst>
              <a:ext uri="{FF2B5EF4-FFF2-40B4-BE49-F238E27FC236}">
                <a16:creationId xmlns:a16="http://schemas.microsoft.com/office/drawing/2014/main" id="{0E8C4FCF-9925-4913-955B-CD63E153793D}"/>
              </a:ext>
            </a:extLst>
          </p:cNvPr>
          <p:cNvSpPr txBox="1"/>
          <p:nvPr/>
        </p:nvSpPr>
        <p:spPr>
          <a:xfrm>
            <a:off x="6734901" y="4569150"/>
            <a:ext cx="1571171"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治理情况三</a:t>
            </a:r>
          </a:p>
        </p:txBody>
      </p:sp>
      <p:sp>
        <p:nvSpPr>
          <p:cNvPr id="37" name="文本框 36">
            <a:extLst>
              <a:ext uri="{FF2B5EF4-FFF2-40B4-BE49-F238E27FC236}">
                <a16:creationId xmlns:a16="http://schemas.microsoft.com/office/drawing/2014/main" id="{81A911F2-B08B-4FCF-A42F-79B4595B8A0A}"/>
              </a:ext>
            </a:extLst>
          </p:cNvPr>
          <p:cNvSpPr txBox="1"/>
          <p:nvPr/>
        </p:nvSpPr>
        <p:spPr>
          <a:xfrm>
            <a:off x="9705528" y="4564225"/>
            <a:ext cx="1571171"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治理情况四</a:t>
            </a:r>
          </a:p>
        </p:txBody>
      </p:sp>
      <p:sp>
        <p:nvSpPr>
          <p:cNvPr id="38" name="矩形 37">
            <a:extLst>
              <a:ext uri="{FF2B5EF4-FFF2-40B4-BE49-F238E27FC236}">
                <a16:creationId xmlns:a16="http://schemas.microsoft.com/office/drawing/2014/main" id="{C2276168-E72A-47B7-9841-3C96EA75E3A9}"/>
              </a:ext>
            </a:extLst>
          </p:cNvPr>
          <p:cNvSpPr/>
          <p:nvPr/>
        </p:nvSpPr>
        <p:spPr>
          <a:xfrm>
            <a:off x="429885" y="5161643"/>
            <a:ext cx="2298684" cy="777457"/>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治理情况一治理情况一治理情况一</a:t>
            </a:r>
          </a:p>
        </p:txBody>
      </p:sp>
      <p:sp>
        <p:nvSpPr>
          <p:cNvPr id="39" name="矩形 38">
            <a:extLst>
              <a:ext uri="{FF2B5EF4-FFF2-40B4-BE49-F238E27FC236}">
                <a16:creationId xmlns:a16="http://schemas.microsoft.com/office/drawing/2014/main" id="{63DD404F-12B7-46D9-9A6C-98F0FC9F9B73}"/>
              </a:ext>
            </a:extLst>
          </p:cNvPr>
          <p:cNvSpPr/>
          <p:nvPr/>
        </p:nvSpPr>
        <p:spPr>
          <a:xfrm>
            <a:off x="3400514" y="5161643"/>
            <a:ext cx="2298684" cy="777457"/>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治理情况一治理情况一治理情况一</a:t>
            </a:r>
          </a:p>
        </p:txBody>
      </p:sp>
      <p:sp>
        <p:nvSpPr>
          <p:cNvPr id="40" name="矩形 39">
            <a:extLst>
              <a:ext uri="{FF2B5EF4-FFF2-40B4-BE49-F238E27FC236}">
                <a16:creationId xmlns:a16="http://schemas.microsoft.com/office/drawing/2014/main" id="{4A6216A8-349A-4EA1-9675-174B9B4C7124}"/>
              </a:ext>
            </a:extLst>
          </p:cNvPr>
          <p:cNvSpPr/>
          <p:nvPr/>
        </p:nvSpPr>
        <p:spPr>
          <a:xfrm>
            <a:off x="6371145" y="5161643"/>
            <a:ext cx="2298684" cy="777457"/>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治理情况一治理情况一治理情况一</a:t>
            </a:r>
          </a:p>
        </p:txBody>
      </p:sp>
      <p:sp>
        <p:nvSpPr>
          <p:cNvPr id="41" name="矩形 40">
            <a:extLst>
              <a:ext uri="{FF2B5EF4-FFF2-40B4-BE49-F238E27FC236}">
                <a16:creationId xmlns:a16="http://schemas.microsoft.com/office/drawing/2014/main" id="{9E62378A-6D68-40D4-95D5-48472171FFB5}"/>
              </a:ext>
            </a:extLst>
          </p:cNvPr>
          <p:cNvSpPr/>
          <p:nvPr/>
        </p:nvSpPr>
        <p:spPr>
          <a:xfrm>
            <a:off x="9341771" y="5271432"/>
            <a:ext cx="2298684" cy="777457"/>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治理情况一治理情况一治理情况一</a:t>
            </a:r>
          </a:p>
        </p:txBody>
      </p:sp>
    </p:spTree>
    <p:extLst>
      <p:ext uri="{BB962C8B-B14F-4D97-AF65-F5344CB8AC3E}">
        <p14:creationId xmlns:p14="http://schemas.microsoft.com/office/powerpoint/2010/main" val="23373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7A6CB950-6D0E-4FEB-8B55-69B17EE04D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06" r="25006"/>
          <a:stretch>
            <a:fillRect/>
          </a:stretch>
        </p:blipFill>
        <p:spPr/>
      </p:pic>
      <p:sp>
        <p:nvSpPr>
          <p:cNvPr id="10" name="文本框 9">
            <a:extLst>
              <a:ext uri="{FF2B5EF4-FFF2-40B4-BE49-F238E27FC236}">
                <a16:creationId xmlns:a16="http://schemas.microsoft.com/office/drawing/2014/main" id="{7BACC0E5-0C00-4656-8A4F-6D3A5DFFAF09}"/>
              </a:ext>
            </a:extLst>
          </p:cNvPr>
          <p:cNvSpPr txBox="1"/>
          <p:nvPr/>
        </p:nvSpPr>
        <p:spPr>
          <a:xfrm>
            <a:off x="4292874" y="2321004"/>
            <a:ext cx="2656114" cy="2215991"/>
          </a:xfrm>
          <a:prstGeom prst="rect">
            <a:avLst/>
          </a:prstGeom>
          <a:noFill/>
        </p:spPr>
        <p:txBody>
          <a:bodyPr wrap="square" rtlCol="0">
            <a:spAutoFit/>
          </a:bodyPr>
          <a:lstStyle/>
          <a:p>
            <a:pPr algn="ctr"/>
            <a:r>
              <a:rPr lang="en-US" altLang="zh-CN"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rPr>
              <a:t>04</a:t>
            </a:r>
            <a:endParaRPr lang="zh-CN" altLang="en-US"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E7928E0-140F-4D30-866E-21C6B754A974}"/>
              </a:ext>
            </a:extLst>
          </p:cNvPr>
          <p:cNvSpPr txBox="1"/>
          <p:nvPr/>
        </p:nvSpPr>
        <p:spPr>
          <a:xfrm>
            <a:off x="6661423" y="3075057"/>
            <a:ext cx="5359125" cy="707886"/>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r>
              <a:rPr lang="zh-CN" altLang="en-US" sz="4000" b="0" dirty="0"/>
              <a:t>安全工作中存在的问题</a:t>
            </a:r>
          </a:p>
        </p:txBody>
      </p:sp>
      <p:sp>
        <p:nvSpPr>
          <p:cNvPr id="7" name="任意多边形: 形状 6">
            <a:extLst>
              <a:ext uri="{FF2B5EF4-FFF2-40B4-BE49-F238E27FC236}">
                <a16:creationId xmlns:a16="http://schemas.microsoft.com/office/drawing/2014/main" id="{8EEF7EFB-C8BC-4B9D-B524-7C17114CC1BB}"/>
              </a:ext>
            </a:extLst>
          </p:cNvPr>
          <p:cNvSpPr/>
          <p:nvPr/>
        </p:nvSpPr>
        <p:spPr>
          <a:xfrm>
            <a:off x="3615036" y="-25400"/>
            <a:ext cx="2276857" cy="6921500"/>
          </a:xfrm>
          <a:custGeom>
            <a:avLst/>
            <a:gdLst>
              <a:gd name="connsiteX0" fmla="*/ 533400 w 533400"/>
              <a:gd name="connsiteY0" fmla="*/ 0 h 6915150"/>
              <a:gd name="connsiteX1" fmla="*/ 95250 w 533400"/>
              <a:gd name="connsiteY1" fmla="*/ 19050 h 6915150"/>
              <a:gd name="connsiteX2" fmla="*/ 0 w 533400"/>
              <a:gd name="connsiteY2" fmla="*/ 6877050 h 6915150"/>
              <a:gd name="connsiteX3" fmla="*/ 476250 w 533400"/>
              <a:gd name="connsiteY3" fmla="*/ 6915150 h 6915150"/>
              <a:gd name="connsiteX4" fmla="*/ 533400 w 533400"/>
              <a:gd name="connsiteY4" fmla="*/ 0 h 6915150"/>
              <a:gd name="connsiteX0" fmla="*/ 1509514 w 1509514"/>
              <a:gd name="connsiteY0" fmla="*/ 0 h 6915150"/>
              <a:gd name="connsiteX1" fmla="*/ 1071364 w 1509514"/>
              <a:gd name="connsiteY1" fmla="*/ 19050 h 6915150"/>
              <a:gd name="connsiteX2" fmla="*/ 976114 w 1509514"/>
              <a:gd name="connsiteY2" fmla="*/ 6877050 h 6915150"/>
              <a:gd name="connsiteX3" fmla="*/ 1452364 w 1509514"/>
              <a:gd name="connsiteY3" fmla="*/ 6915150 h 6915150"/>
              <a:gd name="connsiteX4" fmla="*/ 1509514 w 1509514"/>
              <a:gd name="connsiteY4" fmla="*/ 0 h 6915150"/>
              <a:gd name="connsiteX0" fmla="*/ 2022324 w 2022324"/>
              <a:gd name="connsiteY0" fmla="*/ 0 h 6915150"/>
              <a:gd name="connsiteX1" fmla="*/ 1584174 w 2022324"/>
              <a:gd name="connsiteY1" fmla="*/ 19050 h 6915150"/>
              <a:gd name="connsiteX2" fmla="*/ 1488924 w 2022324"/>
              <a:gd name="connsiteY2" fmla="*/ 6877050 h 6915150"/>
              <a:gd name="connsiteX3" fmla="*/ 1965174 w 2022324"/>
              <a:gd name="connsiteY3" fmla="*/ 6915150 h 6915150"/>
              <a:gd name="connsiteX4" fmla="*/ 2022324 w 2022324"/>
              <a:gd name="connsiteY4" fmla="*/ 0 h 6915150"/>
              <a:gd name="connsiteX0" fmla="*/ 2076508 w 2076508"/>
              <a:gd name="connsiteY0" fmla="*/ 0 h 6915150"/>
              <a:gd name="connsiteX1" fmla="*/ 1638358 w 2076508"/>
              <a:gd name="connsiteY1" fmla="*/ 19050 h 6915150"/>
              <a:gd name="connsiteX2" fmla="*/ 1543108 w 2076508"/>
              <a:gd name="connsiteY2" fmla="*/ 6877050 h 6915150"/>
              <a:gd name="connsiteX3" fmla="*/ 2019358 w 2076508"/>
              <a:gd name="connsiteY3" fmla="*/ 6915150 h 6915150"/>
              <a:gd name="connsiteX4" fmla="*/ 2076508 w 2076508"/>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71912 w 2071912"/>
              <a:gd name="connsiteY0" fmla="*/ 0 h 6915150"/>
              <a:gd name="connsiteX1" fmla="*/ 1633762 w 2071912"/>
              <a:gd name="connsiteY1" fmla="*/ 19050 h 6915150"/>
              <a:gd name="connsiteX2" fmla="*/ 1538512 w 2071912"/>
              <a:gd name="connsiteY2" fmla="*/ 6877050 h 6915150"/>
              <a:gd name="connsiteX3" fmla="*/ 2014762 w 2071912"/>
              <a:gd name="connsiteY3" fmla="*/ 6915150 h 6915150"/>
              <a:gd name="connsiteX4" fmla="*/ 2071912 w 2071912"/>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6350 h 6921500"/>
              <a:gd name="connsiteX1" fmla="*/ 1615217 w 2053367"/>
              <a:gd name="connsiteY1" fmla="*/ 0 h 6921500"/>
              <a:gd name="connsiteX2" fmla="*/ 1519967 w 2053367"/>
              <a:gd name="connsiteY2" fmla="*/ 6883400 h 6921500"/>
              <a:gd name="connsiteX3" fmla="*/ 1996217 w 2053367"/>
              <a:gd name="connsiteY3" fmla="*/ 6921500 h 6921500"/>
              <a:gd name="connsiteX4" fmla="*/ 2053367 w 20533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89771 w 2189771"/>
              <a:gd name="connsiteY0" fmla="*/ 6350 h 6921500"/>
              <a:gd name="connsiteX1" fmla="*/ 1680864 w 2189771"/>
              <a:gd name="connsiteY1" fmla="*/ 0 h 6921500"/>
              <a:gd name="connsiteX2" fmla="*/ 1585614 w 2189771"/>
              <a:gd name="connsiteY2" fmla="*/ 6883400 h 6921500"/>
              <a:gd name="connsiteX3" fmla="*/ 2061864 w 2189771"/>
              <a:gd name="connsiteY3" fmla="*/ 6921500 h 6921500"/>
              <a:gd name="connsiteX4" fmla="*/ 2189771 w 2189771"/>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7" h="6921500">
                <a:moveTo>
                  <a:pt x="2276857" y="6350"/>
                </a:moveTo>
                <a:lnTo>
                  <a:pt x="1680864" y="0"/>
                </a:lnTo>
                <a:cubicBezTo>
                  <a:pt x="-433686" y="1863725"/>
                  <a:pt x="-649586" y="4864100"/>
                  <a:pt x="1585614" y="6883400"/>
                </a:cubicBezTo>
                <a:lnTo>
                  <a:pt x="2061864" y="6921500"/>
                </a:lnTo>
                <a:cubicBezTo>
                  <a:pt x="-507346" y="5124450"/>
                  <a:pt x="-775225" y="2902404"/>
                  <a:pt x="2276857" y="6350"/>
                </a:cubicBezTo>
                <a:close/>
              </a:path>
            </a:pathLst>
          </a:custGeom>
          <a:gradFill>
            <a:gsLst>
              <a:gs pos="99000">
                <a:srgbClr val="173555"/>
              </a:gs>
              <a:gs pos="0">
                <a:srgbClr val="00A7C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29918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a:extLst>
              <a:ext uri="{FF2B5EF4-FFF2-40B4-BE49-F238E27FC236}">
                <a16:creationId xmlns:a16="http://schemas.microsoft.com/office/drawing/2014/main" id="{5EC6004C-6A95-4E97-947C-15E456777D9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078" r="20078"/>
          <a:stretch>
            <a:fillRect/>
          </a:stretch>
        </p:blipFill>
        <p:spPr/>
      </p:pic>
      <p:sp>
        <p:nvSpPr>
          <p:cNvPr id="13" name="直角三角形 7">
            <a:extLst>
              <a:ext uri="{FF2B5EF4-FFF2-40B4-BE49-F238E27FC236}">
                <a16:creationId xmlns:a16="http://schemas.microsoft.com/office/drawing/2014/main" id="{36AF608D-C10E-44B7-B9C1-6BB53B00E518}"/>
              </a:ext>
            </a:extLst>
          </p:cNvPr>
          <p:cNvSpPr/>
          <p:nvPr/>
        </p:nvSpPr>
        <p:spPr>
          <a:xfrm flipV="1">
            <a:off x="0" y="0"/>
            <a:ext cx="3619500" cy="5010150"/>
          </a:xfrm>
          <a:custGeom>
            <a:avLst/>
            <a:gdLst>
              <a:gd name="connsiteX0" fmla="*/ 0 w 2914650"/>
              <a:gd name="connsiteY0" fmla="*/ 5010150 h 5010150"/>
              <a:gd name="connsiteX1" fmla="*/ 0 w 2914650"/>
              <a:gd name="connsiteY1" fmla="*/ 0 h 5010150"/>
              <a:gd name="connsiteX2" fmla="*/ 2914650 w 2914650"/>
              <a:gd name="connsiteY2" fmla="*/ 5010150 h 5010150"/>
              <a:gd name="connsiteX3" fmla="*/ 0 w 2914650"/>
              <a:gd name="connsiteY3" fmla="*/ 5010150 h 5010150"/>
              <a:gd name="connsiteX0" fmla="*/ 0 w 2914650"/>
              <a:gd name="connsiteY0" fmla="*/ 5010150 h 5010150"/>
              <a:gd name="connsiteX1" fmla="*/ 0 w 2914650"/>
              <a:gd name="connsiteY1" fmla="*/ 0 h 5010150"/>
              <a:gd name="connsiteX2" fmla="*/ 2914650 w 2914650"/>
              <a:gd name="connsiteY2" fmla="*/ 5010150 h 5010150"/>
              <a:gd name="connsiteX3" fmla="*/ 0 w 2914650"/>
              <a:gd name="connsiteY3" fmla="*/ 5010150 h 5010150"/>
              <a:gd name="connsiteX0" fmla="*/ 0 w 2914650"/>
              <a:gd name="connsiteY0" fmla="*/ 5010150 h 5010150"/>
              <a:gd name="connsiteX1" fmla="*/ 0 w 2914650"/>
              <a:gd name="connsiteY1" fmla="*/ 0 h 5010150"/>
              <a:gd name="connsiteX2" fmla="*/ 2914650 w 2914650"/>
              <a:gd name="connsiteY2" fmla="*/ 5010150 h 5010150"/>
              <a:gd name="connsiteX3" fmla="*/ 0 w 2914650"/>
              <a:gd name="connsiteY3" fmla="*/ 5010150 h 5010150"/>
              <a:gd name="connsiteX0" fmla="*/ 0 w 3371850"/>
              <a:gd name="connsiteY0" fmla="*/ 5010150 h 5010150"/>
              <a:gd name="connsiteX1" fmla="*/ 0 w 3371850"/>
              <a:gd name="connsiteY1" fmla="*/ 0 h 5010150"/>
              <a:gd name="connsiteX2" fmla="*/ 3371850 w 3371850"/>
              <a:gd name="connsiteY2" fmla="*/ 5010150 h 5010150"/>
              <a:gd name="connsiteX3" fmla="*/ 0 w 3371850"/>
              <a:gd name="connsiteY3" fmla="*/ 5010150 h 5010150"/>
            </a:gdLst>
            <a:ahLst/>
            <a:cxnLst>
              <a:cxn ang="0">
                <a:pos x="connsiteX0" y="connsiteY0"/>
              </a:cxn>
              <a:cxn ang="0">
                <a:pos x="connsiteX1" y="connsiteY1"/>
              </a:cxn>
              <a:cxn ang="0">
                <a:pos x="connsiteX2" y="connsiteY2"/>
              </a:cxn>
              <a:cxn ang="0">
                <a:pos x="connsiteX3" y="connsiteY3"/>
              </a:cxn>
            </a:cxnLst>
            <a:rect l="l" t="t" r="r" b="b"/>
            <a:pathLst>
              <a:path w="3371850" h="5010150">
                <a:moveTo>
                  <a:pt x="0" y="5010150"/>
                </a:moveTo>
                <a:lnTo>
                  <a:pt x="0" y="0"/>
                </a:lnTo>
                <a:cubicBezTo>
                  <a:pt x="552450" y="2546350"/>
                  <a:pt x="1485900" y="3759200"/>
                  <a:pt x="3371850" y="5010150"/>
                </a:cubicBezTo>
                <a:lnTo>
                  <a:pt x="0" y="5010150"/>
                </a:lnTo>
                <a:close/>
              </a:path>
            </a:pathLst>
          </a:cu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a:extLst>
              <a:ext uri="{FF2B5EF4-FFF2-40B4-BE49-F238E27FC236}">
                <a16:creationId xmlns:a16="http://schemas.microsoft.com/office/drawing/2014/main" id="{5C1EEB59-67EB-4C72-BD52-B9D36669491D}"/>
              </a:ext>
            </a:extLst>
          </p:cNvPr>
          <p:cNvSpPr/>
          <p:nvPr/>
        </p:nvSpPr>
        <p:spPr>
          <a:xfrm>
            <a:off x="723900" y="1257299"/>
            <a:ext cx="1265206" cy="5600700"/>
          </a:xfrm>
          <a:custGeom>
            <a:avLst/>
            <a:gdLst>
              <a:gd name="connsiteX0" fmla="*/ 0 w 1200150"/>
              <a:gd name="connsiteY0" fmla="*/ 5210175 h 5219700"/>
              <a:gd name="connsiteX1" fmla="*/ 304800 w 1200150"/>
              <a:gd name="connsiteY1" fmla="*/ 5219700 h 5219700"/>
              <a:gd name="connsiteX2" fmla="*/ 1200150 w 1200150"/>
              <a:gd name="connsiteY2" fmla="*/ 0 h 5219700"/>
              <a:gd name="connsiteX3" fmla="*/ 0 w 1200150"/>
              <a:gd name="connsiteY3" fmla="*/ 5210175 h 5219700"/>
              <a:gd name="connsiteX0" fmla="*/ 0 w 1219200"/>
              <a:gd name="connsiteY0" fmla="*/ 5238750 h 5248275"/>
              <a:gd name="connsiteX1" fmla="*/ 304800 w 1219200"/>
              <a:gd name="connsiteY1" fmla="*/ 5248275 h 5248275"/>
              <a:gd name="connsiteX2" fmla="*/ 1219200 w 1219200"/>
              <a:gd name="connsiteY2" fmla="*/ 0 h 5248275"/>
              <a:gd name="connsiteX3" fmla="*/ 0 w 1219200"/>
              <a:gd name="connsiteY3" fmla="*/ 5238750 h 5248275"/>
              <a:gd name="connsiteX0" fmla="*/ 0 w 1238250"/>
              <a:gd name="connsiteY0" fmla="*/ 5591175 h 5600700"/>
              <a:gd name="connsiteX1" fmla="*/ 304800 w 1238250"/>
              <a:gd name="connsiteY1" fmla="*/ 5600700 h 5600700"/>
              <a:gd name="connsiteX2" fmla="*/ 1238250 w 1238250"/>
              <a:gd name="connsiteY2" fmla="*/ 0 h 5600700"/>
              <a:gd name="connsiteX3" fmla="*/ 0 w 1238250"/>
              <a:gd name="connsiteY3" fmla="*/ 5591175 h 5600700"/>
              <a:gd name="connsiteX0" fmla="*/ 0 w 1238250"/>
              <a:gd name="connsiteY0" fmla="*/ 5591175 h 5600700"/>
              <a:gd name="connsiteX1" fmla="*/ 304800 w 1238250"/>
              <a:gd name="connsiteY1" fmla="*/ 5600700 h 5600700"/>
              <a:gd name="connsiteX2" fmla="*/ 1238250 w 1238250"/>
              <a:gd name="connsiteY2" fmla="*/ 0 h 5600700"/>
              <a:gd name="connsiteX3" fmla="*/ 0 w 1238250"/>
              <a:gd name="connsiteY3" fmla="*/ 5591175 h 5600700"/>
              <a:gd name="connsiteX0" fmla="*/ 0 w 1238250"/>
              <a:gd name="connsiteY0" fmla="*/ 5591175 h 5600700"/>
              <a:gd name="connsiteX1" fmla="*/ 304800 w 1238250"/>
              <a:gd name="connsiteY1" fmla="*/ 5600700 h 5600700"/>
              <a:gd name="connsiteX2" fmla="*/ 1238250 w 1238250"/>
              <a:gd name="connsiteY2" fmla="*/ 0 h 5600700"/>
              <a:gd name="connsiteX3" fmla="*/ 0 w 1238250"/>
              <a:gd name="connsiteY3" fmla="*/ 5591175 h 5600700"/>
              <a:gd name="connsiteX0" fmla="*/ 0 w 1238250"/>
              <a:gd name="connsiteY0" fmla="*/ 5591175 h 5600700"/>
              <a:gd name="connsiteX1" fmla="*/ 304800 w 1238250"/>
              <a:gd name="connsiteY1" fmla="*/ 5600700 h 5600700"/>
              <a:gd name="connsiteX2" fmla="*/ 1238250 w 1238250"/>
              <a:gd name="connsiteY2" fmla="*/ 0 h 5600700"/>
              <a:gd name="connsiteX3" fmla="*/ 0 w 1238250"/>
              <a:gd name="connsiteY3" fmla="*/ 5591175 h 5600700"/>
              <a:gd name="connsiteX0" fmla="*/ 0 w 1238250"/>
              <a:gd name="connsiteY0" fmla="*/ 5591175 h 5600700"/>
              <a:gd name="connsiteX1" fmla="*/ 304800 w 1238250"/>
              <a:gd name="connsiteY1" fmla="*/ 5600700 h 5600700"/>
              <a:gd name="connsiteX2" fmla="*/ 1238250 w 1238250"/>
              <a:gd name="connsiteY2" fmla="*/ 0 h 5600700"/>
              <a:gd name="connsiteX3" fmla="*/ 0 w 1238250"/>
              <a:gd name="connsiteY3" fmla="*/ 5591175 h 5600700"/>
              <a:gd name="connsiteX0" fmla="*/ 0 w 1257300"/>
              <a:gd name="connsiteY0" fmla="*/ 5591175 h 5600700"/>
              <a:gd name="connsiteX1" fmla="*/ 323850 w 1257300"/>
              <a:gd name="connsiteY1" fmla="*/ 5600700 h 5600700"/>
              <a:gd name="connsiteX2" fmla="*/ 1257300 w 1257300"/>
              <a:gd name="connsiteY2" fmla="*/ 0 h 5600700"/>
              <a:gd name="connsiteX3" fmla="*/ 0 w 1257300"/>
              <a:gd name="connsiteY3" fmla="*/ 5591175 h 5600700"/>
              <a:gd name="connsiteX0" fmla="*/ 0 w 1257300"/>
              <a:gd name="connsiteY0" fmla="*/ 5591175 h 5600700"/>
              <a:gd name="connsiteX1" fmla="*/ 323850 w 1257300"/>
              <a:gd name="connsiteY1" fmla="*/ 5600700 h 5600700"/>
              <a:gd name="connsiteX2" fmla="*/ 1257300 w 1257300"/>
              <a:gd name="connsiteY2" fmla="*/ 0 h 5600700"/>
              <a:gd name="connsiteX3" fmla="*/ 0 w 1257300"/>
              <a:gd name="connsiteY3" fmla="*/ 5591175 h 5600700"/>
              <a:gd name="connsiteX0" fmla="*/ 0 w 1270497"/>
              <a:gd name="connsiteY0" fmla="*/ 5591175 h 5600700"/>
              <a:gd name="connsiteX1" fmla="*/ 323850 w 1270497"/>
              <a:gd name="connsiteY1" fmla="*/ 5600700 h 5600700"/>
              <a:gd name="connsiteX2" fmla="*/ 1257300 w 1270497"/>
              <a:gd name="connsiteY2" fmla="*/ 0 h 5600700"/>
              <a:gd name="connsiteX3" fmla="*/ 0 w 1270497"/>
              <a:gd name="connsiteY3" fmla="*/ 5591175 h 5600700"/>
              <a:gd name="connsiteX0" fmla="*/ 0 w 1270497"/>
              <a:gd name="connsiteY0" fmla="*/ 5591175 h 5600700"/>
              <a:gd name="connsiteX1" fmla="*/ 323850 w 1270497"/>
              <a:gd name="connsiteY1" fmla="*/ 5600700 h 5600700"/>
              <a:gd name="connsiteX2" fmla="*/ 1257300 w 1270497"/>
              <a:gd name="connsiteY2" fmla="*/ 0 h 5600700"/>
              <a:gd name="connsiteX3" fmla="*/ 0 w 1270497"/>
              <a:gd name="connsiteY3" fmla="*/ 5591175 h 5600700"/>
              <a:gd name="connsiteX0" fmla="*/ 0 w 1266707"/>
              <a:gd name="connsiteY0" fmla="*/ 5591175 h 5600700"/>
              <a:gd name="connsiteX1" fmla="*/ 247650 w 1266707"/>
              <a:gd name="connsiteY1" fmla="*/ 5600700 h 5600700"/>
              <a:gd name="connsiteX2" fmla="*/ 1257300 w 1266707"/>
              <a:gd name="connsiteY2" fmla="*/ 0 h 5600700"/>
              <a:gd name="connsiteX3" fmla="*/ 0 w 1266707"/>
              <a:gd name="connsiteY3" fmla="*/ 5591175 h 5600700"/>
              <a:gd name="connsiteX0" fmla="*/ 0 w 1265206"/>
              <a:gd name="connsiteY0" fmla="*/ 5591175 h 5600700"/>
              <a:gd name="connsiteX1" fmla="*/ 247650 w 1265206"/>
              <a:gd name="connsiteY1" fmla="*/ 5600700 h 5600700"/>
              <a:gd name="connsiteX2" fmla="*/ 1257300 w 1265206"/>
              <a:gd name="connsiteY2" fmla="*/ 0 h 5600700"/>
              <a:gd name="connsiteX3" fmla="*/ 0 w 1265206"/>
              <a:gd name="connsiteY3" fmla="*/ 5591175 h 5600700"/>
            </a:gdLst>
            <a:ahLst/>
            <a:cxnLst>
              <a:cxn ang="0">
                <a:pos x="connsiteX0" y="connsiteY0"/>
              </a:cxn>
              <a:cxn ang="0">
                <a:pos x="connsiteX1" y="connsiteY1"/>
              </a:cxn>
              <a:cxn ang="0">
                <a:pos x="connsiteX2" y="connsiteY2"/>
              </a:cxn>
              <a:cxn ang="0">
                <a:pos x="connsiteX3" y="connsiteY3"/>
              </a:cxn>
            </a:cxnLst>
            <a:rect l="l" t="t" r="r" b="b"/>
            <a:pathLst>
              <a:path w="1265206" h="5600700">
                <a:moveTo>
                  <a:pt x="0" y="5591175"/>
                </a:moveTo>
                <a:lnTo>
                  <a:pt x="247650" y="5600700"/>
                </a:lnTo>
                <a:cubicBezTo>
                  <a:pt x="1130300" y="3743325"/>
                  <a:pt x="1308100" y="1962150"/>
                  <a:pt x="1257300" y="0"/>
                </a:cubicBezTo>
                <a:cubicBezTo>
                  <a:pt x="1235075" y="1978025"/>
                  <a:pt x="784225" y="3917950"/>
                  <a:pt x="0" y="5591175"/>
                </a:cubicBezTo>
                <a:close/>
              </a:path>
            </a:pathLst>
          </a:cu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任意多边形: 形状 19">
            <a:extLst>
              <a:ext uri="{FF2B5EF4-FFF2-40B4-BE49-F238E27FC236}">
                <a16:creationId xmlns:a16="http://schemas.microsoft.com/office/drawing/2014/main" id="{F7C8455B-F86C-4609-B750-D004F81DDE38}"/>
              </a:ext>
            </a:extLst>
          </p:cNvPr>
          <p:cNvSpPr/>
          <p:nvPr/>
        </p:nvSpPr>
        <p:spPr>
          <a:xfrm>
            <a:off x="245826" y="-19050"/>
            <a:ext cx="3487974" cy="6972300"/>
          </a:xfrm>
          <a:custGeom>
            <a:avLst/>
            <a:gdLst>
              <a:gd name="connsiteX0" fmla="*/ 0 w 3333750"/>
              <a:gd name="connsiteY0" fmla="*/ 6953250 h 6953250"/>
              <a:gd name="connsiteX1" fmla="*/ 0 w 3333750"/>
              <a:gd name="connsiteY1" fmla="*/ 6877050 h 6953250"/>
              <a:gd name="connsiteX2" fmla="*/ 3333750 w 3333750"/>
              <a:gd name="connsiteY2" fmla="*/ 0 h 6953250"/>
              <a:gd name="connsiteX0" fmla="*/ 0 w 3333750"/>
              <a:gd name="connsiteY0" fmla="*/ 6953250 h 6953250"/>
              <a:gd name="connsiteX1" fmla="*/ 0 w 3333750"/>
              <a:gd name="connsiteY1" fmla="*/ 6877050 h 6953250"/>
              <a:gd name="connsiteX2" fmla="*/ 3333750 w 3333750"/>
              <a:gd name="connsiteY2" fmla="*/ 0 h 6953250"/>
              <a:gd name="connsiteX0" fmla="*/ 42693 w 3376443"/>
              <a:gd name="connsiteY0" fmla="*/ 6953250 h 6953250"/>
              <a:gd name="connsiteX1" fmla="*/ 42693 w 3376443"/>
              <a:gd name="connsiteY1" fmla="*/ 6877050 h 6953250"/>
              <a:gd name="connsiteX2" fmla="*/ 3376443 w 3376443"/>
              <a:gd name="connsiteY2" fmla="*/ 0 h 6953250"/>
              <a:gd name="connsiteX0" fmla="*/ 39924 w 3487974"/>
              <a:gd name="connsiteY0" fmla="*/ 6972300 h 6972300"/>
              <a:gd name="connsiteX1" fmla="*/ 39924 w 3487974"/>
              <a:gd name="connsiteY1" fmla="*/ 6896100 h 6972300"/>
              <a:gd name="connsiteX2" fmla="*/ 3487974 w 3487974"/>
              <a:gd name="connsiteY2" fmla="*/ 0 h 6972300"/>
              <a:gd name="connsiteX0" fmla="*/ 39924 w 3487974"/>
              <a:gd name="connsiteY0" fmla="*/ 6972300 h 6972300"/>
              <a:gd name="connsiteX1" fmla="*/ 39924 w 3487974"/>
              <a:gd name="connsiteY1" fmla="*/ 6953250 h 6972300"/>
              <a:gd name="connsiteX2" fmla="*/ 3487974 w 3487974"/>
              <a:gd name="connsiteY2" fmla="*/ 0 h 6972300"/>
            </a:gdLst>
            <a:ahLst/>
            <a:cxnLst>
              <a:cxn ang="0">
                <a:pos x="connsiteX0" y="connsiteY0"/>
              </a:cxn>
              <a:cxn ang="0">
                <a:pos x="connsiteX1" y="connsiteY1"/>
              </a:cxn>
              <a:cxn ang="0">
                <a:pos x="connsiteX2" y="connsiteY2"/>
              </a:cxn>
            </a:cxnLst>
            <a:rect l="l" t="t" r="r" b="b"/>
            <a:pathLst>
              <a:path w="3487974" h="6972300">
                <a:moveTo>
                  <a:pt x="39924" y="6972300"/>
                </a:moveTo>
                <a:lnTo>
                  <a:pt x="39924" y="6953250"/>
                </a:lnTo>
                <a:cubicBezTo>
                  <a:pt x="-258526" y="4470400"/>
                  <a:pt x="1138474" y="1339850"/>
                  <a:pt x="3487974" y="0"/>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a:extLst>
              <a:ext uri="{FF2B5EF4-FFF2-40B4-BE49-F238E27FC236}">
                <a16:creationId xmlns:a16="http://schemas.microsoft.com/office/drawing/2014/main" id="{4B2FDA67-F2DB-4803-AE55-C5636D6C8449}"/>
              </a:ext>
            </a:extLst>
          </p:cNvPr>
          <p:cNvSpPr/>
          <p:nvPr/>
        </p:nvSpPr>
        <p:spPr>
          <a:xfrm>
            <a:off x="2933701" y="552449"/>
            <a:ext cx="4076700" cy="6324600"/>
          </a:xfrm>
          <a:custGeom>
            <a:avLst/>
            <a:gdLst>
              <a:gd name="connsiteX0" fmla="*/ 0 w 3981450"/>
              <a:gd name="connsiteY0" fmla="*/ 0 h 6362700"/>
              <a:gd name="connsiteX1" fmla="*/ 3981450 w 3981450"/>
              <a:gd name="connsiteY1" fmla="*/ 6362700 h 6362700"/>
              <a:gd name="connsiteX0" fmla="*/ 0 w 3981450"/>
              <a:gd name="connsiteY0" fmla="*/ 0 h 6362700"/>
              <a:gd name="connsiteX1" fmla="*/ 3981450 w 3981450"/>
              <a:gd name="connsiteY1" fmla="*/ 6362700 h 6362700"/>
              <a:gd name="connsiteX0" fmla="*/ 0 w 4048125"/>
              <a:gd name="connsiteY0" fmla="*/ 0 h 6296025"/>
              <a:gd name="connsiteX1" fmla="*/ 4048125 w 4048125"/>
              <a:gd name="connsiteY1" fmla="*/ 6296025 h 6296025"/>
              <a:gd name="connsiteX0" fmla="*/ 0 w 4048125"/>
              <a:gd name="connsiteY0" fmla="*/ 0 h 6296025"/>
              <a:gd name="connsiteX1" fmla="*/ 4048125 w 4048125"/>
              <a:gd name="connsiteY1" fmla="*/ 6296025 h 6296025"/>
              <a:gd name="connsiteX0" fmla="*/ 0 w 4048125"/>
              <a:gd name="connsiteY0" fmla="*/ 0 h 6296025"/>
              <a:gd name="connsiteX1" fmla="*/ 4048125 w 4048125"/>
              <a:gd name="connsiteY1" fmla="*/ 6296025 h 6296025"/>
              <a:gd name="connsiteX0" fmla="*/ 0 w 4076700"/>
              <a:gd name="connsiteY0" fmla="*/ 0 h 6324600"/>
              <a:gd name="connsiteX1" fmla="*/ 4076700 w 4076700"/>
              <a:gd name="connsiteY1" fmla="*/ 6324600 h 6324600"/>
            </a:gdLst>
            <a:ahLst/>
            <a:cxnLst>
              <a:cxn ang="0">
                <a:pos x="connsiteX0" y="connsiteY0"/>
              </a:cxn>
              <a:cxn ang="0">
                <a:pos x="connsiteX1" y="connsiteY1"/>
              </a:cxn>
            </a:cxnLst>
            <a:rect l="l" t="t" r="r" b="b"/>
            <a:pathLst>
              <a:path w="4076700" h="6324600">
                <a:moveTo>
                  <a:pt x="0" y="0"/>
                </a:moveTo>
                <a:cubicBezTo>
                  <a:pt x="69850" y="2987675"/>
                  <a:pt x="2006600" y="5270500"/>
                  <a:pt x="4076700" y="6324600"/>
                </a:cubicBezTo>
              </a:path>
            </a:pathLst>
          </a:custGeom>
          <a:noFill/>
          <a:ln w="254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文本框 22">
            <a:extLst>
              <a:ext uri="{FF2B5EF4-FFF2-40B4-BE49-F238E27FC236}">
                <a16:creationId xmlns:a16="http://schemas.microsoft.com/office/drawing/2014/main" id="{DB130475-D991-4C3A-98C6-09F2201ACE88}"/>
              </a:ext>
            </a:extLst>
          </p:cNvPr>
          <p:cNvSpPr txBox="1"/>
          <p:nvPr/>
        </p:nvSpPr>
        <p:spPr>
          <a:xfrm>
            <a:off x="4057650" y="933448"/>
            <a:ext cx="1828801" cy="1015663"/>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pPr algn="ctr"/>
            <a:r>
              <a:rPr lang="zh-CN" altLang="en-US" dirty="0"/>
              <a:t>目录</a:t>
            </a:r>
          </a:p>
        </p:txBody>
      </p:sp>
      <p:sp>
        <p:nvSpPr>
          <p:cNvPr id="24" name="椭圆 23">
            <a:extLst>
              <a:ext uri="{FF2B5EF4-FFF2-40B4-BE49-F238E27FC236}">
                <a16:creationId xmlns:a16="http://schemas.microsoft.com/office/drawing/2014/main" id="{044B5F91-66B2-42CA-9175-4A6FEE316015}"/>
              </a:ext>
            </a:extLst>
          </p:cNvPr>
          <p:cNvSpPr/>
          <p:nvPr/>
        </p:nvSpPr>
        <p:spPr>
          <a:xfrm>
            <a:off x="6421674" y="2057400"/>
            <a:ext cx="609599" cy="60959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椭圆 24">
            <a:extLst>
              <a:ext uri="{FF2B5EF4-FFF2-40B4-BE49-F238E27FC236}">
                <a16:creationId xmlns:a16="http://schemas.microsoft.com/office/drawing/2014/main" id="{FF47F618-F5C1-4390-824B-D67D607CCDE9}"/>
              </a:ext>
            </a:extLst>
          </p:cNvPr>
          <p:cNvSpPr/>
          <p:nvPr/>
        </p:nvSpPr>
        <p:spPr>
          <a:xfrm>
            <a:off x="6421675" y="2914648"/>
            <a:ext cx="609599" cy="60959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椭圆 25">
            <a:extLst>
              <a:ext uri="{FF2B5EF4-FFF2-40B4-BE49-F238E27FC236}">
                <a16:creationId xmlns:a16="http://schemas.microsoft.com/office/drawing/2014/main" id="{F2871968-0C8A-43C5-BF53-4D8F2816C5A8}"/>
              </a:ext>
            </a:extLst>
          </p:cNvPr>
          <p:cNvSpPr/>
          <p:nvPr/>
        </p:nvSpPr>
        <p:spPr>
          <a:xfrm>
            <a:off x="6421674" y="3771896"/>
            <a:ext cx="609599" cy="60959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椭圆 26">
            <a:extLst>
              <a:ext uri="{FF2B5EF4-FFF2-40B4-BE49-F238E27FC236}">
                <a16:creationId xmlns:a16="http://schemas.microsoft.com/office/drawing/2014/main" id="{5780C47C-D997-47DA-B1D1-911316C07EEA}"/>
              </a:ext>
            </a:extLst>
          </p:cNvPr>
          <p:cNvSpPr/>
          <p:nvPr/>
        </p:nvSpPr>
        <p:spPr>
          <a:xfrm>
            <a:off x="6421675" y="4629144"/>
            <a:ext cx="609599" cy="60959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椭圆 27">
            <a:extLst>
              <a:ext uri="{FF2B5EF4-FFF2-40B4-BE49-F238E27FC236}">
                <a16:creationId xmlns:a16="http://schemas.microsoft.com/office/drawing/2014/main" id="{21F627F6-EDE1-4B2B-BF36-F0F36F20ED18}"/>
              </a:ext>
            </a:extLst>
          </p:cNvPr>
          <p:cNvSpPr/>
          <p:nvPr/>
        </p:nvSpPr>
        <p:spPr>
          <a:xfrm>
            <a:off x="6421674" y="5486392"/>
            <a:ext cx="609599" cy="609599"/>
          </a:xfrm>
          <a:prstGeom prst="ellipse">
            <a:avLst/>
          </a:prstGeom>
          <a:gradFill>
            <a:gsLst>
              <a:gs pos="100000">
                <a:srgbClr val="173555"/>
              </a:gs>
              <a:gs pos="31000">
                <a:srgbClr val="00A7C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文本框 28">
            <a:extLst>
              <a:ext uri="{FF2B5EF4-FFF2-40B4-BE49-F238E27FC236}">
                <a16:creationId xmlns:a16="http://schemas.microsoft.com/office/drawing/2014/main" id="{710A0840-AEA2-42B3-8500-B5EE9301A37F}"/>
              </a:ext>
            </a:extLst>
          </p:cNvPr>
          <p:cNvSpPr txBox="1"/>
          <p:nvPr/>
        </p:nvSpPr>
        <p:spPr>
          <a:xfrm>
            <a:off x="6519195" y="2100590"/>
            <a:ext cx="41455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1</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30" name="文本框 29">
            <a:extLst>
              <a:ext uri="{FF2B5EF4-FFF2-40B4-BE49-F238E27FC236}">
                <a16:creationId xmlns:a16="http://schemas.microsoft.com/office/drawing/2014/main" id="{7FC0A3E8-4B0F-4619-8D97-04D4FB51EDBF}"/>
              </a:ext>
            </a:extLst>
          </p:cNvPr>
          <p:cNvSpPr txBox="1"/>
          <p:nvPr/>
        </p:nvSpPr>
        <p:spPr>
          <a:xfrm>
            <a:off x="6519195" y="2960609"/>
            <a:ext cx="41455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2</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7DB99DD6-937F-446C-A492-93A63748EE64}"/>
              </a:ext>
            </a:extLst>
          </p:cNvPr>
          <p:cNvSpPr txBox="1"/>
          <p:nvPr/>
        </p:nvSpPr>
        <p:spPr>
          <a:xfrm>
            <a:off x="6519195" y="3815085"/>
            <a:ext cx="41455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3</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1075FF24-B43C-4DA5-B981-91A3D9847603}"/>
              </a:ext>
            </a:extLst>
          </p:cNvPr>
          <p:cNvSpPr txBox="1"/>
          <p:nvPr/>
        </p:nvSpPr>
        <p:spPr>
          <a:xfrm>
            <a:off x="6519195" y="4672800"/>
            <a:ext cx="41455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4</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9A6CF937-A761-48B8-861F-3429DD2C56A0}"/>
              </a:ext>
            </a:extLst>
          </p:cNvPr>
          <p:cNvSpPr txBox="1"/>
          <p:nvPr/>
        </p:nvSpPr>
        <p:spPr>
          <a:xfrm>
            <a:off x="6519195" y="5529581"/>
            <a:ext cx="414556" cy="523220"/>
          </a:xfrm>
          <a:prstGeom prst="rect">
            <a:avLst/>
          </a:prstGeom>
          <a:noFill/>
        </p:spPr>
        <p:txBody>
          <a:bodyPr wrap="square" rtlCol="0">
            <a:spAutoFit/>
          </a:bodyPr>
          <a:lstStyle/>
          <a:p>
            <a:pPr algn="ctr"/>
            <a:r>
              <a:rPr lang="en-US" altLang="zh-CN" sz="2800" dirty="0">
                <a:solidFill>
                  <a:schemeClr val="bg1"/>
                </a:solidFill>
                <a:latin typeface="Arial" panose="020B0604020202020204" pitchFamily="34" charset="0"/>
                <a:cs typeface="Arial" panose="020B0604020202020204" pitchFamily="34" charset="0"/>
              </a:rPr>
              <a:t>5</a:t>
            </a:r>
            <a:endParaRPr lang="zh-CN" altLang="en-US" sz="2800" dirty="0">
              <a:solidFill>
                <a:schemeClr val="bg1"/>
              </a:solidFill>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1E0514EB-4C0E-4425-BE3E-D2645A4C460B}"/>
              </a:ext>
            </a:extLst>
          </p:cNvPr>
          <p:cNvSpPr txBox="1"/>
          <p:nvPr/>
        </p:nvSpPr>
        <p:spPr>
          <a:xfrm>
            <a:off x="7267577" y="2076449"/>
            <a:ext cx="3867149"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安全目标指标完成情况</a:t>
            </a:r>
          </a:p>
        </p:txBody>
      </p:sp>
      <p:sp>
        <p:nvSpPr>
          <p:cNvPr id="35" name="文本框 34">
            <a:extLst>
              <a:ext uri="{FF2B5EF4-FFF2-40B4-BE49-F238E27FC236}">
                <a16:creationId xmlns:a16="http://schemas.microsoft.com/office/drawing/2014/main" id="{6A383EF5-8A31-4BE7-BD9F-1023885F3E4C}"/>
              </a:ext>
            </a:extLst>
          </p:cNvPr>
          <p:cNvSpPr txBox="1"/>
          <p:nvPr/>
        </p:nvSpPr>
        <p:spPr>
          <a:xfrm>
            <a:off x="7267577" y="2960609"/>
            <a:ext cx="3867150"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安全管理工作总结</a:t>
            </a:r>
          </a:p>
        </p:txBody>
      </p:sp>
      <p:sp>
        <p:nvSpPr>
          <p:cNvPr id="36" name="文本框 35">
            <a:extLst>
              <a:ext uri="{FF2B5EF4-FFF2-40B4-BE49-F238E27FC236}">
                <a16:creationId xmlns:a16="http://schemas.microsoft.com/office/drawing/2014/main" id="{7389FCE9-EC15-43B9-BD6F-A809BDF707AA}"/>
              </a:ext>
            </a:extLst>
          </p:cNvPr>
          <p:cNvSpPr txBox="1"/>
          <p:nvPr/>
        </p:nvSpPr>
        <p:spPr>
          <a:xfrm>
            <a:off x="7267577" y="3796039"/>
            <a:ext cx="3867150"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环保管理工作总结</a:t>
            </a:r>
          </a:p>
        </p:txBody>
      </p:sp>
      <p:sp>
        <p:nvSpPr>
          <p:cNvPr id="37" name="文本框 36">
            <a:extLst>
              <a:ext uri="{FF2B5EF4-FFF2-40B4-BE49-F238E27FC236}">
                <a16:creationId xmlns:a16="http://schemas.microsoft.com/office/drawing/2014/main" id="{E29B78FF-C48E-446A-BD65-E163C941DD5D}"/>
              </a:ext>
            </a:extLst>
          </p:cNvPr>
          <p:cNvSpPr txBox="1"/>
          <p:nvPr/>
        </p:nvSpPr>
        <p:spPr>
          <a:xfrm>
            <a:off x="7267577" y="4672800"/>
            <a:ext cx="3867150"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工作中存在的问题</a:t>
            </a:r>
          </a:p>
        </p:txBody>
      </p:sp>
      <p:sp>
        <p:nvSpPr>
          <p:cNvPr id="38" name="文本框 37">
            <a:extLst>
              <a:ext uri="{FF2B5EF4-FFF2-40B4-BE49-F238E27FC236}">
                <a16:creationId xmlns:a16="http://schemas.microsoft.com/office/drawing/2014/main" id="{F8B968DE-0066-4543-801E-8AE99F6015D6}"/>
              </a:ext>
            </a:extLst>
          </p:cNvPr>
          <p:cNvSpPr txBox="1"/>
          <p:nvPr/>
        </p:nvSpPr>
        <p:spPr>
          <a:xfrm>
            <a:off x="7267577" y="5568604"/>
            <a:ext cx="3867150" cy="523220"/>
          </a:xfrm>
          <a:prstGeom prst="rect">
            <a:avLst/>
          </a:prstGeom>
          <a:noFill/>
        </p:spPr>
        <p:txBody>
          <a:bodyPr wrap="square" rtlCol="0">
            <a:spAutoFit/>
          </a:bodyPr>
          <a:lstStyle/>
          <a:p>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2020</a:t>
            </a: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年工作计划</a:t>
            </a:r>
          </a:p>
        </p:txBody>
      </p:sp>
    </p:spTree>
    <p:extLst>
      <p:ext uri="{BB962C8B-B14F-4D97-AF65-F5344CB8AC3E}">
        <p14:creationId xmlns:p14="http://schemas.microsoft.com/office/powerpoint/2010/main" val="349661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安全工作中存在的问题</a:t>
            </a:r>
          </a:p>
        </p:txBody>
      </p:sp>
      <p:sp>
        <p:nvSpPr>
          <p:cNvPr id="9" name="菱形 8">
            <a:extLst>
              <a:ext uri="{FF2B5EF4-FFF2-40B4-BE49-F238E27FC236}">
                <a16:creationId xmlns:a16="http://schemas.microsoft.com/office/drawing/2014/main" id="{3D09A009-5726-49CF-B313-2D2236E27460}"/>
              </a:ext>
            </a:extLst>
          </p:cNvPr>
          <p:cNvSpPr/>
          <p:nvPr/>
        </p:nvSpPr>
        <p:spPr>
          <a:xfrm>
            <a:off x="3830454" y="4765687"/>
            <a:ext cx="1459182" cy="1459182"/>
          </a:xfrm>
          <a:prstGeom prst="diamond">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3" name="菱形 42">
            <a:extLst>
              <a:ext uri="{FF2B5EF4-FFF2-40B4-BE49-F238E27FC236}">
                <a16:creationId xmlns:a16="http://schemas.microsoft.com/office/drawing/2014/main" id="{5E0083EE-6CAA-4045-8ED6-AF967E59E331}"/>
              </a:ext>
            </a:extLst>
          </p:cNvPr>
          <p:cNvSpPr/>
          <p:nvPr/>
        </p:nvSpPr>
        <p:spPr>
          <a:xfrm>
            <a:off x="4644750" y="3953987"/>
            <a:ext cx="1459182" cy="1459182"/>
          </a:xfrm>
          <a:prstGeom prst="diamond">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4" name="菱形 43">
            <a:extLst>
              <a:ext uri="{FF2B5EF4-FFF2-40B4-BE49-F238E27FC236}">
                <a16:creationId xmlns:a16="http://schemas.microsoft.com/office/drawing/2014/main" id="{7106C5DE-AA77-48EC-9C33-7F2C11BC78BB}"/>
              </a:ext>
            </a:extLst>
          </p:cNvPr>
          <p:cNvSpPr/>
          <p:nvPr/>
        </p:nvSpPr>
        <p:spPr>
          <a:xfrm>
            <a:off x="4647377" y="2302078"/>
            <a:ext cx="1459182" cy="1459182"/>
          </a:xfrm>
          <a:prstGeom prst="diamond">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形状 10">
            <a:extLst>
              <a:ext uri="{FF2B5EF4-FFF2-40B4-BE49-F238E27FC236}">
                <a16:creationId xmlns:a16="http://schemas.microsoft.com/office/drawing/2014/main" id="{48A94995-D718-451B-9455-C424C7CD6281}"/>
              </a:ext>
            </a:extLst>
          </p:cNvPr>
          <p:cNvSpPr/>
          <p:nvPr/>
        </p:nvSpPr>
        <p:spPr>
          <a:xfrm>
            <a:off x="4660899" y="2921000"/>
            <a:ext cx="1714500" cy="3365500"/>
          </a:xfrm>
          <a:custGeom>
            <a:avLst/>
            <a:gdLst>
              <a:gd name="connsiteX0" fmla="*/ 0 w 1714500"/>
              <a:gd name="connsiteY0" fmla="*/ 3365500 h 3365500"/>
              <a:gd name="connsiteX1" fmla="*/ 1574800 w 1714500"/>
              <a:gd name="connsiteY1" fmla="*/ 1739900 h 3365500"/>
              <a:gd name="connsiteX2" fmla="*/ 800100 w 1714500"/>
              <a:gd name="connsiteY2" fmla="*/ 965200 h 3365500"/>
              <a:gd name="connsiteX3" fmla="*/ 1714500 w 1714500"/>
              <a:gd name="connsiteY3" fmla="*/ 0 h 3365500"/>
            </a:gdLst>
            <a:ahLst/>
            <a:cxnLst>
              <a:cxn ang="0">
                <a:pos x="connsiteX0" y="connsiteY0"/>
              </a:cxn>
              <a:cxn ang="0">
                <a:pos x="connsiteX1" y="connsiteY1"/>
              </a:cxn>
              <a:cxn ang="0">
                <a:pos x="connsiteX2" y="connsiteY2"/>
              </a:cxn>
              <a:cxn ang="0">
                <a:pos x="connsiteX3" y="connsiteY3"/>
              </a:cxn>
            </a:cxnLst>
            <a:rect l="l" t="t" r="r" b="b"/>
            <a:pathLst>
              <a:path w="1714500" h="3365500">
                <a:moveTo>
                  <a:pt x="0" y="3365500"/>
                </a:moveTo>
                <a:lnTo>
                  <a:pt x="1574800" y="1739900"/>
                </a:lnTo>
                <a:lnTo>
                  <a:pt x="800100" y="965200"/>
                </a:lnTo>
                <a:lnTo>
                  <a:pt x="1714500" y="0"/>
                </a:lnTo>
              </a:path>
            </a:pathLst>
          </a:custGeom>
          <a:noFill/>
          <a:ln w="22225">
            <a:solidFill>
              <a:schemeClr val="bg2">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4">
            <a:extLst>
              <a:ext uri="{FF2B5EF4-FFF2-40B4-BE49-F238E27FC236}">
                <a16:creationId xmlns:a16="http://schemas.microsoft.com/office/drawing/2014/main" id="{E040865D-909F-421D-9B63-8F8EDDD9310F}"/>
              </a:ext>
            </a:extLst>
          </p:cNvPr>
          <p:cNvGrpSpPr>
            <a:grpSpLocks noChangeAspect="1"/>
          </p:cNvGrpSpPr>
          <p:nvPr/>
        </p:nvGrpSpPr>
        <p:grpSpPr bwMode="auto">
          <a:xfrm>
            <a:off x="4237623" y="5173921"/>
            <a:ext cx="613778" cy="555605"/>
            <a:chOff x="2629" y="3268"/>
            <a:chExt cx="517" cy="468"/>
          </a:xfrm>
          <a:solidFill>
            <a:schemeClr val="bg1"/>
          </a:solidFill>
        </p:grpSpPr>
        <p:sp>
          <p:nvSpPr>
            <p:cNvPr id="15" name="Freeform 5">
              <a:extLst>
                <a:ext uri="{FF2B5EF4-FFF2-40B4-BE49-F238E27FC236}">
                  <a16:creationId xmlns:a16="http://schemas.microsoft.com/office/drawing/2014/main" id="{BDBCFAB8-996F-45B8-B81B-F87C7C4602E0}"/>
                </a:ext>
              </a:extLst>
            </p:cNvPr>
            <p:cNvSpPr>
              <a:spLocks noEditPoints="1"/>
            </p:cNvSpPr>
            <p:nvPr/>
          </p:nvSpPr>
          <p:spPr bwMode="auto">
            <a:xfrm>
              <a:off x="2629" y="3395"/>
              <a:ext cx="294" cy="313"/>
            </a:xfrm>
            <a:custGeom>
              <a:avLst/>
              <a:gdLst>
                <a:gd name="T0" fmla="*/ 5 w 21"/>
                <a:gd name="T1" fmla="*/ 11 h 22"/>
                <a:gd name="T2" fmla="*/ 16 w 21"/>
                <a:gd name="T3" fmla="*/ 11 h 22"/>
                <a:gd name="T4" fmla="*/ 11 w 21"/>
                <a:gd name="T5" fmla="*/ 0 h 22"/>
                <a:gd name="T6" fmla="*/ 9 w 21"/>
                <a:gd name="T7" fmla="*/ 1 h 22"/>
                <a:gd name="T8" fmla="*/ 8 w 21"/>
                <a:gd name="T9" fmla="*/ 3 h 22"/>
                <a:gd name="T10" fmla="*/ 5 w 21"/>
                <a:gd name="T11" fmla="*/ 3 h 22"/>
                <a:gd name="T12" fmla="*/ 4 w 21"/>
                <a:gd name="T13" fmla="*/ 2 h 22"/>
                <a:gd name="T14" fmla="*/ 3 w 21"/>
                <a:gd name="T15" fmla="*/ 3 h 22"/>
                <a:gd name="T16" fmla="*/ 3 w 21"/>
                <a:gd name="T17" fmla="*/ 5 h 22"/>
                <a:gd name="T18" fmla="*/ 1 w 21"/>
                <a:gd name="T19" fmla="*/ 9 h 22"/>
                <a:gd name="T20" fmla="*/ 0 w 21"/>
                <a:gd name="T21" fmla="*/ 10 h 22"/>
                <a:gd name="T22" fmla="*/ 1 w 21"/>
                <a:gd name="T23" fmla="*/ 13 h 22"/>
                <a:gd name="T24" fmla="*/ 3 w 21"/>
                <a:gd name="T25" fmla="*/ 13 h 22"/>
                <a:gd name="T26" fmla="*/ 3 w 21"/>
                <a:gd name="T27" fmla="*/ 16 h 22"/>
                <a:gd name="T28" fmla="*/ 3 w 21"/>
                <a:gd name="T29" fmla="*/ 19 h 22"/>
                <a:gd name="T30" fmla="*/ 5 w 21"/>
                <a:gd name="T31" fmla="*/ 19 h 22"/>
                <a:gd name="T32" fmla="*/ 7 w 21"/>
                <a:gd name="T33" fmla="*/ 18 h 22"/>
                <a:gd name="T34" fmla="*/ 9 w 21"/>
                <a:gd name="T35" fmla="*/ 20 h 22"/>
                <a:gd name="T36" fmla="*/ 10 w 21"/>
                <a:gd name="T37" fmla="*/ 22 h 22"/>
                <a:gd name="T38" fmla="*/ 13 w 21"/>
                <a:gd name="T39" fmla="*/ 20 h 22"/>
                <a:gd name="T40" fmla="*/ 13 w 21"/>
                <a:gd name="T41" fmla="*/ 18 h 22"/>
                <a:gd name="T42" fmla="*/ 16 w 21"/>
                <a:gd name="T43" fmla="*/ 19 h 22"/>
                <a:gd name="T44" fmla="*/ 17 w 21"/>
                <a:gd name="T45" fmla="*/ 19 h 22"/>
                <a:gd name="T46" fmla="*/ 19 w 21"/>
                <a:gd name="T47" fmla="*/ 18 h 22"/>
                <a:gd name="T48" fmla="*/ 19 w 21"/>
                <a:gd name="T49" fmla="*/ 16 h 22"/>
                <a:gd name="T50" fmla="*/ 20 w 21"/>
                <a:gd name="T51" fmla="*/ 13 h 22"/>
                <a:gd name="T52" fmla="*/ 21 w 21"/>
                <a:gd name="T53" fmla="*/ 11 h 22"/>
                <a:gd name="T54" fmla="*/ 20 w 21"/>
                <a:gd name="T55" fmla="*/ 9 h 22"/>
                <a:gd name="T56" fmla="*/ 18 w 21"/>
                <a:gd name="T57" fmla="*/ 8 h 22"/>
                <a:gd name="T58" fmla="*/ 19 w 21"/>
                <a:gd name="T59" fmla="*/ 5 h 22"/>
                <a:gd name="T60" fmla="*/ 18 w 21"/>
                <a:gd name="T61" fmla="*/ 3 h 22"/>
                <a:gd name="T62" fmla="*/ 16 w 21"/>
                <a:gd name="T63" fmla="*/ 3 h 22"/>
                <a:gd name="T64" fmla="*/ 14 w 21"/>
                <a:gd name="T65" fmla="*/ 3 h 22"/>
                <a:gd name="T66" fmla="*/ 13 w 21"/>
                <a:gd name="T67" fmla="*/ 1 h 22"/>
                <a:gd name="T68" fmla="*/ 11 w 21"/>
                <a:gd name="T6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2">
                  <a:moveTo>
                    <a:pt x="11" y="16"/>
                  </a:moveTo>
                  <a:cubicBezTo>
                    <a:pt x="8" y="16"/>
                    <a:pt x="5" y="14"/>
                    <a:pt x="5" y="11"/>
                  </a:cubicBezTo>
                  <a:cubicBezTo>
                    <a:pt x="5" y="8"/>
                    <a:pt x="8" y="5"/>
                    <a:pt x="11" y="5"/>
                  </a:cubicBezTo>
                  <a:cubicBezTo>
                    <a:pt x="14" y="5"/>
                    <a:pt x="16" y="8"/>
                    <a:pt x="16" y="11"/>
                  </a:cubicBezTo>
                  <a:cubicBezTo>
                    <a:pt x="16" y="14"/>
                    <a:pt x="14" y="16"/>
                    <a:pt x="11" y="16"/>
                  </a:cubicBezTo>
                  <a:moveTo>
                    <a:pt x="11" y="0"/>
                  </a:moveTo>
                  <a:cubicBezTo>
                    <a:pt x="10" y="0"/>
                    <a:pt x="10" y="0"/>
                    <a:pt x="10" y="0"/>
                  </a:cubicBezTo>
                  <a:cubicBezTo>
                    <a:pt x="9" y="0"/>
                    <a:pt x="9" y="1"/>
                    <a:pt x="9" y="1"/>
                  </a:cubicBezTo>
                  <a:cubicBezTo>
                    <a:pt x="9" y="1"/>
                    <a:pt x="9" y="1"/>
                    <a:pt x="9" y="1"/>
                  </a:cubicBezTo>
                  <a:cubicBezTo>
                    <a:pt x="9" y="2"/>
                    <a:pt x="8" y="3"/>
                    <a:pt x="8" y="3"/>
                  </a:cubicBezTo>
                  <a:cubicBezTo>
                    <a:pt x="8" y="3"/>
                    <a:pt x="7" y="3"/>
                    <a:pt x="7" y="3"/>
                  </a:cubicBezTo>
                  <a:cubicBezTo>
                    <a:pt x="6" y="3"/>
                    <a:pt x="6" y="3"/>
                    <a:pt x="5" y="3"/>
                  </a:cubicBezTo>
                  <a:cubicBezTo>
                    <a:pt x="5" y="3"/>
                    <a:pt x="5" y="3"/>
                    <a:pt x="5" y="3"/>
                  </a:cubicBezTo>
                  <a:cubicBezTo>
                    <a:pt x="5" y="2"/>
                    <a:pt x="5" y="2"/>
                    <a:pt x="4" y="2"/>
                  </a:cubicBezTo>
                  <a:cubicBezTo>
                    <a:pt x="4" y="2"/>
                    <a:pt x="4" y="2"/>
                    <a:pt x="3" y="3"/>
                  </a:cubicBezTo>
                  <a:cubicBezTo>
                    <a:pt x="3" y="3"/>
                    <a:pt x="3" y="3"/>
                    <a:pt x="3" y="3"/>
                  </a:cubicBezTo>
                  <a:cubicBezTo>
                    <a:pt x="2" y="4"/>
                    <a:pt x="2" y="5"/>
                    <a:pt x="3" y="5"/>
                  </a:cubicBezTo>
                  <a:cubicBezTo>
                    <a:pt x="3" y="5"/>
                    <a:pt x="3" y="5"/>
                    <a:pt x="3" y="5"/>
                  </a:cubicBezTo>
                  <a:cubicBezTo>
                    <a:pt x="3" y="6"/>
                    <a:pt x="4" y="7"/>
                    <a:pt x="3" y="7"/>
                  </a:cubicBezTo>
                  <a:cubicBezTo>
                    <a:pt x="3" y="8"/>
                    <a:pt x="2" y="9"/>
                    <a:pt x="1" y="9"/>
                  </a:cubicBezTo>
                  <a:cubicBezTo>
                    <a:pt x="1" y="9"/>
                    <a:pt x="1" y="9"/>
                    <a:pt x="1" y="9"/>
                  </a:cubicBezTo>
                  <a:cubicBezTo>
                    <a:pt x="0" y="9"/>
                    <a:pt x="0" y="9"/>
                    <a:pt x="0" y="10"/>
                  </a:cubicBezTo>
                  <a:cubicBezTo>
                    <a:pt x="0" y="11"/>
                    <a:pt x="0" y="11"/>
                    <a:pt x="0" y="11"/>
                  </a:cubicBezTo>
                  <a:cubicBezTo>
                    <a:pt x="0" y="12"/>
                    <a:pt x="0" y="13"/>
                    <a:pt x="1" y="13"/>
                  </a:cubicBezTo>
                  <a:cubicBezTo>
                    <a:pt x="1" y="13"/>
                    <a:pt x="1" y="13"/>
                    <a:pt x="1" y="13"/>
                  </a:cubicBezTo>
                  <a:cubicBezTo>
                    <a:pt x="2" y="13"/>
                    <a:pt x="3" y="13"/>
                    <a:pt x="3" y="13"/>
                  </a:cubicBezTo>
                  <a:cubicBezTo>
                    <a:pt x="3" y="14"/>
                    <a:pt x="3" y="15"/>
                    <a:pt x="3" y="16"/>
                  </a:cubicBezTo>
                  <a:cubicBezTo>
                    <a:pt x="3" y="16"/>
                    <a:pt x="3" y="16"/>
                    <a:pt x="3" y="16"/>
                  </a:cubicBezTo>
                  <a:cubicBezTo>
                    <a:pt x="2" y="17"/>
                    <a:pt x="2" y="17"/>
                    <a:pt x="3" y="18"/>
                  </a:cubicBezTo>
                  <a:cubicBezTo>
                    <a:pt x="3" y="19"/>
                    <a:pt x="3" y="19"/>
                    <a:pt x="3" y="19"/>
                  </a:cubicBezTo>
                  <a:cubicBezTo>
                    <a:pt x="4" y="19"/>
                    <a:pt x="4" y="19"/>
                    <a:pt x="4" y="19"/>
                  </a:cubicBezTo>
                  <a:cubicBezTo>
                    <a:pt x="5" y="19"/>
                    <a:pt x="5" y="19"/>
                    <a:pt x="5" y="19"/>
                  </a:cubicBezTo>
                  <a:cubicBezTo>
                    <a:pt x="5" y="19"/>
                    <a:pt x="5" y="19"/>
                    <a:pt x="5" y="19"/>
                  </a:cubicBezTo>
                  <a:cubicBezTo>
                    <a:pt x="6" y="18"/>
                    <a:pt x="6" y="18"/>
                    <a:pt x="7" y="18"/>
                  </a:cubicBezTo>
                  <a:cubicBezTo>
                    <a:pt x="7" y="18"/>
                    <a:pt x="7" y="18"/>
                    <a:pt x="7" y="18"/>
                  </a:cubicBezTo>
                  <a:cubicBezTo>
                    <a:pt x="8" y="18"/>
                    <a:pt x="9" y="19"/>
                    <a:pt x="9" y="20"/>
                  </a:cubicBezTo>
                  <a:cubicBezTo>
                    <a:pt x="9" y="20"/>
                    <a:pt x="9" y="20"/>
                    <a:pt x="9" y="20"/>
                  </a:cubicBezTo>
                  <a:cubicBezTo>
                    <a:pt x="9" y="21"/>
                    <a:pt x="9" y="22"/>
                    <a:pt x="10" y="22"/>
                  </a:cubicBezTo>
                  <a:cubicBezTo>
                    <a:pt x="11" y="22"/>
                    <a:pt x="11" y="22"/>
                    <a:pt x="11" y="22"/>
                  </a:cubicBezTo>
                  <a:cubicBezTo>
                    <a:pt x="12" y="22"/>
                    <a:pt x="13" y="21"/>
                    <a:pt x="13" y="20"/>
                  </a:cubicBezTo>
                  <a:cubicBezTo>
                    <a:pt x="13" y="20"/>
                    <a:pt x="13" y="20"/>
                    <a:pt x="13" y="20"/>
                  </a:cubicBezTo>
                  <a:cubicBezTo>
                    <a:pt x="13" y="19"/>
                    <a:pt x="13" y="18"/>
                    <a:pt x="13" y="18"/>
                  </a:cubicBezTo>
                  <a:cubicBezTo>
                    <a:pt x="14" y="18"/>
                    <a:pt x="14" y="18"/>
                    <a:pt x="14" y="18"/>
                  </a:cubicBezTo>
                  <a:cubicBezTo>
                    <a:pt x="15" y="18"/>
                    <a:pt x="16" y="18"/>
                    <a:pt x="16" y="19"/>
                  </a:cubicBezTo>
                  <a:cubicBezTo>
                    <a:pt x="16" y="19"/>
                    <a:pt x="16" y="19"/>
                    <a:pt x="16" y="19"/>
                  </a:cubicBezTo>
                  <a:cubicBezTo>
                    <a:pt x="16" y="19"/>
                    <a:pt x="17" y="19"/>
                    <a:pt x="17" y="19"/>
                  </a:cubicBezTo>
                  <a:cubicBezTo>
                    <a:pt x="17" y="19"/>
                    <a:pt x="18" y="19"/>
                    <a:pt x="18" y="19"/>
                  </a:cubicBezTo>
                  <a:cubicBezTo>
                    <a:pt x="19" y="18"/>
                    <a:pt x="19" y="18"/>
                    <a:pt x="19" y="18"/>
                  </a:cubicBezTo>
                  <a:cubicBezTo>
                    <a:pt x="19" y="17"/>
                    <a:pt x="19" y="17"/>
                    <a:pt x="19" y="16"/>
                  </a:cubicBezTo>
                  <a:cubicBezTo>
                    <a:pt x="19" y="16"/>
                    <a:pt x="19" y="16"/>
                    <a:pt x="19" y="16"/>
                  </a:cubicBezTo>
                  <a:cubicBezTo>
                    <a:pt x="18" y="15"/>
                    <a:pt x="18" y="15"/>
                    <a:pt x="18" y="14"/>
                  </a:cubicBezTo>
                  <a:cubicBezTo>
                    <a:pt x="18" y="14"/>
                    <a:pt x="19" y="13"/>
                    <a:pt x="20" y="13"/>
                  </a:cubicBezTo>
                  <a:cubicBezTo>
                    <a:pt x="20" y="13"/>
                    <a:pt x="20" y="13"/>
                    <a:pt x="20" y="13"/>
                  </a:cubicBezTo>
                  <a:cubicBezTo>
                    <a:pt x="21" y="13"/>
                    <a:pt x="21" y="12"/>
                    <a:pt x="21" y="11"/>
                  </a:cubicBezTo>
                  <a:cubicBezTo>
                    <a:pt x="21" y="10"/>
                    <a:pt x="21" y="10"/>
                    <a:pt x="21" y="10"/>
                  </a:cubicBezTo>
                  <a:cubicBezTo>
                    <a:pt x="21" y="9"/>
                    <a:pt x="21" y="9"/>
                    <a:pt x="20" y="9"/>
                  </a:cubicBezTo>
                  <a:cubicBezTo>
                    <a:pt x="20" y="9"/>
                    <a:pt x="20" y="9"/>
                    <a:pt x="20" y="9"/>
                  </a:cubicBezTo>
                  <a:cubicBezTo>
                    <a:pt x="19" y="9"/>
                    <a:pt x="18" y="8"/>
                    <a:pt x="18" y="8"/>
                  </a:cubicBezTo>
                  <a:cubicBezTo>
                    <a:pt x="18" y="8"/>
                    <a:pt x="18" y="6"/>
                    <a:pt x="19" y="5"/>
                  </a:cubicBezTo>
                  <a:cubicBezTo>
                    <a:pt x="19" y="5"/>
                    <a:pt x="19" y="5"/>
                    <a:pt x="19" y="5"/>
                  </a:cubicBezTo>
                  <a:cubicBezTo>
                    <a:pt x="19" y="5"/>
                    <a:pt x="19" y="4"/>
                    <a:pt x="19" y="3"/>
                  </a:cubicBezTo>
                  <a:cubicBezTo>
                    <a:pt x="18" y="3"/>
                    <a:pt x="18" y="3"/>
                    <a:pt x="18" y="3"/>
                  </a:cubicBezTo>
                  <a:cubicBezTo>
                    <a:pt x="18" y="2"/>
                    <a:pt x="17" y="2"/>
                    <a:pt x="17" y="2"/>
                  </a:cubicBezTo>
                  <a:cubicBezTo>
                    <a:pt x="17" y="2"/>
                    <a:pt x="16" y="2"/>
                    <a:pt x="16" y="3"/>
                  </a:cubicBezTo>
                  <a:cubicBezTo>
                    <a:pt x="16" y="3"/>
                    <a:pt x="16" y="3"/>
                    <a:pt x="16" y="3"/>
                  </a:cubicBezTo>
                  <a:cubicBezTo>
                    <a:pt x="15" y="3"/>
                    <a:pt x="15" y="3"/>
                    <a:pt x="14" y="3"/>
                  </a:cubicBezTo>
                  <a:cubicBezTo>
                    <a:pt x="14" y="3"/>
                    <a:pt x="14" y="3"/>
                    <a:pt x="14" y="3"/>
                  </a:cubicBezTo>
                  <a:cubicBezTo>
                    <a:pt x="14" y="3"/>
                    <a:pt x="13" y="2"/>
                    <a:pt x="13" y="1"/>
                  </a:cubicBezTo>
                  <a:cubicBezTo>
                    <a:pt x="13" y="1"/>
                    <a:pt x="13" y="1"/>
                    <a:pt x="13" y="1"/>
                  </a:cubicBezTo>
                  <a:cubicBezTo>
                    <a:pt x="13" y="1"/>
                    <a:pt x="12"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78994685-A19E-4FF3-BFAC-298D1E1AC762}"/>
                </a:ext>
              </a:extLst>
            </p:cNvPr>
            <p:cNvSpPr>
              <a:spLocks noEditPoints="1"/>
            </p:cNvSpPr>
            <p:nvPr/>
          </p:nvSpPr>
          <p:spPr bwMode="auto">
            <a:xfrm>
              <a:off x="2895" y="3268"/>
              <a:ext cx="251" cy="255"/>
            </a:xfrm>
            <a:custGeom>
              <a:avLst/>
              <a:gdLst>
                <a:gd name="T0" fmla="*/ 9 w 18"/>
                <a:gd name="T1" fmla="*/ 13 h 18"/>
                <a:gd name="T2" fmla="*/ 5 w 18"/>
                <a:gd name="T3" fmla="*/ 9 h 18"/>
                <a:gd name="T4" fmla="*/ 9 w 18"/>
                <a:gd name="T5" fmla="*/ 4 h 18"/>
                <a:gd name="T6" fmla="*/ 14 w 18"/>
                <a:gd name="T7" fmla="*/ 9 h 18"/>
                <a:gd name="T8" fmla="*/ 9 w 18"/>
                <a:gd name="T9" fmla="*/ 13 h 18"/>
                <a:gd name="T10" fmla="*/ 9 w 18"/>
                <a:gd name="T11" fmla="*/ 0 h 18"/>
                <a:gd name="T12" fmla="*/ 9 w 18"/>
                <a:gd name="T13" fmla="*/ 0 h 18"/>
                <a:gd name="T14" fmla="*/ 8 w 18"/>
                <a:gd name="T15" fmla="*/ 1 h 18"/>
                <a:gd name="T16" fmla="*/ 7 w 18"/>
                <a:gd name="T17" fmla="*/ 3 h 18"/>
                <a:gd name="T18" fmla="*/ 6 w 18"/>
                <a:gd name="T19" fmla="*/ 3 h 18"/>
                <a:gd name="T20" fmla="*/ 5 w 18"/>
                <a:gd name="T21" fmla="*/ 2 h 18"/>
                <a:gd name="T22" fmla="*/ 4 w 18"/>
                <a:gd name="T23" fmla="*/ 2 h 18"/>
                <a:gd name="T24" fmla="*/ 3 w 18"/>
                <a:gd name="T25" fmla="*/ 3 h 18"/>
                <a:gd name="T26" fmla="*/ 3 w 18"/>
                <a:gd name="T27" fmla="*/ 3 h 18"/>
                <a:gd name="T28" fmla="*/ 3 w 18"/>
                <a:gd name="T29" fmla="*/ 5 h 18"/>
                <a:gd name="T30" fmla="*/ 3 w 18"/>
                <a:gd name="T31" fmla="*/ 6 h 18"/>
                <a:gd name="T32" fmla="*/ 2 w 18"/>
                <a:gd name="T33" fmla="*/ 7 h 18"/>
                <a:gd name="T34" fmla="*/ 0 w 18"/>
                <a:gd name="T35" fmla="*/ 9 h 18"/>
                <a:gd name="T36" fmla="*/ 0 w 18"/>
                <a:gd name="T37" fmla="*/ 9 h 18"/>
                <a:gd name="T38" fmla="*/ 2 w 18"/>
                <a:gd name="T39" fmla="*/ 10 h 18"/>
                <a:gd name="T40" fmla="*/ 3 w 18"/>
                <a:gd name="T41" fmla="*/ 11 h 18"/>
                <a:gd name="T42" fmla="*/ 3 w 18"/>
                <a:gd name="T43" fmla="*/ 13 h 18"/>
                <a:gd name="T44" fmla="*/ 3 w 18"/>
                <a:gd name="T45" fmla="*/ 15 h 18"/>
                <a:gd name="T46" fmla="*/ 3 w 18"/>
                <a:gd name="T47" fmla="*/ 15 h 18"/>
                <a:gd name="T48" fmla="*/ 4 w 18"/>
                <a:gd name="T49" fmla="*/ 16 h 18"/>
                <a:gd name="T50" fmla="*/ 5 w 18"/>
                <a:gd name="T51" fmla="*/ 15 h 18"/>
                <a:gd name="T52" fmla="*/ 6 w 18"/>
                <a:gd name="T53" fmla="*/ 15 h 18"/>
                <a:gd name="T54" fmla="*/ 6 w 18"/>
                <a:gd name="T55" fmla="*/ 15 h 18"/>
                <a:gd name="T56" fmla="*/ 8 w 18"/>
                <a:gd name="T57" fmla="*/ 17 h 18"/>
                <a:gd name="T58" fmla="*/ 9 w 18"/>
                <a:gd name="T59" fmla="*/ 18 h 18"/>
                <a:gd name="T60" fmla="*/ 9 w 18"/>
                <a:gd name="T61" fmla="*/ 18 h 18"/>
                <a:gd name="T62" fmla="*/ 11 w 18"/>
                <a:gd name="T63" fmla="*/ 17 h 18"/>
                <a:gd name="T64" fmla="*/ 12 w 18"/>
                <a:gd name="T65" fmla="*/ 15 h 18"/>
                <a:gd name="T66" fmla="*/ 12 w 18"/>
                <a:gd name="T67" fmla="*/ 15 h 18"/>
                <a:gd name="T68" fmla="*/ 14 w 18"/>
                <a:gd name="T69" fmla="*/ 15 h 18"/>
                <a:gd name="T70" fmla="*/ 14 w 18"/>
                <a:gd name="T71" fmla="*/ 16 h 18"/>
                <a:gd name="T72" fmla="*/ 16 w 18"/>
                <a:gd name="T73" fmla="*/ 15 h 18"/>
                <a:gd name="T74" fmla="*/ 16 w 18"/>
                <a:gd name="T75" fmla="*/ 15 h 18"/>
                <a:gd name="T76" fmla="*/ 16 w 18"/>
                <a:gd name="T77" fmla="*/ 13 h 18"/>
                <a:gd name="T78" fmla="*/ 15 w 18"/>
                <a:gd name="T79" fmla="*/ 12 h 18"/>
                <a:gd name="T80" fmla="*/ 17 w 18"/>
                <a:gd name="T81" fmla="*/ 10 h 18"/>
                <a:gd name="T82" fmla="*/ 18 w 18"/>
                <a:gd name="T83" fmla="*/ 9 h 18"/>
                <a:gd name="T84" fmla="*/ 18 w 18"/>
                <a:gd name="T85" fmla="*/ 9 h 18"/>
                <a:gd name="T86" fmla="*/ 17 w 18"/>
                <a:gd name="T87" fmla="*/ 7 h 18"/>
                <a:gd name="T88" fmla="*/ 16 w 18"/>
                <a:gd name="T89" fmla="*/ 7 h 18"/>
                <a:gd name="T90" fmla="*/ 16 w 18"/>
                <a:gd name="T91" fmla="*/ 5 h 18"/>
                <a:gd name="T92" fmla="*/ 16 w 18"/>
                <a:gd name="T93" fmla="*/ 3 h 18"/>
                <a:gd name="T94" fmla="*/ 16 w 18"/>
                <a:gd name="T95" fmla="*/ 3 h 18"/>
                <a:gd name="T96" fmla="*/ 14 w 18"/>
                <a:gd name="T97" fmla="*/ 2 h 18"/>
                <a:gd name="T98" fmla="*/ 14 w 18"/>
                <a:gd name="T99" fmla="*/ 2 h 18"/>
                <a:gd name="T100" fmla="*/ 12 w 18"/>
                <a:gd name="T101" fmla="*/ 3 h 18"/>
                <a:gd name="T102" fmla="*/ 12 w 18"/>
                <a:gd name="T103" fmla="*/ 3 h 18"/>
                <a:gd name="T104" fmla="*/ 11 w 18"/>
                <a:gd name="T105" fmla="*/ 1 h 18"/>
                <a:gd name="T106" fmla="*/ 9 w 18"/>
                <a:gd name="T10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 h="18">
                  <a:moveTo>
                    <a:pt x="9" y="13"/>
                  </a:moveTo>
                  <a:cubicBezTo>
                    <a:pt x="7" y="13"/>
                    <a:pt x="5" y="11"/>
                    <a:pt x="5" y="9"/>
                  </a:cubicBezTo>
                  <a:cubicBezTo>
                    <a:pt x="5" y="6"/>
                    <a:pt x="7" y="4"/>
                    <a:pt x="9" y="4"/>
                  </a:cubicBezTo>
                  <a:cubicBezTo>
                    <a:pt x="12" y="4"/>
                    <a:pt x="14" y="6"/>
                    <a:pt x="14" y="9"/>
                  </a:cubicBezTo>
                  <a:cubicBezTo>
                    <a:pt x="14" y="11"/>
                    <a:pt x="12" y="13"/>
                    <a:pt x="9" y="13"/>
                  </a:cubicBezTo>
                  <a:moveTo>
                    <a:pt x="9" y="0"/>
                  </a:moveTo>
                  <a:cubicBezTo>
                    <a:pt x="9" y="0"/>
                    <a:pt x="9" y="0"/>
                    <a:pt x="9" y="0"/>
                  </a:cubicBezTo>
                  <a:cubicBezTo>
                    <a:pt x="8" y="0"/>
                    <a:pt x="8" y="1"/>
                    <a:pt x="8" y="1"/>
                  </a:cubicBezTo>
                  <a:cubicBezTo>
                    <a:pt x="8" y="2"/>
                    <a:pt x="7" y="2"/>
                    <a:pt x="7" y="3"/>
                  </a:cubicBezTo>
                  <a:cubicBezTo>
                    <a:pt x="7" y="3"/>
                    <a:pt x="7" y="3"/>
                    <a:pt x="6" y="3"/>
                  </a:cubicBezTo>
                  <a:cubicBezTo>
                    <a:pt x="6" y="3"/>
                    <a:pt x="5" y="3"/>
                    <a:pt x="5" y="2"/>
                  </a:cubicBezTo>
                  <a:cubicBezTo>
                    <a:pt x="5" y="2"/>
                    <a:pt x="5" y="2"/>
                    <a:pt x="4" y="2"/>
                  </a:cubicBezTo>
                  <a:cubicBezTo>
                    <a:pt x="4" y="2"/>
                    <a:pt x="3" y="2"/>
                    <a:pt x="3" y="3"/>
                  </a:cubicBezTo>
                  <a:cubicBezTo>
                    <a:pt x="3" y="3"/>
                    <a:pt x="3" y="3"/>
                    <a:pt x="3" y="3"/>
                  </a:cubicBezTo>
                  <a:cubicBezTo>
                    <a:pt x="2" y="3"/>
                    <a:pt x="2" y="4"/>
                    <a:pt x="3" y="5"/>
                  </a:cubicBezTo>
                  <a:cubicBezTo>
                    <a:pt x="3" y="5"/>
                    <a:pt x="4" y="6"/>
                    <a:pt x="3" y="6"/>
                  </a:cubicBezTo>
                  <a:cubicBezTo>
                    <a:pt x="3" y="6"/>
                    <a:pt x="2" y="7"/>
                    <a:pt x="2" y="7"/>
                  </a:cubicBezTo>
                  <a:cubicBezTo>
                    <a:pt x="1" y="7"/>
                    <a:pt x="0" y="8"/>
                    <a:pt x="0" y="9"/>
                  </a:cubicBezTo>
                  <a:cubicBezTo>
                    <a:pt x="0" y="9"/>
                    <a:pt x="0" y="9"/>
                    <a:pt x="0" y="9"/>
                  </a:cubicBezTo>
                  <a:cubicBezTo>
                    <a:pt x="0" y="10"/>
                    <a:pt x="1" y="10"/>
                    <a:pt x="2" y="10"/>
                  </a:cubicBezTo>
                  <a:cubicBezTo>
                    <a:pt x="2" y="10"/>
                    <a:pt x="3" y="11"/>
                    <a:pt x="3" y="11"/>
                  </a:cubicBezTo>
                  <a:cubicBezTo>
                    <a:pt x="3" y="11"/>
                    <a:pt x="3" y="13"/>
                    <a:pt x="3" y="13"/>
                  </a:cubicBezTo>
                  <a:cubicBezTo>
                    <a:pt x="2" y="14"/>
                    <a:pt x="2" y="14"/>
                    <a:pt x="3" y="15"/>
                  </a:cubicBezTo>
                  <a:cubicBezTo>
                    <a:pt x="3" y="15"/>
                    <a:pt x="3" y="15"/>
                    <a:pt x="3" y="15"/>
                  </a:cubicBezTo>
                  <a:cubicBezTo>
                    <a:pt x="3" y="16"/>
                    <a:pt x="4" y="16"/>
                    <a:pt x="4" y="16"/>
                  </a:cubicBezTo>
                  <a:cubicBezTo>
                    <a:pt x="5" y="16"/>
                    <a:pt x="5" y="16"/>
                    <a:pt x="5" y="15"/>
                  </a:cubicBezTo>
                  <a:cubicBezTo>
                    <a:pt x="5" y="15"/>
                    <a:pt x="6" y="15"/>
                    <a:pt x="6" y="15"/>
                  </a:cubicBezTo>
                  <a:cubicBezTo>
                    <a:pt x="6" y="15"/>
                    <a:pt x="6" y="15"/>
                    <a:pt x="6" y="15"/>
                  </a:cubicBezTo>
                  <a:cubicBezTo>
                    <a:pt x="7" y="15"/>
                    <a:pt x="8" y="16"/>
                    <a:pt x="8" y="17"/>
                  </a:cubicBezTo>
                  <a:cubicBezTo>
                    <a:pt x="8" y="17"/>
                    <a:pt x="8" y="18"/>
                    <a:pt x="9" y="18"/>
                  </a:cubicBezTo>
                  <a:cubicBezTo>
                    <a:pt x="9" y="18"/>
                    <a:pt x="9" y="18"/>
                    <a:pt x="9" y="18"/>
                  </a:cubicBezTo>
                  <a:cubicBezTo>
                    <a:pt x="10" y="18"/>
                    <a:pt x="11" y="17"/>
                    <a:pt x="11" y="17"/>
                  </a:cubicBezTo>
                  <a:cubicBezTo>
                    <a:pt x="11" y="16"/>
                    <a:pt x="11" y="15"/>
                    <a:pt x="12" y="15"/>
                  </a:cubicBezTo>
                  <a:cubicBezTo>
                    <a:pt x="12" y="15"/>
                    <a:pt x="12" y="15"/>
                    <a:pt x="12" y="15"/>
                  </a:cubicBezTo>
                  <a:cubicBezTo>
                    <a:pt x="13" y="15"/>
                    <a:pt x="13" y="15"/>
                    <a:pt x="14" y="15"/>
                  </a:cubicBezTo>
                  <a:cubicBezTo>
                    <a:pt x="14" y="16"/>
                    <a:pt x="14" y="16"/>
                    <a:pt x="14" y="16"/>
                  </a:cubicBezTo>
                  <a:cubicBezTo>
                    <a:pt x="15" y="16"/>
                    <a:pt x="15" y="16"/>
                    <a:pt x="16" y="15"/>
                  </a:cubicBezTo>
                  <a:cubicBezTo>
                    <a:pt x="16" y="15"/>
                    <a:pt x="16" y="15"/>
                    <a:pt x="16" y="15"/>
                  </a:cubicBezTo>
                  <a:cubicBezTo>
                    <a:pt x="16" y="14"/>
                    <a:pt x="16" y="14"/>
                    <a:pt x="16" y="13"/>
                  </a:cubicBezTo>
                  <a:cubicBezTo>
                    <a:pt x="15" y="13"/>
                    <a:pt x="15" y="12"/>
                    <a:pt x="15" y="12"/>
                  </a:cubicBezTo>
                  <a:cubicBezTo>
                    <a:pt x="15" y="11"/>
                    <a:pt x="16" y="10"/>
                    <a:pt x="17" y="10"/>
                  </a:cubicBezTo>
                  <a:cubicBezTo>
                    <a:pt x="18" y="10"/>
                    <a:pt x="18" y="10"/>
                    <a:pt x="18" y="9"/>
                  </a:cubicBezTo>
                  <a:cubicBezTo>
                    <a:pt x="18" y="9"/>
                    <a:pt x="18" y="9"/>
                    <a:pt x="18" y="9"/>
                  </a:cubicBezTo>
                  <a:cubicBezTo>
                    <a:pt x="18" y="8"/>
                    <a:pt x="18" y="7"/>
                    <a:pt x="17" y="7"/>
                  </a:cubicBezTo>
                  <a:cubicBezTo>
                    <a:pt x="16" y="7"/>
                    <a:pt x="16" y="7"/>
                    <a:pt x="16" y="7"/>
                  </a:cubicBezTo>
                  <a:cubicBezTo>
                    <a:pt x="15" y="6"/>
                    <a:pt x="15" y="5"/>
                    <a:pt x="16" y="5"/>
                  </a:cubicBezTo>
                  <a:cubicBezTo>
                    <a:pt x="16" y="4"/>
                    <a:pt x="16" y="3"/>
                    <a:pt x="16" y="3"/>
                  </a:cubicBezTo>
                  <a:cubicBezTo>
                    <a:pt x="16" y="3"/>
                    <a:pt x="16" y="3"/>
                    <a:pt x="16" y="3"/>
                  </a:cubicBezTo>
                  <a:cubicBezTo>
                    <a:pt x="15" y="2"/>
                    <a:pt x="15" y="2"/>
                    <a:pt x="14" y="2"/>
                  </a:cubicBezTo>
                  <a:cubicBezTo>
                    <a:pt x="14" y="2"/>
                    <a:pt x="14" y="2"/>
                    <a:pt x="14" y="2"/>
                  </a:cubicBezTo>
                  <a:cubicBezTo>
                    <a:pt x="13" y="3"/>
                    <a:pt x="13" y="3"/>
                    <a:pt x="12" y="3"/>
                  </a:cubicBezTo>
                  <a:cubicBezTo>
                    <a:pt x="12" y="3"/>
                    <a:pt x="12" y="3"/>
                    <a:pt x="12" y="3"/>
                  </a:cubicBezTo>
                  <a:cubicBezTo>
                    <a:pt x="12" y="3"/>
                    <a:pt x="11" y="2"/>
                    <a:pt x="11" y="1"/>
                  </a:cubicBezTo>
                  <a:cubicBezTo>
                    <a:pt x="11" y="1"/>
                    <a:pt x="10"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7">
              <a:extLst>
                <a:ext uri="{FF2B5EF4-FFF2-40B4-BE49-F238E27FC236}">
                  <a16:creationId xmlns:a16="http://schemas.microsoft.com/office/drawing/2014/main" id="{3558EC23-45AF-4385-BEE9-4EA6D76CF15D}"/>
                </a:ext>
              </a:extLst>
            </p:cNvPr>
            <p:cNvSpPr>
              <a:spLocks noEditPoints="1"/>
            </p:cNvSpPr>
            <p:nvPr/>
          </p:nvSpPr>
          <p:spPr bwMode="auto">
            <a:xfrm>
              <a:off x="2923" y="3552"/>
              <a:ext cx="195" cy="184"/>
            </a:xfrm>
            <a:custGeom>
              <a:avLst/>
              <a:gdLst>
                <a:gd name="T0" fmla="*/ 7 w 14"/>
                <a:gd name="T1" fmla="*/ 10 h 13"/>
                <a:gd name="T2" fmla="*/ 4 w 14"/>
                <a:gd name="T3" fmla="*/ 7 h 13"/>
                <a:gd name="T4" fmla="*/ 7 w 14"/>
                <a:gd name="T5" fmla="*/ 3 h 13"/>
                <a:gd name="T6" fmla="*/ 11 w 14"/>
                <a:gd name="T7" fmla="*/ 7 h 13"/>
                <a:gd name="T8" fmla="*/ 7 w 14"/>
                <a:gd name="T9" fmla="*/ 10 h 13"/>
                <a:gd name="T10" fmla="*/ 7 w 14"/>
                <a:gd name="T11" fmla="*/ 0 h 13"/>
                <a:gd name="T12" fmla="*/ 6 w 14"/>
                <a:gd name="T13" fmla="*/ 1 h 13"/>
                <a:gd name="T14" fmla="*/ 6 w 14"/>
                <a:gd name="T15" fmla="*/ 2 h 13"/>
                <a:gd name="T16" fmla="*/ 5 w 14"/>
                <a:gd name="T17" fmla="*/ 2 h 13"/>
                <a:gd name="T18" fmla="*/ 4 w 14"/>
                <a:gd name="T19" fmla="*/ 2 h 13"/>
                <a:gd name="T20" fmla="*/ 3 w 14"/>
                <a:gd name="T21" fmla="*/ 1 h 13"/>
                <a:gd name="T22" fmla="*/ 2 w 14"/>
                <a:gd name="T23" fmla="*/ 2 h 13"/>
                <a:gd name="T24" fmla="*/ 2 w 14"/>
                <a:gd name="T25" fmla="*/ 3 h 13"/>
                <a:gd name="T26" fmla="*/ 3 w 14"/>
                <a:gd name="T27" fmla="*/ 4 h 13"/>
                <a:gd name="T28" fmla="*/ 1 w 14"/>
                <a:gd name="T29" fmla="*/ 5 h 13"/>
                <a:gd name="T30" fmla="*/ 0 w 14"/>
                <a:gd name="T31" fmla="*/ 7 h 13"/>
                <a:gd name="T32" fmla="*/ 1 w 14"/>
                <a:gd name="T33" fmla="*/ 8 h 13"/>
                <a:gd name="T34" fmla="*/ 2 w 14"/>
                <a:gd name="T35" fmla="*/ 8 h 13"/>
                <a:gd name="T36" fmla="*/ 2 w 14"/>
                <a:gd name="T37" fmla="*/ 10 h 13"/>
                <a:gd name="T38" fmla="*/ 2 w 14"/>
                <a:gd name="T39" fmla="*/ 11 h 13"/>
                <a:gd name="T40" fmla="*/ 3 w 14"/>
                <a:gd name="T41" fmla="*/ 12 h 13"/>
                <a:gd name="T42" fmla="*/ 4 w 14"/>
                <a:gd name="T43" fmla="*/ 12 h 13"/>
                <a:gd name="T44" fmla="*/ 5 w 14"/>
                <a:gd name="T45" fmla="*/ 11 h 13"/>
                <a:gd name="T46" fmla="*/ 5 w 14"/>
                <a:gd name="T47" fmla="*/ 11 h 13"/>
                <a:gd name="T48" fmla="*/ 6 w 14"/>
                <a:gd name="T49" fmla="*/ 13 h 13"/>
                <a:gd name="T50" fmla="*/ 7 w 14"/>
                <a:gd name="T51" fmla="*/ 13 h 13"/>
                <a:gd name="T52" fmla="*/ 9 w 14"/>
                <a:gd name="T53" fmla="*/ 13 h 13"/>
                <a:gd name="T54" fmla="*/ 9 w 14"/>
                <a:gd name="T55" fmla="*/ 11 h 13"/>
                <a:gd name="T56" fmla="*/ 10 w 14"/>
                <a:gd name="T57" fmla="*/ 11 h 13"/>
                <a:gd name="T58" fmla="*/ 11 w 14"/>
                <a:gd name="T59" fmla="*/ 12 h 13"/>
                <a:gd name="T60" fmla="*/ 11 w 14"/>
                <a:gd name="T61" fmla="*/ 12 h 13"/>
                <a:gd name="T62" fmla="*/ 12 w 14"/>
                <a:gd name="T63" fmla="*/ 11 h 13"/>
                <a:gd name="T64" fmla="*/ 12 w 14"/>
                <a:gd name="T65" fmla="*/ 10 h 13"/>
                <a:gd name="T66" fmla="*/ 12 w 14"/>
                <a:gd name="T67" fmla="*/ 9 h 13"/>
                <a:gd name="T68" fmla="*/ 13 w 14"/>
                <a:gd name="T69" fmla="*/ 8 h 13"/>
                <a:gd name="T70" fmla="*/ 14 w 14"/>
                <a:gd name="T71" fmla="*/ 7 h 13"/>
                <a:gd name="T72" fmla="*/ 13 w 14"/>
                <a:gd name="T73" fmla="*/ 5 h 13"/>
                <a:gd name="T74" fmla="*/ 12 w 14"/>
                <a:gd name="T75" fmla="*/ 5 h 13"/>
                <a:gd name="T76" fmla="*/ 12 w 14"/>
                <a:gd name="T77" fmla="*/ 3 h 13"/>
                <a:gd name="T78" fmla="*/ 12 w 14"/>
                <a:gd name="T79" fmla="*/ 2 h 13"/>
                <a:gd name="T80" fmla="*/ 11 w 14"/>
                <a:gd name="T81" fmla="*/ 1 h 13"/>
                <a:gd name="T82" fmla="*/ 11 w 14"/>
                <a:gd name="T83" fmla="*/ 2 h 13"/>
                <a:gd name="T84" fmla="*/ 10 w 14"/>
                <a:gd name="T85" fmla="*/ 2 h 13"/>
                <a:gd name="T86" fmla="*/ 10 w 14"/>
                <a:gd name="T87" fmla="*/ 2 h 13"/>
                <a:gd name="T88" fmla="*/ 9 w 14"/>
                <a:gd name="T89" fmla="*/ 1 h 13"/>
                <a:gd name="T90" fmla="*/ 7 w 14"/>
                <a:gd name="T9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13">
                  <a:moveTo>
                    <a:pt x="7" y="10"/>
                  </a:moveTo>
                  <a:cubicBezTo>
                    <a:pt x="5" y="10"/>
                    <a:pt x="4" y="8"/>
                    <a:pt x="4" y="7"/>
                  </a:cubicBezTo>
                  <a:cubicBezTo>
                    <a:pt x="4" y="5"/>
                    <a:pt x="5" y="3"/>
                    <a:pt x="7" y="3"/>
                  </a:cubicBezTo>
                  <a:cubicBezTo>
                    <a:pt x="9" y="3"/>
                    <a:pt x="11" y="5"/>
                    <a:pt x="11" y="7"/>
                  </a:cubicBezTo>
                  <a:cubicBezTo>
                    <a:pt x="11" y="8"/>
                    <a:pt x="9" y="10"/>
                    <a:pt x="7" y="10"/>
                  </a:cubicBezTo>
                  <a:moveTo>
                    <a:pt x="7" y="0"/>
                  </a:moveTo>
                  <a:cubicBezTo>
                    <a:pt x="7" y="0"/>
                    <a:pt x="6" y="0"/>
                    <a:pt x="6" y="1"/>
                  </a:cubicBezTo>
                  <a:cubicBezTo>
                    <a:pt x="6" y="1"/>
                    <a:pt x="6" y="2"/>
                    <a:pt x="6" y="2"/>
                  </a:cubicBezTo>
                  <a:cubicBezTo>
                    <a:pt x="5" y="2"/>
                    <a:pt x="5" y="2"/>
                    <a:pt x="5" y="2"/>
                  </a:cubicBezTo>
                  <a:cubicBezTo>
                    <a:pt x="5" y="2"/>
                    <a:pt x="4" y="2"/>
                    <a:pt x="4" y="2"/>
                  </a:cubicBezTo>
                  <a:cubicBezTo>
                    <a:pt x="4" y="1"/>
                    <a:pt x="4" y="1"/>
                    <a:pt x="3" y="1"/>
                  </a:cubicBezTo>
                  <a:cubicBezTo>
                    <a:pt x="3" y="1"/>
                    <a:pt x="3" y="1"/>
                    <a:pt x="2" y="2"/>
                  </a:cubicBezTo>
                  <a:cubicBezTo>
                    <a:pt x="2" y="2"/>
                    <a:pt x="2" y="3"/>
                    <a:pt x="2" y="3"/>
                  </a:cubicBezTo>
                  <a:cubicBezTo>
                    <a:pt x="3" y="4"/>
                    <a:pt x="3" y="4"/>
                    <a:pt x="3" y="4"/>
                  </a:cubicBezTo>
                  <a:cubicBezTo>
                    <a:pt x="3" y="5"/>
                    <a:pt x="2" y="5"/>
                    <a:pt x="1" y="5"/>
                  </a:cubicBezTo>
                  <a:cubicBezTo>
                    <a:pt x="1" y="5"/>
                    <a:pt x="0" y="6"/>
                    <a:pt x="0" y="7"/>
                  </a:cubicBezTo>
                  <a:cubicBezTo>
                    <a:pt x="0" y="7"/>
                    <a:pt x="1" y="8"/>
                    <a:pt x="1" y="8"/>
                  </a:cubicBezTo>
                  <a:cubicBezTo>
                    <a:pt x="2" y="8"/>
                    <a:pt x="2" y="8"/>
                    <a:pt x="2" y="8"/>
                  </a:cubicBezTo>
                  <a:cubicBezTo>
                    <a:pt x="3" y="9"/>
                    <a:pt x="3" y="10"/>
                    <a:pt x="2" y="10"/>
                  </a:cubicBezTo>
                  <a:cubicBezTo>
                    <a:pt x="2" y="10"/>
                    <a:pt x="2" y="11"/>
                    <a:pt x="2" y="11"/>
                  </a:cubicBezTo>
                  <a:cubicBezTo>
                    <a:pt x="3" y="12"/>
                    <a:pt x="3" y="12"/>
                    <a:pt x="3" y="12"/>
                  </a:cubicBezTo>
                  <a:cubicBezTo>
                    <a:pt x="4" y="12"/>
                    <a:pt x="4" y="12"/>
                    <a:pt x="4" y="12"/>
                  </a:cubicBezTo>
                  <a:cubicBezTo>
                    <a:pt x="4" y="11"/>
                    <a:pt x="5" y="11"/>
                    <a:pt x="5" y="11"/>
                  </a:cubicBezTo>
                  <a:cubicBezTo>
                    <a:pt x="5" y="11"/>
                    <a:pt x="5" y="11"/>
                    <a:pt x="5" y="11"/>
                  </a:cubicBezTo>
                  <a:cubicBezTo>
                    <a:pt x="5" y="11"/>
                    <a:pt x="6" y="12"/>
                    <a:pt x="6" y="13"/>
                  </a:cubicBezTo>
                  <a:cubicBezTo>
                    <a:pt x="6" y="13"/>
                    <a:pt x="7" y="13"/>
                    <a:pt x="7" y="13"/>
                  </a:cubicBezTo>
                  <a:cubicBezTo>
                    <a:pt x="8" y="13"/>
                    <a:pt x="9" y="13"/>
                    <a:pt x="9" y="13"/>
                  </a:cubicBezTo>
                  <a:cubicBezTo>
                    <a:pt x="9" y="12"/>
                    <a:pt x="9" y="12"/>
                    <a:pt x="9" y="11"/>
                  </a:cubicBezTo>
                  <a:cubicBezTo>
                    <a:pt x="9" y="11"/>
                    <a:pt x="9" y="11"/>
                    <a:pt x="10" y="11"/>
                  </a:cubicBezTo>
                  <a:cubicBezTo>
                    <a:pt x="10" y="11"/>
                    <a:pt x="10" y="11"/>
                    <a:pt x="11" y="12"/>
                  </a:cubicBezTo>
                  <a:cubicBezTo>
                    <a:pt x="11" y="12"/>
                    <a:pt x="11" y="12"/>
                    <a:pt x="11" y="12"/>
                  </a:cubicBezTo>
                  <a:cubicBezTo>
                    <a:pt x="12" y="12"/>
                    <a:pt x="12" y="12"/>
                    <a:pt x="12" y="11"/>
                  </a:cubicBezTo>
                  <a:cubicBezTo>
                    <a:pt x="13" y="11"/>
                    <a:pt x="13" y="10"/>
                    <a:pt x="12" y="10"/>
                  </a:cubicBezTo>
                  <a:cubicBezTo>
                    <a:pt x="12" y="10"/>
                    <a:pt x="12" y="9"/>
                    <a:pt x="12" y="9"/>
                  </a:cubicBezTo>
                  <a:cubicBezTo>
                    <a:pt x="12" y="9"/>
                    <a:pt x="13" y="8"/>
                    <a:pt x="13" y="8"/>
                  </a:cubicBezTo>
                  <a:cubicBezTo>
                    <a:pt x="14" y="8"/>
                    <a:pt x="14" y="7"/>
                    <a:pt x="14" y="7"/>
                  </a:cubicBezTo>
                  <a:cubicBezTo>
                    <a:pt x="14" y="6"/>
                    <a:pt x="14" y="5"/>
                    <a:pt x="13" y="5"/>
                  </a:cubicBezTo>
                  <a:cubicBezTo>
                    <a:pt x="13" y="5"/>
                    <a:pt x="12" y="5"/>
                    <a:pt x="12" y="5"/>
                  </a:cubicBezTo>
                  <a:cubicBezTo>
                    <a:pt x="12" y="5"/>
                    <a:pt x="12" y="4"/>
                    <a:pt x="12" y="3"/>
                  </a:cubicBezTo>
                  <a:cubicBezTo>
                    <a:pt x="13" y="3"/>
                    <a:pt x="13" y="2"/>
                    <a:pt x="12" y="2"/>
                  </a:cubicBezTo>
                  <a:cubicBezTo>
                    <a:pt x="12" y="1"/>
                    <a:pt x="12" y="1"/>
                    <a:pt x="11" y="1"/>
                  </a:cubicBezTo>
                  <a:cubicBezTo>
                    <a:pt x="11" y="1"/>
                    <a:pt x="11" y="1"/>
                    <a:pt x="11" y="2"/>
                  </a:cubicBezTo>
                  <a:cubicBezTo>
                    <a:pt x="10" y="2"/>
                    <a:pt x="10" y="2"/>
                    <a:pt x="10" y="2"/>
                  </a:cubicBezTo>
                  <a:cubicBezTo>
                    <a:pt x="10" y="2"/>
                    <a:pt x="10" y="2"/>
                    <a:pt x="10" y="2"/>
                  </a:cubicBezTo>
                  <a:cubicBezTo>
                    <a:pt x="9" y="2"/>
                    <a:pt x="9" y="1"/>
                    <a:pt x="9" y="1"/>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Group 10">
            <a:extLst>
              <a:ext uri="{FF2B5EF4-FFF2-40B4-BE49-F238E27FC236}">
                <a16:creationId xmlns:a16="http://schemas.microsoft.com/office/drawing/2014/main" id="{0971CF79-47D0-4B41-9D40-A6BDB92E5BD0}"/>
              </a:ext>
            </a:extLst>
          </p:cNvPr>
          <p:cNvGrpSpPr>
            <a:grpSpLocks noChangeAspect="1"/>
          </p:cNvGrpSpPr>
          <p:nvPr/>
        </p:nvGrpSpPr>
        <p:grpSpPr bwMode="auto">
          <a:xfrm>
            <a:off x="5128643" y="4410800"/>
            <a:ext cx="557994" cy="537729"/>
            <a:chOff x="4852" y="-620"/>
            <a:chExt cx="771" cy="743"/>
          </a:xfrm>
          <a:solidFill>
            <a:schemeClr val="bg1"/>
          </a:solidFill>
        </p:grpSpPr>
        <p:sp>
          <p:nvSpPr>
            <p:cNvPr id="46" name="Freeform 11">
              <a:extLst>
                <a:ext uri="{FF2B5EF4-FFF2-40B4-BE49-F238E27FC236}">
                  <a16:creationId xmlns:a16="http://schemas.microsoft.com/office/drawing/2014/main" id="{14CBCF7D-EDEF-484E-BE66-BBD2861BC091}"/>
                </a:ext>
              </a:extLst>
            </p:cNvPr>
            <p:cNvSpPr>
              <a:spLocks noEditPoints="1"/>
            </p:cNvSpPr>
            <p:nvPr/>
          </p:nvSpPr>
          <p:spPr bwMode="auto">
            <a:xfrm>
              <a:off x="5019" y="-620"/>
              <a:ext cx="604" cy="536"/>
            </a:xfrm>
            <a:custGeom>
              <a:avLst/>
              <a:gdLst>
                <a:gd name="T0" fmla="*/ 6 w 29"/>
                <a:gd name="T1" fmla="*/ 21 h 26"/>
                <a:gd name="T2" fmla="*/ 6 w 29"/>
                <a:gd name="T3" fmla="*/ 21 h 26"/>
                <a:gd name="T4" fmla="*/ 6 w 29"/>
                <a:gd name="T5" fmla="*/ 21 h 26"/>
                <a:gd name="T6" fmla="*/ 6 w 29"/>
                <a:gd name="T7" fmla="*/ 21 h 26"/>
                <a:gd name="T8" fmla="*/ 14 w 29"/>
                <a:gd name="T9" fmla="*/ 22 h 26"/>
                <a:gd name="T10" fmla="*/ 8 w 29"/>
                <a:gd name="T11" fmla="*/ 20 h 26"/>
                <a:gd name="T12" fmla="*/ 8 w 29"/>
                <a:gd name="T13" fmla="*/ 7 h 26"/>
                <a:gd name="T14" fmla="*/ 14 w 29"/>
                <a:gd name="T15" fmla="*/ 5 h 26"/>
                <a:gd name="T16" fmla="*/ 20 w 29"/>
                <a:gd name="T17" fmla="*/ 7 h 26"/>
                <a:gd name="T18" fmla="*/ 20 w 29"/>
                <a:gd name="T19" fmla="*/ 20 h 26"/>
                <a:gd name="T20" fmla="*/ 14 w 29"/>
                <a:gd name="T21" fmla="*/ 22 h 26"/>
                <a:gd name="T22" fmla="*/ 14 w 29"/>
                <a:gd name="T23" fmla="*/ 0 h 26"/>
                <a:gd name="T24" fmla="*/ 5 w 29"/>
                <a:gd name="T25" fmla="*/ 4 h 26"/>
                <a:gd name="T26" fmla="*/ 5 w 29"/>
                <a:gd name="T27" fmla="*/ 23 h 26"/>
                <a:gd name="T28" fmla="*/ 14 w 29"/>
                <a:gd name="T29" fmla="*/ 26 h 26"/>
                <a:gd name="T30" fmla="*/ 24 w 29"/>
                <a:gd name="T31" fmla="*/ 23 h 26"/>
                <a:gd name="T32" fmla="*/ 24 w 29"/>
                <a:gd name="T33" fmla="*/ 4 h 26"/>
                <a:gd name="T34" fmla="*/ 14 w 29"/>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6">
                  <a:moveTo>
                    <a:pt x="6" y="21"/>
                  </a:moveTo>
                  <a:cubicBezTo>
                    <a:pt x="6" y="21"/>
                    <a:pt x="6" y="21"/>
                    <a:pt x="6" y="21"/>
                  </a:cubicBezTo>
                  <a:cubicBezTo>
                    <a:pt x="6" y="21"/>
                    <a:pt x="6" y="21"/>
                    <a:pt x="6" y="21"/>
                  </a:cubicBezTo>
                  <a:cubicBezTo>
                    <a:pt x="6" y="21"/>
                    <a:pt x="6" y="21"/>
                    <a:pt x="6" y="21"/>
                  </a:cubicBezTo>
                  <a:moveTo>
                    <a:pt x="14" y="22"/>
                  </a:moveTo>
                  <a:cubicBezTo>
                    <a:pt x="12" y="22"/>
                    <a:pt x="10" y="21"/>
                    <a:pt x="8" y="20"/>
                  </a:cubicBezTo>
                  <a:cubicBezTo>
                    <a:pt x="5" y="16"/>
                    <a:pt x="5" y="11"/>
                    <a:pt x="8" y="7"/>
                  </a:cubicBezTo>
                  <a:cubicBezTo>
                    <a:pt x="10" y="6"/>
                    <a:pt x="12" y="5"/>
                    <a:pt x="14" y="5"/>
                  </a:cubicBezTo>
                  <a:cubicBezTo>
                    <a:pt x="17" y="5"/>
                    <a:pt x="19" y="6"/>
                    <a:pt x="20" y="7"/>
                  </a:cubicBezTo>
                  <a:cubicBezTo>
                    <a:pt x="24" y="11"/>
                    <a:pt x="24" y="16"/>
                    <a:pt x="20" y="20"/>
                  </a:cubicBezTo>
                  <a:cubicBezTo>
                    <a:pt x="19" y="21"/>
                    <a:pt x="17" y="22"/>
                    <a:pt x="14" y="22"/>
                  </a:cubicBezTo>
                  <a:moveTo>
                    <a:pt x="14" y="0"/>
                  </a:moveTo>
                  <a:cubicBezTo>
                    <a:pt x="11" y="0"/>
                    <a:pt x="8" y="2"/>
                    <a:pt x="5" y="4"/>
                  </a:cubicBezTo>
                  <a:cubicBezTo>
                    <a:pt x="0" y="9"/>
                    <a:pt x="0" y="18"/>
                    <a:pt x="5" y="23"/>
                  </a:cubicBezTo>
                  <a:cubicBezTo>
                    <a:pt x="8" y="25"/>
                    <a:pt x="11" y="26"/>
                    <a:pt x="14" y="26"/>
                  </a:cubicBezTo>
                  <a:cubicBezTo>
                    <a:pt x="18" y="26"/>
                    <a:pt x="21" y="25"/>
                    <a:pt x="24" y="23"/>
                  </a:cubicBezTo>
                  <a:cubicBezTo>
                    <a:pt x="29" y="18"/>
                    <a:pt x="29" y="9"/>
                    <a:pt x="24" y="4"/>
                  </a:cubicBezTo>
                  <a:cubicBezTo>
                    <a:pt x="21" y="2"/>
                    <a:pt x="18"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2">
              <a:extLst>
                <a:ext uri="{FF2B5EF4-FFF2-40B4-BE49-F238E27FC236}">
                  <a16:creationId xmlns:a16="http://schemas.microsoft.com/office/drawing/2014/main" id="{9B6CF28B-402B-4DC3-9BD6-8A4F3D3EDB59}"/>
                </a:ext>
              </a:extLst>
            </p:cNvPr>
            <p:cNvSpPr>
              <a:spLocks noChangeArrowheads="1"/>
            </p:cNvSpPr>
            <p:nvPr/>
          </p:nvSpPr>
          <p:spPr bwMode="auto">
            <a:xfrm>
              <a:off x="5144" y="-18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
              <a:extLst>
                <a:ext uri="{FF2B5EF4-FFF2-40B4-BE49-F238E27FC236}">
                  <a16:creationId xmlns:a16="http://schemas.microsoft.com/office/drawing/2014/main" id="{EA22C8DE-0A85-4D1D-8DE7-10EE39894956}"/>
                </a:ext>
              </a:extLst>
            </p:cNvPr>
            <p:cNvSpPr>
              <a:spLocks/>
            </p:cNvSpPr>
            <p:nvPr/>
          </p:nvSpPr>
          <p:spPr bwMode="auto">
            <a:xfrm>
              <a:off x="5144" y="-18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4">
              <a:extLst>
                <a:ext uri="{FF2B5EF4-FFF2-40B4-BE49-F238E27FC236}">
                  <a16:creationId xmlns:a16="http://schemas.microsoft.com/office/drawing/2014/main" id="{3914D16D-6A09-4DF3-90EE-0A15C18D277E}"/>
                </a:ext>
              </a:extLst>
            </p:cNvPr>
            <p:cNvSpPr>
              <a:spLocks/>
            </p:cNvSpPr>
            <p:nvPr/>
          </p:nvSpPr>
          <p:spPr bwMode="auto">
            <a:xfrm>
              <a:off x="4852" y="-166"/>
              <a:ext cx="271" cy="289"/>
            </a:xfrm>
            <a:custGeom>
              <a:avLst/>
              <a:gdLst>
                <a:gd name="T0" fmla="*/ 10 w 13"/>
                <a:gd name="T1" fmla="*/ 0 h 14"/>
                <a:gd name="T2" fmla="*/ 1 w 13"/>
                <a:gd name="T3" fmla="*/ 9 h 14"/>
                <a:gd name="T4" fmla="*/ 1 w 13"/>
                <a:gd name="T5" fmla="*/ 13 h 14"/>
                <a:gd name="T6" fmla="*/ 3 w 13"/>
                <a:gd name="T7" fmla="*/ 14 h 14"/>
                <a:gd name="T8" fmla="*/ 5 w 13"/>
                <a:gd name="T9" fmla="*/ 13 h 14"/>
                <a:gd name="T10" fmla="*/ 13 w 13"/>
                <a:gd name="T11" fmla="*/ 4 h 14"/>
                <a:gd name="T12" fmla="*/ 11 w 13"/>
                <a:gd name="T13" fmla="*/ 2 h 14"/>
                <a:gd name="T14" fmla="*/ 10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0" y="0"/>
                  </a:moveTo>
                  <a:cubicBezTo>
                    <a:pt x="1" y="9"/>
                    <a:pt x="1" y="9"/>
                    <a:pt x="1" y="9"/>
                  </a:cubicBezTo>
                  <a:cubicBezTo>
                    <a:pt x="0" y="10"/>
                    <a:pt x="0" y="12"/>
                    <a:pt x="1" y="13"/>
                  </a:cubicBezTo>
                  <a:cubicBezTo>
                    <a:pt x="2" y="13"/>
                    <a:pt x="2" y="14"/>
                    <a:pt x="3" y="14"/>
                  </a:cubicBezTo>
                  <a:cubicBezTo>
                    <a:pt x="4" y="14"/>
                    <a:pt x="4" y="13"/>
                    <a:pt x="5" y="13"/>
                  </a:cubicBezTo>
                  <a:cubicBezTo>
                    <a:pt x="13" y="4"/>
                    <a:pt x="13" y="4"/>
                    <a:pt x="13" y="4"/>
                  </a:cubicBezTo>
                  <a:cubicBezTo>
                    <a:pt x="13" y="4"/>
                    <a:pt x="12" y="3"/>
                    <a:pt x="11" y="2"/>
                  </a:cubicBezTo>
                  <a:cubicBezTo>
                    <a:pt x="11" y="2"/>
                    <a:pt x="10" y="1"/>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Group 24">
            <a:extLst>
              <a:ext uri="{FF2B5EF4-FFF2-40B4-BE49-F238E27FC236}">
                <a16:creationId xmlns:a16="http://schemas.microsoft.com/office/drawing/2014/main" id="{B590C42C-4C93-4B48-8362-1647F4DC9073}"/>
              </a:ext>
            </a:extLst>
          </p:cNvPr>
          <p:cNvGrpSpPr>
            <a:grpSpLocks noChangeAspect="1"/>
          </p:cNvGrpSpPr>
          <p:nvPr/>
        </p:nvGrpSpPr>
        <p:grpSpPr bwMode="auto">
          <a:xfrm>
            <a:off x="5249506" y="2650024"/>
            <a:ext cx="236537" cy="742464"/>
            <a:chOff x="3311" y="1595"/>
            <a:chExt cx="180" cy="565"/>
          </a:xfrm>
          <a:solidFill>
            <a:schemeClr val="bg1"/>
          </a:solidFill>
        </p:grpSpPr>
        <p:sp>
          <p:nvSpPr>
            <p:cNvPr id="63" name="Freeform 25">
              <a:extLst>
                <a:ext uri="{FF2B5EF4-FFF2-40B4-BE49-F238E27FC236}">
                  <a16:creationId xmlns:a16="http://schemas.microsoft.com/office/drawing/2014/main" id="{126D3194-D725-4F15-8DA2-77CA94CF29F9}"/>
                </a:ext>
              </a:extLst>
            </p:cNvPr>
            <p:cNvSpPr>
              <a:spLocks/>
            </p:cNvSpPr>
            <p:nvPr/>
          </p:nvSpPr>
          <p:spPr bwMode="auto">
            <a:xfrm>
              <a:off x="3311" y="1749"/>
              <a:ext cx="180" cy="411"/>
            </a:xfrm>
            <a:custGeom>
              <a:avLst/>
              <a:gdLst>
                <a:gd name="T0" fmla="*/ 10 w 12"/>
                <a:gd name="T1" fmla="*/ 0 h 32"/>
                <a:gd name="T2" fmla="*/ 2 w 12"/>
                <a:gd name="T3" fmla="*/ 0 h 32"/>
                <a:gd name="T4" fmla="*/ 0 w 12"/>
                <a:gd name="T5" fmla="*/ 1 h 32"/>
                <a:gd name="T6" fmla="*/ 0 w 12"/>
                <a:gd name="T7" fmla="*/ 18 h 32"/>
                <a:gd name="T8" fmla="*/ 0 w 12"/>
                <a:gd name="T9" fmla="*/ 32 h 32"/>
                <a:gd name="T10" fmla="*/ 4 w 12"/>
                <a:gd name="T11" fmla="*/ 32 h 32"/>
                <a:gd name="T12" fmla="*/ 5 w 12"/>
                <a:gd name="T13" fmla="*/ 30 h 32"/>
                <a:gd name="T14" fmla="*/ 5 w 12"/>
                <a:gd name="T15" fmla="*/ 18 h 32"/>
                <a:gd name="T16" fmla="*/ 7 w 12"/>
                <a:gd name="T17" fmla="*/ 18 h 32"/>
                <a:gd name="T18" fmla="*/ 7 w 12"/>
                <a:gd name="T19" fmla="*/ 30 h 32"/>
                <a:gd name="T20" fmla="*/ 9 w 12"/>
                <a:gd name="T21" fmla="*/ 32 h 32"/>
                <a:gd name="T22" fmla="*/ 10 w 12"/>
                <a:gd name="T23" fmla="*/ 32 h 32"/>
                <a:gd name="T24" fmla="*/ 12 w 12"/>
                <a:gd name="T25" fmla="*/ 30 h 32"/>
                <a:gd name="T26" fmla="*/ 12 w 12"/>
                <a:gd name="T27" fmla="*/ 18 h 32"/>
                <a:gd name="T28" fmla="*/ 12 w 12"/>
                <a:gd name="T29" fmla="*/ 1 h 32"/>
                <a:gd name="T30" fmla="*/ 10 w 12"/>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2">
                  <a:moveTo>
                    <a:pt x="10" y="0"/>
                  </a:moveTo>
                  <a:cubicBezTo>
                    <a:pt x="2" y="0"/>
                    <a:pt x="2" y="0"/>
                    <a:pt x="2" y="0"/>
                  </a:cubicBezTo>
                  <a:cubicBezTo>
                    <a:pt x="2" y="0"/>
                    <a:pt x="0" y="0"/>
                    <a:pt x="0" y="1"/>
                  </a:cubicBezTo>
                  <a:cubicBezTo>
                    <a:pt x="0" y="3"/>
                    <a:pt x="0" y="18"/>
                    <a:pt x="0" y="18"/>
                  </a:cubicBezTo>
                  <a:cubicBezTo>
                    <a:pt x="0" y="32"/>
                    <a:pt x="0" y="32"/>
                    <a:pt x="0" y="32"/>
                  </a:cubicBezTo>
                  <a:cubicBezTo>
                    <a:pt x="4" y="32"/>
                    <a:pt x="4" y="32"/>
                    <a:pt x="4" y="32"/>
                  </a:cubicBezTo>
                  <a:cubicBezTo>
                    <a:pt x="4" y="32"/>
                    <a:pt x="5" y="32"/>
                    <a:pt x="5" y="30"/>
                  </a:cubicBezTo>
                  <a:cubicBezTo>
                    <a:pt x="5" y="28"/>
                    <a:pt x="5" y="18"/>
                    <a:pt x="5" y="18"/>
                  </a:cubicBezTo>
                  <a:cubicBezTo>
                    <a:pt x="7" y="18"/>
                    <a:pt x="7" y="18"/>
                    <a:pt x="7" y="18"/>
                  </a:cubicBezTo>
                  <a:cubicBezTo>
                    <a:pt x="7" y="30"/>
                    <a:pt x="7" y="30"/>
                    <a:pt x="7" y="30"/>
                  </a:cubicBezTo>
                  <a:cubicBezTo>
                    <a:pt x="7" y="30"/>
                    <a:pt x="7" y="32"/>
                    <a:pt x="9" y="32"/>
                  </a:cubicBezTo>
                  <a:cubicBezTo>
                    <a:pt x="10" y="32"/>
                    <a:pt x="10" y="32"/>
                    <a:pt x="10" y="32"/>
                  </a:cubicBezTo>
                  <a:cubicBezTo>
                    <a:pt x="10" y="32"/>
                    <a:pt x="12" y="32"/>
                    <a:pt x="12" y="30"/>
                  </a:cubicBezTo>
                  <a:cubicBezTo>
                    <a:pt x="12" y="28"/>
                    <a:pt x="12" y="18"/>
                    <a:pt x="12" y="18"/>
                  </a:cubicBezTo>
                  <a:cubicBezTo>
                    <a:pt x="12" y="18"/>
                    <a:pt x="12" y="3"/>
                    <a:pt x="12" y="1"/>
                  </a:cubicBezTo>
                  <a:cubicBezTo>
                    <a:pt x="12"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
              <a:extLst>
                <a:ext uri="{FF2B5EF4-FFF2-40B4-BE49-F238E27FC236}">
                  <a16:creationId xmlns:a16="http://schemas.microsoft.com/office/drawing/2014/main" id="{619DD3EB-FB0D-4228-8595-ECD561B2FE86}"/>
                </a:ext>
              </a:extLst>
            </p:cNvPr>
            <p:cNvSpPr>
              <a:spLocks/>
            </p:cNvSpPr>
            <p:nvPr/>
          </p:nvSpPr>
          <p:spPr bwMode="auto">
            <a:xfrm>
              <a:off x="3341" y="1595"/>
              <a:ext cx="120" cy="103"/>
            </a:xfrm>
            <a:custGeom>
              <a:avLst/>
              <a:gdLst>
                <a:gd name="T0" fmla="*/ 7 w 8"/>
                <a:gd name="T1" fmla="*/ 0 h 8"/>
                <a:gd name="T2" fmla="*/ 2 w 8"/>
                <a:gd name="T3" fmla="*/ 0 h 8"/>
                <a:gd name="T4" fmla="*/ 0 w 8"/>
                <a:gd name="T5" fmla="*/ 1 h 8"/>
                <a:gd name="T6" fmla="*/ 0 w 8"/>
                <a:gd name="T7" fmla="*/ 8 h 8"/>
                <a:gd name="T8" fmla="*/ 2 w 8"/>
                <a:gd name="T9" fmla="*/ 8 h 8"/>
                <a:gd name="T10" fmla="*/ 7 w 8"/>
                <a:gd name="T11" fmla="*/ 8 h 8"/>
                <a:gd name="T12" fmla="*/ 8 w 8"/>
                <a:gd name="T13" fmla="*/ 6 h 8"/>
                <a:gd name="T14" fmla="*/ 8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7" y="0"/>
                    <a:pt x="3" y="0"/>
                    <a:pt x="2" y="0"/>
                  </a:cubicBezTo>
                  <a:cubicBezTo>
                    <a:pt x="0" y="0"/>
                    <a:pt x="0" y="1"/>
                    <a:pt x="0" y="1"/>
                  </a:cubicBezTo>
                  <a:cubicBezTo>
                    <a:pt x="0" y="8"/>
                    <a:pt x="0" y="8"/>
                    <a:pt x="0" y="8"/>
                  </a:cubicBezTo>
                  <a:cubicBezTo>
                    <a:pt x="2" y="8"/>
                    <a:pt x="2" y="8"/>
                    <a:pt x="2" y="8"/>
                  </a:cubicBezTo>
                  <a:cubicBezTo>
                    <a:pt x="2" y="8"/>
                    <a:pt x="5" y="8"/>
                    <a:pt x="7" y="8"/>
                  </a:cubicBezTo>
                  <a:cubicBezTo>
                    <a:pt x="8" y="8"/>
                    <a:pt x="8" y="6"/>
                    <a:pt x="8" y="6"/>
                  </a:cubicBezTo>
                  <a:cubicBezTo>
                    <a:pt x="8" y="6"/>
                    <a:pt x="8" y="3"/>
                    <a:pt x="8" y="1"/>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68" name="图片 67">
            <a:extLst>
              <a:ext uri="{FF2B5EF4-FFF2-40B4-BE49-F238E27FC236}">
                <a16:creationId xmlns:a16="http://schemas.microsoft.com/office/drawing/2014/main" id="{90993F48-3E0A-4B2A-AE2E-4296F4E482F7}"/>
              </a:ext>
            </a:extLst>
          </p:cNvPr>
          <p:cNvPicPr>
            <a:picLocks noChangeAspect="1"/>
          </p:cNvPicPr>
          <p:nvPr/>
        </p:nvPicPr>
        <p:blipFill>
          <a:blip r:embed="rId2">
            <a:extLst>
              <a:ext uri="{28A0092B-C50C-407E-A947-70E740481C1C}">
                <a14:useLocalDpi xmlns:a14="http://schemas.microsoft.com/office/drawing/2010/main" val="0"/>
              </a:ext>
            </a:extLst>
          </a:blip>
          <a:srcRect l="508" t="1572" r="34061"/>
          <a:stretch>
            <a:fillRect/>
          </a:stretch>
        </p:blipFill>
        <p:spPr>
          <a:xfrm>
            <a:off x="391464" y="1381346"/>
            <a:ext cx="4948507" cy="4940781"/>
          </a:xfrm>
          <a:custGeom>
            <a:avLst/>
            <a:gdLst>
              <a:gd name="connsiteX0" fmla="*/ 2474254 w 4948507"/>
              <a:gd name="connsiteY0" fmla="*/ 0 h 4940781"/>
              <a:gd name="connsiteX1" fmla="*/ 4948507 w 4948507"/>
              <a:gd name="connsiteY1" fmla="*/ 2474254 h 4940781"/>
              <a:gd name="connsiteX2" fmla="*/ 2481980 w 4948507"/>
              <a:gd name="connsiteY2" fmla="*/ 4940781 h 4940781"/>
              <a:gd name="connsiteX3" fmla="*/ 2466528 w 4948507"/>
              <a:gd name="connsiteY3" fmla="*/ 4940781 h 4940781"/>
              <a:gd name="connsiteX4" fmla="*/ 0 w 4948507"/>
              <a:gd name="connsiteY4" fmla="*/ 2474254 h 494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8507" h="4940781">
                <a:moveTo>
                  <a:pt x="2474254" y="0"/>
                </a:moveTo>
                <a:lnTo>
                  <a:pt x="4948507" y="2474254"/>
                </a:lnTo>
                <a:lnTo>
                  <a:pt x="2481980" y="4940781"/>
                </a:lnTo>
                <a:lnTo>
                  <a:pt x="2466528" y="4940781"/>
                </a:lnTo>
                <a:lnTo>
                  <a:pt x="0" y="2474254"/>
                </a:lnTo>
                <a:close/>
              </a:path>
            </a:pathLst>
          </a:custGeom>
        </p:spPr>
      </p:pic>
      <p:sp>
        <p:nvSpPr>
          <p:cNvPr id="69" name="文本框 68">
            <a:extLst>
              <a:ext uri="{FF2B5EF4-FFF2-40B4-BE49-F238E27FC236}">
                <a16:creationId xmlns:a16="http://schemas.microsoft.com/office/drawing/2014/main" id="{564D935C-4F51-4C58-8D6B-1D8977DFF08B}"/>
              </a:ext>
            </a:extLst>
          </p:cNvPr>
          <p:cNvSpPr txBox="1"/>
          <p:nvPr/>
        </p:nvSpPr>
        <p:spPr>
          <a:xfrm>
            <a:off x="6852031" y="2209868"/>
            <a:ext cx="679249" cy="1015663"/>
          </a:xfrm>
          <a:prstGeom prst="rect">
            <a:avLst/>
          </a:prstGeom>
          <a:noFill/>
        </p:spPr>
        <p:txBody>
          <a:bodyPr wrap="square" rtlCol="0">
            <a:spAutoFit/>
          </a:bodyPr>
          <a:lstStyle/>
          <a:p>
            <a:r>
              <a:rPr lang="en-US" altLang="zh-CN" sz="6000" dirty="0">
                <a:solidFill>
                  <a:schemeClr val="tx1">
                    <a:lumMod val="65000"/>
                    <a:lumOff val="35000"/>
                  </a:schemeClr>
                </a:solidFill>
                <a:latin typeface="Arial" panose="020B0604020202020204" pitchFamily="34" charset="0"/>
                <a:cs typeface="Arial" panose="020B0604020202020204" pitchFamily="34" charset="0"/>
              </a:rPr>
              <a:t>1</a:t>
            </a:r>
            <a:endParaRPr lang="zh-CN" altLang="en-US" sz="6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0" name="文本框 69">
            <a:extLst>
              <a:ext uri="{FF2B5EF4-FFF2-40B4-BE49-F238E27FC236}">
                <a16:creationId xmlns:a16="http://schemas.microsoft.com/office/drawing/2014/main" id="{3C6515E3-C43A-4437-A6EF-2D2983BC9C4D}"/>
              </a:ext>
            </a:extLst>
          </p:cNvPr>
          <p:cNvSpPr txBox="1"/>
          <p:nvPr/>
        </p:nvSpPr>
        <p:spPr>
          <a:xfrm>
            <a:off x="7741387" y="2537666"/>
            <a:ext cx="3073400" cy="400110"/>
          </a:xfrm>
          <a:prstGeom prst="rect">
            <a:avLst/>
          </a:prstGeom>
          <a:noFill/>
        </p:spPr>
        <p:txBody>
          <a:bodyPr wrap="square" rtlCol="0">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程序宣贯力度不够</a:t>
            </a:r>
          </a:p>
        </p:txBody>
      </p:sp>
      <p:sp>
        <p:nvSpPr>
          <p:cNvPr id="71" name="文本框 70">
            <a:extLst>
              <a:ext uri="{FF2B5EF4-FFF2-40B4-BE49-F238E27FC236}">
                <a16:creationId xmlns:a16="http://schemas.microsoft.com/office/drawing/2014/main" id="{786564B5-36AD-4741-A3FC-8EA4CDF3E172}"/>
              </a:ext>
            </a:extLst>
          </p:cNvPr>
          <p:cNvSpPr txBox="1"/>
          <p:nvPr/>
        </p:nvSpPr>
        <p:spPr>
          <a:xfrm>
            <a:off x="6852031" y="3225531"/>
            <a:ext cx="679249" cy="1015663"/>
          </a:xfrm>
          <a:prstGeom prst="rect">
            <a:avLst/>
          </a:prstGeom>
          <a:noFill/>
        </p:spPr>
        <p:txBody>
          <a:bodyPr wrap="square" rtlCol="0">
            <a:spAutoFit/>
          </a:bodyPr>
          <a:lstStyle/>
          <a:p>
            <a:r>
              <a:rPr lang="en-US" altLang="zh-CN" sz="6000" dirty="0">
                <a:solidFill>
                  <a:schemeClr val="tx1">
                    <a:lumMod val="65000"/>
                    <a:lumOff val="35000"/>
                  </a:schemeClr>
                </a:solidFill>
                <a:latin typeface="Arial" panose="020B0604020202020204" pitchFamily="34" charset="0"/>
                <a:cs typeface="Arial" panose="020B0604020202020204" pitchFamily="34" charset="0"/>
              </a:rPr>
              <a:t>2</a:t>
            </a:r>
            <a:endParaRPr lang="zh-CN" altLang="en-US" sz="6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2" name="文本框 71">
            <a:extLst>
              <a:ext uri="{FF2B5EF4-FFF2-40B4-BE49-F238E27FC236}">
                <a16:creationId xmlns:a16="http://schemas.microsoft.com/office/drawing/2014/main" id="{F68137F3-E38A-4191-BBCF-35D3BFEA3630}"/>
              </a:ext>
            </a:extLst>
          </p:cNvPr>
          <p:cNvSpPr txBox="1"/>
          <p:nvPr/>
        </p:nvSpPr>
        <p:spPr>
          <a:xfrm>
            <a:off x="7741387" y="3561205"/>
            <a:ext cx="4033298"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承包商</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考核奖惩机制尚不完善</a:t>
            </a:r>
          </a:p>
        </p:txBody>
      </p:sp>
      <p:sp>
        <p:nvSpPr>
          <p:cNvPr id="73" name="文本框 72">
            <a:extLst>
              <a:ext uri="{FF2B5EF4-FFF2-40B4-BE49-F238E27FC236}">
                <a16:creationId xmlns:a16="http://schemas.microsoft.com/office/drawing/2014/main" id="{C35F9A7E-E37D-4560-8BF5-4EB9AA705969}"/>
              </a:ext>
            </a:extLst>
          </p:cNvPr>
          <p:cNvSpPr txBox="1"/>
          <p:nvPr/>
        </p:nvSpPr>
        <p:spPr>
          <a:xfrm>
            <a:off x="6852031" y="4336118"/>
            <a:ext cx="679249" cy="1015663"/>
          </a:xfrm>
          <a:prstGeom prst="rect">
            <a:avLst/>
          </a:prstGeom>
          <a:noFill/>
        </p:spPr>
        <p:txBody>
          <a:bodyPr wrap="square" rtlCol="0">
            <a:spAutoFit/>
          </a:bodyPr>
          <a:lstStyle/>
          <a:p>
            <a:r>
              <a:rPr lang="en-US" altLang="zh-CN" sz="6000" dirty="0">
                <a:solidFill>
                  <a:schemeClr val="tx1">
                    <a:lumMod val="65000"/>
                    <a:lumOff val="35000"/>
                  </a:schemeClr>
                </a:solidFill>
                <a:latin typeface="Arial" panose="020B0604020202020204" pitchFamily="34" charset="0"/>
                <a:cs typeface="Arial" panose="020B0604020202020204" pitchFamily="34" charset="0"/>
              </a:rPr>
              <a:t>3</a:t>
            </a:r>
            <a:endParaRPr lang="zh-CN" altLang="en-US" sz="6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4" name="文本框 73">
            <a:extLst>
              <a:ext uri="{FF2B5EF4-FFF2-40B4-BE49-F238E27FC236}">
                <a16:creationId xmlns:a16="http://schemas.microsoft.com/office/drawing/2014/main" id="{489448B9-6BB5-45F4-A50A-39950C89D21B}"/>
              </a:ext>
            </a:extLst>
          </p:cNvPr>
          <p:cNvSpPr txBox="1"/>
          <p:nvPr/>
        </p:nvSpPr>
        <p:spPr>
          <a:xfrm>
            <a:off x="7741387" y="4490006"/>
            <a:ext cx="4033298" cy="707886"/>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对标依托的</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管理经验学习力度不够</a:t>
            </a:r>
          </a:p>
        </p:txBody>
      </p:sp>
    </p:spTree>
    <p:extLst>
      <p:ext uri="{BB962C8B-B14F-4D97-AF65-F5344CB8AC3E}">
        <p14:creationId xmlns:p14="http://schemas.microsoft.com/office/powerpoint/2010/main" val="3700632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7A6CB950-6D0E-4FEB-8B55-69B17EE04D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06" r="25006"/>
          <a:stretch>
            <a:fillRect/>
          </a:stretch>
        </p:blipFill>
        <p:spPr>
          <a:xfrm>
            <a:off x="0" y="0"/>
            <a:ext cx="5359127" cy="6858000"/>
          </a:xfrm>
        </p:spPr>
      </p:pic>
      <p:sp>
        <p:nvSpPr>
          <p:cNvPr id="10" name="文本框 9">
            <a:extLst>
              <a:ext uri="{FF2B5EF4-FFF2-40B4-BE49-F238E27FC236}">
                <a16:creationId xmlns:a16="http://schemas.microsoft.com/office/drawing/2014/main" id="{7BACC0E5-0C00-4656-8A4F-6D3A5DFFAF09}"/>
              </a:ext>
            </a:extLst>
          </p:cNvPr>
          <p:cNvSpPr txBox="1"/>
          <p:nvPr/>
        </p:nvSpPr>
        <p:spPr>
          <a:xfrm>
            <a:off x="4292874" y="2321004"/>
            <a:ext cx="2656114" cy="2215991"/>
          </a:xfrm>
          <a:prstGeom prst="rect">
            <a:avLst/>
          </a:prstGeom>
          <a:noFill/>
        </p:spPr>
        <p:txBody>
          <a:bodyPr wrap="square" rtlCol="0">
            <a:spAutoFit/>
          </a:bodyPr>
          <a:lstStyle/>
          <a:p>
            <a:pPr algn="ctr"/>
            <a:r>
              <a:rPr lang="en-US" altLang="zh-CN"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rPr>
              <a:t>05</a:t>
            </a:r>
            <a:endParaRPr lang="zh-CN" altLang="en-US"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E7928E0-140F-4D30-866E-21C6B754A974}"/>
              </a:ext>
            </a:extLst>
          </p:cNvPr>
          <p:cNvSpPr txBox="1"/>
          <p:nvPr/>
        </p:nvSpPr>
        <p:spPr>
          <a:xfrm>
            <a:off x="6661423" y="3075057"/>
            <a:ext cx="5359125" cy="707886"/>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r>
              <a:rPr lang="en-US" altLang="zh-CN" sz="4000" b="0" dirty="0"/>
              <a:t>2020</a:t>
            </a:r>
            <a:r>
              <a:rPr lang="zh-CN" altLang="en-US" sz="4000" b="0" dirty="0"/>
              <a:t>年工作计划</a:t>
            </a:r>
          </a:p>
        </p:txBody>
      </p:sp>
      <p:sp>
        <p:nvSpPr>
          <p:cNvPr id="7" name="任意多边形: 形状 6">
            <a:extLst>
              <a:ext uri="{FF2B5EF4-FFF2-40B4-BE49-F238E27FC236}">
                <a16:creationId xmlns:a16="http://schemas.microsoft.com/office/drawing/2014/main" id="{585A8DC3-9857-4DE5-A8BD-217165E6877C}"/>
              </a:ext>
            </a:extLst>
          </p:cNvPr>
          <p:cNvSpPr/>
          <p:nvPr/>
        </p:nvSpPr>
        <p:spPr>
          <a:xfrm>
            <a:off x="3615036" y="-25400"/>
            <a:ext cx="2276857" cy="6921500"/>
          </a:xfrm>
          <a:custGeom>
            <a:avLst/>
            <a:gdLst>
              <a:gd name="connsiteX0" fmla="*/ 533400 w 533400"/>
              <a:gd name="connsiteY0" fmla="*/ 0 h 6915150"/>
              <a:gd name="connsiteX1" fmla="*/ 95250 w 533400"/>
              <a:gd name="connsiteY1" fmla="*/ 19050 h 6915150"/>
              <a:gd name="connsiteX2" fmla="*/ 0 w 533400"/>
              <a:gd name="connsiteY2" fmla="*/ 6877050 h 6915150"/>
              <a:gd name="connsiteX3" fmla="*/ 476250 w 533400"/>
              <a:gd name="connsiteY3" fmla="*/ 6915150 h 6915150"/>
              <a:gd name="connsiteX4" fmla="*/ 533400 w 533400"/>
              <a:gd name="connsiteY4" fmla="*/ 0 h 6915150"/>
              <a:gd name="connsiteX0" fmla="*/ 1509514 w 1509514"/>
              <a:gd name="connsiteY0" fmla="*/ 0 h 6915150"/>
              <a:gd name="connsiteX1" fmla="*/ 1071364 w 1509514"/>
              <a:gd name="connsiteY1" fmla="*/ 19050 h 6915150"/>
              <a:gd name="connsiteX2" fmla="*/ 976114 w 1509514"/>
              <a:gd name="connsiteY2" fmla="*/ 6877050 h 6915150"/>
              <a:gd name="connsiteX3" fmla="*/ 1452364 w 1509514"/>
              <a:gd name="connsiteY3" fmla="*/ 6915150 h 6915150"/>
              <a:gd name="connsiteX4" fmla="*/ 1509514 w 1509514"/>
              <a:gd name="connsiteY4" fmla="*/ 0 h 6915150"/>
              <a:gd name="connsiteX0" fmla="*/ 2022324 w 2022324"/>
              <a:gd name="connsiteY0" fmla="*/ 0 h 6915150"/>
              <a:gd name="connsiteX1" fmla="*/ 1584174 w 2022324"/>
              <a:gd name="connsiteY1" fmla="*/ 19050 h 6915150"/>
              <a:gd name="connsiteX2" fmla="*/ 1488924 w 2022324"/>
              <a:gd name="connsiteY2" fmla="*/ 6877050 h 6915150"/>
              <a:gd name="connsiteX3" fmla="*/ 1965174 w 2022324"/>
              <a:gd name="connsiteY3" fmla="*/ 6915150 h 6915150"/>
              <a:gd name="connsiteX4" fmla="*/ 2022324 w 2022324"/>
              <a:gd name="connsiteY4" fmla="*/ 0 h 6915150"/>
              <a:gd name="connsiteX0" fmla="*/ 2076508 w 2076508"/>
              <a:gd name="connsiteY0" fmla="*/ 0 h 6915150"/>
              <a:gd name="connsiteX1" fmla="*/ 1638358 w 2076508"/>
              <a:gd name="connsiteY1" fmla="*/ 19050 h 6915150"/>
              <a:gd name="connsiteX2" fmla="*/ 1543108 w 2076508"/>
              <a:gd name="connsiteY2" fmla="*/ 6877050 h 6915150"/>
              <a:gd name="connsiteX3" fmla="*/ 2019358 w 2076508"/>
              <a:gd name="connsiteY3" fmla="*/ 6915150 h 6915150"/>
              <a:gd name="connsiteX4" fmla="*/ 2076508 w 2076508"/>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71912 w 2071912"/>
              <a:gd name="connsiteY0" fmla="*/ 0 h 6915150"/>
              <a:gd name="connsiteX1" fmla="*/ 1633762 w 2071912"/>
              <a:gd name="connsiteY1" fmla="*/ 19050 h 6915150"/>
              <a:gd name="connsiteX2" fmla="*/ 1538512 w 2071912"/>
              <a:gd name="connsiteY2" fmla="*/ 6877050 h 6915150"/>
              <a:gd name="connsiteX3" fmla="*/ 2014762 w 2071912"/>
              <a:gd name="connsiteY3" fmla="*/ 6915150 h 6915150"/>
              <a:gd name="connsiteX4" fmla="*/ 2071912 w 2071912"/>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6350 h 6921500"/>
              <a:gd name="connsiteX1" fmla="*/ 1615217 w 2053367"/>
              <a:gd name="connsiteY1" fmla="*/ 0 h 6921500"/>
              <a:gd name="connsiteX2" fmla="*/ 1519967 w 2053367"/>
              <a:gd name="connsiteY2" fmla="*/ 6883400 h 6921500"/>
              <a:gd name="connsiteX3" fmla="*/ 1996217 w 2053367"/>
              <a:gd name="connsiteY3" fmla="*/ 6921500 h 6921500"/>
              <a:gd name="connsiteX4" fmla="*/ 2053367 w 20533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89771 w 2189771"/>
              <a:gd name="connsiteY0" fmla="*/ 6350 h 6921500"/>
              <a:gd name="connsiteX1" fmla="*/ 1680864 w 2189771"/>
              <a:gd name="connsiteY1" fmla="*/ 0 h 6921500"/>
              <a:gd name="connsiteX2" fmla="*/ 1585614 w 2189771"/>
              <a:gd name="connsiteY2" fmla="*/ 6883400 h 6921500"/>
              <a:gd name="connsiteX3" fmla="*/ 2061864 w 2189771"/>
              <a:gd name="connsiteY3" fmla="*/ 6921500 h 6921500"/>
              <a:gd name="connsiteX4" fmla="*/ 2189771 w 2189771"/>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7" h="6921500">
                <a:moveTo>
                  <a:pt x="2276857" y="6350"/>
                </a:moveTo>
                <a:lnTo>
                  <a:pt x="1680864" y="0"/>
                </a:lnTo>
                <a:cubicBezTo>
                  <a:pt x="-433686" y="1863725"/>
                  <a:pt x="-649586" y="4864100"/>
                  <a:pt x="1585614" y="6883400"/>
                </a:cubicBezTo>
                <a:lnTo>
                  <a:pt x="2061864" y="6921500"/>
                </a:lnTo>
                <a:cubicBezTo>
                  <a:pt x="-507346" y="5124450"/>
                  <a:pt x="-775225" y="2902404"/>
                  <a:pt x="2276857" y="6350"/>
                </a:cubicBezTo>
                <a:close/>
              </a:path>
            </a:pathLst>
          </a:custGeom>
          <a:gradFill>
            <a:gsLst>
              <a:gs pos="99000">
                <a:srgbClr val="173555"/>
              </a:gs>
              <a:gs pos="0">
                <a:srgbClr val="00A7C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7575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CA6BD70-5971-4B19-97A8-311277CA6CAC}"/>
              </a:ext>
            </a:extLst>
          </p:cNvPr>
          <p:cNvPicPr>
            <a:picLocks noChangeAspect="1"/>
          </p:cNvPicPr>
          <p:nvPr/>
        </p:nvPicPr>
        <p:blipFill rotWithShape="1">
          <a:blip r:embed="rId2">
            <a:extLst>
              <a:ext uri="{28A0092B-C50C-407E-A947-70E740481C1C}">
                <a14:useLocalDpi xmlns:a14="http://schemas.microsoft.com/office/drawing/2010/main" val="0"/>
              </a:ext>
            </a:extLst>
          </a:blip>
          <a:srcRect t="5478" b="10623"/>
          <a:stretch/>
        </p:blipFill>
        <p:spPr>
          <a:xfrm>
            <a:off x="3174" y="1100985"/>
            <a:ext cx="12188825" cy="5757013"/>
          </a:xfrm>
          <a:prstGeom prst="rect">
            <a:avLst/>
          </a:prstGeom>
        </p:spPr>
      </p:pic>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2020</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年安全工作</a:t>
            </a:r>
          </a:p>
        </p:txBody>
      </p:sp>
      <p:sp>
        <p:nvSpPr>
          <p:cNvPr id="17" name="矩形: 圆角 16">
            <a:extLst>
              <a:ext uri="{FF2B5EF4-FFF2-40B4-BE49-F238E27FC236}">
                <a16:creationId xmlns:a16="http://schemas.microsoft.com/office/drawing/2014/main" id="{C58B19B6-8F20-474D-BEA5-82BC3818932D}"/>
              </a:ext>
            </a:extLst>
          </p:cNvPr>
          <p:cNvSpPr/>
          <p:nvPr/>
        </p:nvSpPr>
        <p:spPr>
          <a:xfrm>
            <a:off x="-2070100" y="2076594"/>
            <a:ext cx="7518400" cy="3637022"/>
          </a:xfrm>
          <a:prstGeom prst="roundRect">
            <a:avLst>
              <a:gd name="adj" fmla="val 50000"/>
            </a:avLst>
          </a:prstGeom>
          <a:gradFill>
            <a:gsLst>
              <a:gs pos="0">
                <a:srgbClr val="173555">
                  <a:alpha val="79000"/>
                </a:srgbClr>
              </a:gs>
              <a:gs pos="100000">
                <a:srgbClr val="00A7C3">
                  <a:alpha val="94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 name="矩形 1">
            <a:extLst>
              <a:ext uri="{FF2B5EF4-FFF2-40B4-BE49-F238E27FC236}">
                <a16:creationId xmlns:a16="http://schemas.microsoft.com/office/drawing/2014/main" id="{AB6645B0-0269-47A8-B6C8-94BA0E987BFF}"/>
              </a:ext>
            </a:extLst>
          </p:cNvPr>
          <p:cNvSpPr/>
          <p:nvPr/>
        </p:nvSpPr>
        <p:spPr>
          <a:xfrm>
            <a:off x="537029" y="2834654"/>
            <a:ext cx="4123871" cy="2120902"/>
          </a:xfrm>
          <a:prstGeom prst="rect">
            <a:avLst/>
          </a:prstGeom>
        </p:spPr>
        <p:txBody>
          <a:bodyPr wrap="square">
            <a:spAutoFit/>
          </a:bodyPr>
          <a:lstStyle/>
          <a:p>
            <a:pPr algn="just">
              <a:lnSpc>
                <a:spcPct val="150000"/>
              </a:lnSpc>
            </a:pP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a:solidFill>
                  <a:schemeClr val="bg1"/>
                </a:solidFill>
                <a:latin typeface="微软雅黑" panose="020B0503020204020204" pitchFamily="34" charset="-122"/>
                <a:ea typeface="微软雅黑" panose="020B0503020204020204" pitchFamily="34" charset="-122"/>
              </a:rPr>
              <a:t>年将通过完善体系，落实责任，加强培训，采取各项可控安全措施，按照公司和项目管理方要求开展</a:t>
            </a:r>
            <a:r>
              <a:rPr lang="en-US" altLang="zh-CN" dirty="0">
                <a:solidFill>
                  <a:schemeClr val="bg1"/>
                </a:solidFill>
                <a:latin typeface="微软雅黑" panose="020B0503020204020204" pitchFamily="34" charset="-122"/>
                <a:ea typeface="微软雅黑" panose="020B0503020204020204" pitchFamily="34" charset="-122"/>
              </a:rPr>
              <a:t>HSE</a:t>
            </a:r>
            <a:r>
              <a:rPr lang="zh-CN" altLang="en-US" dirty="0">
                <a:solidFill>
                  <a:schemeClr val="bg1"/>
                </a:solidFill>
                <a:latin typeface="微软雅黑" panose="020B0503020204020204" pitchFamily="34" charset="-122"/>
                <a:ea typeface="微软雅黑" panose="020B0503020204020204" pitchFamily="34" charset="-122"/>
              </a:rPr>
              <a:t>工作，确保</a:t>
            </a: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HSE</a:t>
            </a:r>
            <a:r>
              <a:rPr lang="zh-CN" altLang="en-US" dirty="0">
                <a:solidFill>
                  <a:schemeClr val="bg1"/>
                </a:solidFill>
                <a:latin typeface="微软雅黑" panose="020B0503020204020204" pitchFamily="34" charset="-122"/>
                <a:ea typeface="微软雅黑" panose="020B0503020204020204" pitchFamily="34" charset="-122"/>
              </a:rPr>
              <a:t>目标顺利实现，主要工作和思路如下</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7787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完善</a:t>
            </a:r>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管理体系</a:t>
            </a:r>
          </a:p>
        </p:txBody>
      </p:sp>
      <p:grpSp>
        <p:nvGrpSpPr>
          <p:cNvPr id="7" name="组合 6">
            <a:extLst>
              <a:ext uri="{FF2B5EF4-FFF2-40B4-BE49-F238E27FC236}">
                <a16:creationId xmlns:a16="http://schemas.microsoft.com/office/drawing/2014/main" id="{DF19C887-F440-44F2-869B-0E94CB65819A}"/>
              </a:ext>
            </a:extLst>
          </p:cNvPr>
          <p:cNvGrpSpPr/>
          <p:nvPr/>
        </p:nvGrpSpPr>
        <p:grpSpPr>
          <a:xfrm>
            <a:off x="4140434" y="2003283"/>
            <a:ext cx="3911132" cy="3915235"/>
            <a:chOff x="3975568" y="1842310"/>
            <a:chExt cx="4236691" cy="4241136"/>
          </a:xfrm>
        </p:grpSpPr>
        <p:sp>
          <p:nvSpPr>
            <p:cNvPr id="9" name="Freeform 1">
              <a:extLst>
                <a:ext uri="{FF2B5EF4-FFF2-40B4-BE49-F238E27FC236}">
                  <a16:creationId xmlns:a16="http://schemas.microsoft.com/office/drawing/2014/main" id="{576355A4-17F3-4E39-A02A-23C3F3A24845}"/>
                </a:ext>
              </a:extLst>
            </p:cNvPr>
            <p:cNvSpPr>
              <a:spLocks noChangeArrowheads="1"/>
            </p:cNvSpPr>
            <p:nvPr/>
          </p:nvSpPr>
          <p:spPr bwMode="auto">
            <a:xfrm>
              <a:off x="3975568" y="1842310"/>
              <a:ext cx="2485304" cy="2120568"/>
            </a:xfrm>
            <a:custGeom>
              <a:avLst/>
              <a:gdLst>
                <a:gd name="T0" fmla="*/ 4485 w 5255"/>
                <a:gd name="T1" fmla="*/ 0 h 4486"/>
                <a:gd name="T2" fmla="*/ 4485 w 5255"/>
                <a:gd name="T3" fmla="*/ 0 h 4486"/>
                <a:gd name="T4" fmla="*/ 4485 w 5255"/>
                <a:gd name="T5" fmla="*/ 0 h 4486"/>
                <a:gd name="T6" fmla="*/ 4485 w 5255"/>
                <a:gd name="T7" fmla="*/ 0 h 4486"/>
                <a:gd name="T8" fmla="*/ 0 w 5255"/>
                <a:gd name="T9" fmla="*/ 4485 h 4486"/>
                <a:gd name="T10" fmla="*/ 742 w 5255"/>
                <a:gd name="T11" fmla="*/ 3707 h 4486"/>
                <a:gd name="T12" fmla="*/ 1493 w 5255"/>
                <a:gd name="T13" fmla="*/ 4485 h 4486"/>
                <a:gd name="T14" fmla="*/ 4485 w 5255"/>
                <a:gd name="T15" fmla="*/ 1502 h 4486"/>
                <a:gd name="T16" fmla="*/ 4485 w 5255"/>
                <a:gd name="T17" fmla="*/ 1502 h 4486"/>
                <a:gd name="T18" fmla="*/ 5254 w 5255"/>
                <a:gd name="T19" fmla="*/ 751 h 4486"/>
                <a:gd name="T20" fmla="*/ 4485 w 5255"/>
                <a:gd name="T21" fmla="*/ 0 h 4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6">
                  <a:moveTo>
                    <a:pt x="4485" y="0"/>
                  </a:moveTo>
                  <a:lnTo>
                    <a:pt x="4485" y="0"/>
                  </a:lnTo>
                  <a:lnTo>
                    <a:pt x="4485" y="0"/>
                  </a:lnTo>
                  <a:lnTo>
                    <a:pt x="4485" y="0"/>
                  </a:lnTo>
                  <a:cubicBezTo>
                    <a:pt x="2005" y="0"/>
                    <a:pt x="0" y="2015"/>
                    <a:pt x="0" y="4485"/>
                  </a:cubicBezTo>
                  <a:cubicBezTo>
                    <a:pt x="742" y="3707"/>
                    <a:pt x="742" y="3707"/>
                    <a:pt x="742" y="3707"/>
                  </a:cubicBezTo>
                  <a:cubicBezTo>
                    <a:pt x="1493" y="4485"/>
                    <a:pt x="1493" y="4485"/>
                    <a:pt x="1493" y="4485"/>
                  </a:cubicBezTo>
                  <a:cubicBezTo>
                    <a:pt x="1493" y="2842"/>
                    <a:pt x="2831" y="1502"/>
                    <a:pt x="4485" y="1502"/>
                  </a:cubicBezTo>
                  <a:lnTo>
                    <a:pt x="4485" y="1502"/>
                  </a:lnTo>
                  <a:cubicBezTo>
                    <a:pt x="5254" y="751"/>
                    <a:pt x="5254" y="751"/>
                    <a:pt x="5254" y="751"/>
                  </a:cubicBezTo>
                  <a:cubicBezTo>
                    <a:pt x="4485" y="0"/>
                    <a:pt x="4485" y="0"/>
                    <a:pt x="4485" y="0"/>
                  </a:cubicBezTo>
                </a:path>
              </a:pathLst>
            </a:custGeom>
            <a:gradFill>
              <a:gsLst>
                <a:gs pos="0">
                  <a:srgbClr val="173555">
                    <a:alpha val="79000"/>
                  </a:srgbClr>
                </a:gs>
                <a:gs pos="100000">
                  <a:srgbClr val="00A7C3">
                    <a:alpha val="94000"/>
                  </a:srgbClr>
                </a:gs>
              </a:gsLst>
              <a:lin ang="0" scaled="0"/>
            </a:gradFill>
            <a:ln>
              <a:noFill/>
            </a:ln>
            <a:effectLst/>
          </p:spPr>
          <p:txBody>
            <a:bodyPr wrap="none" anchor="ctr"/>
            <a:lstStyle/>
            <a:p>
              <a:pPr defTabSz="685663" fontAlgn="auto">
                <a:spcBef>
                  <a:spcPts val="0"/>
                </a:spcBef>
                <a:spcAft>
                  <a:spcPts val="0"/>
                </a:spcAft>
              </a:pPr>
              <a:endParaRPr lang="en-US" sz="1350">
                <a:solidFill>
                  <a:srgbClr val="445469"/>
                </a:solidFill>
                <a:latin typeface="Lato Light"/>
                <a:ea typeface="+mn-ea"/>
              </a:endParaRPr>
            </a:p>
          </p:txBody>
        </p:sp>
        <p:sp>
          <p:nvSpPr>
            <p:cNvPr id="11" name="Freeform 10">
              <a:extLst>
                <a:ext uri="{FF2B5EF4-FFF2-40B4-BE49-F238E27FC236}">
                  <a16:creationId xmlns:a16="http://schemas.microsoft.com/office/drawing/2014/main" id="{49DA0B54-D45D-481B-A327-30FB10E9688A}"/>
                </a:ext>
              </a:extLst>
            </p:cNvPr>
            <p:cNvSpPr>
              <a:spLocks noChangeArrowheads="1"/>
            </p:cNvSpPr>
            <p:nvPr/>
          </p:nvSpPr>
          <p:spPr bwMode="auto">
            <a:xfrm>
              <a:off x="3975569" y="3595895"/>
              <a:ext cx="2120430" cy="2487550"/>
            </a:xfrm>
            <a:custGeom>
              <a:avLst/>
              <a:gdLst>
                <a:gd name="T0" fmla="*/ 0 w 4486"/>
                <a:gd name="T1" fmla="*/ 778 h 5262"/>
                <a:gd name="T2" fmla="*/ 0 w 4486"/>
                <a:gd name="T3" fmla="*/ 778 h 5262"/>
                <a:gd name="T4" fmla="*/ 0 w 4486"/>
                <a:gd name="T5" fmla="*/ 778 h 5262"/>
                <a:gd name="T6" fmla="*/ 0 w 4486"/>
                <a:gd name="T7" fmla="*/ 778 h 5262"/>
                <a:gd name="T8" fmla="*/ 4485 w 4486"/>
                <a:gd name="T9" fmla="*/ 5261 h 5262"/>
                <a:gd name="T10" fmla="*/ 3705 w 4486"/>
                <a:gd name="T11" fmla="*/ 4521 h 5262"/>
                <a:gd name="T12" fmla="*/ 4485 w 4486"/>
                <a:gd name="T13" fmla="*/ 3770 h 5262"/>
                <a:gd name="T14" fmla="*/ 1493 w 4486"/>
                <a:gd name="T15" fmla="*/ 778 h 5262"/>
                <a:gd name="T16" fmla="*/ 1493 w 4486"/>
                <a:gd name="T17" fmla="*/ 778 h 5262"/>
                <a:gd name="T18" fmla="*/ 742 w 4486"/>
                <a:gd name="T19" fmla="*/ 0 h 5262"/>
                <a:gd name="T20" fmla="*/ 0 w 4486"/>
                <a:gd name="T21" fmla="*/ 778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6" h="5262">
                  <a:moveTo>
                    <a:pt x="0" y="778"/>
                  </a:moveTo>
                  <a:lnTo>
                    <a:pt x="0" y="778"/>
                  </a:lnTo>
                  <a:lnTo>
                    <a:pt x="0" y="778"/>
                  </a:lnTo>
                  <a:lnTo>
                    <a:pt x="0" y="778"/>
                  </a:lnTo>
                  <a:cubicBezTo>
                    <a:pt x="0" y="3248"/>
                    <a:pt x="2005" y="5261"/>
                    <a:pt x="4485" y="5261"/>
                  </a:cubicBezTo>
                  <a:cubicBezTo>
                    <a:pt x="3705" y="4521"/>
                    <a:pt x="3705" y="4521"/>
                    <a:pt x="3705" y="4521"/>
                  </a:cubicBezTo>
                  <a:cubicBezTo>
                    <a:pt x="4485" y="3770"/>
                    <a:pt x="4485" y="3770"/>
                    <a:pt x="4485" y="3770"/>
                  </a:cubicBezTo>
                  <a:cubicBezTo>
                    <a:pt x="2831" y="3770"/>
                    <a:pt x="1493" y="2431"/>
                    <a:pt x="1493" y="778"/>
                  </a:cubicBezTo>
                  <a:lnTo>
                    <a:pt x="1493" y="778"/>
                  </a:lnTo>
                  <a:cubicBezTo>
                    <a:pt x="742" y="0"/>
                    <a:pt x="742" y="0"/>
                    <a:pt x="742" y="0"/>
                  </a:cubicBezTo>
                  <a:cubicBezTo>
                    <a:pt x="0" y="778"/>
                    <a:pt x="0" y="778"/>
                    <a:pt x="0" y="778"/>
                  </a:cubicBezTo>
                </a:path>
              </a:pathLst>
            </a:custGeom>
            <a:gradFill>
              <a:gsLst>
                <a:gs pos="100000">
                  <a:srgbClr val="173555">
                    <a:alpha val="79000"/>
                  </a:srgbClr>
                </a:gs>
                <a:gs pos="0">
                  <a:srgbClr val="00A7C3">
                    <a:alpha val="94000"/>
                  </a:srgbClr>
                </a:gs>
              </a:gsLst>
              <a:lin ang="0" scaled="0"/>
            </a:gradFill>
            <a:ln>
              <a:noFill/>
            </a:ln>
            <a:effectLst/>
          </p:spPr>
          <p:txBody>
            <a:bodyPr wrap="none" anchor="ctr"/>
            <a:lstStyle/>
            <a:p>
              <a:pPr defTabSz="685663" fontAlgn="auto">
                <a:spcBef>
                  <a:spcPts val="0"/>
                </a:spcBef>
                <a:spcAft>
                  <a:spcPts val="0"/>
                </a:spcAft>
              </a:pPr>
              <a:endParaRPr lang="en-US" sz="1350">
                <a:solidFill>
                  <a:srgbClr val="445469"/>
                </a:solidFill>
                <a:latin typeface="Lato Light"/>
                <a:ea typeface="+mn-ea"/>
              </a:endParaRPr>
            </a:p>
          </p:txBody>
        </p:sp>
        <p:sp>
          <p:nvSpPr>
            <p:cNvPr id="13" name="Freeform 19">
              <a:extLst>
                <a:ext uri="{FF2B5EF4-FFF2-40B4-BE49-F238E27FC236}">
                  <a16:creationId xmlns:a16="http://schemas.microsoft.com/office/drawing/2014/main" id="{FA04DCBF-EC84-4089-BC3F-E30502A7B2CE}"/>
                </a:ext>
              </a:extLst>
            </p:cNvPr>
            <p:cNvSpPr>
              <a:spLocks noChangeArrowheads="1"/>
            </p:cNvSpPr>
            <p:nvPr/>
          </p:nvSpPr>
          <p:spPr bwMode="auto">
            <a:xfrm>
              <a:off x="5726955" y="3962877"/>
              <a:ext cx="2485304" cy="2120569"/>
            </a:xfrm>
            <a:custGeom>
              <a:avLst/>
              <a:gdLst>
                <a:gd name="T0" fmla="*/ 780 w 5255"/>
                <a:gd name="T1" fmla="*/ 4483 h 4484"/>
                <a:gd name="T2" fmla="*/ 780 w 5255"/>
                <a:gd name="T3" fmla="*/ 4483 h 4484"/>
                <a:gd name="T4" fmla="*/ 780 w 5255"/>
                <a:gd name="T5" fmla="*/ 4483 h 4484"/>
                <a:gd name="T6" fmla="*/ 780 w 5255"/>
                <a:gd name="T7" fmla="*/ 4483 h 4484"/>
                <a:gd name="T8" fmla="*/ 5254 w 5255"/>
                <a:gd name="T9" fmla="*/ 0 h 4484"/>
                <a:gd name="T10" fmla="*/ 4512 w 5255"/>
                <a:gd name="T11" fmla="*/ 778 h 4484"/>
                <a:gd name="T12" fmla="*/ 3761 w 5255"/>
                <a:gd name="T13" fmla="*/ 0 h 4484"/>
                <a:gd name="T14" fmla="*/ 780 w 5255"/>
                <a:gd name="T15" fmla="*/ 2992 h 4484"/>
                <a:gd name="T16" fmla="*/ 780 w 5255"/>
                <a:gd name="T17" fmla="*/ 2992 h 4484"/>
                <a:gd name="T18" fmla="*/ 0 w 5255"/>
                <a:gd name="T19" fmla="*/ 3743 h 4484"/>
                <a:gd name="T20" fmla="*/ 780 w 5255"/>
                <a:gd name="T21" fmla="*/ 4483 h 4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5" h="4484">
                  <a:moveTo>
                    <a:pt x="780" y="4483"/>
                  </a:moveTo>
                  <a:lnTo>
                    <a:pt x="780" y="4483"/>
                  </a:lnTo>
                  <a:lnTo>
                    <a:pt x="780" y="4483"/>
                  </a:lnTo>
                  <a:lnTo>
                    <a:pt x="780" y="4483"/>
                  </a:lnTo>
                  <a:cubicBezTo>
                    <a:pt x="3250" y="4483"/>
                    <a:pt x="5254" y="2470"/>
                    <a:pt x="5254" y="0"/>
                  </a:cubicBezTo>
                  <a:cubicBezTo>
                    <a:pt x="4512" y="778"/>
                    <a:pt x="4512" y="778"/>
                    <a:pt x="4512" y="778"/>
                  </a:cubicBezTo>
                  <a:cubicBezTo>
                    <a:pt x="3761" y="0"/>
                    <a:pt x="3761" y="0"/>
                    <a:pt x="3761" y="0"/>
                  </a:cubicBezTo>
                  <a:cubicBezTo>
                    <a:pt x="3761" y="1653"/>
                    <a:pt x="2424" y="2992"/>
                    <a:pt x="780" y="2992"/>
                  </a:cubicBezTo>
                  <a:lnTo>
                    <a:pt x="780" y="2992"/>
                  </a:lnTo>
                  <a:cubicBezTo>
                    <a:pt x="0" y="3743"/>
                    <a:pt x="0" y="3743"/>
                    <a:pt x="0" y="3743"/>
                  </a:cubicBezTo>
                  <a:cubicBezTo>
                    <a:pt x="780" y="4483"/>
                    <a:pt x="780" y="4483"/>
                    <a:pt x="780" y="4483"/>
                  </a:cubicBezTo>
                </a:path>
              </a:pathLst>
            </a:custGeom>
            <a:gradFill>
              <a:gsLst>
                <a:gs pos="100000">
                  <a:srgbClr val="173555">
                    <a:alpha val="79000"/>
                  </a:srgbClr>
                </a:gs>
                <a:gs pos="0">
                  <a:srgbClr val="00A7C3">
                    <a:alpha val="94000"/>
                  </a:srgbClr>
                </a:gs>
              </a:gsLst>
              <a:lin ang="0" scaled="0"/>
            </a:gradFill>
            <a:ln>
              <a:noFill/>
            </a:ln>
            <a:effectLst/>
          </p:spPr>
          <p:txBody>
            <a:bodyPr wrap="none" anchor="ctr"/>
            <a:lstStyle/>
            <a:p>
              <a:pPr defTabSz="685663" fontAlgn="auto">
                <a:spcBef>
                  <a:spcPts val="0"/>
                </a:spcBef>
                <a:spcAft>
                  <a:spcPts val="0"/>
                </a:spcAft>
              </a:pPr>
              <a:endParaRPr lang="en-US" sz="1350">
                <a:solidFill>
                  <a:srgbClr val="445469"/>
                </a:solidFill>
                <a:latin typeface="Lato Light"/>
                <a:ea typeface="+mn-ea"/>
              </a:endParaRPr>
            </a:p>
          </p:txBody>
        </p:sp>
        <p:sp>
          <p:nvSpPr>
            <p:cNvPr id="14" name="Freeform 28">
              <a:extLst>
                <a:ext uri="{FF2B5EF4-FFF2-40B4-BE49-F238E27FC236}">
                  <a16:creationId xmlns:a16="http://schemas.microsoft.com/office/drawing/2014/main" id="{4E169937-F871-4846-A023-A7A0EF4E160E}"/>
                </a:ext>
              </a:extLst>
            </p:cNvPr>
            <p:cNvSpPr>
              <a:spLocks noChangeArrowheads="1"/>
            </p:cNvSpPr>
            <p:nvPr/>
          </p:nvSpPr>
          <p:spPr bwMode="auto">
            <a:xfrm>
              <a:off x="6096000" y="1842311"/>
              <a:ext cx="2116259" cy="2489634"/>
            </a:xfrm>
            <a:custGeom>
              <a:avLst/>
              <a:gdLst>
                <a:gd name="T0" fmla="*/ 4474 w 4475"/>
                <a:gd name="T1" fmla="*/ 4485 h 5264"/>
                <a:gd name="T2" fmla="*/ 4474 w 4475"/>
                <a:gd name="T3" fmla="*/ 4485 h 5264"/>
                <a:gd name="T4" fmla="*/ 4474 w 4475"/>
                <a:gd name="T5" fmla="*/ 4485 h 5264"/>
                <a:gd name="T6" fmla="*/ 4474 w 4475"/>
                <a:gd name="T7" fmla="*/ 4485 h 5264"/>
                <a:gd name="T8" fmla="*/ 0 w 4475"/>
                <a:gd name="T9" fmla="*/ 0 h 5264"/>
                <a:gd name="T10" fmla="*/ 769 w 4475"/>
                <a:gd name="T11" fmla="*/ 751 h 5264"/>
                <a:gd name="T12" fmla="*/ 0 w 4475"/>
                <a:gd name="T13" fmla="*/ 1502 h 5264"/>
                <a:gd name="T14" fmla="*/ 2981 w 4475"/>
                <a:gd name="T15" fmla="*/ 4485 h 5264"/>
                <a:gd name="T16" fmla="*/ 2981 w 4475"/>
                <a:gd name="T17" fmla="*/ 4485 h 5264"/>
                <a:gd name="T18" fmla="*/ 3732 w 4475"/>
                <a:gd name="T19" fmla="*/ 5263 h 5264"/>
                <a:gd name="T20" fmla="*/ 4474 w 4475"/>
                <a:gd name="T21" fmla="*/ 4485 h 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5" h="5264">
                  <a:moveTo>
                    <a:pt x="4474" y="4485"/>
                  </a:moveTo>
                  <a:lnTo>
                    <a:pt x="4474" y="4485"/>
                  </a:lnTo>
                  <a:lnTo>
                    <a:pt x="4474" y="4485"/>
                  </a:lnTo>
                  <a:lnTo>
                    <a:pt x="4474" y="4485"/>
                  </a:lnTo>
                  <a:cubicBezTo>
                    <a:pt x="4474" y="2015"/>
                    <a:pt x="2470" y="0"/>
                    <a:pt x="0" y="0"/>
                  </a:cubicBezTo>
                  <a:cubicBezTo>
                    <a:pt x="769" y="751"/>
                    <a:pt x="769" y="751"/>
                    <a:pt x="769" y="751"/>
                  </a:cubicBezTo>
                  <a:cubicBezTo>
                    <a:pt x="0" y="1502"/>
                    <a:pt x="0" y="1502"/>
                    <a:pt x="0" y="1502"/>
                  </a:cubicBezTo>
                  <a:cubicBezTo>
                    <a:pt x="1644" y="1502"/>
                    <a:pt x="2981" y="2842"/>
                    <a:pt x="2981" y="4485"/>
                  </a:cubicBezTo>
                  <a:lnTo>
                    <a:pt x="2981" y="4485"/>
                  </a:lnTo>
                  <a:cubicBezTo>
                    <a:pt x="3732" y="5263"/>
                    <a:pt x="3732" y="5263"/>
                    <a:pt x="3732" y="5263"/>
                  </a:cubicBezTo>
                  <a:cubicBezTo>
                    <a:pt x="4474" y="4485"/>
                    <a:pt x="4474" y="4485"/>
                    <a:pt x="4474" y="4485"/>
                  </a:cubicBezTo>
                </a:path>
              </a:pathLst>
            </a:custGeom>
            <a:gradFill>
              <a:gsLst>
                <a:gs pos="0">
                  <a:srgbClr val="173555">
                    <a:alpha val="79000"/>
                  </a:srgbClr>
                </a:gs>
                <a:gs pos="100000">
                  <a:srgbClr val="00A7C3">
                    <a:alpha val="94000"/>
                  </a:srgbClr>
                </a:gs>
              </a:gsLst>
              <a:lin ang="0" scaled="0"/>
            </a:gradFill>
            <a:ln>
              <a:noFill/>
            </a:ln>
            <a:effectLst/>
          </p:spPr>
          <p:txBody>
            <a:bodyPr wrap="none" anchor="ctr"/>
            <a:lstStyle/>
            <a:p>
              <a:pPr defTabSz="685663" fontAlgn="auto">
                <a:spcBef>
                  <a:spcPts val="0"/>
                </a:spcBef>
                <a:spcAft>
                  <a:spcPts val="0"/>
                </a:spcAft>
              </a:pPr>
              <a:endParaRPr lang="en-US" sz="1350">
                <a:solidFill>
                  <a:srgbClr val="445469"/>
                </a:solidFill>
                <a:latin typeface="Lato Light"/>
                <a:ea typeface="+mn-ea"/>
              </a:endParaRPr>
            </a:p>
          </p:txBody>
        </p:sp>
        <p:sp>
          <p:nvSpPr>
            <p:cNvPr id="20" name="TextBox 171">
              <a:extLst>
                <a:ext uri="{FF2B5EF4-FFF2-40B4-BE49-F238E27FC236}">
                  <a16:creationId xmlns:a16="http://schemas.microsoft.com/office/drawing/2014/main" id="{06F531CD-C49C-4F5A-A634-23C4DB6EAE7F}"/>
                </a:ext>
              </a:extLst>
            </p:cNvPr>
            <p:cNvSpPr txBox="1"/>
            <p:nvPr/>
          </p:nvSpPr>
          <p:spPr>
            <a:xfrm>
              <a:off x="7049155" y="4987732"/>
              <a:ext cx="441329" cy="618421"/>
            </a:xfrm>
            <a:prstGeom prst="rect">
              <a:avLst/>
            </a:prstGeom>
            <a:noFill/>
          </p:spPr>
          <p:txBody>
            <a:bodyPr wrap="none" lIns="68566" tIns="34283" rIns="68566" bIns="34283" rtlCol="0">
              <a:spAutoFit/>
            </a:bodyPr>
            <a:lstStyle/>
            <a:p>
              <a:pPr algn="ctr" defTabSz="685663" fontAlgn="auto">
                <a:spcBef>
                  <a:spcPts val="0"/>
                </a:spcBef>
                <a:spcAft>
                  <a:spcPts val="0"/>
                </a:spcAft>
              </a:pPr>
              <a:r>
                <a:rPr lang="id-ID" sz="2475" b="1" dirty="0">
                  <a:solidFill>
                    <a:prstClr val="white"/>
                  </a:solidFill>
                  <a:latin typeface="Lato Regular"/>
                  <a:ea typeface="+mn-ea"/>
                  <a:cs typeface="Lato Regular"/>
                </a:rPr>
                <a:t>4</a:t>
              </a:r>
            </a:p>
          </p:txBody>
        </p:sp>
        <p:sp>
          <p:nvSpPr>
            <p:cNvPr id="21" name="TextBox 172">
              <a:extLst>
                <a:ext uri="{FF2B5EF4-FFF2-40B4-BE49-F238E27FC236}">
                  <a16:creationId xmlns:a16="http://schemas.microsoft.com/office/drawing/2014/main" id="{D0A01F3D-1BC5-4B13-A9A4-F24FCE384309}"/>
                </a:ext>
              </a:extLst>
            </p:cNvPr>
            <p:cNvSpPr txBox="1"/>
            <p:nvPr/>
          </p:nvSpPr>
          <p:spPr>
            <a:xfrm>
              <a:off x="4661421" y="4987732"/>
              <a:ext cx="441329" cy="618421"/>
            </a:xfrm>
            <a:prstGeom prst="rect">
              <a:avLst/>
            </a:prstGeom>
            <a:noFill/>
          </p:spPr>
          <p:txBody>
            <a:bodyPr wrap="none" lIns="68566" tIns="34283" rIns="68566" bIns="34283" rtlCol="0">
              <a:spAutoFit/>
            </a:bodyPr>
            <a:lstStyle/>
            <a:p>
              <a:pPr algn="ctr" defTabSz="685663" fontAlgn="auto">
                <a:spcBef>
                  <a:spcPts val="0"/>
                </a:spcBef>
                <a:spcAft>
                  <a:spcPts val="0"/>
                </a:spcAft>
              </a:pPr>
              <a:r>
                <a:rPr lang="id-ID" sz="2475" b="1" dirty="0">
                  <a:solidFill>
                    <a:prstClr val="white"/>
                  </a:solidFill>
                  <a:latin typeface="Lato Regular"/>
                  <a:ea typeface="+mn-ea"/>
                  <a:cs typeface="Lato Regular"/>
                </a:rPr>
                <a:t>3</a:t>
              </a:r>
            </a:p>
          </p:txBody>
        </p:sp>
        <p:sp>
          <p:nvSpPr>
            <p:cNvPr id="22" name="TextBox 173">
              <a:extLst>
                <a:ext uri="{FF2B5EF4-FFF2-40B4-BE49-F238E27FC236}">
                  <a16:creationId xmlns:a16="http://schemas.microsoft.com/office/drawing/2014/main" id="{3F8AC9B1-BF24-4771-95FD-8D1BBF1A3A51}"/>
                </a:ext>
              </a:extLst>
            </p:cNvPr>
            <p:cNvSpPr txBox="1"/>
            <p:nvPr/>
          </p:nvSpPr>
          <p:spPr>
            <a:xfrm>
              <a:off x="7154129" y="2527256"/>
              <a:ext cx="441329" cy="618421"/>
            </a:xfrm>
            <a:prstGeom prst="rect">
              <a:avLst/>
            </a:prstGeom>
            <a:noFill/>
          </p:spPr>
          <p:txBody>
            <a:bodyPr wrap="none" lIns="68566" tIns="34283" rIns="68566" bIns="34283" rtlCol="0">
              <a:spAutoFit/>
            </a:bodyPr>
            <a:lstStyle/>
            <a:p>
              <a:pPr algn="ctr" defTabSz="685663" fontAlgn="auto">
                <a:spcBef>
                  <a:spcPts val="0"/>
                </a:spcBef>
                <a:spcAft>
                  <a:spcPts val="0"/>
                </a:spcAft>
              </a:pPr>
              <a:r>
                <a:rPr lang="id-ID" sz="2475" b="1" dirty="0">
                  <a:solidFill>
                    <a:prstClr val="white"/>
                  </a:solidFill>
                  <a:latin typeface="Lato Regular"/>
                  <a:ea typeface="+mn-ea"/>
                  <a:cs typeface="Lato Regular"/>
                </a:rPr>
                <a:t>2</a:t>
              </a:r>
            </a:p>
          </p:txBody>
        </p:sp>
        <p:sp>
          <p:nvSpPr>
            <p:cNvPr id="23" name="TextBox 174">
              <a:extLst>
                <a:ext uri="{FF2B5EF4-FFF2-40B4-BE49-F238E27FC236}">
                  <a16:creationId xmlns:a16="http://schemas.microsoft.com/office/drawing/2014/main" id="{267CE241-1127-417D-A2FD-6EB30D00A483}"/>
                </a:ext>
              </a:extLst>
            </p:cNvPr>
            <p:cNvSpPr txBox="1"/>
            <p:nvPr/>
          </p:nvSpPr>
          <p:spPr>
            <a:xfrm>
              <a:off x="4669800" y="2374323"/>
              <a:ext cx="441329" cy="618421"/>
            </a:xfrm>
            <a:prstGeom prst="rect">
              <a:avLst/>
            </a:prstGeom>
            <a:noFill/>
          </p:spPr>
          <p:txBody>
            <a:bodyPr wrap="none" lIns="68566" tIns="34283" rIns="68566" bIns="34283" rtlCol="0">
              <a:spAutoFit/>
            </a:bodyPr>
            <a:lstStyle/>
            <a:p>
              <a:pPr algn="ctr" defTabSz="685663" fontAlgn="auto">
                <a:spcBef>
                  <a:spcPts val="0"/>
                </a:spcBef>
                <a:spcAft>
                  <a:spcPts val="0"/>
                </a:spcAft>
              </a:pPr>
              <a:r>
                <a:rPr lang="id-ID" sz="2475" b="1" dirty="0">
                  <a:solidFill>
                    <a:prstClr val="white"/>
                  </a:solidFill>
                  <a:latin typeface="Lato Regular"/>
                  <a:ea typeface="+mn-ea"/>
                  <a:cs typeface="Lato Regular"/>
                </a:rPr>
                <a:t>1</a:t>
              </a:r>
            </a:p>
          </p:txBody>
        </p:sp>
      </p:grpSp>
      <p:sp>
        <p:nvSpPr>
          <p:cNvPr id="24" name="Freeform 50">
            <a:extLst>
              <a:ext uri="{FF2B5EF4-FFF2-40B4-BE49-F238E27FC236}">
                <a16:creationId xmlns:a16="http://schemas.microsoft.com/office/drawing/2014/main" id="{C15EBCF7-DDA0-4717-94AB-0BC762D030F2}"/>
              </a:ext>
            </a:extLst>
          </p:cNvPr>
          <p:cNvSpPr>
            <a:spLocks noChangeArrowheads="1"/>
          </p:cNvSpPr>
          <p:nvPr/>
        </p:nvSpPr>
        <p:spPr bwMode="auto">
          <a:xfrm>
            <a:off x="9897842" y="4687566"/>
            <a:ext cx="377236" cy="377334"/>
          </a:xfrm>
          <a:custGeom>
            <a:avLst/>
            <a:gdLst>
              <a:gd name="T0" fmla="*/ 235 w 634"/>
              <a:gd name="T1" fmla="*/ 162 h 634"/>
              <a:gd name="T2" fmla="*/ 235 w 634"/>
              <a:gd name="T3" fmla="*/ 118 h 634"/>
              <a:gd name="T4" fmla="*/ 117 w 634"/>
              <a:gd name="T5" fmla="*/ 133 h 634"/>
              <a:gd name="T6" fmla="*/ 117 w 634"/>
              <a:gd name="T7" fmla="*/ 236 h 634"/>
              <a:gd name="T8" fmla="*/ 162 w 634"/>
              <a:gd name="T9" fmla="*/ 236 h 634"/>
              <a:gd name="T10" fmla="*/ 250 w 634"/>
              <a:gd name="T11" fmla="*/ 280 h 634"/>
              <a:gd name="T12" fmla="*/ 176 w 634"/>
              <a:gd name="T13" fmla="*/ 162 h 634"/>
              <a:gd name="T14" fmla="*/ 485 w 634"/>
              <a:gd name="T15" fmla="*/ 383 h 634"/>
              <a:gd name="T16" fmla="*/ 471 w 634"/>
              <a:gd name="T17" fmla="*/ 398 h 634"/>
              <a:gd name="T18" fmla="*/ 383 w 634"/>
              <a:gd name="T19" fmla="*/ 354 h 634"/>
              <a:gd name="T20" fmla="*/ 441 w 634"/>
              <a:gd name="T21" fmla="*/ 471 h 634"/>
              <a:gd name="T22" fmla="*/ 367 w 634"/>
              <a:gd name="T23" fmla="*/ 501 h 634"/>
              <a:gd name="T24" fmla="*/ 485 w 634"/>
              <a:gd name="T25" fmla="*/ 516 h 634"/>
              <a:gd name="T26" fmla="*/ 515 w 634"/>
              <a:gd name="T27" fmla="*/ 501 h 634"/>
              <a:gd name="T28" fmla="*/ 485 w 634"/>
              <a:gd name="T29" fmla="*/ 383 h 634"/>
              <a:gd name="T30" fmla="*/ 250 w 634"/>
              <a:gd name="T31" fmla="*/ 354 h 634"/>
              <a:gd name="T32" fmla="*/ 162 w 634"/>
              <a:gd name="T33" fmla="*/ 398 h 634"/>
              <a:gd name="T34" fmla="*/ 117 w 634"/>
              <a:gd name="T35" fmla="*/ 398 h 634"/>
              <a:gd name="T36" fmla="*/ 117 w 634"/>
              <a:gd name="T37" fmla="*/ 516 h 634"/>
              <a:gd name="T38" fmla="*/ 235 w 634"/>
              <a:gd name="T39" fmla="*/ 516 h 634"/>
              <a:gd name="T40" fmla="*/ 235 w 634"/>
              <a:gd name="T41" fmla="*/ 471 h 634"/>
              <a:gd name="T42" fmla="*/ 279 w 634"/>
              <a:gd name="T43" fmla="*/ 383 h 634"/>
              <a:gd name="T44" fmla="*/ 544 w 634"/>
              <a:gd name="T45" fmla="*/ 0 h 634"/>
              <a:gd name="T46" fmla="*/ 73 w 634"/>
              <a:gd name="T47" fmla="*/ 0 h 634"/>
              <a:gd name="T48" fmla="*/ 0 w 634"/>
              <a:gd name="T49" fmla="*/ 560 h 634"/>
              <a:gd name="T50" fmla="*/ 544 w 634"/>
              <a:gd name="T51" fmla="*/ 633 h 634"/>
              <a:gd name="T52" fmla="*/ 633 w 634"/>
              <a:gd name="T53" fmla="*/ 89 h 634"/>
              <a:gd name="T54" fmla="*/ 588 w 634"/>
              <a:gd name="T55" fmla="*/ 560 h 634"/>
              <a:gd name="T56" fmla="*/ 544 w 634"/>
              <a:gd name="T57" fmla="*/ 589 h 634"/>
              <a:gd name="T58" fmla="*/ 44 w 634"/>
              <a:gd name="T59" fmla="*/ 560 h 634"/>
              <a:gd name="T60" fmla="*/ 73 w 634"/>
              <a:gd name="T61" fmla="*/ 45 h 634"/>
              <a:gd name="T62" fmla="*/ 588 w 634"/>
              <a:gd name="T63" fmla="*/ 89 h 634"/>
              <a:gd name="T64" fmla="*/ 485 w 634"/>
              <a:gd name="T65" fmla="*/ 118 h 634"/>
              <a:gd name="T66" fmla="*/ 397 w 634"/>
              <a:gd name="T67" fmla="*/ 118 h 634"/>
              <a:gd name="T68" fmla="*/ 397 w 634"/>
              <a:gd name="T69" fmla="*/ 162 h 634"/>
              <a:gd name="T70" fmla="*/ 353 w 634"/>
              <a:gd name="T71" fmla="*/ 251 h 634"/>
              <a:gd name="T72" fmla="*/ 471 w 634"/>
              <a:gd name="T73" fmla="*/ 192 h 634"/>
              <a:gd name="T74" fmla="*/ 485 w 634"/>
              <a:gd name="T75" fmla="*/ 266 h 634"/>
              <a:gd name="T76" fmla="*/ 515 w 634"/>
              <a:gd name="T77" fmla="*/ 148 h 634"/>
              <a:gd name="T78" fmla="*/ 485 w 634"/>
              <a:gd name="T79" fmla="*/ 11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235" y="162"/>
                </a:moveTo>
                <a:lnTo>
                  <a:pt x="235" y="162"/>
                </a:lnTo>
                <a:cubicBezTo>
                  <a:pt x="250" y="162"/>
                  <a:pt x="250" y="148"/>
                  <a:pt x="250" y="148"/>
                </a:cubicBezTo>
                <a:cubicBezTo>
                  <a:pt x="250" y="133"/>
                  <a:pt x="250" y="118"/>
                  <a:pt x="235" y="118"/>
                </a:cubicBezTo>
                <a:cubicBezTo>
                  <a:pt x="132" y="118"/>
                  <a:pt x="132" y="118"/>
                  <a:pt x="132" y="118"/>
                </a:cubicBezTo>
                <a:cubicBezTo>
                  <a:pt x="132" y="118"/>
                  <a:pt x="132" y="118"/>
                  <a:pt x="117" y="133"/>
                </a:cubicBezTo>
                <a:cubicBezTo>
                  <a:pt x="117" y="133"/>
                  <a:pt x="117" y="133"/>
                  <a:pt x="117" y="148"/>
                </a:cubicBezTo>
                <a:cubicBezTo>
                  <a:pt x="117" y="236"/>
                  <a:pt x="117" y="236"/>
                  <a:pt x="117" y="236"/>
                </a:cubicBezTo>
                <a:cubicBezTo>
                  <a:pt x="117" y="251"/>
                  <a:pt x="132" y="266"/>
                  <a:pt x="132" y="266"/>
                </a:cubicBezTo>
                <a:cubicBezTo>
                  <a:pt x="147" y="266"/>
                  <a:pt x="162" y="251"/>
                  <a:pt x="162" y="236"/>
                </a:cubicBezTo>
                <a:cubicBezTo>
                  <a:pt x="162" y="192"/>
                  <a:pt x="162" y="192"/>
                  <a:pt x="162" y="192"/>
                </a:cubicBezTo>
                <a:cubicBezTo>
                  <a:pt x="250" y="280"/>
                  <a:pt x="250" y="280"/>
                  <a:pt x="250" y="280"/>
                </a:cubicBezTo>
                <a:cubicBezTo>
                  <a:pt x="279" y="251"/>
                  <a:pt x="279" y="251"/>
                  <a:pt x="279" y="251"/>
                </a:cubicBezTo>
                <a:cubicBezTo>
                  <a:pt x="176" y="162"/>
                  <a:pt x="176" y="162"/>
                  <a:pt x="176" y="162"/>
                </a:cubicBezTo>
                <a:lnTo>
                  <a:pt x="235" y="162"/>
                </a:lnTo>
                <a:close/>
                <a:moveTo>
                  <a:pt x="485" y="383"/>
                </a:moveTo>
                <a:lnTo>
                  <a:pt x="485" y="383"/>
                </a:lnTo>
                <a:cubicBezTo>
                  <a:pt x="485" y="383"/>
                  <a:pt x="471" y="383"/>
                  <a:pt x="471" y="398"/>
                </a:cubicBezTo>
                <a:cubicBezTo>
                  <a:pt x="471" y="442"/>
                  <a:pt x="471" y="442"/>
                  <a:pt x="471" y="442"/>
                </a:cubicBezTo>
                <a:cubicBezTo>
                  <a:pt x="383" y="354"/>
                  <a:pt x="383" y="354"/>
                  <a:pt x="383" y="354"/>
                </a:cubicBezTo>
                <a:cubicBezTo>
                  <a:pt x="353" y="383"/>
                  <a:pt x="353" y="383"/>
                  <a:pt x="353" y="383"/>
                </a:cubicBezTo>
                <a:cubicBezTo>
                  <a:pt x="441" y="471"/>
                  <a:pt x="441" y="471"/>
                  <a:pt x="441" y="471"/>
                </a:cubicBezTo>
                <a:cubicBezTo>
                  <a:pt x="397" y="471"/>
                  <a:pt x="397" y="471"/>
                  <a:pt x="397" y="471"/>
                </a:cubicBezTo>
                <a:cubicBezTo>
                  <a:pt x="383" y="471"/>
                  <a:pt x="367" y="486"/>
                  <a:pt x="367" y="501"/>
                </a:cubicBezTo>
                <a:cubicBezTo>
                  <a:pt x="367" y="501"/>
                  <a:pt x="383" y="516"/>
                  <a:pt x="397" y="516"/>
                </a:cubicBezTo>
                <a:cubicBezTo>
                  <a:pt x="485" y="516"/>
                  <a:pt x="485" y="516"/>
                  <a:pt x="485" y="516"/>
                </a:cubicBezTo>
                <a:cubicBezTo>
                  <a:pt x="500" y="516"/>
                  <a:pt x="500" y="516"/>
                  <a:pt x="500" y="516"/>
                </a:cubicBezTo>
                <a:cubicBezTo>
                  <a:pt x="515" y="501"/>
                  <a:pt x="515" y="501"/>
                  <a:pt x="515" y="501"/>
                </a:cubicBezTo>
                <a:cubicBezTo>
                  <a:pt x="515" y="398"/>
                  <a:pt x="515" y="398"/>
                  <a:pt x="515" y="398"/>
                </a:cubicBezTo>
                <a:cubicBezTo>
                  <a:pt x="515" y="383"/>
                  <a:pt x="500" y="383"/>
                  <a:pt x="485" y="383"/>
                </a:cubicBezTo>
                <a:close/>
                <a:moveTo>
                  <a:pt x="250" y="354"/>
                </a:moveTo>
                <a:lnTo>
                  <a:pt x="250" y="354"/>
                </a:lnTo>
                <a:cubicBezTo>
                  <a:pt x="162" y="442"/>
                  <a:pt x="162" y="442"/>
                  <a:pt x="162" y="442"/>
                </a:cubicBezTo>
                <a:cubicBezTo>
                  <a:pt x="162" y="398"/>
                  <a:pt x="162" y="398"/>
                  <a:pt x="162" y="398"/>
                </a:cubicBezTo>
                <a:cubicBezTo>
                  <a:pt x="162" y="383"/>
                  <a:pt x="147" y="383"/>
                  <a:pt x="132" y="383"/>
                </a:cubicBezTo>
                <a:cubicBezTo>
                  <a:pt x="132" y="383"/>
                  <a:pt x="117" y="383"/>
                  <a:pt x="117" y="398"/>
                </a:cubicBezTo>
                <a:cubicBezTo>
                  <a:pt x="117" y="501"/>
                  <a:pt x="117" y="501"/>
                  <a:pt x="117" y="501"/>
                </a:cubicBezTo>
                <a:cubicBezTo>
                  <a:pt x="117" y="501"/>
                  <a:pt x="117" y="501"/>
                  <a:pt x="117" y="516"/>
                </a:cubicBezTo>
                <a:cubicBezTo>
                  <a:pt x="132" y="516"/>
                  <a:pt x="132" y="516"/>
                  <a:pt x="132" y="516"/>
                </a:cubicBezTo>
                <a:cubicBezTo>
                  <a:pt x="235" y="516"/>
                  <a:pt x="235" y="516"/>
                  <a:pt x="235" y="516"/>
                </a:cubicBezTo>
                <a:cubicBezTo>
                  <a:pt x="250" y="516"/>
                  <a:pt x="250" y="501"/>
                  <a:pt x="250" y="501"/>
                </a:cubicBezTo>
                <a:cubicBezTo>
                  <a:pt x="250" y="486"/>
                  <a:pt x="250" y="471"/>
                  <a:pt x="235" y="471"/>
                </a:cubicBezTo>
                <a:cubicBezTo>
                  <a:pt x="176" y="471"/>
                  <a:pt x="176" y="471"/>
                  <a:pt x="176" y="471"/>
                </a:cubicBezTo>
                <a:cubicBezTo>
                  <a:pt x="279" y="383"/>
                  <a:pt x="279" y="383"/>
                  <a:pt x="279" y="383"/>
                </a:cubicBezTo>
                <a:lnTo>
                  <a:pt x="250" y="354"/>
                </a:lnTo>
                <a:close/>
                <a:moveTo>
                  <a:pt x="544" y="0"/>
                </a:moveTo>
                <a:lnTo>
                  <a:pt x="544" y="0"/>
                </a:lnTo>
                <a:cubicBezTo>
                  <a:pt x="73" y="0"/>
                  <a:pt x="73" y="0"/>
                  <a:pt x="73" y="0"/>
                </a:cubicBezTo>
                <a:cubicBezTo>
                  <a:pt x="29" y="0"/>
                  <a:pt x="0" y="45"/>
                  <a:pt x="0" y="89"/>
                </a:cubicBezTo>
                <a:cubicBezTo>
                  <a:pt x="0" y="560"/>
                  <a:pt x="0" y="560"/>
                  <a:pt x="0" y="560"/>
                </a:cubicBezTo>
                <a:cubicBezTo>
                  <a:pt x="0" y="604"/>
                  <a:pt x="29" y="633"/>
                  <a:pt x="73" y="633"/>
                </a:cubicBezTo>
                <a:cubicBezTo>
                  <a:pt x="544" y="633"/>
                  <a:pt x="544" y="633"/>
                  <a:pt x="544" y="633"/>
                </a:cubicBezTo>
                <a:cubicBezTo>
                  <a:pt x="588" y="633"/>
                  <a:pt x="633" y="604"/>
                  <a:pt x="633" y="560"/>
                </a:cubicBezTo>
                <a:cubicBezTo>
                  <a:pt x="633" y="89"/>
                  <a:pt x="633" y="89"/>
                  <a:pt x="633" y="89"/>
                </a:cubicBezTo>
                <a:cubicBezTo>
                  <a:pt x="633" y="45"/>
                  <a:pt x="588" y="0"/>
                  <a:pt x="544" y="0"/>
                </a:cubicBezTo>
                <a:close/>
                <a:moveTo>
                  <a:pt x="588" y="560"/>
                </a:moveTo>
                <a:lnTo>
                  <a:pt x="588" y="560"/>
                </a:lnTo>
                <a:cubicBezTo>
                  <a:pt x="588" y="575"/>
                  <a:pt x="574" y="589"/>
                  <a:pt x="544" y="589"/>
                </a:cubicBezTo>
                <a:cubicBezTo>
                  <a:pt x="73" y="589"/>
                  <a:pt x="73" y="589"/>
                  <a:pt x="73" y="589"/>
                </a:cubicBezTo>
                <a:cubicBezTo>
                  <a:pt x="58" y="589"/>
                  <a:pt x="44" y="575"/>
                  <a:pt x="44" y="560"/>
                </a:cubicBezTo>
                <a:cubicBezTo>
                  <a:pt x="44" y="89"/>
                  <a:pt x="44" y="89"/>
                  <a:pt x="44" y="89"/>
                </a:cubicBezTo>
                <a:cubicBezTo>
                  <a:pt x="44" y="59"/>
                  <a:pt x="58" y="45"/>
                  <a:pt x="73" y="45"/>
                </a:cubicBezTo>
                <a:cubicBezTo>
                  <a:pt x="544" y="45"/>
                  <a:pt x="544" y="45"/>
                  <a:pt x="544" y="45"/>
                </a:cubicBezTo>
                <a:cubicBezTo>
                  <a:pt x="574" y="45"/>
                  <a:pt x="588" y="59"/>
                  <a:pt x="588" y="89"/>
                </a:cubicBezTo>
                <a:lnTo>
                  <a:pt x="588" y="560"/>
                </a:lnTo>
                <a:close/>
                <a:moveTo>
                  <a:pt x="485" y="118"/>
                </a:moveTo>
                <a:lnTo>
                  <a:pt x="485" y="118"/>
                </a:lnTo>
                <a:cubicBezTo>
                  <a:pt x="397" y="118"/>
                  <a:pt x="397" y="118"/>
                  <a:pt x="397" y="118"/>
                </a:cubicBezTo>
                <a:cubicBezTo>
                  <a:pt x="383" y="118"/>
                  <a:pt x="367" y="133"/>
                  <a:pt x="367" y="148"/>
                </a:cubicBezTo>
                <a:cubicBezTo>
                  <a:pt x="367" y="148"/>
                  <a:pt x="383" y="162"/>
                  <a:pt x="397" y="162"/>
                </a:cubicBezTo>
                <a:cubicBezTo>
                  <a:pt x="441" y="162"/>
                  <a:pt x="441" y="162"/>
                  <a:pt x="441" y="162"/>
                </a:cubicBezTo>
                <a:cubicBezTo>
                  <a:pt x="353" y="251"/>
                  <a:pt x="353" y="251"/>
                  <a:pt x="353" y="251"/>
                </a:cubicBezTo>
                <a:cubicBezTo>
                  <a:pt x="383" y="280"/>
                  <a:pt x="383" y="280"/>
                  <a:pt x="383" y="280"/>
                </a:cubicBezTo>
                <a:cubicBezTo>
                  <a:pt x="471" y="192"/>
                  <a:pt x="471" y="192"/>
                  <a:pt x="471" y="192"/>
                </a:cubicBezTo>
                <a:cubicBezTo>
                  <a:pt x="471" y="236"/>
                  <a:pt x="471" y="236"/>
                  <a:pt x="471" y="236"/>
                </a:cubicBezTo>
                <a:cubicBezTo>
                  <a:pt x="471" y="251"/>
                  <a:pt x="485" y="266"/>
                  <a:pt x="485" y="266"/>
                </a:cubicBezTo>
                <a:cubicBezTo>
                  <a:pt x="500" y="266"/>
                  <a:pt x="515" y="251"/>
                  <a:pt x="515" y="236"/>
                </a:cubicBezTo>
                <a:cubicBezTo>
                  <a:pt x="515" y="148"/>
                  <a:pt x="515" y="148"/>
                  <a:pt x="515" y="148"/>
                </a:cubicBezTo>
                <a:cubicBezTo>
                  <a:pt x="515" y="133"/>
                  <a:pt x="515" y="133"/>
                  <a:pt x="500" y="133"/>
                </a:cubicBezTo>
                <a:cubicBezTo>
                  <a:pt x="500" y="118"/>
                  <a:pt x="500" y="118"/>
                  <a:pt x="485" y="118"/>
                </a:cubicBezTo>
                <a:close/>
              </a:path>
            </a:pathLst>
          </a:custGeom>
          <a:solidFill>
            <a:schemeClr val="bg1"/>
          </a:solidFill>
          <a:ln>
            <a:noFill/>
          </a:ln>
          <a:effectLst/>
        </p:spPr>
        <p:txBody>
          <a:bodyPr wrap="none" lIns="91424" tIns="45712" rIns="91424" bIns="45712" anchor="ctr"/>
          <a:lstStyle/>
          <a:p>
            <a:pPr defTabSz="685663" fontAlgn="auto">
              <a:spcBef>
                <a:spcPts val="0"/>
              </a:spcBef>
              <a:spcAft>
                <a:spcPts val="0"/>
              </a:spcAft>
              <a:defRPr/>
            </a:pPr>
            <a:endParaRPr lang="en-US" sz="1350">
              <a:solidFill>
                <a:srgbClr val="445469"/>
              </a:solidFill>
              <a:latin typeface="Lato Light"/>
              <a:ea typeface="+mn-ea"/>
            </a:endParaRPr>
          </a:p>
        </p:txBody>
      </p:sp>
      <p:sp>
        <p:nvSpPr>
          <p:cNvPr id="25" name="Freeform 108">
            <a:extLst>
              <a:ext uri="{FF2B5EF4-FFF2-40B4-BE49-F238E27FC236}">
                <a16:creationId xmlns:a16="http://schemas.microsoft.com/office/drawing/2014/main" id="{8FE899FE-9862-4E7F-B887-B4A93550EDAB}"/>
              </a:ext>
            </a:extLst>
          </p:cNvPr>
          <p:cNvSpPr>
            <a:spLocks noChangeArrowheads="1"/>
          </p:cNvSpPr>
          <p:nvPr/>
        </p:nvSpPr>
        <p:spPr bwMode="auto">
          <a:xfrm>
            <a:off x="1955717" y="4703228"/>
            <a:ext cx="366334" cy="377334"/>
          </a:xfrm>
          <a:custGeom>
            <a:avLst/>
            <a:gdLst>
              <a:gd name="T0" fmla="*/ 88 w 619"/>
              <a:gd name="T1" fmla="*/ 89 h 634"/>
              <a:gd name="T2" fmla="*/ 88 w 619"/>
              <a:gd name="T3" fmla="*/ 89 h 634"/>
              <a:gd name="T4" fmla="*/ 73 w 619"/>
              <a:gd name="T5" fmla="*/ 103 h 634"/>
              <a:gd name="T6" fmla="*/ 88 w 619"/>
              <a:gd name="T7" fmla="*/ 118 h 634"/>
              <a:gd name="T8" fmla="*/ 118 w 619"/>
              <a:gd name="T9" fmla="*/ 103 h 634"/>
              <a:gd name="T10" fmla="*/ 88 w 619"/>
              <a:gd name="T11" fmla="*/ 89 h 634"/>
              <a:gd name="T12" fmla="*/ 545 w 619"/>
              <a:gd name="T13" fmla="*/ 0 h 634"/>
              <a:gd name="T14" fmla="*/ 545 w 619"/>
              <a:gd name="T15" fmla="*/ 0 h 634"/>
              <a:gd name="T16" fmla="*/ 73 w 619"/>
              <a:gd name="T17" fmla="*/ 0 h 634"/>
              <a:gd name="T18" fmla="*/ 0 w 619"/>
              <a:gd name="T19" fmla="*/ 89 h 634"/>
              <a:gd name="T20" fmla="*/ 0 w 619"/>
              <a:gd name="T21" fmla="*/ 560 h 634"/>
              <a:gd name="T22" fmla="*/ 73 w 619"/>
              <a:gd name="T23" fmla="*/ 633 h 634"/>
              <a:gd name="T24" fmla="*/ 545 w 619"/>
              <a:gd name="T25" fmla="*/ 633 h 634"/>
              <a:gd name="T26" fmla="*/ 618 w 619"/>
              <a:gd name="T27" fmla="*/ 560 h 634"/>
              <a:gd name="T28" fmla="*/ 618 w 619"/>
              <a:gd name="T29" fmla="*/ 89 h 634"/>
              <a:gd name="T30" fmla="*/ 545 w 619"/>
              <a:gd name="T31" fmla="*/ 0 h 634"/>
              <a:gd name="T32" fmla="*/ 589 w 619"/>
              <a:gd name="T33" fmla="*/ 560 h 634"/>
              <a:gd name="T34" fmla="*/ 589 w 619"/>
              <a:gd name="T35" fmla="*/ 560 h 634"/>
              <a:gd name="T36" fmla="*/ 545 w 619"/>
              <a:gd name="T37" fmla="*/ 589 h 634"/>
              <a:gd name="T38" fmla="*/ 73 w 619"/>
              <a:gd name="T39" fmla="*/ 589 h 634"/>
              <a:gd name="T40" fmla="*/ 29 w 619"/>
              <a:gd name="T41" fmla="*/ 560 h 634"/>
              <a:gd name="T42" fmla="*/ 29 w 619"/>
              <a:gd name="T43" fmla="*/ 206 h 634"/>
              <a:gd name="T44" fmla="*/ 589 w 619"/>
              <a:gd name="T45" fmla="*/ 206 h 634"/>
              <a:gd name="T46" fmla="*/ 589 w 619"/>
              <a:gd name="T47" fmla="*/ 560 h 634"/>
              <a:gd name="T48" fmla="*/ 589 w 619"/>
              <a:gd name="T49" fmla="*/ 162 h 634"/>
              <a:gd name="T50" fmla="*/ 589 w 619"/>
              <a:gd name="T51" fmla="*/ 162 h 634"/>
              <a:gd name="T52" fmla="*/ 29 w 619"/>
              <a:gd name="T53" fmla="*/ 162 h 634"/>
              <a:gd name="T54" fmla="*/ 29 w 619"/>
              <a:gd name="T55" fmla="*/ 89 h 634"/>
              <a:gd name="T56" fmla="*/ 73 w 619"/>
              <a:gd name="T57" fmla="*/ 44 h 634"/>
              <a:gd name="T58" fmla="*/ 545 w 619"/>
              <a:gd name="T59" fmla="*/ 44 h 634"/>
              <a:gd name="T60" fmla="*/ 589 w 619"/>
              <a:gd name="T61" fmla="*/ 89 h 634"/>
              <a:gd name="T62" fmla="*/ 589 w 619"/>
              <a:gd name="T63" fmla="*/ 162 h 634"/>
              <a:gd name="T64" fmla="*/ 250 w 619"/>
              <a:gd name="T65" fmla="*/ 89 h 634"/>
              <a:gd name="T66" fmla="*/ 250 w 619"/>
              <a:gd name="T67" fmla="*/ 89 h 634"/>
              <a:gd name="T68" fmla="*/ 235 w 619"/>
              <a:gd name="T69" fmla="*/ 103 h 634"/>
              <a:gd name="T70" fmla="*/ 250 w 619"/>
              <a:gd name="T71" fmla="*/ 118 h 634"/>
              <a:gd name="T72" fmla="*/ 265 w 619"/>
              <a:gd name="T73" fmla="*/ 103 h 634"/>
              <a:gd name="T74" fmla="*/ 250 w 619"/>
              <a:gd name="T75" fmla="*/ 89 h 634"/>
              <a:gd name="T76" fmla="*/ 177 w 619"/>
              <a:gd name="T77" fmla="*/ 89 h 634"/>
              <a:gd name="T78" fmla="*/ 177 w 619"/>
              <a:gd name="T79" fmla="*/ 89 h 634"/>
              <a:gd name="T80" fmla="*/ 147 w 619"/>
              <a:gd name="T81" fmla="*/ 103 h 634"/>
              <a:gd name="T82" fmla="*/ 177 w 619"/>
              <a:gd name="T83" fmla="*/ 118 h 634"/>
              <a:gd name="T84" fmla="*/ 191 w 619"/>
              <a:gd name="T85" fmla="*/ 103 h 634"/>
              <a:gd name="T86" fmla="*/ 177 w 619"/>
              <a:gd name="T87" fmla="*/ 89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634">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ffectLst/>
        </p:spPr>
        <p:txBody>
          <a:bodyPr wrap="none" lIns="91424" tIns="45712" rIns="91424" bIns="45712" anchor="ctr"/>
          <a:lstStyle/>
          <a:p>
            <a:pPr defTabSz="685663" fontAlgn="auto">
              <a:spcBef>
                <a:spcPts val="0"/>
              </a:spcBef>
              <a:spcAft>
                <a:spcPts val="0"/>
              </a:spcAft>
              <a:defRPr/>
            </a:pPr>
            <a:endParaRPr lang="en-US" sz="1350">
              <a:solidFill>
                <a:srgbClr val="445469"/>
              </a:solidFill>
              <a:latin typeface="Lato Light"/>
              <a:ea typeface="+mn-ea"/>
            </a:endParaRPr>
          </a:p>
        </p:txBody>
      </p:sp>
      <p:sp>
        <p:nvSpPr>
          <p:cNvPr id="26" name="Freeform 136">
            <a:extLst>
              <a:ext uri="{FF2B5EF4-FFF2-40B4-BE49-F238E27FC236}">
                <a16:creationId xmlns:a16="http://schemas.microsoft.com/office/drawing/2014/main" id="{CD5AE9BA-1B24-40AA-A00F-02E398291096}"/>
              </a:ext>
            </a:extLst>
          </p:cNvPr>
          <p:cNvSpPr>
            <a:spLocks noChangeArrowheads="1"/>
          </p:cNvSpPr>
          <p:nvPr/>
        </p:nvSpPr>
        <p:spPr bwMode="auto">
          <a:xfrm>
            <a:off x="9897842" y="1971080"/>
            <a:ext cx="377236" cy="377334"/>
          </a:xfrm>
          <a:custGeom>
            <a:avLst/>
            <a:gdLst>
              <a:gd name="T0" fmla="*/ 501 w 634"/>
              <a:gd name="T1" fmla="*/ 235 h 634"/>
              <a:gd name="T2" fmla="*/ 501 w 634"/>
              <a:gd name="T3" fmla="*/ 353 h 634"/>
              <a:gd name="T4" fmla="*/ 501 w 634"/>
              <a:gd name="T5" fmla="*/ 235 h 634"/>
              <a:gd name="T6" fmla="*/ 516 w 634"/>
              <a:gd name="T7" fmla="*/ 324 h 634"/>
              <a:gd name="T8" fmla="*/ 471 w 634"/>
              <a:gd name="T9" fmla="*/ 280 h 634"/>
              <a:gd name="T10" fmla="*/ 516 w 634"/>
              <a:gd name="T11" fmla="*/ 324 h 634"/>
              <a:gd name="T12" fmla="*/ 530 w 634"/>
              <a:gd name="T13" fmla="*/ 515 h 634"/>
              <a:gd name="T14" fmla="*/ 442 w 634"/>
              <a:gd name="T15" fmla="*/ 530 h 634"/>
              <a:gd name="T16" fmla="*/ 530 w 634"/>
              <a:gd name="T17" fmla="*/ 560 h 634"/>
              <a:gd name="T18" fmla="*/ 530 w 634"/>
              <a:gd name="T19" fmla="*/ 515 h 634"/>
              <a:gd name="T20" fmla="*/ 354 w 634"/>
              <a:gd name="T21" fmla="*/ 235 h 634"/>
              <a:gd name="T22" fmla="*/ 89 w 634"/>
              <a:gd name="T23" fmla="*/ 280 h 634"/>
              <a:gd name="T24" fmla="*/ 118 w 634"/>
              <a:gd name="T25" fmla="*/ 560 h 634"/>
              <a:gd name="T26" fmla="*/ 398 w 634"/>
              <a:gd name="T27" fmla="*/ 515 h 634"/>
              <a:gd name="T28" fmla="*/ 354 w 634"/>
              <a:gd name="T29" fmla="*/ 235 h 634"/>
              <a:gd name="T30" fmla="*/ 354 w 634"/>
              <a:gd name="T31" fmla="*/ 501 h 634"/>
              <a:gd name="T32" fmla="*/ 148 w 634"/>
              <a:gd name="T33" fmla="*/ 515 h 634"/>
              <a:gd name="T34" fmla="*/ 118 w 634"/>
              <a:gd name="T35" fmla="*/ 294 h 634"/>
              <a:gd name="T36" fmla="*/ 339 w 634"/>
              <a:gd name="T37" fmla="*/ 280 h 634"/>
              <a:gd name="T38" fmla="*/ 354 w 634"/>
              <a:gd name="T39" fmla="*/ 501 h 634"/>
              <a:gd name="T40" fmla="*/ 530 w 634"/>
              <a:gd name="T41" fmla="*/ 456 h 634"/>
              <a:gd name="T42" fmla="*/ 442 w 634"/>
              <a:gd name="T43" fmla="*/ 471 h 634"/>
              <a:gd name="T44" fmla="*/ 530 w 634"/>
              <a:gd name="T45" fmla="*/ 501 h 634"/>
              <a:gd name="T46" fmla="*/ 530 w 634"/>
              <a:gd name="T47" fmla="*/ 456 h 634"/>
              <a:gd name="T48" fmla="*/ 560 w 634"/>
              <a:gd name="T49" fmla="*/ 162 h 634"/>
              <a:gd name="T50" fmla="*/ 545 w 634"/>
              <a:gd name="T51" fmla="*/ 44 h 634"/>
              <a:gd name="T52" fmla="*/ 530 w 634"/>
              <a:gd name="T53" fmla="*/ 15 h 634"/>
              <a:gd name="T54" fmla="*/ 118 w 634"/>
              <a:gd name="T55" fmla="*/ 15 h 634"/>
              <a:gd name="T56" fmla="*/ 89 w 634"/>
              <a:gd name="T57" fmla="*/ 44 h 634"/>
              <a:gd name="T58" fmla="*/ 89 w 634"/>
              <a:gd name="T59" fmla="*/ 162 h 634"/>
              <a:gd name="T60" fmla="*/ 0 w 634"/>
              <a:gd name="T61" fmla="*/ 560 h 634"/>
              <a:gd name="T62" fmla="*/ 560 w 634"/>
              <a:gd name="T63" fmla="*/ 633 h 634"/>
              <a:gd name="T64" fmla="*/ 633 w 634"/>
              <a:gd name="T65" fmla="*/ 235 h 634"/>
              <a:gd name="T66" fmla="*/ 589 w 634"/>
              <a:gd name="T67" fmla="*/ 560 h 634"/>
              <a:gd name="T68" fmla="*/ 560 w 634"/>
              <a:gd name="T69" fmla="*/ 589 h 634"/>
              <a:gd name="T70" fmla="*/ 45 w 634"/>
              <a:gd name="T71" fmla="*/ 560 h 634"/>
              <a:gd name="T72" fmla="*/ 89 w 634"/>
              <a:gd name="T73" fmla="*/ 206 h 634"/>
              <a:gd name="T74" fmla="*/ 589 w 634"/>
              <a:gd name="T75" fmla="*/ 235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4" h="634">
                <a:moveTo>
                  <a:pt x="501" y="235"/>
                </a:moveTo>
                <a:lnTo>
                  <a:pt x="501" y="235"/>
                </a:lnTo>
                <a:cubicBezTo>
                  <a:pt x="457" y="235"/>
                  <a:pt x="442" y="265"/>
                  <a:pt x="442" y="294"/>
                </a:cubicBezTo>
                <a:cubicBezTo>
                  <a:pt x="442" y="339"/>
                  <a:pt x="457" y="353"/>
                  <a:pt x="501" y="353"/>
                </a:cubicBezTo>
                <a:cubicBezTo>
                  <a:pt x="530" y="353"/>
                  <a:pt x="560" y="339"/>
                  <a:pt x="560" y="294"/>
                </a:cubicBezTo>
                <a:cubicBezTo>
                  <a:pt x="560" y="265"/>
                  <a:pt x="530" y="235"/>
                  <a:pt x="501" y="235"/>
                </a:cubicBezTo>
                <a:close/>
                <a:moveTo>
                  <a:pt x="516" y="324"/>
                </a:moveTo>
                <a:lnTo>
                  <a:pt x="516" y="324"/>
                </a:lnTo>
                <a:cubicBezTo>
                  <a:pt x="471" y="324"/>
                  <a:pt x="471" y="324"/>
                  <a:pt x="471" y="324"/>
                </a:cubicBezTo>
                <a:cubicBezTo>
                  <a:pt x="471" y="280"/>
                  <a:pt x="471" y="280"/>
                  <a:pt x="471" y="280"/>
                </a:cubicBezTo>
                <a:cubicBezTo>
                  <a:pt x="516" y="280"/>
                  <a:pt x="516" y="280"/>
                  <a:pt x="516" y="280"/>
                </a:cubicBezTo>
                <a:lnTo>
                  <a:pt x="516" y="324"/>
                </a:lnTo>
                <a:close/>
                <a:moveTo>
                  <a:pt x="530" y="515"/>
                </a:moveTo>
                <a:lnTo>
                  <a:pt x="530" y="515"/>
                </a:lnTo>
                <a:cubicBezTo>
                  <a:pt x="457" y="515"/>
                  <a:pt x="457" y="515"/>
                  <a:pt x="457" y="515"/>
                </a:cubicBezTo>
                <a:cubicBezTo>
                  <a:pt x="442" y="515"/>
                  <a:pt x="442" y="530"/>
                  <a:pt x="442" y="530"/>
                </a:cubicBezTo>
                <a:cubicBezTo>
                  <a:pt x="442" y="545"/>
                  <a:pt x="442" y="560"/>
                  <a:pt x="457" y="560"/>
                </a:cubicBezTo>
                <a:cubicBezTo>
                  <a:pt x="530" y="560"/>
                  <a:pt x="530" y="560"/>
                  <a:pt x="530" y="560"/>
                </a:cubicBezTo>
                <a:cubicBezTo>
                  <a:pt x="545" y="560"/>
                  <a:pt x="560" y="545"/>
                  <a:pt x="560" y="530"/>
                </a:cubicBezTo>
                <a:cubicBezTo>
                  <a:pt x="560" y="530"/>
                  <a:pt x="545" y="515"/>
                  <a:pt x="530" y="515"/>
                </a:cubicBezTo>
                <a:close/>
                <a:moveTo>
                  <a:pt x="354" y="235"/>
                </a:moveTo>
                <a:lnTo>
                  <a:pt x="354" y="235"/>
                </a:lnTo>
                <a:cubicBezTo>
                  <a:pt x="118" y="235"/>
                  <a:pt x="118" y="235"/>
                  <a:pt x="118" y="235"/>
                </a:cubicBezTo>
                <a:cubicBezTo>
                  <a:pt x="103" y="235"/>
                  <a:pt x="89" y="265"/>
                  <a:pt x="89" y="280"/>
                </a:cubicBezTo>
                <a:cubicBezTo>
                  <a:pt x="89" y="515"/>
                  <a:pt x="89" y="515"/>
                  <a:pt x="89" y="515"/>
                </a:cubicBezTo>
                <a:cubicBezTo>
                  <a:pt x="89" y="530"/>
                  <a:pt x="103" y="560"/>
                  <a:pt x="118" y="560"/>
                </a:cubicBezTo>
                <a:cubicBezTo>
                  <a:pt x="354" y="560"/>
                  <a:pt x="354" y="560"/>
                  <a:pt x="354" y="560"/>
                </a:cubicBezTo>
                <a:cubicBezTo>
                  <a:pt x="383" y="560"/>
                  <a:pt x="398" y="530"/>
                  <a:pt x="398" y="515"/>
                </a:cubicBezTo>
                <a:cubicBezTo>
                  <a:pt x="398" y="280"/>
                  <a:pt x="398" y="280"/>
                  <a:pt x="398" y="280"/>
                </a:cubicBezTo>
                <a:cubicBezTo>
                  <a:pt x="398" y="265"/>
                  <a:pt x="383" y="235"/>
                  <a:pt x="354" y="235"/>
                </a:cubicBezTo>
                <a:close/>
                <a:moveTo>
                  <a:pt x="354" y="501"/>
                </a:moveTo>
                <a:lnTo>
                  <a:pt x="354" y="501"/>
                </a:lnTo>
                <a:cubicBezTo>
                  <a:pt x="354" y="501"/>
                  <a:pt x="354" y="515"/>
                  <a:pt x="339" y="515"/>
                </a:cubicBezTo>
                <a:cubicBezTo>
                  <a:pt x="148" y="515"/>
                  <a:pt x="148" y="515"/>
                  <a:pt x="148" y="515"/>
                </a:cubicBezTo>
                <a:cubicBezTo>
                  <a:pt x="133" y="515"/>
                  <a:pt x="118" y="501"/>
                  <a:pt x="118" y="501"/>
                </a:cubicBezTo>
                <a:cubicBezTo>
                  <a:pt x="118" y="294"/>
                  <a:pt x="118" y="294"/>
                  <a:pt x="118" y="294"/>
                </a:cubicBezTo>
                <a:cubicBezTo>
                  <a:pt x="118" y="294"/>
                  <a:pt x="133" y="280"/>
                  <a:pt x="148" y="280"/>
                </a:cubicBezTo>
                <a:cubicBezTo>
                  <a:pt x="339" y="280"/>
                  <a:pt x="339" y="280"/>
                  <a:pt x="339" y="280"/>
                </a:cubicBezTo>
                <a:cubicBezTo>
                  <a:pt x="354" y="280"/>
                  <a:pt x="354" y="294"/>
                  <a:pt x="354" y="294"/>
                </a:cubicBezTo>
                <a:lnTo>
                  <a:pt x="354" y="501"/>
                </a:lnTo>
                <a:close/>
                <a:moveTo>
                  <a:pt x="530" y="456"/>
                </a:moveTo>
                <a:lnTo>
                  <a:pt x="530" y="456"/>
                </a:lnTo>
                <a:cubicBezTo>
                  <a:pt x="457" y="456"/>
                  <a:pt x="457" y="456"/>
                  <a:pt x="457" y="456"/>
                </a:cubicBezTo>
                <a:cubicBezTo>
                  <a:pt x="442" y="456"/>
                  <a:pt x="442" y="471"/>
                  <a:pt x="442" y="471"/>
                </a:cubicBezTo>
                <a:cubicBezTo>
                  <a:pt x="442" y="486"/>
                  <a:pt x="442" y="501"/>
                  <a:pt x="457" y="501"/>
                </a:cubicBezTo>
                <a:cubicBezTo>
                  <a:pt x="530" y="501"/>
                  <a:pt x="530" y="501"/>
                  <a:pt x="530" y="501"/>
                </a:cubicBezTo>
                <a:cubicBezTo>
                  <a:pt x="545" y="501"/>
                  <a:pt x="560" y="486"/>
                  <a:pt x="560" y="471"/>
                </a:cubicBezTo>
                <a:cubicBezTo>
                  <a:pt x="560" y="471"/>
                  <a:pt x="545" y="456"/>
                  <a:pt x="530" y="456"/>
                </a:cubicBezTo>
                <a:close/>
                <a:moveTo>
                  <a:pt x="560" y="162"/>
                </a:moveTo>
                <a:lnTo>
                  <a:pt x="560" y="162"/>
                </a:lnTo>
                <a:cubicBezTo>
                  <a:pt x="369" y="162"/>
                  <a:pt x="369" y="162"/>
                  <a:pt x="369" y="162"/>
                </a:cubicBezTo>
                <a:cubicBezTo>
                  <a:pt x="545" y="44"/>
                  <a:pt x="545" y="44"/>
                  <a:pt x="545" y="44"/>
                </a:cubicBezTo>
                <a:cubicBezTo>
                  <a:pt x="560" y="44"/>
                  <a:pt x="560" y="30"/>
                  <a:pt x="545" y="15"/>
                </a:cubicBezTo>
                <a:cubicBezTo>
                  <a:pt x="545" y="0"/>
                  <a:pt x="530" y="0"/>
                  <a:pt x="530" y="15"/>
                </a:cubicBezTo>
                <a:cubicBezTo>
                  <a:pt x="530" y="15"/>
                  <a:pt x="339" y="133"/>
                  <a:pt x="324" y="147"/>
                </a:cubicBezTo>
                <a:cubicBezTo>
                  <a:pt x="118" y="15"/>
                  <a:pt x="118" y="15"/>
                  <a:pt x="118" y="15"/>
                </a:cubicBezTo>
                <a:cubicBezTo>
                  <a:pt x="103" y="0"/>
                  <a:pt x="89" y="0"/>
                  <a:pt x="89" y="15"/>
                </a:cubicBezTo>
                <a:cubicBezTo>
                  <a:pt x="89" y="30"/>
                  <a:pt x="89" y="44"/>
                  <a:pt x="89" y="44"/>
                </a:cubicBezTo>
                <a:cubicBezTo>
                  <a:pt x="265" y="162"/>
                  <a:pt x="265" y="162"/>
                  <a:pt x="265" y="162"/>
                </a:cubicBezTo>
                <a:cubicBezTo>
                  <a:pt x="89" y="162"/>
                  <a:pt x="89" y="162"/>
                  <a:pt x="89" y="162"/>
                </a:cubicBezTo>
                <a:cubicBezTo>
                  <a:pt x="45" y="162"/>
                  <a:pt x="0" y="192"/>
                  <a:pt x="0" y="235"/>
                </a:cubicBezTo>
                <a:cubicBezTo>
                  <a:pt x="0" y="560"/>
                  <a:pt x="0" y="560"/>
                  <a:pt x="0" y="560"/>
                </a:cubicBezTo>
                <a:cubicBezTo>
                  <a:pt x="0" y="604"/>
                  <a:pt x="45" y="633"/>
                  <a:pt x="89" y="633"/>
                </a:cubicBezTo>
                <a:cubicBezTo>
                  <a:pt x="560" y="633"/>
                  <a:pt x="560" y="633"/>
                  <a:pt x="560" y="633"/>
                </a:cubicBezTo>
                <a:cubicBezTo>
                  <a:pt x="604" y="633"/>
                  <a:pt x="633" y="604"/>
                  <a:pt x="633" y="560"/>
                </a:cubicBezTo>
                <a:cubicBezTo>
                  <a:pt x="633" y="235"/>
                  <a:pt x="633" y="235"/>
                  <a:pt x="633" y="235"/>
                </a:cubicBezTo>
                <a:cubicBezTo>
                  <a:pt x="633" y="192"/>
                  <a:pt x="604" y="162"/>
                  <a:pt x="560" y="162"/>
                </a:cubicBezTo>
                <a:close/>
                <a:moveTo>
                  <a:pt x="589" y="560"/>
                </a:moveTo>
                <a:lnTo>
                  <a:pt x="589" y="560"/>
                </a:lnTo>
                <a:cubicBezTo>
                  <a:pt x="589" y="574"/>
                  <a:pt x="575" y="589"/>
                  <a:pt x="560" y="589"/>
                </a:cubicBezTo>
                <a:cubicBezTo>
                  <a:pt x="89" y="589"/>
                  <a:pt x="89" y="589"/>
                  <a:pt x="89" y="589"/>
                </a:cubicBezTo>
                <a:cubicBezTo>
                  <a:pt x="59" y="589"/>
                  <a:pt x="45" y="574"/>
                  <a:pt x="45" y="560"/>
                </a:cubicBezTo>
                <a:cubicBezTo>
                  <a:pt x="45" y="235"/>
                  <a:pt x="45" y="235"/>
                  <a:pt x="45" y="235"/>
                </a:cubicBezTo>
                <a:cubicBezTo>
                  <a:pt x="45" y="221"/>
                  <a:pt x="59" y="206"/>
                  <a:pt x="89" y="206"/>
                </a:cubicBezTo>
                <a:cubicBezTo>
                  <a:pt x="560" y="206"/>
                  <a:pt x="560" y="206"/>
                  <a:pt x="560" y="206"/>
                </a:cubicBezTo>
                <a:cubicBezTo>
                  <a:pt x="575" y="206"/>
                  <a:pt x="589" y="221"/>
                  <a:pt x="589" y="235"/>
                </a:cubicBezTo>
                <a:lnTo>
                  <a:pt x="589" y="560"/>
                </a:lnTo>
                <a:close/>
              </a:path>
            </a:pathLst>
          </a:custGeom>
          <a:solidFill>
            <a:schemeClr val="bg1"/>
          </a:solidFill>
          <a:ln>
            <a:noFill/>
          </a:ln>
          <a:effectLst/>
        </p:spPr>
        <p:txBody>
          <a:bodyPr wrap="none" lIns="91424" tIns="45712" rIns="91424" bIns="45712" anchor="ctr"/>
          <a:lstStyle/>
          <a:p>
            <a:pPr defTabSz="685663" fontAlgn="auto">
              <a:spcBef>
                <a:spcPts val="0"/>
              </a:spcBef>
              <a:spcAft>
                <a:spcPts val="0"/>
              </a:spcAft>
              <a:defRPr/>
            </a:pPr>
            <a:endParaRPr lang="en-US" sz="1350">
              <a:solidFill>
                <a:srgbClr val="445469"/>
              </a:solidFill>
              <a:latin typeface="Lato Light"/>
              <a:ea typeface="+mn-ea"/>
            </a:endParaRPr>
          </a:p>
        </p:txBody>
      </p:sp>
      <p:sp>
        <p:nvSpPr>
          <p:cNvPr id="27" name="Freeform 148">
            <a:extLst>
              <a:ext uri="{FF2B5EF4-FFF2-40B4-BE49-F238E27FC236}">
                <a16:creationId xmlns:a16="http://schemas.microsoft.com/office/drawing/2014/main" id="{138C646B-DCE7-4CF3-93F2-B448345ED0DC}"/>
              </a:ext>
            </a:extLst>
          </p:cNvPr>
          <p:cNvSpPr>
            <a:spLocks noChangeArrowheads="1"/>
          </p:cNvSpPr>
          <p:nvPr/>
        </p:nvSpPr>
        <p:spPr bwMode="auto">
          <a:xfrm>
            <a:off x="1955717" y="2003283"/>
            <a:ext cx="366334" cy="327168"/>
          </a:xfrm>
          <a:custGeom>
            <a:avLst/>
            <a:gdLst>
              <a:gd name="T0" fmla="*/ 545 w 619"/>
              <a:gd name="T1" fmla="*/ 74 h 546"/>
              <a:gd name="T2" fmla="*/ 545 w 619"/>
              <a:gd name="T3" fmla="*/ 74 h 546"/>
              <a:gd name="T4" fmla="*/ 486 w 619"/>
              <a:gd name="T5" fmla="*/ 74 h 546"/>
              <a:gd name="T6" fmla="*/ 471 w 619"/>
              <a:gd name="T7" fmla="*/ 30 h 546"/>
              <a:gd name="T8" fmla="*/ 427 w 619"/>
              <a:gd name="T9" fmla="*/ 0 h 546"/>
              <a:gd name="T10" fmla="*/ 191 w 619"/>
              <a:gd name="T11" fmla="*/ 0 h 546"/>
              <a:gd name="T12" fmla="*/ 147 w 619"/>
              <a:gd name="T13" fmla="*/ 30 h 546"/>
              <a:gd name="T14" fmla="*/ 132 w 619"/>
              <a:gd name="T15" fmla="*/ 74 h 546"/>
              <a:gd name="T16" fmla="*/ 73 w 619"/>
              <a:gd name="T17" fmla="*/ 74 h 546"/>
              <a:gd name="T18" fmla="*/ 0 w 619"/>
              <a:gd name="T19" fmla="*/ 147 h 546"/>
              <a:gd name="T20" fmla="*/ 0 w 619"/>
              <a:gd name="T21" fmla="*/ 472 h 546"/>
              <a:gd name="T22" fmla="*/ 73 w 619"/>
              <a:gd name="T23" fmla="*/ 545 h 546"/>
              <a:gd name="T24" fmla="*/ 545 w 619"/>
              <a:gd name="T25" fmla="*/ 545 h 546"/>
              <a:gd name="T26" fmla="*/ 618 w 619"/>
              <a:gd name="T27" fmla="*/ 472 h 546"/>
              <a:gd name="T28" fmla="*/ 618 w 619"/>
              <a:gd name="T29" fmla="*/ 147 h 546"/>
              <a:gd name="T30" fmla="*/ 545 w 619"/>
              <a:gd name="T31" fmla="*/ 74 h 546"/>
              <a:gd name="T32" fmla="*/ 589 w 619"/>
              <a:gd name="T33" fmla="*/ 472 h 546"/>
              <a:gd name="T34" fmla="*/ 589 w 619"/>
              <a:gd name="T35" fmla="*/ 472 h 546"/>
              <a:gd name="T36" fmla="*/ 545 w 619"/>
              <a:gd name="T37" fmla="*/ 501 h 546"/>
              <a:gd name="T38" fmla="*/ 73 w 619"/>
              <a:gd name="T39" fmla="*/ 501 h 546"/>
              <a:gd name="T40" fmla="*/ 29 w 619"/>
              <a:gd name="T41" fmla="*/ 472 h 546"/>
              <a:gd name="T42" fmla="*/ 29 w 619"/>
              <a:gd name="T43" fmla="*/ 147 h 546"/>
              <a:gd name="T44" fmla="*/ 73 w 619"/>
              <a:gd name="T45" fmla="*/ 118 h 546"/>
              <a:gd name="T46" fmla="*/ 147 w 619"/>
              <a:gd name="T47" fmla="*/ 118 h 546"/>
              <a:gd name="T48" fmla="*/ 177 w 619"/>
              <a:gd name="T49" fmla="*/ 74 h 546"/>
              <a:gd name="T50" fmla="*/ 206 w 619"/>
              <a:gd name="T51" fmla="*/ 30 h 546"/>
              <a:gd name="T52" fmla="*/ 412 w 619"/>
              <a:gd name="T53" fmla="*/ 30 h 546"/>
              <a:gd name="T54" fmla="*/ 441 w 619"/>
              <a:gd name="T55" fmla="*/ 74 h 546"/>
              <a:gd name="T56" fmla="*/ 471 w 619"/>
              <a:gd name="T57" fmla="*/ 118 h 546"/>
              <a:gd name="T58" fmla="*/ 545 w 619"/>
              <a:gd name="T59" fmla="*/ 118 h 546"/>
              <a:gd name="T60" fmla="*/ 589 w 619"/>
              <a:gd name="T61" fmla="*/ 147 h 546"/>
              <a:gd name="T62" fmla="*/ 589 w 619"/>
              <a:gd name="T63" fmla="*/ 472 h 546"/>
              <a:gd name="T64" fmla="*/ 309 w 619"/>
              <a:gd name="T65" fmla="*/ 147 h 546"/>
              <a:gd name="T66" fmla="*/ 309 w 619"/>
              <a:gd name="T67" fmla="*/ 147 h 546"/>
              <a:gd name="T68" fmla="*/ 147 w 619"/>
              <a:gd name="T69" fmla="*/ 310 h 546"/>
              <a:gd name="T70" fmla="*/ 309 w 619"/>
              <a:gd name="T71" fmla="*/ 472 h 546"/>
              <a:gd name="T72" fmla="*/ 471 w 619"/>
              <a:gd name="T73" fmla="*/ 310 h 546"/>
              <a:gd name="T74" fmla="*/ 309 w 619"/>
              <a:gd name="T75" fmla="*/ 147 h 546"/>
              <a:gd name="T76" fmla="*/ 309 w 619"/>
              <a:gd name="T77" fmla="*/ 427 h 546"/>
              <a:gd name="T78" fmla="*/ 309 w 619"/>
              <a:gd name="T79" fmla="*/ 427 h 546"/>
              <a:gd name="T80" fmla="*/ 191 w 619"/>
              <a:gd name="T81" fmla="*/ 310 h 546"/>
              <a:gd name="T82" fmla="*/ 309 w 619"/>
              <a:gd name="T83" fmla="*/ 192 h 546"/>
              <a:gd name="T84" fmla="*/ 427 w 619"/>
              <a:gd name="T85" fmla="*/ 310 h 546"/>
              <a:gd name="T86" fmla="*/ 309 w 619"/>
              <a:gd name="T87" fmla="*/ 42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9" h="546">
                <a:moveTo>
                  <a:pt x="545" y="74"/>
                </a:moveTo>
                <a:lnTo>
                  <a:pt x="545" y="74"/>
                </a:lnTo>
                <a:cubicBezTo>
                  <a:pt x="486" y="74"/>
                  <a:pt x="486" y="74"/>
                  <a:pt x="486" y="74"/>
                </a:cubicBezTo>
                <a:cubicBezTo>
                  <a:pt x="471" y="30"/>
                  <a:pt x="471" y="30"/>
                  <a:pt x="471" y="30"/>
                </a:cubicBezTo>
                <a:cubicBezTo>
                  <a:pt x="456" y="15"/>
                  <a:pt x="441" y="0"/>
                  <a:pt x="427" y="0"/>
                </a:cubicBezTo>
                <a:cubicBezTo>
                  <a:pt x="191" y="0"/>
                  <a:pt x="191" y="0"/>
                  <a:pt x="191" y="0"/>
                </a:cubicBezTo>
                <a:cubicBezTo>
                  <a:pt x="177" y="0"/>
                  <a:pt x="162" y="15"/>
                  <a:pt x="147" y="30"/>
                </a:cubicBezTo>
                <a:cubicBezTo>
                  <a:pt x="132" y="74"/>
                  <a:pt x="132" y="74"/>
                  <a:pt x="132" y="74"/>
                </a:cubicBezTo>
                <a:cubicBezTo>
                  <a:pt x="73" y="74"/>
                  <a:pt x="73" y="74"/>
                  <a:pt x="73" y="74"/>
                </a:cubicBezTo>
                <a:cubicBezTo>
                  <a:pt x="29" y="74"/>
                  <a:pt x="0" y="104"/>
                  <a:pt x="0" y="147"/>
                </a:cubicBezTo>
                <a:cubicBezTo>
                  <a:pt x="0" y="472"/>
                  <a:pt x="0" y="472"/>
                  <a:pt x="0" y="472"/>
                </a:cubicBezTo>
                <a:cubicBezTo>
                  <a:pt x="0" y="516"/>
                  <a:pt x="29" y="545"/>
                  <a:pt x="73" y="545"/>
                </a:cubicBezTo>
                <a:cubicBezTo>
                  <a:pt x="545" y="545"/>
                  <a:pt x="545" y="545"/>
                  <a:pt x="545" y="545"/>
                </a:cubicBezTo>
                <a:cubicBezTo>
                  <a:pt x="589" y="545"/>
                  <a:pt x="618" y="516"/>
                  <a:pt x="618" y="472"/>
                </a:cubicBezTo>
                <a:cubicBezTo>
                  <a:pt x="618" y="147"/>
                  <a:pt x="618" y="147"/>
                  <a:pt x="618" y="147"/>
                </a:cubicBezTo>
                <a:cubicBezTo>
                  <a:pt x="618" y="104"/>
                  <a:pt x="589" y="74"/>
                  <a:pt x="545" y="74"/>
                </a:cubicBezTo>
                <a:close/>
                <a:moveTo>
                  <a:pt x="589" y="472"/>
                </a:moveTo>
                <a:lnTo>
                  <a:pt x="589" y="472"/>
                </a:lnTo>
                <a:cubicBezTo>
                  <a:pt x="589" y="486"/>
                  <a:pt x="559" y="501"/>
                  <a:pt x="545" y="501"/>
                </a:cubicBezTo>
                <a:cubicBezTo>
                  <a:pt x="73" y="501"/>
                  <a:pt x="73" y="501"/>
                  <a:pt x="73" y="501"/>
                </a:cubicBezTo>
                <a:cubicBezTo>
                  <a:pt x="59" y="501"/>
                  <a:pt x="29" y="486"/>
                  <a:pt x="29" y="472"/>
                </a:cubicBezTo>
                <a:cubicBezTo>
                  <a:pt x="29" y="147"/>
                  <a:pt x="29" y="147"/>
                  <a:pt x="29" y="147"/>
                </a:cubicBezTo>
                <a:cubicBezTo>
                  <a:pt x="29" y="133"/>
                  <a:pt x="59" y="118"/>
                  <a:pt x="73" y="118"/>
                </a:cubicBezTo>
                <a:cubicBezTo>
                  <a:pt x="147" y="118"/>
                  <a:pt x="147" y="118"/>
                  <a:pt x="147" y="118"/>
                </a:cubicBezTo>
                <a:cubicBezTo>
                  <a:pt x="177" y="74"/>
                  <a:pt x="177" y="74"/>
                  <a:pt x="177" y="74"/>
                </a:cubicBezTo>
                <a:cubicBezTo>
                  <a:pt x="191" y="45"/>
                  <a:pt x="191" y="30"/>
                  <a:pt x="206" y="30"/>
                </a:cubicBezTo>
                <a:cubicBezTo>
                  <a:pt x="412" y="30"/>
                  <a:pt x="412" y="30"/>
                  <a:pt x="412" y="30"/>
                </a:cubicBezTo>
                <a:cubicBezTo>
                  <a:pt x="427" y="30"/>
                  <a:pt x="427" y="45"/>
                  <a:pt x="441" y="74"/>
                </a:cubicBezTo>
                <a:cubicBezTo>
                  <a:pt x="471" y="118"/>
                  <a:pt x="471" y="118"/>
                  <a:pt x="471" y="118"/>
                </a:cubicBezTo>
                <a:cubicBezTo>
                  <a:pt x="545" y="118"/>
                  <a:pt x="545" y="118"/>
                  <a:pt x="545" y="118"/>
                </a:cubicBezTo>
                <a:cubicBezTo>
                  <a:pt x="559" y="118"/>
                  <a:pt x="589" y="133"/>
                  <a:pt x="589" y="147"/>
                </a:cubicBezTo>
                <a:lnTo>
                  <a:pt x="589" y="472"/>
                </a:lnTo>
                <a:close/>
                <a:moveTo>
                  <a:pt x="309" y="147"/>
                </a:moveTo>
                <a:lnTo>
                  <a:pt x="309" y="147"/>
                </a:lnTo>
                <a:cubicBezTo>
                  <a:pt x="221" y="147"/>
                  <a:pt x="147" y="221"/>
                  <a:pt x="147" y="310"/>
                </a:cubicBezTo>
                <a:cubicBezTo>
                  <a:pt x="147" y="398"/>
                  <a:pt x="221" y="472"/>
                  <a:pt x="309" y="472"/>
                </a:cubicBezTo>
                <a:cubicBezTo>
                  <a:pt x="398" y="472"/>
                  <a:pt x="471" y="398"/>
                  <a:pt x="471" y="310"/>
                </a:cubicBezTo>
                <a:cubicBezTo>
                  <a:pt x="471" y="221"/>
                  <a:pt x="398" y="147"/>
                  <a:pt x="309" y="147"/>
                </a:cubicBezTo>
                <a:close/>
                <a:moveTo>
                  <a:pt x="309" y="427"/>
                </a:moveTo>
                <a:lnTo>
                  <a:pt x="309" y="427"/>
                </a:lnTo>
                <a:cubicBezTo>
                  <a:pt x="250" y="427"/>
                  <a:pt x="191" y="368"/>
                  <a:pt x="191" y="310"/>
                </a:cubicBezTo>
                <a:cubicBezTo>
                  <a:pt x="191" y="251"/>
                  <a:pt x="250" y="192"/>
                  <a:pt x="309" y="192"/>
                </a:cubicBezTo>
                <a:cubicBezTo>
                  <a:pt x="368" y="192"/>
                  <a:pt x="427" y="251"/>
                  <a:pt x="427" y="310"/>
                </a:cubicBezTo>
                <a:cubicBezTo>
                  <a:pt x="427" y="368"/>
                  <a:pt x="368" y="427"/>
                  <a:pt x="309" y="427"/>
                </a:cubicBezTo>
                <a:close/>
              </a:path>
            </a:pathLst>
          </a:custGeom>
          <a:solidFill>
            <a:schemeClr val="bg1"/>
          </a:solidFill>
          <a:ln>
            <a:noFill/>
          </a:ln>
          <a:effectLst/>
        </p:spPr>
        <p:txBody>
          <a:bodyPr wrap="none" lIns="91424" tIns="45712" rIns="91424" bIns="45712" anchor="ctr"/>
          <a:lstStyle/>
          <a:p>
            <a:pPr defTabSz="685663" fontAlgn="auto">
              <a:spcBef>
                <a:spcPts val="0"/>
              </a:spcBef>
              <a:spcAft>
                <a:spcPts val="0"/>
              </a:spcAft>
              <a:defRPr/>
            </a:pPr>
            <a:endParaRPr lang="en-US" sz="1350">
              <a:solidFill>
                <a:srgbClr val="445469"/>
              </a:solidFill>
              <a:latin typeface="Lato Light"/>
              <a:ea typeface="+mn-ea"/>
            </a:endParaRPr>
          </a:p>
        </p:txBody>
      </p:sp>
      <p:sp>
        <p:nvSpPr>
          <p:cNvPr id="4" name="文本框 3">
            <a:extLst>
              <a:ext uri="{FF2B5EF4-FFF2-40B4-BE49-F238E27FC236}">
                <a16:creationId xmlns:a16="http://schemas.microsoft.com/office/drawing/2014/main" id="{8EC57FA1-945E-4599-9801-3482FD35573E}"/>
              </a:ext>
            </a:extLst>
          </p:cNvPr>
          <p:cNvSpPr txBox="1"/>
          <p:nvPr/>
        </p:nvSpPr>
        <p:spPr>
          <a:xfrm>
            <a:off x="5037870" y="3605775"/>
            <a:ext cx="2116259" cy="830997"/>
          </a:xfrm>
          <a:prstGeom prst="rect">
            <a:avLst/>
          </a:prstGeom>
          <a:noFill/>
        </p:spPr>
        <p:txBody>
          <a:bodyPr wrap="square" rtlCol="0">
            <a:spAutoFit/>
          </a:bodyPr>
          <a:lstStyle/>
          <a:p>
            <a:pPr algn="ctr"/>
            <a:r>
              <a:rPr lang="zh-CN" altLang="en-US" sz="2400" b="1" dirty="0">
                <a:gradFill>
                  <a:gsLst>
                    <a:gs pos="0">
                      <a:srgbClr val="173555">
                        <a:alpha val="79000"/>
                      </a:srgbClr>
                    </a:gs>
                    <a:gs pos="100000">
                      <a:srgbClr val="00A7C3">
                        <a:alpha val="94000"/>
                      </a:srgbClr>
                    </a:gs>
                  </a:gsLst>
                  <a:lin ang="0" scaled="0"/>
                </a:gradFill>
                <a:latin typeface="微软雅黑" panose="020B0503020204020204" pitchFamily="34" charset="-122"/>
                <a:ea typeface="微软雅黑" panose="020B0503020204020204" pitchFamily="34" charset="-122"/>
              </a:rPr>
              <a:t>完善</a:t>
            </a:r>
            <a:r>
              <a:rPr lang="en-US" altLang="zh-CN" sz="2400" b="1" dirty="0">
                <a:gradFill>
                  <a:gsLst>
                    <a:gs pos="0">
                      <a:srgbClr val="173555">
                        <a:alpha val="79000"/>
                      </a:srgbClr>
                    </a:gs>
                    <a:gs pos="100000">
                      <a:srgbClr val="00A7C3">
                        <a:alpha val="94000"/>
                      </a:srgbClr>
                    </a:gs>
                  </a:gsLst>
                  <a:lin ang="0" scaled="0"/>
                </a:gradFill>
                <a:latin typeface="微软雅黑" panose="020B0503020204020204" pitchFamily="34" charset="-122"/>
                <a:ea typeface="微软雅黑" panose="020B0503020204020204" pitchFamily="34" charset="-122"/>
              </a:rPr>
              <a:t>EHS</a:t>
            </a:r>
            <a:r>
              <a:rPr lang="zh-CN" altLang="en-US" sz="2400" b="1" dirty="0">
                <a:gradFill>
                  <a:gsLst>
                    <a:gs pos="0">
                      <a:srgbClr val="173555">
                        <a:alpha val="79000"/>
                      </a:srgbClr>
                    </a:gs>
                    <a:gs pos="100000">
                      <a:srgbClr val="00A7C3">
                        <a:alpha val="94000"/>
                      </a:srgbClr>
                    </a:gs>
                  </a:gsLst>
                  <a:lin ang="0" scaled="0"/>
                </a:gradFill>
                <a:latin typeface="微软雅黑" panose="020B0503020204020204" pitchFamily="34" charset="-122"/>
                <a:ea typeface="微软雅黑" panose="020B0503020204020204" pitchFamily="34" charset="-122"/>
              </a:rPr>
              <a:t>管理体系</a:t>
            </a:r>
          </a:p>
        </p:txBody>
      </p:sp>
      <p:sp>
        <p:nvSpPr>
          <p:cNvPr id="45" name="矩形: 圆角 44">
            <a:extLst>
              <a:ext uri="{FF2B5EF4-FFF2-40B4-BE49-F238E27FC236}">
                <a16:creationId xmlns:a16="http://schemas.microsoft.com/office/drawing/2014/main" id="{525099E4-37F5-43C5-867D-8092DE2767C6}"/>
              </a:ext>
            </a:extLst>
          </p:cNvPr>
          <p:cNvSpPr/>
          <p:nvPr/>
        </p:nvSpPr>
        <p:spPr>
          <a:xfrm>
            <a:off x="8682181" y="1835331"/>
            <a:ext cx="2808557" cy="1066798"/>
          </a:xfrm>
          <a:prstGeom prst="roundRect">
            <a:avLst/>
          </a:prstGeom>
          <a:noFill/>
          <a:ln w="25400">
            <a:gradFill>
              <a:gsLst>
                <a:gs pos="0">
                  <a:srgbClr val="173555"/>
                </a:gs>
                <a:gs pos="100000">
                  <a:srgbClr val="00A7C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a:extLst>
              <a:ext uri="{FF2B5EF4-FFF2-40B4-BE49-F238E27FC236}">
                <a16:creationId xmlns:a16="http://schemas.microsoft.com/office/drawing/2014/main" id="{16DF0CA2-55A0-469C-A76D-36D27D898032}"/>
              </a:ext>
            </a:extLst>
          </p:cNvPr>
          <p:cNvSpPr txBox="1"/>
          <p:nvPr/>
        </p:nvSpPr>
        <p:spPr>
          <a:xfrm>
            <a:off x="898126" y="2148359"/>
            <a:ext cx="2456543"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程序文件宣贯</a:t>
            </a:r>
          </a:p>
        </p:txBody>
      </p:sp>
      <p:sp>
        <p:nvSpPr>
          <p:cNvPr id="47" name="矩形: 圆角 46">
            <a:extLst>
              <a:ext uri="{FF2B5EF4-FFF2-40B4-BE49-F238E27FC236}">
                <a16:creationId xmlns:a16="http://schemas.microsoft.com/office/drawing/2014/main" id="{EDA44871-AAE0-4C81-9EE5-41AD9AD2C2DA}"/>
              </a:ext>
            </a:extLst>
          </p:cNvPr>
          <p:cNvSpPr/>
          <p:nvPr/>
        </p:nvSpPr>
        <p:spPr>
          <a:xfrm>
            <a:off x="8661323" y="4944503"/>
            <a:ext cx="2808557" cy="1066798"/>
          </a:xfrm>
          <a:prstGeom prst="roundRect">
            <a:avLst/>
          </a:prstGeom>
          <a:noFill/>
          <a:ln w="25400">
            <a:gradFill>
              <a:gsLst>
                <a:gs pos="0">
                  <a:srgbClr val="173555"/>
                </a:gs>
                <a:gs pos="100000">
                  <a:srgbClr val="00A7C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id="{96DEC161-B201-432A-8D75-D7C19D4C2507}"/>
              </a:ext>
            </a:extLst>
          </p:cNvPr>
          <p:cNvSpPr/>
          <p:nvPr/>
        </p:nvSpPr>
        <p:spPr>
          <a:xfrm>
            <a:off x="722120" y="1835331"/>
            <a:ext cx="2808557" cy="1066798"/>
          </a:xfrm>
          <a:prstGeom prst="roundRect">
            <a:avLst/>
          </a:prstGeom>
          <a:noFill/>
          <a:ln w="25400">
            <a:gradFill>
              <a:gsLst>
                <a:gs pos="0">
                  <a:srgbClr val="173555"/>
                </a:gs>
                <a:gs pos="100000">
                  <a:srgbClr val="00A7C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圆角 48">
            <a:extLst>
              <a:ext uri="{FF2B5EF4-FFF2-40B4-BE49-F238E27FC236}">
                <a16:creationId xmlns:a16="http://schemas.microsoft.com/office/drawing/2014/main" id="{9809B757-8E97-43B0-9977-C731D620AB8A}"/>
              </a:ext>
            </a:extLst>
          </p:cNvPr>
          <p:cNvSpPr/>
          <p:nvPr/>
        </p:nvSpPr>
        <p:spPr>
          <a:xfrm>
            <a:off x="701262" y="4944503"/>
            <a:ext cx="2808557" cy="1066798"/>
          </a:xfrm>
          <a:prstGeom prst="roundRect">
            <a:avLst/>
          </a:prstGeom>
          <a:noFill/>
          <a:ln w="25400">
            <a:gradFill>
              <a:gsLst>
                <a:gs pos="0">
                  <a:srgbClr val="173555"/>
                </a:gs>
                <a:gs pos="100000">
                  <a:srgbClr val="00A7C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id="{3FA78E20-10FF-4D9D-85EC-18E5A3F1783B}"/>
              </a:ext>
            </a:extLst>
          </p:cNvPr>
          <p:cNvSpPr txBox="1"/>
          <p:nvPr/>
        </p:nvSpPr>
        <p:spPr>
          <a:xfrm>
            <a:off x="8858187" y="2156768"/>
            <a:ext cx="2456543"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程序文件评审</a:t>
            </a:r>
          </a:p>
        </p:txBody>
      </p:sp>
      <p:sp>
        <p:nvSpPr>
          <p:cNvPr id="51" name="文本框 50">
            <a:extLst>
              <a:ext uri="{FF2B5EF4-FFF2-40B4-BE49-F238E27FC236}">
                <a16:creationId xmlns:a16="http://schemas.microsoft.com/office/drawing/2014/main" id="{9C103E2A-10FC-4690-A7DB-9C764C6D1D06}"/>
              </a:ext>
            </a:extLst>
          </p:cNvPr>
          <p:cNvSpPr txBox="1"/>
          <p:nvPr/>
        </p:nvSpPr>
        <p:spPr>
          <a:xfrm>
            <a:off x="875489" y="5277847"/>
            <a:ext cx="2456543"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程序文件发布</a:t>
            </a:r>
          </a:p>
        </p:txBody>
      </p:sp>
      <p:sp>
        <p:nvSpPr>
          <p:cNvPr id="52" name="文本框 51">
            <a:extLst>
              <a:ext uri="{FF2B5EF4-FFF2-40B4-BE49-F238E27FC236}">
                <a16:creationId xmlns:a16="http://schemas.microsoft.com/office/drawing/2014/main" id="{0F5A04B8-3F35-4EDA-A7C3-50E8B4D3FAE2}"/>
              </a:ext>
            </a:extLst>
          </p:cNvPr>
          <p:cNvSpPr txBox="1"/>
          <p:nvPr/>
        </p:nvSpPr>
        <p:spPr>
          <a:xfrm>
            <a:off x="8858187" y="5277847"/>
            <a:ext cx="2456543" cy="400110"/>
          </a:xfrm>
          <a:prstGeom prst="rect">
            <a:avLst/>
          </a:prstGeom>
          <a:noFill/>
        </p:spPr>
        <p:txBody>
          <a:bodyPr wrap="square" rtlCol="0">
            <a:spAutoFit/>
          </a:bodyPr>
          <a:lstStyle/>
          <a:p>
            <a:pPr algn="ct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程序文件发布</a:t>
            </a:r>
          </a:p>
        </p:txBody>
      </p:sp>
      <p:sp>
        <p:nvSpPr>
          <p:cNvPr id="54" name="箭头: 右 53">
            <a:extLst>
              <a:ext uri="{FF2B5EF4-FFF2-40B4-BE49-F238E27FC236}">
                <a16:creationId xmlns:a16="http://schemas.microsoft.com/office/drawing/2014/main" id="{305BFA10-D30B-4300-8C06-306D40AE8F2D}"/>
              </a:ext>
            </a:extLst>
          </p:cNvPr>
          <p:cNvSpPr/>
          <p:nvPr/>
        </p:nvSpPr>
        <p:spPr>
          <a:xfrm rot="1801813">
            <a:off x="3686769" y="2602542"/>
            <a:ext cx="555313" cy="420317"/>
          </a:xfrm>
          <a:custGeom>
            <a:avLst/>
            <a:gdLst>
              <a:gd name="connsiteX0" fmla="*/ 0 w 796070"/>
              <a:gd name="connsiteY0" fmla="*/ 153475 h 613901"/>
              <a:gd name="connsiteX1" fmla="*/ 489120 w 796070"/>
              <a:gd name="connsiteY1" fmla="*/ 153475 h 613901"/>
              <a:gd name="connsiteX2" fmla="*/ 489120 w 796070"/>
              <a:gd name="connsiteY2" fmla="*/ 0 h 613901"/>
              <a:gd name="connsiteX3" fmla="*/ 796070 w 796070"/>
              <a:gd name="connsiteY3" fmla="*/ 306951 h 613901"/>
              <a:gd name="connsiteX4" fmla="*/ 489120 w 796070"/>
              <a:gd name="connsiteY4" fmla="*/ 613901 h 613901"/>
              <a:gd name="connsiteX5" fmla="*/ 489120 w 796070"/>
              <a:gd name="connsiteY5" fmla="*/ 460426 h 613901"/>
              <a:gd name="connsiteX6" fmla="*/ 0 w 796070"/>
              <a:gd name="connsiteY6" fmla="*/ 460426 h 613901"/>
              <a:gd name="connsiteX7" fmla="*/ 0 w 796070"/>
              <a:gd name="connsiteY7" fmla="*/ 153475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6546 w 812616"/>
              <a:gd name="connsiteY6" fmla="*/ 460426 h 613901"/>
              <a:gd name="connsiteX7" fmla="*/ 0 w 812616"/>
              <a:gd name="connsiteY7" fmla="*/ 223430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1761 w 812616"/>
              <a:gd name="connsiteY6" fmla="*/ 411569 h 613901"/>
              <a:gd name="connsiteX7" fmla="*/ 0 w 812616"/>
              <a:gd name="connsiteY7" fmla="*/ 223430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854 w 812709"/>
              <a:gd name="connsiteY6" fmla="*/ 411569 h 613901"/>
              <a:gd name="connsiteX7" fmla="*/ 0 w 812709"/>
              <a:gd name="connsiteY7" fmla="*/ 240268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927 w 812709"/>
              <a:gd name="connsiteY6" fmla="*/ 398099 h 613901"/>
              <a:gd name="connsiteX7" fmla="*/ 0 w 812709"/>
              <a:gd name="connsiteY7" fmla="*/ 240268 h 613901"/>
              <a:gd name="connsiteX0" fmla="*/ 0 w 811072"/>
              <a:gd name="connsiteY0" fmla="*/ 248696 h 613901"/>
              <a:gd name="connsiteX1" fmla="*/ 504122 w 811072"/>
              <a:gd name="connsiteY1" fmla="*/ 153475 h 613901"/>
              <a:gd name="connsiteX2" fmla="*/ 504122 w 811072"/>
              <a:gd name="connsiteY2" fmla="*/ 0 h 613901"/>
              <a:gd name="connsiteX3" fmla="*/ 811072 w 811072"/>
              <a:gd name="connsiteY3" fmla="*/ 306951 h 613901"/>
              <a:gd name="connsiteX4" fmla="*/ 504122 w 811072"/>
              <a:gd name="connsiteY4" fmla="*/ 613901 h 613901"/>
              <a:gd name="connsiteX5" fmla="*/ 504122 w 811072"/>
              <a:gd name="connsiteY5" fmla="*/ 460426 h 613901"/>
              <a:gd name="connsiteX6" fmla="*/ 10290 w 811072"/>
              <a:gd name="connsiteY6" fmla="*/ 398099 h 613901"/>
              <a:gd name="connsiteX7" fmla="*/ 0 w 811072"/>
              <a:gd name="connsiteY7" fmla="*/ 248696 h 61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72" h="613901">
                <a:moveTo>
                  <a:pt x="0" y="248696"/>
                </a:moveTo>
                <a:lnTo>
                  <a:pt x="504122" y="153475"/>
                </a:lnTo>
                <a:lnTo>
                  <a:pt x="504122" y="0"/>
                </a:lnTo>
                <a:lnTo>
                  <a:pt x="811072" y="306951"/>
                </a:lnTo>
                <a:lnTo>
                  <a:pt x="504122" y="613901"/>
                </a:lnTo>
                <a:lnTo>
                  <a:pt x="504122" y="460426"/>
                </a:lnTo>
                <a:lnTo>
                  <a:pt x="10290" y="398099"/>
                </a:lnTo>
                <a:lnTo>
                  <a:pt x="0" y="248696"/>
                </a:lnTo>
                <a:close/>
              </a:path>
            </a:pathLst>
          </a:custGeom>
          <a:gradFill>
            <a:gsLst>
              <a:gs pos="0">
                <a:srgbClr val="173555"/>
              </a:gs>
              <a:gs pos="100000">
                <a:srgbClr val="00A7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箭头: 右 53">
            <a:extLst>
              <a:ext uri="{FF2B5EF4-FFF2-40B4-BE49-F238E27FC236}">
                <a16:creationId xmlns:a16="http://schemas.microsoft.com/office/drawing/2014/main" id="{2F97B95C-4618-4824-B936-A2A5309FCC18}"/>
              </a:ext>
            </a:extLst>
          </p:cNvPr>
          <p:cNvSpPr/>
          <p:nvPr/>
        </p:nvSpPr>
        <p:spPr>
          <a:xfrm rot="19798187" flipV="1">
            <a:off x="3686768" y="4881062"/>
            <a:ext cx="555313" cy="420317"/>
          </a:xfrm>
          <a:custGeom>
            <a:avLst/>
            <a:gdLst>
              <a:gd name="connsiteX0" fmla="*/ 0 w 796070"/>
              <a:gd name="connsiteY0" fmla="*/ 153475 h 613901"/>
              <a:gd name="connsiteX1" fmla="*/ 489120 w 796070"/>
              <a:gd name="connsiteY1" fmla="*/ 153475 h 613901"/>
              <a:gd name="connsiteX2" fmla="*/ 489120 w 796070"/>
              <a:gd name="connsiteY2" fmla="*/ 0 h 613901"/>
              <a:gd name="connsiteX3" fmla="*/ 796070 w 796070"/>
              <a:gd name="connsiteY3" fmla="*/ 306951 h 613901"/>
              <a:gd name="connsiteX4" fmla="*/ 489120 w 796070"/>
              <a:gd name="connsiteY4" fmla="*/ 613901 h 613901"/>
              <a:gd name="connsiteX5" fmla="*/ 489120 w 796070"/>
              <a:gd name="connsiteY5" fmla="*/ 460426 h 613901"/>
              <a:gd name="connsiteX6" fmla="*/ 0 w 796070"/>
              <a:gd name="connsiteY6" fmla="*/ 460426 h 613901"/>
              <a:gd name="connsiteX7" fmla="*/ 0 w 796070"/>
              <a:gd name="connsiteY7" fmla="*/ 153475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6546 w 812616"/>
              <a:gd name="connsiteY6" fmla="*/ 460426 h 613901"/>
              <a:gd name="connsiteX7" fmla="*/ 0 w 812616"/>
              <a:gd name="connsiteY7" fmla="*/ 223430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1761 w 812616"/>
              <a:gd name="connsiteY6" fmla="*/ 411569 h 613901"/>
              <a:gd name="connsiteX7" fmla="*/ 0 w 812616"/>
              <a:gd name="connsiteY7" fmla="*/ 223430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854 w 812709"/>
              <a:gd name="connsiteY6" fmla="*/ 411569 h 613901"/>
              <a:gd name="connsiteX7" fmla="*/ 0 w 812709"/>
              <a:gd name="connsiteY7" fmla="*/ 240268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927 w 812709"/>
              <a:gd name="connsiteY6" fmla="*/ 398099 h 613901"/>
              <a:gd name="connsiteX7" fmla="*/ 0 w 812709"/>
              <a:gd name="connsiteY7" fmla="*/ 240268 h 613901"/>
              <a:gd name="connsiteX0" fmla="*/ 0 w 811072"/>
              <a:gd name="connsiteY0" fmla="*/ 248696 h 613901"/>
              <a:gd name="connsiteX1" fmla="*/ 504122 w 811072"/>
              <a:gd name="connsiteY1" fmla="*/ 153475 h 613901"/>
              <a:gd name="connsiteX2" fmla="*/ 504122 w 811072"/>
              <a:gd name="connsiteY2" fmla="*/ 0 h 613901"/>
              <a:gd name="connsiteX3" fmla="*/ 811072 w 811072"/>
              <a:gd name="connsiteY3" fmla="*/ 306951 h 613901"/>
              <a:gd name="connsiteX4" fmla="*/ 504122 w 811072"/>
              <a:gd name="connsiteY4" fmla="*/ 613901 h 613901"/>
              <a:gd name="connsiteX5" fmla="*/ 504122 w 811072"/>
              <a:gd name="connsiteY5" fmla="*/ 460426 h 613901"/>
              <a:gd name="connsiteX6" fmla="*/ 10290 w 811072"/>
              <a:gd name="connsiteY6" fmla="*/ 398099 h 613901"/>
              <a:gd name="connsiteX7" fmla="*/ 0 w 811072"/>
              <a:gd name="connsiteY7" fmla="*/ 248696 h 61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72" h="613901">
                <a:moveTo>
                  <a:pt x="0" y="248696"/>
                </a:moveTo>
                <a:lnTo>
                  <a:pt x="504122" y="153475"/>
                </a:lnTo>
                <a:lnTo>
                  <a:pt x="504122" y="0"/>
                </a:lnTo>
                <a:lnTo>
                  <a:pt x="811072" y="306951"/>
                </a:lnTo>
                <a:lnTo>
                  <a:pt x="504122" y="613901"/>
                </a:lnTo>
                <a:lnTo>
                  <a:pt x="504122" y="460426"/>
                </a:lnTo>
                <a:lnTo>
                  <a:pt x="10290" y="398099"/>
                </a:lnTo>
                <a:lnTo>
                  <a:pt x="0" y="248696"/>
                </a:lnTo>
                <a:close/>
              </a:path>
            </a:pathLst>
          </a:custGeom>
          <a:gradFill>
            <a:gsLst>
              <a:gs pos="0">
                <a:srgbClr val="173555"/>
              </a:gs>
              <a:gs pos="100000">
                <a:srgbClr val="00A7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箭头: 右 53">
            <a:extLst>
              <a:ext uri="{FF2B5EF4-FFF2-40B4-BE49-F238E27FC236}">
                <a16:creationId xmlns:a16="http://schemas.microsoft.com/office/drawing/2014/main" id="{9E0E2EB4-2A17-400F-B115-665C41861B96}"/>
              </a:ext>
            </a:extLst>
          </p:cNvPr>
          <p:cNvSpPr/>
          <p:nvPr/>
        </p:nvSpPr>
        <p:spPr>
          <a:xfrm rot="1801813" flipH="1" flipV="1">
            <a:off x="7998556" y="4881063"/>
            <a:ext cx="555313" cy="420317"/>
          </a:xfrm>
          <a:custGeom>
            <a:avLst/>
            <a:gdLst>
              <a:gd name="connsiteX0" fmla="*/ 0 w 796070"/>
              <a:gd name="connsiteY0" fmla="*/ 153475 h 613901"/>
              <a:gd name="connsiteX1" fmla="*/ 489120 w 796070"/>
              <a:gd name="connsiteY1" fmla="*/ 153475 h 613901"/>
              <a:gd name="connsiteX2" fmla="*/ 489120 w 796070"/>
              <a:gd name="connsiteY2" fmla="*/ 0 h 613901"/>
              <a:gd name="connsiteX3" fmla="*/ 796070 w 796070"/>
              <a:gd name="connsiteY3" fmla="*/ 306951 h 613901"/>
              <a:gd name="connsiteX4" fmla="*/ 489120 w 796070"/>
              <a:gd name="connsiteY4" fmla="*/ 613901 h 613901"/>
              <a:gd name="connsiteX5" fmla="*/ 489120 w 796070"/>
              <a:gd name="connsiteY5" fmla="*/ 460426 h 613901"/>
              <a:gd name="connsiteX6" fmla="*/ 0 w 796070"/>
              <a:gd name="connsiteY6" fmla="*/ 460426 h 613901"/>
              <a:gd name="connsiteX7" fmla="*/ 0 w 796070"/>
              <a:gd name="connsiteY7" fmla="*/ 153475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6546 w 812616"/>
              <a:gd name="connsiteY6" fmla="*/ 460426 h 613901"/>
              <a:gd name="connsiteX7" fmla="*/ 0 w 812616"/>
              <a:gd name="connsiteY7" fmla="*/ 223430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1761 w 812616"/>
              <a:gd name="connsiteY6" fmla="*/ 411569 h 613901"/>
              <a:gd name="connsiteX7" fmla="*/ 0 w 812616"/>
              <a:gd name="connsiteY7" fmla="*/ 223430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854 w 812709"/>
              <a:gd name="connsiteY6" fmla="*/ 411569 h 613901"/>
              <a:gd name="connsiteX7" fmla="*/ 0 w 812709"/>
              <a:gd name="connsiteY7" fmla="*/ 240268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927 w 812709"/>
              <a:gd name="connsiteY6" fmla="*/ 398099 h 613901"/>
              <a:gd name="connsiteX7" fmla="*/ 0 w 812709"/>
              <a:gd name="connsiteY7" fmla="*/ 240268 h 613901"/>
              <a:gd name="connsiteX0" fmla="*/ 0 w 811072"/>
              <a:gd name="connsiteY0" fmla="*/ 248696 h 613901"/>
              <a:gd name="connsiteX1" fmla="*/ 504122 w 811072"/>
              <a:gd name="connsiteY1" fmla="*/ 153475 h 613901"/>
              <a:gd name="connsiteX2" fmla="*/ 504122 w 811072"/>
              <a:gd name="connsiteY2" fmla="*/ 0 h 613901"/>
              <a:gd name="connsiteX3" fmla="*/ 811072 w 811072"/>
              <a:gd name="connsiteY3" fmla="*/ 306951 h 613901"/>
              <a:gd name="connsiteX4" fmla="*/ 504122 w 811072"/>
              <a:gd name="connsiteY4" fmla="*/ 613901 h 613901"/>
              <a:gd name="connsiteX5" fmla="*/ 504122 w 811072"/>
              <a:gd name="connsiteY5" fmla="*/ 460426 h 613901"/>
              <a:gd name="connsiteX6" fmla="*/ 10290 w 811072"/>
              <a:gd name="connsiteY6" fmla="*/ 398099 h 613901"/>
              <a:gd name="connsiteX7" fmla="*/ 0 w 811072"/>
              <a:gd name="connsiteY7" fmla="*/ 248696 h 61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72" h="613901">
                <a:moveTo>
                  <a:pt x="0" y="248696"/>
                </a:moveTo>
                <a:lnTo>
                  <a:pt x="504122" y="153475"/>
                </a:lnTo>
                <a:lnTo>
                  <a:pt x="504122" y="0"/>
                </a:lnTo>
                <a:lnTo>
                  <a:pt x="811072" y="306951"/>
                </a:lnTo>
                <a:lnTo>
                  <a:pt x="504122" y="613901"/>
                </a:lnTo>
                <a:lnTo>
                  <a:pt x="504122" y="460426"/>
                </a:lnTo>
                <a:lnTo>
                  <a:pt x="10290" y="398099"/>
                </a:lnTo>
                <a:lnTo>
                  <a:pt x="0" y="248696"/>
                </a:lnTo>
                <a:close/>
              </a:path>
            </a:pathLst>
          </a:custGeom>
          <a:gradFill>
            <a:gsLst>
              <a:gs pos="0">
                <a:srgbClr val="173555"/>
              </a:gs>
              <a:gs pos="100000">
                <a:srgbClr val="00A7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箭头: 右 53">
            <a:extLst>
              <a:ext uri="{FF2B5EF4-FFF2-40B4-BE49-F238E27FC236}">
                <a16:creationId xmlns:a16="http://schemas.microsoft.com/office/drawing/2014/main" id="{0E799773-F15C-46A2-A584-7B6723D9DAFB}"/>
              </a:ext>
            </a:extLst>
          </p:cNvPr>
          <p:cNvSpPr/>
          <p:nvPr/>
        </p:nvSpPr>
        <p:spPr>
          <a:xfrm rot="19798187" flipH="1">
            <a:off x="7998555" y="2599783"/>
            <a:ext cx="555313" cy="420317"/>
          </a:xfrm>
          <a:custGeom>
            <a:avLst/>
            <a:gdLst>
              <a:gd name="connsiteX0" fmla="*/ 0 w 796070"/>
              <a:gd name="connsiteY0" fmla="*/ 153475 h 613901"/>
              <a:gd name="connsiteX1" fmla="*/ 489120 w 796070"/>
              <a:gd name="connsiteY1" fmla="*/ 153475 h 613901"/>
              <a:gd name="connsiteX2" fmla="*/ 489120 w 796070"/>
              <a:gd name="connsiteY2" fmla="*/ 0 h 613901"/>
              <a:gd name="connsiteX3" fmla="*/ 796070 w 796070"/>
              <a:gd name="connsiteY3" fmla="*/ 306951 h 613901"/>
              <a:gd name="connsiteX4" fmla="*/ 489120 w 796070"/>
              <a:gd name="connsiteY4" fmla="*/ 613901 h 613901"/>
              <a:gd name="connsiteX5" fmla="*/ 489120 w 796070"/>
              <a:gd name="connsiteY5" fmla="*/ 460426 h 613901"/>
              <a:gd name="connsiteX6" fmla="*/ 0 w 796070"/>
              <a:gd name="connsiteY6" fmla="*/ 460426 h 613901"/>
              <a:gd name="connsiteX7" fmla="*/ 0 w 796070"/>
              <a:gd name="connsiteY7" fmla="*/ 153475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6546 w 812616"/>
              <a:gd name="connsiteY6" fmla="*/ 460426 h 613901"/>
              <a:gd name="connsiteX7" fmla="*/ 0 w 812616"/>
              <a:gd name="connsiteY7" fmla="*/ 223430 h 613901"/>
              <a:gd name="connsiteX0" fmla="*/ 0 w 812616"/>
              <a:gd name="connsiteY0" fmla="*/ 223430 h 613901"/>
              <a:gd name="connsiteX1" fmla="*/ 505666 w 812616"/>
              <a:gd name="connsiteY1" fmla="*/ 153475 h 613901"/>
              <a:gd name="connsiteX2" fmla="*/ 505666 w 812616"/>
              <a:gd name="connsiteY2" fmla="*/ 0 h 613901"/>
              <a:gd name="connsiteX3" fmla="*/ 812616 w 812616"/>
              <a:gd name="connsiteY3" fmla="*/ 306951 h 613901"/>
              <a:gd name="connsiteX4" fmla="*/ 505666 w 812616"/>
              <a:gd name="connsiteY4" fmla="*/ 613901 h 613901"/>
              <a:gd name="connsiteX5" fmla="*/ 505666 w 812616"/>
              <a:gd name="connsiteY5" fmla="*/ 460426 h 613901"/>
              <a:gd name="connsiteX6" fmla="*/ 11761 w 812616"/>
              <a:gd name="connsiteY6" fmla="*/ 411569 h 613901"/>
              <a:gd name="connsiteX7" fmla="*/ 0 w 812616"/>
              <a:gd name="connsiteY7" fmla="*/ 223430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854 w 812709"/>
              <a:gd name="connsiteY6" fmla="*/ 411569 h 613901"/>
              <a:gd name="connsiteX7" fmla="*/ 0 w 812709"/>
              <a:gd name="connsiteY7" fmla="*/ 240268 h 613901"/>
              <a:gd name="connsiteX0" fmla="*/ 0 w 812709"/>
              <a:gd name="connsiteY0" fmla="*/ 240268 h 613901"/>
              <a:gd name="connsiteX1" fmla="*/ 505759 w 812709"/>
              <a:gd name="connsiteY1" fmla="*/ 153475 h 613901"/>
              <a:gd name="connsiteX2" fmla="*/ 505759 w 812709"/>
              <a:gd name="connsiteY2" fmla="*/ 0 h 613901"/>
              <a:gd name="connsiteX3" fmla="*/ 812709 w 812709"/>
              <a:gd name="connsiteY3" fmla="*/ 306951 h 613901"/>
              <a:gd name="connsiteX4" fmla="*/ 505759 w 812709"/>
              <a:gd name="connsiteY4" fmla="*/ 613901 h 613901"/>
              <a:gd name="connsiteX5" fmla="*/ 505759 w 812709"/>
              <a:gd name="connsiteY5" fmla="*/ 460426 h 613901"/>
              <a:gd name="connsiteX6" fmla="*/ 11927 w 812709"/>
              <a:gd name="connsiteY6" fmla="*/ 398099 h 613901"/>
              <a:gd name="connsiteX7" fmla="*/ 0 w 812709"/>
              <a:gd name="connsiteY7" fmla="*/ 240268 h 613901"/>
              <a:gd name="connsiteX0" fmla="*/ 0 w 811072"/>
              <a:gd name="connsiteY0" fmla="*/ 248696 h 613901"/>
              <a:gd name="connsiteX1" fmla="*/ 504122 w 811072"/>
              <a:gd name="connsiteY1" fmla="*/ 153475 h 613901"/>
              <a:gd name="connsiteX2" fmla="*/ 504122 w 811072"/>
              <a:gd name="connsiteY2" fmla="*/ 0 h 613901"/>
              <a:gd name="connsiteX3" fmla="*/ 811072 w 811072"/>
              <a:gd name="connsiteY3" fmla="*/ 306951 h 613901"/>
              <a:gd name="connsiteX4" fmla="*/ 504122 w 811072"/>
              <a:gd name="connsiteY4" fmla="*/ 613901 h 613901"/>
              <a:gd name="connsiteX5" fmla="*/ 504122 w 811072"/>
              <a:gd name="connsiteY5" fmla="*/ 460426 h 613901"/>
              <a:gd name="connsiteX6" fmla="*/ 10290 w 811072"/>
              <a:gd name="connsiteY6" fmla="*/ 398099 h 613901"/>
              <a:gd name="connsiteX7" fmla="*/ 0 w 811072"/>
              <a:gd name="connsiteY7" fmla="*/ 248696 h 61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72" h="613901">
                <a:moveTo>
                  <a:pt x="0" y="248696"/>
                </a:moveTo>
                <a:lnTo>
                  <a:pt x="504122" y="153475"/>
                </a:lnTo>
                <a:lnTo>
                  <a:pt x="504122" y="0"/>
                </a:lnTo>
                <a:lnTo>
                  <a:pt x="811072" y="306951"/>
                </a:lnTo>
                <a:lnTo>
                  <a:pt x="504122" y="613901"/>
                </a:lnTo>
                <a:lnTo>
                  <a:pt x="504122" y="460426"/>
                </a:lnTo>
                <a:lnTo>
                  <a:pt x="10290" y="398099"/>
                </a:lnTo>
                <a:lnTo>
                  <a:pt x="0" y="248696"/>
                </a:lnTo>
                <a:close/>
              </a:path>
            </a:pathLst>
          </a:custGeom>
          <a:gradFill>
            <a:gsLst>
              <a:gs pos="0">
                <a:srgbClr val="173555"/>
              </a:gs>
              <a:gs pos="100000">
                <a:srgbClr val="00A7C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5181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5588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完善安全生产责任体制</a:t>
            </a:r>
          </a:p>
        </p:txBody>
      </p:sp>
      <p:pic>
        <p:nvPicPr>
          <p:cNvPr id="12" name="图片 11">
            <a:extLst>
              <a:ext uri="{FF2B5EF4-FFF2-40B4-BE49-F238E27FC236}">
                <a16:creationId xmlns:a16="http://schemas.microsoft.com/office/drawing/2014/main" id="{5DA5D51F-8833-49EF-A15B-77521992F076}"/>
              </a:ext>
            </a:extLst>
          </p:cNvPr>
          <p:cNvPicPr>
            <a:picLocks noChangeAspect="1"/>
          </p:cNvPicPr>
          <p:nvPr/>
        </p:nvPicPr>
        <p:blipFill rotWithShape="1">
          <a:blip r:embed="rId2">
            <a:extLst>
              <a:ext uri="{28A0092B-C50C-407E-A947-70E740481C1C}">
                <a14:useLocalDpi xmlns:a14="http://schemas.microsoft.com/office/drawing/2010/main" val="0"/>
              </a:ext>
            </a:extLst>
          </a:blip>
          <a:srcRect l="40149" r="2495"/>
          <a:stretch/>
        </p:blipFill>
        <p:spPr>
          <a:xfrm>
            <a:off x="740230" y="1480075"/>
            <a:ext cx="4250871" cy="4944601"/>
          </a:xfrm>
          <a:prstGeom prst="rect">
            <a:avLst/>
          </a:prstGeom>
        </p:spPr>
      </p:pic>
      <p:sp>
        <p:nvSpPr>
          <p:cNvPr id="15" name="矩形 14">
            <a:extLst>
              <a:ext uri="{FF2B5EF4-FFF2-40B4-BE49-F238E27FC236}">
                <a16:creationId xmlns:a16="http://schemas.microsoft.com/office/drawing/2014/main" id="{3163417E-CA50-4C6C-AD5C-55FDD064FA00}"/>
              </a:ext>
            </a:extLst>
          </p:cNvPr>
          <p:cNvSpPr/>
          <p:nvPr/>
        </p:nvSpPr>
        <p:spPr>
          <a:xfrm>
            <a:off x="740230" y="3199906"/>
            <a:ext cx="4250870" cy="1504937"/>
          </a:xfrm>
          <a:prstGeom prst="rect">
            <a:avLst/>
          </a:prstGeom>
          <a:gradFill>
            <a:gsLst>
              <a:gs pos="0">
                <a:srgbClr val="173555">
                  <a:alpha val="79000"/>
                </a:srgbClr>
              </a:gs>
              <a:gs pos="100000">
                <a:srgbClr val="00A7C3">
                  <a:alpha val="9400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矩形 15">
            <a:extLst>
              <a:ext uri="{FF2B5EF4-FFF2-40B4-BE49-F238E27FC236}">
                <a16:creationId xmlns:a16="http://schemas.microsoft.com/office/drawing/2014/main" id="{F673697D-2CE8-4BB6-BEAB-4D2287C599EB}"/>
              </a:ext>
            </a:extLst>
          </p:cNvPr>
          <p:cNvSpPr/>
          <p:nvPr/>
        </p:nvSpPr>
        <p:spPr>
          <a:xfrm>
            <a:off x="1234449" y="3721541"/>
            <a:ext cx="326243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完善安全生产责任体制</a:t>
            </a:r>
          </a:p>
        </p:txBody>
      </p:sp>
      <p:sp>
        <p:nvSpPr>
          <p:cNvPr id="17" name="矩形: 圆角 16">
            <a:extLst>
              <a:ext uri="{FF2B5EF4-FFF2-40B4-BE49-F238E27FC236}">
                <a16:creationId xmlns:a16="http://schemas.microsoft.com/office/drawing/2014/main" id="{A02CE35A-AE33-4F46-B36F-53BF298A3D5E}"/>
              </a:ext>
            </a:extLst>
          </p:cNvPr>
          <p:cNvSpPr/>
          <p:nvPr/>
        </p:nvSpPr>
        <p:spPr>
          <a:xfrm>
            <a:off x="5949043" y="2146299"/>
            <a:ext cx="482600" cy="482600"/>
          </a:xfrm>
          <a:prstGeom prst="roundRect">
            <a:avLst>
              <a:gd name="adj" fmla="val 7576"/>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矩形: 圆角 37">
            <a:extLst>
              <a:ext uri="{FF2B5EF4-FFF2-40B4-BE49-F238E27FC236}">
                <a16:creationId xmlns:a16="http://schemas.microsoft.com/office/drawing/2014/main" id="{F9A2709C-6C72-4A58-87E3-0F518EB7AFA8}"/>
              </a:ext>
            </a:extLst>
          </p:cNvPr>
          <p:cNvSpPr/>
          <p:nvPr/>
        </p:nvSpPr>
        <p:spPr>
          <a:xfrm>
            <a:off x="5949043" y="3199906"/>
            <a:ext cx="482600" cy="482600"/>
          </a:xfrm>
          <a:prstGeom prst="roundRect">
            <a:avLst>
              <a:gd name="adj" fmla="val 7576"/>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矩形: 圆角 38">
            <a:extLst>
              <a:ext uri="{FF2B5EF4-FFF2-40B4-BE49-F238E27FC236}">
                <a16:creationId xmlns:a16="http://schemas.microsoft.com/office/drawing/2014/main" id="{5B754998-E16F-4F72-8247-160854ABE2E0}"/>
              </a:ext>
            </a:extLst>
          </p:cNvPr>
          <p:cNvSpPr/>
          <p:nvPr/>
        </p:nvSpPr>
        <p:spPr>
          <a:xfrm>
            <a:off x="5949043" y="4253513"/>
            <a:ext cx="482600" cy="482600"/>
          </a:xfrm>
          <a:prstGeom prst="roundRect">
            <a:avLst>
              <a:gd name="adj" fmla="val 7576"/>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圆角 39">
            <a:extLst>
              <a:ext uri="{FF2B5EF4-FFF2-40B4-BE49-F238E27FC236}">
                <a16:creationId xmlns:a16="http://schemas.microsoft.com/office/drawing/2014/main" id="{959A204F-0D3D-4DE0-982A-F13A2085F338}"/>
              </a:ext>
            </a:extLst>
          </p:cNvPr>
          <p:cNvSpPr/>
          <p:nvPr/>
        </p:nvSpPr>
        <p:spPr>
          <a:xfrm>
            <a:off x="5949043" y="5307120"/>
            <a:ext cx="482600" cy="482600"/>
          </a:xfrm>
          <a:prstGeom prst="roundRect">
            <a:avLst>
              <a:gd name="adj" fmla="val 7576"/>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文本框 17">
            <a:extLst>
              <a:ext uri="{FF2B5EF4-FFF2-40B4-BE49-F238E27FC236}">
                <a16:creationId xmlns:a16="http://schemas.microsoft.com/office/drawing/2014/main" id="{C0F2B705-72FC-44D9-A7EB-91405661F66A}"/>
              </a:ext>
            </a:extLst>
          </p:cNvPr>
          <p:cNvSpPr txBox="1"/>
          <p:nvPr/>
        </p:nvSpPr>
        <p:spPr>
          <a:xfrm>
            <a:off x="6692901" y="2165407"/>
            <a:ext cx="3759200" cy="400110"/>
          </a:xfrm>
          <a:prstGeom prst="rect">
            <a:avLst/>
          </a:prstGeom>
          <a:noFill/>
        </p:spPr>
        <p:txBody>
          <a:bodyPr wrap="square" rtlCol="0">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目标分解、层层签订责任书</a:t>
            </a:r>
          </a:p>
        </p:txBody>
      </p:sp>
      <p:sp>
        <p:nvSpPr>
          <p:cNvPr id="42" name="文本框 41">
            <a:extLst>
              <a:ext uri="{FF2B5EF4-FFF2-40B4-BE49-F238E27FC236}">
                <a16:creationId xmlns:a16="http://schemas.microsoft.com/office/drawing/2014/main" id="{2C1929B1-9A0C-4CA4-A589-517B851992E6}"/>
              </a:ext>
            </a:extLst>
          </p:cNvPr>
          <p:cNvSpPr txBox="1"/>
          <p:nvPr/>
        </p:nvSpPr>
        <p:spPr>
          <a:xfrm>
            <a:off x="6692901" y="3212722"/>
            <a:ext cx="3759200"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落实责任体系与监督体系</a:t>
            </a:r>
          </a:p>
        </p:txBody>
      </p:sp>
      <p:sp>
        <p:nvSpPr>
          <p:cNvPr id="43" name="文本框 42">
            <a:extLst>
              <a:ext uri="{FF2B5EF4-FFF2-40B4-BE49-F238E27FC236}">
                <a16:creationId xmlns:a16="http://schemas.microsoft.com/office/drawing/2014/main" id="{7773C4A5-1886-4C59-97CF-998A33C4562F}"/>
              </a:ext>
            </a:extLst>
          </p:cNvPr>
          <p:cNvSpPr txBox="1"/>
          <p:nvPr/>
        </p:nvSpPr>
        <p:spPr>
          <a:xfrm>
            <a:off x="6692901" y="4304733"/>
            <a:ext cx="3759200"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“一岗双责”意识宣贯培训</a:t>
            </a:r>
          </a:p>
        </p:txBody>
      </p:sp>
      <p:sp>
        <p:nvSpPr>
          <p:cNvPr id="44" name="文本框 43">
            <a:extLst>
              <a:ext uri="{FF2B5EF4-FFF2-40B4-BE49-F238E27FC236}">
                <a16:creationId xmlns:a16="http://schemas.microsoft.com/office/drawing/2014/main" id="{A590A6CE-40A1-4FAA-8314-F6A50E3F9D92}"/>
              </a:ext>
            </a:extLst>
          </p:cNvPr>
          <p:cNvSpPr txBox="1"/>
          <p:nvPr/>
        </p:nvSpPr>
        <p:spPr>
          <a:xfrm>
            <a:off x="6692901" y="5348365"/>
            <a:ext cx="3759200"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季度评估，年度考核、奖惩</a:t>
            </a:r>
          </a:p>
        </p:txBody>
      </p:sp>
      <p:pic>
        <p:nvPicPr>
          <p:cNvPr id="53" name="Picture 24">
            <a:extLst>
              <a:ext uri="{FF2B5EF4-FFF2-40B4-BE49-F238E27FC236}">
                <a16:creationId xmlns:a16="http://schemas.microsoft.com/office/drawing/2014/main" id="{A977CBF7-C410-4B63-8F50-872D157B5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642" y="2237728"/>
            <a:ext cx="292484" cy="292484"/>
          </a:xfrm>
          <a:prstGeom prst="rect">
            <a:avLst/>
          </a:prstGeom>
        </p:spPr>
      </p:pic>
      <p:pic>
        <p:nvPicPr>
          <p:cNvPr id="58" name="Picture 10">
            <a:extLst>
              <a:ext uri="{FF2B5EF4-FFF2-40B4-BE49-F238E27FC236}">
                <a16:creationId xmlns:a16="http://schemas.microsoft.com/office/drawing/2014/main" id="{A9CABC03-07CA-4CF4-B95A-937795FEC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642" y="3287521"/>
            <a:ext cx="292484" cy="292484"/>
          </a:xfrm>
          <a:prstGeom prst="rect">
            <a:avLst/>
          </a:prstGeom>
        </p:spPr>
      </p:pic>
      <p:sp>
        <p:nvSpPr>
          <p:cNvPr id="59" name="Freeform 26">
            <a:extLst>
              <a:ext uri="{FF2B5EF4-FFF2-40B4-BE49-F238E27FC236}">
                <a16:creationId xmlns:a16="http://schemas.microsoft.com/office/drawing/2014/main" id="{E9DBE942-CA30-4D40-AA1C-FB874D7DBC9F}"/>
              </a:ext>
            </a:extLst>
          </p:cNvPr>
          <p:cNvSpPr>
            <a:spLocks/>
          </p:cNvSpPr>
          <p:nvPr/>
        </p:nvSpPr>
        <p:spPr bwMode="auto">
          <a:xfrm>
            <a:off x="6056782" y="4369337"/>
            <a:ext cx="262203" cy="270901"/>
          </a:xfrm>
          <a:custGeom>
            <a:avLst/>
            <a:gdLst>
              <a:gd name="T0" fmla="*/ 135 w 135"/>
              <a:gd name="T1" fmla="*/ 80 h 140"/>
              <a:gd name="T2" fmla="*/ 135 w 135"/>
              <a:gd name="T3" fmla="*/ 77 h 140"/>
              <a:gd name="T4" fmla="*/ 69 w 135"/>
              <a:gd name="T5" fmla="*/ 8 h 140"/>
              <a:gd name="T6" fmla="*/ 68 w 135"/>
              <a:gd name="T7" fmla="*/ 0 h 140"/>
              <a:gd name="T8" fmla="*/ 67 w 135"/>
              <a:gd name="T9" fmla="*/ 0 h 140"/>
              <a:gd name="T10" fmla="*/ 66 w 135"/>
              <a:gd name="T11" fmla="*/ 8 h 140"/>
              <a:gd name="T12" fmla="*/ 0 w 135"/>
              <a:gd name="T13" fmla="*/ 77 h 140"/>
              <a:gd name="T14" fmla="*/ 0 w 135"/>
              <a:gd name="T15" fmla="*/ 80 h 140"/>
              <a:gd name="T16" fmla="*/ 66 w 135"/>
              <a:gd name="T17" fmla="*/ 80 h 140"/>
              <a:gd name="T18" fmla="*/ 66 w 135"/>
              <a:gd name="T19" fmla="*/ 129 h 140"/>
              <a:gd name="T20" fmla="*/ 81 w 135"/>
              <a:gd name="T21" fmla="*/ 140 h 140"/>
              <a:gd name="T22" fmla="*/ 82 w 135"/>
              <a:gd name="T23" fmla="*/ 140 h 140"/>
              <a:gd name="T24" fmla="*/ 97 w 135"/>
              <a:gd name="T25" fmla="*/ 129 h 140"/>
              <a:gd name="T26" fmla="*/ 98 w 135"/>
              <a:gd name="T27" fmla="*/ 112 h 140"/>
              <a:gd name="T28" fmla="*/ 95 w 135"/>
              <a:gd name="T29" fmla="*/ 110 h 140"/>
              <a:gd name="T30" fmla="*/ 92 w 135"/>
              <a:gd name="T31" fmla="*/ 112 h 140"/>
              <a:gd name="T32" fmla="*/ 92 w 135"/>
              <a:gd name="T33" fmla="*/ 128 h 140"/>
              <a:gd name="T34" fmla="*/ 82 w 135"/>
              <a:gd name="T35" fmla="*/ 134 h 140"/>
              <a:gd name="T36" fmla="*/ 72 w 135"/>
              <a:gd name="T37" fmla="*/ 128 h 140"/>
              <a:gd name="T38" fmla="*/ 72 w 135"/>
              <a:gd name="T39" fmla="*/ 80 h 140"/>
              <a:gd name="T40" fmla="*/ 135 w 135"/>
              <a:gd name="T41" fmla="*/ 8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0">
                <a:moveTo>
                  <a:pt x="135" y="80"/>
                </a:moveTo>
                <a:cubicBezTo>
                  <a:pt x="135" y="78"/>
                  <a:pt x="135" y="78"/>
                  <a:pt x="135" y="77"/>
                </a:cubicBezTo>
                <a:cubicBezTo>
                  <a:pt x="135" y="40"/>
                  <a:pt x="106" y="9"/>
                  <a:pt x="69" y="8"/>
                </a:cubicBezTo>
                <a:cubicBezTo>
                  <a:pt x="68" y="0"/>
                  <a:pt x="68" y="0"/>
                  <a:pt x="68" y="0"/>
                </a:cubicBezTo>
                <a:cubicBezTo>
                  <a:pt x="67" y="0"/>
                  <a:pt x="67" y="0"/>
                  <a:pt x="67" y="0"/>
                </a:cubicBezTo>
                <a:cubicBezTo>
                  <a:pt x="66" y="8"/>
                  <a:pt x="66" y="8"/>
                  <a:pt x="66" y="8"/>
                </a:cubicBezTo>
                <a:cubicBezTo>
                  <a:pt x="29" y="9"/>
                  <a:pt x="0" y="40"/>
                  <a:pt x="0" y="77"/>
                </a:cubicBezTo>
                <a:cubicBezTo>
                  <a:pt x="0" y="78"/>
                  <a:pt x="0" y="79"/>
                  <a:pt x="0" y="80"/>
                </a:cubicBezTo>
                <a:cubicBezTo>
                  <a:pt x="66" y="80"/>
                  <a:pt x="66" y="80"/>
                  <a:pt x="66" y="80"/>
                </a:cubicBezTo>
                <a:cubicBezTo>
                  <a:pt x="66" y="129"/>
                  <a:pt x="66" y="129"/>
                  <a:pt x="66" y="129"/>
                </a:cubicBezTo>
                <a:cubicBezTo>
                  <a:pt x="67" y="135"/>
                  <a:pt x="73" y="139"/>
                  <a:pt x="81" y="140"/>
                </a:cubicBezTo>
                <a:cubicBezTo>
                  <a:pt x="82" y="140"/>
                  <a:pt x="82" y="140"/>
                  <a:pt x="82" y="140"/>
                </a:cubicBezTo>
                <a:cubicBezTo>
                  <a:pt x="90" y="139"/>
                  <a:pt x="97" y="135"/>
                  <a:pt x="97" y="129"/>
                </a:cubicBezTo>
                <a:cubicBezTo>
                  <a:pt x="98" y="112"/>
                  <a:pt x="98" y="112"/>
                  <a:pt x="98" y="112"/>
                </a:cubicBezTo>
                <a:cubicBezTo>
                  <a:pt x="98" y="111"/>
                  <a:pt x="96" y="110"/>
                  <a:pt x="95" y="110"/>
                </a:cubicBezTo>
                <a:cubicBezTo>
                  <a:pt x="93" y="110"/>
                  <a:pt x="92" y="111"/>
                  <a:pt x="92" y="112"/>
                </a:cubicBezTo>
                <a:cubicBezTo>
                  <a:pt x="92" y="112"/>
                  <a:pt x="92" y="128"/>
                  <a:pt x="92" y="128"/>
                </a:cubicBezTo>
                <a:cubicBezTo>
                  <a:pt x="92" y="131"/>
                  <a:pt x="87" y="134"/>
                  <a:pt x="82" y="134"/>
                </a:cubicBezTo>
                <a:cubicBezTo>
                  <a:pt x="76" y="134"/>
                  <a:pt x="72" y="131"/>
                  <a:pt x="72" y="128"/>
                </a:cubicBezTo>
                <a:cubicBezTo>
                  <a:pt x="72" y="80"/>
                  <a:pt x="72" y="80"/>
                  <a:pt x="72" y="80"/>
                </a:cubicBezTo>
                <a:lnTo>
                  <a:pt x="135"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3">
            <a:extLst>
              <a:ext uri="{FF2B5EF4-FFF2-40B4-BE49-F238E27FC236}">
                <a16:creationId xmlns:a16="http://schemas.microsoft.com/office/drawing/2014/main" id="{2C4DB9D8-7F7E-40BF-9806-525052ED2893}"/>
              </a:ext>
            </a:extLst>
          </p:cNvPr>
          <p:cNvSpPr>
            <a:spLocks noChangeArrowheads="1"/>
          </p:cNvSpPr>
          <p:nvPr/>
        </p:nvSpPr>
        <p:spPr bwMode="auto">
          <a:xfrm>
            <a:off x="6028573" y="5420126"/>
            <a:ext cx="318619" cy="256587"/>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pPr defTabSz="685663" fontAlgn="auto">
              <a:spcBef>
                <a:spcPts val="0"/>
              </a:spcBef>
              <a:spcAft>
                <a:spcPts val="0"/>
              </a:spcAft>
            </a:pPr>
            <a:endParaRPr lang="en-US" sz="1350" dirty="0">
              <a:solidFill>
                <a:srgbClr val="445469"/>
              </a:solidFill>
              <a:latin typeface="Lato Light"/>
              <a:ea typeface="+mn-ea"/>
            </a:endParaRPr>
          </a:p>
        </p:txBody>
      </p:sp>
    </p:spTree>
    <p:extLst>
      <p:ext uri="{BB962C8B-B14F-4D97-AF65-F5344CB8AC3E}">
        <p14:creationId xmlns:p14="http://schemas.microsoft.com/office/powerpoint/2010/main" val="2883386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24511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承包商管理</a:t>
            </a:r>
          </a:p>
        </p:txBody>
      </p:sp>
      <p:sp>
        <p:nvSpPr>
          <p:cNvPr id="2" name="标注: 十字箭头 1">
            <a:extLst>
              <a:ext uri="{FF2B5EF4-FFF2-40B4-BE49-F238E27FC236}">
                <a16:creationId xmlns:a16="http://schemas.microsoft.com/office/drawing/2014/main" id="{490B0124-1CF2-494B-B30A-0CB5368677B7}"/>
              </a:ext>
            </a:extLst>
          </p:cNvPr>
          <p:cNvSpPr/>
          <p:nvPr/>
        </p:nvSpPr>
        <p:spPr>
          <a:xfrm>
            <a:off x="4511675" y="2305038"/>
            <a:ext cx="3168650" cy="3168650"/>
          </a:xfrm>
          <a:prstGeom prst="quadArrowCallout">
            <a:avLst>
              <a:gd name="adj1" fmla="val 13409"/>
              <a:gd name="adj2" fmla="val 18515"/>
              <a:gd name="adj3" fmla="val 18515"/>
              <a:gd name="adj4" fmla="val 48123"/>
            </a:avLst>
          </a:pr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文本框 3">
            <a:extLst>
              <a:ext uri="{FF2B5EF4-FFF2-40B4-BE49-F238E27FC236}">
                <a16:creationId xmlns:a16="http://schemas.microsoft.com/office/drawing/2014/main" id="{E4E484B2-B8FD-4872-9F6B-779BE354160B}"/>
              </a:ext>
            </a:extLst>
          </p:cNvPr>
          <p:cNvSpPr txBox="1"/>
          <p:nvPr/>
        </p:nvSpPr>
        <p:spPr>
          <a:xfrm>
            <a:off x="5911850" y="2438389"/>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1658B64C-C453-4084-A3DA-BE1F2BB035D1}"/>
              </a:ext>
            </a:extLst>
          </p:cNvPr>
          <p:cNvSpPr txBox="1"/>
          <p:nvPr/>
        </p:nvSpPr>
        <p:spPr>
          <a:xfrm>
            <a:off x="7105650" y="3689308"/>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A170346D-89EB-494E-B200-86A2E289D929}"/>
              </a:ext>
            </a:extLst>
          </p:cNvPr>
          <p:cNvSpPr txBox="1"/>
          <p:nvPr/>
        </p:nvSpPr>
        <p:spPr>
          <a:xfrm>
            <a:off x="5911850" y="4959308"/>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24" name="文本框 23">
            <a:extLst>
              <a:ext uri="{FF2B5EF4-FFF2-40B4-BE49-F238E27FC236}">
                <a16:creationId xmlns:a16="http://schemas.microsoft.com/office/drawing/2014/main" id="{D9C1C983-248C-45A2-AA8A-9B3320A57A57}"/>
              </a:ext>
            </a:extLst>
          </p:cNvPr>
          <p:cNvSpPr txBox="1"/>
          <p:nvPr/>
        </p:nvSpPr>
        <p:spPr>
          <a:xfrm>
            <a:off x="4687889" y="3689308"/>
            <a:ext cx="368300"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6" name="矩形: 圆角 5">
            <a:extLst>
              <a:ext uri="{FF2B5EF4-FFF2-40B4-BE49-F238E27FC236}">
                <a16:creationId xmlns:a16="http://schemas.microsoft.com/office/drawing/2014/main" id="{54818327-0A31-4EAA-8E77-FD89152AA403}"/>
              </a:ext>
            </a:extLst>
          </p:cNvPr>
          <p:cNvSpPr/>
          <p:nvPr/>
        </p:nvSpPr>
        <p:spPr>
          <a:xfrm>
            <a:off x="4783932" y="1190171"/>
            <a:ext cx="2624136" cy="1009627"/>
          </a:xfrm>
          <a:prstGeom prst="roundRect">
            <a:avLst>
              <a:gd name="adj" fmla="val 128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0045E343-D311-4F91-8771-0ED8C4294C1F}"/>
              </a:ext>
            </a:extLst>
          </p:cNvPr>
          <p:cNvSpPr/>
          <p:nvPr/>
        </p:nvSpPr>
        <p:spPr>
          <a:xfrm>
            <a:off x="1799432" y="3384549"/>
            <a:ext cx="2624136" cy="1009627"/>
          </a:xfrm>
          <a:prstGeom prst="roundRect">
            <a:avLst>
              <a:gd name="adj" fmla="val 128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7C65D824-841F-46C7-BA7F-90B1E010886F}"/>
              </a:ext>
            </a:extLst>
          </p:cNvPr>
          <p:cNvSpPr/>
          <p:nvPr/>
        </p:nvSpPr>
        <p:spPr>
          <a:xfrm>
            <a:off x="4783932" y="5578928"/>
            <a:ext cx="2624136" cy="1009627"/>
          </a:xfrm>
          <a:prstGeom prst="roundRect">
            <a:avLst>
              <a:gd name="adj" fmla="val 128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a:extLst>
              <a:ext uri="{FF2B5EF4-FFF2-40B4-BE49-F238E27FC236}">
                <a16:creationId xmlns:a16="http://schemas.microsoft.com/office/drawing/2014/main" id="{790F26EF-DC61-4169-907D-C5C5B32F330F}"/>
              </a:ext>
            </a:extLst>
          </p:cNvPr>
          <p:cNvSpPr/>
          <p:nvPr/>
        </p:nvSpPr>
        <p:spPr>
          <a:xfrm>
            <a:off x="7768432" y="3417877"/>
            <a:ext cx="2624136" cy="1009627"/>
          </a:xfrm>
          <a:prstGeom prst="roundRect">
            <a:avLst>
              <a:gd name="adj" fmla="val 1289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F6F42F93-E9CD-4AE7-9E25-296898B5D58B}"/>
              </a:ext>
            </a:extLst>
          </p:cNvPr>
          <p:cNvSpPr/>
          <p:nvPr/>
        </p:nvSpPr>
        <p:spPr>
          <a:xfrm>
            <a:off x="5173236" y="3563179"/>
            <a:ext cx="1815366" cy="830997"/>
          </a:xfrm>
          <a:prstGeom prst="rect">
            <a:avLst/>
          </a:prstGeom>
        </p:spPr>
        <p:txBody>
          <a:bodyPr wrap="squar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完善承包商管理机制</a:t>
            </a:r>
          </a:p>
        </p:txBody>
      </p:sp>
      <p:sp>
        <p:nvSpPr>
          <p:cNvPr id="30" name="文本框 29">
            <a:extLst>
              <a:ext uri="{FF2B5EF4-FFF2-40B4-BE49-F238E27FC236}">
                <a16:creationId xmlns:a16="http://schemas.microsoft.com/office/drawing/2014/main" id="{96B25F99-625B-4000-885E-2AD06C94E556}"/>
              </a:ext>
            </a:extLst>
          </p:cNvPr>
          <p:cNvSpPr txBox="1"/>
          <p:nvPr/>
        </p:nvSpPr>
        <p:spPr>
          <a:xfrm>
            <a:off x="4840685" y="1276343"/>
            <a:ext cx="2480468" cy="799706"/>
          </a:xfrm>
          <a:prstGeom prst="rect">
            <a:avLst/>
          </a:prstGeom>
          <a:noFill/>
        </p:spPr>
        <p:txBody>
          <a:bodyPr wrap="square"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梳理法律法规，以法律法规为管理依据</a:t>
            </a:r>
          </a:p>
        </p:txBody>
      </p:sp>
      <p:sp>
        <p:nvSpPr>
          <p:cNvPr id="31" name="文本框 30">
            <a:extLst>
              <a:ext uri="{FF2B5EF4-FFF2-40B4-BE49-F238E27FC236}">
                <a16:creationId xmlns:a16="http://schemas.microsoft.com/office/drawing/2014/main" id="{5914A169-89F7-457E-A26E-9A74532015E0}"/>
              </a:ext>
            </a:extLst>
          </p:cNvPr>
          <p:cNvSpPr txBox="1"/>
          <p:nvPr/>
        </p:nvSpPr>
        <p:spPr>
          <a:xfrm>
            <a:off x="7856539" y="3522837"/>
            <a:ext cx="2480468" cy="799706"/>
          </a:xfrm>
          <a:prstGeom prst="rect">
            <a:avLst/>
          </a:prstGeom>
          <a:noFill/>
        </p:spPr>
        <p:txBody>
          <a:bodyPr wrap="square"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研究合同签订，从合同中明确承包商考核</a:t>
            </a:r>
          </a:p>
        </p:txBody>
      </p:sp>
      <p:sp>
        <p:nvSpPr>
          <p:cNvPr id="32" name="文本框 31">
            <a:extLst>
              <a:ext uri="{FF2B5EF4-FFF2-40B4-BE49-F238E27FC236}">
                <a16:creationId xmlns:a16="http://schemas.microsoft.com/office/drawing/2014/main" id="{B4FEE77E-CFAA-4958-8116-6B8482891A3B}"/>
              </a:ext>
            </a:extLst>
          </p:cNvPr>
          <p:cNvSpPr txBox="1"/>
          <p:nvPr/>
        </p:nvSpPr>
        <p:spPr>
          <a:xfrm>
            <a:off x="4872039" y="5683888"/>
            <a:ext cx="2480468" cy="799706"/>
          </a:xfrm>
          <a:prstGeom prst="rect">
            <a:avLst/>
          </a:prstGeom>
          <a:noFill/>
        </p:spPr>
        <p:txBody>
          <a:bodyPr wrap="square"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建立奖惩机制，责任书签订准备</a:t>
            </a:r>
          </a:p>
        </p:txBody>
      </p:sp>
      <p:sp>
        <p:nvSpPr>
          <p:cNvPr id="33" name="文本框 32">
            <a:extLst>
              <a:ext uri="{FF2B5EF4-FFF2-40B4-BE49-F238E27FC236}">
                <a16:creationId xmlns:a16="http://schemas.microsoft.com/office/drawing/2014/main" id="{F0CF2BFA-7667-459C-ADCC-C41E8359F6DE}"/>
              </a:ext>
            </a:extLst>
          </p:cNvPr>
          <p:cNvSpPr txBox="1"/>
          <p:nvPr/>
        </p:nvSpPr>
        <p:spPr>
          <a:xfrm>
            <a:off x="1854993" y="3497437"/>
            <a:ext cx="2480468" cy="799706"/>
          </a:xfrm>
          <a:prstGeom prst="rect">
            <a:avLst/>
          </a:prstGeom>
          <a:noFill/>
        </p:spPr>
        <p:txBody>
          <a:bodyPr wrap="square" rtlCol="0">
            <a:spAutoFit/>
          </a:bodyPr>
          <a:lstStyle/>
          <a:p>
            <a:pPr>
              <a:lnSpc>
                <a:spcPct val="12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承包商</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体系审核、人员资质审查</a:t>
            </a:r>
          </a:p>
        </p:txBody>
      </p:sp>
    </p:spTree>
    <p:extLst>
      <p:ext uri="{BB962C8B-B14F-4D97-AF65-F5344CB8AC3E}">
        <p14:creationId xmlns:p14="http://schemas.microsoft.com/office/powerpoint/2010/main" val="901176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
            <a:extLst>
              <a:ext uri="{FF2B5EF4-FFF2-40B4-BE49-F238E27FC236}">
                <a16:creationId xmlns:a16="http://schemas.microsoft.com/office/drawing/2014/main" id="{818D72BF-03BD-48F0-BA20-A197FA0B3BE4}"/>
              </a:ext>
            </a:extLst>
          </p:cNvPr>
          <p:cNvGrpSpPr>
            <a:grpSpLocks noChangeAspect="1"/>
          </p:cNvGrpSpPr>
          <p:nvPr/>
        </p:nvGrpSpPr>
        <p:grpSpPr bwMode="auto">
          <a:xfrm flipH="1" flipV="1">
            <a:off x="3927643" y="4168841"/>
            <a:ext cx="1668460" cy="1164679"/>
            <a:chOff x="3781" y="1766"/>
            <a:chExt cx="1646" cy="1149"/>
          </a:xfrm>
        </p:grpSpPr>
        <p:sp>
          <p:nvSpPr>
            <p:cNvPr id="43" name="Freeform 5">
              <a:extLst>
                <a:ext uri="{FF2B5EF4-FFF2-40B4-BE49-F238E27FC236}">
                  <a16:creationId xmlns:a16="http://schemas.microsoft.com/office/drawing/2014/main" id="{8A6B2960-B332-4C55-BF15-468E1F6F9947}"/>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4" name="Freeform 6">
              <a:extLst>
                <a:ext uri="{FF2B5EF4-FFF2-40B4-BE49-F238E27FC236}">
                  <a16:creationId xmlns:a16="http://schemas.microsoft.com/office/drawing/2014/main" id="{1A285F56-131D-4B31-A894-8002B9357D31}"/>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5" name="Freeform 7">
              <a:extLst>
                <a:ext uri="{FF2B5EF4-FFF2-40B4-BE49-F238E27FC236}">
                  <a16:creationId xmlns:a16="http://schemas.microsoft.com/office/drawing/2014/main" id="{B3498DC5-10AE-4A8E-9841-04C229866D0F}"/>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46" name="Group 4">
            <a:extLst>
              <a:ext uri="{FF2B5EF4-FFF2-40B4-BE49-F238E27FC236}">
                <a16:creationId xmlns:a16="http://schemas.microsoft.com/office/drawing/2014/main" id="{C2964B05-ECC3-40C6-82F3-46797618C68A}"/>
              </a:ext>
            </a:extLst>
          </p:cNvPr>
          <p:cNvGrpSpPr>
            <a:grpSpLocks noChangeAspect="1"/>
          </p:cNvGrpSpPr>
          <p:nvPr/>
        </p:nvGrpSpPr>
        <p:grpSpPr bwMode="auto">
          <a:xfrm flipH="1">
            <a:off x="3917507" y="2231215"/>
            <a:ext cx="1668460" cy="1164679"/>
            <a:chOff x="3781" y="1766"/>
            <a:chExt cx="1646" cy="1149"/>
          </a:xfrm>
        </p:grpSpPr>
        <p:sp>
          <p:nvSpPr>
            <p:cNvPr id="47" name="Freeform 5">
              <a:extLst>
                <a:ext uri="{FF2B5EF4-FFF2-40B4-BE49-F238E27FC236}">
                  <a16:creationId xmlns:a16="http://schemas.microsoft.com/office/drawing/2014/main" id="{5AE9665F-BDAF-4D84-BBE9-E4D819569978}"/>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8" name="Freeform 6">
              <a:extLst>
                <a:ext uri="{FF2B5EF4-FFF2-40B4-BE49-F238E27FC236}">
                  <a16:creationId xmlns:a16="http://schemas.microsoft.com/office/drawing/2014/main" id="{5C846465-0D7C-4A1D-8B9E-EEDC7F33B302}"/>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9" name="Freeform 7">
              <a:extLst>
                <a:ext uri="{FF2B5EF4-FFF2-40B4-BE49-F238E27FC236}">
                  <a16:creationId xmlns:a16="http://schemas.microsoft.com/office/drawing/2014/main" id="{4EE7037A-832F-4F65-AB9C-C60107B63169}"/>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grpSp>
        <p:nvGrpSpPr>
          <p:cNvPr id="38" name="Group 4">
            <a:extLst>
              <a:ext uri="{FF2B5EF4-FFF2-40B4-BE49-F238E27FC236}">
                <a16:creationId xmlns:a16="http://schemas.microsoft.com/office/drawing/2014/main" id="{89986E65-D2D9-4A68-AAB3-139539AB3C61}"/>
              </a:ext>
            </a:extLst>
          </p:cNvPr>
          <p:cNvGrpSpPr>
            <a:grpSpLocks noChangeAspect="1"/>
          </p:cNvGrpSpPr>
          <p:nvPr/>
        </p:nvGrpSpPr>
        <p:grpSpPr bwMode="auto">
          <a:xfrm flipV="1">
            <a:off x="6529202" y="4172694"/>
            <a:ext cx="1668460" cy="1164679"/>
            <a:chOff x="3781" y="1766"/>
            <a:chExt cx="1646" cy="1149"/>
          </a:xfrm>
        </p:grpSpPr>
        <p:sp>
          <p:nvSpPr>
            <p:cNvPr id="39" name="Freeform 5">
              <a:extLst>
                <a:ext uri="{FF2B5EF4-FFF2-40B4-BE49-F238E27FC236}">
                  <a16:creationId xmlns:a16="http://schemas.microsoft.com/office/drawing/2014/main" id="{9D1912D7-E3B4-441C-9B67-E2D9BB0C0EB4}"/>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0" name="Freeform 6">
              <a:extLst>
                <a:ext uri="{FF2B5EF4-FFF2-40B4-BE49-F238E27FC236}">
                  <a16:creationId xmlns:a16="http://schemas.microsoft.com/office/drawing/2014/main" id="{2A25D35A-C4FB-4EB9-ADD3-FF9836716F8B}"/>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41" name="Freeform 7">
              <a:extLst>
                <a:ext uri="{FF2B5EF4-FFF2-40B4-BE49-F238E27FC236}">
                  <a16:creationId xmlns:a16="http://schemas.microsoft.com/office/drawing/2014/main" id="{02BA9D64-312B-48DB-8596-1A7DB4A65C34}"/>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35687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应急管理体系</a:t>
            </a:r>
          </a:p>
        </p:txBody>
      </p:sp>
      <p:grpSp>
        <p:nvGrpSpPr>
          <p:cNvPr id="8" name="Group 4">
            <a:extLst>
              <a:ext uri="{FF2B5EF4-FFF2-40B4-BE49-F238E27FC236}">
                <a16:creationId xmlns:a16="http://schemas.microsoft.com/office/drawing/2014/main" id="{73FF3FCA-022C-407E-86D5-24D2DEC053D6}"/>
              </a:ext>
            </a:extLst>
          </p:cNvPr>
          <p:cNvGrpSpPr>
            <a:grpSpLocks noChangeAspect="1"/>
          </p:cNvGrpSpPr>
          <p:nvPr/>
        </p:nvGrpSpPr>
        <p:grpSpPr bwMode="auto">
          <a:xfrm>
            <a:off x="6519066" y="2235068"/>
            <a:ext cx="1668460" cy="1164679"/>
            <a:chOff x="3781" y="1766"/>
            <a:chExt cx="1646" cy="1149"/>
          </a:xfrm>
        </p:grpSpPr>
        <p:sp>
          <p:nvSpPr>
            <p:cNvPr id="11" name="Freeform 5">
              <a:extLst>
                <a:ext uri="{FF2B5EF4-FFF2-40B4-BE49-F238E27FC236}">
                  <a16:creationId xmlns:a16="http://schemas.microsoft.com/office/drawing/2014/main" id="{4C1BB59F-3049-4954-A005-7074FA456C78}"/>
                </a:ext>
              </a:extLst>
            </p:cNvPr>
            <p:cNvSpPr>
              <a:spLocks/>
            </p:cNvSpPr>
            <p:nvPr/>
          </p:nvSpPr>
          <p:spPr bwMode="auto">
            <a:xfrm>
              <a:off x="4606" y="2220"/>
              <a:ext cx="8" cy="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2" name="Freeform 6">
              <a:extLst>
                <a:ext uri="{FF2B5EF4-FFF2-40B4-BE49-F238E27FC236}">
                  <a16:creationId xmlns:a16="http://schemas.microsoft.com/office/drawing/2014/main" id="{2F9BCE87-4A81-4AB2-A6A7-2277A986DA0E}"/>
                </a:ext>
              </a:extLst>
            </p:cNvPr>
            <p:cNvSpPr>
              <a:spLocks/>
            </p:cNvSpPr>
            <p:nvPr/>
          </p:nvSpPr>
          <p:spPr bwMode="auto">
            <a:xfrm>
              <a:off x="5412" y="2220"/>
              <a:ext cx="15" cy="16"/>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0"/>
                    <a:pt x="2" y="0"/>
                    <a:pt x="2" y="0"/>
                  </a:cubicBezTo>
                  <a:cubicBezTo>
                    <a:pt x="0" y="2"/>
                    <a:pt x="0" y="2"/>
                    <a:pt x="0" y="2"/>
                  </a:cubicBezTo>
                  <a:cubicBezTo>
                    <a:pt x="1" y="2"/>
                    <a:pt x="1" y="1"/>
                    <a:pt x="2" y="0"/>
                  </a:cubicBez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sp>
          <p:nvSpPr>
            <p:cNvPr id="13" name="Freeform 7">
              <a:extLst>
                <a:ext uri="{FF2B5EF4-FFF2-40B4-BE49-F238E27FC236}">
                  <a16:creationId xmlns:a16="http://schemas.microsoft.com/office/drawing/2014/main" id="{DEB7CC20-AD6D-4865-BC31-E56D1F720227}"/>
                </a:ext>
              </a:extLst>
            </p:cNvPr>
            <p:cNvSpPr>
              <a:spLocks/>
            </p:cNvSpPr>
            <p:nvPr/>
          </p:nvSpPr>
          <p:spPr bwMode="auto">
            <a:xfrm>
              <a:off x="3781" y="1766"/>
              <a:ext cx="1517" cy="1149"/>
            </a:xfrm>
            <a:custGeom>
              <a:avLst/>
              <a:gdLst>
                <a:gd name="T0" fmla="*/ 53 w 194"/>
                <a:gd name="T1" fmla="*/ 88 h 146"/>
                <a:gd name="T2" fmla="*/ 53 w 194"/>
                <a:gd name="T3" fmla="*/ 88 h 146"/>
                <a:gd name="T4" fmla="*/ 53 w 194"/>
                <a:gd name="T5" fmla="*/ 88 h 146"/>
                <a:gd name="T6" fmla="*/ 0 w 194"/>
                <a:gd name="T7" fmla="*/ 91 h 146"/>
                <a:gd name="T8" fmla="*/ 28 w 194"/>
                <a:gd name="T9" fmla="*/ 119 h 146"/>
                <a:gd name="T10" fmla="*/ 128 w 194"/>
                <a:gd name="T11" fmla="*/ 118 h 146"/>
                <a:gd name="T12" fmla="*/ 175 w 194"/>
                <a:gd name="T13" fmla="*/ 71 h 146"/>
                <a:gd name="T14" fmla="*/ 181 w 194"/>
                <a:gd name="T15" fmla="*/ 77 h 146"/>
                <a:gd name="T16" fmla="*/ 187 w 194"/>
                <a:gd name="T17" fmla="*/ 75 h 146"/>
                <a:gd name="T18" fmla="*/ 194 w 194"/>
                <a:gd name="T19" fmla="*/ 7 h 146"/>
                <a:gd name="T20" fmla="*/ 187 w 194"/>
                <a:gd name="T21" fmla="*/ 0 h 146"/>
                <a:gd name="T22" fmla="*/ 119 w 194"/>
                <a:gd name="T23" fmla="*/ 6 h 146"/>
                <a:gd name="T24" fmla="*/ 117 w 194"/>
                <a:gd name="T25" fmla="*/ 12 h 146"/>
                <a:gd name="T26" fmla="*/ 123 w 194"/>
                <a:gd name="T27" fmla="*/ 18 h 146"/>
                <a:gd name="T28" fmla="*/ 77 w 194"/>
                <a:gd name="T29" fmla="*/ 64 h 146"/>
                <a:gd name="T30" fmla="*/ 77 w 194"/>
                <a:gd name="T31" fmla="*/ 64 h 146"/>
                <a:gd name="T32" fmla="*/ 53 w 194"/>
                <a:gd name="T33"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146">
                  <a:moveTo>
                    <a:pt x="53" y="88"/>
                  </a:moveTo>
                  <a:cubicBezTo>
                    <a:pt x="53" y="88"/>
                    <a:pt x="53" y="88"/>
                    <a:pt x="53" y="88"/>
                  </a:cubicBezTo>
                  <a:cubicBezTo>
                    <a:pt x="53" y="88"/>
                    <a:pt x="53" y="88"/>
                    <a:pt x="53" y="88"/>
                  </a:cubicBezTo>
                  <a:cubicBezTo>
                    <a:pt x="39" y="102"/>
                    <a:pt x="16" y="104"/>
                    <a:pt x="0" y="91"/>
                  </a:cubicBezTo>
                  <a:cubicBezTo>
                    <a:pt x="28" y="119"/>
                    <a:pt x="28" y="119"/>
                    <a:pt x="28" y="119"/>
                  </a:cubicBezTo>
                  <a:cubicBezTo>
                    <a:pt x="54" y="146"/>
                    <a:pt x="100" y="144"/>
                    <a:pt x="128" y="118"/>
                  </a:cubicBezTo>
                  <a:cubicBezTo>
                    <a:pt x="175" y="71"/>
                    <a:pt x="175" y="71"/>
                    <a:pt x="175" y="71"/>
                  </a:cubicBezTo>
                  <a:cubicBezTo>
                    <a:pt x="181" y="77"/>
                    <a:pt x="181" y="77"/>
                    <a:pt x="181" y="77"/>
                  </a:cubicBezTo>
                  <a:cubicBezTo>
                    <a:pt x="184" y="80"/>
                    <a:pt x="187" y="79"/>
                    <a:pt x="187" y="75"/>
                  </a:cubicBezTo>
                  <a:cubicBezTo>
                    <a:pt x="194" y="7"/>
                    <a:pt x="194" y="7"/>
                    <a:pt x="194" y="7"/>
                  </a:cubicBezTo>
                  <a:cubicBezTo>
                    <a:pt x="194" y="3"/>
                    <a:pt x="191" y="0"/>
                    <a:pt x="187" y="0"/>
                  </a:cubicBezTo>
                  <a:cubicBezTo>
                    <a:pt x="119" y="6"/>
                    <a:pt x="119" y="6"/>
                    <a:pt x="119" y="6"/>
                  </a:cubicBezTo>
                  <a:cubicBezTo>
                    <a:pt x="115" y="7"/>
                    <a:pt x="114" y="9"/>
                    <a:pt x="117" y="12"/>
                  </a:cubicBezTo>
                  <a:cubicBezTo>
                    <a:pt x="123" y="18"/>
                    <a:pt x="123" y="18"/>
                    <a:pt x="123" y="18"/>
                  </a:cubicBezTo>
                  <a:cubicBezTo>
                    <a:pt x="77" y="64"/>
                    <a:pt x="77" y="64"/>
                    <a:pt x="77" y="64"/>
                  </a:cubicBezTo>
                  <a:cubicBezTo>
                    <a:pt x="77" y="64"/>
                    <a:pt x="77" y="64"/>
                    <a:pt x="77" y="64"/>
                  </a:cubicBezTo>
                  <a:lnTo>
                    <a:pt x="53" y="88"/>
                  </a:lnTo>
                  <a:close/>
                </a:path>
              </a:pathLst>
            </a:custGeom>
            <a:gradFill>
              <a:gsLst>
                <a:gs pos="0">
                  <a:srgbClr val="173555"/>
                </a:gs>
                <a:gs pos="100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endParaRPr>
            </a:p>
          </p:txBody>
        </p:sp>
      </p:grpSp>
      <p:sp>
        <p:nvSpPr>
          <p:cNvPr id="16" name="椭圆 15">
            <a:extLst>
              <a:ext uri="{FF2B5EF4-FFF2-40B4-BE49-F238E27FC236}">
                <a16:creationId xmlns:a16="http://schemas.microsoft.com/office/drawing/2014/main" id="{E90B0129-FF0D-462D-9EB7-A56D69A15ED3}"/>
              </a:ext>
            </a:extLst>
          </p:cNvPr>
          <p:cNvSpPr/>
          <p:nvPr/>
        </p:nvSpPr>
        <p:spPr>
          <a:xfrm>
            <a:off x="4940303" y="2574252"/>
            <a:ext cx="2311393" cy="2311393"/>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2784C8D7-8918-4FB0-BE70-0A2B9A2541C6}"/>
              </a:ext>
            </a:extLst>
          </p:cNvPr>
          <p:cNvSpPr txBox="1"/>
          <p:nvPr/>
        </p:nvSpPr>
        <p:spPr>
          <a:xfrm>
            <a:off x="706328" y="2185124"/>
            <a:ext cx="2890852" cy="707886"/>
          </a:xfrm>
          <a:prstGeom prst="rect">
            <a:avLst/>
          </a:prstGeom>
          <a:noFill/>
        </p:spPr>
        <p:txBody>
          <a:bodyPr wrap="square" rtlCol="0">
            <a:spAutoFit/>
          </a:bodyPr>
          <a:lstStyle>
            <a:defPPr>
              <a:defRPr lang="zh-CN"/>
            </a:defPPr>
            <a:lvl1pPr algn="just">
              <a:defRPr sz="2000">
                <a:latin typeface="微软雅黑" panose="020B0503020204020204" pitchFamily="34" charset="-122"/>
                <a:ea typeface="微软雅黑" panose="020B0503020204020204" pitchFamily="34" charset="-122"/>
              </a:defRPr>
            </a:lvl1pPr>
          </a:lstStyle>
          <a:p>
            <a:r>
              <a:rPr lang="zh-CN" altLang="en-US" dirty="0"/>
              <a:t>修订、完善综合、专项预案</a:t>
            </a:r>
          </a:p>
        </p:txBody>
      </p:sp>
      <p:sp>
        <p:nvSpPr>
          <p:cNvPr id="50" name="文本框 49">
            <a:extLst>
              <a:ext uri="{FF2B5EF4-FFF2-40B4-BE49-F238E27FC236}">
                <a16:creationId xmlns:a16="http://schemas.microsoft.com/office/drawing/2014/main" id="{60F49A3A-338E-4088-BD80-6D0A6DC5FD56}"/>
              </a:ext>
            </a:extLst>
          </p:cNvPr>
          <p:cNvSpPr txBox="1"/>
          <p:nvPr/>
        </p:nvSpPr>
        <p:spPr>
          <a:xfrm>
            <a:off x="8307636" y="2160041"/>
            <a:ext cx="2655785" cy="453457"/>
          </a:xfrm>
          <a:prstGeom prst="rect">
            <a:avLst/>
          </a:prstGeom>
          <a:noFill/>
        </p:spPr>
        <p:txBody>
          <a:bodyPr wrap="square" rtlCol="0">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年演练计划</a:t>
            </a:r>
          </a:p>
        </p:txBody>
      </p:sp>
      <p:sp>
        <p:nvSpPr>
          <p:cNvPr id="51" name="文本框 50">
            <a:extLst>
              <a:ext uri="{FF2B5EF4-FFF2-40B4-BE49-F238E27FC236}">
                <a16:creationId xmlns:a16="http://schemas.microsoft.com/office/drawing/2014/main" id="{ACADAE96-3B65-41F5-8E72-398466D912DB}"/>
              </a:ext>
            </a:extLst>
          </p:cNvPr>
          <p:cNvSpPr txBox="1"/>
          <p:nvPr/>
        </p:nvSpPr>
        <p:spPr>
          <a:xfrm>
            <a:off x="706328" y="4857106"/>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按计划组织演练、做好各方对接</a:t>
            </a:r>
          </a:p>
        </p:txBody>
      </p:sp>
      <p:sp>
        <p:nvSpPr>
          <p:cNvPr id="52" name="文本框 51">
            <a:extLst>
              <a:ext uri="{FF2B5EF4-FFF2-40B4-BE49-F238E27FC236}">
                <a16:creationId xmlns:a16="http://schemas.microsoft.com/office/drawing/2014/main" id="{6EBD2255-9A52-4F14-AC07-CFA6BBB7A89B}"/>
              </a:ext>
            </a:extLst>
          </p:cNvPr>
          <p:cNvSpPr txBox="1"/>
          <p:nvPr/>
        </p:nvSpPr>
        <p:spPr>
          <a:xfrm>
            <a:off x="8307636" y="4857106"/>
            <a:ext cx="2906057" cy="70788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开展应急培训，提高反应能力</a:t>
            </a:r>
          </a:p>
        </p:txBody>
      </p:sp>
      <p:sp>
        <p:nvSpPr>
          <p:cNvPr id="53" name="矩形 52">
            <a:extLst>
              <a:ext uri="{FF2B5EF4-FFF2-40B4-BE49-F238E27FC236}">
                <a16:creationId xmlns:a16="http://schemas.microsoft.com/office/drawing/2014/main" id="{631A7534-292D-4213-8B98-A96039FCE417}"/>
              </a:ext>
            </a:extLst>
          </p:cNvPr>
          <p:cNvSpPr/>
          <p:nvPr/>
        </p:nvSpPr>
        <p:spPr>
          <a:xfrm>
            <a:off x="5094240" y="3301614"/>
            <a:ext cx="2003517" cy="830997"/>
          </a:xfrm>
          <a:prstGeom prst="rect">
            <a:avLst/>
          </a:prstGeom>
        </p:spPr>
        <p:txBody>
          <a:bodyPr wrap="square">
            <a:spAutoFit/>
          </a:bodyPr>
          <a:lstStyle/>
          <a:p>
            <a:pPr algn="ctr"/>
            <a:r>
              <a:rPr lang="zh-CN" altLang="en-US" sz="2400" dirty="0">
                <a:gradFill>
                  <a:gsLst>
                    <a:gs pos="0">
                      <a:srgbClr val="173555"/>
                    </a:gs>
                    <a:gs pos="100000">
                      <a:srgbClr val="00A7C3"/>
                    </a:gs>
                  </a:gsLst>
                  <a:lin ang="5400000" scaled="0"/>
                </a:gradFill>
                <a:latin typeface="微软雅黑" panose="020B0503020204020204" pitchFamily="34" charset="-122"/>
                <a:ea typeface="微软雅黑" panose="020B0503020204020204" pitchFamily="34" charset="-122"/>
              </a:rPr>
              <a:t>建立应急救援管理体系</a:t>
            </a:r>
          </a:p>
        </p:txBody>
      </p:sp>
      <p:sp>
        <p:nvSpPr>
          <p:cNvPr id="18" name="文本框 17">
            <a:extLst>
              <a:ext uri="{FF2B5EF4-FFF2-40B4-BE49-F238E27FC236}">
                <a16:creationId xmlns:a16="http://schemas.microsoft.com/office/drawing/2014/main" id="{19611785-57EF-45D6-86D5-D541C3EE5EF4}"/>
              </a:ext>
            </a:extLst>
          </p:cNvPr>
          <p:cNvSpPr txBox="1"/>
          <p:nvPr/>
        </p:nvSpPr>
        <p:spPr>
          <a:xfrm>
            <a:off x="4135233" y="2277769"/>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4" name="文本框 53">
            <a:extLst>
              <a:ext uri="{FF2B5EF4-FFF2-40B4-BE49-F238E27FC236}">
                <a16:creationId xmlns:a16="http://schemas.microsoft.com/office/drawing/2014/main" id="{7A2E5699-C8DD-4930-9D0C-0D5AB719F9DC}"/>
              </a:ext>
            </a:extLst>
          </p:cNvPr>
          <p:cNvSpPr txBox="1"/>
          <p:nvPr/>
        </p:nvSpPr>
        <p:spPr>
          <a:xfrm>
            <a:off x="7589632" y="2277769"/>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2</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5" name="文本框 54">
            <a:extLst>
              <a:ext uri="{FF2B5EF4-FFF2-40B4-BE49-F238E27FC236}">
                <a16:creationId xmlns:a16="http://schemas.microsoft.com/office/drawing/2014/main" id="{679304D1-4835-4630-86CA-8C4CA170394A}"/>
              </a:ext>
            </a:extLst>
          </p:cNvPr>
          <p:cNvSpPr txBox="1"/>
          <p:nvPr/>
        </p:nvSpPr>
        <p:spPr>
          <a:xfrm>
            <a:off x="4135233" y="4848875"/>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3</a:t>
            </a:r>
            <a:endParaRPr lang="zh-CN" altLang="en-US" sz="2000" dirty="0">
              <a:solidFill>
                <a:schemeClr val="bg1"/>
              </a:solidFill>
              <a:latin typeface="Arial" panose="020B0604020202020204" pitchFamily="34" charset="0"/>
              <a:cs typeface="Arial" panose="020B0604020202020204" pitchFamily="34" charset="0"/>
            </a:endParaRPr>
          </a:p>
        </p:txBody>
      </p:sp>
      <p:sp>
        <p:nvSpPr>
          <p:cNvPr id="56" name="文本框 55">
            <a:extLst>
              <a:ext uri="{FF2B5EF4-FFF2-40B4-BE49-F238E27FC236}">
                <a16:creationId xmlns:a16="http://schemas.microsoft.com/office/drawing/2014/main" id="{8E98CA16-7A56-45E5-9331-F723279C4275}"/>
              </a:ext>
            </a:extLst>
          </p:cNvPr>
          <p:cNvSpPr txBox="1"/>
          <p:nvPr/>
        </p:nvSpPr>
        <p:spPr>
          <a:xfrm>
            <a:off x="7589632" y="4846514"/>
            <a:ext cx="395046" cy="400110"/>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cs typeface="Arial" panose="020B0604020202020204" pitchFamily="34" charset="0"/>
              </a:rPr>
              <a:t>4</a:t>
            </a:r>
            <a:endParaRPr lang="zh-CN"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25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9342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加强培训，提高安全技能</a:t>
            </a:r>
          </a:p>
        </p:txBody>
      </p:sp>
      <p:sp>
        <p:nvSpPr>
          <p:cNvPr id="32" name="Freeform 9">
            <a:extLst>
              <a:ext uri="{FF2B5EF4-FFF2-40B4-BE49-F238E27FC236}">
                <a16:creationId xmlns:a16="http://schemas.microsoft.com/office/drawing/2014/main" id="{6E39D7F7-864E-4C3D-9638-053EBC85C3EA}"/>
              </a:ext>
            </a:extLst>
          </p:cNvPr>
          <p:cNvSpPr>
            <a:spLocks/>
          </p:cNvSpPr>
          <p:nvPr/>
        </p:nvSpPr>
        <p:spPr bwMode="auto">
          <a:xfrm>
            <a:off x="1006932" y="1804325"/>
            <a:ext cx="3658248" cy="4040871"/>
          </a:xfrm>
          <a:custGeom>
            <a:avLst/>
            <a:gdLst>
              <a:gd name="T0" fmla="*/ 136 w 1004"/>
              <a:gd name="T1" fmla="*/ 323 h 1109"/>
              <a:gd name="T2" fmla="*/ 76 w 1004"/>
              <a:gd name="T3" fmla="*/ 394 h 1109"/>
              <a:gd name="T4" fmla="*/ 6 w 1004"/>
              <a:gd name="T5" fmla="*/ 570 h 1109"/>
              <a:gd name="T6" fmla="*/ 2 w 1004"/>
              <a:gd name="T7" fmla="*/ 600 h 1109"/>
              <a:gd name="T8" fmla="*/ 2 w 1004"/>
              <a:gd name="T9" fmla="*/ 606 h 1109"/>
              <a:gd name="T10" fmla="*/ 2 w 1004"/>
              <a:gd name="T11" fmla="*/ 608 h 1109"/>
              <a:gd name="T12" fmla="*/ 0 w 1004"/>
              <a:gd name="T13" fmla="*/ 630 h 1109"/>
              <a:gd name="T14" fmla="*/ 12 w 1004"/>
              <a:gd name="T15" fmla="*/ 742 h 1109"/>
              <a:gd name="T16" fmla="*/ 100 w 1004"/>
              <a:gd name="T17" fmla="*/ 926 h 1109"/>
              <a:gd name="T18" fmla="*/ 280 w 1004"/>
              <a:gd name="T19" fmla="*/ 1066 h 1109"/>
              <a:gd name="T20" fmla="*/ 461 w 1004"/>
              <a:gd name="T21" fmla="*/ 1108 h 1109"/>
              <a:gd name="T22" fmla="*/ 475 w 1004"/>
              <a:gd name="T23" fmla="*/ 1109 h 1109"/>
              <a:gd name="T24" fmla="*/ 501 w 1004"/>
              <a:gd name="T25" fmla="*/ 1109 h 1109"/>
              <a:gd name="T26" fmla="*/ 525 w 1004"/>
              <a:gd name="T27" fmla="*/ 1107 h 1109"/>
              <a:gd name="T28" fmla="*/ 871 w 1004"/>
              <a:gd name="T29" fmla="*/ 930 h 1109"/>
              <a:gd name="T30" fmla="*/ 990 w 1004"/>
              <a:gd name="T31" fmla="*/ 694 h 1109"/>
              <a:gd name="T32" fmla="*/ 999 w 1004"/>
              <a:gd name="T33" fmla="*/ 645 h 1109"/>
              <a:gd name="T34" fmla="*/ 1002 w 1004"/>
              <a:gd name="T35" fmla="*/ 613 h 1109"/>
              <a:gd name="T36" fmla="*/ 1002 w 1004"/>
              <a:gd name="T37" fmla="*/ 608 h 1109"/>
              <a:gd name="T38" fmla="*/ 1002 w 1004"/>
              <a:gd name="T39" fmla="*/ 602 h 1109"/>
              <a:gd name="T40" fmla="*/ 1003 w 1004"/>
              <a:gd name="T41" fmla="*/ 584 h 1109"/>
              <a:gd name="T42" fmla="*/ 1004 w 1004"/>
              <a:gd name="T43" fmla="*/ 580 h 1109"/>
              <a:gd name="T44" fmla="*/ 1003 w 1004"/>
              <a:gd name="T45" fmla="*/ 566 h 1109"/>
              <a:gd name="T46" fmla="*/ 1003 w 1004"/>
              <a:gd name="T47" fmla="*/ 553 h 1109"/>
              <a:gd name="T48" fmla="*/ 1003 w 1004"/>
              <a:gd name="T49" fmla="*/ 548 h 1109"/>
              <a:gd name="T50" fmla="*/ 999 w 1004"/>
              <a:gd name="T51" fmla="*/ 501 h 1109"/>
              <a:gd name="T52" fmla="*/ 994 w 1004"/>
              <a:gd name="T53" fmla="*/ 470 h 1109"/>
              <a:gd name="T54" fmla="*/ 884 w 1004"/>
              <a:gd name="T55" fmla="*/ 227 h 1109"/>
              <a:gd name="T56" fmla="*/ 588 w 1004"/>
              <a:gd name="T57" fmla="*/ 24 h 1109"/>
              <a:gd name="T58" fmla="*/ 458 w 1004"/>
              <a:gd name="T59" fmla="*/ 1 h 1109"/>
              <a:gd name="T60" fmla="*/ 449 w 1004"/>
              <a:gd name="T61" fmla="*/ 376 h 1109"/>
              <a:gd name="T62" fmla="*/ 463 w 1004"/>
              <a:gd name="T63" fmla="*/ 374 h 1109"/>
              <a:gd name="T64" fmla="*/ 569 w 1004"/>
              <a:gd name="T65" fmla="*/ 389 h 1109"/>
              <a:gd name="T66" fmla="*/ 711 w 1004"/>
              <a:gd name="T67" fmla="*/ 525 h 1109"/>
              <a:gd name="T68" fmla="*/ 719 w 1004"/>
              <a:gd name="T69" fmla="*/ 547 h 1109"/>
              <a:gd name="T70" fmla="*/ 726 w 1004"/>
              <a:gd name="T71" fmla="*/ 569 h 1109"/>
              <a:gd name="T72" fmla="*/ 730 w 1004"/>
              <a:gd name="T73" fmla="*/ 584 h 1109"/>
              <a:gd name="T74" fmla="*/ 731 w 1004"/>
              <a:gd name="T75" fmla="*/ 588 h 1109"/>
              <a:gd name="T76" fmla="*/ 732 w 1004"/>
              <a:gd name="T77" fmla="*/ 590 h 1109"/>
              <a:gd name="T78" fmla="*/ 734 w 1004"/>
              <a:gd name="T79" fmla="*/ 609 h 1109"/>
              <a:gd name="T80" fmla="*/ 734 w 1004"/>
              <a:gd name="T81" fmla="*/ 608 h 1109"/>
              <a:gd name="T82" fmla="*/ 734 w 1004"/>
              <a:gd name="T83" fmla="*/ 610 h 1109"/>
              <a:gd name="T84" fmla="*/ 735 w 1004"/>
              <a:gd name="T85" fmla="*/ 627 h 1109"/>
              <a:gd name="T86" fmla="*/ 735 w 1004"/>
              <a:gd name="T87" fmla="*/ 653 h 1109"/>
              <a:gd name="T88" fmla="*/ 693 w 1004"/>
              <a:gd name="T89" fmla="*/ 794 h 1109"/>
              <a:gd name="T90" fmla="*/ 682 w 1004"/>
              <a:gd name="T91" fmla="*/ 810 h 1109"/>
              <a:gd name="T92" fmla="*/ 643 w 1004"/>
              <a:gd name="T93" fmla="*/ 856 h 1109"/>
              <a:gd name="T94" fmla="*/ 499 w 1004"/>
              <a:gd name="T95" fmla="*/ 937 h 1109"/>
              <a:gd name="T96" fmla="*/ 484 w 1004"/>
              <a:gd name="T97" fmla="*/ 940 h 1109"/>
              <a:gd name="T98" fmla="*/ 470 w 1004"/>
              <a:gd name="T99" fmla="*/ 943 h 1109"/>
              <a:gd name="T100" fmla="*/ 457 w 1004"/>
              <a:gd name="T101" fmla="*/ 945 h 1109"/>
              <a:gd name="T102" fmla="*/ 328 w 1004"/>
              <a:gd name="T103" fmla="*/ 937 h 1109"/>
              <a:gd name="T104" fmla="*/ 178 w 1004"/>
              <a:gd name="T105" fmla="*/ 855 h 1109"/>
              <a:gd name="T106" fmla="*/ 84 w 1004"/>
              <a:gd name="T107" fmla="*/ 720 h 1109"/>
              <a:gd name="T108" fmla="*/ 59 w 1004"/>
              <a:gd name="T109" fmla="*/ 629 h 1109"/>
              <a:gd name="T110" fmla="*/ 56 w 1004"/>
              <a:gd name="T111" fmla="*/ 607 h 1109"/>
              <a:gd name="T112" fmla="*/ 56 w 1004"/>
              <a:gd name="T113" fmla="*/ 606 h 1109"/>
              <a:gd name="T114" fmla="*/ 56 w 1004"/>
              <a:gd name="T115" fmla="*/ 601 h 1109"/>
              <a:gd name="T116" fmla="*/ 55 w 1004"/>
              <a:gd name="T117" fmla="*/ 574 h 1109"/>
              <a:gd name="T118" fmla="*/ 93 w 1004"/>
              <a:gd name="T119" fmla="*/ 404 h 1109"/>
              <a:gd name="T120" fmla="*/ 140 w 1004"/>
              <a:gd name="T121" fmla="*/ 327 h 1109"/>
              <a:gd name="T122" fmla="*/ 141 w 1004"/>
              <a:gd name="T123" fmla="*/ 319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gradFill>
            <a:gsLst>
              <a:gs pos="0">
                <a:srgbClr val="173555"/>
              </a:gs>
              <a:gs pos="43000">
                <a:srgbClr val="00A7C3"/>
              </a:gs>
            </a:gsLst>
            <a:lin ang="5400000" scaled="0"/>
          </a:gradFill>
          <a:ln>
            <a:noFill/>
          </a:ln>
        </p:spPr>
        <p:txBody>
          <a:bodyPr/>
          <a:lstStyle/>
          <a:p>
            <a:endParaRPr lang="zh-CN" altLang="en-US" sz="1600"/>
          </a:p>
        </p:txBody>
      </p:sp>
      <p:sp>
        <p:nvSpPr>
          <p:cNvPr id="33" name="Freeform 10">
            <a:extLst>
              <a:ext uri="{FF2B5EF4-FFF2-40B4-BE49-F238E27FC236}">
                <a16:creationId xmlns:a16="http://schemas.microsoft.com/office/drawing/2014/main" id="{7223B72D-3C22-4F50-86F9-60AC8559DE4C}"/>
              </a:ext>
            </a:extLst>
          </p:cNvPr>
          <p:cNvSpPr>
            <a:spLocks/>
          </p:cNvSpPr>
          <p:nvPr/>
        </p:nvSpPr>
        <p:spPr bwMode="auto">
          <a:xfrm>
            <a:off x="990600" y="2399256"/>
            <a:ext cx="3749239" cy="3492601"/>
          </a:xfrm>
          <a:custGeom>
            <a:avLst/>
            <a:gdLst>
              <a:gd name="T0" fmla="*/ 129 w 1029"/>
              <a:gd name="T1" fmla="*/ 171 h 959"/>
              <a:gd name="T2" fmla="*/ 74 w 1029"/>
              <a:gd name="T3" fmla="*/ 237 h 959"/>
              <a:gd name="T4" fmla="*/ 58 w 1029"/>
              <a:gd name="T5" fmla="*/ 263 h 959"/>
              <a:gd name="T6" fmla="*/ 42 w 1029"/>
              <a:gd name="T7" fmla="*/ 294 h 959"/>
              <a:gd name="T8" fmla="*/ 15 w 1029"/>
              <a:gd name="T9" fmla="*/ 367 h 959"/>
              <a:gd name="T10" fmla="*/ 2 w 1029"/>
              <a:gd name="T11" fmla="*/ 437 h 959"/>
              <a:gd name="T12" fmla="*/ 1 w 1029"/>
              <a:gd name="T13" fmla="*/ 445 h 959"/>
              <a:gd name="T14" fmla="*/ 1 w 1029"/>
              <a:gd name="T15" fmla="*/ 456 h 959"/>
              <a:gd name="T16" fmla="*/ 0 w 1029"/>
              <a:gd name="T17" fmla="*/ 469 h 959"/>
              <a:gd name="T18" fmla="*/ 0 w 1029"/>
              <a:gd name="T19" fmla="*/ 495 h 959"/>
              <a:gd name="T20" fmla="*/ 97 w 1029"/>
              <a:gd name="T21" fmla="*/ 767 h 959"/>
              <a:gd name="T22" fmla="*/ 386 w 1029"/>
              <a:gd name="T23" fmla="*/ 948 h 959"/>
              <a:gd name="T24" fmla="*/ 427 w 1029"/>
              <a:gd name="T25" fmla="*/ 955 h 959"/>
              <a:gd name="T26" fmla="*/ 452 w 1029"/>
              <a:gd name="T27" fmla="*/ 957 h 959"/>
              <a:gd name="T28" fmla="*/ 457 w 1029"/>
              <a:gd name="T29" fmla="*/ 957 h 959"/>
              <a:gd name="T30" fmla="*/ 505 w 1029"/>
              <a:gd name="T31" fmla="*/ 959 h 959"/>
              <a:gd name="T32" fmla="*/ 555 w 1029"/>
              <a:gd name="T33" fmla="*/ 955 h 959"/>
              <a:gd name="T34" fmla="*/ 796 w 1029"/>
              <a:gd name="T35" fmla="*/ 861 h 959"/>
              <a:gd name="T36" fmla="*/ 1022 w 1029"/>
              <a:gd name="T37" fmla="*/ 495 h 959"/>
              <a:gd name="T38" fmla="*/ 1027 w 1029"/>
              <a:gd name="T39" fmla="*/ 440 h 959"/>
              <a:gd name="T40" fmla="*/ 1028 w 1029"/>
              <a:gd name="T41" fmla="*/ 436 h 959"/>
              <a:gd name="T42" fmla="*/ 1029 w 1029"/>
              <a:gd name="T43" fmla="*/ 418 h 959"/>
              <a:gd name="T44" fmla="*/ 1029 w 1029"/>
              <a:gd name="T45" fmla="*/ 398 h 959"/>
              <a:gd name="T46" fmla="*/ 1028 w 1029"/>
              <a:gd name="T47" fmla="*/ 372 h 959"/>
              <a:gd name="T48" fmla="*/ 1020 w 1029"/>
              <a:gd name="T49" fmla="*/ 304 h 959"/>
              <a:gd name="T50" fmla="*/ 1005 w 1029"/>
              <a:gd name="T51" fmla="*/ 242 h 959"/>
              <a:gd name="T52" fmla="*/ 941 w 1029"/>
              <a:gd name="T53" fmla="*/ 97 h 959"/>
              <a:gd name="T54" fmla="*/ 867 w 1029"/>
              <a:gd name="T55" fmla="*/ 0 h 959"/>
              <a:gd name="T56" fmla="*/ 648 w 1029"/>
              <a:gd name="T57" fmla="*/ 306 h 959"/>
              <a:gd name="T58" fmla="*/ 687 w 1029"/>
              <a:gd name="T59" fmla="*/ 358 h 959"/>
              <a:gd name="T60" fmla="*/ 700 w 1029"/>
              <a:gd name="T61" fmla="*/ 383 h 959"/>
              <a:gd name="T62" fmla="*/ 712 w 1029"/>
              <a:gd name="T63" fmla="*/ 420 h 959"/>
              <a:gd name="T64" fmla="*/ 714 w 1029"/>
              <a:gd name="T65" fmla="*/ 427 h 959"/>
              <a:gd name="T66" fmla="*/ 716 w 1029"/>
              <a:gd name="T67" fmla="*/ 444 h 959"/>
              <a:gd name="T68" fmla="*/ 717 w 1029"/>
              <a:gd name="T69" fmla="*/ 448 h 959"/>
              <a:gd name="T70" fmla="*/ 719 w 1029"/>
              <a:gd name="T71" fmla="*/ 468 h 959"/>
              <a:gd name="T72" fmla="*/ 642 w 1029"/>
              <a:gd name="T73" fmla="*/ 675 h 959"/>
              <a:gd name="T74" fmla="*/ 516 w 1029"/>
              <a:gd name="T75" fmla="*/ 756 h 959"/>
              <a:gd name="T76" fmla="*/ 486 w 1029"/>
              <a:gd name="T77" fmla="*/ 765 h 959"/>
              <a:gd name="T78" fmla="*/ 453 w 1029"/>
              <a:gd name="T79" fmla="*/ 770 h 959"/>
              <a:gd name="T80" fmla="*/ 452 w 1029"/>
              <a:gd name="T81" fmla="*/ 770 h 959"/>
              <a:gd name="T82" fmla="*/ 436 w 1029"/>
              <a:gd name="T83" fmla="*/ 772 h 959"/>
              <a:gd name="T84" fmla="*/ 409 w 1029"/>
              <a:gd name="T85" fmla="*/ 773 h 959"/>
              <a:gd name="T86" fmla="*/ 187 w 1029"/>
              <a:gd name="T87" fmla="*/ 686 h 959"/>
              <a:gd name="T88" fmla="*/ 71 w 1029"/>
              <a:gd name="T89" fmla="*/ 487 h 959"/>
              <a:gd name="T90" fmla="*/ 67 w 1029"/>
              <a:gd name="T91" fmla="*/ 467 h 959"/>
              <a:gd name="T92" fmla="*/ 66 w 1029"/>
              <a:gd name="T93" fmla="*/ 454 h 959"/>
              <a:gd name="T94" fmla="*/ 65 w 1029"/>
              <a:gd name="T95" fmla="*/ 443 h 959"/>
              <a:gd name="T96" fmla="*/ 64 w 1029"/>
              <a:gd name="T97" fmla="*/ 438 h 959"/>
              <a:gd name="T98" fmla="*/ 64 w 1029"/>
              <a:gd name="T99" fmla="*/ 375 h 959"/>
              <a:gd name="T100" fmla="*/ 75 w 1029"/>
              <a:gd name="T101" fmla="*/ 306 h 959"/>
              <a:gd name="T102" fmla="*/ 84 w 1029"/>
              <a:gd name="T103" fmla="*/ 276 h 959"/>
              <a:gd name="T104" fmla="*/ 95 w 1029"/>
              <a:gd name="T105" fmla="*/ 249 h 959"/>
              <a:gd name="T106" fmla="*/ 135 w 1029"/>
              <a:gd name="T107" fmla="*/ 176 h 959"/>
              <a:gd name="T108" fmla="*/ 145 w 1029"/>
              <a:gd name="T109" fmla="*/ 15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gradFill>
            <a:gsLst>
              <a:gs pos="0">
                <a:srgbClr val="173555"/>
              </a:gs>
              <a:gs pos="35000">
                <a:srgbClr val="00A7C3"/>
              </a:gs>
            </a:gsLst>
            <a:lin ang="5400000" scaled="0"/>
          </a:gradFill>
          <a:ln>
            <a:noFill/>
          </a:ln>
        </p:spPr>
        <p:txBody>
          <a:bodyPr/>
          <a:lstStyle/>
          <a:p>
            <a:endParaRPr lang="zh-CN" altLang="en-US" sz="1600"/>
          </a:p>
        </p:txBody>
      </p:sp>
      <p:sp>
        <p:nvSpPr>
          <p:cNvPr id="34" name="Freeform 11">
            <a:extLst>
              <a:ext uri="{FF2B5EF4-FFF2-40B4-BE49-F238E27FC236}">
                <a16:creationId xmlns:a16="http://schemas.microsoft.com/office/drawing/2014/main" id="{5AB9B548-802B-4F05-9F1C-C308667233CE}"/>
              </a:ext>
            </a:extLst>
          </p:cNvPr>
          <p:cNvSpPr>
            <a:spLocks/>
          </p:cNvSpPr>
          <p:nvPr/>
        </p:nvSpPr>
        <p:spPr bwMode="auto">
          <a:xfrm>
            <a:off x="964937" y="2966192"/>
            <a:ext cx="3889223" cy="2997991"/>
          </a:xfrm>
          <a:custGeom>
            <a:avLst/>
            <a:gdLst>
              <a:gd name="T0" fmla="*/ 138 w 1067"/>
              <a:gd name="T1" fmla="*/ 12 h 823"/>
              <a:gd name="T2" fmla="*/ 102 w 1067"/>
              <a:gd name="T3" fmla="*/ 51 h 823"/>
              <a:gd name="T4" fmla="*/ 14 w 1067"/>
              <a:gd name="T5" fmla="*/ 223 h 823"/>
              <a:gd name="T6" fmla="*/ 1 w 1067"/>
              <a:gd name="T7" fmla="*/ 304 h 823"/>
              <a:gd name="T8" fmla="*/ 0 w 1067"/>
              <a:gd name="T9" fmla="*/ 321 h 823"/>
              <a:gd name="T10" fmla="*/ 0 w 1067"/>
              <a:gd name="T11" fmla="*/ 339 h 823"/>
              <a:gd name="T12" fmla="*/ 33 w 1067"/>
              <a:gd name="T13" fmla="*/ 509 h 823"/>
              <a:gd name="T14" fmla="*/ 270 w 1067"/>
              <a:gd name="T15" fmla="*/ 766 h 823"/>
              <a:gd name="T16" fmla="*/ 458 w 1067"/>
              <a:gd name="T17" fmla="*/ 820 h 823"/>
              <a:gd name="T18" fmla="*/ 463 w 1067"/>
              <a:gd name="T19" fmla="*/ 821 h 823"/>
              <a:gd name="T20" fmla="*/ 466 w 1067"/>
              <a:gd name="T21" fmla="*/ 821 h 823"/>
              <a:gd name="T22" fmla="*/ 480 w 1067"/>
              <a:gd name="T23" fmla="*/ 822 h 823"/>
              <a:gd name="T24" fmla="*/ 485 w 1067"/>
              <a:gd name="T25" fmla="*/ 822 h 823"/>
              <a:gd name="T26" fmla="*/ 512 w 1067"/>
              <a:gd name="T27" fmla="*/ 823 h 823"/>
              <a:gd name="T28" fmla="*/ 524 w 1067"/>
              <a:gd name="T29" fmla="*/ 822 h 823"/>
              <a:gd name="T30" fmla="*/ 572 w 1067"/>
              <a:gd name="T31" fmla="*/ 819 h 823"/>
              <a:gd name="T32" fmla="*/ 619 w 1067"/>
              <a:gd name="T33" fmla="*/ 811 h 823"/>
              <a:gd name="T34" fmla="*/ 809 w 1067"/>
              <a:gd name="T35" fmla="*/ 731 h 823"/>
              <a:gd name="T36" fmla="*/ 940 w 1067"/>
              <a:gd name="T37" fmla="*/ 611 h 823"/>
              <a:gd name="T38" fmla="*/ 958 w 1067"/>
              <a:gd name="T39" fmla="*/ 588 h 823"/>
              <a:gd name="T40" fmla="*/ 988 w 1067"/>
              <a:gd name="T41" fmla="*/ 542 h 823"/>
              <a:gd name="T42" fmla="*/ 1012 w 1067"/>
              <a:gd name="T43" fmla="*/ 496 h 823"/>
              <a:gd name="T44" fmla="*/ 1056 w 1067"/>
              <a:gd name="T45" fmla="*/ 366 h 823"/>
              <a:gd name="T46" fmla="*/ 1064 w 1067"/>
              <a:gd name="T47" fmla="*/ 315 h 823"/>
              <a:gd name="T48" fmla="*/ 691 w 1067"/>
              <a:gd name="T49" fmla="*/ 288 h 823"/>
              <a:gd name="T50" fmla="*/ 695 w 1067"/>
              <a:gd name="T51" fmla="*/ 311 h 823"/>
              <a:gd name="T52" fmla="*/ 696 w 1067"/>
              <a:gd name="T53" fmla="*/ 328 h 823"/>
              <a:gd name="T54" fmla="*/ 690 w 1067"/>
              <a:gd name="T55" fmla="*/ 390 h 823"/>
              <a:gd name="T56" fmla="*/ 686 w 1067"/>
              <a:gd name="T57" fmla="*/ 405 h 823"/>
              <a:gd name="T58" fmla="*/ 677 w 1067"/>
              <a:gd name="T59" fmla="*/ 429 h 823"/>
              <a:gd name="T60" fmla="*/ 673 w 1067"/>
              <a:gd name="T61" fmla="*/ 437 h 823"/>
              <a:gd name="T62" fmla="*/ 629 w 1067"/>
              <a:gd name="T63" fmla="*/ 504 h 823"/>
              <a:gd name="T64" fmla="*/ 509 w 1067"/>
              <a:gd name="T65" fmla="*/ 583 h 823"/>
              <a:gd name="T66" fmla="*/ 493 w 1067"/>
              <a:gd name="T67" fmla="*/ 588 h 823"/>
              <a:gd name="T68" fmla="*/ 484 w 1067"/>
              <a:gd name="T69" fmla="*/ 590 h 823"/>
              <a:gd name="T70" fmla="*/ 477 w 1067"/>
              <a:gd name="T71" fmla="*/ 592 h 823"/>
              <a:gd name="T72" fmla="*/ 470 w 1067"/>
              <a:gd name="T73" fmla="*/ 593 h 823"/>
              <a:gd name="T74" fmla="*/ 458 w 1067"/>
              <a:gd name="T75" fmla="*/ 595 h 823"/>
              <a:gd name="T76" fmla="*/ 459 w 1067"/>
              <a:gd name="T77" fmla="*/ 595 h 823"/>
              <a:gd name="T78" fmla="*/ 455 w 1067"/>
              <a:gd name="T79" fmla="*/ 595 h 823"/>
              <a:gd name="T80" fmla="*/ 229 w 1067"/>
              <a:gd name="T81" fmla="*/ 541 h 823"/>
              <a:gd name="T82" fmla="*/ 89 w 1067"/>
              <a:gd name="T83" fmla="*/ 344 h 823"/>
              <a:gd name="T84" fmla="*/ 84 w 1067"/>
              <a:gd name="T85" fmla="*/ 323 h 823"/>
              <a:gd name="T86" fmla="*/ 81 w 1067"/>
              <a:gd name="T87" fmla="*/ 310 h 823"/>
              <a:gd name="T88" fmla="*/ 79 w 1067"/>
              <a:gd name="T89" fmla="*/ 294 h 823"/>
              <a:gd name="T90" fmla="*/ 78 w 1067"/>
              <a:gd name="T91" fmla="*/ 288 h 823"/>
              <a:gd name="T92" fmla="*/ 78 w 1067"/>
              <a:gd name="T93" fmla="*/ 288 h 823"/>
              <a:gd name="T94" fmla="*/ 75 w 1067"/>
              <a:gd name="T95" fmla="*/ 232 h 823"/>
              <a:gd name="T96" fmla="*/ 118 w 1067"/>
              <a:gd name="T97" fmla="*/ 62 h 823"/>
              <a:gd name="T98" fmla="*/ 144 w 1067"/>
              <a:gd name="T99" fmla="*/ 17 h 823"/>
              <a:gd name="T100" fmla="*/ 152 w 1067"/>
              <a:gd name="T101"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gradFill>
            <a:gsLst>
              <a:gs pos="13000">
                <a:srgbClr val="173555"/>
              </a:gs>
              <a:gs pos="90000">
                <a:srgbClr val="00A7C3"/>
              </a:gs>
            </a:gsLst>
            <a:lin ang="5400000" scaled="0"/>
          </a:gradFill>
          <a:ln>
            <a:noFill/>
          </a:ln>
        </p:spPr>
        <p:txBody>
          <a:bodyPr/>
          <a:lstStyle/>
          <a:p>
            <a:endParaRPr lang="zh-CN" altLang="en-US" sz="1600" dirty="0"/>
          </a:p>
        </p:txBody>
      </p:sp>
      <p:sp>
        <p:nvSpPr>
          <p:cNvPr id="35" name="Freeform 12">
            <a:extLst>
              <a:ext uri="{FF2B5EF4-FFF2-40B4-BE49-F238E27FC236}">
                <a16:creationId xmlns:a16="http://schemas.microsoft.com/office/drawing/2014/main" id="{E75ED9E9-B5BE-4125-ADC7-3241601BFDC2}"/>
              </a:ext>
            </a:extLst>
          </p:cNvPr>
          <p:cNvSpPr>
            <a:spLocks/>
          </p:cNvSpPr>
          <p:nvPr/>
        </p:nvSpPr>
        <p:spPr bwMode="auto">
          <a:xfrm>
            <a:off x="911276" y="2966192"/>
            <a:ext cx="2897669" cy="3144974"/>
          </a:xfrm>
          <a:custGeom>
            <a:avLst/>
            <a:gdLst>
              <a:gd name="T0" fmla="*/ 144 w 795"/>
              <a:gd name="T1" fmla="*/ 20 h 863"/>
              <a:gd name="T2" fmla="*/ 87 w 795"/>
              <a:gd name="T3" fmla="*/ 83 h 863"/>
              <a:gd name="T4" fmla="*/ 7 w 795"/>
              <a:gd name="T5" fmla="*/ 276 h 863"/>
              <a:gd name="T6" fmla="*/ 5 w 795"/>
              <a:gd name="T7" fmla="*/ 288 h 863"/>
              <a:gd name="T8" fmla="*/ 4 w 795"/>
              <a:gd name="T9" fmla="*/ 291 h 863"/>
              <a:gd name="T10" fmla="*/ 2 w 795"/>
              <a:gd name="T11" fmla="*/ 314 h 863"/>
              <a:gd name="T12" fmla="*/ 0 w 795"/>
              <a:gd name="T13" fmla="*/ 337 h 863"/>
              <a:gd name="T14" fmla="*/ 0 w 795"/>
              <a:gd name="T15" fmla="*/ 364 h 863"/>
              <a:gd name="T16" fmla="*/ 6 w 795"/>
              <a:gd name="T17" fmla="*/ 426 h 863"/>
              <a:gd name="T18" fmla="*/ 12 w 795"/>
              <a:gd name="T19" fmla="*/ 458 h 863"/>
              <a:gd name="T20" fmla="*/ 20 w 795"/>
              <a:gd name="T21" fmla="*/ 490 h 863"/>
              <a:gd name="T22" fmla="*/ 167 w 795"/>
              <a:gd name="T23" fmla="*/ 722 h 863"/>
              <a:gd name="T24" fmla="*/ 443 w 795"/>
              <a:gd name="T25" fmla="*/ 855 h 863"/>
              <a:gd name="T26" fmla="*/ 471 w 795"/>
              <a:gd name="T27" fmla="*/ 859 h 863"/>
              <a:gd name="T28" fmla="*/ 474 w 795"/>
              <a:gd name="T29" fmla="*/ 860 h 863"/>
              <a:gd name="T30" fmla="*/ 508 w 795"/>
              <a:gd name="T31" fmla="*/ 863 h 863"/>
              <a:gd name="T32" fmla="*/ 511 w 795"/>
              <a:gd name="T33" fmla="*/ 863 h 863"/>
              <a:gd name="T34" fmla="*/ 549 w 795"/>
              <a:gd name="T35" fmla="*/ 863 h 863"/>
              <a:gd name="T36" fmla="*/ 592 w 795"/>
              <a:gd name="T37" fmla="*/ 861 h 863"/>
              <a:gd name="T38" fmla="*/ 618 w 795"/>
              <a:gd name="T39" fmla="*/ 858 h 863"/>
              <a:gd name="T40" fmla="*/ 677 w 795"/>
              <a:gd name="T41" fmla="*/ 847 h 863"/>
              <a:gd name="T42" fmla="*/ 725 w 795"/>
              <a:gd name="T43" fmla="*/ 833 h 863"/>
              <a:gd name="T44" fmla="*/ 795 w 795"/>
              <a:gd name="T45" fmla="*/ 804 h 863"/>
              <a:gd name="T46" fmla="*/ 584 w 795"/>
              <a:gd name="T47" fmla="*/ 497 h 863"/>
              <a:gd name="T48" fmla="*/ 562 w 795"/>
              <a:gd name="T49" fmla="*/ 516 h 863"/>
              <a:gd name="T50" fmla="*/ 546 w 795"/>
              <a:gd name="T51" fmla="*/ 527 h 863"/>
              <a:gd name="T52" fmla="*/ 529 w 795"/>
              <a:gd name="T53" fmla="*/ 536 h 863"/>
              <a:gd name="T54" fmla="*/ 509 w 795"/>
              <a:gd name="T55" fmla="*/ 545 h 863"/>
              <a:gd name="T56" fmla="*/ 499 w 795"/>
              <a:gd name="T57" fmla="*/ 550 h 863"/>
              <a:gd name="T58" fmla="*/ 497 w 795"/>
              <a:gd name="T59" fmla="*/ 551 h 863"/>
              <a:gd name="T60" fmla="*/ 474 w 795"/>
              <a:gd name="T61" fmla="*/ 556 h 863"/>
              <a:gd name="T62" fmla="*/ 473 w 795"/>
              <a:gd name="T63" fmla="*/ 556 h 863"/>
              <a:gd name="T64" fmla="*/ 459 w 795"/>
              <a:gd name="T65" fmla="*/ 559 h 863"/>
              <a:gd name="T66" fmla="*/ 297 w 795"/>
              <a:gd name="T67" fmla="*/ 539 h 863"/>
              <a:gd name="T68" fmla="*/ 162 w 795"/>
              <a:gd name="T69" fmla="*/ 427 h 863"/>
              <a:gd name="T70" fmla="*/ 149 w 795"/>
              <a:gd name="T71" fmla="*/ 408 h 863"/>
              <a:gd name="T72" fmla="*/ 138 w 795"/>
              <a:gd name="T73" fmla="*/ 387 h 863"/>
              <a:gd name="T74" fmla="*/ 120 w 795"/>
              <a:gd name="T75" fmla="*/ 345 h 863"/>
              <a:gd name="T76" fmla="*/ 114 w 795"/>
              <a:gd name="T77" fmla="*/ 325 h 863"/>
              <a:gd name="T78" fmla="*/ 110 w 795"/>
              <a:gd name="T79" fmla="*/ 310 h 863"/>
              <a:gd name="T80" fmla="*/ 106 w 795"/>
              <a:gd name="T81" fmla="*/ 288 h 863"/>
              <a:gd name="T82" fmla="*/ 105 w 795"/>
              <a:gd name="T83" fmla="*/ 288 h 863"/>
              <a:gd name="T84" fmla="*/ 104 w 795"/>
              <a:gd name="T85" fmla="*/ 278 h 863"/>
              <a:gd name="T86" fmla="*/ 121 w 795"/>
              <a:gd name="T87" fmla="*/ 100 h 863"/>
              <a:gd name="T88" fmla="*/ 154 w 795"/>
              <a:gd name="T89" fmla="*/ 28 h 863"/>
              <a:gd name="T90" fmla="*/ 167 w 795"/>
              <a:gd name="T91"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gradFill>
            <a:gsLst>
              <a:gs pos="100000">
                <a:srgbClr val="173555"/>
              </a:gs>
              <a:gs pos="0">
                <a:srgbClr val="00A7C3"/>
              </a:gs>
            </a:gsLst>
            <a:lin ang="5400000" scaled="0"/>
          </a:gradFill>
          <a:ln>
            <a:noFill/>
          </a:ln>
        </p:spPr>
        <p:txBody>
          <a:bodyPr/>
          <a:lstStyle/>
          <a:p>
            <a:endParaRPr lang="zh-CN" altLang="en-US" sz="1600"/>
          </a:p>
        </p:txBody>
      </p:sp>
      <p:sp>
        <p:nvSpPr>
          <p:cNvPr id="37" name="Freeform 18">
            <a:extLst>
              <a:ext uri="{FF2B5EF4-FFF2-40B4-BE49-F238E27FC236}">
                <a16:creationId xmlns:a16="http://schemas.microsoft.com/office/drawing/2014/main" id="{C97EF990-CB38-470D-BC60-D23088E6CE8C}"/>
              </a:ext>
            </a:extLst>
          </p:cNvPr>
          <p:cNvSpPr>
            <a:spLocks noEditPoints="1"/>
          </p:cNvSpPr>
          <p:nvPr/>
        </p:nvSpPr>
        <p:spPr bwMode="auto">
          <a:xfrm>
            <a:off x="3927931" y="3043630"/>
            <a:ext cx="317297" cy="571602"/>
          </a:xfrm>
          <a:custGeom>
            <a:avLst/>
            <a:gdLst>
              <a:gd name="T0" fmla="*/ 79 w 87"/>
              <a:gd name="T1" fmla="*/ 53 h 157"/>
              <a:gd name="T2" fmla="*/ 61 w 87"/>
              <a:gd name="T3" fmla="*/ 8 h 157"/>
              <a:gd name="T4" fmla="*/ 15 w 87"/>
              <a:gd name="T5" fmla="*/ 26 h 157"/>
              <a:gd name="T6" fmla="*/ 22 w 87"/>
              <a:gd name="T7" fmla="*/ 63 h 157"/>
              <a:gd name="T8" fmla="*/ 18 w 87"/>
              <a:gd name="T9" fmla="*/ 65 h 157"/>
              <a:gd name="T10" fmla="*/ 21 w 87"/>
              <a:gd name="T11" fmla="*/ 73 h 157"/>
              <a:gd name="T12" fmla="*/ 17 w 87"/>
              <a:gd name="T13" fmla="*/ 74 h 157"/>
              <a:gd name="T14" fmla="*/ 21 w 87"/>
              <a:gd name="T15" fmla="*/ 85 h 157"/>
              <a:gd name="T16" fmla="*/ 15 w 87"/>
              <a:gd name="T17" fmla="*/ 88 h 157"/>
              <a:gd name="T18" fmla="*/ 19 w 87"/>
              <a:gd name="T19" fmla="*/ 99 h 157"/>
              <a:gd name="T20" fmla="*/ 13 w 87"/>
              <a:gd name="T21" fmla="*/ 102 h 157"/>
              <a:gd name="T22" fmla="*/ 17 w 87"/>
              <a:gd name="T23" fmla="*/ 112 h 157"/>
              <a:gd name="T24" fmla="*/ 10 w 87"/>
              <a:gd name="T25" fmla="*/ 115 h 157"/>
              <a:gd name="T26" fmla="*/ 13 w 87"/>
              <a:gd name="T27" fmla="*/ 122 h 157"/>
              <a:gd name="T28" fmla="*/ 8 w 87"/>
              <a:gd name="T29" fmla="*/ 124 h 157"/>
              <a:gd name="T30" fmla="*/ 11 w 87"/>
              <a:gd name="T31" fmla="*/ 130 h 157"/>
              <a:gd name="T32" fmla="*/ 10 w 87"/>
              <a:gd name="T33" fmla="*/ 130 h 157"/>
              <a:gd name="T34" fmla="*/ 5 w 87"/>
              <a:gd name="T35" fmla="*/ 133 h 157"/>
              <a:gd name="T36" fmla="*/ 7 w 87"/>
              <a:gd name="T37" fmla="*/ 138 h 157"/>
              <a:gd name="T38" fmla="*/ 6 w 87"/>
              <a:gd name="T39" fmla="*/ 141 h 157"/>
              <a:gd name="T40" fmla="*/ 0 w 87"/>
              <a:gd name="T41" fmla="*/ 143 h 157"/>
              <a:gd name="T42" fmla="*/ 4 w 87"/>
              <a:gd name="T43" fmla="*/ 157 h 157"/>
              <a:gd name="T44" fmla="*/ 17 w 87"/>
              <a:gd name="T45" fmla="*/ 150 h 157"/>
              <a:gd name="T46" fmla="*/ 50 w 87"/>
              <a:gd name="T47" fmla="*/ 74 h 157"/>
              <a:gd name="T48" fmla="*/ 79 w 87"/>
              <a:gd name="T49" fmla="*/ 53 h 157"/>
              <a:gd name="T50" fmla="*/ 55 w 87"/>
              <a:gd name="T51" fmla="*/ 16 h 157"/>
              <a:gd name="T52" fmla="*/ 60 w 87"/>
              <a:gd name="T53" fmla="*/ 29 h 157"/>
              <a:gd name="T54" fmla="*/ 48 w 87"/>
              <a:gd name="T55" fmla="*/ 34 h 157"/>
              <a:gd name="T56" fmla="*/ 43 w 87"/>
              <a:gd name="T57" fmla="*/ 21 h 157"/>
              <a:gd name="T58" fmla="*/ 55 w 87"/>
              <a:gd name="T59" fmla="*/ 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任意多边形 42">
            <a:extLst>
              <a:ext uri="{FF2B5EF4-FFF2-40B4-BE49-F238E27FC236}">
                <a16:creationId xmlns:a16="http://schemas.microsoft.com/office/drawing/2014/main" id="{F7C79BBD-FDC1-4990-A4BD-04AC33F7F4C8}"/>
              </a:ext>
            </a:extLst>
          </p:cNvPr>
          <p:cNvSpPr/>
          <p:nvPr/>
        </p:nvSpPr>
        <p:spPr>
          <a:xfrm>
            <a:off x="3413583" y="1721213"/>
            <a:ext cx="2814813" cy="599283"/>
          </a:xfrm>
          <a:custGeom>
            <a:avLst/>
            <a:gdLst>
              <a:gd name="connsiteX0" fmla="*/ 0 w 1915297"/>
              <a:gd name="connsiteY0" fmla="*/ 185351 h 407773"/>
              <a:gd name="connsiteX1" fmla="*/ 0 w 1915297"/>
              <a:gd name="connsiteY1" fmla="*/ 0 h 407773"/>
              <a:gd name="connsiteX2" fmla="*/ 1161535 w 1915297"/>
              <a:gd name="connsiteY2" fmla="*/ 0 h 407773"/>
              <a:gd name="connsiteX3" fmla="*/ 1161535 w 1915297"/>
              <a:gd name="connsiteY3" fmla="*/ 407773 h 407773"/>
              <a:gd name="connsiteX4" fmla="*/ 1915297 w 1915297"/>
              <a:gd name="connsiteY4" fmla="*/ 407773 h 40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297" h="407773">
                <a:moveTo>
                  <a:pt x="0" y="185351"/>
                </a:moveTo>
                <a:lnTo>
                  <a:pt x="0" y="0"/>
                </a:lnTo>
                <a:lnTo>
                  <a:pt x="1161535" y="0"/>
                </a:lnTo>
                <a:lnTo>
                  <a:pt x="1161535" y="407773"/>
                </a:lnTo>
                <a:lnTo>
                  <a:pt x="1915297" y="407773"/>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43">
            <a:extLst>
              <a:ext uri="{FF2B5EF4-FFF2-40B4-BE49-F238E27FC236}">
                <a16:creationId xmlns:a16="http://schemas.microsoft.com/office/drawing/2014/main" id="{03B4466A-61DC-41EB-B6FB-348050ABE14D}"/>
              </a:ext>
            </a:extLst>
          </p:cNvPr>
          <p:cNvSpPr/>
          <p:nvPr/>
        </p:nvSpPr>
        <p:spPr>
          <a:xfrm>
            <a:off x="4666628" y="3373781"/>
            <a:ext cx="1543608" cy="0"/>
          </a:xfrm>
          <a:custGeom>
            <a:avLst/>
            <a:gdLst>
              <a:gd name="connsiteX0" fmla="*/ 0 w 1050325"/>
              <a:gd name="connsiteY0" fmla="*/ 0 h 0"/>
              <a:gd name="connsiteX1" fmla="*/ 1050325 w 1050325"/>
              <a:gd name="connsiteY1" fmla="*/ 0 h 0"/>
            </a:gdLst>
            <a:ahLst/>
            <a:cxnLst>
              <a:cxn ang="0">
                <a:pos x="connsiteX0" y="connsiteY0"/>
              </a:cxn>
              <a:cxn ang="0">
                <a:pos x="connsiteX1" y="connsiteY1"/>
              </a:cxn>
            </a:cxnLst>
            <a:rect l="l" t="t" r="r" b="b"/>
            <a:pathLst>
              <a:path w="1050325">
                <a:moveTo>
                  <a:pt x="0" y="0"/>
                </a:moveTo>
                <a:lnTo>
                  <a:pt x="1050325"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44">
            <a:extLst>
              <a:ext uri="{FF2B5EF4-FFF2-40B4-BE49-F238E27FC236}">
                <a16:creationId xmlns:a16="http://schemas.microsoft.com/office/drawing/2014/main" id="{D042D3B4-0521-459E-994E-765DD093B7C9}"/>
              </a:ext>
            </a:extLst>
          </p:cNvPr>
          <p:cNvSpPr/>
          <p:nvPr/>
        </p:nvSpPr>
        <p:spPr>
          <a:xfrm>
            <a:off x="4448707" y="4406110"/>
            <a:ext cx="1779688" cy="711039"/>
          </a:xfrm>
          <a:custGeom>
            <a:avLst/>
            <a:gdLst>
              <a:gd name="connsiteX0" fmla="*/ 0 w 1210962"/>
              <a:gd name="connsiteY0" fmla="*/ 481913 h 481913"/>
              <a:gd name="connsiteX1" fmla="*/ 729049 w 1210962"/>
              <a:gd name="connsiteY1" fmla="*/ 481913 h 481913"/>
              <a:gd name="connsiteX2" fmla="*/ 729049 w 1210962"/>
              <a:gd name="connsiteY2" fmla="*/ 0 h 481913"/>
              <a:gd name="connsiteX3" fmla="*/ 1210962 w 1210962"/>
              <a:gd name="connsiteY3" fmla="*/ 0 h 481913"/>
              <a:gd name="connsiteX0" fmla="*/ 0 w 1210962"/>
              <a:gd name="connsiteY0" fmla="*/ 481913 h 481913"/>
              <a:gd name="connsiteX1" fmla="*/ 729049 w 1210962"/>
              <a:gd name="connsiteY1" fmla="*/ 481913 h 481913"/>
              <a:gd name="connsiteX2" fmla="*/ 469969 w 1210962"/>
              <a:gd name="connsiteY2" fmla="*/ 7620 h 481913"/>
              <a:gd name="connsiteX3" fmla="*/ 1210962 w 1210962"/>
              <a:gd name="connsiteY3" fmla="*/ 0 h 481913"/>
              <a:gd name="connsiteX0" fmla="*/ 0 w 1210962"/>
              <a:gd name="connsiteY0" fmla="*/ 481913 h 489533"/>
              <a:gd name="connsiteX1" fmla="*/ 477589 w 1210962"/>
              <a:gd name="connsiteY1" fmla="*/ 489533 h 489533"/>
              <a:gd name="connsiteX2" fmla="*/ 469969 w 1210962"/>
              <a:gd name="connsiteY2" fmla="*/ 7620 h 489533"/>
              <a:gd name="connsiteX3" fmla="*/ 1210962 w 1210962"/>
              <a:gd name="connsiteY3" fmla="*/ 0 h 489533"/>
              <a:gd name="connsiteX0" fmla="*/ 0 w 1210962"/>
              <a:gd name="connsiteY0" fmla="*/ 481913 h 481913"/>
              <a:gd name="connsiteX1" fmla="*/ 468064 w 1210962"/>
              <a:gd name="connsiteY1" fmla="*/ 475245 h 481913"/>
              <a:gd name="connsiteX2" fmla="*/ 469969 w 1210962"/>
              <a:gd name="connsiteY2" fmla="*/ 7620 h 481913"/>
              <a:gd name="connsiteX3" fmla="*/ 1210962 w 1210962"/>
              <a:gd name="connsiteY3" fmla="*/ 0 h 481913"/>
              <a:gd name="connsiteX0" fmla="*/ 0 w 1210962"/>
              <a:gd name="connsiteY0" fmla="*/ 486199 h 486199"/>
              <a:gd name="connsiteX1" fmla="*/ 468064 w 1210962"/>
              <a:gd name="connsiteY1" fmla="*/ 479531 h 486199"/>
              <a:gd name="connsiteX2" fmla="*/ 469969 w 1210962"/>
              <a:gd name="connsiteY2" fmla="*/ 0 h 486199"/>
              <a:gd name="connsiteX3" fmla="*/ 1210962 w 1210962"/>
              <a:gd name="connsiteY3" fmla="*/ 4286 h 486199"/>
              <a:gd name="connsiteX0" fmla="*/ 0 w 1210962"/>
              <a:gd name="connsiteY0" fmla="*/ 481913 h 481913"/>
              <a:gd name="connsiteX1" fmla="*/ 468064 w 1210962"/>
              <a:gd name="connsiteY1" fmla="*/ 475245 h 481913"/>
              <a:gd name="connsiteX2" fmla="*/ 467587 w 1210962"/>
              <a:gd name="connsiteY2" fmla="*/ 2858 h 481913"/>
              <a:gd name="connsiteX3" fmla="*/ 1210962 w 1210962"/>
              <a:gd name="connsiteY3" fmla="*/ 0 h 481913"/>
              <a:gd name="connsiteX0" fmla="*/ 0 w 1210962"/>
              <a:gd name="connsiteY0" fmla="*/ 483817 h 483817"/>
              <a:gd name="connsiteX1" fmla="*/ 468064 w 1210962"/>
              <a:gd name="connsiteY1" fmla="*/ 477149 h 483817"/>
              <a:gd name="connsiteX2" fmla="*/ 474730 w 1210962"/>
              <a:gd name="connsiteY2" fmla="*/ 0 h 483817"/>
              <a:gd name="connsiteX3" fmla="*/ 1210962 w 1210962"/>
              <a:gd name="connsiteY3" fmla="*/ 1904 h 483817"/>
              <a:gd name="connsiteX0" fmla="*/ 0 w 1210962"/>
              <a:gd name="connsiteY0" fmla="*/ 481913 h 481913"/>
              <a:gd name="connsiteX1" fmla="*/ 468064 w 1210962"/>
              <a:gd name="connsiteY1" fmla="*/ 475245 h 481913"/>
              <a:gd name="connsiteX2" fmla="*/ 472349 w 1210962"/>
              <a:gd name="connsiteY2" fmla="*/ 5240 h 481913"/>
              <a:gd name="connsiteX3" fmla="*/ 1210962 w 1210962"/>
              <a:gd name="connsiteY3" fmla="*/ 0 h 481913"/>
              <a:gd name="connsiteX0" fmla="*/ 0 w 1210962"/>
              <a:gd name="connsiteY0" fmla="*/ 486198 h 486198"/>
              <a:gd name="connsiteX1" fmla="*/ 468064 w 1210962"/>
              <a:gd name="connsiteY1" fmla="*/ 479530 h 486198"/>
              <a:gd name="connsiteX2" fmla="*/ 467587 w 1210962"/>
              <a:gd name="connsiteY2" fmla="*/ 0 h 486198"/>
              <a:gd name="connsiteX3" fmla="*/ 1210962 w 1210962"/>
              <a:gd name="connsiteY3" fmla="*/ 4285 h 486198"/>
              <a:gd name="connsiteX0" fmla="*/ 0 w 1210962"/>
              <a:gd name="connsiteY0" fmla="*/ 481913 h 481913"/>
              <a:gd name="connsiteX1" fmla="*/ 468064 w 1210962"/>
              <a:gd name="connsiteY1" fmla="*/ 475245 h 481913"/>
              <a:gd name="connsiteX2" fmla="*/ 467587 w 1210962"/>
              <a:gd name="connsiteY2" fmla="*/ 2859 h 481913"/>
              <a:gd name="connsiteX3" fmla="*/ 1210962 w 1210962"/>
              <a:gd name="connsiteY3" fmla="*/ 0 h 481913"/>
              <a:gd name="connsiteX0" fmla="*/ 0 w 1210962"/>
              <a:gd name="connsiteY0" fmla="*/ 481913 h 481913"/>
              <a:gd name="connsiteX1" fmla="*/ 465683 w 1210962"/>
              <a:gd name="connsiteY1" fmla="*/ 480007 h 481913"/>
              <a:gd name="connsiteX2" fmla="*/ 467587 w 1210962"/>
              <a:gd name="connsiteY2" fmla="*/ 2859 h 481913"/>
              <a:gd name="connsiteX3" fmla="*/ 1210962 w 1210962"/>
              <a:gd name="connsiteY3" fmla="*/ 0 h 481913"/>
              <a:gd name="connsiteX0" fmla="*/ 0 w 1210962"/>
              <a:gd name="connsiteY0" fmla="*/ 488579 h 488579"/>
              <a:gd name="connsiteX1" fmla="*/ 465683 w 1210962"/>
              <a:gd name="connsiteY1" fmla="*/ 486673 h 488579"/>
              <a:gd name="connsiteX2" fmla="*/ 469968 w 1210962"/>
              <a:gd name="connsiteY2" fmla="*/ 0 h 488579"/>
              <a:gd name="connsiteX3" fmla="*/ 1210962 w 1210962"/>
              <a:gd name="connsiteY3" fmla="*/ 6666 h 488579"/>
              <a:gd name="connsiteX0" fmla="*/ 0 w 1210962"/>
              <a:gd name="connsiteY0" fmla="*/ 483816 h 483816"/>
              <a:gd name="connsiteX1" fmla="*/ 465683 w 1210962"/>
              <a:gd name="connsiteY1" fmla="*/ 481910 h 483816"/>
              <a:gd name="connsiteX2" fmla="*/ 469968 w 1210962"/>
              <a:gd name="connsiteY2" fmla="*/ 0 h 483816"/>
              <a:gd name="connsiteX3" fmla="*/ 1210962 w 1210962"/>
              <a:gd name="connsiteY3" fmla="*/ 1903 h 483816"/>
              <a:gd name="connsiteX0" fmla="*/ 0 w 1210962"/>
              <a:gd name="connsiteY0" fmla="*/ 490960 h 490960"/>
              <a:gd name="connsiteX1" fmla="*/ 465683 w 1210962"/>
              <a:gd name="connsiteY1" fmla="*/ 489054 h 490960"/>
              <a:gd name="connsiteX2" fmla="*/ 469968 w 1210962"/>
              <a:gd name="connsiteY2" fmla="*/ 0 h 490960"/>
              <a:gd name="connsiteX3" fmla="*/ 1210962 w 1210962"/>
              <a:gd name="connsiteY3" fmla="*/ 9047 h 490960"/>
              <a:gd name="connsiteX0" fmla="*/ 0 w 1210962"/>
              <a:gd name="connsiteY0" fmla="*/ 483816 h 483816"/>
              <a:gd name="connsiteX1" fmla="*/ 465683 w 1210962"/>
              <a:gd name="connsiteY1" fmla="*/ 481910 h 483816"/>
              <a:gd name="connsiteX2" fmla="*/ 467587 w 1210962"/>
              <a:gd name="connsiteY2" fmla="*/ 0 h 483816"/>
              <a:gd name="connsiteX3" fmla="*/ 1210962 w 1210962"/>
              <a:gd name="connsiteY3" fmla="*/ 1903 h 483816"/>
              <a:gd name="connsiteX0" fmla="*/ 0 w 1210962"/>
              <a:gd name="connsiteY0" fmla="*/ 481913 h 481913"/>
              <a:gd name="connsiteX1" fmla="*/ 465683 w 1210962"/>
              <a:gd name="connsiteY1" fmla="*/ 480007 h 481913"/>
              <a:gd name="connsiteX2" fmla="*/ 465206 w 1210962"/>
              <a:gd name="connsiteY2" fmla="*/ 2859 h 481913"/>
              <a:gd name="connsiteX3" fmla="*/ 1210962 w 1210962"/>
              <a:gd name="connsiteY3" fmla="*/ 0 h 481913"/>
              <a:gd name="connsiteX0" fmla="*/ 0 w 1210962"/>
              <a:gd name="connsiteY0" fmla="*/ 483816 h 483816"/>
              <a:gd name="connsiteX1" fmla="*/ 465683 w 1210962"/>
              <a:gd name="connsiteY1" fmla="*/ 481910 h 483816"/>
              <a:gd name="connsiteX2" fmla="*/ 465206 w 1210962"/>
              <a:gd name="connsiteY2" fmla="*/ 0 h 483816"/>
              <a:gd name="connsiteX3" fmla="*/ 1210962 w 1210962"/>
              <a:gd name="connsiteY3" fmla="*/ 1903 h 483816"/>
            </a:gdLst>
            <a:ahLst/>
            <a:cxnLst>
              <a:cxn ang="0">
                <a:pos x="connsiteX0" y="connsiteY0"/>
              </a:cxn>
              <a:cxn ang="0">
                <a:pos x="connsiteX1" y="connsiteY1"/>
              </a:cxn>
              <a:cxn ang="0">
                <a:pos x="connsiteX2" y="connsiteY2"/>
              </a:cxn>
              <a:cxn ang="0">
                <a:pos x="connsiteX3" y="connsiteY3"/>
              </a:cxn>
            </a:cxnLst>
            <a:rect l="l" t="t" r="r" b="b"/>
            <a:pathLst>
              <a:path w="1210962" h="483816">
                <a:moveTo>
                  <a:pt x="0" y="483816"/>
                </a:moveTo>
                <a:lnTo>
                  <a:pt x="465683" y="481910"/>
                </a:lnTo>
                <a:cubicBezTo>
                  <a:pt x="467111" y="325242"/>
                  <a:pt x="463778" y="156668"/>
                  <a:pt x="465206" y="0"/>
                </a:cubicBezTo>
                <a:lnTo>
                  <a:pt x="1210962" y="1903"/>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45">
            <a:extLst>
              <a:ext uri="{FF2B5EF4-FFF2-40B4-BE49-F238E27FC236}">
                <a16:creationId xmlns:a16="http://schemas.microsoft.com/office/drawing/2014/main" id="{D74C2AC9-44D1-46D6-9FDC-382C2308910F}"/>
              </a:ext>
            </a:extLst>
          </p:cNvPr>
          <p:cNvSpPr/>
          <p:nvPr/>
        </p:nvSpPr>
        <p:spPr>
          <a:xfrm>
            <a:off x="2705340" y="5534831"/>
            <a:ext cx="3523055" cy="889844"/>
          </a:xfrm>
          <a:custGeom>
            <a:avLst/>
            <a:gdLst>
              <a:gd name="connsiteX0" fmla="*/ 0 w 2397210"/>
              <a:gd name="connsiteY0" fmla="*/ 395416 h 605481"/>
              <a:gd name="connsiteX1" fmla="*/ 0 w 2397210"/>
              <a:gd name="connsiteY1" fmla="*/ 605481 h 605481"/>
              <a:gd name="connsiteX2" fmla="*/ 17423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742302 w 2397210"/>
              <a:gd name="connsiteY3" fmla="*/ 0 h 605481"/>
              <a:gd name="connsiteX4" fmla="*/ 2397210 w 2397210"/>
              <a:gd name="connsiteY4" fmla="*/ 0 h 605481"/>
              <a:gd name="connsiteX0" fmla="*/ 0 w 2397210"/>
              <a:gd name="connsiteY0" fmla="*/ 395416 h 605481"/>
              <a:gd name="connsiteX1" fmla="*/ 0 w 2397210"/>
              <a:gd name="connsiteY1" fmla="*/ 605481 h 605481"/>
              <a:gd name="connsiteX2" fmla="*/ 1653402 w 2397210"/>
              <a:gd name="connsiteY2" fmla="*/ 605481 h 605481"/>
              <a:gd name="connsiteX3" fmla="*/ 1647052 w 2397210"/>
              <a:gd name="connsiteY3" fmla="*/ 0 h 605481"/>
              <a:gd name="connsiteX4" fmla="*/ 2397210 w 2397210"/>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7210" h="605481">
                <a:moveTo>
                  <a:pt x="0" y="395416"/>
                </a:moveTo>
                <a:lnTo>
                  <a:pt x="0" y="605481"/>
                </a:lnTo>
                <a:lnTo>
                  <a:pt x="1653402" y="605481"/>
                </a:lnTo>
                <a:cubicBezTo>
                  <a:pt x="1651285" y="403654"/>
                  <a:pt x="1649169" y="201827"/>
                  <a:pt x="1647052" y="0"/>
                </a:cubicBezTo>
                <a:lnTo>
                  <a:pt x="2397210"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4" name="Picture 8">
            <a:extLst>
              <a:ext uri="{FF2B5EF4-FFF2-40B4-BE49-F238E27FC236}">
                <a16:creationId xmlns:a16="http://schemas.microsoft.com/office/drawing/2014/main" id="{6B6B5926-71E1-40A5-8BDC-48C0217E6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045" y="2251031"/>
            <a:ext cx="506320" cy="506320"/>
          </a:xfrm>
          <a:prstGeom prst="rect">
            <a:avLst/>
          </a:prstGeom>
        </p:spPr>
      </p:pic>
      <p:pic>
        <p:nvPicPr>
          <p:cNvPr id="95" name="Picture 23">
            <a:extLst>
              <a:ext uri="{FF2B5EF4-FFF2-40B4-BE49-F238E27FC236}">
                <a16:creationId xmlns:a16="http://schemas.microsoft.com/office/drawing/2014/main" id="{EDA98995-B7CF-4B47-AF0C-779048862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292" y="5236541"/>
            <a:ext cx="399527" cy="399527"/>
          </a:xfrm>
          <a:prstGeom prst="rect">
            <a:avLst/>
          </a:prstGeom>
        </p:spPr>
      </p:pic>
      <p:sp>
        <p:nvSpPr>
          <p:cNvPr id="96" name="Freeform 102">
            <a:extLst>
              <a:ext uri="{FF2B5EF4-FFF2-40B4-BE49-F238E27FC236}">
                <a16:creationId xmlns:a16="http://schemas.microsoft.com/office/drawing/2014/main" id="{A581962C-BAC6-4A59-A353-C87A4A277DDF}"/>
              </a:ext>
            </a:extLst>
          </p:cNvPr>
          <p:cNvSpPr>
            <a:spLocks noChangeArrowheads="1"/>
          </p:cNvSpPr>
          <p:nvPr/>
        </p:nvSpPr>
        <p:spPr bwMode="auto">
          <a:xfrm>
            <a:off x="3774565" y="4555168"/>
            <a:ext cx="422987" cy="378065"/>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pPr defTabSz="685663" fontAlgn="auto">
              <a:spcBef>
                <a:spcPts val="0"/>
              </a:spcBef>
              <a:spcAft>
                <a:spcPts val="0"/>
              </a:spcAft>
            </a:pPr>
            <a:endParaRPr lang="en-US" sz="1350" dirty="0">
              <a:solidFill>
                <a:srgbClr val="445469"/>
              </a:solidFill>
              <a:latin typeface="Lato Light"/>
              <a:ea typeface="+mn-ea"/>
            </a:endParaRPr>
          </a:p>
        </p:txBody>
      </p:sp>
      <p:sp>
        <p:nvSpPr>
          <p:cNvPr id="2" name="矩形 1">
            <a:extLst>
              <a:ext uri="{FF2B5EF4-FFF2-40B4-BE49-F238E27FC236}">
                <a16:creationId xmlns:a16="http://schemas.microsoft.com/office/drawing/2014/main" id="{9B19EA1A-FD23-4153-8BB6-F70594FBC5F4}"/>
              </a:ext>
            </a:extLst>
          </p:cNvPr>
          <p:cNvSpPr/>
          <p:nvPr/>
        </p:nvSpPr>
        <p:spPr>
          <a:xfrm>
            <a:off x="6329995" y="1930294"/>
            <a:ext cx="5013424" cy="736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a:extLst>
              <a:ext uri="{FF2B5EF4-FFF2-40B4-BE49-F238E27FC236}">
                <a16:creationId xmlns:a16="http://schemas.microsoft.com/office/drawing/2014/main" id="{AC069C2F-B224-4397-ACF0-B211A7728775}"/>
              </a:ext>
            </a:extLst>
          </p:cNvPr>
          <p:cNvSpPr/>
          <p:nvPr/>
        </p:nvSpPr>
        <p:spPr>
          <a:xfrm>
            <a:off x="6329995" y="3024280"/>
            <a:ext cx="5013424" cy="736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a:extLst>
              <a:ext uri="{FF2B5EF4-FFF2-40B4-BE49-F238E27FC236}">
                <a16:creationId xmlns:a16="http://schemas.microsoft.com/office/drawing/2014/main" id="{697F5CE1-6726-451B-A805-E1A76F58BE3A}"/>
              </a:ext>
            </a:extLst>
          </p:cNvPr>
          <p:cNvSpPr/>
          <p:nvPr/>
        </p:nvSpPr>
        <p:spPr>
          <a:xfrm>
            <a:off x="6329995" y="4118266"/>
            <a:ext cx="5013424" cy="736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a:extLst>
              <a:ext uri="{FF2B5EF4-FFF2-40B4-BE49-F238E27FC236}">
                <a16:creationId xmlns:a16="http://schemas.microsoft.com/office/drawing/2014/main" id="{1B8FF89F-F28E-497A-97CB-C107E6687E40}"/>
              </a:ext>
            </a:extLst>
          </p:cNvPr>
          <p:cNvSpPr/>
          <p:nvPr/>
        </p:nvSpPr>
        <p:spPr>
          <a:xfrm>
            <a:off x="6329995" y="5207039"/>
            <a:ext cx="5013424" cy="736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BDD7569F-34F1-44F3-9DFF-0886DB424332}"/>
              </a:ext>
            </a:extLst>
          </p:cNvPr>
          <p:cNvSpPr txBox="1"/>
          <p:nvPr/>
        </p:nvSpPr>
        <p:spPr>
          <a:xfrm>
            <a:off x="6404654" y="2104081"/>
            <a:ext cx="3105174"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制定、实施三级培训计划</a:t>
            </a:r>
          </a:p>
        </p:txBody>
      </p:sp>
      <p:sp>
        <p:nvSpPr>
          <p:cNvPr id="100" name="文本框 99">
            <a:extLst>
              <a:ext uri="{FF2B5EF4-FFF2-40B4-BE49-F238E27FC236}">
                <a16:creationId xmlns:a16="http://schemas.microsoft.com/office/drawing/2014/main" id="{80E8576B-4144-4383-9136-F302272667B3}"/>
              </a:ext>
            </a:extLst>
          </p:cNvPr>
          <p:cNvSpPr txBox="1"/>
          <p:nvPr/>
        </p:nvSpPr>
        <p:spPr>
          <a:xfrm>
            <a:off x="6404654" y="3192433"/>
            <a:ext cx="4582660"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定位培训、访客培训、重大作业培训</a:t>
            </a:r>
          </a:p>
        </p:txBody>
      </p:sp>
      <p:sp>
        <p:nvSpPr>
          <p:cNvPr id="101" name="文本框 100">
            <a:extLst>
              <a:ext uri="{FF2B5EF4-FFF2-40B4-BE49-F238E27FC236}">
                <a16:creationId xmlns:a16="http://schemas.microsoft.com/office/drawing/2014/main" id="{75683665-8C13-46E8-B317-0851F0988D6E}"/>
              </a:ext>
            </a:extLst>
          </p:cNvPr>
          <p:cNvSpPr txBox="1"/>
          <p:nvPr/>
        </p:nvSpPr>
        <p:spPr>
          <a:xfrm>
            <a:off x="6404653" y="4286419"/>
            <a:ext cx="5013423"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高处作业、受限空间、临时用电等专项培训</a:t>
            </a:r>
          </a:p>
        </p:txBody>
      </p:sp>
      <p:sp>
        <p:nvSpPr>
          <p:cNvPr id="102" name="文本框 101">
            <a:extLst>
              <a:ext uri="{FF2B5EF4-FFF2-40B4-BE49-F238E27FC236}">
                <a16:creationId xmlns:a16="http://schemas.microsoft.com/office/drawing/2014/main" id="{FBCA2D41-D003-4E3D-8022-70FAC6EBF7EE}"/>
              </a:ext>
            </a:extLst>
          </p:cNvPr>
          <p:cNvSpPr txBox="1"/>
          <p:nvPr/>
        </p:nvSpPr>
        <p:spPr>
          <a:xfrm>
            <a:off x="6404653" y="5375192"/>
            <a:ext cx="5013423" cy="400110"/>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安全文化建设培训</a:t>
            </a:r>
          </a:p>
        </p:txBody>
      </p:sp>
    </p:spTree>
    <p:extLst>
      <p:ext uri="{BB962C8B-B14F-4D97-AF65-F5344CB8AC3E}">
        <p14:creationId xmlns:p14="http://schemas.microsoft.com/office/powerpoint/2010/main" val="3442203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22300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加强监管，杜绝现场事故</a:t>
            </a:r>
          </a:p>
        </p:txBody>
      </p:sp>
      <p:pic>
        <p:nvPicPr>
          <p:cNvPr id="25" name="图片 24">
            <a:extLst>
              <a:ext uri="{FF2B5EF4-FFF2-40B4-BE49-F238E27FC236}">
                <a16:creationId xmlns:a16="http://schemas.microsoft.com/office/drawing/2014/main" id="{C1519A86-EBA7-43C3-B8AF-0CDE6E1F1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 y="1098179"/>
            <a:ext cx="3813632" cy="5759821"/>
          </a:xfrm>
          <a:prstGeom prst="rect">
            <a:avLst/>
          </a:prstGeom>
        </p:spPr>
      </p:pic>
      <p:sp>
        <p:nvSpPr>
          <p:cNvPr id="6" name="矩形 5">
            <a:extLst>
              <a:ext uri="{FF2B5EF4-FFF2-40B4-BE49-F238E27FC236}">
                <a16:creationId xmlns:a16="http://schemas.microsoft.com/office/drawing/2014/main" id="{0167C4D1-3E54-4E4E-953D-60EC20964582}"/>
              </a:ext>
            </a:extLst>
          </p:cNvPr>
          <p:cNvSpPr/>
          <p:nvPr/>
        </p:nvSpPr>
        <p:spPr>
          <a:xfrm>
            <a:off x="5235977" y="1686277"/>
            <a:ext cx="6325844"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年安全监查计划，定期组织开展季节性、临时用电、脚手架、高处作业、反违章等专项监查。</a:t>
            </a:r>
          </a:p>
        </p:txBody>
      </p:sp>
      <p:sp>
        <p:nvSpPr>
          <p:cNvPr id="7" name="等腰三角形 6">
            <a:extLst>
              <a:ext uri="{FF2B5EF4-FFF2-40B4-BE49-F238E27FC236}">
                <a16:creationId xmlns:a16="http://schemas.microsoft.com/office/drawing/2014/main" id="{DA5BFE23-9036-4523-989C-2E7EF02C869C}"/>
              </a:ext>
            </a:extLst>
          </p:cNvPr>
          <p:cNvSpPr/>
          <p:nvPr/>
        </p:nvSpPr>
        <p:spPr>
          <a:xfrm rot="5400000">
            <a:off x="4649768" y="2030852"/>
            <a:ext cx="362857" cy="312808"/>
          </a:xfrm>
          <a:prstGeom prst="triangl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等腰三角形 27">
            <a:extLst>
              <a:ext uri="{FF2B5EF4-FFF2-40B4-BE49-F238E27FC236}">
                <a16:creationId xmlns:a16="http://schemas.microsoft.com/office/drawing/2014/main" id="{671641E9-BBB3-4CB8-83E7-9DF10D4C9F62}"/>
              </a:ext>
            </a:extLst>
          </p:cNvPr>
          <p:cNvSpPr/>
          <p:nvPr/>
        </p:nvSpPr>
        <p:spPr>
          <a:xfrm rot="5400000">
            <a:off x="4649767" y="3185277"/>
            <a:ext cx="362857" cy="312808"/>
          </a:xfrm>
          <a:prstGeom prst="triangl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矩形 7">
            <a:extLst>
              <a:ext uri="{FF2B5EF4-FFF2-40B4-BE49-F238E27FC236}">
                <a16:creationId xmlns:a16="http://schemas.microsoft.com/office/drawing/2014/main" id="{E6DB3E35-2D20-4C45-83E5-AD71C013C1F0}"/>
              </a:ext>
            </a:extLst>
          </p:cNvPr>
          <p:cNvSpPr/>
          <p:nvPr/>
        </p:nvSpPr>
        <p:spPr>
          <a:xfrm>
            <a:off x="5235977" y="3160252"/>
            <a:ext cx="4976017" cy="400110"/>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现场责任区划分，建立现场安全管理矩阵</a:t>
            </a:r>
          </a:p>
        </p:txBody>
      </p:sp>
      <p:sp>
        <p:nvSpPr>
          <p:cNvPr id="30" name="等腰三角形 29">
            <a:extLst>
              <a:ext uri="{FF2B5EF4-FFF2-40B4-BE49-F238E27FC236}">
                <a16:creationId xmlns:a16="http://schemas.microsoft.com/office/drawing/2014/main" id="{9F0E076B-16CF-418B-87CF-6754A951DD2E}"/>
              </a:ext>
            </a:extLst>
          </p:cNvPr>
          <p:cNvSpPr/>
          <p:nvPr/>
        </p:nvSpPr>
        <p:spPr>
          <a:xfrm rot="5400000">
            <a:off x="4649768" y="4270151"/>
            <a:ext cx="362857" cy="312808"/>
          </a:xfrm>
          <a:prstGeom prst="triangl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80113729-F405-47D3-B5D8-2649C8478962}"/>
              </a:ext>
            </a:extLst>
          </p:cNvPr>
          <p:cNvSpPr/>
          <p:nvPr/>
        </p:nvSpPr>
        <p:spPr>
          <a:xfrm>
            <a:off x="5235977" y="3907438"/>
            <a:ext cx="6325845"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做好重大作业活动施工方案审查，实施过程安全监督控制，制定重大作业施工前检查单、安全出入和应急预案。</a:t>
            </a:r>
          </a:p>
        </p:txBody>
      </p:sp>
      <p:sp>
        <p:nvSpPr>
          <p:cNvPr id="36" name="等腰三角形 35">
            <a:extLst>
              <a:ext uri="{FF2B5EF4-FFF2-40B4-BE49-F238E27FC236}">
                <a16:creationId xmlns:a16="http://schemas.microsoft.com/office/drawing/2014/main" id="{63D9E7D9-F307-431A-BBA3-2BE93038727B}"/>
              </a:ext>
            </a:extLst>
          </p:cNvPr>
          <p:cNvSpPr/>
          <p:nvPr/>
        </p:nvSpPr>
        <p:spPr>
          <a:xfrm rot="5400000">
            <a:off x="4649767" y="5530867"/>
            <a:ext cx="362857" cy="312808"/>
          </a:xfrm>
          <a:prstGeom prst="triangl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1430B091-E79C-4DF9-9D47-419AD9E0C2E4}"/>
              </a:ext>
            </a:extLst>
          </p:cNvPr>
          <p:cNvSpPr/>
          <p:nvPr/>
        </p:nvSpPr>
        <p:spPr>
          <a:xfrm>
            <a:off x="5235976" y="5206627"/>
            <a:ext cx="6325843" cy="961289"/>
          </a:xfrm>
          <a:prstGeom prst="rect">
            <a:avLst/>
          </a:prstGeom>
          <a:noFill/>
        </p:spPr>
        <p:txBody>
          <a:bodyPr wrap="square" rtlCol="0">
            <a:spAutoFit/>
          </a:bodyPr>
          <a:lstStyle/>
          <a:p>
            <a:pPr algn="just">
              <a:lnSpc>
                <a:spcPct val="150000"/>
              </a:lnSpc>
            </a:pPr>
            <a:r>
              <a:rPr lang="zh-CN" altLang="en-US" sz="2000" dirty="0">
                <a:latin typeface="微软雅黑" panose="020B0503020204020204" pitchFamily="34" charset="-122"/>
                <a:ea typeface="微软雅黑" panose="020B0503020204020204" pitchFamily="34" charset="-122"/>
              </a:rPr>
              <a:t>严格大型吊具、机械设备入场报验程序，杜绝不合格设备入场。</a:t>
            </a:r>
          </a:p>
        </p:txBody>
      </p:sp>
    </p:spTree>
    <p:extLst>
      <p:ext uri="{BB962C8B-B14F-4D97-AF65-F5344CB8AC3E}">
        <p14:creationId xmlns:p14="http://schemas.microsoft.com/office/powerpoint/2010/main" val="3965163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8792029" cy="584775"/>
          </a:xfrm>
          <a:prstGeom prst="rect">
            <a:avLst/>
          </a:prstGeom>
          <a:noFill/>
        </p:spPr>
        <p:txBody>
          <a:bodyPr wrap="square" rtlCol="0">
            <a:spAutoFit/>
          </a:bodyPr>
          <a:lstStyle>
            <a:defPPr>
              <a:defRPr lang="zh-CN"/>
            </a:defPPr>
            <a:lvl1pPr>
              <a:defRPr sz="32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加强行政后勤安全管理，确保员工日常安全</a:t>
            </a:r>
          </a:p>
        </p:txBody>
      </p:sp>
      <p:sp>
        <p:nvSpPr>
          <p:cNvPr id="15" name="Shape 46250">
            <a:extLst>
              <a:ext uri="{FF2B5EF4-FFF2-40B4-BE49-F238E27FC236}">
                <a16:creationId xmlns:a16="http://schemas.microsoft.com/office/drawing/2014/main" id="{1EDB7024-05BF-4241-B0DF-69C833A4444B}"/>
              </a:ext>
            </a:extLst>
          </p:cNvPr>
          <p:cNvSpPr/>
          <p:nvPr/>
        </p:nvSpPr>
        <p:spPr>
          <a:xfrm>
            <a:off x="5315179" y="1574425"/>
            <a:ext cx="3030534" cy="4850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23" y="10800"/>
                </a:lnTo>
                <a:lnTo>
                  <a:pt x="0" y="21600"/>
                </a:lnTo>
                <a:lnTo>
                  <a:pt x="8079" y="21600"/>
                </a:lnTo>
                <a:lnTo>
                  <a:pt x="21600" y="10800"/>
                </a:lnTo>
                <a:lnTo>
                  <a:pt x="8079" y="0"/>
                </a:lnTo>
                <a:lnTo>
                  <a:pt x="0" y="0"/>
                </a:lnTo>
                <a:close/>
              </a:path>
            </a:pathLst>
          </a:custGeom>
          <a:solidFill>
            <a:schemeClr val="bg1">
              <a:lumMod val="65000"/>
            </a:schemeClr>
          </a:solidFill>
          <a:ln w="12700" cap="flat">
            <a:noFill/>
            <a:miter lim="400000"/>
          </a:ln>
          <a:effectLst/>
        </p:spPr>
        <p:txBody>
          <a:bodyPr wrap="square" lIns="0" tIns="0" rIns="0" bIns="0" numCol="1" anchor="t">
            <a:noAutofit/>
          </a:bodyPr>
          <a:lstStyle/>
          <a:p>
            <a:endParaRPr>
              <a:latin typeface="微软雅黑" panose="020B0503020204020204" pitchFamily="34" charset="-122"/>
              <a:ea typeface="微软雅黑" panose="020B0503020204020204" pitchFamily="34" charset="-122"/>
            </a:endParaRPr>
          </a:p>
        </p:txBody>
      </p:sp>
      <p:sp>
        <p:nvSpPr>
          <p:cNvPr id="50" name="Shape 46251">
            <a:extLst>
              <a:ext uri="{FF2B5EF4-FFF2-40B4-BE49-F238E27FC236}">
                <a16:creationId xmlns:a16="http://schemas.microsoft.com/office/drawing/2014/main" id="{AB8B9E66-2F91-4EEE-BFAB-DD3F7D021452}"/>
              </a:ext>
            </a:extLst>
          </p:cNvPr>
          <p:cNvSpPr/>
          <p:nvPr/>
        </p:nvSpPr>
        <p:spPr>
          <a:xfrm>
            <a:off x="740230" y="4545415"/>
            <a:ext cx="5824244" cy="769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368" y="21600"/>
                </a:lnTo>
                <a:lnTo>
                  <a:pt x="21600" y="0"/>
                </a:lnTo>
                <a:lnTo>
                  <a:pt x="0" y="0"/>
                </a:lnTo>
                <a:close/>
              </a:path>
            </a:pathLst>
          </a:custGeom>
          <a:gradFill>
            <a:gsLst>
              <a:gs pos="100000">
                <a:srgbClr val="173555"/>
              </a:gs>
              <a:gs pos="0">
                <a:srgbClr val="00A7C3"/>
              </a:gs>
            </a:gsLst>
            <a:lin ang="5400000" scaled="0"/>
          </a:gradFill>
          <a:ln>
            <a:noFill/>
          </a:ln>
        </p:spPr>
        <p:txBody>
          <a:bodyPr/>
          <a:lstStyle/>
          <a:p>
            <a:endParaRPr sz="1600"/>
          </a:p>
        </p:txBody>
      </p:sp>
      <p:sp>
        <p:nvSpPr>
          <p:cNvPr id="44" name="Shape 46258">
            <a:extLst>
              <a:ext uri="{FF2B5EF4-FFF2-40B4-BE49-F238E27FC236}">
                <a16:creationId xmlns:a16="http://schemas.microsoft.com/office/drawing/2014/main" id="{A0512EB3-75AC-4775-A2F3-09061E30556A}"/>
              </a:ext>
            </a:extLst>
          </p:cNvPr>
          <p:cNvSpPr/>
          <p:nvPr/>
        </p:nvSpPr>
        <p:spPr>
          <a:xfrm>
            <a:off x="740230" y="5475845"/>
            <a:ext cx="5096105" cy="769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049" y="21600"/>
                </a:lnTo>
                <a:lnTo>
                  <a:pt x="21600" y="0"/>
                </a:lnTo>
                <a:lnTo>
                  <a:pt x="0" y="0"/>
                </a:lnTo>
                <a:close/>
              </a:path>
            </a:pathLst>
          </a:custGeom>
          <a:gradFill>
            <a:gsLst>
              <a:gs pos="100000">
                <a:srgbClr val="173555"/>
              </a:gs>
              <a:gs pos="0">
                <a:srgbClr val="00A7C3"/>
              </a:gs>
            </a:gsLst>
            <a:lin ang="5400000" scaled="0"/>
          </a:gradFill>
          <a:ln>
            <a:noFill/>
          </a:ln>
        </p:spPr>
        <p:txBody>
          <a:bodyPr/>
          <a:lstStyle/>
          <a:p>
            <a:endParaRPr sz="1600"/>
          </a:p>
        </p:txBody>
      </p:sp>
      <p:sp>
        <p:nvSpPr>
          <p:cNvPr id="38" name="Shape 46265">
            <a:extLst>
              <a:ext uri="{FF2B5EF4-FFF2-40B4-BE49-F238E27FC236}">
                <a16:creationId xmlns:a16="http://schemas.microsoft.com/office/drawing/2014/main" id="{20CE3746-9952-4A19-A898-A771863E4C46}"/>
              </a:ext>
            </a:extLst>
          </p:cNvPr>
          <p:cNvSpPr/>
          <p:nvPr/>
        </p:nvSpPr>
        <p:spPr>
          <a:xfrm>
            <a:off x="740230" y="3614986"/>
            <a:ext cx="6251221" cy="769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560" y="21600"/>
                </a:lnTo>
                <a:lnTo>
                  <a:pt x="21600" y="10800"/>
                </a:lnTo>
                <a:lnTo>
                  <a:pt x="20560" y="0"/>
                </a:lnTo>
                <a:lnTo>
                  <a:pt x="0" y="0"/>
                </a:lnTo>
                <a:close/>
              </a:path>
            </a:pathLst>
          </a:custGeom>
          <a:gradFill>
            <a:gsLst>
              <a:gs pos="100000">
                <a:srgbClr val="173555"/>
              </a:gs>
              <a:gs pos="0">
                <a:srgbClr val="00A7C3"/>
              </a:gs>
            </a:gsLst>
            <a:lin ang="5400000" scaled="0"/>
          </a:gradFill>
          <a:ln>
            <a:noFill/>
          </a:ln>
        </p:spPr>
        <p:txBody>
          <a:bodyPr/>
          <a:lstStyle/>
          <a:p>
            <a:endParaRPr sz="1600"/>
          </a:p>
        </p:txBody>
      </p:sp>
      <p:sp>
        <p:nvSpPr>
          <p:cNvPr id="31" name="Shape 46272">
            <a:extLst>
              <a:ext uri="{FF2B5EF4-FFF2-40B4-BE49-F238E27FC236}">
                <a16:creationId xmlns:a16="http://schemas.microsoft.com/office/drawing/2014/main" id="{87368BE6-5939-4A8D-A8FE-91CCAD9D16F9}"/>
              </a:ext>
            </a:extLst>
          </p:cNvPr>
          <p:cNvSpPr/>
          <p:nvPr/>
        </p:nvSpPr>
        <p:spPr>
          <a:xfrm>
            <a:off x="740230" y="2684556"/>
            <a:ext cx="5824244" cy="769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368" y="0"/>
                </a:lnTo>
                <a:lnTo>
                  <a:pt x="0" y="0"/>
                </a:lnTo>
                <a:close/>
              </a:path>
            </a:pathLst>
          </a:custGeom>
          <a:gradFill>
            <a:gsLst>
              <a:gs pos="100000">
                <a:srgbClr val="173555"/>
              </a:gs>
              <a:gs pos="0">
                <a:srgbClr val="00A7C3"/>
              </a:gs>
            </a:gsLst>
            <a:lin ang="5400000" scaled="0"/>
          </a:gradFill>
          <a:ln>
            <a:noFill/>
          </a:ln>
        </p:spPr>
        <p:txBody>
          <a:bodyPr/>
          <a:lstStyle/>
          <a:p>
            <a:endParaRPr sz="1600"/>
          </a:p>
        </p:txBody>
      </p:sp>
      <p:sp>
        <p:nvSpPr>
          <p:cNvPr id="22" name="Shape 46279">
            <a:extLst>
              <a:ext uri="{FF2B5EF4-FFF2-40B4-BE49-F238E27FC236}">
                <a16:creationId xmlns:a16="http://schemas.microsoft.com/office/drawing/2014/main" id="{B4B0C9D3-B9CE-4BD9-8448-FBFAEA07EFB3}"/>
              </a:ext>
            </a:extLst>
          </p:cNvPr>
          <p:cNvSpPr/>
          <p:nvPr/>
        </p:nvSpPr>
        <p:spPr>
          <a:xfrm>
            <a:off x="740230" y="1754127"/>
            <a:ext cx="5096105" cy="769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9049" y="0"/>
                </a:lnTo>
                <a:lnTo>
                  <a:pt x="0" y="0"/>
                </a:lnTo>
                <a:close/>
              </a:path>
            </a:pathLst>
          </a:custGeom>
          <a:gradFill>
            <a:gsLst>
              <a:gs pos="100000">
                <a:srgbClr val="173555"/>
              </a:gs>
              <a:gs pos="0">
                <a:srgbClr val="00A7C3"/>
              </a:gs>
            </a:gsLst>
            <a:lin ang="5400000" scaled="0"/>
          </a:gradFill>
          <a:ln>
            <a:noFill/>
          </a:ln>
        </p:spPr>
        <p:txBody>
          <a:bodyPr/>
          <a:lstStyle/>
          <a:p>
            <a:endParaRPr sz="1600"/>
          </a:p>
        </p:txBody>
      </p:sp>
      <p:sp>
        <p:nvSpPr>
          <p:cNvPr id="2" name="矩形 1">
            <a:extLst>
              <a:ext uri="{FF2B5EF4-FFF2-40B4-BE49-F238E27FC236}">
                <a16:creationId xmlns:a16="http://schemas.microsoft.com/office/drawing/2014/main" id="{70F026BE-DF69-42FF-A439-16B8614D53F8}"/>
              </a:ext>
            </a:extLst>
          </p:cNvPr>
          <p:cNvSpPr/>
          <p:nvPr/>
        </p:nvSpPr>
        <p:spPr>
          <a:xfrm>
            <a:off x="711291" y="1708009"/>
            <a:ext cx="4603887" cy="923330"/>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加强对物业单位的监督和管理力度，每月组织对办公楼、员工住宿宾馆和员工餐厅消防、防盗监控等进行检查</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6" name="矩形 55">
            <a:extLst>
              <a:ext uri="{FF2B5EF4-FFF2-40B4-BE49-F238E27FC236}">
                <a16:creationId xmlns:a16="http://schemas.microsoft.com/office/drawing/2014/main" id="{42210CD0-F455-4C06-AE52-DF6E57359DFA}"/>
              </a:ext>
            </a:extLst>
          </p:cNvPr>
          <p:cNvSpPr/>
          <p:nvPr/>
        </p:nvSpPr>
        <p:spPr>
          <a:xfrm>
            <a:off x="740230" y="2754568"/>
            <a:ext cx="5361309"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定期对驾驶员开展交通法规和安全驾驶培训，每月组织对车辆安全状况进行检查并形成报告</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BBC96D13-6B85-49EC-B796-095AD5789A64}"/>
              </a:ext>
            </a:extLst>
          </p:cNvPr>
          <p:cNvSpPr/>
          <p:nvPr/>
        </p:nvSpPr>
        <p:spPr>
          <a:xfrm>
            <a:off x="711290" y="3673937"/>
            <a:ext cx="5979795"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对食堂从业人员进行健康体检，对食堂采购食品定期或不定期检查，确保饮食安全</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id="{C5370461-32B8-4ED2-A91D-7BB2E9748A23}"/>
              </a:ext>
            </a:extLst>
          </p:cNvPr>
          <p:cNvSpPr/>
          <p:nvPr/>
        </p:nvSpPr>
        <p:spPr>
          <a:xfrm>
            <a:off x="740230" y="4714329"/>
            <a:ext cx="5979795"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与物业、宾馆签定</a:t>
            </a: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a:solidFill>
                  <a:schemeClr val="bg1"/>
                </a:solidFill>
                <a:latin typeface="微软雅黑" panose="020B0503020204020204" pitchFamily="34" charset="-122"/>
                <a:ea typeface="微软雅黑" panose="020B0503020204020204" pitchFamily="34" charset="-122"/>
              </a:rPr>
              <a:t>年度安全目标责任书</a:t>
            </a:r>
            <a:r>
              <a:rPr lang="en-US" altLang="zh-CN" dirty="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8" name="矩形 57">
            <a:extLst>
              <a:ext uri="{FF2B5EF4-FFF2-40B4-BE49-F238E27FC236}">
                <a16:creationId xmlns:a16="http://schemas.microsoft.com/office/drawing/2014/main" id="{B60B1072-453D-4977-9D3F-C1B72405D9B1}"/>
              </a:ext>
            </a:extLst>
          </p:cNvPr>
          <p:cNvSpPr/>
          <p:nvPr/>
        </p:nvSpPr>
        <p:spPr>
          <a:xfrm>
            <a:off x="740231" y="5555545"/>
            <a:ext cx="4574947"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组织办公楼、员工宿舍逃生演练，提高员工应急逃生能力和应急事故处理能力。</a:t>
            </a:r>
          </a:p>
        </p:txBody>
      </p:sp>
      <p:sp>
        <p:nvSpPr>
          <p:cNvPr id="12" name="矩形: 圆角 11">
            <a:extLst>
              <a:ext uri="{FF2B5EF4-FFF2-40B4-BE49-F238E27FC236}">
                <a16:creationId xmlns:a16="http://schemas.microsoft.com/office/drawing/2014/main" id="{AB369CF5-1D65-4150-89CF-05961FD3C904}"/>
              </a:ext>
            </a:extLst>
          </p:cNvPr>
          <p:cNvSpPr/>
          <p:nvPr/>
        </p:nvSpPr>
        <p:spPr>
          <a:xfrm>
            <a:off x="8680938" y="2402252"/>
            <a:ext cx="2799771" cy="3189700"/>
          </a:xfrm>
          <a:prstGeom prst="roundRect">
            <a:avLst/>
          </a:prstGeom>
          <a:gradFill>
            <a:gsLst>
              <a:gs pos="100000">
                <a:srgbClr val="173555"/>
              </a:gs>
              <a:gs pos="0">
                <a:srgbClr val="00A7C3"/>
              </a:gs>
            </a:gsLst>
            <a:lin ang="5400000" scaled="0"/>
          </a:gradFill>
          <a:ln>
            <a:noFill/>
          </a:ln>
        </p:spPr>
        <p:txBody>
          <a:bodyPr/>
          <a:lstStyle/>
          <a:p>
            <a:endParaRPr lang="zh-CN" altLang="en-US" sz="1600">
              <a:solidFill>
                <a:schemeClr val="tx1"/>
              </a:solidFill>
            </a:endParaRPr>
          </a:p>
        </p:txBody>
      </p:sp>
      <p:sp>
        <p:nvSpPr>
          <p:cNvPr id="13" name="文本框 12">
            <a:extLst>
              <a:ext uri="{FF2B5EF4-FFF2-40B4-BE49-F238E27FC236}">
                <a16:creationId xmlns:a16="http://schemas.microsoft.com/office/drawing/2014/main" id="{9AC88598-CC5D-469C-B5D9-6F2401A48680}"/>
              </a:ext>
            </a:extLst>
          </p:cNvPr>
          <p:cNvSpPr txBox="1"/>
          <p:nvPr/>
        </p:nvSpPr>
        <p:spPr>
          <a:xfrm>
            <a:off x="8874663" y="3345086"/>
            <a:ext cx="2412320" cy="1200329"/>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加强行政后勤安全管理，确保员工日常安全</a:t>
            </a:r>
          </a:p>
        </p:txBody>
      </p:sp>
    </p:spTree>
    <p:extLst>
      <p:ext uri="{BB962C8B-B14F-4D97-AF65-F5344CB8AC3E}">
        <p14:creationId xmlns:p14="http://schemas.microsoft.com/office/powerpoint/2010/main" val="211106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7A6CB950-6D0E-4FEB-8B55-69B17EE04D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06" r="25006"/>
          <a:stretch>
            <a:fillRect/>
          </a:stretch>
        </p:blipFill>
        <p:spPr/>
      </p:pic>
      <p:sp>
        <p:nvSpPr>
          <p:cNvPr id="10" name="文本框 9">
            <a:extLst>
              <a:ext uri="{FF2B5EF4-FFF2-40B4-BE49-F238E27FC236}">
                <a16:creationId xmlns:a16="http://schemas.microsoft.com/office/drawing/2014/main" id="{7BACC0E5-0C00-4656-8A4F-6D3A5DFFAF09}"/>
              </a:ext>
            </a:extLst>
          </p:cNvPr>
          <p:cNvSpPr txBox="1"/>
          <p:nvPr/>
        </p:nvSpPr>
        <p:spPr>
          <a:xfrm>
            <a:off x="4292874" y="2321004"/>
            <a:ext cx="2656114" cy="2215991"/>
          </a:xfrm>
          <a:prstGeom prst="rect">
            <a:avLst/>
          </a:prstGeom>
          <a:noFill/>
        </p:spPr>
        <p:txBody>
          <a:bodyPr wrap="square" rtlCol="0">
            <a:spAutoFit/>
          </a:bodyPr>
          <a:lstStyle/>
          <a:p>
            <a:pPr algn="ctr"/>
            <a:r>
              <a:rPr lang="en-US" altLang="zh-CN"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rPr>
              <a:t>01</a:t>
            </a:r>
            <a:endParaRPr lang="zh-CN" altLang="en-US"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E7928E0-140F-4D30-866E-21C6B754A974}"/>
              </a:ext>
            </a:extLst>
          </p:cNvPr>
          <p:cNvSpPr txBox="1"/>
          <p:nvPr/>
        </p:nvSpPr>
        <p:spPr>
          <a:xfrm>
            <a:off x="6661423" y="3075057"/>
            <a:ext cx="5359125" cy="707886"/>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r>
              <a:rPr lang="zh-CN" altLang="en-US" sz="4000" b="0" dirty="0"/>
              <a:t>安全目标指标完成情况</a:t>
            </a:r>
          </a:p>
        </p:txBody>
      </p:sp>
      <p:sp>
        <p:nvSpPr>
          <p:cNvPr id="5" name="任意多边形: 形状 4">
            <a:extLst>
              <a:ext uri="{FF2B5EF4-FFF2-40B4-BE49-F238E27FC236}">
                <a16:creationId xmlns:a16="http://schemas.microsoft.com/office/drawing/2014/main" id="{56F97575-3A28-4BB0-AD42-AABE7F65C43E}"/>
              </a:ext>
            </a:extLst>
          </p:cNvPr>
          <p:cNvSpPr/>
          <p:nvPr/>
        </p:nvSpPr>
        <p:spPr>
          <a:xfrm>
            <a:off x="3615036" y="-25400"/>
            <a:ext cx="2276857" cy="6921500"/>
          </a:xfrm>
          <a:custGeom>
            <a:avLst/>
            <a:gdLst>
              <a:gd name="connsiteX0" fmla="*/ 533400 w 533400"/>
              <a:gd name="connsiteY0" fmla="*/ 0 h 6915150"/>
              <a:gd name="connsiteX1" fmla="*/ 95250 w 533400"/>
              <a:gd name="connsiteY1" fmla="*/ 19050 h 6915150"/>
              <a:gd name="connsiteX2" fmla="*/ 0 w 533400"/>
              <a:gd name="connsiteY2" fmla="*/ 6877050 h 6915150"/>
              <a:gd name="connsiteX3" fmla="*/ 476250 w 533400"/>
              <a:gd name="connsiteY3" fmla="*/ 6915150 h 6915150"/>
              <a:gd name="connsiteX4" fmla="*/ 533400 w 533400"/>
              <a:gd name="connsiteY4" fmla="*/ 0 h 6915150"/>
              <a:gd name="connsiteX0" fmla="*/ 1509514 w 1509514"/>
              <a:gd name="connsiteY0" fmla="*/ 0 h 6915150"/>
              <a:gd name="connsiteX1" fmla="*/ 1071364 w 1509514"/>
              <a:gd name="connsiteY1" fmla="*/ 19050 h 6915150"/>
              <a:gd name="connsiteX2" fmla="*/ 976114 w 1509514"/>
              <a:gd name="connsiteY2" fmla="*/ 6877050 h 6915150"/>
              <a:gd name="connsiteX3" fmla="*/ 1452364 w 1509514"/>
              <a:gd name="connsiteY3" fmla="*/ 6915150 h 6915150"/>
              <a:gd name="connsiteX4" fmla="*/ 1509514 w 1509514"/>
              <a:gd name="connsiteY4" fmla="*/ 0 h 6915150"/>
              <a:gd name="connsiteX0" fmla="*/ 2022324 w 2022324"/>
              <a:gd name="connsiteY0" fmla="*/ 0 h 6915150"/>
              <a:gd name="connsiteX1" fmla="*/ 1584174 w 2022324"/>
              <a:gd name="connsiteY1" fmla="*/ 19050 h 6915150"/>
              <a:gd name="connsiteX2" fmla="*/ 1488924 w 2022324"/>
              <a:gd name="connsiteY2" fmla="*/ 6877050 h 6915150"/>
              <a:gd name="connsiteX3" fmla="*/ 1965174 w 2022324"/>
              <a:gd name="connsiteY3" fmla="*/ 6915150 h 6915150"/>
              <a:gd name="connsiteX4" fmla="*/ 2022324 w 2022324"/>
              <a:gd name="connsiteY4" fmla="*/ 0 h 6915150"/>
              <a:gd name="connsiteX0" fmla="*/ 2076508 w 2076508"/>
              <a:gd name="connsiteY0" fmla="*/ 0 h 6915150"/>
              <a:gd name="connsiteX1" fmla="*/ 1638358 w 2076508"/>
              <a:gd name="connsiteY1" fmla="*/ 19050 h 6915150"/>
              <a:gd name="connsiteX2" fmla="*/ 1543108 w 2076508"/>
              <a:gd name="connsiteY2" fmla="*/ 6877050 h 6915150"/>
              <a:gd name="connsiteX3" fmla="*/ 2019358 w 2076508"/>
              <a:gd name="connsiteY3" fmla="*/ 6915150 h 6915150"/>
              <a:gd name="connsiteX4" fmla="*/ 2076508 w 2076508"/>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71912 w 2071912"/>
              <a:gd name="connsiteY0" fmla="*/ 0 h 6915150"/>
              <a:gd name="connsiteX1" fmla="*/ 1633762 w 2071912"/>
              <a:gd name="connsiteY1" fmla="*/ 19050 h 6915150"/>
              <a:gd name="connsiteX2" fmla="*/ 1538512 w 2071912"/>
              <a:gd name="connsiteY2" fmla="*/ 6877050 h 6915150"/>
              <a:gd name="connsiteX3" fmla="*/ 2014762 w 2071912"/>
              <a:gd name="connsiteY3" fmla="*/ 6915150 h 6915150"/>
              <a:gd name="connsiteX4" fmla="*/ 2071912 w 2071912"/>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6350 h 6921500"/>
              <a:gd name="connsiteX1" fmla="*/ 1615217 w 2053367"/>
              <a:gd name="connsiteY1" fmla="*/ 0 h 6921500"/>
              <a:gd name="connsiteX2" fmla="*/ 1519967 w 2053367"/>
              <a:gd name="connsiteY2" fmla="*/ 6883400 h 6921500"/>
              <a:gd name="connsiteX3" fmla="*/ 1996217 w 2053367"/>
              <a:gd name="connsiteY3" fmla="*/ 6921500 h 6921500"/>
              <a:gd name="connsiteX4" fmla="*/ 2053367 w 20533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89771 w 2189771"/>
              <a:gd name="connsiteY0" fmla="*/ 6350 h 6921500"/>
              <a:gd name="connsiteX1" fmla="*/ 1680864 w 2189771"/>
              <a:gd name="connsiteY1" fmla="*/ 0 h 6921500"/>
              <a:gd name="connsiteX2" fmla="*/ 1585614 w 2189771"/>
              <a:gd name="connsiteY2" fmla="*/ 6883400 h 6921500"/>
              <a:gd name="connsiteX3" fmla="*/ 2061864 w 2189771"/>
              <a:gd name="connsiteY3" fmla="*/ 6921500 h 6921500"/>
              <a:gd name="connsiteX4" fmla="*/ 2189771 w 2189771"/>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7" h="6921500">
                <a:moveTo>
                  <a:pt x="2276857" y="6350"/>
                </a:moveTo>
                <a:lnTo>
                  <a:pt x="1680864" y="0"/>
                </a:lnTo>
                <a:cubicBezTo>
                  <a:pt x="-433686" y="1863725"/>
                  <a:pt x="-649586" y="4864100"/>
                  <a:pt x="1585614" y="6883400"/>
                </a:cubicBezTo>
                <a:lnTo>
                  <a:pt x="2061864" y="6921500"/>
                </a:lnTo>
                <a:cubicBezTo>
                  <a:pt x="-507346" y="5124450"/>
                  <a:pt x="-775225" y="2902404"/>
                  <a:pt x="2276857" y="6350"/>
                </a:cubicBezTo>
                <a:close/>
              </a:path>
            </a:pathLst>
          </a:custGeom>
          <a:gradFill>
            <a:gsLst>
              <a:gs pos="99000">
                <a:srgbClr val="173555"/>
              </a:gs>
              <a:gs pos="0">
                <a:srgbClr val="00A7C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8668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82384B8F-D3CA-4688-A4D4-93EA78E695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239" b="15239"/>
          <a:stretch>
            <a:fillRect/>
          </a:stretch>
        </p:blipFill>
        <p:spPr>
          <a:xfrm>
            <a:off x="0" y="0"/>
            <a:ext cx="12192000" cy="5645250"/>
          </a:xfrm>
        </p:spPr>
      </p:pic>
      <p:sp>
        <p:nvSpPr>
          <p:cNvPr id="10" name="任意多边形: 形状 9">
            <a:extLst>
              <a:ext uri="{FF2B5EF4-FFF2-40B4-BE49-F238E27FC236}">
                <a16:creationId xmlns:a16="http://schemas.microsoft.com/office/drawing/2014/main" id="{B798E450-8471-4D8C-B046-C5B0BAAEDE3B}"/>
              </a:ext>
            </a:extLst>
          </p:cNvPr>
          <p:cNvSpPr/>
          <p:nvPr/>
        </p:nvSpPr>
        <p:spPr>
          <a:xfrm>
            <a:off x="624126" y="2107670"/>
            <a:ext cx="11379200" cy="3632200"/>
          </a:xfrm>
          <a:custGeom>
            <a:avLst/>
            <a:gdLst>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290300"/>
              <a:gd name="connsiteY0" fmla="*/ 3543300 h 3543300"/>
              <a:gd name="connsiteX1" fmla="*/ 11137900 w 11290300"/>
              <a:gd name="connsiteY1" fmla="*/ 0 h 3543300"/>
              <a:gd name="connsiteX2" fmla="*/ 11290300 w 11290300"/>
              <a:gd name="connsiteY2" fmla="*/ 330200 h 3543300"/>
              <a:gd name="connsiteX3" fmla="*/ 0 w 112903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91900"/>
              <a:gd name="connsiteY0" fmla="*/ 3543300 h 3543300"/>
              <a:gd name="connsiteX1" fmla="*/ 11137900 w 11391900"/>
              <a:gd name="connsiteY1" fmla="*/ 0 h 3543300"/>
              <a:gd name="connsiteX2" fmla="*/ 11391900 w 11391900"/>
              <a:gd name="connsiteY2" fmla="*/ 254000 h 3543300"/>
              <a:gd name="connsiteX3" fmla="*/ 0 w 11391900"/>
              <a:gd name="connsiteY3" fmla="*/ 3543300 h 35433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 name="connsiteX0" fmla="*/ 0 w 11379200"/>
              <a:gd name="connsiteY0" fmla="*/ 3632200 h 3632200"/>
              <a:gd name="connsiteX1" fmla="*/ 11125200 w 11379200"/>
              <a:gd name="connsiteY1" fmla="*/ 0 h 3632200"/>
              <a:gd name="connsiteX2" fmla="*/ 11379200 w 11379200"/>
              <a:gd name="connsiteY2" fmla="*/ 254000 h 3632200"/>
              <a:gd name="connsiteX3" fmla="*/ 0 w 11379200"/>
              <a:gd name="connsiteY3" fmla="*/ 3632200 h 3632200"/>
            </a:gdLst>
            <a:ahLst/>
            <a:cxnLst>
              <a:cxn ang="0">
                <a:pos x="connsiteX0" y="connsiteY0"/>
              </a:cxn>
              <a:cxn ang="0">
                <a:pos x="connsiteX1" y="connsiteY1"/>
              </a:cxn>
              <a:cxn ang="0">
                <a:pos x="connsiteX2" y="connsiteY2"/>
              </a:cxn>
              <a:cxn ang="0">
                <a:pos x="connsiteX3" y="connsiteY3"/>
              </a:cxn>
            </a:cxnLst>
            <a:rect l="l" t="t" r="r" b="b"/>
            <a:pathLst>
              <a:path w="11379200" h="3632200">
                <a:moveTo>
                  <a:pt x="0" y="3632200"/>
                </a:moveTo>
                <a:cubicBezTo>
                  <a:pt x="3484033" y="1155700"/>
                  <a:pt x="7526867" y="266700"/>
                  <a:pt x="11125200" y="0"/>
                </a:cubicBezTo>
                <a:lnTo>
                  <a:pt x="11379200" y="254000"/>
                </a:lnTo>
                <a:cubicBezTo>
                  <a:pt x="6752167" y="550333"/>
                  <a:pt x="3318933" y="1583267"/>
                  <a:pt x="0" y="3632200"/>
                </a:cubicBezTo>
                <a:close/>
              </a:path>
            </a:pathLst>
          </a:custGeom>
          <a:gradFill flip="none" rotWithShape="1">
            <a:gsLst>
              <a:gs pos="99000">
                <a:srgbClr val="173555"/>
              </a:gs>
              <a:gs pos="0">
                <a:srgbClr val="00A7C3"/>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7">
            <a:extLst>
              <a:ext uri="{FF2B5EF4-FFF2-40B4-BE49-F238E27FC236}">
                <a16:creationId xmlns:a16="http://schemas.microsoft.com/office/drawing/2014/main" id="{AB4352C2-42C3-4A1A-BC3C-7C895C47DDF6}"/>
              </a:ext>
            </a:extLst>
          </p:cNvPr>
          <p:cNvSpPr/>
          <p:nvPr/>
        </p:nvSpPr>
        <p:spPr>
          <a:xfrm rot="5400000" flipV="1">
            <a:off x="6149634" y="-3316767"/>
            <a:ext cx="2577887" cy="9129497"/>
          </a:xfrm>
          <a:custGeom>
            <a:avLst/>
            <a:gdLst>
              <a:gd name="connsiteX0" fmla="*/ 0 w 6676571"/>
              <a:gd name="connsiteY0" fmla="*/ 2525486 h 2525486"/>
              <a:gd name="connsiteX1" fmla="*/ 0 w 6676571"/>
              <a:gd name="connsiteY1" fmla="*/ 0 h 2525486"/>
              <a:gd name="connsiteX2" fmla="*/ 6676571 w 6676571"/>
              <a:gd name="connsiteY2" fmla="*/ 2525486 h 2525486"/>
              <a:gd name="connsiteX3" fmla="*/ 0 w 6676571"/>
              <a:gd name="connsiteY3" fmla="*/ 2525486 h 2525486"/>
              <a:gd name="connsiteX0" fmla="*/ 0 w 2539999"/>
              <a:gd name="connsiteY0" fmla="*/ 2525486 h 8868232"/>
              <a:gd name="connsiteX1" fmla="*/ 0 w 2539999"/>
              <a:gd name="connsiteY1" fmla="*/ 0 h 8868232"/>
              <a:gd name="connsiteX2" fmla="*/ 2539999 w 2539999"/>
              <a:gd name="connsiteY2" fmla="*/ 8868232 h 8868232"/>
              <a:gd name="connsiteX3" fmla="*/ 0 w 2539999"/>
              <a:gd name="connsiteY3" fmla="*/ 2525486 h 8868232"/>
              <a:gd name="connsiteX0" fmla="*/ 0 w 2539999"/>
              <a:gd name="connsiteY0" fmla="*/ 2525486 h 8868232"/>
              <a:gd name="connsiteX1" fmla="*/ 0 w 2539999"/>
              <a:gd name="connsiteY1" fmla="*/ 0 h 8868232"/>
              <a:gd name="connsiteX2" fmla="*/ 2539999 w 2539999"/>
              <a:gd name="connsiteY2" fmla="*/ 8868232 h 8868232"/>
              <a:gd name="connsiteX3" fmla="*/ 0 w 2539999"/>
              <a:gd name="connsiteY3" fmla="*/ 252548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304802 w 2539999"/>
              <a:gd name="connsiteY0" fmla="*/ 2452916 h 8868232"/>
              <a:gd name="connsiteX1" fmla="*/ 0 w 2539999"/>
              <a:gd name="connsiteY1" fmla="*/ 0 h 8868232"/>
              <a:gd name="connsiteX2" fmla="*/ 2539999 w 2539999"/>
              <a:gd name="connsiteY2" fmla="*/ 8868232 h 8868232"/>
              <a:gd name="connsiteX3" fmla="*/ 304802 w 2539999"/>
              <a:gd name="connsiteY3" fmla="*/ 2452916 h 8868232"/>
              <a:gd name="connsiteX0" fmla="*/ 174175 w 2539999"/>
              <a:gd name="connsiteY0" fmla="*/ 2452917 h 8868232"/>
              <a:gd name="connsiteX1" fmla="*/ 0 w 2539999"/>
              <a:gd name="connsiteY1" fmla="*/ 0 h 8868232"/>
              <a:gd name="connsiteX2" fmla="*/ 2539999 w 2539999"/>
              <a:gd name="connsiteY2" fmla="*/ 8868232 h 8868232"/>
              <a:gd name="connsiteX3" fmla="*/ 174175 w 2539999"/>
              <a:gd name="connsiteY3" fmla="*/ 2452917 h 8868232"/>
              <a:gd name="connsiteX0" fmla="*/ 70186 w 2552123"/>
              <a:gd name="connsiteY0" fmla="*/ 2452918 h 8868232"/>
              <a:gd name="connsiteX1" fmla="*/ 12124 w 2552123"/>
              <a:gd name="connsiteY1" fmla="*/ 0 h 8868232"/>
              <a:gd name="connsiteX2" fmla="*/ 2552123 w 2552123"/>
              <a:gd name="connsiteY2" fmla="*/ 8868232 h 8868232"/>
              <a:gd name="connsiteX3" fmla="*/ 70186 w 2552123"/>
              <a:gd name="connsiteY3" fmla="*/ 2452918 h 8868232"/>
              <a:gd name="connsiteX0" fmla="*/ 58062 w 2539999"/>
              <a:gd name="connsiteY0" fmla="*/ 2452918 h 8868232"/>
              <a:gd name="connsiteX1" fmla="*/ 0 w 2539999"/>
              <a:gd name="connsiteY1" fmla="*/ 0 h 8868232"/>
              <a:gd name="connsiteX2" fmla="*/ 2539999 w 2539999"/>
              <a:gd name="connsiteY2" fmla="*/ 8868232 h 8868232"/>
              <a:gd name="connsiteX3" fmla="*/ 58062 w 2539999"/>
              <a:gd name="connsiteY3" fmla="*/ 2452918 h 8868232"/>
              <a:gd name="connsiteX0" fmla="*/ 87089 w 2569026"/>
              <a:gd name="connsiteY0" fmla="*/ 2452917 h 8868231"/>
              <a:gd name="connsiteX1" fmla="*/ 0 w 2569026"/>
              <a:gd name="connsiteY1" fmla="*/ 0 h 8868231"/>
              <a:gd name="connsiteX2" fmla="*/ 2569026 w 2569026"/>
              <a:gd name="connsiteY2" fmla="*/ 8868231 h 8868231"/>
              <a:gd name="connsiteX3" fmla="*/ 87089 w 2569026"/>
              <a:gd name="connsiteY3" fmla="*/ 2452917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6"/>
              <a:gd name="connsiteY0" fmla="*/ 2438404 h 8868231"/>
              <a:gd name="connsiteX1" fmla="*/ 0 w 2569026"/>
              <a:gd name="connsiteY1" fmla="*/ 0 h 8868231"/>
              <a:gd name="connsiteX2" fmla="*/ 2569026 w 2569026"/>
              <a:gd name="connsiteY2" fmla="*/ 8868231 h 8868231"/>
              <a:gd name="connsiteX3" fmla="*/ 43548 w 2569026"/>
              <a:gd name="connsiteY3" fmla="*/ 2438404 h 8868231"/>
              <a:gd name="connsiteX0" fmla="*/ 43548 w 2569029"/>
              <a:gd name="connsiteY0" fmla="*/ 2438404 h 8824691"/>
              <a:gd name="connsiteX1" fmla="*/ 0 w 2569029"/>
              <a:gd name="connsiteY1" fmla="*/ 0 h 8824691"/>
              <a:gd name="connsiteX2" fmla="*/ 2569029 w 2569029"/>
              <a:gd name="connsiteY2" fmla="*/ 8824691 h 8824691"/>
              <a:gd name="connsiteX3" fmla="*/ 43548 w 2569029"/>
              <a:gd name="connsiteY3" fmla="*/ 2438404 h 8824691"/>
              <a:gd name="connsiteX0" fmla="*/ 43548 w 2569029"/>
              <a:gd name="connsiteY0" fmla="*/ 2438404 h 8824691"/>
              <a:gd name="connsiteX1" fmla="*/ 0 w 2569029"/>
              <a:gd name="connsiteY1" fmla="*/ 0 h 8824691"/>
              <a:gd name="connsiteX2" fmla="*/ 2569029 w 2569029"/>
              <a:gd name="connsiteY2" fmla="*/ 8824691 h 8824691"/>
              <a:gd name="connsiteX3" fmla="*/ 43548 w 2569029"/>
              <a:gd name="connsiteY3" fmla="*/ 2438404 h 8824691"/>
              <a:gd name="connsiteX0" fmla="*/ 29034 w 2554515"/>
              <a:gd name="connsiteY0" fmla="*/ 2510975 h 8897262"/>
              <a:gd name="connsiteX1" fmla="*/ 0 w 2554515"/>
              <a:gd name="connsiteY1" fmla="*/ 0 h 8897262"/>
              <a:gd name="connsiteX2" fmla="*/ 2554515 w 2554515"/>
              <a:gd name="connsiteY2" fmla="*/ 8897262 h 8897262"/>
              <a:gd name="connsiteX3" fmla="*/ 29034 w 2554515"/>
              <a:gd name="connsiteY3" fmla="*/ 2510975 h 8897262"/>
              <a:gd name="connsiteX0" fmla="*/ 69490 w 2594971"/>
              <a:gd name="connsiteY0" fmla="*/ 2510975 h 8897262"/>
              <a:gd name="connsiteX1" fmla="*/ 40456 w 2594971"/>
              <a:gd name="connsiteY1" fmla="*/ 0 h 8897262"/>
              <a:gd name="connsiteX2" fmla="*/ 2594971 w 2594971"/>
              <a:gd name="connsiteY2" fmla="*/ 8897262 h 8897262"/>
              <a:gd name="connsiteX3" fmla="*/ 69490 w 2594971"/>
              <a:gd name="connsiteY3" fmla="*/ 2510975 h 8897262"/>
              <a:gd name="connsiteX0" fmla="*/ 69490 w 2594971"/>
              <a:gd name="connsiteY0" fmla="*/ 2510975 h 8897262"/>
              <a:gd name="connsiteX1" fmla="*/ 40456 w 2594971"/>
              <a:gd name="connsiteY1" fmla="*/ 0 h 8897262"/>
              <a:gd name="connsiteX2" fmla="*/ 2594971 w 2594971"/>
              <a:gd name="connsiteY2" fmla="*/ 8897262 h 8897262"/>
              <a:gd name="connsiteX3" fmla="*/ 69490 w 2594971"/>
              <a:gd name="connsiteY3" fmla="*/ 2510975 h 8897262"/>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635936"/>
              <a:gd name="connsiteY0" fmla="*/ 2598060 h 8984347"/>
              <a:gd name="connsiteX1" fmla="*/ 23366 w 2635936"/>
              <a:gd name="connsiteY1" fmla="*/ 0 h 8984347"/>
              <a:gd name="connsiteX2" fmla="*/ 2635936 w 2635936"/>
              <a:gd name="connsiteY2" fmla="*/ 8984347 h 8984347"/>
              <a:gd name="connsiteX3" fmla="*/ 110455 w 2635936"/>
              <a:gd name="connsiteY3" fmla="*/ 2598060 h 8984347"/>
              <a:gd name="connsiteX0" fmla="*/ 110455 w 2490796"/>
              <a:gd name="connsiteY0" fmla="*/ 2598060 h 9056921"/>
              <a:gd name="connsiteX1" fmla="*/ 23366 w 2490796"/>
              <a:gd name="connsiteY1" fmla="*/ 0 h 9056921"/>
              <a:gd name="connsiteX2" fmla="*/ 2490796 w 2490796"/>
              <a:gd name="connsiteY2" fmla="*/ 9056921 h 9056921"/>
              <a:gd name="connsiteX3" fmla="*/ 110455 w 2490796"/>
              <a:gd name="connsiteY3" fmla="*/ 2598060 h 9056921"/>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598060 h 8998867"/>
              <a:gd name="connsiteX1" fmla="*/ 23366 w 2563371"/>
              <a:gd name="connsiteY1" fmla="*/ 0 h 8998867"/>
              <a:gd name="connsiteX2" fmla="*/ 2563371 w 2563371"/>
              <a:gd name="connsiteY2" fmla="*/ 8998867 h 8998867"/>
              <a:gd name="connsiteX3" fmla="*/ 110455 w 2563371"/>
              <a:gd name="connsiteY3" fmla="*/ 2598060 h 8998867"/>
              <a:gd name="connsiteX0" fmla="*/ 110455 w 2563371"/>
              <a:gd name="connsiteY0" fmla="*/ 2960917 h 9361724"/>
              <a:gd name="connsiteX1" fmla="*/ 23366 w 2563371"/>
              <a:gd name="connsiteY1" fmla="*/ 0 h 9361724"/>
              <a:gd name="connsiteX2" fmla="*/ 2563371 w 2563371"/>
              <a:gd name="connsiteY2" fmla="*/ 9361724 h 9361724"/>
              <a:gd name="connsiteX3" fmla="*/ 110455 w 2563371"/>
              <a:gd name="connsiteY3" fmla="*/ 2960917 h 9361724"/>
              <a:gd name="connsiteX0" fmla="*/ 110455 w 2563371"/>
              <a:gd name="connsiteY0" fmla="*/ 2960917 h 9361724"/>
              <a:gd name="connsiteX1" fmla="*/ 23366 w 2563371"/>
              <a:gd name="connsiteY1" fmla="*/ 0 h 9361724"/>
              <a:gd name="connsiteX2" fmla="*/ 2563371 w 2563371"/>
              <a:gd name="connsiteY2" fmla="*/ 9361724 h 9361724"/>
              <a:gd name="connsiteX3" fmla="*/ 110455 w 2563371"/>
              <a:gd name="connsiteY3" fmla="*/ 2960917 h 9361724"/>
              <a:gd name="connsiteX0" fmla="*/ 110455 w 2577888"/>
              <a:gd name="connsiteY0" fmla="*/ 2960917 h 9477841"/>
              <a:gd name="connsiteX1" fmla="*/ 23366 w 2577888"/>
              <a:gd name="connsiteY1" fmla="*/ 0 h 9477841"/>
              <a:gd name="connsiteX2" fmla="*/ 2577888 w 2577888"/>
              <a:gd name="connsiteY2" fmla="*/ 9477841 h 9477841"/>
              <a:gd name="connsiteX3" fmla="*/ 110455 w 2577888"/>
              <a:gd name="connsiteY3" fmla="*/ 2960917 h 9477841"/>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 name="connsiteX0" fmla="*/ 110454 w 2577887"/>
              <a:gd name="connsiteY0" fmla="*/ 2612573 h 9129497"/>
              <a:gd name="connsiteX1" fmla="*/ 23367 w 2577887"/>
              <a:gd name="connsiteY1" fmla="*/ 0 h 9129497"/>
              <a:gd name="connsiteX2" fmla="*/ 2577887 w 2577887"/>
              <a:gd name="connsiteY2" fmla="*/ 9129497 h 9129497"/>
              <a:gd name="connsiteX3" fmla="*/ 110454 w 2577887"/>
              <a:gd name="connsiteY3" fmla="*/ 2612573 h 9129497"/>
            </a:gdLst>
            <a:ahLst/>
            <a:cxnLst>
              <a:cxn ang="0">
                <a:pos x="connsiteX0" y="connsiteY0"/>
              </a:cxn>
              <a:cxn ang="0">
                <a:pos x="connsiteX1" y="connsiteY1"/>
              </a:cxn>
              <a:cxn ang="0">
                <a:pos x="connsiteX2" y="connsiteY2"/>
              </a:cxn>
              <a:cxn ang="0">
                <a:pos x="connsiteX3" y="connsiteY3"/>
              </a:cxn>
            </a:cxnLst>
            <a:rect l="l" t="t" r="r" b="b"/>
            <a:pathLst>
              <a:path w="2577887" h="9129497">
                <a:moveTo>
                  <a:pt x="110454" y="2612573"/>
                </a:moveTo>
                <a:cubicBezTo>
                  <a:pt x="23376" y="1940081"/>
                  <a:pt x="-34687" y="991812"/>
                  <a:pt x="23367" y="0"/>
                </a:cubicBezTo>
                <a:cubicBezTo>
                  <a:pt x="545891" y="3014144"/>
                  <a:pt x="778115" y="6376622"/>
                  <a:pt x="2577887" y="9129497"/>
                </a:cubicBezTo>
                <a:cubicBezTo>
                  <a:pt x="1266763" y="7436165"/>
                  <a:pt x="637806" y="5176768"/>
                  <a:pt x="110454" y="26125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5">
            <a:extLst>
              <a:ext uri="{FF2B5EF4-FFF2-40B4-BE49-F238E27FC236}">
                <a16:creationId xmlns:a16="http://schemas.microsoft.com/office/drawing/2014/main" id="{E8954EDB-D98D-41C9-9C6C-0B2FFCDD95ED}"/>
              </a:ext>
            </a:extLst>
          </p:cNvPr>
          <p:cNvSpPr/>
          <p:nvPr/>
        </p:nvSpPr>
        <p:spPr>
          <a:xfrm flipH="1" flipV="1">
            <a:off x="3585028" y="0"/>
            <a:ext cx="8606971" cy="2525486"/>
          </a:xfrm>
          <a:custGeom>
            <a:avLst/>
            <a:gdLst>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 name="connsiteX0" fmla="*/ 0 w 8606971"/>
              <a:gd name="connsiteY0" fmla="*/ 2525486 h 2525486"/>
              <a:gd name="connsiteX1" fmla="*/ 0 w 8606971"/>
              <a:gd name="connsiteY1" fmla="*/ 0 h 2525486"/>
              <a:gd name="connsiteX2" fmla="*/ 8606971 w 8606971"/>
              <a:gd name="connsiteY2" fmla="*/ 2525486 h 2525486"/>
              <a:gd name="connsiteX3" fmla="*/ 0 w 8606971"/>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8606971" h="2525486">
                <a:moveTo>
                  <a:pt x="0" y="2525486"/>
                </a:moveTo>
                <a:lnTo>
                  <a:pt x="0" y="0"/>
                </a:lnTo>
                <a:cubicBezTo>
                  <a:pt x="2549676" y="1683657"/>
                  <a:pt x="5070324" y="1959429"/>
                  <a:pt x="8606971" y="2525486"/>
                </a:cubicBezTo>
                <a:lnTo>
                  <a:pt x="0" y="2525486"/>
                </a:lnTo>
                <a:close/>
              </a:path>
            </a:pathLst>
          </a:custGeom>
          <a:gradFill flip="none" rotWithShape="1">
            <a:gsLst>
              <a:gs pos="99000">
                <a:srgbClr val="173555"/>
              </a:gs>
              <a:gs pos="0">
                <a:srgbClr val="00A7C3"/>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C191925B-11E4-4E03-A463-44F26B25EC78}"/>
              </a:ext>
            </a:extLst>
          </p:cNvPr>
          <p:cNvSpPr txBox="1"/>
          <p:nvPr/>
        </p:nvSpPr>
        <p:spPr>
          <a:xfrm>
            <a:off x="3694341" y="4125324"/>
            <a:ext cx="8308985" cy="1015663"/>
          </a:xfrm>
          <a:prstGeom prst="rect">
            <a:avLst/>
          </a:prstGeom>
          <a:noFill/>
        </p:spPr>
        <p:txBody>
          <a:bodyPr wrap="square" rtlCol="0">
            <a:spAutoFit/>
          </a:bodyPr>
          <a:lstStyle/>
          <a:p>
            <a:pPr algn="r"/>
            <a:r>
              <a:rPr lang="zh-CN" altLang="en-US" sz="6000" b="1" dirty="0">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rPr>
              <a:t>汇报结束，谢谢</a:t>
            </a:r>
          </a:p>
        </p:txBody>
      </p:sp>
      <p:sp>
        <p:nvSpPr>
          <p:cNvPr id="12" name="矩形 11">
            <a:extLst>
              <a:ext uri="{FF2B5EF4-FFF2-40B4-BE49-F238E27FC236}">
                <a16:creationId xmlns:a16="http://schemas.microsoft.com/office/drawing/2014/main" id="{D3A82321-08AA-4266-8BF1-4ADD6CAF9079}"/>
              </a:ext>
            </a:extLst>
          </p:cNvPr>
          <p:cNvSpPr/>
          <p:nvPr/>
        </p:nvSpPr>
        <p:spPr>
          <a:xfrm>
            <a:off x="8991600" y="5612457"/>
            <a:ext cx="2728674" cy="555141"/>
          </a:xfrm>
          <a:prstGeom prst="rect">
            <a:avLst/>
          </a:prstGeom>
          <a:gradFill flip="none" rotWithShape="1">
            <a:gsLst>
              <a:gs pos="99000">
                <a:srgbClr val="173555"/>
              </a:gs>
              <a:gs pos="0">
                <a:srgbClr val="00A7C3"/>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3ABFBEDD-1A0B-4F52-817D-61C46CC398B7}"/>
              </a:ext>
            </a:extLst>
          </p:cNvPr>
          <p:cNvSpPr txBox="1"/>
          <p:nvPr/>
        </p:nvSpPr>
        <p:spPr>
          <a:xfrm>
            <a:off x="9431099" y="5716610"/>
            <a:ext cx="184967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a:t>
            </a:r>
            <a:r>
              <a:rPr lang="en-US" altLang="zh-CN" sz="2000" dirty="0">
                <a:solidFill>
                  <a:schemeClr val="bg1"/>
                </a:solidFill>
                <a:latin typeface="微软雅黑" panose="020B0503020204020204" pitchFamily="34" charset="-122"/>
                <a:ea typeface="微软雅黑" panose="020B0503020204020204" pitchFamily="34" charset="-122"/>
              </a:rPr>
              <a:t>XXX</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D065B01-BEF8-4DB3-8FCA-C786A5C4D074}"/>
              </a:ext>
            </a:extLst>
          </p:cNvPr>
          <p:cNvSpPr txBox="1"/>
          <p:nvPr/>
        </p:nvSpPr>
        <p:spPr>
          <a:xfrm>
            <a:off x="6792684" y="3530406"/>
            <a:ext cx="5014674" cy="523220"/>
          </a:xfrm>
          <a:prstGeom prst="rect">
            <a:avLst/>
          </a:prstGeom>
          <a:noFill/>
        </p:spPr>
        <p:txBody>
          <a:bodyPr wrap="square" rtlCol="0">
            <a:spAutoFit/>
          </a:bodyPr>
          <a:lstStyle/>
          <a:p>
            <a:pPr algn="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XXXXXXXXXXXXXX</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公司</a:t>
            </a:r>
          </a:p>
        </p:txBody>
      </p:sp>
    </p:spTree>
    <p:extLst>
      <p:ext uri="{BB962C8B-B14F-4D97-AF65-F5344CB8AC3E}">
        <p14:creationId xmlns:p14="http://schemas.microsoft.com/office/powerpoint/2010/main" val="277000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E7C897AA-5722-4BFB-9BB8-FB7CB7FF0C6A}"/>
              </a:ext>
            </a:extLst>
          </p:cNvPr>
          <p:cNvSpPr/>
          <p:nvPr/>
        </p:nvSpPr>
        <p:spPr>
          <a:xfrm>
            <a:off x="6190343" y="2160750"/>
            <a:ext cx="5450114" cy="3351046"/>
          </a:xfrm>
          <a:prstGeom prst="rect">
            <a:avLst/>
          </a:prstGeom>
        </p:spPr>
        <p:txBody>
          <a:bodyPr wrap="square">
            <a:spAutoFit/>
          </a:bodyPr>
          <a:lstStyle/>
          <a:p>
            <a:pPr algn="just">
              <a:lnSpc>
                <a:spcPct val="150000"/>
              </a:lnSpc>
            </a:pP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XX</a:t>
            </a:r>
            <a:r>
              <a:rPr lang="zh-CN" altLang="en-US" sz="2400" dirty="0">
                <a:latin typeface="微软雅黑" panose="020B0503020204020204" pitchFamily="34" charset="-122"/>
                <a:ea typeface="微软雅黑" panose="020B0503020204020204" pitchFamily="34" charset="-122"/>
              </a:rPr>
              <a:t>公司实现全年无工伤指标事故发生、无火灾、设备及其他指标事故发生。</a:t>
            </a:r>
            <a:r>
              <a:rPr lang="en-US" altLang="zh-CN" sz="2400" dirty="0">
                <a:latin typeface="微软雅黑" panose="020B0503020204020204" pitchFamily="34" charset="-122"/>
                <a:ea typeface="微软雅黑" panose="020B0503020204020204" pitchFamily="34" charset="-122"/>
              </a:rPr>
              <a:t>2019</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XX</a:t>
            </a:r>
            <a:r>
              <a:rPr lang="zh-CN" altLang="en-US" sz="2400" dirty="0">
                <a:latin typeface="微软雅黑" panose="020B0503020204020204" pitchFamily="34" charset="-122"/>
                <a:ea typeface="微软雅黑" panose="020B0503020204020204" pitchFamily="34" charset="-122"/>
              </a:rPr>
              <a:t>公司共发生轻微伤害事故</a:t>
            </a:r>
            <a:r>
              <a:rPr lang="en-US" altLang="zh-CN" sz="2400" dirty="0">
                <a:latin typeface="微软雅黑" panose="020B0503020204020204" pitchFamily="34" charset="-122"/>
                <a:ea typeface="微软雅黑" panose="020B0503020204020204" pitchFamily="34" charset="-122"/>
              </a:rPr>
              <a:t>X</a:t>
            </a:r>
            <a:r>
              <a:rPr lang="zh-CN" altLang="en-US" sz="2400" dirty="0">
                <a:latin typeface="微软雅黑" panose="020B0503020204020204" pitchFamily="34" charset="-122"/>
                <a:ea typeface="微软雅黑" panose="020B0503020204020204" pitchFamily="34" charset="-122"/>
              </a:rPr>
              <a:t>起，轻微环境污染</a:t>
            </a:r>
            <a:r>
              <a:rPr lang="en-US" altLang="zh-CN" sz="2400" dirty="0">
                <a:latin typeface="微软雅黑" panose="020B0503020204020204" pitchFamily="34" charset="-122"/>
                <a:ea typeface="微软雅黑" panose="020B0503020204020204" pitchFamily="34" charset="-122"/>
              </a:rPr>
              <a:t>X</a:t>
            </a:r>
            <a:r>
              <a:rPr lang="zh-CN" altLang="en-US" sz="2400" dirty="0">
                <a:latin typeface="微软雅黑" panose="020B0503020204020204" pitchFamily="34" charset="-122"/>
                <a:ea typeface="微软雅黑" panose="020B0503020204020204" pitchFamily="34" charset="-122"/>
              </a:rPr>
              <a:t>起，检查出</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起二期潜伏型尘肺病病例。</a:t>
            </a:r>
            <a:r>
              <a:rPr lang="en-US" altLang="zh-CN" sz="2400" dirty="0">
                <a:latin typeface="微软雅黑" panose="020B0503020204020204" pitchFamily="34" charset="-122"/>
                <a:ea typeface="微软雅黑" panose="020B0503020204020204" pitchFamily="34" charset="-122"/>
              </a:rPr>
              <a:t>X</a:t>
            </a:r>
            <a:r>
              <a:rPr lang="zh-CN" altLang="en-US" sz="2400" dirty="0">
                <a:latin typeface="微软雅黑" panose="020B0503020204020204" pitchFamily="34" charset="-122"/>
                <a:ea typeface="微软雅黑" panose="020B0503020204020204" pitchFamily="34" charset="-122"/>
              </a:rPr>
              <a:t>起工伤事故治疗费用总计</a:t>
            </a:r>
            <a:r>
              <a:rPr lang="en-US" altLang="zh-CN" sz="2400" dirty="0">
                <a:latin typeface="微软雅黑" panose="020B0503020204020204" pitchFamily="34" charset="-122"/>
                <a:ea typeface="微软雅黑" panose="020B0503020204020204" pitchFamily="34" charset="-122"/>
              </a:rPr>
              <a:t>4XXXX</a:t>
            </a:r>
            <a:r>
              <a:rPr lang="zh-CN" altLang="en-US" sz="2400" dirty="0">
                <a:latin typeface="微软雅黑" panose="020B0503020204020204" pitchFamily="34" charset="-122"/>
                <a:ea typeface="微软雅黑" panose="020B0503020204020204" pitchFamily="34" charset="-122"/>
              </a:rPr>
              <a:t>元。</a:t>
            </a:r>
          </a:p>
        </p:txBody>
      </p: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en-US" altLang="zh-CN" sz="3200" b="1" dirty="0">
                <a:solidFill>
                  <a:schemeClr val="tx1">
                    <a:lumMod val="85000"/>
                    <a:lumOff val="15000"/>
                  </a:schemeClr>
                </a:solidFill>
                <a:latin typeface="微软雅黑" panose="020B0503020204020204" pitchFamily="34" charset="-122"/>
                <a:ea typeface="微软雅黑" panose="020B0503020204020204" pitchFamily="34" charset="-122"/>
              </a:rPr>
              <a:t>2019</a:t>
            </a: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年安全环保工作整体情况</a:t>
            </a:r>
          </a:p>
        </p:txBody>
      </p:sp>
      <p:pic>
        <p:nvPicPr>
          <p:cNvPr id="12" name="图片 11">
            <a:extLst>
              <a:ext uri="{FF2B5EF4-FFF2-40B4-BE49-F238E27FC236}">
                <a16:creationId xmlns:a16="http://schemas.microsoft.com/office/drawing/2014/main" id="{BDA61092-284E-4A91-A5DB-48496CD118B9}"/>
              </a:ext>
            </a:extLst>
          </p:cNvPr>
          <p:cNvPicPr>
            <a:picLocks noChangeAspect="1"/>
          </p:cNvPicPr>
          <p:nvPr/>
        </p:nvPicPr>
        <p:blipFill rotWithShape="1">
          <a:blip r:embed="rId2">
            <a:extLst>
              <a:ext uri="{28A0092B-C50C-407E-A947-70E740481C1C}">
                <a14:useLocalDpi xmlns:a14="http://schemas.microsoft.com/office/drawing/2010/main" val="0"/>
              </a:ext>
            </a:extLst>
          </a:blip>
          <a:srcRect l="17758" b="7117"/>
          <a:stretch/>
        </p:blipFill>
        <p:spPr>
          <a:xfrm flipH="1">
            <a:off x="537029" y="1846025"/>
            <a:ext cx="5172664" cy="3980496"/>
          </a:xfrm>
          <a:prstGeom prst="rect">
            <a:avLst/>
          </a:prstGeom>
        </p:spPr>
      </p:pic>
      <p:sp>
        <p:nvSpPr>
          <p:cNvPr id="13" name="矩形 12">
            <a:extLst>
              <a:ext uri="{FF2B5EF4-FFF2-40B4-BE49-F238E27FC236}">
                <a16:creationId xmlns:a16="http://schemas.microsoft.com/office/drawing/2014/main" id="{9B4E0D59-DC25-4C86-BAD3-2C55C7754159}"/>
              </a:ext>
            </a:extLst>
          </p:cNvPr>
          <p:cNvSpPr/>
          <p:nvPr/>
        </p:nvSpPr>
        <p:spPr>
          <a:xfrm>
            <a:off x="4280943" y="3121898"/>
            <a:ext cx="1428750" cy="142875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图文框 13">
            <a:extLst>
              <a:ext uri="{FF2B5EF4-FFF2-40B4-BE49-F238E27FC236}">
                <a16:creationId xmlns:a16="http://schemas.microsoft.com/office/drawing/2014/main" id="{2D6A8658-384D-4FC0-913A-72DABB36E69C}"/>
              </a:ext>
            </a:extLst>
          </p:cNvPr>
          <p:cNvSpPr/>
          <p:nvPr/>
        </p:nvSpPr>
        <p:spPr>
          <a:xfrm>
            <a:off x="4362450" y="3192780"/>
            <a:ext cx="1257300" cy="1257300"/>
          </a:xfrm>
          <a:prstGeom prst="frame">
            <a:avLst>
              <a:gd name="adj1" fmla="val 5227"/>
            </a:avLst>
          </a:prstGeom>
          <a:gradFill>
            <a:gsLst>
              <a:gs pos="100000">
                <a:srgbClr val="173555"/>
              </a:gs>
              <a:gs pos="3100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Freeform 5">
            <a:extLst>
              <a:ext uri="{FF2B5EF4-FFF2-40B4-BE49-F238E27FC236}">
                <a16:creationId xmlns:a16="http://schemas.microsoft.com/office/drawing/2014/main" id="{CCC84C67-89F3-4930-9B0F-4CCEA360C378}"/>
              </a:ext>
            </a:extLst>
          </p:cNvPr>
          <p:cNvSpPr>
            <a:spLocks noEditPoints="1"/>
          </p:cNvSpPr>
          <p:nvPr/>
        </p:nvSpPr>
        <p:spPr bwMode="auto">
          <a:xfrm>
            <a:off x="4684857" y="3429000"/>
            <a:ext cx="626052" cy="717703"/>
          </a:xfrm>
          <a:custGeom>
            <a:avLst/>
            <a:gdLst>
              <a:gd name="T0" fmla="*/ 0 w 2735"/>
              <a:gd name="T1" fmla="*/ 2959 h 3132"/>
              <a:gd name="T2" fmla="*/ 900 w 2735"/>
              <a:gd name="T3" fmla="*/ 2240 h 3132"/>
              <a:gd name="T4" fmla="*/ 946 w 2735"/>
              <a:gd name="T5" fmla="*/ 2083 h 3132"/>
              <a:gd name="T6" fmla="*/ 642 w 2735"/>
              <a:gd name="T7" fmla="*/ 1308 h 3132"/>
              <a:gd name="T8" fmla="*/ 2098 w 2735"/>
              <a:gd name="T9" fmla="*/ 1227 h 3132"/>
              <a:gd name="T10" fmla="*/ 1795 w 2735"/>
              <a:gd name="T11" fmla="*/ 2080 h 3132"/>
              <a:gd name="T12" fmla="*/ 2418 w 2735"/>
              <a:gd name="T13" fmla="*/ 2524 h 3132"/>
              <a:gd name="T14" fmla="*/ 2735 w 2735"/>
              <a:gd name="T15" fmla="*/ 3132 h 3132"/>
              <a:gd name="T16" fmla="*/ 2572 w 2735"/>
              <a:gd name="T17" fmla="*/ 2959 h 3132"/>
              <a:gd name="T18" fmla="*/ 1644 w 2735"/>
              <a:gd name="T19" fmla="*/ 2291 h 3132"/>
              <a:gd name="T20" fmla="*/ 1650 w 2735"/>
              <a:gd name="T21" fmla="*/ 2000 h 3132"/>
              <a:gd name="T22" fmla="*/ 1930 w 2735"/>
              <a:gd name="T23" fmla="*/ 1389 h 3132"/>
              <a:gd name="T24" fmla="*/ 1073 w 2735"/>
              <a:gd name="T25" fmla="*/ 1981 h 3132"/>
              <a:gd name="T26" fmla="*/ 1092 w 2735"/>
              <a:gd name="T27" fmla="*/ 2009 h 3132"/>
              <a:gd name="T28" fmla="*/ 956 w 2735"/>
              <a:gd name="T29" fmla="*/ 2392 h 3132"/>
              <a:gd name="T30" fmla="*/ 2572 w 2735"/>
              <a:gd name="T31" fmla="*/ 2959 h 3132"/>
              <a:gd name="T32" fmla="*/ 377 w 2735"/>
              <a:gd name="T33" fmla="*/ 1180 h 3132"/>
              <a:gd name="T34" fmla="*/ 440 w 2735"/>
              <a:gd name="T35" fmla="*/ 855 h 3132"/>
              <a:gd name="T36" fmla="*/ 1078 w 2735"/>
              <a:gd name="T37" fmla="*/ 146 h 3132"/>
              <a:gd name="T38" fmla="*/ 1156 w 2735"/>
              <a:gd name="T39" fmla="*/ 161 h 3132"/>
              <a:gd name="T40" fmla="*/ 1311 w 2735"/>
              <a:gd name="T41" fmla="*/ 0 h 3132"/>
              <a:gd name="T42" fmla="*/ 1578 w 2735"/>
              <a:gd name="T43" fmla="*/ 159 h 3132"/>
              <a:gd name="T44" fmla="*/ 1656 w 2735"/>
              <a:gd name="T45" fmla="*/ 145 h 3132"/>
              <a:gd name="T46" fmla="*/ 2294 w 2735"/>
              <a:gd name="T47" fmla="*/ 853 h 3132"/>
              <a:gd name="T48" fmla="*/ 2357 w 2735"/>
              <a:gd name="T49" fmla="*/ 1180 h 3132"/>
              <a:gd name="T50" fmla="*/ 2189 w 2735"/>
              <a:gd name="T51" fmla="*/ 1017 h 3132"/>
              <a:gd name="T52" fmla="*/ 2126 w 2735"/>
              <a:gd name="T53" fmla="*/ 934 h 3132"/>
              <a:gd name="T54" fmla="*/ 2024 w 2735"/>
              <a:gd name="T55" fmla="*/ 822 h 3132"/>
              <a:gd name="T56" fmla="*/ 1619 w 2735"/>
              <a:gd name="T57" fmla="*/ 522 h 3132"/>
              <a:gd name="T58" fmla="*/ 1416 w 2735"/>
              <a:gd name="T59" fmla="*/ 716 h 3132"/>
              <a:gd name="T60" fmla="*/ 1318 w 2735"/>
              <a:gd name="T61" fmla="*/ 162 h 3132"/>
              <a:gd name="T62" fmla="*/ 1157 w 2735"/>
              <a:gd name="T63" fmla="*/ 731 h 3132"/>
              <a:gd name="T64" fmla="*/ 1064 w 2735"/>
              <a:gd name="T65" fmla="*/ 323 h 3132"/>
              <a:gd name="T66" fmla="*/ 662 w 2735"/>
              <a:gd name="T67" fmla="*/ 913 h 3132"/>
              <a:gd name="T68" fmla="*/ 568 w 2735"/>
              <a:gd name="T69" fmla="*/ 956 h 3132"/>
              <a:gd name="T70" fmla="*/ 545 w 2735"/>
              <a:gd name="T71" fmla="*/ 1017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35" h="3132">
                <a:moveTo>
                  <a:pt x="0" y="3132"/>
                </a:moveTo>
                <a:cubicBezTo>
                  <a:pt x="0" y="2959"/>
                  <a:pt x="0" y="2959"/>
                  <a:pt x="0" y="2959"/>
                </a:cubicBezTo>
                <a:cubicBezTo>
                  <a:pt x="0" y="2816"/>
                  <a:pt x="105" y="2672"/>
                  <a:pt x="313" y="2529"/>
                </a:cubicBezTo>
                <a:cubicBezTo>
                  <a:pt x="467" y="2423"/>
                  <a:pt x="676" y="2320"/>
                  <a:pt x="900" y="2240"/>
                </a:cubicBezTo>
                <a:cubicBezTo>
                  <a:pt x="907" y="2237"/>
                  <a:pt x="929" y="2224"/>
                  <a:pt x="943" y="2202"/>
                </a:cubicBezTo>
                <a:cubicBezTo>
                  <a:pt x="961" y="2172"/>
                  <a:pt x="962" y="2132"/>
                  <a:pt x="946" y="2083"/>
                </a:cubicBezTo>
                <a:cubicBezTo>
                  <a:pt x="866" y="2002"/>
                  <a:pt x="787" y="1909"/>
                  <a:pt x="730" y="1785"/>
                </a:cubicBezTo>
                <a:cubicBezTo>
                  <a:pt x="670" y="1653"/>
                  <a:pt x="642" y="1501"/>
                  <a:pt x="642" y="1308"/>
                </a:cubicBezTo>
                <a:cubicBezTo>
                  <a:pt x="642" y="1227"/>
                  <a:pt x="642" y="1227"/>
                  <a:pt x="642" y="1227"/>
                </a:cubicBezTo>
                <a:cubicBezTo>
                  <a:pt x="2098" y="1227"/>
                  <a:pt x="2098" y="1227"/>
                  <a:pt x="2098" y="1227"/>
                </a:cubicBezTo>
                <a:cubicBezTo>
                  <a:pt x="2098" y="1308"/>
                  <a:pt x="2098" y="1308"/>
                  <a:pt x="2098" y="1308"/>
                </a:cubicBezTo>
                <a:cubicBezTo>
                  <a:pt x="2098" y="1676"/>
                  <a:pt x="1851" y="2010"/>
                  <a:pt x="1795" y="2080"/>
                </a:cubicBezTo>
                <a:cubicBezTo>
                  <a:pt x="1763" y="2188"/>
                  <a:pt x="1789" y="2230"/>
                  <a:pt x="1811" y="2239"/>
                </a:cubicBezTo>
                <a:cubicBezTo>
                  <a:pt x="2042" y="2315"/>
                  <a:pt x="2258" y="2416"/>
                  <a:pt x="2418" y="2524"/>
                </a:cubicBezTo>
                <a:cubicBezTo>
                  <a:pt x="2628" y="2665"/>
                  <a:pt x="2735" y="2812"/>
                  <a:pt x="2735" y="2959"/>
                </a:cubicBezTo>
                <a:cubicBezTo>
                  <a:pt x="2735" y="3132"/>
                  <a:pt x="2735" y="3132"/>
                  <a:pt x="2735" y="3132"/>
                </a:cubicBezTo>
                <a:lnTo>
                  <a:pt x="0" y="3132"/>
                </a:lnTo>
                <a:close/>
                <a:moveTo>
                  <a:pt x="2572" y="2959"/>
                </a:moveTo>
                <a:cubicBezTo>
                  <a:pt x="2572" y="2785"/>
                  <a:pt x="2231" y="2547"/>
                  <a:pt x="1760" y="2393"/>
                </a:cubicBezTo>
                <a:cubicBezTo>
                  <a:pt x="1742" y="2387"/>
                  <a:pt x="1680" y="2362"/>
                  <a:pt x="1644" y="2291"/>
                </a:cubicBezTo>
                <a:cubicBezTo>
                  <a:pt x="1608" y="2219"/>
                  <a:pt x="1608" y="2126"/>
                  <a:pt x="1645" y="2015"/>
                </a:cubicBezTo>
                <a:cubicBezTo>
                  <a:pt x="1650" y="2000"/>
                  <a:pt x="1650" y="2000"/>
                  <a:pt x="1650" y="2000"/>
                </a:cubicBezTo>
                <a:cubicBezTo>
                  <a:pt x="1660" y="1988"/>
                  <a:pt x="1660" y="1988"/>
                  <a:pt x="1660" y="1988"/>
                </a:cubicBezTo>
                <a:cubicBezTo>
                  <a:pt x="1662" y="1985"/>
                  <a:pt x="1894" y="1703"/>
                  <a:pt x="1930" y="1389"/>
                </a:cubicBezTo>
                <a:cubicBezTo>
                  <a:pt x="805" y="1389"/>
                  <a:pt x="805" y="1389"/>
                  <a:pt x="805" y="1389"/>
                </a:cubicBezTo>
                <a:cubicBezTo>
                  <a:pt x="821" y="1702"/>
                  <a:pt x="932" y="1839"/>
                  <a:pt x="1073" y="1981"/>
                </a:cubicBezTo>
                <a:cubicBezTo>
                  <a:pt x="1085" y="1993"/>
                  <a:pt x="1085" y="1993"/>
                  <a:pt x="1085" y="1993"/>
                </a:cubicBezTo>
                <a:cubicBezTo>
                  <a:pt x="1092" y="2009"/>
                  <a:pt x="1092" y="2009"/>
                  <a:pt x="1092" y="2009"/>
                </a:cubicBezTo>
                <a:cubicBezTo>
                  <a:pt x="1127" y="2102"/>
                  <a:pt x="1129" y="2186"/>
                  <a:pt x="1096" y="2259"/>
                </a:cubicBezTo>
                <a:cubicBezTo>
                  <a:pt x="1063" y="2332"/>
                  <a:pt x="1000" y="2376"/>
                  <a:pt x="956" y="2392"/>
                </a:cubicBezTo>
                <a:cubicBezTo>
                  <a:pt x="496" y="2557"/>
                  <a:pt x="162" y="2795"/>
                  <a:pt x="162" y="2959"/>
                </a:cubicBezTo>
                <a:lnTo>
                  <a:pt x="2572" y="2959"/>
                </a:lnTo>
                <a:close/>
                <a:moveTo>
                  <a:pt x="2357" y="1180"/>
                </a:moveTo>
                <a:cubicBezTo>
                  <a:pt x="377" y="1180"/>
                  <a:pt x="377" y="1180"/>
                  <a:pt x="377" y="1180"/>
                </a:cubicBezTo>
                <a:cubicBezTo>
                  <a:pt x="377" y="1098"/>
                  <a:pt x="377" y="1098"/>
                  <a:pt x="377" y="1098"/>
                </a:cubicBezTo>
                <a:cubicBezTo>
                  <a:pt x="377" y="988"/>
                  <a:pt x="398" y="909"/>
                  <a:pt x="440" y="855"/>
                </a:cubicBezTo>
                <a:cubicBezTo>
                  <a:pt x="476" y="810"/>
                  <a:pt x="519" y="792"/>
                  <a:pt x="550" y="783"/>
                </a:cubicBezTo>
                <a:cubicBezTo>
                  <a:pt x="567" y="490"/>
                  <a:pt x="775" y="237"/>
                  <a:pt x="1078" y="146"/>
                </a:cubicBezTo>
                <a:cubicBezTo>
                  <a:pt x="1101" y="139"/>
                  <a:pt x="1127" y="142"/>
                  <a:pt x="1149" y="156"/>
                </a:cubicBezTo>
                <a:cubicBezTo>
                  <a:pt x="1152" y="157"/>
                  <a:pt x="1154" y="159"/>
                  <a:pt x="1156" y="161"/>
                </a:cubicBezTo>
                <a:cubicBezTo>
                  <a:pt x="1156" y="159"/>
                  <a:pt x="1156" y="159"/>
                  <a:pt x="1156" y="159"/>
                </a:cubicBezTo>
                <a:cubicBezTo>
                  <a:pt x="1156" y="71"/>
                  <a:pt x="1226" y="0"/>
                  <a:pt x="1311" y="0"/>
                </a:cubicBezTo>
                <a:cubicBezTo>
                  <a:pt x="1423" y="0"/>
                  <a:pt x="1423" y="0"/>
                  <a:pt x="1423" y="0"/>
                </a:cubicBezTo>
                <a:cubicBezTo>
                  <a:pt x="1508" y="0"/>
                  <a:pt x="1578" y="71"/>
                  <a:pt x="1578" y="159"/>
                </a:cubicBezTo>
                <a:cubicBezTo>
                  <a:pt x="1580" y="158"/>
                  <a:pt x="1582" y="156"/>
                  <a:pt x="1584" y="155"/>
                </a:cubicBezTo>
                <a:cubicBezTo>
                  <a:pt x="1606" y="142"/>
                  <a:pt x="1632" y="139"/>
                  <a:pt x="1656" y="145"/>
                </a:cubicBezTo>
                <a:cubicBezTo>
                  <a:pt x="1959" y="237"/>
                  <a:pt x="2167" y="489"/>
                  <a:pt x="2185" y="782"/>
                </a:cubicBezTo>
                <a:cubicBezTo>
                  <a:pt x="2215" y="791"/>
                  <a:pt x="2259" y="809"/>
                  <a:pt x="2294" y="853"/>
                </a:cubicBezTo>
                <a:cubicBezTo>
                  <a:pt x="2336" y="907"/>
                  <a:pt x="2357" y="987"/>
                  <a:pt x="2357" y="1098"/>
                </a:cubicBezTo>
                <a:lnTo>
                  <a:pt x="2357" y="1180"/>
                </a:lnTo>
                <a:close/>
                <a:moveTo>
                  <a:pt x="545" y="1017"/>
                </a:moveTo>
                <a:cubicBezTo>
                  <a:pt x="2189" y="1017"/>
                  <a:pt x="2189" y="1017"/>
                  <a:pt x="2189" y="1017"/>
                </a:cubicBezTo>
                <a:cubicBezTo>
                  <a:pt x="2183" y="980"/>
                  <a:pt x="2173" y="962"/>
                  <a:pt x="2167" y="954"/>
                </a:cubicBezTo>
                <a:cubicBezTo>
                  <a:pt x="2158" y="943"/>
                  <a:pt x="2149" y="940"/>
                  <a:pt x="2126" y="934"/>
                </a:cubicBezTo>
                <a:cubicBezTo>
                  <a:pt x="2110" y="930"/>
                  <a:pt x="2092" y="925"/>
                  <a:pt x="2073" y="913"/>
                </a:cubicBezTo>
                <a:cubicBezTo>
                  <a:pt x="2042" y="893"/>
                  <a:pt x="2024" y="860"/>
                  <a:pt x="2024" y="822"/>
                </a:cubicBezTo>
                <a:cubicBezTo>
                  <a:pt x="2024" y="604"/>
                  <a:pt x="1883" y="410"/>
                  <a:pt x="1669" y="322"/>
                </a:cubicBezTo>
                <a:cubicBezTo>
                  <a:pt x="1658" y="357"/>
                  <a:pt x="1641" y="418"/>
                  <a:pt x="1619" y="522"/>
                </a:cubicBezTo>
                <a:cubicBezTo>
                  <a:pt x="1595" y="630"/>
                  <a:pt x="1577" y="730"/>
                  <a:pt x="1577" y="731"/>
                </a:cubicBezTo>
                <a:cubicBezTo>
                  <a:pt x="1416" y="716"/>
                  <a:pt x="1416" y="716"/>
                  <a:pt x="1416" y="716"/>
                </a:cubicBezTo>
                <a:cubicBezTo>
                  <a:pt x="1416" y="162"/>
                  <a:pt x="1416" y="162"/>
                  <a:pt x="1416" y="162"/>
                </a:cubicBezTo>
                <a:cubicBezTo>
                  <a:pt x="1318" y="162"/>
                  <a:pt x="1318" y="162"/>
                  <a:pt x="1318" y="162"/>
                </a:cubicBezTo>
                <a:cubicBezTo>
                  <a:pt x="1318" y="716"/>
                  <a:pt x="1318" y="716"/>
                  <a:pt x="1318" y="716"/>
                </a:cubicBezTo>
                <a:cubicBezTo>
                  <a:pt x="1157" y="731"/>
                  <a:pt x="1157" y="731"/>
                  <a:pt x="1157" y="731"/>
                </a:cubicBezTo>
                <a:cubicBezTo>
                  <a:pt x="1157" y="730"/>
                  <a:pt x="1139" y="630"/>
                  <a:pt x="1115" y="522"/>
                </a:cubicBezTo>
                <a:cubicBezTo>
                  <a:pt x="1092" y="418"/>
                  <a:pt x="1075" y="357"/>
                  <a:pt x="1064" y="323"/>
                </a:cubicBezTo>
                <a:cubicBezTo>
                  <a:pt x="850" y="411"/>
                  <a:pt x="711" y="605"/>
                  <a:pt x="711" y="822"/>
                </a:cubicBezTo>
                <a:cubicBezTo>
                  <a:pt x="711" y="860"/>
                  <a:pt x="693" y="893"/>
                  <a:pt x="662" y="913"/>
                </a:cubicBezTo>
                <a:cubicBezTo>
                  <a:pt x="644" y="925"/>
                  <a:pt x="625" y="930"/>
                  <a:pt x="609" y="935"/>
                </a:cubicBezTo>
                <a:cubicBezTo>
                  <a:pt x="586" y="941"/>
                  <a:pt x="577" y="944"/>
                  <a:pt x="568" y="956"/>
                </a:cubicBezTo>
                <a:cubicBezTo>
                  <a:pt x="561" y="964"/>
                  <a:pt x="552" y="981"/>
                  <a:pt x="545" y="1017"/>
                </a:cubicBezTo>
                <a:close/>
                <a:moveTo>
                  <a:pt x="545" y="1017"/>
                </a:moveTo>
                <a:cubicBezTo>
                  <a:pt x="545" y="1017"/>
                  <a:pt x="545" y="1017"/>
                  <a:pt x="545" y="1017"/>
                </a:cubicBezTo>
              </a:path>
            </a:pathLst>
          </a:custGeom>
          <a:gradFill>
            <a:gsLst>
              <a:gs pos="100000">
                <a:srgbClr val="173555"/>
              </a:gs>
              <a:gs pos="31000">
                <a:srgbClr val="00A7C3"/>
              </a:gs>
            </a:gsLst>
            <a:lin ang="5400000" scaled="0"/>
          </a:gra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1563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目标、指标完成情况</a:t>
            </a:r>
          </a:p>
        </p:txBody>
      </p:sp>
      <p:graphicFrame>
        <p:nvGraphicFramePr>
          <p:cNvPr id="2" name="表格 3">
            <a:extLst>
              <a:ext uri="{FF2B5EF4-FFF2-40B4-BE49-F238E27FC236}">
                <a16:creationId xmlns:a16="http://schemas.microsoft.com/office/drawing/2014/main" id="{833F3FE8-6857-4DB9-A2B0-825B027C08A5}"/>
              </a:ext>
            </a:extLst>
          </p:cNvPr>
          <p:cNvGraphicFramePr>
            <a:graphicFrameLocks noGrp="1"/>
          </p:cNvGraphicFramePr>
          <p:nvPr>
            <p:extLst>
              <p:ext uri="{D42A27DB-BD31-4B8C-83A1-F6EECF244321}">
                <p14:modId xmlns:p14="http://schemas.microsoft.com/office/powerpoint/2010/main" val="3435906650"/>
              </p:ext>
            </p:extLst>
          </p:nvPr>
        </p:nvGraphicFramePr>
        <p:xfrm>
          <a:off x="537029" y="1306291"/>
          <a:ext cx="11103429" cy="5374992"/>
        </p:xfrm>
        <a:graphic>
          <a:graphicData uri="http://schemas.openxmlformats.org/drawingml/2006/table">
            <a:tbl>
              <a:tblPr firstRow="1" bandRow="1">
                <a:tableStyleId>{5C22544A-7EE6-4342-B048-85BDC9FD1C3A}</a:tableStyleId>
              </a:tblPr>
              <a:tblGrid>
                <a:gridCol w="740228">
                  <a:extLst>
                    <a:ext uri="{9D8B030D-6E8A-4147-A177-3AD203B41FA5}">
                      <a16:colId xmlns:a16="http://schemas.microsoft.com/office/drawing/2014/main" val="1371884876"/>
                    </a:ext>
                  </a:extLst>
                </a:gridCol>
                <a:gridCol w="9245600">
                  <a:extLst>
                    <a:ext uri="{9D8B030D-6E8A-4147-A177-3AD203B41FA5}">
                      <a16:colId xmlns:a16="http://schemas.microsoft.com/office/drawing/2014/main" val="1329368798"/>
                    </a:ext>
                  </a:extLst>
                </a:gridCol>
                <a:gridCol w="1117601">
                  <a:extLst>
                    <a:ext uri="{9D8B030D-6E8A-4147-A177-3AD203B41FA5}">
                      <a16:colId xmlns:a16="http://schemas.microsoft.com/office/drawing/2014/main" val="1778886071"/>
                    </a:ext>
                  </a:extLst>
                </a:gridCol>
              </a:tblGrid>
              <a:tr h="465306">
                <a:tc>
                  <a:txBody>
                    <a:bodyPr/>
                    <a:lstStyle/>
                    <a:p>
                      <a:pPr algn="ctr"/>
                      <a:r>
                        <a:rPr lang="zh-CN" altLang="en-US" b="0" dirty="0">
                          <a:latin typeface="微软雅黑" panose="020B0503020204020204" pitchFamily="34" charset="-122"/>
                          <a:ea typeface="微软雅黑" panose="020B0503020204020204" pitchFamily="34" charset="-122"/>
                        </a:rPr>
                        <a:t>序号</a:t>
                      </a:r>
                    </a:p>
                  </a:txBody>
                  <a:tcPr anchor="ctr">
                    <a:gradFill flip="none" rotWithShape="1">
                      <a:gsLst>
                        <a:gs pos="0">
                          <a:srgbClr val="173555"/>
                        </a:gs>
                        <a:gs pos="100000">
                          <a:srgbClr val="00A7C3"/>
                        </a:gs>
                      </a:gsLst>
                      <a:lin ang="5400000" scaled="1"/>
                      <a:tileRect/>
                    </a:gradFill>
                  </a:tcPr>
                </a:tc>
                <a:tc>
                  <a:txBody>
                    <a:bodyPr/>
                    <a:lstStyle/>
                    <a:p>
                      <a:pPr algn="ctr"/>
                      <a:r>
                        <a:rPr lang="en-US" altLang="zh-CN" b="0" dirty="0">
                          <a:latin typeface="微软雅黑" panose="020B0503020204020204" pitchFamily="34" charset="-122"/>
                          <a:ea typeface="微软雅黑" panose="020B0503020204020204" pitchFamily="34" charset="-122"/>
                        </a:rPr>
                        <a:t>EHS</a:t>
                      </a:r>
                      <a:r>
                        <a:rPr lang="zh-CN" altLang="en-US" b="0" dirty="0">
                          <a:latin typeface="微软雅黑" panose="020B0503020204020204" pitchFamily="34" charset="-122"/>
                          <a:ea typeface="微软雅黑" panose="020B0503020204020204" pitchFamily="34" charset="-122"/>
                        </a:rPr>
                        <a:t>管理目标和指标</a:t>
                      </a:r>
                    </a:p>
                  </a:txBody>
                  <a:tcPr anchor="ctr">
                    <a:gradFill flip="none" rotWithShape="1">
                      <a:gsLst>
                        <a:gs pos="0">
                          <a:srgbClr val="173555"/>
                        </a:gs>
                        <a:gs pos="100000">
                          <a:srgbClr val="00A7C3"/>
                        </a:gs>
                      </a:gsLst>
                      <a:lin ang="5400000" scaled="1"/>
                      <a:tileRect/>
                    </a:gradFill>
                  </a:tcPr>
                </a:tc>
                <a:tc>
                  <a:txBody>
                    <a:bodyPr/>
                    <a:lstStyle/>
                    <a:p>
                      <a:pPr algn="ctr"/>
                      <a:r>
                        <a:rPr lang="zh-CN" altLang="en-US" b="0" dirty="0">
                          <a:latin typeface="微软雅黑" panose="020B0503020204020204" pitchFamily="34" charset="-122"/>
                          <a:ea typeface="微软雅黑" panose="020B0503020204020204" pitchFamily="34" charset="-122"/>
                        </a:rPr>
                        <a:t>完成情况</a:t>
                      </a:r>
                    </a:p>
                  </a:txBody>
                  <a:tcPr anchor="ctr">
                    <a:gradFill flip="none" rotWithShape="1">
                      <a:gsLst>
                        <a:gs pos="0">
                          <a:srgbClr val="173555"/>
                        </a:gs>
                        <a:gs pos="100000">
                          <a:srgbClr val="00A7C3"/>
                        </a:gs>
                      </a:gsLst>
                      <a:lin ang="5400000" scaled="1"/>
                      <a:tileRect/>
                    </a:gradFill>
                  </a:tcPr>
                </a:tc>
                <a:extLst>
                  <a:ext uri="{0D108BD9-81ED-4DB2-BD59-A6C34878D82A}">
                    <a16:rowId xmlns:a16="http://schemas.microsoft.com/office/drawing/2014/main" val="4020405020"/>
                  </a:ext>
                </a:extLst>
              </a:tr>
              <a:tr h="465306">
                <a:tc>
                  <a:txBody>
                    <a:bodyPr/>
                    <a:lstStyle/>
                    <a:p>
                      <a:pPr algn="ctr"/>
                      <a:r>
                        <a:rPr lang="en-US" altLang="zh-CN" dirty="0"/>
                        <a:t>1</a:t>
                      </a:r>
                      <a:endParaRPr lang="zh-CN" altLang="en-US" dirty="0"/>
                    </a:p>
                  </a:txBody>
                  <a:tcPr anchor="ctr">
                    <a:solidFill>
                      <a:schemeClr val="tx2">
                        <a:lumMod val="20000"/>
                        <a:lumOff val="80000"/>
                      </a:schemeClr>
                    </a:solidFill>
                  </a:tcPr>
                </a:tc>
                <a:tc>
                  <a:txBody>
                    <a:bodyPr/>
                    <a:lstStyle/>
                    <a:p>
                      <a:pPr>
                        <a:lnSpc>
                          <a:spcPct val="120000"/>
                        </a:lnSpc>
                      </a:pPr>
                      <a:r>
                        <a:rPr lang="zh-CN" altLang="en-US" sz="1800" dirty="0">
                          <a:latin typeface="微软雅黑" panose="020B0503020204020204" pitchFamily="34" charset="-122"/>
                          <a:ea typeface="微软雅黑" panose="020B0503020204020204" pitchFamily="34" charset="-122"/>
                        </a:rPr>
                        <a:t>员工因工死亡事故为零，或生产安全事故重伤人数年度累计小于</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人次，或承包商较大及以上的生产安全事故为零</a:t>
                      </a:r>
                    </a:p>
                  </a:txBody>
                  <a:tcPr>
                    <a:solidFill>
                      <a:schemeClr val="tx2">
                        <a:lumMod val="20000"/>
                        <a:lumOff val="80000"/>
                      </a:schemeClr>
                    </a:solidFill>
                  </a:tcPr>
                </a:tc>
                <a:tc>
                  <a:txBody>
                    <a:bodyPr/>
                    <a:lstStyle/>
                    <a:p>
                      <a:pPr algn="ctr"/>
                      <a:r>
                        <a:rPr lang="zh-CN" altLang="en-US" dirty="0">
                          <a:latin typeface="微软雅黑" panose="020B0503020204020204" pitchFamily="34" charset="-122"/>
                          <a:ea typeface="微软雅黑" panose="020B0503020204020204" pitchFamily="34" charset="-122"/>
                        </a:rPr>
                        <a:t>完成</a:t>
                      </a:r>
                    </a:p>
                  </a:txBody>
                  <a:tcPr anchor="ctr">
                    <a:solidFill>
                      <a:schemeClr val="tx2">
                        <a:lumMod val="20000"/>
                        <a:lumOff val="80000"/>
                      </a:schemeClr>
                    </a:solidFill>
                  </a:tcPr>
                </a:tc>
                <a:extLst>
                  <a:ext uri="{0D108BD9-81ED-4DB2-BD59-A6C34878D82A}">
                    <a16:rowId xmlns:a16="http://schemas.microsoft.com/office/drawing/2014/main" val="2651817510"/>
                  </a:ext>
                </a:extLst>
              </a:tr>
              <a:tr h="465306">
                <a:tc>
                  <a:txBody>
                    <a:bodyPr/>
                    <a:lstStyle/>
                    <a:p>
                      <a:pPr algn="ctr"/>
                      <a:r>
                        <a:rPr lang="en-US" altLang="zh-CN" dirty="0"/>
                        <a:t>2</a:t>
                      </a:r>
                      <a:endParaRPr lang="zh-CN" altLang="en-US" dirty="0"/>
                    </a:p>
                  </a:txBody>
                  <a:tcPr anchor="ctr"/>
                </a:tc>
                <a:tc>
                  <a:txBody>
                    <a:bodyPr/>
                    <a:lstStyle/>
                    <a:p>
                      <a:pPr marL="0" algn="l" defTabSz="914400" rtl="0" eaLnBrk="1" latinLnBrk="0" hangingPunct="1">
                        <a:lnSpc>
                          <a:spcPct val="120000"/>
                        </a:lnSpc>
                      </a:pPr>
                      <a:r>
                        <a:rPr lang="zh-CN" altLang="en-US" sz="1800" kern="1200" dirty="0">
                          <a:solidFill>
                            <a:schemeClr val="dk1"/>
                          </a:solidFill>
                          <a:latin typeface="微软雅黑" panose="020B0503020204020204" pitchFamily="34" charset="-122"/>
                          <a:ea typeface="微软雅黑" panose="020B0503020204020204" pitchFamily="34" charset="-122"/>
                          <a:cs typeface="+mn-cs"/>
                        </a:rPr>
                        <a:t>一次性直接经济损失</a:t>
                      </a:r>
                      <a:r>
                        <a:rPr lang="en-US" altLang="zh-CN" sz="1800" kern="1200" dirty="0">
                          <a:solidFill>
                            <a:schemeClr val="dk1"/>
                          </a:solidFill>
                          <a:latin typeface="微软雅黑" panose="020B0503020204020204" pitchFamily="34" charset="-122"/>
                          <a:ea typeface="微软雅黑" panose="020B0503020204020204" pitchFamily="34" charset="-122"/>
                          <a:cs typeface="+mn-cs"/>
                        </a:rPr>
                        <a:t>1000</a:t>
                      </a:r>
                      <a:r>
                        <a:rPr lang="zh-CN" altLang="en-US" sz="1800" kern="1200" dirty="0">
                          <a:solidFill>
                            <a:schemeClr val="dk1"/>
                          </a:solidFill>
                          <a:latin typeface="微软雅黑" panose="020B0503020204020204" pitchFamily="34" charset="-122"/>
                          <a:ea typeface="微软雅黑" panose="020B0503020204020204" pitchFamily="34" charset="-122"/>
                          <a:cs typeface="+mn-cs"/>
                        </a:rPr>
                        <a:t>万以上的生产安全事故为零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tc>
                <a:extLst>
                  <a:ext uri="{0D108BD9-81ED-4DB2-BD59-A6C34878D82A}">
                    <a16:rowId xmlns:a16="http://schemas.microsoft.com/office/drawing/2014/main" val="1818287463"/>
                  </a:ext>
                </a:extLst>
              </a:tr>
              <a:tr h="465306">
                <a:tc>
                  <a:txBody>
                    <a:bodyPr/>
                    <a:lstStyle/>
                    <a:p>
                      <a:pPr algn="ctr"/>
                      <a:r>
                        <a:rPr lang="en-US" altLang="zh-CN" dirty="0"/>
                        <a:t>3</a:t>
                      </a:r>
                      <a:endParaRPr lang="zh-CN" altLang="en-US" dirty="0"/>
                    </a:p>
                  </a:txBody>
                  <a:tcPr anchor="ctr">
                    <a:solidFill>
                      <a:schemeClr val="tx2">
                        <a:lumMod val="20000"/>
                        <a:lumOff val="80000"/>
                      </a:schemeClr>
                    </a:solidFill>
                  </a:tcPr>
                </a:tc>
                <a:tc>
                  <a:txBody>
                    <a:bodyPr/>
                    <a:lstStyle/>
                    <a:p>
                      <a:r>
                        <a:rPr lang="zh-CN" altLang="en-US" sz="1800" dirty="0">
                          <a:latin typeface="微软雅黑" panose="020B0503020204020204" pitchFamily="34" charset="-122"/>
                          <a:ea typeface="微软雅黑" panose="020B0503020204020204" pitchFamily="34" charset="-122"/>
                        </a:rPr>
                        <a:t>不发生上级行政主管部门对公司停产、停业整顿及以上的行政处罚</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solidFill>
                      <a:schemeClr val="tx2">
                        <a:lumMod val="20000"/>
                        <a:lumOff val="80000"/>
                      </a:schemeClr>
                    </a:solidFill>
                  </a:tcPr>
                </a:tc>
                <a:extLst>
                  <a:ext uri="{0D108BD9-81ED-4DB2-BD59-A6C34878D82A}">
                    <a16:rowId xmlns:a16="http://schemas.microsoft.com/office/drawing/2014/main" val="4270004130"/>
                  </a:ext>
                </a:extLst>
              </a:tr>
              <a:tr h="465306">
                <a:tc>
                  <a:txBody>
                    <a:bodyPr/>
                    <a:lstStyle/>
                    <a:p>
                      <a:pPr algn="ctr"/>
                      <a:r>
                        <a:rPr lang="en-US" altLang="zh-CN" dirty="0"/>
                        <a:t>4</a:t>
                      </a:r>
                      <a:endParaRPr lang="zh-CN" altLang="en-US" dirty="0"/>
                    </a:p>
                  </a:txBody>
                  <a:tcPr anchor="ctr"/>
                </a:tc>
                <a:tc>
                  <a:txBody>
                    <a:bodyPr/>
                    <a:lstStyle/>
                    <a:p>
                      <a:r>
                        <a:rPr lang="zh-CN" altLang="en-US" sz="1800" dirty="0">
                          <a:latin typeface="微软雅黑" panose="020B0503020204020204" pitchFamily="34" charset="-122"/>
                          <a:ea typeface="微软雅黑" panose="020B0503020204020204" pitchFamily="34" charset="-122"/>
                        </a:rPr>
                        <a:t>公司负主要责任的重大及以上交通事故为零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tc>
                <a:extLst>
                  <a:ext uri="{0D108BD9-81ED-4DB2-BD59-A6C34878D82A}">
                    <a16:rowId xmlns:a16="http://schemas.microsoft.com/office/drawing/2014/main" val="717417035"/>
                  </a:ext>
                </a:extLst>
              </a:tr>
              <a:tr h="465306">
                <a:tc>
                  <a:txBody>
                    <a:bodyPr/>
                    <a:lstStyle/>
                    <a:p>
                      <a:pPr algn="ctr"/>
                      <a:r>
                        <a:rPr lang="en-US" altLang="zh-CN" dirty="0"/>
                        <a:t>5</a:t>
                      </a:r>
                      <a:endParaRPr lang="zh-CN" altLang="en-US" dirty="0"/>
                    </a:p>
                  </a:txBody>
                  <a:tcPr anchor="ctr">
                    <a:solidFill>
                      <a:schemeClr val="tx2">
                        <a:lumMod val="20000"/>
                        <a:lumOff val="80000"/>
                      </a:schemeClr>
                    </a:solidFill>
                  </a:tcPr>
                </a:tc>
                <a:tc>
                  <a:txBody>
                    <a:bodyPr/>
                    <a:lstStyle/>
                    <a:p>
                      <a:r>
                        <a:rPr lang="zh-CN" altLang="en-US" sz="1800" dirty="0">
                          <a:latin typeface="微软雅黑" panose="020B0503020204020204" pitchFamily="34" charset="-122"/>
                          <a:ea typeface="微软雅黑" panose="020B0503020204020204" pitchFamily="34" charset="-122"/>
                        </a:rPr>
                        <a:t>一般及以上特种设备事故为零</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solidFill>
                      <a:schemeClr val="tx2">
                        <a:lumMod val="20000"/>
                        <a:lumOff val="80000"/>
                      </a:schemeClr>
                    </a:solidFill>
                  </a:tcPr>
                </a:tc>
                <a:extLst>
                  <a:ext uri="{0D108BD9-81ED-4DB2-BD59-A6C34878D82A}">
                    <a16:rowId xmlns:a16="http://schemas.microsoft.com/office/drawing/2014/main" val="1290278137"/>
                  </a:ext>
                </a:extLst>
              </a:tr>
              <a:tr h="465306">
                <a:tc>
                  <a:txBody>
                    <a:bodyPr/>
                    <a:lstStyle/>
                    <a:p>
                      <a:pPr algn="ctr"/>
                      <a:r>
                        <a:rPr lang="en-US" altLang="zh-CN" dirty="0"/>
                        <a:t>6</a:t>
                      </a:r>
                      <a:endParaRPr lang="zh-CN" altLang="en-US" dirty="0"/>
                    </a:p>
                  </a:txBody>
                  <a:tcPr anchor="ctr"/>
                </a:tc>
                <a:tc>
                  <a:txBody>
                    <a:bodyPr/>
                    <a:lstStyle/>
                    <a:p>
                      <a:r>
                        <a:rPr lang="zh-CN" altLang="en-US" sz="1800" dirty="0">
                          <a:latin typeface="微软雅黑" panose="020B0503020204020204" pitchFamily="34" charset="-122"/>
                          <a:ea typeface="微软雅黑" panose="020B0503020204020204" pitchFamily="34" charset="-122"/>
                        </a:rPr>
                        <a:t>易燃易爆物品引发火灾爆炸事故为零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tc>
                <a:extLst>
                  <a:ext uri="{0D108BD9-81ED-4DB2-BD59-A6C34878D82A}">
                    <a16:rowId xmlns:a16="http://schemas.microsoft.com/office/drawing/2014/main" val="1978707264"/>
                  </a:ext>
                </a:extLst>
              </a:tr>
              <a:tr h="465306">
                <a:tc>
                  <a:txBody>
                    <a:bodyPr/>
                    <a:lstStyle/>
                    <a:p>
                      <a:pPr algn="ctr"/>
                      <a:r>
                        <a:rPr lang="en-US" altLang="zh-CN" dirty="0"/>
                        <a:t>7</a:t>
                      </a:r>
                      <a:endParaRPr lang="zh-CN" altLang="en-US" dirty="0"/>
                    </a:p>
                  </a:txBody>
                  <a:tcPr anchor="ctr">
                    <a:solidFill>
                      <a:schemeClr val="tx2">
                        <a:lumMod val="20000"/>
                        <a:lumOff val="80000"/>
                      </a:schemeClr>
                    </a:solidFill>
                  </a:tcPr>
                </a:tc>
                <a:tc>
                  <a:txBody>
                    <a:bodyPr/>
                    <a:lstStyle/>
                    <a:p>
                      <a:r>
                        <a:rPr lang="zh-CN" altLang="en-US" sz="1800" dirty="0">
                          <a:latin typeface="微软雅黑" panose="020B0503020204020204" pitchFamily="34" charset="-122"/>
                          <a:ea typeface="微软雅黑" panose="020B0503020204020204" pitchFamily="34" charset="-122"/>
                        </a:rPr>
                        <a:t>职业病发病率为零</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solidFill>
                      <a:schemeClr val="tx2">
                        <a:lumMod val="20000"/>
                        <a:lumOff val="80000"/>
                      </a:schemeClr>
                    </a:solidFill>
                  </a:tcPr>
                </a:tc>
                <a:extLst>
                  <a:ext uri="{0D108BD9-81ED-4DB2-BD59-A6C34878D82A}">
                    <a16:rowId xmlns:a16="http://schemas.microsoft.com/office/drawing/2014/main" val="875113265"/>
                  </a:ext>
                </a:extLst>
              </a:tr>
              <a:tr h="465306">
                <a:tc>
                  <a:txBody>
                    <a:bodyPr/>
                    <a:lstStyle/>
                    <a:p>
                      <a:pPr algn="ctr"/>
                      <a:r>
                        <a:rPr lang="en-US" altLang="zh-CN" dirty="0"/>
                        <a:t>8</a:t>
                      </a:r>
                      <a:endParaRPr lang="zh-CN" altLang="en-US" dirty="0"/>
                    </a:p>
                  </a:txBody>
                  <a:tcPr anchor="ctr"/>
                </a:tc>
                <a:tc>
                  <a:txBody>
                    <a:bodyPr/>
                    <a:lstStyle/>
                    <a:p>
                      <a:r>
                        <a:rPr lang="zh-CN" altLang="en-US" sz="1800" dirty="0">
                          <a:latin typeface="微软雅黑" panose="020B0503020204020204" pitchFamily="34" charset="-122"/>
                          <a:ea typeface="微软雅黑" panose="020B0503020204020204" pitchFamily="34" charset="-122"/>
                        </a:rPr>
                        <a:t>环境污染事故为零，承包商重大环境事件为零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tc>
                <a:extLst>
                  <a:ext uri="{0D108BD9-81ED-4DB2-BD59-A6C34878D82A}">
                    <a16:rowId xmlns:a16="http://schemas.microsoft.com/office/drawing/2014/main" val="1812472746"/>
                  </a:ext>
                </a:extLst>
              </a:tr>
              <a:tr h="465306">
                <a:tc>
                  <a:txBody>
                    <a:bodyPr/>
                    <a:lstStyle/>
                    <a:p>
                      <a:pPr algn="ctr"/>
                      <a:r>
                        <a:rPr lang="en-US" altLang="zh-CN" dirty="0"/>
                        <a:t>9</a:t>
                      </a:r>
                      <a:endParaRPr lang="zh-CN" altLang="en-US" dirty="0"/>
                    </a:p>
                  </a:txBody>
                  <a:tcPr anchor="ctr">
                    <a:solidFill>
                      <a:schemeClr val="tx2">
                        <a:lumMod val="20000"/>
                        <a:lumOff val="80000"/>
                      </a:schemeClr>
                    </a:solidFill>
                  </a:tcPr>
                </a:tc>
                <a:tc>
                  <a:txBody>
                    <a:bodyPr/>
                    <a:lstStyle/>
                    <a:p>
                      <a:r>
                        <a:rPr lang="zh-CN" altLang="en-US" sz="1800" dirty="0">
                          <a:latin typeface="微软雅黑" panose="020B0503020204020204" pitchFamily="34" charset="-122"/>
                          <a:ea typeface="微软雅黑" panose="020B0503020204020204" pitchFamily="34" charset="-122"/>
                        </a:rPr>
                        <a:t>项目负责人、专职安全管理人员持证上岗率达</a:t>
                      </a:r>
                      <a:r>
                        <a:rPr lang="en-US" altLang="zh-CN" sz="1800" dirty="0">
                          <a:latin typeface="微软雅黑" panose="020B0503020204020204" pitchFamily="34" charset="-122"/>
                          <a:ea typeface="微软雅黑" panose="020B0503020204020204" pitchFamily="34" charset="-122"/>
                        </a:rPr>
                        <a:t>100%</a:t>
                      </a:r>
                      <a:endParaRPr lang="zh-CN" altLang="en-US" sz="1800" dirty="0">
                        <a:latin typeface="微软雅黑" panose="020B0503020204020204" pitchFamily="34" charset="-122"/>
                        <a:ea typeface="微软雅黑" panose="020B0503020204020204" pitchFamily="34" charset="-122"/>
                      </a:endParaRP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solidFill>
                      <a:schemeClr val="tx2">
                        <a:lumMod val="20000"/>
                        <a:lumOff val="80000"/>
                      </a:schemeClr>
                    </a:solidFill>
                  </a:tcPr>
                </a:tc>
                <a:extLst>
                  <a:ext uri="{0D108BD9-81ED-4DB2-BD59-A6C34878D82A}">
                    <a16:rowId xmlns:a16="http://schemas.microsoft.com/office/drawing/2014/main" val="2003297757"/>
                  </a:ext>
                </a:extLst>
              </a:tr>
              <a:tr h="465306">
                <a:tc>
                  <a:txBody>
                    <a:bodyPr/>
                    <a:lstStyle/>
                    <a:p>
                      <a:pPr algn="ctr"/>
                      <a:r>
                        <a:rPr lang="en-US" altLang="zh-CN" dirty="0"/>
                        <a:t>10</a:t>
                      </a:r>
                      <a:endParaRPr lang="zh-CN" altLang="en-US" dirty="0"/>
                    </a:p>
                  </a:txBody>
                  <a:tcPr anchor="ctr"/>
                </a:tc>
                <a:tc>
                  <a:txBody>
                    <a:bodyPr/>
                    <a:lstStyle/>
                    <a:p>
                      <a:r>
                        <a:rPr lang="zh-CN" altLang="en-US" sz="1800" dirty="0">
                          <a:latin typeface="微软雅黑" panose="020B0503020204020204" pitchFamily="34" charset="-122"/>
                          <a:ea typeface="微软雅黑" panose="020B0503020204020204" pitchFamily="34" charset="-122"/>
                        </a:rPr>
                        <a:t>不发生人员辐射安全事件</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完成</a:t>
                      </a:r>
                    </a:p>
                  </a:txBody>
                  <a:tcPr anchor="ctr"/>
                </a:tc>
                <a:extLst>
                  <a:ext uri="{0D108BD9-81ED-4DB2-BD59-A6C34878D82A}">
                    <a16:rowId xmlns:a16="http://schemas.microsoft.com/office/drawing/2014/main" val="20921180"/>
                  </a:ext>
                </a:extLst>
              </a:tr>
            </a:tbl>
          </a:graphicData>
        </a:graphic>
      </p:graphicFrame>
    </p:spTree>
    <p:extLst>
      <p:ext uri="{BB962C8B-B14F-4D97-AF65-F5344CB8AC3E}">
        <p14:creationId xmlns:p14="http://schemas.microsoft.com/office/powerpoint/2010/main" val="76292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a:extLst>
              <a:ext uri="{FF2B5EF4-FFF2-40B4-BE49-F238E27FC236}">
                <a16:creationId xmlns:a16="http://schemas.microsoft.com/office/drawing/2014/main" id="{7A6CB950-6D0E-4FEB-8B55-69B17EE04DD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06" r="25006"/>
          <a:stretch>
            <a:fillRect/>
          </a:stretch>
        </p:blipFill>
        <p:spPr/>
      </p:pic>
      <p:sp>
        <p:nvSpPr>
          <p:cNvPr id="10" name="文本框 9">
            <a:extLst>
              <a:ext uri="{FF2B5EF4-FFF2-40B4-BE49-F238E27FC236}">
                <a16:creationId xmlns:a16="http://schemas.microsoft.com/office/drawing/2014/main" id="{7BACC0E5-0C00-4656-8A4F-6D3A5DFFAF09}"/>
              </a:ext>
            </a:extLst>
          </p:cNvPr>
          <p:cNvSpPr txBox="1"/>
          <p:nvPr/>
        </p:nvSpPr>
        <p:spPr>
          <a:xfrm>
            <a:off x="4292874" y="2321004"/>
            <a:ext cx="2656114" cy="2215991"/>
          </a:xfrm>
          <a:prstGeom prst="rect">
            <a:avLst/>
          </a:prstGeom>
          <a:noFill/>
        </p:spPr>
        <p:txBody>
          <a:bodyPr wrap="square" rtlCol="0">
            <a:spAutoFit/>
          </a:bodyPr>
          <a:lstStyle/>
          <a:p>
            <a:pPr algn="ctr"/>
            <a:r>
              <a:rPr lang="en-US" altLang="zh-CN"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rPr>
              <a:t>02</a:t>
            </a:r>
            <a:endParaRPr lang="zh-CN" altLang="en-US" sz="13800" dirty="0">
              <a:gradFill>
                <a:gsLst>
                  <a:gs pos="99000">
                    <a:srgbClr val="173555"/>
                  </a:gs>
                  <a:gs pos="0">
                    <a:srgbClr val="00A7C3"/>
                  </a:gs>
                </a:gsLst>
                <a:lin ang="4200000" scaled="0"/>
              </a:gradFill>
              <a:latin typeface="Arial Narrow" panose="020B060602020203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E7928E0-140F-4D30-866E-21C6B754A974}"/>
              </a:ext>
            </a:extLst>
          </p:cNvPr>
          <p:cNvSpPr txBox="1"/>
          <p:nvPr/>
        </p:nvSpPr>
        <p:spPr>
          <a:xfrm>
            <a:off x="6661423" y="3075057"/>
            <a:ext cx="5359125" cy="707886"/>
          </a:xfrm>
          <a:prstGeom prst="rect">
            <a:avLst/>
          </a:prstGeom>
          <a:noFill/>
        </p:spPr>
        <p:txBody>
          <a:bodyPr wrap="square" rtlCol="0">
            <a:spAutoFit/>
          </a:bodyPr>
          <a:lstStyle>
            <a:defPPr>
              <a:defRPr lang="zh-CN"/>
            </a:defPPr>
            <a:lvl1pPr>
              <a:defRPr sz="6000" b="1">
                <a:gradFill>
                  <a:gsLst>
                    <a:gs pos="99000">
                      <a:srgbClr val="173555"/>
                    </a:gs>
                    <a:gs pos="0">
                      <a:srgbClr val="00A7C3"/>
                    </a:gs>
                  </a:gsLst>
                  <a:lin ang="5400000" scaled="0"/>
                </a:gradFill>
                <a:latin typeface="微软雅黑" panose="020B0503020204020204" pitchFamily="34" charset="-122"/>
                <a:ea typeface="微软雅黑" panose="020B0503020204020204" pitchFamily="34" charset="-122"/>
              </a:defRPr>
            </a:lvl1pPr>
          </a:lstStyle>
          <a:p>
            <a:r>
              <a:rPr lang="zh-CN" altLang="en-US" sz="4000" b="0" dirty="0"/>
              <a:t>安全管理工作总结</a:t>
            </a:r>
          </a:p>
        </p:txBody>
      </p:sp>
      <p:sp>
        <p:nvSpPr>
          <p:cNvPr id="6" name="任意多边形: 形状 5">
            <a:extLst>
              <a:ext uri="{FF2B5EF4-FFF2-40B4-BE49-F238E27FC236}">
                <a16:creationId xmlns:a16="http://schemas.microsoft.com/office/drawing/2014/main" id="{4814A8E4-8DF9-455B-A11B-744FF51B4660}"/>
              </a:ext>
            </a:extLst>
          </p:cNvPr>
          <p:cNvSpPr/>
          <p:nvPr/>
        </p:nvSpPr>
        <p:spPr>
          <a:xfrm>
            <a:off x="3615036" y="-25400"/>
            <a:ext cx="2276857" cy="6921500"/>
          </a:xfrm>
          <a:custGeom>
            <a:avLst/>
            <a:gdLst>
              <a:gd name="connsiteX0" fmla="*/ 533400 w 533400"/>
              <a:gd name="connsiteY0" fmla="*/ 0 h 6915150"/>
              <a:gd name="connsiteX1" fmla="*/ 95250 w 533400"/>
              <a:gd name="connsiteY1" fmla="*/ 19050 h 6915150"/>
              <a:gd name="connsiteX2" fmla="*/ 0 w 533400"/>
              <a:gd name="connsiteY2" fmla="*/ 6877050 h 6915150"/>
              <a:gd name="connsiteX3" fmla="*/ 476250 w 533400"/>
              <a:gd name="connsiteY3" fmla="*/ 6915150 h 6915150"/>
              <a:gd name="connsiteX4" fmla="*/ 533400 w 533400"/>
              <a:gd name="connsiteY4" fmla="*/ 0 h 6915150"/>
              <a:gd name="connsiteX0" fmla="*/ 1509514 w 1509514"/>
              <a:gd name="connsiteY0" fmla="*/ 0 h 6915150"/>
              <a:gd name="connsiteX1" fmla="*/ 1071364 w 1509514"/>
              <a:gd name="connsiteY1" fmla="*/ 19050 h 6915150"/>
              <a:gd name="connsiteX2" fmla="*/ 976114 w 1509514"/>
              <a:gd name="connsiteY2" fmla="*/ 6877050 h 6915150"/>
              <a:gd name="connsiteX3" fmla="*/ 1452364 w 1509514"/>
              <a:gd name="connsiteY3" fmla="*/ 6915150 h 6915150"/>
              <a:gd name="connsiteX4" fmla="*/ 1509514 w 1509514"/>
              <a:gd name="connsiteY4" fmla="*/ 0 h 6915150"/>
              <a:gd name="connsiteX0" fmla="*/ 2022324 w 2022324"/>
              <a:gd name="connsiteY0" fmla="*/ 0 h 6915150"/>
              <a:gd name="connsiteX1" fmla="*/ 1584174 w 2022324"/>
              <a:gd name="connsiteY1" fmla="*/ 19050 h 6915150"/>
              <a:gd name="connsiteX2" fmla="*/ 1488924 w 2022324"/>
              <a:gd name="connsiteY2" fmla="*/ 6877050 h 6915150"/>
              <a:gd name="connsiteX3" fmla="*/ 1965174 w 2022324"/>
              <a:gd name="connsiteY3" fmla="*/ 6915150 h 6915150"/>
              <a:gd name="connsiteX4" fmla="*/ 2022324 w 2022324"/>
              <a:gd name="connsiteY4" fmla="*/ 0 h 6915150"/>
              <a:gd name="connsiteX0" fmla="*/ 2076508 w 2076508"/>
              <a:gd name="connsiteY0" fmla="*/ 0 h 6915150"/>
              <a:gd name="connsiteX1" fmla="*/ 1638358 w 2076508"/>
              <a:gd name="connsiteY1" fmla="*/ 19050 h 6915150"/>
              <a:gd name="connsiteX2" fmla="*/ 1543108 w 2076508"/>
              <a:gd name="connsiteY2" fmla="*/ 6877050 h 6915150"/>
              <a:gd name="connsiteX3" fmla="*/ 2019358 w 2076508"/>
              <a:gd name="connsiteY3" fmla="*/ 6915150 h 6915150"/>
              <a:gd name="connsiteX4" fmla="*/ 2076508 w 2076508"/>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71912 w 2071912"/>
              <a:gd name="connsiteY0" fmla="*/ 0 h 6915150"/>
              <a:gd name="connsiteX1" fmla="*/ 1633762 w 2071912"/>
              <a:gd name="connsiteY1" fmla="*/ 19050 h 6915150"/>
              <a:gd name="connsiteX2" fmla="*/ 1538512 w 2071912"/>
              <a:gd name="connsiteY2" fmla="*/ 6877050 h 6915150"/>
              <a:gd name="connsiteX3" fmla="*/ 2014762 w 2071912"/>
              <a:gd name="connsiteY3" fmla="*/ 6915150 h 6915150"/>
              <a:gd name="connsiteX4" fmla="*/ 2071912 w 2071912"/>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22325 w 2022325"/>
              <a:gd name="connsiteY0" fmla="*/ 0 h 6915150"/>
              <a:gd name="connsiteX1" fmla="*/ 1584175 w 2022325"/>
              <a:gd name="connsiteY1" fmla="*/ 19050 h 6915150"/>
              <a:gd name="connsiteX2" fmla="*/ 1488925 w 2022325"/>
              <a:gd name="connsiteY2" fmla="*/ 6877050 h 6915150"/>
              <a:gd name="connsiteX3" fmla="*/ 1965175 w 2022325"/>
              <a:gd name="connsiteY3" fmla="*/ 6915150 h 6915150"/>
              <a:gd name="connsiteX4" fmla="*/ 2022325 w 2022325"/>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0 h 6915150"/>
              <a:gd name="connsiteX1" fmla="*/ 1615217 w 2053367"/>
              <a:gd name="connsiteY1" fmla="*/ 19050 h 6915150"/>
              <a:gd name="connsiteX2" fmla="*/ 1519967 w 2053367"/>
              <a:gd name="connsiteY2" fmla="*/ 6877050 h 6915150"/>
              <a:gd name="connsiteX3" fmla="*/ 1996217 w 2053367"/>
              <a:gd name="connsiteY3" fmla="*/ 6915150 h 6915150"/>
              <a:gd name="connsiteX4" fmla="*/ 2053367 w 2053367"/>
              <a:gd name="connsiteY4" fmla="*/ 0 h 6915150"/>
              <a:gd name="connsiteX0" fmla="*/ 2053367 w 2053367"/>
              <a:gd name="connsiteY0" fmla="*/ 6350 h 6921500"/>
              <a:gd name="connsiteX1" fmla="*/ 1615217 w 2053367"/>
              <a:gd name="connsiteY1" fmla="*/ 0 h 6921500"/>
              <a:gd name="connsiteX2" fmla="*/ 1519967 w 2053367"/>
              <a:gd name="connsiteY2" fmla="*/ 6883400 h 6921500"/>
              <a:gd name="connsiteX3" fmla="*/ 1996217 w 2053367"/>
              <a:gd name="connsiteY3" fmla="*/ 6921500 h 6921500"/>
              <a:gd name="connsiteX4" fmla="*/ 2053367 w 20533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66067 w 2066067"/>
              <a:gd name="connsiteY0" fmla="*/ 6350 h 6921500"/>
              <a:gd name="connsiteX1" fmla="*/ 1615217 w 2066067"/>
              <a:gd name="connsiteY1" fmla="*/ 0 h 6921500"/>
              <a:gd name="connsiteX2" fmla="*/ 1519967 w 2066067"/>
              <a:gd name="connsiteY2" fmla="*/ 6883400 h 6921500"/>
              <a:gd name="connsiteX3" fmla="*/ 1996217 w 2066067"/>
              <a:gd name="connsiteY3" fmla="*/ 6921500 h 6921500"/>
              <a:gd name="connsiteX4" fmla="*/ 2066067 w 2066067"/>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084000 w 2084000"/>
              <a:gd name="connsiteY0" fmla="*/ 6350 h 6921500"/>
              <a:gd name="connsiteX1" fmla="*/ 1633150 w 2084000"/>
              <a:gd name="connsiteY1" fmla="*/ 0 h 6921500"/>
              <a:gd name="connsiteX2" fmla="*/ 1537900 w 2084000"/>
              <a:gd name="connsiteY2" fmla="*/ 6883400 h 6921500"/>
              <a:gd name="connsiteX3" fmla="*/ 2014150 w 2084000"/>
              <a:gd name="connsiteY3" fmla="*/ 6921500 h 6921500"/>
              <a:gd name="connsiteX4" fmla="*/ 2084000 w 2084000"/>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07744 w 2107744"/>
              <a:gd name="connsiteY0" fmla="*/ 6350 h 6921500"/>
              <a:gd name="connsiteX1" fmla="*/ 1656894 w 2107744"/>
              <a:gd name="connsiteY1" fmla="*/ 0 h 6921500"/>
              <a:gd name="connsiteX2" fmla="*/ 1561644 w 2107744"/>
              <a:gd name="connsiteY2" fmla="*/ 6883400 h 6921500"/>
              <a:gd name="connsiteX3" fmla="*/ 2037894 w 2107744"/>
              <a:gd name="connsiteY3" fmla="*/ 6921500 h 6921500"/>
              <a:gd name="connsiteX4" fmla="*/ 2107744 w 210774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31714 w 2131714"/>
              <a:gd name="connsiteY0" fmla="*/ 6350 h 6921500"/>
              <a:gd name="connsiteX1" fmla="*/ 1680864 w 2131714"/>
              <a:gd name="connsiteY1" fmla="*/ 0 h 6921500"/>
              <a:gd name="connsiteX2" fmla="*/ 1585614 w 2131714"/>
              <a:gd name="connsiteY2" fmla="*/ 6883400 h 6921500"/>
              <a:gd name="connsiteX3" fmla="*/ 2061864 w 2131714"/>
              <a:gd name="connsiteY3" fmla="*/ 6921500 h 6921500"/>
              <a:gd name="connsiteX4" fmla="*/ 2131714 w 2131714"/>
              <a:gd name="connsiteY4" fmla="*/ 6350 h 6921500"/>
              <a:gd name="connsiteX0" fmla="*/ 2189771 w 2189771"/>
              <a:gd name="connsiteY0" fmla="*/ 6350 h 6921500"/>
              <a:gd name="connsiteX1" fmla="*/ 1680864 w 2189771"/>
              <a:gd name="connsiteY1" fmla="*/ 0 h 6921500"/>
              <a:gd name="connsiteX2" fmla="*/ 1585614 w 2189771"/>
              <a:gd name="connsiteY2" fmla="*/ 6883400 h 6921500"/>
              <a:gd name="connsiteX3" fmla="*/ 2061864 w 2189771"/>
              <a:gd name="connsiteY3" fmla="*/ 6921500 h 6921500"/>
              <a:gd name="connsiteX4" fmla="*/ 2189771 w 2189771"/>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 name="connsiteX0" fmla="*/ 2276857 w 2276857"/>
              <a:gd name="connsiteY0" fmla="*/ 6350 h 6921500"/>
              <a:gd name="connsiteX1" fmla="*/ 1680864 w 2276857"/>
              <a:gd name="connsiteY1" fmla="*/ 0 h 6921500"/>
              <a:gd name="connsiteX2" fmla="*/ 1585614 w 2276857"/>
              <a:gd name="connsiteY2" fmla="*/ 6883400 h 6921500"/>
              <a:gd name="connsiteX3" fmla="*/ 2061864 w 2276857"/>
              <a:gd name="connsiteY3" fmla="*/ 6921500 h 6921500"/>
              <a:gd name="connsiteX4" fmla="*/ 2276857 w 2276857"/>
              <a:gd name="connsiteY4" fmla="*/ 635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857" h="6921500">
                <a:moveTo>
                  <a:pt x="2276857" y="6350"/>
                </a:moveTo>
                <a:lnTo>
                  <a:pt x="1680864" y="0"/>
                </a:lnTo>
                <a:cubicBezTo>
                  <a:pt x="-433686" y="1863725"/>
                  <a:pt x="-649586" y="4864100"/>
                  <a:pt x="1585614" y="6883400"/>
                </a:cubicBezTo>
                <a:lnTo>
                  <a:pt x="2061864" y="6921500"/>
                </a:lnTo>
                <a:cubicBezTo>
                  <a:pt x="-507346" y="5124450"/>
                  <a:pt x="-775225" y="2902404"/>
                  <a:pt x="2276857" y="6350"/>
                </a:cubicBezTo>
                <a:close/>
              </a:path>
            </a:pathLst>
          </a:custGeom>
          <a:gradFill>
            <a:gsLst>
              <a:gs pos="99000">
                <a:srgbClr val="173555"/>
              </a:gs>
              <a:gs pos="0">
                <a:srgbClr val="00A7C3"/>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12794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4" name="矩形 3">
            <a:extLst>
              <a:ext uri="{FF2B5EF4-FFF2-40B4-BE49-F238E27FC236}">
                <a16:creationId xmlns:a16="http://schemas.microsoft.com/office/drawing/2014/main" id="{EF2B6D6F-7733-4B0E-86CB-BBE1103669CA}"/>
              </a:ext>
            </a:extLst>
          </p:cNvPr>
          <p:cNvSpPr/>
          <p:nvPr/>
        </p:nvSpPr>
        <p:spPr>
          <a:xfrm>
            <a:off x="1003301" y="4668751"/>
            <a:ext cx="10185398" cy="1422954"/>
          </a:xfrm>
          <a:prstGeom prst="rect">
            <a:avLst/>
          </a:prstGeom>
        </p:spPr>
        <p:txBody>
          <a:bodyPr wrap="square">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2019</a:t>
            </a:r>
            <a:r>
              <a:rPr lang="zh-CN" altLang="en-US" sz="2000" dirty="0">
                <a:latin typeface="微软雅黑" panose="020B0503020204020204" pitchFamily="34" charset="-122"/>
                <a:ea typeface="微软雅黑" panose="020B0503020204020204" pitchFamily="34" charset="-122"/>
              </a:rPr>
              <a:t>年，公司工厂安全隐患排查治理形式多样化，包括日常安全环保科专职安全人员检查、月度由安全环保科组织相关部门检查、月度由部门统一安排检查与员工参与检查等。检查内容包括专项检查、查制度执行情况、查安全管理台账、查管理、查违章等。</a:t>
            </a:r>
          </a:p>
        </p:txBody>
      </p:sp>
      <p:pic>
        <p:nvPicPr>
          <p:cNvPr id="7" name="图片 6">
            <a:extLst>
              <a:ext uri="{FF2B5EF4-FFF2-40B4-BE49-F238E27FC236}">
                <a16:creationId xmlns:a16="http://schemas.microsoft.com/office/drawing/2014/main" id="{8FE4D68C-9E92-4173-BC52-839F2C09511C}"/>
              </a:ext>
            </a:extLst>
          </p:cNvPr>
          <p:cNvPicPr>
            <a:picLocks noChangeAspect="1"/>
          </p:cNvPicPr>
          <p:nvPr/>
        </p:nvPicPr>
        <p:blipFill rotWithShape="1">
          <a:blip r:embed="rId2">
            <a:extLst>
              <a:ext uri="{28A0092B-C50C-407E-A947-70E740481C1C}">
                <a14:useLocalDpi xmlns:a14="http://schemas.microsoft.com/office/drawing/2010/main" val="0"/>
              </a:ext>
            </a:extLst>
          </a:blip>
          <a:srcRect l="735" r="12" b="4883"/>
          <a:stretch/>
        </p:blipFill>
        <p:spPr>
          <a:xfrm>
            <a:off x="1117600" y="1880985"/>
            <a:ext cx="3644900" cy="2327176"/>
          </a:xfrm>
          <a:prstGeom prst="rect">
            <a:avLst/>
          </a:prstGeom>
        </p:spPr>
      </p:pic>
      <p:sp>
        <p:nvSpPr>
          <p:cNvPr id="8" name="矩形 7">
            <a:extLst>
              <a:ext uri="{FF2B5EF4-FFF2-40B4-BE49-F238E27FC236}">
                <a16:creationId xmlns:a16="http://schemas.microsoft.com/office/drawing/2014/main" id="{01A3B1C8-9C9C-41A3-99D8-8A9107F5F01A}"/>
              </a:ext>
            </a:extLst>
          </p:cNvPr>
          <p:cNvSpPr/>
          <p:nvPr/>
        </p:nvSpPr>
        <p:spPr>
          <a:xfrm>
            <a:off x="4762500" y="1790700"/>
            <a:ext cx="2667000" cy="2527291"/>
          </a:xfrm>
          <a:prstGeom prst="rect">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1" name="图片 10">
            <a:extLst>
              <a:ext uri="{FF2B5EF4-FFF2-40B4-BE49-F238E27FC236}">
                <a16:creationId xmlns:a16="http://schemas.microsoft.com/office/drawing/2014/main" id="{DFB7FC52-9EA8-4F98-B1E6-9A40D6587593}"/>
              </a:ext>
            </a:extLst>
          </p:cNvPr>
          <p:cNvPicPr>
            <a:picLocks noChangeAspect="1"/>
          </p:cNvPicPr>
          <p:nvPr/>
        </p:nvPicPr>
        <p:blipFill rotWithShape="1">
          <a:blip r:embed="rId3">
            <a:extLst>
              <a:ext uri="{28A0092B-C50C-407E-A947-70E740481C1C}">
                <a14:useLocalDpi xmlns:a14="http://schemas.microsoft.com/office/drawing/2010/main" val="0"/>
              </a:ext>
            </a:extLst>
          </a:blip>
          <a:srcRect l="10706" t="34154" r="11881" b="-1"/>
          <a:stretch/>
        </p:blipFill>
        <p:spPr>
          <a:xfrm>
            <a:off x="7429500" y="1880985"/>
            <a:ext cx="3644900" cy="2327176"/>
          </a:xfrm>
          <a:prstGeom prst="rect">
            <a:avLst/>
          </a:prstGeom>
        </p:spPr>
      </p:pic>
      <p:grpSp>
        <p:nvGrpSpPr>
          <p:cNvPr id="13" name="Group 4">
            <a:extLst>
              <a:ext uri="{FF2B5EF4-FFF2-40B4-BE49-F238E27FC236}">
                <a16:creationId xmlns:a16="http://schemas.microsoft.com/office/drawing/2014/main" id="{95AB0CDB-DDA1-4946-B84D-74DEF3FAFB93}"/>
              </a:ext>
            </a:extLst>
          </p:cNvPr>
          <p:cNvGrpSpPr>
            <a:grpSpLocks noChangeAspect="1"/>
          </p:cNvGrpSpPr>
          <p:nvPr/>
        </p:nvGrpSpPr>
        <p:grpSpPr bwMode="auto">
          <a:xfrm>
            <a:off x="5516212" y="2307772"/>
            <a:ext cx="1246659" cy="1426708"/>
            <a:chOff x="3326" y="-154"/>
            <a:chExt cx="2278" cy="2607"/>
          </a:xfrm>
          <a:solidFill>
            <a:schemeClr val="bg1"/>
          </a:solidFill>
          <a:effectLst>
            <a:outerShdw blurRad="63500" sx="102000" sy="102000" algn="ctr" rotWithShape="0">
              <a:prstClr val="black">
                <a:alpha val="40000"/>
              </a:prstClr>
            </a:outerShdw>
          </a:effectLst>
        </p:grpSpPr>
        <p:sp>
          <p:nvSpPr>
            <p:cNvPr id="15" name="Freeform 5">
              <a:extLst>
                <a:ext uri="{FF2B5EF4-FFF2-40B4-BE49-F238E27FC236}">
                  <a16:creationId xmlns:a16="http://schemas.microsoft.com/office/drawing/2014/main" id="{004705A9-0497-4BD4-8A25-8A22DB41A07E}"/>
                </a:ext>
              </a:extLst>
            </p:cNvPr>
            <p:cNvSpPr>
              <a:spLocks noEditPoints="1"/>
            </p:cNvSpPr>
            <p:nvPr/>
          </p:nvSpPr>
          <p:spPr bwMode="auto">
            <a:xfrm>
              <a:off x="4766" y="264"/>
              <a:ext cx="449" cy="712"/>
            </a:xfrm>
            <a:custGeom>
              <a:avLst/>
              <a:gdLst>
                <a:gd name="T0" fmla="*/ 53 w 526"/>
                <a:gd name="T1" fmla="*/ 84 h 834"/>
                <a:gd name="T2" fmla="*/ 329 w 526"/>
                <a:gd name="T3" fmla="*/ 84 h 834"/>
                <a:gd name="T4" fmla="*/ 403 w 526"/>
                <a:gd name="T5" fmla="*/ 111 h 834"/>
                <a:gd name="T6" fmla="*/ 442 w 526"/>
                <a:gd name="T7" fmla="*/ 209 h 834"/>
                <a:gd name="T8" fmla="*/ 442 w 526"/>
                <a:gd name="T9" fmla="*/ 780 h 834"/>
                <a:gd name="T10" fmla="*/ 526 w 526"/>
                <a:gd name="T11" fmla="*/ 780 h 834"/>
                <a:gd name="T12" fmla="*/ 526 w 526"/>
                <a:gd name="T13" fmla="*/ 204 h 834"/>
                <a:gd name="T14" fmla="*/ 462 w 526"/>
                <a:gd name="T15" fmla="*/ 52 h 834"/>
                <a:gd name="T16" fmla="*/ 309 w 526"/>
                <a:gd name="T17" fmla="*/ 0 h 834"/>
                <a:gd name="T18" fmla="*/ 54 w 526"/>
                <a:gd name="T19" fmla="*/ 0 h 834"/>
                <a:gd name="T20" fmla="*/ 53 w 526"/>
                <a:gd name="T21" fmla="*/ 84 h 834"/>
                <a:gd name="T22" fmla="*/ 53 w 526"/>
                <a:gd name="T23" fmla="*/ 84 h 834"/>
                <a:gd name="T24" fmla="*/ 53 w 526"/>
                <a:gd name="T25" fmla="*/ 84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834">
                  <a:moveTo>
                    <a:pt x="53" y="84"/>
                  </a:moveTo>
                  <a:cubicBezTo>
                    <a:pt x="329" y="84"/>
                    <a:pt x="329" y="84"/>
                    <a:pt x="329" y="84"/>
                  </a:cubicBezTo>
                  <a:cubicBezTo>
                    <a:pt x="357" y="84"/>
                    <a:pt x="384" y="95"/>
                    <a:pt x="403" y="111"/>
                  </a:cubicBezTo>
                  <a:cubicBezTo>
                    <a:pt x="434" y="138"/>
                    <a:pt x="442" y="168"/>
                    <a:pt x="442" y="209"/>
                  </a:cubicBezTo>
                  <a:cubicBezTo>
                    <a:pt x="442" y="780"/>
                    <a:pt x="442" y="780"/>
                    <a:pt x="442" y="780"/>
                  </a:cubicBezTo>
                  <a:cubicBezTo>
                    <a:pt x="442" y="833"/>
                    <a:pt x="526" y="834"/>
                    <a:pt x="526" y="780"/>
                  </a:cubicBezTo>
                  <a:cubicBezTo>
                    <a:pt x="526" y="204"/>
                    <a:pt x="526" y="204"/>
                    <a:pt x="526" y="204"/>
                  </a:cubicBezTo>
                  <a:cubicBezTo>
                    <a:pt x="526" y="146"/>
                    <a:pt x="505" y="92"/>
                    <a:pt x="462" y="52"/>
                  </a:cubicBezTo>
                  <a:cubicBezTo>
                    <a:pt x="419" y="13"/>
                    <a:pt x="366" y="0"/>
                    <a:pt x="309" y="0"/>
                  </a:cubicBezTo>
                  <a:cubicBezTo>
                    <a:pt x="54" y="0"/>
                    <a:pt x="54" y="0"/>
                    <a:pt x="54" y="0"/>
                  </a:cubicBezTo>
                  <a:cubicBezTo>
                    <a:pt x="0" y="0"/>
                    <a:pt x="0" y="84"/>
                    <a:pt x="53" y="84"/>
                  </a:cubicBezTo>
                  <a:close/>
                  <a:moveTo>
                    <a:pt x="53" y="84"/>
                  </a:moveTo>
                  <a:cubicBezTo>
                    <a:pt x="53" y="84"/>
                    <a:pt x="53" y="84"/>
                    <a:pt x="53"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6">
              <a:extLst>
                <a:ext uri="{FF2B5EF4-FFF2-40B4-BE49-F238E27FC236}">
                  <a16:creationId xmlns:a16="http://schemas.microsoft.com/office/drawing/2014/main" id="{D1693031-ABFB-43AB-B734-7334D36C31B0}"/>
                </a:ext>
              </a:extLst>
            </p:cNvPr>
            <p:cNvSpPr>
              <a:spLocks noEditPoints="1"/>
            </p:cNvSpPr>
            <p:nvPr/>
          </p:nvSpPr>
          <p:spPr bwMode="auto">
            <a:xfrm>
              <a:off x="3326" y="262"/>
              <a:ext cx="930" cy="2043"/>
            </a:xfrm>
            <a:custGeom>
              <a:avLst/>
              <a:gdLst>
                <a:gd name="T0" fmla="*/ 1035 w 1088"/>
                <a:gd name="T1" fmla="*/ 2309 h 2392"/>
                <a:gd name="T2" fmla="*/ 217 w 1088"/>
                <a:gd name="T3" fmla="*/ 2309 h 2392"/>
                <a:gd name="T4" fmla="*/ 140 w 1088"/>
                <a:gd name="T5" fmla="*/ 2292 h 2392"/>
                <a:gd name="T6" fmla="*/ 107 w 1088"/>
                <a:gd name="T7" fmla="*/ 2262 h 2392"/>
                <a:gd name="T8" fmla="*/ 104 w 1088"/>
                <a:gd name="T9" fmla="*/ 2257 h 2392"/>
                <a:gd name="T10" fmla="*/ 98 w 1088"/>
                <a:gd name="T11" fmla="*/ 2246 h 2392"/>
                <a:gd name="T12" fmla="*/ 95 w 1088"/>
                <a:gd name="T13" fmla="*/ 2241 h 2392"/>
                <a:gd name="T14" fmla="*/ 89 w 1088"/>
                <a:gd name="T15" fmla="*/ 2224 h 2392"/>
                <a:gd name="T16" fmla="*/ 85 w 1088"/>
                <a:gd name="T17" fmla="*/ 2195 h 2392"/>
                <a:gd name="T18" fmla="*/ 85 w 1088"/>
                <a:gd name="T19" fmla="*/ 215 h 2392"/>
                <a:gd name="T20" fmla="*/ 86 w 1088"/>
                <a:gd name="T21" fmla="*/ 190 h 2392"/>
                <a:gd name="T22" fmla="*/ 125 w 1088"/>
                <a:gd name="T23" fmla="*/ 113 h 2392"/>
                <a:gd name="T24" fmla="*/ 141 w 1088"/>
                <a:gd name="T25" fmla="*/ 102 h 2392"/>
                <a:gd name="T26" fmla="*/ 152 w 1088"/>
                <a:gd name="T27" fmla="*/ 96 h 2392"/>
                <a:gd name="T28" fmla="*/ 158 w 1088"/>
                <a:gd name="T29" fmla="*/ 93 h 2392"/>
                <a:gd name="T30" fmla="*/ 199 w 1088"/>
                <a:gd name="T31" fmla="*/ 86 h 2392"/>
                <a:gd name="T32" fmla="*/ 510 w 1088"/>
                <a:gd name="T33" fmla="*/ 86 h 2392"/>
                <a:gd name="T34" fmla="*/ 511 w 1088"/>
                <a:gd name="T35" fmla="*/ 2 h 2392"/>
                <a:gd name="T36" fmla="*/ 267 w 1088"/>
                <a:gd name="T37" fmla="*/ 2 h 2392"/>
                <a:gd name="T38" fmla="*/ 161 w 1088"/>
                <a:gd name="T39" fmla="*/ 6 h 2392"/>
                <a:gd name="T40" fmla="*/ 4 w 1088"/>
                <a:gd name="T41" fmla="*/ 176 h 2392"/>
                <a:gd name="T42" fmla="*/ 2 w 1088"/>
                <a:gd name="T43" fmla="*/ 259 h 2392"/>
                <a:gd name="T44" fmla="*/ 2 w 1088"/>
                <a:gd name="T45" fmla="*/ 2192 h 2392"/>
                <a:gd name="T46" fmla="*/ 204 w 1088"/>
                <a:gd name="T47" fmla="*/ 2392 h 2392"/>
                <a:gd name="T48" fmla="*/ 1034 w 1088"/>
                <a:gd name="T49" fmla="*/ 2392 h 2392"/>
                <a:gd name="T50" fmla="*/ 1035 w 1088"/>
                <a:gd name="T51" fmla="*/ 2309 h 2392"/>
                <a:gd name="T52" fmla="*/ 1035 w 1088"/>
                <a:gd name="T53" fmla="*/ 2309 h 2392"/>
                <a:gd name="T54" fmla="*/ 1035 w 1088"/>
                <a:gd name="T55" fmla="*/ 2309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8" h="2392">
                  <a:moveTo>
                    <a:pt x="1035" y="2309"/>
                  </a:moveTo>
                  <a:cubicBezTo>
                    <a:pt x="217" y="2309"/>
                    <a:pt x="217" y="2309"/>
                    <a:pt x="217" y="2309"/>
                  </a:cubicBezTo>
                  <a:cubicBezTo>
                    <a:pt x="186" y="2309"/>
                    <a:pt x="165" y="2306"/>
                    <a:pt x="140" y="2292"/>
                  </a:cubicBezTo>
                  <a:cubicBezTo>
                    <a:pt x="128" y="2285"/>
                    <a:pt x="119" y="2276"/>
                    <a:pt x="107" y="2262"/>
                  </a:cubicBezTo>
                  <a:cubicBezTo>
                    <a:pt x="112" y="2268"/>
                    <a:pt x="104" y="2257"/>
                    <a:pt x="104" y="2257"/>
                  </a:cubicBezTo>
                  <a:cubicBezTo>
                    <a:pt x="102" y="2253"/>
                    <a:pt x="100" y="2250"/>
                    <a:pt x="98" y="2246"/>
                  </a:cubicBezTo>
                  <a:cubicBezTo>
                    <a:pt x="97" y="2246"/>
                    <a:pt x="92" y="2233"/>
                    <a:pt x="95" y="2241"/>
                  </a:cubicBezTo>
                  <a:cubicBezTo>
                    <a:pt x="92" y="2235"/>
                    <a:pt x="91" y="2230"/>
                    <a:pt x="89" y="2224"/>
                  </a:cubicBezTo>
                  <a:cubicBezTo>
                    <a:pt x="85" y="2210"/>
                    <a:pt x="85" y="2208"/>
                    <a:pt x="85" y="2195"/>
                  </a:cubicBezTo>
                  <a:cubicBezTo>
                    <a:pt x="85" y="215"/>
                    <a:pt x="85" y="215"/>
                    <a:pt x="85" y="215"/>
                  </a:cubicBezTo>
                  <a:cubicBezTo>
                    <a:pt x="85" y="207"/>
                    <a:pt x="85" y="199"/>
                    <a:pt x="86" y="190"/>
                  </a:cubicBezTo>
                  <a:cubicBezTo>
                    <a:pt x="87" y="161"/>
                    <a:pt x="102" y="135"/>
                    <a:pt x="125" y="113"/>
                  </a:cubicBezTo>
                  <a:cubicBezTo>
                    <a:pt x="132" y="107"/>
                    <a:pt x="131" y="108"/>
                    <a:pt x="141" y="102"/>
                  </a:cubicBezTo>
                  <a:cubicBezTo>
                    <a:pt x="144" y="100"/>
                    <a:pt x="148" y="98"/>
                    <a:pt x="152" y="96"/>
                  </a:cubicBezTo>
                  <a:cubicBezTo>
                    <a:pt x="164" y="90"/>
                    <a:pt x="145" y="98"/>
                    <a:pt x="158" y="93"/>
                  </a:cubicBezTo>
                  <a:cubicBezTo>
                    <a:pt x="174" y="87"/>
                    <a:pt x="185" y="86"/>
                    <a:pt x="199" y="86"/>
                  </a:cubicBezTo>
                  <a:cubicBezTo>
                    <a:pt x="510" y="86"/>
                    <a:pt x="510" y="86"/>
                    <a:pt x="510" y="86"/>
                  </a:cubicBezTo>
                  <a:cubicBezTo>
                    <a:pt x="564" y="86"/>
                    <a:pt x="565" y="2"/>
                    <a:pt x="511" y="2"/>
                  </a:cubicBezTo>
                  <a:cubicBezTo>
                    <a:pt x="267" y="2"/>
                    <a:pt x="267" y="2"/>
                    <a:pt x="267" y="2"/>
                  </a:cubicBezTo>
                  <a:cubicBezTo>
                    <a:pt x="232" y="2"/>
                    <a:pt x="196" y="0"/>
                    <a:pt x="161" y="6"/>
                  </a:cubicBezTo>
                  <a:cubicBezTo>
                    <a:pt x="77" y="20"/>
                    <a:pt x="14" y="95"/>
                    <a:pt x="4" y="176"/>
                  </a:cubicBezTo>
                  <a:cubicBezTo>
                    <a:pt x="0" y="203"/>
                    <a:pt x="2" y="232"/>
                    <a:pt x="2" y="259"/>
                  </a:cubicBezTo>
                  <a:cubicBezTo>
                    <a:pt x="2" y="2192"/>
                    <a:pt x="2" y="2192"/>
                    <a:pt x="2" y="2192"/>
                  </a:cubicBezTo>
                  <a:cubicBezTo>
                    <a:pt x="2" y="2304"/>
                    <a:pt x="93" y="2392"/>
                    <a:pt x="204" y="2392"/>
                  </a:cubicBezTo>
                  <a:cubicBezTo>
                    <a:pt x="1034" y="2392"/>
                    <a:pt x="1034" y="2392"/>
                    <a:pt x="1034" y="2392"/>
                  </a:cubicBezTo>
                  <a:cubicBezTo>
                    <a:pt x="1088" y="2392"/>
                    <a:pt x="1088" y="2309"/>
                    <a:pt x="1035" y="2309"/>
                  </a:cubicBezTo>
                  <a:close/>
                  <a:moveTo>
                    <a:pt x="1035" y="2309"/>
                  </a:moveTo>
                  <a:cubicBezTo>
                    <a:pt x="1035" y="2309"/>
                    <a:pt x="1035" y="2309"/>
                    <a:pt x="1035" y="23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7">
              <a:extLst>
                <a:ext uri="{FF2B5EF4-FFF2-40B4-BE49-F238E27FC236}">
                  <a16:creationId xmlns:a16="http://schemas.microsoft.com/office/drawing/2014/main" id="{1D1C5734-A0D1-49D2-A8E5-300D9875EB11}"/>
                </a:ext>
              </a:extLst>
            </p:cNvPr>
            <p:cNvSpPr>
              <a:spLocks noEditPoints="1"/>
            </p:cNvSpPr>
            <p:nvPr/>
          </p:nvSpPr>
          <p:spPr bwMode="auto">
            <a:xfrm>
              <a:off x="4464" y="2040"/>
              <a:ext cx="753" cy="266"/>
            </a:xfrm>
            <a:custGeom>
              <a:avLst/>
              <a:gdLst>
                <a:gd name="T0" fmla="*/ 795 w 881"/>
                <a:gd name="T1" fmla="*/ 54 h 312"/>
                <a:gd name="T2" fmla="*/ 795 w 881"/>
                <a:gd name="T3" fmla="*/ 112 h 312"/>
                <a:gd name="T4" fmla="*/ 771 w 881"/>
                <a:gd name="T5" fmla="*/ 185 h 312"/>
                <a:gd name="T6" fmla="*/ 672 w 881"/>
                <a:gd name="T7" fmla="*/ 228 h 312"/>
                <a:gd name="T8" fmla="*/ 55 w 881"/>
                <a:gd name="T9" fmla="*/ 228 h 312"/>
                <a:gd name="T10" fmla="*/ 54 w 881"/>
                <a:gd name="T11" fmla="*/ 311 h 312"/>
                <a:gd name="T12" fmla="*/ 542 w 881"/>
                <a:gd name="T13" fmla="*/ 311 h 312"/>
                <a:gd name="T14" fmla="*/ 686 w 881"/>
                <a:gd name="T15" fmla="*/ 311 h 312"/>
                <a:gd name="T16" fmla="*/ 859 w 881"/>
                <a:gd name="T17" fmla="*/ 199 h 312"/>
                <a:gd name="T18" fmla="*/ 879 w 881"/>
                <a:gd name="T19" fmla="*/ 54 h 312"/>
                <a:gd name="T20" fmla="*/ 795 w 881"/>
                <a:gd name="T21" fmla="*/ 54 h 312"/>
                <a:gd name="T22" fmla="*/ 795 w 881"/>
                <a:gd name="T23" fmla="*/ 54 h 312"/>
                <a:gd name="T24" fmla="*/ 795 w 881"/>
                <a:gd name="T25" fmla="*/ 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1" h="312">
                  <a:moveTo>
                    <a:pt x="795" y="54"/>
                  </a:moveTo>
                  <a:cubicBezTo>
                    <a:pt x="795" y="112"/>
                    <a:pt x="795" y="112"/>
                    <a:pt x="795" y="112"/>
                  </a:cubicBezTo>
                  <a:cubicBezTo>
                    <a:pt x="795" y="140"/>
                    <a:pt x="786" y="167"/>
                    <a:pt x="771" y="185"/>
                  </a:cubicBezTo>
                  <a:cubicBezTo>
                    <a:pt x="743" y="218"/>
                    <a:pt x="713" y="228"/>
                    <a:pt x="672" y="228"/>
                  </a:cubicBezTo>
                  <a:cubicBezTo>
                    <a:pt x="55" y="228"/>
                    <a:pt x="55" y="228"/>
                    <a:pt x="55" y="228"/>
                  </a:cubicBezTo>
                  <a:cubicBezTo>
                    <a:pt x="1" y="228"/>
                    <a:pt x="0" y="311"/>
                    <a:pt x="54" y="311"/>
                  </a:cubicBezTo>
                  <a:cubicBezTo>
                    <a:pt x="542" y="311"/>
                    <a:pt x="542" y="311"/>
                    <a:pt x="542" y="311"/>
                  </a:cubicBezTo>
                  <a:cubicBezTo>
                    <a:pt x="590" y="311"/>
                    <a:pt x="638" y="312"/>
                    <a:pt x="686" y="311"/>
                  </a:cubicBezTo>
                  <a:cubicBezTo>
                    <a:pt x="759" y="310"/>
                    <a:pt x="828" y="265"/>
                    <a:pt x="859" y="199"/>
                  </a:cubicBezTo>
                  <a:cubicBezTo>
                    <a:pt x="881" y="153"/>
                    <a:pt x="879" y="104"/>
                    <a:pt x="879" y="54"/>
                  </a:cubicBezTo>
                  <a:cubicBezTo>
                    <a:pt x="879" y="0"/>
                    <a:pt x="795" y="0"/>
                    <a:pt x="795" y="54"/>
                  </a:cubicBezTo>
                  <a:close/>
                  <a:moveTo>
                    <a:pt x="795" y="54"/>
                  </a:moveTo>
                  <a:cubicBezTo>
                    <a:pt x="795" y="54"/>
                    <a:pt x="795" y="54"/>
                    <a:pt x="795"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06C95249-F162-445D-B893-FF3E9EE9C74F}"/>
                </a:ext>
              </a:extLst>
            </p:cNvPr>
            <p:cNvSpPr>
              <a:spLocks noEditPoints="1"/>
            </p:cNvSpPr>
            <p:nvPr/>
          </p:nvSpPr>
          <p:spPr bwMode="auto">
            <a:xfrm>
              <a:off x="3693" y="835"/>
              <a:ext cx="1184" cy="71"/>
            </a:xfrm>
            <a:custGeom>
              <a:avLst/>
              <a:gdLst>
                <a:gd name="T0" fmla="*/ 54 w 1387"/>
                <a:gd name="T1" fmla="*/ 83 h 83"/>
                <a:gd name="T2" fmla="*/ 1333 w 1387"/>
                <a:gd name="T3" fmla="*/ 83 h 83"/>
                <a:gd name="T4" fmla="*/ 1334 w 1387"/>
                <a:gd name="T5" fmla="*/ 0 h 83"/>
                <a:gd name="T6" fmla="*/ 55 w 1387"/>
                <a:gd name="T7" fmla="*/ 0 h 83"/>
                <a:gd name="T8" fmla="*/ 54 w 1387"/>
                <a:gd name="T9" fmla="*/ 83 h 83"/>
                <a:gd name="T10" fmla="*/ 54 w 1387"/>
                <a:gd name="T11" fmla="*/ 83 h 83"/>
                <a:gd name="T12" fmla="*/ 54 w 138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387" h="83">
                  <a:moveTo>
                    <a:pt x="54" y="83"/>
                  </a:moveTo>
                  <a:cubicBezTo>
                    <a:pt x="1333" y="83"/>
                    <a:pt x="1333" y="83"/>
                    <a:pt x="1333" y="83"/>
                  </a:cubicBezTo>
                  <a:cubicBezTo>
                    <a:pt x="1387" y="83"/>
                    <a:pt x="1387" y="0"/>
                    <a:pt x="1334" y="0"/>
                  </a:cubicBezTo>
                  <a:cubicBezTo>
                    <a:pt x="55" y="0"/>
                    <a:pt x="55" y="0"/>
                    <a:pt x="55" y="0"/>
                  </a:cubicBezTo>
                  <a:cubicBezTo>
                    <a:pt x="1" y="0"/>
                    <a:pt x="0" y="83"/>
                    <a:pt x="54" y="83"/>
                  </a:cubicBezTo>
                  <a:close/>
                  <a:moveTo>
                    <a:pt x="54" y="83"/>
                  </a:moveTo>
                  <a:cubicBezTo>
                    <a:pt x="54" y="83"/>
                    <a:pt x="54" y="83"/>
                    <a:pt x="54"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9">
              <a:extLst>
                <a:ext uri="{FF2B5EF4-FFF2-40B4-BE49-F238E27FC236}">
                  <a16:creationId xmlns:a16="http://schemas.microsoft.com/office/drawing/2014/main" id="{D0B1E291-4C0F-4FD2-B602-FA8774406F67}"/>
                </a:ext>
              </a:extLst>
            </p:cNvPr>
            <p:cNvSpPr>
              <a:spLocks noEditPoints="1"/>
            </p:cNvSpPr>
            <p:nvPr/>
          </p:nvSpPr>
          <p:spPr bwMode="auto">
            <a:xfrm>
              <a:off x="3693" y="1120"/>
              <a:ext cx="853" cy="72"/>
            </a:xfrm>
            <a:custGeom>
              <a:avLst/>
              <a:gdLst>
                <a:gd name="T0" fmla="*/ 54 w 999"/>
                <a:gd name="T1" fmla="*/ 84 h 84"/>
                <a:gd name="T2" fmla="*/ 945 w 999"/>
                <a:gd name="T3" fmla="*/ 84 h 84"/>
                <a:gd name="T4" fmla="*/ 945 w 999"/>
                <a:gd name="T5" fmla="*/ 0 h 84"/>
                <a:gd name="T6" fmla="*/ 55 w 999"/>
                <a:gd name="T7" fmla="*/ 0 h 84"/>
                <a:gd name="T8" fmla="*/ 54 w 999"/>
                <a:gd name="T9" fmla="*/ 84 h 84"/>
                <a:gd name="T10" fmla="*/ 54 w 999"/>
                <a:gd name="T11" fmla="*/ 84 h 84"/>
                <a:gd name="T12" fmla="*/ 54 w 99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999" h="84">
                  <a:moveTo>
                    <a:pt x="54" y="84"/>
                  </a:moveTo>
                  <a:cubicBezTo>
                    <a:pt x="945" y="84"/>
                    <a:pt x="945" y="84"/>
                    <a:pt x="945" y="84"/>
                  </a:cubicBezTo>
                  <a:cubicBezTo>
                    <a:pt x="999" y="84"/>
                    <a:pt x="999" y="0"/>
                    <a:pt x="945" y="0"/>
                  </a:cubicBezTo>
                  <a:cubicBezTo>
                    <a:pt x="55" y="0"/>
                    <a:pt x="55" y="0"/>
                    <a:pt x="55" y="0"/>
                  </a:cubicBezTo>
                  <a:cubicBezTo>
                    <a:pt x="1" y="0"/>
                    <a:pt x="0" y="84"/>
                    <a:pt x="54" y="84"/>
                  </a:cubicBezTo>
                  <a:close/>
                  <a:moveTo>
                    <a:pt x="54" y="84"/>
                  </a:moveTo>
                  <a:cubicBezTo>
                    <a:pt x="54" y="84"/>
                    <a:pt x="54" y="84"/>
                    <a:pt x="5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0">
              <a:extLst>
                <a:ext uri="{FF2B5EF4-FFF2-40B4-BE49-F238E27FC236}">
                  <a16:creationId xmlns:a16="http://schemas.microsoft.com/office/drawing/2014/main" id="{3805F232-815B-4AD4-8FAC-B19F17CD9716}"/>
                </a:ext>
              </a:extLst>
            </p:cNvPr>
            <p:cNvSpPr>
              <a:spLocks noEditPoints="1"/>
            </p:cNvSpPr>
            <p:nvPr/>
          </p:nvSpPr>
          <p:spPr bwMode="auto">
            <a:xfrm>
              <a:off x="3693" y="1405"/>
              <a:ext cx="723" cy="72"/>
            </a:xfrm>
            <a:custGeom>
              <a:avLst/>
              <a:gdLst>
                <a:gd name="T0" fmla="*/ 54 w 847"/>
                <a:gd name="T1" fmla="*/ 84 h 84"/>
                <a:gd name="T2" fmla="*/ 792 w 847"/>
                <a:gd name="T3" fmla="*/ 84 h 84"/>
                <a:gd name="T4" fmla="*/ 793 w 847"/>
                <a:gd name="T5" fmla="*/ 0 h 84"/>
                <a:gd name="T6" fmla="*/ 55 w 847"/>
                <a:gd name="T7" fmla="*/ 0 h 84"/>
                <a:gd name="T8" fmla="*/ 54 w 847"/>
                <a:gd name="T9" fmla="*/ 84 h 84"/>
                <a:gd name="T10" fmla="*/ 54 w 847"/>
                <a:gd name="T11" fmla="*/ 84 h 84"/>
                <a:gd name="T12" fmla="*/ 54 w 847"/>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47" h="84">
                  <a:moveTo>
                    <a:pt x="54" y="84"/>
                  </a:moveTo>
                  <a:cubicBezTo>
                    <a:pt x="792" y="84"/>
                    <a:pt x="792" y="84"/>
                    <a:pt x="792" y="84"/>
                  </a:cubicBezTo>
                  <a:cubicBezTo>
                    <a:pt x="846" y="84"/>
                    <a:pt x="847" y="0"/>
                    <a:pt x="793" y="0"/>
                  </a:cubicBezTo>
                  <a:cubicBezTo>
                    <a:pt x="55" y="0"/>
                    <a:pt x="55" y="0"/>
                    <a:pt x="55" y="0"/>
                  </a:cubicBezTo>
                  <a:cubicBezTo>
                    <a:pt x="1" y="0"/>
                    <a:pt x="0" y="84"/>
                    <a:pt x="54" y="84"/>
                  </a:cubicBezTo>
                  <a:close/>
                  <a:moveTo>
                    <a:pt x="54" y="84"/>
                  </a:moveTo>
                  <a:cubicBezTo>
                    <a:pt x="54" y="84"/>
                    <a:pt x="54" y="84"/>
                    <a:pt x="5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1">
              <a:extLst>
                <a:ext uri="{FF2B5EF4-FFF2-40B4-BE49-F238E27FC236}">
                  <a16:creationId xmlns:a16="http://schemas.microsoft.com/office/drawing/2014/main" id="{2A912294-AE61-4FFF-A53C-F9495E506422}"/>
                </a:ext>
              </a:extLst>
            </p:cNvPr>
            <p:cNvSpPr>
              <a:spLocks noEditPoints="1"/>
            </p:cNvSpPr>
            <p:nvPr/>
          </p:nvSpPr>
          <p:spPr bwMode="auto">
            <a:xfrm>
              <a:off x="3693" y="1690"/>
              <a:ext cx="605" cy="72"/>
            </a:xfrm>
            <a:custGeom>
              <a:avLst/>
              <a:gdLst>
                <a:gd name="T0" fmla="*/ 54 w 709"/>
                <a:gd name="T1" fmla="*/ 84 h 84"/>
                <a:gd name="T2" fmla="*/ 654 w 709"/>
                <a:gd name="T3" fmla="*/ 84 h 84"/>
                <a:gd name="T4" fmla="*/ 655 w 709"/>
                <a:gd name="T5" fmla="*/ 0 h 84"/>
                <a:gd name="T6" fmla="*/ 55 w 709"/>
                <a:gd name="T7" fmla="*/ 0 h 84"/>
                <a:gd name="T8" fmla="*/ 54 w 709"/>
                <a:gd name="T9" fmla="*/ 84 h 84"/>
                <a:gd name="T10" fmla="*/ 54 w 709"/>
                <a:gd name="T11" fmla="*/ 84 h 84"/>
                <a:gd name="T12" fmla="*/ 54 w 709"/>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709" h="84">
                  <a:moveTo>
                    <a:pt x="54" y="84"/>
                  </a:moveTo>
                  <a:cubicBezTo>
                    <a:pt x="654" y="84"/>
                    <a:pt x="654" y="84"/>
                    <a:pt x="654" y="84"/>
                  </a:cubicBezTo>
                  <a:cubicBezTo>
                    <a:pt x="708" y="84"/>
                    <a:pt x="709" y="0"/>
                    <a:pt x="655" y="0"/>
                  </a:cubicBezTo>
                  <a:cubicBezTo>
                    <a:pt x="55" y="0"/>
                    <a:pt x="55" y="0"/>
                    <a:pt x="55" y="0"/>
                  </a:cubicBezTo>
                  <a:cubicBezTo>
                    <a:pt x="1" y="0"/>
                    <a:pt x="0" y="84"/>
                    <a:pt x="54" y="84"/>
                  </a:cubicBezTo>
                  <a:close/>
                  <a:moveTo>
                    <a:pt x="54" y="84"/>
                  </a:moveTo>
                  <a:cubicBezTo>
                    <a:pt x="54" y="84"/>
                    <a:pt x="54" y="84"/>
                    <a:pt x="54" y="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2">
              <a:extLst>
                <a:ext uri="{FF2B5EF4-FFF2-40B4-BE49-F238E27FC236}">
                  <a16:creationId xmlns:a16="http://schemas.microsoft.com/office/drawing/2014/main" id="{4E55D360-666A-4920-88DA-9277A49BCA47}"/>
                </a:ext>
              </a:extLst>
            </p:cNvPr>
            <p:cNvSpPr>
              <a:spLocks noEditPoints="1"/>
            </p:cNvSpPr>
            <p:nvPr/>
          </p:nvSpPr>
          <p:spPr bwMode="auto">
            <a:xfrm>
              <a:off x="4207" y="75"/>
              <a:ext cx="143" cy="143"/>
            </a:xfrm>
            <a:custGeom>
              <a:avLst/>
              <a:gdLst>
                <a:gd name="T0" fmla="*/ 83 w 167"/>
                <a:gd name="T1" fmla="*/ 167 h 167"/>
                <a:gd name="T2" fmla="*/ 167 w 167"/>
                <a:gd name="T3" fmla="*/ 84 h 167"/>
                <a:gd name="T4" fmla="*/ 84 w 167"/>
                <a:gd name="T5" fmla="*/ 0 h 167"/>
                <a:gd name="T6" fmla="*/ 0 w 167"/>
                <a:gd name="T7" fmla="*/ 83 h 167"/>
                <a:gd name="T8" fmla="*/ 83 w 167"/>
                <a:gd name="T9" fmla="*/ 167 h 167"/>
                <a:gd name="T10" fmla="*/ 83 w 167"/>
                <a:gd name="T11" fmla="*/ 167 h 167"/>
                <a:gd name="T12" fmla="*/ 83 w 167"/>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83" y="167"/>
                  </a:moveTo>
                  <a:cubicBezTo>
                    <a:pt x="128" y="167"/>
                    <a:pt x="167" y="130"/>
                    <a:pt x="167" y="84"/>
                  </a:cubicBezTo>
                  <a:cubicBezTo>
                    <a:pt x="167" y="39"/>
                    <a:pt x="130" y="0"/>
                    <a:pt x="84" y="0"/>
                  </a:cubicBezTo>
                  <a:cubicBezTo>
                    <a:pt x="39" y="0"/>
                    <a:pt x="0" y="37"/>
                    <a:pt x="0" y="83"/>
                  </a:cubicBezTo>
                  <a:cubicBezTo>
                    <a:pt x="0" y="128"/>
                    <a:pt x="37" y="167"/>
                    <a:pt x="83" y="167"/>
                  </a:cubicBezTo>
                  <a:close/>
                  <a:moveTo>
                    <a:pt x="83" y="167"/>
                  </a:moveTo>
                  <a:cubicBezTo>
                    <a:pt x="83" y="167"/>
                    <a:pt x="83" y="167"/>
                    <a:pt x="83" y="16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
              <a:extLst>
                <a:ext uri="{FF2B5EF4-FFF2-40B4-BE49-F238E27FC236}">
                  <a16:creationId xmlns:a16="http://schemas.microsoft.com/office/drawing/2014/main" id="{2478DD97-BF79-4DD6-A2A1-00813B19631D}"/>
                </a:ext>
              </a:extLst>
            </p:cNvPr>
            <p:cNvSpPr>
              <a:spLocks noEditPoints="1"/>
            </p:cNvSpPr>
            <p:nvPr/>
          </p:nvSpPr>
          <p:spPr bwMode="auto">
            <a:xfrm>
              <a:off x="3700" y="-154"/>
              <a:ext cx="1169" cy="744"/>
            </a:xfrm>
            <a:custGeom>
              <a:avLst/>
              <a:gdLst>
                <a:gd name="T0" fmla="*/ 287 w 1369"/>
                <a:gd name="T1" fmla="*/ 787 h 871"/>
                <a:gd name="T2" fmla="*/ 189 w 1369"/>
                <a:gd name="T3" fmla="*/ 769 h 871"/>
                <a:gd name="T4" fmla="*/ 166 w 1369"/>
                <a:gd name="T5" fmla="*/ 756 h 871"/>
                <a:gd name="T6" fmla="*/ 142 w 1369"/>
                <a:gd name="T7" fmla="*/ 735 h 871"/>
                <a:gd name="T8" fmla="*/ 127 w 1369"/>
                <a:gd name="T9" fmla="*/ 719 h 871"/>
                <a:gd name="T10" fmla="*/ 97 w 1369"/>
                <a:gd name="T11" fmla="*/ 631 h 871"/>
                <a:gd name="T12" fmla="*/ 159 w 1369"/>
                <a:gd name="T13" fmla="*/ 511 h 871"/>
                <a:gd name="T14" fmla="*/ 177 w 1369"/>
                <a:gd name="T15" fmla="*/ 500 h 871"/>
                <a:gd name="T16" fmla="*/ 197 w 1369"/>
                <a:gd name="T17" fmla="*/ 489 h 871"/>
                <a:gd name="T18" fmla="*/ 255 w 1369"/>
                <a:gd name="T19" fmla="*/ 471 h 871"/>
                <a:gd name="T20" fmla="*/ 350 w 1369"/>
                <a:gd name="T21" fmla="*/ 387 h 871"/>
                <a:gd name="T22" fmla="*/ 458 w 1369"/>
                <a:gd name="T23" fmla="*/ 223 h 871"/>
                <a:gd name="T24" fmla="*/ 474 w 1369"/>
                <a:gd name="T25" fmla="*/ 201 h 871"/>
                <a:gd name="T26" fmla="*/ 502 w 1369"/>
                <a:gd name="T27" fmla="*/ 172 h 871"/>
                <a:gd name="T28" fmla="*/ 556 w 1369"/>
                <a:gd name="T29" fmla="*/ 136 h 871"/>
                <a:gd name="T30" fmla="*/ 574 w 1369"/>
                <a:gd name="T31" fmla="*/ 127 h 871"/>
                <a:gd name="T32" fmla="*/ 620 w 1369"/>
                <a:gd name="T33" fmla="*/ 113 h 871"/>
                <a:gd name="T34" fmla="*/ 647 w 1369"/>
                <a:gd name="T35" fmla="*/ 108 h 871"/>
                <a:gd name="T36" fmla="*/ 838 w 1369"/>
                <a:gd name="T37" fmla="*/ 153 h 871"/>
                <a:gd name="T38" fmla="*/ 852 w 1369"/>
                <a:gd name="T39" fmla="*/ 163 h 871"/>
                <a:gd name="T40" fmla="*/ 887 w 1369"/>
                <a:gd name="T41" fmla="*/ 197 h 871"/>
                <a:gd name="T42" fmla="*/ 901 w 1369"/>
                <a:gd name="T43" fmla="*/ 215 h 871"/>
                <a:gd name="T44" fmla="*/ 1006 w 1369"/>
                <a:gd name="T45" fmla="*/ 366 h 871"/>
                <a:gd name="T46" fmla="*/ 1128 w 1369"/>
                <a:gd name="T47" fmla="*/ 474 h 871"/>
                <a:gd name="T48" fmla="*/ 1178 w 1369"/>
                <a:gd name="T49" fmla="*/ 490 h 871"/>
                <a:gd name="T50" fmla="*/ 1253 w 1369"/>
                <a:gd name="T51" fmla="*/ 554 h 871"/>
                <a:gd name="T52" fmla="*/ 1206 w 1369"/>
                <a:gd name="T53" fmla="*/ 756 h 871"/>
                <a:gd name="T54" fmla="*/ 1161 w 1369"/>
                <a:gd name="T55" fmla="*/ 778 h 871"/>
                <a:gd name="T56" fmla="*/ 1103 w 1369"/>
                <a:gd name="T57" fmla="*/ 870 h 871"/>
                <a:gd name="T58" fmla="*/ 1337 w 1369"/>
                <a:gd name="T59" fmla="*/ 535 h 871"/>
                <a:gd name="T60" fmla="*/ 1211 w 1369"/>
                <a:gd name="T61" fmla="*/ 414 h 871"/>
                <a:gd name="T62" fmla="*/ 1097 w 1369"/>
                <a:gd name="T63" fmla="*/ 352 h 871"/>
                <a:gd name="T64" fmla="*/ 983 w 1369"/>
                <a:gd name="T65" fmla="*/ 187 h 871"/>
                <a:gd name="T66" fmla="*/ 470 w 1369"/>
                <a:gd name="T67" fmla="*/ 91 h 871"/>
                <a:gd name="T68" fmla="*/ 289 w 1369"/>
                <a:gd name="T69" fmla="*/ 328 h 871"/>
                <a:gd name="T70" fmla="*/ 244 w 1369"/>
                <a:gd name="T71" fmla="*/ 384 h 871"/>
                <a:gd name="T72" fmla="*/ 22 w 1369"/>
                <a:gd name="T73" fmla="*/ 571 h 871"/>
                <a:gd name="T74" fmla="*/ 270 w 1369"/>
                <a:gd name="T75" fmla="*/ 870 h 871"/>
                <a:gd name="T76" fmla="*/ 1103 w 1369"/>
                <a:gd name="T77" fmla="*/ 787 h 871"/>
                <a:gd name="T78" fmla="*/ 1103 w 1369"/>
                <a:gd name="T79" fmla="*/ 78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69" h="871">
                  <a:moveTo>
                    <a:pt x="1103" y="787"/>
                  </a:moveTo>
                  <a:cubicBezTo>
                    <a:pt x="287" y="787"/>
                    <a:pt x="287" y="787"/>
                    <a:pt x="287" y="787"/>
                  </a:cubicBezTo>
                  <a:cubicBezTo>
                    <a:pt x="253" y="787"/>
                    <a:pt x="228" y="785"/>
                    <a:pt x="195" y="772"/>
                  </a:cubicBezTo>
                  <a:cubicBezTo>
                    <a:pt x="202" y="774"/>
                    <a:pt x="189" y="769"/>
                    <a:pt x="189" y="769"/>
                  </a:cubicBezTo>
                  <a:cubicBezTo>
                    <a:pt x="185" y="767"/>
                    <a:pt x="181" y="765"/>
                    <a:pt x="178" y="763"/>
                  </a:cubicBezTo>
                  <a:cubicBezTo>
                    <a:pt x="174" y="760"/>
                    <a:pt x="170" y="758"/>
                    <a:pt x="166" y="756"/>
                  </a:cubicBezTo>
                  <a:cubicBezTo>
                    <a:pt x="167" y="756"/>
                    <a:pt x="155" y="748"/>
                    <a:pt x="161" y="752"/>
                  </a:cubicBezTo>
                  <a:cubicBezTo>
                    <a:pt x="154" y="747"/>
                    <a:pt x="148" y="741"/>
                    <a:pt x="142" y="735"/>
                  </a:cubicBezTo>
                  <a:cubicBezTo>
                    <a:pt x="139" y="732"/>
                    <a:pt x="136" y="729"/>
                    <a:pt x="133" y="726"/>
                  </a:cubicBezTo>
                  <a:cubicBezTo>
                    <a:pt x="131" y="724"/>
                    <a:pt x="129" y="722"/>
                    <a:pt x="127" y="719"/>
                  </a:cubicBezTo>
                  <a:cubicBezTo>
                    <a:pt x="130" y="722"/>
                    <a:pt x="129" y="722"/>
                    <a:pt x="126" y="718"/>
                  </a:cubicBezTo>
                  <a:cubicBezTo>
                    <a:pt x="106" y="689"/>
                    <a:pt x="98" y="662"/>
                    <a:pt x="97" y="631"/>
                  </a:cubicBezTo>
                  <a:cubicBezTo>
                    <a:pt x="97" y="598"/>
                    <a:pt x="107" y="573"/>
                    <a:pt x="127" y="544"/>
                  </a:cubicBezTo>
                  <a:cubicBezTo>
                    <a:pt x="132" y="536"/>
                    <a:pt x="147" y="520"/>
                    <a:pt x="159" y="511"/>
                  </a:cubicBezTo>
                  <a:cubicBezTo>
                    <a:pt x="154" y="515"/>
                    <a:pt x="166" y="506"/>
                    <a:pt x="165" y="507"/>
                  </a:cubicBezTo>
                  <a:cubicBezTo>
                    <a:pt x="169" y="504"/>
                    <a:pt x="173" y="502"/>
                    <a:pt x="177" y="500"/>
                  </a:cubicBezTo>
                  <a:cubicBezTo>
                    <a:pt x="181" y="497"/>
                    <a:pt x="185" y="495"/>
                    <a:pt x="189" y="493"/>
                  </a:cubicBezTo>
                  <a:cubicBezTo>
                    <a:pt x="191" y="492"/>
                    <a:pt x="194" y="490"/>
                    <a:pt x="197" y="489"/>
                  </a:cubicBezTo>
                  <a:cubicBezTo>
                    <a:pt x="194" y="490"/>
                    <a:pt x="195" y="490"/>
                    <a:pt x="199" y="488"/>
                  </a:cubicBezTo>
                  <a:cubicBezTo>
                    <a:pt x="217" y="481"/>
                    <a:pt x="237" y="478"/>
                    <a:pt x="255" y="471"/>
                  </a:cubicBezTo>
                  <a:cubicBezTo>
                    <a:pt x="278" y="462"/>
                    <a:pt x="299" y="449"/>
                    <a:pt x="317" y="431"/>
                  </a:cubicBezTo>
                  <a:cubicBezTo>
                    <a:pt x="330" y="418"/>
                    <a:pt x="340" y="402"/>
                    <a:pt x="350" y="387"/>
                  </a:cubicBezTo>
                  <a:cubicBezTo>
                    <a:pt x="377" y="346"/>
                    <a:pt x="404" y="306"/>
                    <a:pt x="431" y="265"/>
                  </a:cubicBezTo>
                  <a:cubicBezTo>
                    <a:pt x="440" y="251"/>
                    <a:pt x="449" y="237"/>
                    <a:pt x="458" y="223"/>
                  </a:cubicBezTo>
                  <a:cubicBezTo>
                    <a:pt x="462" y="217"/>
                    <a:pt x="466" y="211"/>
                    <a:pt x="470" y="206"/>
                  </a:cubicBezTo>
                  <a:cubicBezTo>
                    <a:pt x="466" y="212"/>
                    <a:pt x="474" y="201"/>
                    <a:pt x="474" y="201"/>
                  </a:cubicBezTo>
                  <a:cubicBezTo>
                    <a:pt x="477" y="198"/>
                    <a:pt x="479" y="195"/>
                    <a:pt x="482" y="192"/>
                  </a:cubicBezTo>
                  <a:cubicBezTo>
                    <a:pt x="488" y="185"/>
                    <a:pt x="495" y="178"/>
                    <a:pt x="502" y="172"/>
                  </a:cubicBezTo>
                  <a:cubicBezTo>
                    <a:pt x="514" y="161"/>
                    <a:pt x="519" y="158"/>
                    <a:pt x="535" y="148"/>
                  </a:cubicBezTo>
                  <a:cubicBezTo>
                    <a:pt x="542" y="143"/>
                    <a:pt x="549" y="140"/>
                    <a:pt x="556" y="136"/>
                  </a:cubicBezTo>
                  <a:cubicBezTo>
                    <a:pt x="559" y="134"/>
                    <a:pt x="563" y="132"/>
                    <a:pt x="567" y="131"/>
                  </a:cubicBezTo>
                  <a:cubicBezTo>
                    <a:pt x="569" y="130"/>
                    <a:pt x="571" y="129"/>
                    <a:pt x="574" y="127"/>
                  </a:cubicBezTo>
                  <a:cubicBezTo>
                    <a:pt x="570" y="129"/>
                    <a:pt x="570" y="129"/>
                    <a:pt x="574" y="127"/>
                  </a:cubicBezTo>
                  <a:cubicBezTo>
                    <a:pt x="589" y="121"/>
                    <a:pt x="604" y="117"/>
                    <a:pt x="620" y="113"/>
                  </a:cubicBezTo>
                  <a:cubicBezTo>
                    <a:pt x="627" y="112"/>
                    <a:pt x="635" y="110"/>
                    <a:pt x="643" y="109"/>
                  </a:cubicBezTo>
                  <a:cubicBezTo>
                    <a:pt x="656" y="107"/>
                    <a:pt x="634" y="110"/>
                    <a:pt x="647" y="108"/>
                  </a:cubicBezTo>
                  <a:cubicBezTo>
                    <a:pt x="653" y="108"/>
                    <a:pt x="658" y="107"/>
                    <a:pt x="663" y="107"/>
                  </a:cubicBezTo>
                  <a:cubicBezTo>
                    <a:pt x="728" y="103"/>
                    <a:pt x="784" y="117"/>
                    <a:pt x="838" y="153"/>
                  </a:cubicBezTo>
                  <a:cubicBezTo>
                    <a:pt x="841" y="155"/>
                    <a:pt x="844" y="157"/>
                    <a:pt x="848" y="160"/>
                  </a:cubicBezTo>
                  <a:cubicBezTo>
                    <a:pt x="858" y="167"/>
                    <a:pt x="842" y="155"/>
                    <a:pt x="852" y="163"/>
                  </a:cubicBezTo>
                  <a:cubicBezTo>
                    <a:pt x="858" y="168"/>
                    <a:pt x="864" y="174"/>
                    <a:pt x="870" y="179"/>
                  </a:cubicBezTo>
                  <a:cubicBezTo>
                    <a:pt x="876" y="185"/>
                    <a:pt x="882" y="191"/>
                    <a:pt x="887" y="197"/>
                  </a:cubicBezTo>
                  <a:cubicBezTo>
                    <a:pt x="890" y="200"/>
                    <a:pt x="892" y="203"/>
                    <a:pt x="895" y="206"/>
                  </a:cubicBezTo>
                  <a:cubicBezTo>
                    <a:pt x="891" y="201"/>
                    <a:pt x="900" y="213"/>
                    <a:pt x="901" y="215"/>
                  </a:cubicBezTo>
                  <a:cubicBezTo>
                    <a:pt x="907" y="224"/>
                    <a:pt x="914" y="233"/>
                    <a:pt x="920" y="242"/>
                  </a:cubicBezTo>
                  <a:cubicBezTo>
                    <a:pt x="948" y="283"/>
                    <a:pt x="977" y="324"/>
                    <a:pt x="1006" y="366"/>
                  </a:cubicBezTo>
                  <a:cubicBezTo>
                    <a:pt x="1013" y="377"/>
                    <a:pt x="1021" y="388"/>
                    <a:pt x="1028" y="399"/>
                  </a:cubicBezTo>
                  <a:cubicBezTo>
                    <a:pt x="1053" y="435"/>
                    <a:pt x="1088" y="458"/>
                    <a:pt x="1128" y="474"/>
                  </a:cubicBezTo>
                  <a:cubicBezTo>
                    <a:pt x="1138" y="478"/>
                    <a:pt x="1148" y="480"/>
                    <a:pt x="1157" y="483"/>
                  </a:cubicBezTo>
                  <a:cubicBezTo>
                    <a:pt x="1166" y="485"/>
                    <a:pt x="1173" y="488"/>
                    <a:pt x="1178" y="490"/>
                  </a:cubicBezTo>
                  <a:cubicBezTo>
                    <a:pt x="1196" y="498"/>
                    <a:pt x="1210" y="508"/>
                    <a:pt x="1222" y="519"/>
                  </a:cubicBezTo>
                  <a:cubicBezTo>
                    <a:pt x="1237" y="532"/>
                    <a:pt x="1244" y="540"/>
                    <a:pt x="1253" y="554"/>
                  </a:cubicBezTo>
                  <a:cubicBezTo>
                    <a:pt x="1264" y="572"/>
                    <a:pt x="1267" y="580"/>
                    <a:pt x="1272" y="601"/>
                  </a:cubicBezTo>
                  <a:cubicBezTo>
                    <a:pt x="1286" y="660"/>
                    <a:pt x="1255" y="723"/>
                    <a:pt x="1206" y="756"/>
                  </a:cubicBezTo>
                  <a:cubicBezTo>
                    <a:pt x="1199" y="761"/>
                    <a:pt x="1191" y="765"/>
                    <a:pt x="1183" y="769"/>
                  </a:cubicBezTo>
                  <a:cubicBezTo>
                    <a:pt x="1175" y="773"/>
                    <a:pt x="1173" y="774"/>
                    <a:pt x="1161" y="778"/>
                  </a:cubicBezTo>
                  <a:cubicBezTo>
                    <a:pt x="1138" y="785"/>
                    <a:pt x="1125" y="787"/>
                    <a:pt x="1103" y="787"/>
                  </a:cubicBezTo>
                  <a:cubicBezTo>
                    <a:pt x="1049" y="787"/>
                    <a:pt x="1049" y="871"/>
                    <a:pt x="1103" y="870"/>
                  </a:cubicBezTo>
                  <a:cubicBezTo>
                    <a:pt x="1188" y="869"/>
                    <a:pt x="1264" y="831"/>
                    <a:pt x="1316" y="763"/>
                  </a:cubicBezTo>
                  <a:cubicBezTo>
                    <a:pt x="1366" y="697"/>
                    <a:pt x="1369" y="609"/>
                    <a:pt x="1337" y="535"/>
                  </a:cubicBezTo>
                  <a:cubicBezTo>
                    <a:pt x="1321" y="497"/>
                    <a:pt x="1292" y="466"/>
                    <a:pt x="1259" y="441"/>
                  </a:cubicBezTo>
                  <a:cubicBezTo>
                    <a:pt x="1244" y="430"/>
                    <a:pt x="1228" y="422"/>
                    <a:pt x="1211" y="414"/>
                  </a:cubicBezTo>
                  <a:cubicBezTo>
                    <a:pt x="1192" y="406"/>
                    <a:pt x="1169" y="402"/>
                    <a:pt x="1151" y="394"/>
                  </a:cubicBezTo>
                  <a:cubicBezTo>
                    <a:pt x="1127" y="384"/>
                    <a:pt x="1110" y="371"/>
                    <a:pt x="1097" y="352"/>
                  </a:cubicBezTo>
                  <a:cubicBezTo>
                    <a:pt x="1066" y="308"/>
                    <a:pt x="1066" y="308"/>
                    <a:pt x="1066" y="308"/>
                  </a:cubicBezTo>
                  <a:cubicBezTo>
                    <a:pt x="1039" y="267"/>
                    <a:pt x="1011" y="227"/>
                    <a:pt x="983" y="187"/>
                  </a:cubicBezTo>
                  <a:cubicBezTo>
                    <a:pt x="952" y="142"/>
                    <a:pt x="917" y="103"/>
                    <a:pt x="869" y="74"/>
                  </a:cubicBezTo>
                  <a:cubicBezTo>
                    <a:pt x="749" y="0"/>
                    <a:pt x="583" y="7"/>
                    <a:pt x="470" y="91"/>
                  </a:cubicBezTo>
                  <a:cubicBezTo>
                    <a:pt x="429" y="122"/>
                    <a:pt x="399" y="161"/>
                    <a:pt x="371" y="204"/>
                  </a:cubicBezTo>
                  <a:cubicBezTo>
                    <a:pt x="344" y="245"/>
                    <a:pt x="317" y="287"/>
                    <a:pt x="289" y="328"/>
                  </a:cubicBezTo>
                  <a:cubicBezTo>
                    <a:pt x="282" y="339"/>
                    <a:pt x="274" y="350"/>
                    <a:pt x="267" y="362"/>
                  </a:cubicBezTo>
                  <a:cubicBezTo>
                    <a:pt x="262" y="369"/>
                    <a:pt x="251" y="379"/>
                    <a:pt x="244" y="384"/>
                  </a:cubicBezTo>
                  <a:cubicBezTo>
                    <a:pt x="228" y="395"/>
                    <a:pt x="212" y="397"/>
                    <a:pt x="191" y="403"/>
                  </a:cubicBezTo>
                  <a:cubicBezTo>
                    <a:pt x="111" y="427"/>
                    <a:pt x="45" y="490"/>
                    <a:pt x="22" y="571"/>
                  </a:cubicBezTo>
                  <a:cubicBezTo>
                    <a:pt x="0" y="649"/>
                    <a:pt x="25" y="733"/>
                    <a:pt x="80" y="791"/>
                  </a:cubicBezTo>
                  <a:cubicBezTo>
                    <a:pt x="128" y="843"/>
                    <a:pt x="200" y="870"/>
                    <a:pt x="270" y="870"/>
                  </a:cubicBezTo>
                  <a:cubicBezTo>
                    <a:pt x="1103" y="870"/>
                    <a:pt x="1103" y="870"/>
                    <a:pt x="1103" y="870"/>
                  </a:cubicBezTo>
                  <a:cubicBezTo>
                    <a:pt x="1156" y="870"/>
                    <a:pt x="1157" y="787"/>
                    <a:pt x="1103" y="787"/>
                  </a:cubicBezTo>
                  <a:close/>
                  <a:moveTo>
                    <a:pt x="1103" y="787"/>
                  </a:moveTo>
                  <a:cubicBezTo>
                    <a:pt x="1103" y="787"/>
                    <a:pt x="1103" y="787"/>
                    <a:pt x="1103" y="7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
              <a:extLst>
                <a:ext uri="{FF2B5EF4-FFF2-40B4-BE49-F238E27FC236}">
                  <a16:creationId xmlns:a16="http://schemas.microsoft.com/office/drawing/2014/main" id="{2D4FFD11-3A2A-4021-B79C-24DA7340F4BC}"/>
                </a:ext>
              </a:extLst>
            </p:cNvPr>
            <p:cNvSpPr>
              <a:spLocks noEditPoints="1"/>
            </p:cNvSpPr>
            <p:nvPr/>
          </p:nvSpPr>
          <p:spPr bwMode="auto">
            <a:xfrm>
              <a:off x="4178" y="1842"/>
              <a:ext cx="595" cy="611"/>
            </a:xfrm>
            <a:custGeom>
              <a:avLst/>
              <a:gdLst>
                <a:gd name="T0" fmla="*/ 196 w 697"/>
                <a:gd name="T1" fmla="*/ 618 h 715"/>
                <a:gd name="T2" fmla="*/ 109 w 697"/>
                <a:gd name="T3" fmla="*/ 533 h 715"/>
                <a:gd name="T4" fmla="*/ 94 w 697"/>
                <a:gd name="T5" fmla="*/ 520 h 715"/>
                <a:gd name="T6" fmla="*/ 91 w 697"/>
                <a:gd name="T7" fmla="*/ 517 h 715"/>
                <a:gd name="T8" fmla="*/ 89 w 697"/>
                <a:gd name="T9" fmla="*/ 510 h 715"/>
                <a:gd name="T10" fmla="*/ 89 w 697"/>
                <a:gd name="T11" fmla="*/ 508 h 715"/>
                <a:gd name="T12" fmla="*/ 90 w 697"/>
                <a:gd name="T13" fmla="*/ 506 h 715"/>
                <a:gd name="T14" fmla="*/ 94 w 697"/>
                <a:gd name="T15" fmla="*/ 500 h 715"/>
                <a:gd name="T16" fmla="*/ 100 w 697"/>
                <a:gd name="T17" fmla="*/ 494 h 715"/>
                <a:gd name="T18" fmla="*/ 270 w 697"/>
                <a:gd name="T19" fmla="*/ 318 h 715"/>
                <a:gd name="T20" fmla="*/ 462 w 697"/>
                <a:gd name="T21" fmla="*/ 119 h 715"/>
                <a:gd name="T22" fmla="*/ 482 w 697"/>
                <a:gd name="T23" fmla="*/ 99 h 715"/>
                <a:gd name="T24" fmla="*/ 502 w 697"/>
                <a:gd name="T25" fmla="*/ 96 h 715"/>
                <a:gd name="T26" fmla="*/ 590 w 697"/>
                <a:gd name="T27" fmla="*/ 181 h 715"/>
                <a:gd name="T28" fmla="*/ 604 w 697"/>
                <a:gd name="T29" fmla="*/ 195 h 715"/>
                <a:gd name="T30" fmla="*/ 607 w 697"/>
                <a:gd name="T31" fmla="*/ 198 h 715"/>
                <a:gd name="T32" fmla="*/ 609 w 697"/>
                <a:gd name="T33" fmla="*/ 204 h 715"/>
                <a:gd name="T34" fmla="*/ 609 w 697"/>
                <a:gd name="T35" fmla="*/ 206 h 715"/>
                <a:gd name="T36" fmla="*/ 608 w 697"/>
                <a:gd name="T37" fmla="*/ 208 h 715"/>
                <a:gd name="T38" fmla="*/ 605 w 697"/>
                <a:gd name="T39" fmla="*/ 214 h 715"/>
                <a:gd name="T40" fmla="*/ 598 w 697"/>
                <a:gd name="T41" fmla="*/ 221 h 715"/>
                <a:gd name="T42" fmla="*/ 533 w 697"/>
                <a:gd name="T43" fmla="*/ 288 h 715"/>
                <a:gd name="T44" fmla="*/ 317 w 697"/>
                <a:gd name="T45" fmla="*/ 511 h 715"/>
                <a:gd name="T46" fmla="*/ 236 w 697"/>
                <a:gd name="T47" fmla="*/ 595 h 715"/>
                <a:gd name="T48" fmla="*/ 216 w 697"/>
                <a:gd name="T49" fmla="*/ 615 h 715"/>
                <a:gd name="T50" fmla="*/ 196 w 697"/>
                <a:gd name="T51" fmla="*/ 618 h 715"/>
                <a:gd name="T52" fmla="*/ 137 w 697"/>
                <a:gd name="T53" fmla="*/ 619 h 715"/>
                <a:gd name="T54" fmla="*/ 138 w 697"/>
                <a:gd name="T55" fmla="*/ 678 h 715"/>
                <a:gd name="T56" fmla="*/ 273 w 697"/>
                <a:gd name="T57" fmla="*/ 676 h 715"/>
                <a:gd name="T58" fmla="*/ 284 w 697"/>
                <a:gd name="T59" fmla="*/ 666 h 715"/>
                <a:gd name="T60" fmla="*/ 353 w 697"/>
                <a:gd name="T61" fmla="*/ 594 h 715"/>
                <a:gd name="T62" fmla="*/ 569 w 697"/>
                <a:gd name="T63" fmla="*/ 370 h 715"/>
                <a:gd name="T64" fmla="*/ 647 w 697"/>
                <a:gd name="T65" fmla="*/ 290 h 715"/>
                <a:gd name="T66" fmla="*/ 664 w 697"/>
                <a:gd name="T67" fmla="*/ 273 h 715"/>
                <a:gd name="T68" fmla="*/ 688 w 697"/>
                <a:gd name="T69" fmla="*/ 178 h 715"/>
                <a:gd name="T70" fmla="*/ 646 w 697"/>
                <a:gd name="T71" fmla="*/ 120 h 715"/>
                <a:gd name="T72" fmla="*/ 591 w 697"/>
                <a:gd name="T73" fmla="*/ 67 h 715"/>
                <a:gd name="T74" fmla="*/ 557 w 697"/>
                <a:gd name="T75" fmla="*/ 34 h 715"/>
                <a:gd name="T76" fmla="*/ 425 w 697"/>
                <a:gd name="T77" fmla="*/ 38 h 715"/>
                <a:gd name="T78" fmla="*/ 82 w 697"/>
                <a:gd name="T79" fmla="*/ 392 h 715"/>
                <a:gd name="T80" fmla="*/ 40 w 697"/>
                <a:gd name="T81" fmla="*/ 436 h 715"/>
                <a:gd name="T82" fmla="*/ 10 w 697"/>
                <a:gd name="T83" fmla="*/ 536 h 715"/>
                <a:gd name="T84" fmla="*/ 77 w 697"/>
                <a:gd name="T85" fmla="*/ 619 h 715"/>
                <a:gd name="T86" fmla="*/ 138 w 697"/>
                <a:gd name="T87" fmla="*/ 678 h 715"/>
                <a:gd name="T88" fmla="*/ 196 w 697"/>
                <a:gd name="T89" fmla="*/ 618 h 715"/>
                <a:gd name="T90" fmla="*/ 196 w 697"/>
                <a:gd name="T91" fmla="*/ 618 h 715"/>
                <a:gd name="T92" fmla="*/ 196 w 697"/>
                <a:gd name="T93" fmla="*/ 61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7" h="715">
                  <a:moveTo>
                    <a:pt x="196" y="618"/>
                  </a:moveTo>
                  <a:cubicBezTo>
                    <a:pt x="167" y="590"/>
                    <a:pt x="138" y="562"/>
                    <a:pt x="109" y="533"/>
                  </a:cubicBezTo>
                  <a:cubicBezTo>
                    <a:pt x="94" y="520"/>
                    <a:pt x="94" y="520"/>
                    <a:pt x="94" y="520"/>
                  </a:cubicBezTo>
                  <a:cubicBezTo>
                    <a:pt x="93" y="518"/>
                    <a:pt x="89" y="512"/>
                    <a:pt x="91" y="517"/>
                  </a:cubicBezTo>
                  <a:cubicBezTo>
                    <a:pt x="85" y="507"/>
                    <a:pt x="92" y="521"/>
                    <a:pt x="89" y="510"/>
                  </a:cubicBezTo>
                  <a:cubicBezTo>
                    <a:pt x="90" y="514"/>
                    <a:pt x="90" y="514"/>
                    <a:pt x="89" y="508"/>
                  </a:cubicBezTo>
                  <a:cubicBezTo>
                    <a:pt x="88" y="512"/>
                    <a:pt x="89" y="511"/>
                    <a:pt x="90" y="506"/>
                  </a:cubicBezTo>
                  <a:cubicBezTo>
                    <a:pt x="91" y="501"/>
                    <a:pt x="91" y="503"/>
                    <a:pt x="94" y="500"/>
                  </a:cubicBezTo>
                  <a:cubicBezTo>
                    <a:pt x="96" y="498"/>
                    <a:pt x="98" y="496"/>
                    <a:pt x="100" y="494"/>
                  </a:cubicBezTo>
                  <a:cubicBezTo>
                    <a:pt x="157" y="435"/>
                    <a:pt x="213" y="376"/>
                    <a:pt x="270" y="318"/>
                  </a:cubicBezTo>
                  <a:cubicBezTo>
                    <a:pt x="334" y="252"/>
                    <a:pt x="398" y="186"/>
                    <a:pt x="462" y="119"/>
                  </a:cubicBezTo>
                  <a:cubicBezTo>
                    <a:pt x="469" y="113"/>
                    <a:pt x="475" y="106"/>
                    <a:pt x="482" y="99"/>
                  </a:cubicBezTo>
                  <a:cubicBezTo>
                    <a:pt x="491" y="90"/>
                    <a:pt x="495" y="90"/>
                    <a:pt x="502" y="96"/>
                  </a:cubicBezTo>
                  <a:cubicBezTo>
                    <a:pt x="532" y="123"/>
                    <a:pt x="560" y="153"/>
                    <a:pt x="590" y="181"/>
                  </a:cubicBezTo>
                  <a:cubicBezTo>
                    <a:pt x="604" y="195"/>
                    <a:pt x="604" y="195"/>
                    <a:pt x="604" y="195"/>
                  </a:cubicBezTo>
                  <a:cubicBezTo>
                    <a:pt x="605" y="196"/>
                    <a:pt x="609" y="202"/>
                    <a:pt x="607" y="198"/>
                  </a:cubicBezTo>
                  <a:cubicBezTo>
                    <a:pt x="613" y="207"/>
                    <a:pt x="606" y="194"/>
                    <a:pt x="609" y="204"/>
                  </a:cubicBezTo>
                  <a:cubicBezTo>
                    <a:pt x="609" y="200"/>
                    <a:pt x="609" y="201"/>
                    <a:pt x="609" y="206"/>
                  </a:cubicBezTo>
                  <a:cubicBezTo>
                    <a:pt x="610" y="202"/>
                    <a:pt x="610" y="203"/>
                    <a:pt x="608" y="208"/>
                  </a:cubicBezTo>
                  <a:cubicBezTo>
                    <a:pt x="607" y="214"/>
                    <a:pt x="607" y="211"/>
                    <a:pt x="605" y="214"/>
                  </a:cubicBezTo>
                  <a:cubicBezTo>
                    <a:pt x="602" y="216"/>
                    <a:pt x="600" y="219"/>
                    <a:pt x="598" y="221"/>
                  </a:cubicBezTo>
                  <a:cubicBezTo>
                    <a:pt x="533" y="288"/>
                    <a:pt x="533" y="288"/>
                    <a:pt x="533" y="288"/>
                  </a:cubicBezTo>
                  <a:cubicBezTo>
                    <a:pt x="461" y="362"/>
                    <a:pt x="389" y="436"/>
                    <a:pt x="317" y="511"/>
                  </a:cubicBezTo>
                  <a:cubicBezTo>
                    <a:pt x="290" y="539"/>
                    <a:pt x="263" y="567"/>
                    <a:pt x="236" y="595"/>
                  </a:cubicBezTo>
                  <a:cubicBezTo>
                    <a:pt x="229" y="602"/>
                    <a:pt x="223" y="608"/>
                    <a:pt x="216" y="615"/>
                  </a:cubicBezTo>
                  <a:cubicBezTo>
                    <a:pt x="207" y="624"/>
                    <a:pt x="203" y="624"/>
                    <a:pt x="196" y="618"/>
                  </a:cubicBezTo>
                  <a:cubicBezTo>
                    <a:pt x="179" y="603"/>
                    <a:pt x="154" y="602"/>
                    <a:pt x="137" y="619"/>
                  </a:cubicBezTo>
                  <a:cubicBezTo>
                    <a:pt x="122" y="634"/>
                    <a:pt x="121" y="663"/>
                    <a:pt x="138" y="678"/>
                  </a:cubicBezTo>
                  <a:cubicBezTo>
                    <a:pt x="178" y="713"/>
                    <a:pt x="234" y="713"/>
                    <a:pt x="273" y="676"/>
                  </a:cubicBezTo>
                  <a:cubicBezTo>
                    <a:pt x="277" y="673"/>
                    <a:pt x="280" y="669"/>
                    <a:pt x="284" y="666"/>
                  </a:cubicBezTo>
                  <a:cubicBezTo>
                    <a:pt x="307" y="642"/>
                    <a:pt x="330" y="618"/>
                    <a:pt x="353" y="594"/>
                  </a:cubicBezTo>
                  <a:cubicBezTo>
                    <a:pt x="425" y="519"/>
                    <a:pt x="497" y="445"/>
                    <a:pt x="569" y="370"/>
                  </a:cubicBezTo>
                  <a:cubicBezTo>
                    <a:pt x="595" y="344"/>
                    <a:pt x="621" y="317"/>
                    <a:pt x="647" y="290"/>
                  </a:cubicBezTo>
                  <a:cubicBezTo>
                    <a:pt x="664" y="273"/>
                    <a:pt x="664" y="273"/>
                    <a:pt x="664" y="273"/>
                  </a:cubicBezTo>
                  <a:cubicBezTo>
                    <a:pt x="689" y="248"/>
                    <a:pt x="697" y="212"/>
                    <a:pt x="688" y="178"/>
                  </a:cubicBezTo>
                  <a:cubicBezTo>
                    <a:pt x="682" y="153"/>
                    <a:pt x="664" y="137"/>
                    <a:pt x="646" y="120"/>
                  </a:cubicBezTo>
                  <a:cubicBezTo>
                    <a:pt x="591" y="67"/>
                    <a:pt x="591" y="67"/>
                    <a:pt x="591" y="67"/>
                  </a:cubicBezTo>
                  <a:cubicBezTo>
                    <a:pt x="580" y="56"/>
                    <a:pt x="569" y="44"/>
                    <a:pt x="557" y="34"/>
                  </a:cubicBezTo>
                  <a:cubicBezTo>
                    <a:pt x="520" y="0"/>
                    <a:pt x="460" y="2"/>
                    <a:pt x="425" y="38"/>
                  </a:cubicBezTo>
                  <a:cubicBezTo>
                    <a:pt x="82" y="392"/>
                    <a:pt x="82" y="392"/>
                    <a:pt x="82" y="392"/>
                  </a:cubicBezTo>
                  <a:cubicBezTo>
                    <a:pt x="68" y="407"/>
                    <a:pt x="54" y="421"/>
                    <a:pt x="40" y="436"/>
                  </a:cubicBezTo>
                  <a:cubicBezTo>
                    <a:pt x="13" y="463"/>
                    <a:pt x="0" y="498"/>
                    <a:pt x="10" y="536"/>
                  </a:cubicBezTo>
                  <a:cubicBezTo>
                    <a:pt x="19" y="570"/>
                    <a:pt x="53" y="595"/>
                    <a:pt x="77" y="619"/>
                  </a:cubicBezTo>
                  <a:cubicBezTo>
                    <a:pt x="138" y="678"/>
                    <a:pt x="138" y="678"/>
                    <a:pt x="138" y="678"/>
                  </a:cubicBezTo>
                  <a:cubicBezTo>
                    <a:pt x="176" y="715"/>
                    <a:pt x="235" y="656"/>
                    <a:pt x="196" y="618"/>
                  </a:cubicBezTo>
                  <a:close/>
                  <a:moveTo>
                    <a:pt x="196" y="618"/>
                  </a:moveTo>
                  <a:cubicBezTo>
                    <a:pt x="196" y="618"/>
                    <a:pt x="196" y="618"/>
                    <a:pt x="196" y="6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5">
              <a:extLst>
                <a:ext uri="{FF2B5EF4-FFF2-40B4-BE49-F238E27FC236}">
                  <a16:creationId xmlns:a16="http://schemas.microsoft.com/office/drawing/2014/main" id="{9E8D7D8C-210C-49CC-A264-7A1486B56B83}"/>
                </a:ext>
              </a:extLst>
            </p:cNvPr>
            <p:cNvSpPr>
              <a:spLocks noEditPoints="1"/>
            </p:cNvSpPr>
            <p:nvPr/>
          </p:nvSpPr>
          <p:spPr bwMode="auto">
            <a:xfrm>
              <a:off x="4467" y="990"/>
              <a:ext cx="1137" cy="1151"/>
            </a:xfrm>
            <a:custGeom>
              <a:avLst/>
              <a:gdLst>
                <a:gd name="T0" fmla="*/ 1247 w 1331"/>
                <a:gd name="T1" fmla="*/ 676 h 1348"/>
                <a:gd name="T2" fmla="*/ 1207 w 1331"/>
                <a:gd name="T3" fmla="*/ 888 h 1348"/>
                <a:gd name="T4" fmla="*/ 1189 w 1331"/>
                <a:gd name="T5" fmla="*/ 929 h 1348"/>
                <a:gd name="T6" fmla="*/ 1161 w 1331"/>
                <a:gd name="T7" fmla="*/ 978 h 1348"/>
                <a:gd name="T8" fmla="*/ 1101 w 1331"/>
                <a:gd name="T9" fmla="*/ 1059 h 1348"/>
                <a:gd name="T10" fmla="*/ 937 w 1331"/>
                <a:gd name="T11" fmla="*/ 1186 h 1348"/>
                <a:gd name="T12" fmla="*/ 843 w 1331"/>
                <a:gd name="T13" fmla="*/ 1225 h 1348"/>
                <a:gd name="T14" fmla="*/ 792 w 1331"/>
                <a:gd name="T15" fmla="*/ 1238 h 1348"/>
                <a:gd name="T16" fmla="*/ 741 w 1331"/>
                <a:gd name="T17" fmla="*/ 1247 h 1348"/>
                <a:gd name="T18" fmla="*/ 334 w 1331"/>
                <a:gd name="T19" fmla="*/ 1141 h 1348"/>
                <a:gd name="T20" fmla="*/ 299 w 1331"/>
                <a:gd name="T21" fmla="*/ 1113 h 1348"/>
                <a:gd name="T22" fmla="*/ 259 w 1331"/>
                <a:gd name="T23" fmla="*/ 1074 h 1348"/>
                <a:gd name="T24" fmla="*/ 195 w 1331"/>
                <a:gd name="T25" fmla="*/ 996 h 1348"/>
                <a:gd name="T26" fmla="*/ 144 w 1331"/>
                <a:gd name="T27" fmla="*/ 902 h 1348"/>
                <a:gd name="T28" fmla="*/ 141 w 1331"/>
                <a:gd name="T29" fmla="*/ 896 h 1348"/>
                <a:gd name="T30" fmla="*/ 137 w 1331"/>
                <a:gd name="T31" fmla="*/ 884 h 1348"/>
                <a:gd name="T32" fmla="*/ 128 w 1331"/>
                <a:gd name="T33" fmla="*/ 859 h 1348"/>
                <a:gd name="T34" fmla="*/ 112 w 1331"/>
                <a:gd name="T35" fmla="*/ 804 h 1348"/>
                <a:gd name="T36" fmla="*/ 104 w 1331"/>
                <a:gd name="T37" fmla="*/ 592 h 1348"/>
                <a:gd name="T38" fmla="*/ 131 w 1331"/>
                <a:gd name="T39" fmla="*/ 485 h 1348"/>
                <a:gd name="T40" fmla="*/ 173 w 1331"/>
                <a:gd name="T41" fmla="*/ 392 h 1348"/>
                <a:gd name="T42" fmla="*/ 230 w 1331"/>
                <a:gd name="T43" fmla="*/ 309 h 1348"/>
                <a:gd name="T44" fmla="*/ 306 w 1331"/>
                <a:gd name="T45" fmla="*/ 233 h 1348"/>
                <a:gd name="T46" fmla="*/ 321 w 1331"/>
                <a:gd name="T47" fmla="*/ 221 h 1348"/>
                <a:gd name="T48" fmla="*/ 342 w 1331"/>
                <a:gd name="T49" fmla="*/ 206 h 1348"/>
                <a:gd name="T50" fmla="*/ 389 w 1331"/>
                <a:gd name="T51" fmla="*/ 176 h 1348"/>
                <a:gd name="T52" fmla="*/ 481 w 1331"/>
                <a:gd name="T53" fmla="*/ 134 h 1348"/>
                <a:gd name="T54" fmla="*/ 588 w 1331"/>
                <a:gd name="T55" fmla="*/ 107 h 1348"/>
                <a:gd name="T56" fmla="*/ 609 w 1331"/>
                <a:gd name="T57" fmla="*/ 105 h 1348"/>
                <a:gd name="T58" fmla="*/ 636 w 1331"/>
                <a:gd name="T59" fmla="*/ 102 h 1348"/>
                <a:gd name="T60" fmla="*/ 695 w 1331"/>
                <a:gd name="T61" fmla="*/ 102 h 1348"/>
                <a:gd name="T62" fmla="*/ 800 w 1331"/>
                <a:gd name="T63" fmla="*/ 115 h 1348"/>
                <a:gd name="T64" fmla="*/ 851 w 1331"/>
                <a:gd name="T65" fmla="*/ 130 h 1348"/>
                <a:gd name="T66" fmla="*/ 899 w 1331"/>
                <a:gd name="T67" fmla="*/ 147 h 1348"/>
                <a:gd name="T68" fmla="*/ 993 w 1331"/>
                <a:gd name="T69" fmla="*/ 199 h 1348"/>
                <a:gd name="T70" fmla="*/ 1071 w 1331"/>
                <a:gd name="T71" fmla="*/ 262 h 1348"/>
                <a:gd name="T72" fmla="*/ 1107 w 1331"/>
                <a:gd name="T73" fmla="*/ 299 h 1348"/>
                <a:gd name="T74" fmla="*/ 1138 w 1331"/>
                <a:gd name="T75" fmla="*/ 338 h 1348"/>
                <a:gd name="T76" fmla="*/ 1193 w 1331"/>
                <a:gd name="T77" fmla="*/ 430 h 1348"/>
                <a:gd name="T78" fmla="*/ 1233 w 1331"/>
                <a:gd name="T79" fmla="*/ 548 h 1348"/>
                <a:gd name="T80" fmla="*/ 1239 w 1331"/>
                <a:gd name="T81" fmla="*/ 578 h 1348"/>
                <a:gd name="T82" fmla="*/ 1242 w 1331"/>
                <a:gd name="T83" fmla="*/ 596 h 1348"/>
                <a:gd name="T84" fmla="*/ 1242 w 1331"/>
                <a:gd name="T85" fmla="*/ 598 h 1348"/>
                <a:gd name="T86" fmla="*/ 1244 w 1331"/>
                <a:gd name="T87" fmla="*/ 607 h 1348"/>
                <a:gd name="T88" fmla="*/ 1247 w 1331"/>
                <a:gd name="T89" fmla="*/ 676 h 1348"/>
                <a:gd name="T90" fmla="*/ 1331 w 1331"/>
                <a:gd name="T91" fmla="*/ 676 h 1348"/>
                <a:gd name="T92" fmla="*/ 1177 w 1331"/>
                <a:gd name="T93" fmla="*/ 253 h 1348"/>
                <a:gd name="T94" fmla="*/ 801 w 1331"/>
                <a:gd name="T95" fmla="*/ 30 h 1348"/>
                <a:gd name="T96" fmla="*/ 350 w 1331"/>
                <a:gd name="T97" fmla="*/ 102 h 1348"/>
                <a:gd name="T98" fmla="*/ 61 w 1331"/>
                <a:gd name="T99" fmla="*/ 434 h 1348"/>
                <a:gd name="T100" fmla="*/ 49 w 1331"/>
                <a:gd name="T101" fmla="*/ 885 h 1348"/>
                <a:gd name="T102" fmla="*/ 321 w 1331"/>
                <a:gd name="T103" fmla="*/ 1232 h 1348"/>
                <a:gd name="T104" fmla="*/ 765 w 1331"/>
                <a:gd name="T105" fmla="*/ 1327 h 1348"/>
                <a:gd name="T106" fmla="*/ 1154 w 1331"/>
                <a:gd name="T107" fmla="*/ 1124 h 1348"/>
                <a:gd name="T108" fmla="*/ 1331 w 1331"/>
                <a:gd name="T109" fmla="*/ 676 h 1348"/>
                <a:gd name="T110" fmla="*/ 1247 w 1331"/>
                <a:gd name="T111" fmla="*/ 676 h 1348"/>
                <a:gd name="T112" fmla="*/ 1247 w 1331"/>
                <a:gd name="T113" fmla="*/ 676 h 1348"/>
                <a:gd name="T114" fmla="*/ 1247 w 1331"/>
                <a:gd name="T115" fmla="*/ 676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31" h="1348">
                  <a:moveTo>
                    <a:pt x="1247" y="676"/>
                  </a:moveTo>
                  <a:cubicBezTo>
                    <a:pt x="1247" y="750"/>
                    <a:pt x="1235" y="816"/>
                    <a:pt x="1207" y="888"/>
                  </a:cubicBezTo>
                  <a:cubicBezTo>
                    <a:pt x="1202" y="901"/>
                    <a:pt x="1197" y="913"/>
                    <a:pt x="1189" y="929"/>
                  </a:cubicBezTo>
                  <a:cubicBezTo>
                    <a:pt x="1180" y="946"/>
                    <a:pt x="1171" y="962"/>
                    <a:pt x="1161" y="978"/>
                  </a:cubicBezTo>
                  <a:cubicBezTo>
                    <a:pt x="1141" y="1011"/>
                    <a:pt x="1126" y="1031"/>
                    <a:pt x="1101" y="1059"/>
                  </a:cubicBezTo>
                  <a:cubicBezTo>
                    <a:pt x="1052" y="1114"/>
                    <a:pt x="1003" y="1152"/>
                    <a:pt x="937" y="1186"/>
                  </a:cubicBezTo>
                  <a:cubicBezTo>
                    <a:pt x="904" y="1204"/>
                    <a:pt x="881" y="1213"/>
                    <a:pt x="843" y="1225"/>
                  </a:cubicBezTo>
                  <a:cubicBezTo>
                    <a:pt x="826" y="1230"/>
                    <a:pt x="809" y="1234"/>
                    <a:pt x="792" y="1238"/>
                  </a:cubicBezTo>
                  <a:cubicBezTo>
                    <a:pt x="774" y="1242"/>
                    <a:pt x="754" y="1245"/>
                    <a:pt x="741" y="1247"/>
                  </a:cubicBezTo>
                  <a:cubicBezTo>
                    <a:pt x="594" y="1264"/>
                    <a:pt x="454" y="1226"/>
                    <a:pt x="334" y="1141"/>
                  </a:cubicBezTo>
                  <a:cubicBezTo>
                    <a:pt x="323" y="1133"/>
                    <a:pt x="313" y="1125"/>
                    <a:pt x="299" y="1113"/>
                  </a:cubicBezTo>
                  <a:cubicBezTo>
                    <a:pt x="285" y="1101"/>
                    <a:pt x="272" y="1088"/>
                    <a:pt x="259" y="1074"/>
                  </a:cubicBezTo>
                  <a:cubicBezTo>
                    <a:pt x="232" y="1047"/>
                    <a:pt x="216" y="1027"/>
                    <a:pt x="195" y="996"/>
                  </a:cubicBezTo>
                  <a:cubicBezTo>
                    <a:pt x="175" y="966"/>
                    <a:pt x="158" y="935"/>
                    <a:pt x="144" y="902"/>
                  </a:cubicBezTo>
                  <a:cubicBezTo>
                    <a:pt x="138" y="889"/>
                    <a:pt x="147" y="909"/>
                    <a:pt x="141" y="896"/>
                  </a:cubicBezTo>
                  <a:cubicBezTo>
                    <a:pt x="140" y="892"/>
                    <a:pt x="138" y="888"/>
                    <a:pt x="137" y="884"/>
                  </a:cubicBezTo>
                  <a:cubicBezTo>
                    <a:pt x="133" y="876"/>
                    <a:pt x="131" y="867"/>
                    <a:pt x="128" y="859"/>
                  </a:cubicBezTo>
                  <a:cubicBezTo>
                    <a:pt x="122" y="841"/>
                    <a:pt x="117" y="823"/>
                    <a:pt x="112" y="804"/>
                  </a:cubicBezTo>
                  <a:cubicBezTo>
                    <a:pt x="97" y="738"/>
                    <a:pt x="94" y="658"/>
                    <a:pt x="104" y="592"/>
                  </a:cubicBezTo>
                  <a:cubicBezTo>
                    <a:pt x="109" y="555"/>
                    <a:pt x="119" y="519"/>
                    <a:pt x="131" y="485"/>
                  </a:cubicBezTo>
                  <a:cubicBezTo>
                    <a:pt x="142" y="452"/>
                    <a:pt x="154" y="425"/>
                    <a:pt x="173" y="392"/>
                  </a:cubicBezTo>
                  <a:cubicBezTo>
                    <a:pt x="191" y="360"/>
                    <a:pt x="210" y="333"/>
                    <a:pt x="230" y="309"/>
                  </a:cubicBezTo>
                  <a:cubicBezTo>
                    <a:pt x="253" y="281"/>
                    <a:pt x="279" y="256"/>
                    <a:pt x="306" y="233"/>
                  </a:cubicBezTo>
                  <a:cubicBezTo>
                    <a:pt x="313" y="227"/>
                    <a:pt x="318" y="223"/>
                    <a:pt x="321" y="221"/>
                  </a:cubicBezTo>
                  <a:cubicBezTo>
                    <a:pt x="328" y="216"/>
                    <a:pt x="335" y="211"/>
                    <a:pt x="342" y="206"/>
                  </a:cubicBezTo>
                  <a:cubicBezTo>
                    <a:pt x="357" y="195"/>
                    <a:pt x="373" y="185"/>
                    <a:pt x="389" y="176"/>
                  </a:cubicBezTo>
                  <a:cubicBezTo>
                    <a:pt x="422" y="157"/>
                    <a:pt x="448" y="145"/>
                    <a:pt x="481" y="134"/>
                  </a:cubicBezTo>
                  <a:cubicBezTo>
                    <a:pt x="516" y="122"/>
                    <a:pt x="552" y="113"/>
                    <a:pt x="588" y="107"/>
                  </a:cubicBezTo>
                  <a:cubicBezTo>
                    <a:pt x="598" y="106"/>
                    <a:pt x="597" y="106"/>
                    <a:pt x="609" y="105"/>
                  </a:cubicBezTo>
                  <a:cubicBezTo>
                    <a:pt x="618" y="104"/>
                    <a:pt x="627" y="103"/>
                    <a:pt x="636" y="102"/>
                  </a:cubicBezTo>
                  <a:cubicBezTo>
                    <a:pt x="656" y="101"/>
                    <a:pt x="675" y="101"/>
                    <a:pt x="695" y="102"/>
                  </a:cubicBezTo>
                  <a:cubicBezTo>
                    <a:pt x="735" y="103"/>
                    <a:pt x="763" y="107"/>
                    <a:pt x="800" y="115"/>
                  </a:cubicBezTo>
                  <a:cubicBezTo>
                    <a:pt x="818" y="119"/>
                    <a:pt x="835" y="124"/>
                    <a:pt x="851" y="130"/>
                  </a:cubicBezTo>
                  <a:cubicBezTo>
                    <a:pt x="867" y="135"/>
                    <a:pt x="889" y="143"/>
                    <a:pt x="899" y="147"/>
                  </a:cubicBezTo>
                  <a:cubicBezTo>
                    <a:pt x="932" y="161"/>
                    <a:pt x="963" y="179"/>
                    <a:pt x="993" y="199"/>
                  </a:cubicBezTo>
                  <a:cubicBezTo>
                    <a:pt x="1022" y="218"/>
                    <a:pt x="1044" y="236"/>
                    <a:pt x="1071" y="262"/>
                  </a:cubicBezTo>
                  <a:cubicBezTo>
                    <a:pt x="1084" y="274"/>
                    <a:pt x="1096" y="287"/>
                    <a:pt x="1107" y="299"/>
                  </a:cubicBezTo>
                  <a:cubicBezTo>
                    <a:pt x="1121" y="315"/>
                    <a:pt x="1126" y="322"/>
                    <a:pt x="1138" y="338"/>
                  </a:cubicBezTo>
                  <a:cubicBezTo>
                    <a:pt x="1159" y="367"/>
                    <a:pt x="1177" y="398"/>
                    <a:pt x="1193" y="430"/>
                  </a:cubicBezTo>
                  <a:cubicBezTo>
                    <a:pt x="1209" y="464"/>
                    <a:pt x="1223" y="505"/>
                    <a:pt x="1233" y="548"/>
                  </a:cubicBezTo>
                  <a:cubicBezTo>
                    <a:pt x="1235" y="558"/>
                    <a:pt x="1237" y="568"/>
                    <a:pt x="1239" y="578"/>
                  </a:cubicBezTo>
                  <a:cubicBezTo>
                    <a:pt x="1240" y="584"/>
                    <a:pt x="1241" y="590"/>
                    <a:pt x="1242" y="596"/>
                  </a:cubicBezTo>
                  <a:cubicBezTo>
                    <a:pt x="1243" y="601"/>
                    <a:pt x="1243" y="602"/>
                    <a:pt x="1242" y="598"/>
                  </a:cubicBezTo>
                  <a:cubicBezTo>
                    <a:pt x="1243" y="601"/>
                    <a:pt x="1243" y="604"/>
                    <a:pt x="1244" y="607"/>
                  </a:cubicBezTo>
                  <a:cubicBezTo>
                    <a:pt x="1246" y="630"/>
                    <a:pt x="1247" y="653"/>
                    <a:pt x="1247" y="676"/>
                  </a:cubicBezTo>
                  <a:cubicBezTo>
                    <a:pt x="1247" y="729"/>
                    <a:pt x="1331" y="730"/>
                    <a:pt x="1331" y="676"/>
                  </a:cubicBezTo>
                  <a:cubicBezTo>
                    <a:pt x="1330" y="521"/>
                    <a:pt x="1275" y="373"/>
                    <a:pt x="1177" y="253"/>
                  </a:cubicBezTo>
                  <a:cubicBezTo>
                    <a:pt x="1082" y="139"/>
                    <a:pt x="946" y="59"/>
                    <a:pt x="801" y="30"/>
                  </a:cubicBezTo>
                  <a:cubicBezTo>
                    <a:pt x="647" y="0"/>
                    <a:pt x="487" y="26"/>
                    <a:pt x="350" y="102"/>
                  </a:cubicBezTo>
                  <a:cubicBezTo>
                    <a:pt x="218" y="176"/>
                    <a:pt x="118" y="295"/>
                    <a:pt x="61" y="434"/>
                  </a:cubicBezTo>
                  <a:cubicBezTo>
                    <a:pt x="3" y="576"/>
                    <a:pt x="0" y="740"/>
                    <a:pt x="49" y="885"/>
                  </a:cubicBezTo>
                  <a:cubicBezTo>
                    <a:pt x="97" y="1028"/>
                    <a:pt x="194" y="1151"/>
                    <a:pt x="321" y="1232"/>
                  </a:cubicBezTo>
                  <a:cubicBezTo>
                    <a:pt x="452" y="1316"/>
                    <a:pt x="612" y="1348"/>
                    <a:pt x="765" y="1327"/>
                  </a:cubicBezTo>
                  <a:cubicBezTo>
                    <a:pt x="914" y="1307"/>
                    <a:pt x="1052" y="1233"/>
                    <a:pt x="1154" y="1124"/>
                  </a:cubicBezTo>
                  <a:cubicBezTo>
                    <a:pt x="1267" y="1003"/>
                    <a:pt x="1330" y="841"/>
                    <a:pt x="1331" y="676"/>
                  </a:cubicBezTo>
                  <a:cubicBezTo>
                    <a:pt x="1331" y="622"/>
                    <a:pt x="1247" y="622"/>
                    <a:pt x="1247" y="676"/>
                  </a:cubicBezTo>
                  <a:close/>
                  <a:moveTo>
                    <a:pt x="1247" y="676"/>
                  </a:moveTo>
                  <a:cubicBezTo>
                    <a:pt x="1247" y="676"/>
                    <a:pt x="1247" y="676"/>
                    <a:pt x="1247" y="6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
              <a:extLst>
                <a:ext uri="{FF2B5EF4-FFF2-40B4-BE49-F238E27FC236}">
                  <a16:creationId xmlns:a16="http://schemas.microsoft.com/office/drawing/2014/main" id="{E19E2954-D54F-4A9B-BB4B-F67A95A3BD73}"/>
                </a:ext>
              </a:extLst>
            </p:cNvPr>
            <p:cNvSpPr>
              <a:spLocks noEditPoints="1"/>
            </p:cNvSpPr>
            <p:nvPr/>
          </p:nvSpPr>
          <p:spPr bwMode="auto">
            <a:xfrm>
              <a:off x="4983" y="1532"/>
              <a:ext cx="422" cy="416"/>
            </a:xfrm>
            <a:custGeom>
              <a:avLst/>
              <a:gdLst>
                <a:gd name="T0" fmla="*/ 399 w 494"/>
                <a:gd name="T1" fmla="*/ 41 h 487"/>
                <a:gd name="T2" fmla="*/ 381 w 494"/>
                <a:gd name="T3" fmla="*/ 192 h 487"/>
                <a:gd name="T4" fmla="*/ 308 w 494"/>
                <a:gd name="T5" fmla="*/ 302 h 487"/>
                <a:gd name="T6" fmla="*/ 283 w 494"/>
                <a:gd name="T7" fmla="*/ 325 h 487"/>
                <a:gd name="T8" fmla="*/ 281 w 494"/>
                <a:gd name="T9" fmla="*/ 327 h 487"/>
                <a:gd name="T10" fmla="*/ 274 w 494"/>
                <a:gd name="T11" fmla="*/ 332 h 487"/>
                <a:gd name="T12" fmla="*/ 256 w 494"/>
                <a:gd name="T13" fmla="*/ 344 h 487"/>
                <a:gd name="T14" fmla="*/ 226 w 494"/>
                <a:gd name="T15" fmla="*/ 361 h 487"/>
                <a:gd name="T16" fmla="*/ 211 w 494"/>
                <a:gd name="T17" fmla="*/ 368 h 487"/>
                <a:gd name="T18" fmla="*/ 209 w 494"/>
                <a:gd name="T19" fmla="*/ 369 h 487"/>
                <a:gd name="T20" fmla="*/ 197 w 494"/>
                <a:gd name="T21" fmla="*/ 373 h 487"/>
                <a:gd name="T22" fmla="*/ 42 w 494"/>
                <a:gd name="T23" fmla="*/ 389 h 487"/>
                <a:gd name="T24" fmla="*/ 0 w 494"/>
                <a:gd name="T25" fmla="*/ 430 h 487"/>
                <a:gd name="T26" fmla="*/ 42 w 494"/>
                <a:gd name="T27" fmla="*/ 473 h 487"/>
                <a:gd name="T28" fmla="*/ 367 w 494"/>
                <a:gd name="T29" fmla="*/ 361 h 487"/>
                <a:gd name="T30" fmla="*/ 482 w 494"/>
                <a:gd name="T31" fmla="*/ 42 h 487"/>
                <a:gd name="T32" fmla="*/ 441 w 494"/>
                <a:gd name="T33" fmla="*/ 0 h 487"/>
                <a:gd name="T34" fmla="*/ 399 w 494"/>
                <a:gd name="T35" fmla="*/ 41 h 487"/>
                <a:gd name="T36" fmla="*/ 399 w 494"/>
                <a:gd name="T37" fmla="*/ 41 h 487"/>
                <a:gd name="T38" fmla="*/ 399 w 494"/>
                <a:gd name="T39" fmla="*/ 4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4" h="487">
                  <a:moveTo>
                    <a:pt x="399" y="41"/>
                  </a:moveTo>
                  <a:cubicBezTo>
                    <a:pt x="405" y="96"/>
                    <a:pt x="399" y="140"/>
                    <a:pt x="381" y="192"/>
                  </a:cubicBezTo>
                  <a:cubicBezTo>
                    <a:pt x="367" y="231"/>
                    <a:pt x="340" y="271"/>
                    <a:pt x="308" y="302"/>
                  </a:cubicBezTo>
                  <a:cubicBezTo>
                    <a:pt x="300" y="311"/>
                    <a:pt x="291" y="318"/>
                    <a:pt x="283" y="325"/>
                  </a:cubicBezTo>
                  <a:cubicBezTo>
                    <a:pt x="279" y="328"/>
                    <a:pt x="278" y="329"/>
                    <a:pt x="281" y="327"/>
                  </a:cubicBezTo>
                  <a:cubicBezTo>
                    <a:pt x="279" y="328"/>
                    <a:pt x="276" y="330"/>
                    <a:pt x="274" y="332"/>
                  </a:cubicBezTo>
                  <a:cubicBezTo>
                    <a:pt x="268" y="336"/>
                    <a:pt x="262" y="340"/>
                    <a:pt x="256" y="344"/>
                  </a:cubicBezTo>
                  <a:cubicBezTo>
                    <a:pt x="247" y="350"/>
                    <a:pt x="237" y="355"/>
                    <a:pt x="226" y="361"/>
                  </a:cubicBezTo>
                  <a:cubicBezTo>
                    <a:pt x="221" y="363"/>
                    <a:pt x="216" y="366"/>
                    <a:pt x="211" y="368"/>
                  </a:cubicBezTo>
                  <a:cubicBezTo>
                    <a:pt x="206" y="370"/>
                    <a:pt x="205" y="370"/>
                    <a:pt x="209" y="369"/>
                  </a:cubicBezTo>
                  <a:cubicBezTo>
                    <a:pt x="205" y="370"/>
                    <a:pt x="201" y="372"/>
                    <a:pt x="197" y="373"/>
                  </a:cubicBezTo>
                  <a:cubicBezTo>
                    <a:pt x="144" y="392"/>
                    <a:pt x="99" y="396"/>
                    <a:pt x="42" y="389"/>
                  </a:cubicBezTo>
                  <a:cubicBezTo>
                    <a:pt x="20" y="386"/>
                    <a:pt x="1" y="410"/>
                    <a:pt x="0" y="430"/>
                  </a:cubicBezTo>
                  <a:cubicBezTo>
                    <a:pt x="0" y="455"/>
                    <a:pt x="19" y="470"/>
                    <a:pt x="42" y="473"/>
                  </a:cubicBezTo>
                  <a:cubicBezTo>
                    <a:pt x="161" y="487"/>
                    <a:pt x="282" y="445"/>
                    <a:pt x="367" y="361"/>
                  </a:cubicBezTo>
                  <a:cubicBezTo>
                    <a:pt x="451" y="279"/>
                    <a:pt x="494" y="159"/>
                    <a:pt x="482" y="42"/>
                  </a:cubicBezTo>
                  <a:cubicBezTo>
                    <a:pt x="480" y="19"/>
                    <a:pt x="466" y="0"/>
                    <a:pt x="441" y="0"/>
                  </a:cubicBezTo>
                  <a:cubicBezTo>
                    <a:pt x="420" y="0"/>
                    <a:pt x="397" y="19"/>
                    <a:pt x="399" y="41"/>
                  </a:cubicBezTo>
                  <a:close/>
                  <a:moveTo>
                    <a:pt x="399" y="41"/>
                  </a:moveTo>
                  <a:cubicBezTo>
                    <a:pt x="399" y="41"/>
                    <a:pt x="399" y="41"/>
                    <a:pt x="39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66966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FC6BAAE8-44C9-4A71-A8A7-ECD1F98130D4}"/>
              </a:ext>
            </a:extLst>
          </p:cNvPr>
          <p:cNvSpPr/>
          <p:nvPr/>
        </p:nvSpPr>
        <p:spPr>
          <a:xfrm>
            <a:off x="333829" y="522513"/>
            <a:ext cx="406401" cy="406401"/>
          </a:xfrm>
          <a:prstGeom prst="ellipse">
            <a:avLst/>
          </a:prstGeom>
          <a:gradFill>
            <a:gsLst>
              <a:gs pos="100000">
                <a:srgbClr val="173555"/>
              </a:gs>
              <a:gs pos="31000">
                <a:srgbClr val="00A7C3"/>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 name="直接连接符 4">
            <a:extLst>
              <a:ext uri="{FF2B5EF4-FFF2-40B4-BE49-F238E27FC236}">
                <a16:creationId xmlns:a16="http://schemas.microsoft.com/office/drawing/2014/main" id="{AA18E0A6-A7AF-446C-882F-F49C6FBAF455}"/>
              </a:ext>
            </a:extLst>
          </p:cNvPr>
          <p:cNvCxnSpPr>
            <a:cxnSpLocks/>
          </p:cNvCxnSpPr>
          <p:nvPr/>
        </p:nvCxnSpPr>
        <p:spPr>
          <a:xfrm>
            <a:off x="740230" y="1059542"/>
            <a:ext cx="10900227" cy="0"/>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D434D6E8-53FF-4EB7-AED2-2BE7AA7CC7E8}"/>
              </a:ext>
            </a:extLst>
          </p:cNvPr>
          <p:cNvSpPr txBox="1"/>
          <p:nvPr/>
        </p:nvSpPr>
        <p:spPr>
          <a:xfrm>
            <a:off x="990600" y="433325"/>
            <a:ext cx="6457950" cy="584775"/>
          </a:xfrm>
          <a:prstGeom prst="rect">
            <a:avLst/>
          </a:prstGeom>
          <a:noFill/>
        </p:spPr>
        <p:txBody>
          <a:bodyPr wrap="squar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隐患排查</a:t>
            </a:r>
          </a:p>
        </p:txBody>
      </p:sp>
      <p:sp>
        <p:nvSpPr>
          <p:cNvPr id="2" name="矩形 1">
            <a:extLst>
              <a:ext uri="{FF2B5EF4-FFF2-40B4-BE49-F238E27FC236}">
                <a16:creationId xmlns:a16="http://schemas.microsoft.com/office/drawing/2014/main" id="{67A59772-01EE-4FF7-B225-2C248702CF52}"/>
              </a:ext>
            </a:extLst>
          </p:cNvPr>
          <p:cNvSpPr/>
          <p:nvPr/>
        </p:nvSpPr>
        <p:spPr>
          <a:xfrm>
            <a:off x="740230" y="1399791"/>
            <a:ext cx="9710057" cy="400110"/>
          </a:xfrm>
          <a:prstGeom prst="rect">
            <a:avLst/>
          </a:prstGeom>
        </p:spPr>
        <p:txBody>
          <a:bodyPr wrap="square">
            <a:spAutoFit/>
          </a:bodyPr>
          <a:lstStyle/>
          <a:p>
            <a:pPr algn="just"/>
            <a:r>
              <a:rPr lang="zh-CN" altLang="en-US" sz="2000" dirty="0">
                <a:latin typeface="微软雅黑" panose="020B0503020204020204" pitchFamily="34" charset="-122"/>
                <a:ea typeface="微软雅黑" panose="020B0503020204020204" pitchFamily="34" charset="-122"/>
              </a:rPr>
              <a:t>截止</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月底，安全管理人员查处分厂范围内各类问题共</a:t>
            </a:r>
            <a:r>
              <a:rPr lang="en-US" altLang="zh-CN" sz="2000" dirty="0">
                <a:latin typeface="微软雅黑" panose="020B0503020204020204" pitchFamily="34" charset="-122"/>
                <a:ea typeface="微软雅黑" panose="020B0503020204020204" pitchFamily="34" charset="-122"/>
              </a:rPr>
              <a:t>123</a:t>
            </a:r>
            <a:r>
              <a:rPr lang="zh-CN" altLang="en-US" sz="2000" dirty="0">
                <a:latin typeface="微软雅黑" panose="020B0503020204020204" pitchFamily="34" charset="-122"/>
                <a:ea typeface="微软雅黑" panose="020B0503020204020204" pitchFamily="34" charset="-122"/>
              </a:rPr>
              <a:t>条，问题共分</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大类。</a:t>
            </a:r>
          </a:p>
        </p:txBody>
      </p:sp>
      <p:graphicFrame>
        <p:nvGraphicFramePr>
          <p:cNvPr id="6" name="表格 8">
            <a:extLst>
              <a:ext uri="{FF2B5EF4-FFF2-40B4-BE49-F238E27FC236}">
                <a16:creationId xmlns:a16="http://schemas.microsoft.com/office/drawing/2014/main" id="{FB771EFD-2857-4F5D-87B5-66CDEA80764C}"/>
              </a:ext>
            </a:extLst>
          </p:cNvPr>
          <p:cNvGraphicFramePr>
            <a:graphicFrameLocks noGrp="1"/>
          </p:cNvGraphicFramePr>
          <p:nvPr/>
        </p:nvGraphicFramePr>
        <p:xfrm>
          <a:off x="1117599" y="2111119"/>
          <a:ext cx="10145487" cy="3114840"/>
        </p:xfrm>
        <a:graphic>
          <a:graphicData uri="http://schemas.openxmlformats.org/drawingml/2006/table">
            <a:tbl>
              <a:tblPr firstRow="1" bandRow="1">
                <a:tableStyleId>{5C22544A-7EE6-4342-B048-85BDC9FD1C3A}</a:tableStyleId>
              </a:tblPr>
              <a:tblGrid>
                <a:gridCol w="10145487">
                  <a:extLst>
                    <a:ext uri="{9D8B030D-6E8A-4147-A177-3AD203B41FA5}">
                      <a16:colId xmlns:a16="http://schemas.microsoft.com/office/drawing/2014/main" val="1985546803"/>
                    </a:ext>
                  </a:extLst>
                </a:gridCol>
              </a:tblGrid>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1539175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55881871"/>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72589864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2320103127"/>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14302786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511665285"/>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1579120973"/>
                  </a:ext>
                </a:extLst>
              </a:tr>
              <a:tr h="389355">
                <a:tc>
                  <a:txBody>
                    <a:bodyPr/>
                    <a:lstStyle/>
                    <a:p>
                      <a:endParaRPr lang="zh-CN" altLang="en-US" dirty="0"/>
                    </a:p>
                  </a:txBody>
                  <a:tcPr>
                    <a:solidFill>
                      <a:schemeClr val="bg1">
                        <a:lumMod val="85000"/>
                      </a:schemeClr>
                    </a:solidFill>
                  </a:tcPr>
                </a:tc>
                <a:extLst>
                  <a:ext uri="{0D108BD9-81ED-4DB2-BD59-A6C34878D82A}">
                    <a16:rowId xmlns:a16="http://schemas.microsoft.com/office/drawing/2014/main" val="3134373281"/>
                  </a:ext>
                </a:extLst>
              </a:tr>
            </a:tbl>
          </a:graphicData>
        </a:graphic>
      </p:graphicFrame>
      <p:sp>
        <p:nvSpPr>
          <p:cNvPr id="12" name="矩形 11">
            <a:extLst>
              <a:ext uri="{FF2B5EF4-FFF2-40B4-BE49-F238E27FC236}">
                <a16:creationId xmlns:a16="http://schemas.microsoft.com/office/drawing/2014/main" id="{62A5CE49-C537-4C2F-86CA-88E8C0928B8E}"/>
              </a:ext>
            </a:extLst>
          </p:cNvPr>
          <p:cNvSpPr/>
          <p:nvPr/>
        </p:nvSpPr>
        <p:spPr>
          <a:xfrm>
            <a:off x="1660070" y="2514965"/>
            <a:ext cx="420915" cy="2714751"/>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矩形 26">
            <a:extLst>
              <a:ext uri="{FF2B5EF4-FFF2-40B4-BE49-F238E27FC236}">
                <a16:creationId xmlns:a16="http://schemas.microsoft.com/office/drawing/2014/main" id="{15F2B8FF-DB31-4EFC-99B8-DFABF657DE16}"/>
              </a:ext>
            </a:extLst>
          </p:cNvPr>
          <p:cNvSpPr/>
          <p:nvPr/>
        </p:nvSpPr>
        <p:spPr>
          <a:xfrm>
            <a:off x="2742745" y="3323771"/>
            <a:ext cx="420915" cy="190220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a:extLst>
              <a:ext uri="{FF2B5EF4-FFF2-40B4-BE49-F238E27FC236}">
                <a16:creationId xmlns:a16="http://schemas.microsoft.com/office/drawing/2014/main" id="{6249DB32-6EE6-457B-80D1-D792BC1A89E1}"/>
              </a:ext>
            </a:extLst>
          </p:cNvPr>
          <p:cNvSpPr/>
          <p:nvPr/>
        </p:nvSpPr>
        <p:spPr>
          <a:xfrm>
            <a:off x="3825420" y="4441371"/>
            <a:ext cx="420915" cy="78460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矩形 28">
            <a:extLst>
              <a:ext uri="{FF2B5EF4-FFF2-40B4-BE49-F238E27FC236}">
                <a16:creationId xmlns:a16="http://schemas.microsoft.com/office/drawing/2014/main" id="{2ED476B2-EA62-4A09-B0FC-3C117DE99C38}"/>
              </a:ext>
            </a:extLst>
          </p:cNvPr>
          <p:cNvSpPr/>
          <p:nvPr/>
        </p:nvSpPr>
        <p:spPr>
          <a:xfrm>
            <a:off x="4908095" y="2851477"/>
            <a:ext cx="420915" cy="2374503"/>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29">
            <a:extLst>
              <a:ext uri="{FF2B5EF4-FFF2-40B4-BE49-F238E27FC236}">
                <a16:creationId xmlns:a16="http://schemas.microsoft.com/office/drawing/2014/main" id="{DEBEE530-8750-4F8D-B091-7C22970B5727}"/>
              </a:ext>
            </a:extLst>
          </p:cNvPr>
          <p:cNvSpPr/>
          <p:nvPr/>
        </p:nvSpPr>
        <p:spPr>
          <a:xfrm>
            <a:off x="5990770" y="3715657"/>
            <a:ext cx="420915" cy="1510323"/>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矩形 30">
            <a:extLst>
              <a:ext uri="{FF2B5EF4-FFF2-40B4-BE49-F238E27FC236}">
                <a16:creationId xmlns:a16="http://schemas.microsoft.com/office/drawing/2014/main" id="{A31B372F-EC42-4482-8E2F-B17C4E6D6A2C}"/>
              </a:ext>
            </a:extLst>
          </p:cNvPr>
          <p:cNvSpPr/>
          <p:nvPr/>
        </p:nvSpPr>
        <p:spPr>
          <a:xfrm>
            <a:off x="7073445" y="3196771"/>
            <a:ext cx="420915" cy="202920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a:extLst>
              <a:ext uri="{FF2B5EF4-FFF2-40B4-BE49-F238E27FC236}">
                <a16:creationId xmlns:a16="http://schemas.microsoft.com/office/drawing/2014/main" id="{315010D8-189A-47CD-BC54-95B6D81D021C}"/>
              </a:ext>
            </a:extLst>
          </p:cNvPr>
          <p:cNvSpPr/>
          <p:nvPr/>
        </p:nvSpPr>
        <p:spPr>
          <a:xfrm>
            <a:off x="8156120" y="4847771"/>
            <a:ext cx="420915" cy="378209"/>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a:extLst>
              <a:ext uri="{FF2B5EF4-FFF2-40B4-BE49-F238E27FC236}">
                <a16:creationId xmlns:a16="http://schemas.microsoft.com/office/drawing/2014/main" id="{BF10A554-9153-4577-9B93-9826A5C90578}"/>
              </a:ext>
            </a:extLst>
          </p:cNvPr>
          <p:cNvSpPr/>
          <p:nvPr/>
        </p:nvSpPr>
        <p:spPr>
          <a:xfrm>
            <a:off x="9238795" y="3483428"/>
            <a:ext cx="420915" cy="1742552"/>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矩形 33">
            <a:extLst>
              <a:ext uri="{FF2B5EF4-FFF2-40B4-BE49-F238E27FC236}">
                <a16:creationId xmlns:a16="http://schemas.microsoft.com/office/drawing/2014/main" id="{C8D4DEF4-9134-4633-88B8-C9D6C46366D2}"/>
              </a:ext>
            </a:extLst>
          </p:cNvPr>
          <p:cNvSpPr/>
          <p:nvPr/>
        </p:nvSpPr>
        <p:spPr>
          <a:xfrm>
            <a:off x="10321472" y="2743190"/>
            <a:ext cx="420915" cy="2482780"/>
          </a:xfrm>
          <a:prstGeom prst="rect">
            <a:avLst/>
          </a:prstGeom>
          <a:gradFill>
            <a:gsLst>
              <a:gs pos="100000">
                <a:srgbClr val="173555"/>
              </a:gs>
              <a:gs pos="0">
                <a:srgbClr val="00A7C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框 13">
            <a:extLst>
              <a:ext uri="{FF2B5EF4-FFF2-40B4-BE49-F238E27FC236}">
                <a16:creationId xmlns:a16="http://schemas.microsoft.com/office/drawing/2014/main" id="{C51F7AEB-C709-433D-9A0C-4386F3EF46FF}"/>
              </a:ext>
            </a:extLst>
          </p:cNvPr>
          <p:cNvSpPr txBox="1"/>
          <p:nvPr/>
        </p:nvSpPr>
        <p:spPr>
          <a:xfrm>
            <a:off x="642030" y="5036854"/>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0</a:t>
            </a:r>
            <a:endParaRPr lang="zh-CN" altLang="en-US" sz="160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BBBA628C-4C47-4E69-98C5-9DC47BA31AA6}"/>
              </a:ext>
            </a:extLst>
          </p:cNvPr>
          <p:cNvSpPr txBox="1"/>
          <p:nvPr/>
        </p:nvSpPr>
        <p:spPr>
          <a:xfrm>
            <a:off x="635906" y="4698300"/>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10</a:t>
            </a:r>
            <a:endParaRPr lang="zh-CN" altLang="en-US" sz="1600" dirty="0">
              <a:latin typeface="Arial" panose="020B0604020202020204" pitchFamily="34" charset="0"/>
              <a:cs typeface="Arial" panose="020B0604020202020204" pitchFamily="34" charset="0"/>
            </a:endParaRPr>
          </a:p>
        </p:txBody>
      </p:sp>
      <p:sp>
        <p:nvSpPr>
          <p:cNvPr id="36" name="文本框 35">
            <a:extLst>
              <a:ext uri="{FF2B5EF4-FFF2-40B4-BE49-F238E27FC236}">
                <a16:creationId xmlns:a16="http://schemas.microsoft.com/office/drawing/2014/main" id="{B6E32F56-5EC9-44A8-8E51-5A36D16C2E5B}"/>
              </a:ext>
            </a:extLst>
          </p:cNvPr>
          <p:cNvSpPr txBox="1"/>
          <p:nvPr/>
        </p:nvSpPr>
        <p:spPr>
          <a:xfrm>
            <a:off x="635906" y="429715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20</a:t>
            </a:r>
            <a:endParaRPr lang="zh-CN" altLang="en-US" sz="1600" dirty="0">
              <a:latin typeface="Arial" panose="020B0604020202020204" pitchFamily="34" charset="0"/>
              <a:cs typeface="Arial" panose="020B0604020202020204" pitchFamily="34" charset="0"/>
            </a:endParaRPr>
          </a:p>
        </p:txBody>
      </p:sp>
      <p:sp>
        <p:nvSpPr>
          <p:cNvPr id="37" name="文本框 36">
            <a:extLst>
              <a:ext uri="{FF2B5EF4-FFF2-40B4-BE49-F238E27FC236}">
                <a16:creationId xmlns:a16="http://schemas.microsoft.com/office/drawing/2014/main" id="{559553E6-4B86-4631-892C-FE768ECAD6FC}"/>
              </a:ext>
            </a:extLst>
          </p:cNvPr>
          <p:cNvSpPr txBox="1"/>
          <p:nvPr/>
        </p:nvSpPr>
        <p:spPr>
          <a:xfrm>
            <a:off x="635906" y="3916499"/>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30</a:t>
            </a:r>
            <a:endParaRPr lang="zh-CN" altLang="en-US" sz="1600"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F8DF9716-DA65-4613-B8C0-BFE02C8215FA}"/>
              </a:ext>
            </a:extLst>
          </p:cNvPr>
          <p:cNvSpPr txBox="1"/>
          <p:nvPr/>
        </p:nvSpPr>
        <p:spPr>
          <a:xfrm>
            <a:off x="635906" y="3524345"/>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40</a:t>
            </a:r>
            <a:endParaRPr lang="zh-CN" altLang="en-US" sz="1600" dirty="0">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D30E3B83-3A57-4C75-8098-264C910FAB64}"/>
              </a:ext>
            </a:extLst>
          </p:cNvPr>
          <p:cNvSpPr txBox="1"/>
          <p:nvPr/>
        </p:nvSpPr>
        <p:spPr>
          <a:xfrm>
            <a:off x="635905" y="3145151"/>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50</a:t>
            </a:r>
            <a:endParaRPr lang="zh-CN" altLang="en-US" sz="16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D7CDB75A-BB94-47E5-8699-611494128775}"/>
              </a:ext>
            </a:extLst>
          </p:cNvPr>
          <p:cNvSpPr txBox="1"/>
          <p:nvPr/>
        </p:nvSpPr>
        <p:spPr>
          <a:xfrm>
            <a:off x="635905" y="2756176"/>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60</a:t>
            </a:r>
            <a:endParaRPr lang="zh-CN" altLang="en-US" sz="1600" dirty="0">
              <a:latin typeface="Arial" panose="020B0604020202020204" pitchFamily="34" charset="0"/>
              <a:cs typeface="Arial" panose="020B0604020202020204" pitchFamily="34" charset="0"/>
            </a:endParaRPr>
          </a:p>
        </p:txBody>
      </p:sp>
      <p:sp>
        <p:nvSpPr>
          <p:cNvPr id="41" name="文本框 40">
            <a:extLst>
              <a:ext uri="{FF2B5EF4-FFF2-40B4-BE49-F238E27FC236}">
                <a16:creationId xmlns:a16="http://schemas.microsoft.com/office/drawing/2014/main" id="{70FF4133-F2F6-4D0E-88A4-48BFB7BE5B0D}"/>
              </a:ext>
            </a:extLst>
          </p:cNvPr>
          <p:cNvSpPr txBox="1"/>
          <p:nvPr/>
        </p:nvSpPr>
        <p:spPr>
          <a:xfrm>
            <a:off x="635904" y="2358938"/>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70</a:t>
            </a:r>
            <a:endParaRPr lang="zh-CN" altLang="en-US" sz="1600" dirty="0">
              <a:latin typeface="Arial" panose="020B0604020202020204" pitchFamily="34" charset="0"/>
              <a:cs typeface="Arial" panose="020B0604020202020204" pitchFamily="34" charset="0"/>
            </a:endParaRPr>
          </a:p>
        </p:txBody>
      </p:sp>
      <p:sp>
        <p:nvSpPr>
          <p:cNvPr id="42" name="文本框 41">
            <a:extLst>
              <a:ext uri="{FF2B5EF4-FFF2-40B4-BE49-F238E27FC236}">
                <a16:creationId xmlns:a16="http://schemas.microsoft.com/office/drawing/2014/main" id="{E1307382-C53F-44AC-9783-3B8BD1428945}"/>
              </a:ext>
            </a:extLst>
          </p:cNvPr>
          <p:cNvSpPr txBox="1"/>
          <p:nvPr/>
        </p:nvSpPr>
        <p:spPr>
          <a:xfrm>
            <a:off x="635904" y="1989087"/>
            <a:ext cx="420915" cy="338554"/>
          </a:xfrm>
          <a:prstGeom prst="rect">
            <a:avLst/>
          </a:prstGeom>
          <a:noFill/>
        </p:spPr>
        <p:txBody>
          <a:bodyPr wrap="square" rtlCol="0">
            <a:spAutoFit/>
          </a:bodyPr>
          <a:lstStyle/>
          <a:p>
            <a:pPr algn="ctr"/>
            <a:r>
              <a:rPr lang="en-US" altLang="zh-CN" sz="1600" dirty="0">
                <a:latin typeface="Arial" panose="020B0604020202020204" pitchFamily="34" charset="0"/>
                <a:cs typeface="Arial" panose="020B0604020202020204" pitchFamily="34" charset="0"/>
              </a:rPr>
              <a:t>80</a:t>
            </a:r>
            <a:endParaRPr lang="zh-CN" altLang="en-US" sz="1600" dirty="0">
              <a:latin typeface="Arial" panose="020B0604020202020204" pitchFamily="34" charset="0"/>
              <a:cs typeface="Arial" panose="020B0604020202020204" pitchFamily="34" charset="0"/>
            </a:endParaRPr>
          </a:p>
        </p:txBody>
      </p:sp>
      <p:sp>
        <p:nvSpPr>
          <p:cNvPr id="43" name="文本框 42">
            <a:extLst>
              <a:ext uri="{FF2B5EF4-FFF2-40B4-BE49-F238E27FC236}">
                <a16:creationId xmlns:a16="http://schemas.microsoft.com/office/drawing/2014/main" id="{4817E58F-8027-435C-B64B-C0068CD4FC55}"/>
              </a:ext>
            </a:extLst>
          </p:cNvPr>
          <p:cNvSpPr txBox="1"/>
          <p:nvPr/>
        </p:nvSpPr>
        <p:spPr>
          <a:xfrm rot="2755879">
            <a:off x="1357879" y="5245657"/>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安全隐患</a:t>
            </a:r>
          </a:p>
        </p:txBody>
      </p:sp>
      <p:sp>
        <p:nvSpPr>
          <p:cNvPr id="44" name="文本框 43">
            <a:extLst>
              <a:ext uri="{FF2B5EF4-FFF2-40B4-BE49-F238E27FC236}">
                <a16:creationId xmlns:a16="http://schemas.microsoft.com/office/drawing/2014/main" id="{F84F39AE-CB29-4CB6-ABA4-6877601D151D}"/>
              </a:ext>
            </a:extLst>
          </p:cNvPr>
          <p:cNvSpPr txBox="1"/>
          <p:nvPr/>
        </p:nvSpPr>
        <p:spPr>
          <a:xfrm rot="2755879">
            <a:off x="2375603" y="5267267"/>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规范管理</a:t>
            </a:r>
          </a:p>
        </p:txBody>
      </p:sp>
      <p:sp>
        <p:nvSpPr>
          <p:cNvPr id="45" name="文本框 44">
            <a:extLst>
              <a:ext uri="{FF2B5EF4-FFF2-40B4-BE49-F238E27FC236}">
                <a16:creationId xmlns:a16="http://schemas.microsoft.com/office/drawing/2014/main" id="{663108AE-EB29-43AB-8F00-E7BF2A153E5E}"/>
              </a:ext>
            </a:extLst>
          </p:cNvPr>
          <p:cNvSpPr txBox="1"/>
          <p:nvPr/>
        </p:nvSpPr>
        <p:spPr>
          <a:xfrm rot="2755879">
            <a:off x="3458278" y="5340077"/>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环境卫生</a:t>
            </a:r>
          </a:p>
        </p:txBody>
      </p:sp>
      <p:sp>
        <p:nvSpPr>
          <p:cNvPr id="46" name="文本框 45">
            <a:extLst>
              <a:ext uri="{FF2B5EF4-FFF2-40B4-BE49-F238E27FC236}">
                <a16:creationId xmlns:a16="http://schemas.microsoft.com/office/drawing/2014/main" id="{623FC363-D7EC-4FE7-B06C-B05B77FA164A}"/>
              </a:ext>
            </a:extLst>
          </p:cNvPr>
          <p:cNvSpPr txBox="1"/>
          <p:nvPr/>
        </p:nvSpPr>
        <p:spPr>
          <a:xfrm rot="2755879">
            <a:off x="4438538" y="5255716"/>
            <a:ext cx="420915"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环境污染隐患</a:t>
            </a:r>
          </a:p>
        </p:txBody>
      </p:sp>
      <p:sp>
        <p:nvSpPr>
          <p:cNvPr id="47" name="文本框 46">
            <a:extLst>
              <a:ext uri="{FF2B5EF4-FFF2-40B4-BE49-F238E27FC236}">
                <a16:creationId xmlns:a16="http://schemas.microsoft.com/office/drawing/2014/main" id="{801F5045-7D7D-4D6F-A718-F825C4BED608}"/>
              </a:ext>
            </a:extLst>
          </p:cNvPr>
          <p:cNvSpPr txBox="1"/>
          <p:nvPr/>
        </p:nvSpPr>
        <p:spPr>
          <a:xfrm rot="2755879">
            <a:off x="5521528" y="5255717"/>
            <a:ext cx="420915"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能源资源问题</a:t>
            </a:r>
          </a:p>
        </p:txBody>
      </p:sp>
      <p:sp>
        <p:nvSpPr>
          <p:cNvPr id="48" name="文本框 47">
            <a:extLst>
              <a:ext uri="{FF2B5EF4-FFF2-40B4-BE49-F238E27FC236}">
                <a16:creationId xmlns:a16="http://schemas.microsoft.com/office/drawing/2014/main" id="{BEEF20C5-72F9-46FA-A6F9-0ACAF7A09C5E}"/>
              </a:ext>
            </a:extLst>
          </p:cNvPr>
          <p:cNvSpPr txBox="1"/>
          <p:nvPr/>
        </p:nvSpPr>
        <p:spPr>
          <a:xfrm rot="2755879">
            <a:off x="6767308" y="5340078"/>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违反规定</a:t>
            </a:r>
          </a:p>
        </p:txBody>
      </p:sp>
      <p:sp>
        <p:nvSpPr>
          <p:cNvPr id="49" name="文本框 48">
            <a:extLst>
              <a:ext uri="{FF2B5EF4-FFF2-40B4-BE49-F238E27FC236}">
                <a16:creationId xmlns:a16="http://schemas.microsoft.com/office/drawing/2014/main" id="{D544091F-28E8-4384-AE0D-E21EA97F0FB1}"/>
              </a:ext>
            </a:extLst>
          </p:cNvPr>
          <p:cNvSpPr txBox="1"/>
          <p:nvPr/>
        </p:nvSpPr>
        <p:spPr>
          <a:xfrm rot="2755879">
            <a:off x="7837472" y="5340077"/>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违章作业</a:t>
            </a:r>
          </a:p>
        </p:txBody>
      </p:sp>
      <p:sp>
        <p:nvSpPr>
          <p:cNvPr id="50" name="文本框 49">
            <a:extLst>
              <a:ext uri="{FF2B5EF4-FFF2-40B4-BE49-F238E27FC236}">
                <a16:creationId xmlns:a16="http://schemas.microsoft.com/office/drawing/2014/main" id="{2B59D340-0A8B-4C7B-BB90-0237BD5E31D2}"/>
              </a:ext>
            </a:extLst>
          </p:cNvPr>
          <p:cNvSpPr txBox="1"/>
          <p:nvPr/>
        </p:nvSpPr>
        <p:spPr>
          <a:xfrm rot="2755879">
            <a:off x="8914899" y="5340077"/>
            <a:ext cx="420915"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消防隐患</a:t>
            </a:r>
          </a:p>
        </p:txBody>
      </p:sp>
      <p:sp>
        <p:nvSpPr>
          <p:cNvPr id="51" name="文本框 50">
            <a:extLst>
              <a:ext uri="{FF2B5EF4-FFF2-40B4-BE49-F238E27FC236}">
                <a16:creationId xmlns:a16="http://schemas.microsoft.com/office/drawing/2014/main" id="{D4611B1F-6B8B-4A91-A418-297552FBAA0B}"/>
              </a:ext>
            </a:extLst>
          </p:cNvPr>
          <p:cNvSpPr txBox="1"/>
          <p:nvPr/>
        </p:nvSpPr>
        <p:spPr>
          <a:xfrm rot="2755879">
            <a:off x="9804964" y="5264156"/>
            <a:ext cx="420915" cy="1754326"/>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职业健康隐患</a:t>
            </a:r>
          </a:p>
        </p:txBody>
      </p:sp>
    </p:spTree>
    <p:extLst>
      <p:ext uri="{BB962C8B-B14F-4D97-AF65-F5344CB8AC3E}">
        <p14:creationId xmlns:p14="http://schemas.microsoft.com/office/powerpoint/2010/main" val="350232273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2386</Words>
  <Application>Microsoft Office PowerPoint</Application>
  <PresentationFormat>宽屏</PresentationFormat>
  <Paragraphs>466</Paragraphs>
  <Slides>40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Lato Light</vt:lpstr>
      <vt:lpstr>等线</vt:lpstr>
      <vt:lpstr>等线 Light</vt:lpstr>
      <vt:lpstr>微软雅黑</vt:lpstr>
      <vt:lpstr>新宋体</vt:lpstr>
      <vt:lpstr>Arial</vt:lpstr>
      <vt:lpstr>Arial Narrow</vt:lpstr>
      <vt:lpstr>Lato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73</cp:revision>
  <dcterms:created xsi:type="dcterms:W3CDTF">2019-11-23T07:29:12Z</dcterms:created>
  <dcterms:modified xsi:type="dcterms:W3CDTF">2019-11-27T03:07:00Z</dcterms:modified>
</cp:coreProperties>
</file>