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2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3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4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3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6.xml" ContentType="application/vnd.openxmlformats-officedocument.themeOverride+xml"/>
  <Override PartName="/ppt/notesSlides/notesSlide14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7.xml" ContentType="application/vnd.openxmlformats-officedocument.themeOverr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28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8.xml" ContentType="application/vnd.openxmlformats-officedocument.themeOverr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9.xml" ContentType="application/vnd.openxmlformats-officedocument.themeOverr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theme/themeOverride10.xml" ContentType="application/vnd.openxmlformats-officedocument.themeOverride+xml"/>
  <Override PartName="/ppt/tags/tag9.xml" ContentType="application/vnd.openxmlformats-officedocument.presentationml.tags+xml"/>
  <Override PartName="/ppt/notesSlides/notesSlide4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3" r:id="rId2"/>
    <p:sldMasterId id="2147483670" r:id="rId3"/>
  </p:sldMasterIdLst>
  <p:notesMasterIdLst>
    <p:notesMasterId r:id="rId50"/>
  </p:notesMasterIdLst>
  <p:sldIdLst>
    <p:sldId id="456" r:id="rId4"/>
    <p:sldId id="327" r:id="rId5"/>
    <p:sldId id="357" r:id="rId6"/>
    <p:sldId id="358" r:id="rId7"/>
    <p:sldId id="411" r:id="rId8"/>
    <p:sldId id="316" r:id="rId9"/>
    <p:sldId id="317" r:id="rId10"/>
    <p:sldId id="455" r:id="rId11"/>
    <p:sldId id="311" r:id="rId12"/>
    <p:sldId id="331" r:id="rId13"/>
    <p:sldId id="330" r:id="rId14"/>
    <p:sldId id="333" r:id="rId15"/>
    <p:sldId id="356" r:id="rId16"/>
    <p:sldId id="437" r:id="rId17"/>
    <p:sldId id="449" r:id="rId18"/>
    <p:sldId id="347" r:id="rId19"/>
    <p:sldId id="312" r:id="rId20"/>
    <p:sldId id="451" r:id="rId21"/>
    <p:sldId id="366" r:id="rId22"/>
    <p:sldId id="412" r:id="rId23"/>
    <p:sldId id="420" r:id="rId24"/>
    <p:sldId id="421" r:id="rId25"/>
    <p:sldId id="362" r:id="rId26"/>
    <p:sldId id="434" r:id="rId27"/>
    <p:sldId id="322" r:id="rId28"/>
    <p:sldId id="349" r:id="rId29"/>
    <p:sldId id="435" r:id="rId30"/>
    <p:sldId id="361" r:id="rId31"/>
    <p:sldId id="426" r:id="rId32"/>
    <p:sldId id="354" r:id="rId33"/>
    <p:sldId id="364" r:id="rId34"/>
    <p:sldId id="413" r:id="rId35"/>
    <p:sldId id="409" r:id="rId36"/>
    <p:sldId id="430" r:id="rId37"/>
    <p:sldId id="431" r:id="rId38"/>
    <p:sldId id="432" r:id="rId39"/>
    <p:sldId id="433" r:id="rId40"/>
    <p:sldId id="414" r:id="rId41"/>
    <p:sldId id="446" r:id="rId42"/>
    <p:sldId id="370" r:id="rId43"/>
    <p:sldId id="440" r:id="rId44"/>
    <p:sldId id="441" r:id="rId45"/>
    <p:sldId id="442" r:id="rId46"/>
    <p:sldId id="443" r:id="rId47"/>
    <p:sldId id="445" r:id="rId48"/>
    <p:sldId id="457" r:id="rId4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刘 洪亮" initials="刘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553EB"/>
    <a:srgbClr val="147C99"/>
    <a:srgbClr val="3C8C93"/>
    <a:srgbClr val="CC6600"/>
    <a:srgbClr val="0B5395"/>
    <a:srgbClr val="0BD0D9"/>
    <a:srgbClr val="0F6FC6"/>
    <a:srgbClr val="1B87E9"/>
    <a:srgbClr val="05A3FE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26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762" y="72"/>
      </p:cViewPr>
      <p:guideLst>
        <p:guide orient="horz" pos="2137"/>
        <p:guide pos="381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15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8" Type="http://schemas.openxmlformats.org/officeDocument/2006/relationships/slide" Target="slides/slide5.xml"/><Relationship Id="rId51" Type="http://schemas.openxmlformats.org/officeDocument/2006/relationships/commentAuthors" Target="commentAuthors.xml"/><Relationship Id="rId3" Type="http://schemas.openxmlformats.org/officeDocument/2006/relationships/slideMaster" Target="slideMasters/slideMaster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D:\EHS\1@EHS&#39033;&#30446;PPT\&#24635;&#32467;1\&#24635;&#32467;&#25968;&#25454;&#22270;&#34920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D:\EHS\1@EHS&#39033;&#30446;PPT\&#24635;&#32467;1\&#24635;&#32467;&#25968;&#25454;&#22270;&#34920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EHS\1@EHS&#39033;&#30446;PPT\&#24635;&#32467;1\&#24635;&#32467;&#25968;&#25454;&#22270;&#34920;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oleObject" Target="file:///D:\EHS\1@EHS&#39033;&#30446;PPT\&#24635;&#32467;1\&#24635;&#32467;&#25968;&#25454;&#22270;&#34920;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file:///D:\EHS\1@EHS&#39033;&#30446;PPT\&#24635;&#32467;1\&#24635;&#32467;&#25968;&#25454;&#22270;&#34920;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EHS\1@EHS&#39033;&#30446;PPT\&#24635;&#32467;1\&#24635;&#32467;&#25968;&#25454;&#22270;&#34920;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D:\EHS\1@EHS&#39033;&#30446;PPT\&#24635;&#32467;1\&#24635;&#32467;&#25968;&#25454;&#22270;&#34920;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oleObject" Target="file:///D:\EHS\1@EHS&#39033;&#30446;PPT\&#24635;&#32467;1\&#24635;&#32467;&#25968;&#25454;&#22270;&#34920;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D:\EHS\1@EHS&#39033;&#30446;PPT\&#24635;&#32467;1\&#24635;&#32467;&#25968;&#25454;&#22270;&#34920;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package" Target="../embeddings/Microsoft_Excel_Worksheet1.xlsx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package" Target="../embeddings/Microsoft_Excel_Worksheet2.xlsx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E:\&#38598;&#22242;\24-&#20250;&#35758;\2017&#24180;&#24635;&#32467;\2017&#24180;&#24635;&#32467;&#25968;&#25454;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BD0D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FD7-408B-B4EF-05B5B830FAEB}"/>
              </c:ext>
            </c:extLst>
          </c:dPt>
          <c:dPt>
            <c:idx val="1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FD7-408B-B4EF-05B5B830FAE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Sheet1!$B$1:$C$1</c:f>
              <c:strCache>
                <c:ptCount val="2"/>
                <c:pt idx="0">
                  <c:v>18年</c:v>
                </c:pt>
                <c:pt idx="1">
                  <c:v>19年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2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FD7-408B-B4EF-05B5B830FA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43183488"/>
        <c:axId val="1843183880"/>
      </c:barChart>
      <c:catAx>
        <c:axId val="1843183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  <c:crossAx val="1843183880"/>
        <c:crosses val="autoZero"/>
        <c:auto val="1"/>
        <c:lblAlgn val="ctr"/>
        <c:lblOffset val="100"/>
        <c:noMultiLvlLbl val="0"/>
      </c:catAx>
      <c:valAx>
        <c:axId val="1843183880"/>
        <c:scaling>
          <c:orientation val="minMax"/>
          <c:max val="2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  <c:crossAx val="1843183488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  <a:endParaRPr lang="zh-CN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BD0D9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4C3-4E82-BE11-559436A2428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Sheet1!$H$1:$I$1</c:f>
              <c:strCache>
                <c:ptCount val="2"/>
                <c:pt idx="0">
                  <c:v>18年</c:v>
                </c:pt>
                <c:pt idx="1">
                  <c:v>19年</c:v>
                </c:pt>
              </c:strCache>
            </c:strRef>
          </c:cat>
          <c:val>
            <c:numRef>
              <c:f>Sheet1!$H$2:$I$2</c:f>
              <c:numCache>
                <c:formatCode>General</c:formatCode>
                <c:ptCount val="2"/>
                <c:pt idx="0">
                  <c:v>5</c:v>
                </c:pt>
                <c:pt idx="1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4C3-4E82-BE11-559436A242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35174056"/>
        <c:axId val="1835174448"/>
      </c:barChart>
      <c:catAx>
        <c:axId val="1835174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  <c:crossAx val="1835174448"/>
        <c:crosses val="autoZero"/>
        <c:auto val="1"/>
        <c:lblAlgn val="ctr"/>
        <c:lblOffset val="100"/>
        <c:noMultiLvlLbl val="0"/>
      </c:catAx>
      <c:valAx>
        <c:axId val="1835174448"/>
        <c:scaling>
          <c:orientation val="minMax"/>
          <c:max val="5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  <c:crossAx val="1835174056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  <a:endParaRPr lang="zh-CN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4.2446900197455797E-2"/>
          <c:y val="2.54283318751823E-2"/>
          <c:w val="0.889658163265306"/>
          <c:h val="0.88299358413531603"/>
        </c:manualLayout>
      </c:layout>
      <c:lineChart>
        <c:grouping val="standard"/>
        <c:varyColors val="0"/>
        <c:ser>
          <c:idx val="0"/>
          <c:order val="0"/>
          <c:tx>
            <c:strRef>
              <c:f>Sheet2!$A$5</c:f>
              <c:strCache>
                <c:ptCount val="1"/>
                <c:pt idx="0">
                  <c:v>2018年</c:v>
                </c:pt>
              </c:strCache>
            </c:strRef>
          </c:tx>
          <c:spPr>
            <a:ln w="317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Sheet2!$B$4:$M$4</c:f>
              <c:strCache>
                <c:ptCount val="12"/>
                <c:pt idx="0">
                  <c:v>一月</c:v>
                </c:pt>
                <c:pt idx="1">
                  <c:v>二月</c:v>
                </c:pt>
                <c:pt idx="2">
                  <c:v>三月</c:v>
                </c:pt>
                <c:pt idx="3">
                  <c:v>四月</c:v>
                </c:pt>
                <c:pt idx="4">
                  <c:v>五月</c:v>
                </c:pt>
                <c:pt idx="5">
                  <c:v>六月</c:v>
                </c:pt>
                <c:pt idx="6">
                  <c:v>七月</c:v>
                </c:pt>
                <c:pt idx="7">
                  <c:v>八月</c:v>
                </c:pt>
                <c:pt idx="8">
                  <c:v>九月</c:v>
                </c:pt>
                <c:pt idx="9">
                  <c:v>十月</c:v>
                </c:pt>
                <c:pt idx="10">
                  <c:v>十一月</c:v>
                </c:pt>
                <c:pt idx="11">
                  <c:v>十二月</c:v>
                </c:pt>
              </c:strCache>
            </c:strRef>
          </c:cat>
          <c:val>
            <c:numRef>
              <c:f>Sheet2!$B$5:$M$5</c:f>
              <c:numCache>
                <c:formatCode>0.00_ </c:formatCode>
                <c:ptCount val="12"/>
                <c:pt idx="0">
                  <c:v>4.4455086794644902</c:v>
                </c:pt>
                <c:pt idx="1">
                  <c:v>3.8690283702476398</c:v>
                </c:pt>
                <c:pt idx="2">
                  <c:v>9.9741553314018301</c:v>
                </c:pt>
                <c:pt idx="3">
                  <c:v>2.8024426725554301</c:v>
                </c:pt>
                <c:pt idx="4">
                  <c:v>2.80567460032885</c:v>
                </c:pt>
                <c:pt idx="5">
                  <c:v>7.2611828501353504</c:v>
                </c:pt>
                <c:pt idx="6">
                  <c:v>4.4755335693079301</c:v>
                </c:pt>
                <c:pt idx="7">
                  <c:v>5.3220107908558596</c:v>
                </c:pt>
                <c:pt idx="8">
                  <c:v>3.5754141366440302</c:v>
                </c:pt>
                <c:pt idx="9">
                  <c:v>3.4820547953552898</c:v>
                </c:pt>
                <c:pt idx="10">
                  <c:v>4.81300929459477</c:v>
                </c:pt>
                <c:pt idx="11">
                  <c:v>3.7981064266945999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7C66-43B8-9BD7-021EE5EE96B8}"/>
            </c:ext>
          </c:extLst>
        </c:ser>
        <c:ser>
          <c:idx val="1"/>
          <c:order val="1"/>
          <c:tx>
            <c:strRef>
              <c:f>Sheet2!$A$6</c:f>
              <c:strCache>
                <c:ptCount val="1"/>
                <c:pt idx="0">
                  <c:v>2019年</c:v>
                </c:pt>
              </c:strCache>
            </c:strRef>
          </c:tx>
          <c:spPr>
            <a:ln w="444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defRPr>
                </a:pPr>
                <a:endParaRPr lang="zh-CN"/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Sheet2!$B$4:$M$4</c:f>
              <c:strCache>
                <c:ptCount val="12"/>
                <c:pt idx="0">
                  <c:v>一月</c:v>
                </c:pt>
                <c:pt idx="1">
                  <c:v>二月</c:v>
                </c:pt>
                <c:pt idx="2">
                  <c:v>三月</c:v>
                </c:pt>
                <c:pt idx="3">
                  <c:v>四月</c:v>
                </c:pt>
                <c:pt idx="4">
                  <c:v>五月</c:v>
                </c:pt>
                <c:pt idx="5">
                  <c:v>六月</c:v>
                </c:pt>
                <c:pt idx="6">
                  <c:v>七月</c:v>
                </c:pt>
                <c:pt idx="7">
                  <c:v>八月</c:v>
                </c:pt>
                <c:pt idx="8">
                  <c:v>九月</c:v>
                </c:pt>
                <c:pt idx="9">
                  <c:v>十月</c:v>
                </c:pt>
                <c:pt idx="10">
                  <c:v>十一月</c:v>
                </c:pt>
                <c:pt idx="11">
                  <c:v>十二月</c:v>
                </c:pt>
              </c:strCache>
            </c:strRef>
          </c:cat>
          <c:val>
            <c:numRef>
              <c:f>Sheet2!$B$6:$M$6</c:f>
              <c:numCache>
                <c:formatCode>0.00_ </c:formatCode>
                <c:ptCount val="12"/>
                <c:pt idx="0">
                  <c:v>3.8851175782756702</c:v>
                </c:pt>
                <c:pt idx="1">
                  <c:v>0.94190346936202796</c:v>
                </c:pt>
                <c:pt idx="2">
                  <c:v>3.8655390585865299</c:v>
                </c:pt>
                <c:pt idx="3">
                  <c:v>3.9929508963958602</c:v>
                </c:pt>
                <c:pt idx="4">
                  <c:v>2.88601554615766</c:v>
                </c:pt>
                <c:pt idx="5">
                  <c:v>2.7613366769316001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1-7C66-43B8-9BD7-021EE5EE96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-1934391152"/>
        <c:axId val="-1934390760"/>
      </c:lineChart>
      <c:catAx>
        <c:axId val="-1934391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  <c:crossAx val="-1934390760"/>
        <c:crosses val="autoZero"/>
        <c:auto val="1"/>
        <c:lblAlgn val="ctr"/>
        <c:lblOffset val="100"/>
        <c:noMultiLvlLbl val="0"/>
      </c:catAx>
      <c:valAx>
        <c:axId val="-1934390760"/>
        <c:scaling>
          <c:orientation val="minMax"/>
        </c:scaling>
        <c:delete val="0"/>
        <c:axPos val="l"/>
        <c:numFmt formatCode="0_ 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  <c:crossAx val="-1934391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6.7976471828403898E-2"/>
          <c:y val="5.6133712452610098E-2"/>
          <c:w val="0.190549621144463"/>
          <c:h val="7.812554680664919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  <a:endParaRPr lang="zh-CN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28575">
                <a:solidFill>
                  <a:schemeClr val="accent1"/>
                </a:solidFill>
              </a:ln>
              <a:effectLst/>
            </c:spPr>
          </c:marker>
          <c:cat>
            <c:strRef>
              <c:f>Sheet1!$B$8:$S$8</c:f>
              <c:strCache>
                <c:ptCount val="18"/>
                <c:pt idx="0">
                  <c:v>Jan,2018</c:v>
                </c:pt>
                <c:pt idx="1">
                  <c:v>Feb,2018</c:v>
                </c:pt>
                <c:pt idx="2">
                  <c:v>Mar,2018</c:v>
                </c:pt>
                <c:pt idx="3">
                  <c:v>Apr,2018</c:v>
                </c:pt>
                <c:pt idx="4">
                  <c:v>May,2018</c:v>
                </c:pt>
                <c:pt idx="5">
                  <c:v>Jun,2018</c:v>
                </c:pt>
                <c:pt idx="6">
                  <c:v>Jul,2018</c:v>
                </c:pt>
                <c:pt idx="7">
                  <c:v>Aug,2018</c:v>
                </c:pt>
                <c:pt idx="8">
                  <c:v>Sep,2018</c:v>
                </c:pt>
                <c:pt idx="9">
                  <c:v>Oct,2018</c:v>
                </c:pt>
                <c:pt idx="10">
                  <c:v>Nov,2018</c:v>
                </c:pt>
                <c:pt idx="11">
                  <c:v>Dec,2018</c:v>
                </c:pt>
                <c:pt idx="12">
                  <c:v>Jan,2019</c:v>
                </c:pt>
                <c:pt idx="13">
                  <c:v>Feb,2019</c:v>
                </c:pt>
                <c:pt idx="14">
                  <c:v>Mar,2019</c:v>
                </c:pt>
                <c:pt idx="15">
                  <c:v>Apr,2019</c:v>
                </c:pt>
                <c:pt idx="16">
                  <c:v>May,2019</c:v>
                </c:pt>
                <c:pt idx="17">
                  <c:v>Jun,2019</c:v>
                </c:pt>
              </c:strCache>
            </c:strRef>
          </c:cat>
          <c:val>
            <c:numRef>
              <c:f>Sheet1!$B$9:$S$9</c:f>
              <c:numCache>
                <c:formatCode>0.00_ </c:formatCode>
                <c:ptCount val="18"/>
                <c:pt idx="0">
                  <c:v>4.4196153205717597</c:v>
                </c:pt>
                <c:pt idx="1">
                  <c:v>2.4553869390872598</c:v>
                </c:pt>
                <c:pt idx="2">
                  <c:v>10.8262992461287</c:v>
                </c:pt>
                <c:pt idx="3">
                  <c:v>6.1083889996640401</c:v>
                </c:pt>
                <c:pt idx="4">
                  <c:v>2.7924822654105501</c:v>
                </c:pt>
                <c:pt idx="5">
                  <c:v>6.3244249290760903</c:v>
                </c:pt>
                <c:pt idx="6">
                  <c:v>4.45450568795831</c:v>
                </c:pt>
                <c:pt idx="7">
                  <c:v>5.3019633833153801</c:v>
                </c:pt>
                <c:pt idx="8">
                  <c:v>4.4500257656491797</c:v>
                </c:pt>
                <c:pt idx="9">
                  <c:v>4.3369836278868004</c:v>
                </c:pt>
                <c:pt idx="10">
                  <c:v>3.1953246010437502</c:v>
                </c:pt>
                <c:pt idx="11">
                  <c:v>4.5397042534002399</c:v>
                </c:pt>
                <c:pt idx="12">
                  <c:v>3.8688821523697898</c:v>
                </c:pt>
                <c:pt idx="13">
                  <c:v>0.93775824689921805</c:v>
                </c:pt>
                <c:pt idx="14">
                  <c:v>3.8473105350351098</c:v>
                </c:pt>
                <c:pt idx="15">
                  <c:v>3.9660962741691401</c:v>
                </c:pt>
                <c:pt idx="16">
                  <c:v>2.8654049384528202</c:v>
                </c:pt>
                <c:pt idx="17">
                  <c:v>2.7410712550518301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58AC-4E83-B134-3C9142E830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27283848"/>
        <c:axId val="1327284240"/>
      </c:lineChart>
      <c:catAx>
        <c:axId val="1327283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  <c:crossAx val="1327284240"/>
        <c:crosses val="autoZero"/>
        <c:auto val="1"/>
        <c:lblAlgn val="ctr"/>
        <c:lblOffset val="100"/>
        <c:noMultiLvlLbl val="0"/>
      </c:catAx>
      <c:valAx>
        <c:axId val="1327284240"/>
        <c:scaling>
          <c:orientation val="minMax"/>
        </c:scaling>
        <c:delete val="0"/>
        <c:axPos val="l"/>
        <c:numFmt formatCode="0_ 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  <c:crossAx val="1327283848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solidFill>
      <a:schemeClr val="bg1">
        <a:lumMod val="95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lang="zh-CN" sz="1200"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9065871408375799E-2"/>
          <c:y val="5.5356723959753197E-2"/>
          <c:w val="0.95446123558017504"/>
          <c:h val="0.8426188921364129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Sheet1!$B$27</c:f>
              <c:strCache>
                <c:ptCount val="1"/>
                <c:pt idx="0">
                  <c:v>18年目标值</c:v>
                </c:pt>
              </c:strCache>
            </c:strRef>
          </c:tx>
          <c:spPr>
            <a:solidFill>
              <a:srgbClr val="3C8C9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Sheet1!$C$26:$N$26</c:f>
              <c:strCache>
                <c:ptCount val="12"/>
                <c:pt idx="0">
                  <c:v>A公司</c:v>
                </c:pt>
                <c:pt idx="1">
                  <c:v>B公司</c:v>
                </c:pt>
                <c:pt idx="2">
                  <c:v>C公司</c:v>
                </c:pt>
                <c:pt idx="3">
                  <c:v>D公司</c:v>
                </c:pt>
                <c:pt idx="4">
                  <c:v>E公司</c:v>
                </c:pt>
                <c:pt idx="5">
                  <c:v>F公司</c:v>
                </c:pt>
                <c:pt idx="6">
                  <c:v>G公司</c:v>
                </c:pt>
                <c:pt idx="7">
                  <c:v>H公司</c:v>
                </c:pt>
                <c:pt idx="8">
                  <c:v>J公司</c:v>
                </c:pt>
                <c:pt idx="9">
                  <c:v>K公司</c:v>
                </c:pt>
                <c:pt idx="10">
                  <c:v>M公司</c:v>
                </c:pt>
                <c:pt idx="11">
                  <c:v>N公司</c:v>
                </c:pt>
              </c:strCache>
            </c:strRef>
          </c:cat>
          <c:val>
            <c:numRef>
              <c:f>Sheet1!$C$27:$N$27</c:f>
              <c:numCache>
                <c:formatCode>General</c:formatCode>
                <c:ptCount val="12"/>
                <c:pt idx="0">
                  <c:v>4.8</c:v>
                </c:pt>
                <c:pt idx="1">
                  <c:v>4.75</c:v>
                </c:pt>
                <c:pt idx="2">
                  <c:v>1.8</c:v>
                </c:pt>
                <c:pt idx="3">
                  <c:v>4.5999999999999996</c:v>
                </c:pt>
                <c:pt idx="4">
                  <c:v>3.5</c:v>
                </c:pt>
                <c:pt idx="5">
                  <c:v>4.5</c:v>
                </c:pt>
                <c:pt idx="6">
                  <c:v>4.8</c:v>
                </c:pt>
                <c:pt idx="7">
                  <c:v>3.5</c:v>
                </c:pt>
                <c:pt idx="8">
                  <c:v>4.5</c:v>
                </c:pt>
                <c:pt idx="9">
                  <c:v>3.8</c:v>
                </c:pt>
                <c:pt idx="10">
                  <c:v>3.75</c:v>
                </c:pt>
                <c:pt idx="11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04-40FB-B4F1-56145E5ABF14}"/>
            </c:ext>
          </c:extLst>
        </c:ser>
        <c:ser>
          <c:idx val="1"/>
          <c:order val="1"/>
          <c:tx>
            <c:strRef>
              <c:f>Sheet1!$B$28</c:f>
              <c:strCache>
                <c:ptCount val="1"/>
                <c:pt idx="0">
                  <c:v>19年实际值</c:v>
                </c:pt>
              </c:strCache>
            </c:strRef>
          </c:tx>
          <c:spPr>
            <a:solidFill>
              <a:srgbClr val="0B539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defRPr>
                </a:pPr>
                <a:endParaRPr lang="zh-CN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Sheet1!$C$26:$N$26</c:f>
              <c:strCache>
                <c:ptCount val="12"/>
                <c:pt idx="0">
                  <c:v>A公司</c:v>
                </c:pt>
                <c:pt idx="1">
                  <c:v>B公司</c:v>
                </c:pt>
                <c:pt idx="2">
                  <c:v>C公司</c:v>
                </c:pt>
                <c:pt idx="3">
                  <c:v>D公司</c:v>
                </c:pt>
                <c:pt idx="4">
                  <c:v>E公司</c:v>
                </c:pt>
                <c:pt idx="5">
                  <c:v>F公司</c:v>
                </c:pt>
                <c:pt idx="6">
                  <c:v>G公司</c:v>
                </c:pt>
                <c:pt idx="7">
                  <c:v>H公司</c:v>
                </c:pt>
                <c:pt idx="8">
                  <c:v>J公司</c:v>
                </c:pt>
                <c:pt idx="9">
                  <c:v>K公司</c:v>
                </c:pt>
                <c:pt idx="10">
                  <c:v>M公司</c:v>
                </c:pt>
                <c:pt idx="11">
                  <c:v>N公司</c:v>
                </c:pt>
              </c:strCache>
            </c:strRef>
          </c:cat>
          <c:val>
            <c:numRef>
              <c:f>Sheet1!$C$28:$N$28</c:f>
              <c:numCache>
                <c:formatCode>General</c:formatCode>
                <c:ptCount val="12"/>
                <c:pt idx="0">
                  <c:v>3.2</c:v>
                </c:pt>
                <c:pt idx="1">
                  <c:v>3.45</c:v>
                </c:pt>
                <c:pt idx="2">
                  <c:v>3.5</c:v>
                </c:pt>
                <c:pt idx="3">
                  <c:v>3.12</c:v>
                </c:pt>
                <c:pt idx="4">
                  <c:v>2.1</c:v>
                </c:pt>
                <c:pt idx="5">
                  <c:v>3.45</c:v>
                </c:pt>
                <c:pt idx="6">
                  <c:v>3.5</c:v>
                </c:pt>
                <c:pt idx="7">
                  <c:v>2.1</c:v>
                </c:pt>
                <c:pt idx="8">
                  <c:v>3.5</c:v>
                </c:pt>
                <c:pt idx="9">
                  <c:v>3.12</c:v>
                </c:pt>
                <c:pt idx="10">
                  <c:v>2.1</c:v>
                </c:pt>
                <c:pt idx="1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D04-40FB-B4F1-56145E5ABF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327285416"/>
        <c:axId val="-2104491136"/>
      </c:barChart>
      <c:catAx>
        <c:axId val="1327285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  <c:crossAx val="-2104491136"/>
        <c:crosses val="autoZero"/>
        <c:auto val="1"/>
        <c:lblAlgn val="ctr"/>
        <c:lblOffset val="100"/>
        <c:noMultiLvlLbl val="0"/>
      </c:catAx>
      <c:valAx>
        <c:axId val="-21044911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  <c:crossAx val="1327285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8028769825360399E-2"/>
          <c:y val="4.2244823563721202E-2"/>
          <c:w val="0.20872042575705699"/>
          <c:h val="8.988078886943390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defRPr>
          </a:pPr>
          <a:endParaRPr lang="zh-CN"/>
        </a:p>
      </c:txPr>
    </c:legend>
    <c:plotVisOnly val="1"/>
    <c:dispBlanksAs val="gap"/>
    <c:showDLblsOverMax val="0"/>
  </c:chart>
  <c:spPr>
    <a:solidFill>
      <a:sysClr val="window" lastClr="FFFFFF">
        <a:lumMod val="95000"/>
      </a:sysClr>
    </a:solidFill>
    <a:ln>
      <a:noFill/>
    </a:ln>
    <a:effectLst/>
  </c:spPr>
  <c:txPr>
    <a:bodyPr/>
    <a:lstStyle/>
    <a:p>
      <a:pPr>
        <a:defRPr lang="zh-CN"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  <a:endParaRPr lang="zh-CN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Sheet1!$B$18</c:f>
              <c:strCache>
                <c:ptCount val="1"/>
                <c:pt idx="0">
                  <c:v>19年目标值</c:v>
                </c:pt>
              </c:strCache>
            </c:strRef>
          </c:tx>
          <c:spPr>
            <a:noFill/>
            <a:ln w="38100">
              <a:solidFill>
                <a:srgbClr val="00B050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Sheet1!$C$17:$N$17</c:f>
              <c:strCache>
                <c:ptCount val="12"/>
                <c:pt idx="0">
                  <c:v>A公司</c:v>
                </c:pt>
                <c:pt idx="1">
                  <c:v>B公司</c:v>
                </c:pt>
                <c:pt idx="2">
                  <c:v>C公司</c:v>
                </c:pt>
                <c:pt idx="3">
                  <c:v>D公司</c:v>
                </c:pt>
                <c:pt idx="4">
                  <c:v>E公司</c:v>
                </c:pt>
                <c:pt idx="5">
                  <c:v>F公司</c:v>
                </c:pt>
                <c:pt idx="6">
                  <c:v>G公司</c:v>
                </c:pt>
                <c:pt idx="7">
                  <c:v>H公司</c:v>
                </c:pt>
                <c:pt idx="8">
                  <c:v>J公司</c:v>
                </c:pt>
                <c:pt idx="9">
                  <c:v>K公司</c:v>
                </c:pt>
                <c:pt idx="10">
                  <c:v>M公司</c:v>
                </c:pt>
                <c:pt idx="11">
                  <c:v>N公司</c:v>
                </c:pt>
              </c:strCache>
            </c:strRef>
          </c:cat>
          <c:val>
            <c:numRef>
              <c:f>Sheet1!$C$18:$N$18</c:f>
              <c:numCache>
                <c:formatCode>General</c:formatCode>
                <c:ptCount val="12"/>
                <c:pt idx="0">
                  <c:v>4.8</c:v>
                </c:pt>
                <c:pt idx="1">
                  <c:v>4.75</c:v>
                </c:pt>
                <c:pt idx="2">
                  <c:v>1.8</c:v>
                </c:pt>
                <c:pt idx="3">
                  <c:v>4.5999999999999996</c:v>
                </c:pt>
                <c:pt idx="4">
                  <c:v>3.5</c:v>
                </c:pt>
                <c:pt idx="5">
                  <c:v>4.5</c:v>
                </c:pt>
                <c:pt idx="6">
                  <c:v>4.8</c:v>
                </c:pt>
                <c:pt idx="7">
                  <c:v>3.5</c:v>
                </c:pt>
                <c:pt idx="8">
                  <c:v>4.5</c:v>
                </c:pt>
                <c:pt idx="9">
                  <c:v>3.8</c:v>
                </c:pt>
                <c:pt idx="10">
                  <c:v>3.75</c:v>
                </c:pt>
                <c:pt idx="11">
                  <c:v>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2A-4EA7-B4B4-918EC15EC4C1}"/>
            </c:ext>
          </c:extLst>
        </c:ser>
        <c:ser>
          <c:idx val="1"/>
          <c:order val="1"/>
          <c:tx>
            <c:strRef>
              <c:f>Sheet1!$B$19</c:f>
              <c:strCache>
                <c:ptCount val="1"/>
                <c:pt idx="0">
                  <c:v>19年实际值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ysClr val="window" lastClr="FFFFFF"/>
              </a:solidFill>
            </a:ln>
            <a:effectLst/>
          </c:spPr>
          <c:invertIfNegative val="0"/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solidFill>
                  <a:sysClr val="window" lastClr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082A-4EA7-B4B4-918EC15EC4C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Sheet1!$C$17:$N$17</c:f>
              <c:strCache>
                <c:ptCount val="12"/>
                <c:pt idx="0">
                  <c:v>A公司</c:v>
                </c:pt>
                <c:pt idx="1">
                  <c:v>B公司</c:v>
                </c:pt>
                <c:pt idx="2">
                  <c:v>C公司</c:v>
                </c:pt>
                <c:pt idx="3">
                  <c:v>D公司</c:v>
                </c:pt>
                <c:pt idx="4">
                  <c:v>E公司</c:v>
                </c:pt>
                <c:pt idx="5">
                  <c:v>F公司</c:v>
                </c:pt>
                <c:pt idx="6">
                  <c:v>G公司</c:v>
                </c:pt>
                <c:pt idx="7">
                  <c:v>H公司</c:v>
                </c:pt>
                <c:pt idx="8">
                  <c:v>J公司</c:v>
                </c:pt>
                <c:pt idx="9">
                  <c:v>K公司</c:v>
                </c:pt>
                <c:pt idx="10">
                  <c:v>M公司</c:v>
                </c:pt>
                <c:pt idx="11">
                  <c:v>N公司</c:v>
                </c:pt>
              </c:strCache>
            </c:strRef>
          </c:cat>
          <c:val>
            <c:numRef>
              <c:f>Sheet1!$C$19:$N$19</c:f>
              <c:numCache>
                <c:formatCode>General</c:formatCode>
                <c:ptCount val="12"/>
                <c:pt idx="0">
                  <c:v>3.2</c:v>
                </c:pt>
                <c:pt idx="1">
                  <c:v>3.45</c:v>
                </c:pt>
                <c:pt idx="2">
                  <c:v>3.5</c:v>
                </c:pt>
                <c:pt idx="3">
                  <c:v>3.12</c:v>
                </c:pt>
                <c:pt idx="4">
                  <c:v>2.1</c:v>
                </c:pt>
                <c:pt idx="5">
                  <c:v>3.45</c:v>
                </c:pt>
                <c:pt idx="6">
                  <c:v>3.5</c:v>
                </c:pt>
                <c:pt idx="7">
                  <c:v>2.1</c:v>
                </c:pt>
                <c:pt idx="8">
                  <c:v>3.5</c:v>
                </c:pt>
                <c:pt idx="9">
                  <c:v>3.12</c:v>
                </c:pt>
                <c:pt idx="10">
                  <c:v>2.1</c:v>
                </c:pt>
                <c:pt idx="1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82A-4EA7-B4B4-918EC15EC4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8"/>
        <c:overlap val="100"/>
        <c:axId val="-2104490352"/>
        <c:axId val="-2104489960"/>
      </c:barChart>
      <c:catAx>
        <c:axId val="-2104490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  <c:crossAx val="-2104489960"/>
        <c:crosses val="autoZero"/>
        <c:auto val="1"/>
        <c:lblAlgn val="ctr"/>
        <c:lblOffset val="100"/>
        <c:noMultiLvlLbl val="0"/>
      </c:catAx>
      <c:valAx>
        <c:axId val="-21044899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  <c:crossAx val="-2104490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9644051342897198E-2"/>
          <c:y val="2.3726305045202699E-2"/>
          <c:w val="0.226054228238593"/>
          <c:h val="7.812554680664919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defRPr>
          </a:pPr>
          <a:endParaRPr lang="zh-CN"/>
        </a:p>
      </c:txPr>
    </c:legend>
    <c:plotVisOnly val="1"/>
    <c:dispBlanksAs val="gap"/>
    <c:showDLblsOverMax val="0"/>
  </c:chart>
  <c:spPr>
    <a:solidFill>
      <a:sysClr val="window" lastClr="FFFFFF">
        <a:lumMod val="95000"/>
      </a:sysClr>
    </a:solidFill>
    <a:ln>
      <a:noFill/>
    </a:ln>
    <a:effectLst/>
  </c:spPr>
  <c:txPr>
    <a:bodyPr/>
    <a:lstStyle/>
    <a:p>
      <a:pPr>
        <a:defRPr lang="zh-CN"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  <a:endParaRPr lang="zh-CN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4410435036286097E-2"/>
          <c:y val="0.17592592592592601"/>
          <c:w val="0.93946830539597104"/>
          <c:h val="0.61820902595508898"/>
        </c:manualLayout>
      </c:layout>
      <c:lineChart>
        <c:grouping val="standard"/>
        <c:varyColors val="0"/>
        <c:ser>
          <c:idx val="0"/>
          <c:order val="0"/>
          <c:spPr>
            <a:ln w="38100" cap="rnd">
              <a:solidFill>
                <a:srgbClr val="CC66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38100">
                <a:solidFill>
                  <a:srgbClr val="CC6600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defRPr>
                </a:pPr>
                <a:endParaRPr lang="zh-CN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Sheet1!$C$35:$T$35</c:f>
              <c:strCache>
                <c:ptCount val="18"/>
                <c:pt idx="0">
                  <c:v>Jan,2018</c:v>
                </c:pt>
                <c:pt idx="1">
                  <c:v>Feb,2018</c:v>
                </c:pt>
                <c:pt idx="2">
                  <c:v>Mar,2018</c:v>
                </c:pt>
                <c:pt idx="3">
                  <c:v>Apr,2018</c:v>
                </c:pt>
                <c:pt idx="4">
                  <c:v>May,2018</c:v>
                </c:pt>
                <c:pt idx="5">
                  <c:v>Jun,2018</c:v>
                </c:pt>
                <c:pt idx="6">
                  <c:v>Jul,2018</c:v>
                </c:pt>
                <c:pt idx="7">
                  <c:v>Aug,2018</c:v>
                </c:pt>
                <c:pt idx="8">
                  <c:v>Sep,2018</c:v>
                </c:pt>
                <c:pt idx="9">
                  <c:v>Oct,2018</c:v>
                </c:pt>
                <c:pt idx="10">
                  <c:v>Nov,2018</c:v>
                </c:pt>
                <c:pt idx="11">
                  <c:v>Dec,2018</c:v>
                </c:pt>
                <c:pt idx="12">
                  <c:v>Jan,2019</c:v>
                </c:pt>
                <c:pt idx="13">
                  <c:v>Feb,2019</c:v>
                </c:pt>
                <c:pt idx="14">
                  <c:v>Mar,2019</c:v>
                </c:pt>
                <c:pt idx="15">
                  <c:v>Apr,2019</c:v>
                </c:pt>
                <c:pt idx="16">
                  <c:v>May,2019</c:v>
                </c:pt>
                <c:pt idx="17">
                  <c:v>Jun,2019</c:v>
                </c:pt>
              </c:strCache>
            </c:strRef>
          </c:cat>
          <c:val>
            <c:numRef>
              <c:f>Sheet1!$C$36:$T$36</c:f>
              <c:numCache>
                <c:formatCode>0_ </c:formatCode>
                <c:ptCount val="18"/>
                <c:pt idx="0">
                  <c:v>568</c:v>
                </c:pt>
                <c:pt idx="1">
                  <c:v>456</c:v>
                </c:pt>
                <c:pt idx="2">
                  <c:v>480</c:v>
                </c:pt>
                <c:pt idx="3">
                  <c:v>532</c:v>
                </c:pt>
                <c:pt idx="4">
                  <c:v>411</c:v>
                </c:pt>
                <c:pt idx="5">
                  <c:v>368</c:v>
                </c:pt>
                <c:pt idx="6">
                  <c:v>423</c:v>
                </c:pt>
                <c:pt idx="7">
                  <c:v>345</c:v>
                </c:pt>
                <c:pt idx="8">
                  <c:v>350</c:v>
                </c:pt>
                <c:pt idx="9">
                  <c:v>300</c:v>
                </c:pt>
                <c:pt idx="10">
                  <c:v>345</c:v>
                </c:pt>
                <c:pt idx="11">
                  <c:v>258</c:v>
                </c:pt>
                <c:pt idx="12">
                  <c:v>298</c:v>
                </c:pt>
                <c:pt idx="13">
                  <c:v>285</c:v>
                </c:pt>
                <c:pt idx="14">
                  <c:v>230</c:v>
                </c:pt>
                <c:pt idx="15">
                  <c:v>280</c:v>
                </c:pt>
                <c:pt idx="16">
                  <c:v>256</c:v>
                </c:pt>
                <c:pt idx="17">
                  <c:v>224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0-E1F4-4277-9A08-121777533E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08165024"/>
        <c:axId val="1008165416"/>
      </c:lineChart>
      <c:catAx>
        <c:axId val="1008165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  <c:crossAx val="1008165416"/>
        <c:crosses val="autoZero"/>
        <c:auto val="1"/>
        <c:lblAlgn val="ctr"/>
        <c:lblOffset val="100"/>
        <c:noMultiLvlLbl val="0"/>
      </c:catAx>
      <c:valAx>
        <c:axId val="1008165416"/>
        <c:scaling>
          <c:orientation val="minMax"/>
        </c:scaling>
        <c:delete val="0"/>
        <c:axPos val="l"/>
        <c:numFmt formatCode="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  <c:crossAx val="10081650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>
        <a:lumMod val="95000"/>
      </a:schemeClr>
    </a:solidFill>
    <a:ln>
      <a:noFill/>
    </a:ln>
    <a:effectLst/>
  </c:spPr>
  <c:txPr>
    <a:bodyPr/>
    <a:lstStyle/>
    <a:p>
      <a:pPr>
        <a:defRPr lang="zh-CN"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  <a:endParaRPr lang="zh-CN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C66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223B-43A2-BBE9-7DF32D1E41E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Sheet1!$D$44:$O$44</c:f>
              <c:strCache>
                <c:ptCount val="12"/>
                <c:pt idx="0">
                  <c:v>A公司</c:v>
                </c:pt>
                <c:pt idx="1">
                  <c:v>B公司</c:v>
                </c:pt>
                <c:pt idx="2">
                  <c:v>C公司</c:v>
                </c:pt>
                <c:pt idx="3">
                  <c:v>D公司</c:v>
                </c:pt>
                <c:pt idx="4">
                  <c:v>E公司</c:v>
                </c:pt>
                <c:pt idx="5">
                  <c:v>F公司</c:v>
                </c:pt>
                <c:pt idx="6">
                  <c:v>G公司</c:v>
                </c:pt>
                <c:pt idx="7">
                  <c:v>H公司</c:v>
                </c:pt>
                <c:pt idx="8">
                  <c:v>J公司</c:v>
                </c:pt>
                <c:pt idx="9">
                  <c:v>K公司</c:v>
                </c:pt>
                <c:pt idx="10">
                  <c:v>M公司</c:v>
                </c:pt>
                <c:pt idx="11">
                  <c:v>N公司</c:v>
                </c:pt>
              </c:strCache>
            </c:strRef>
          </c:cat>
          <c:val>
            <c:numRef>
              <c:f>Sheet1!$D$45:$O$45</c:f>
              <c:numCache>
                <c:formatCode>General</c:formatCode>
                <c:ptCount val="12"/>
                <c:pt idx="0">
                  <c:v>600</c:v>
                </c:pt>
                <c:pt idx="1">
                  <c:v>456</c:v>
                </c:pt>
                <c:pt idx="2">
                  <c:v>234</c:v>
                </c:pt>
                <c:pt idx="3">
                  <c:v>122</c:v>
                </c:pt>
                <c:pt idx="4">
                  <c:v>345</c:v>
                </c:pt>
                <c:pt idx="5">
                  <c:v>389</c:v>
                </c:pt>
                <c:pt idx="6">
                  <c:v>457</c:v>
                </c:pt>
                <c:pt idx="7">
                  <c:v>345</c:v>
                </c:pt>
                <c:pt idx="8">
                  <c:v>546</c:v>
                </c:pt>
                <c:pt idx="9">
                  <c:v>458</c:v>
                </c:pt>
                <c:pt idx="10">
                  <c:v>380</c:v>
                </c:pt>
                <c:pt idx="11">
                  <c:v>280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23B-43A2-BBE9-7DF32D1E41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08166200"/>
        <c:axId val="1008166592"/>
      </c:barChart>
      <c:catAx>
        <c:axId val="1008166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  <c:crossAx val="1008166592"/>
        <c:crosses val="autoZero"/>
        <c:auto val="1"/>
        <c:lblAlgn val="ctr"/>
        <c:lblOffset val="100"/>
        <c:noMultiLvlLbl val="0"/>
      </c:catAx>
      <c:valAx>
        <c:axId val="10081665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  <c:crossAx val="10081662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>
        <a:lumMod val="95000"/>
      </a:schemeClr>
    </a:solidFill>
    <a:ln>
      <a:noFill/>
    </a:ln>
    <a:effectLst/>
  </c:spPr>
  <c:txPr>
    <a:bodyPr/>
    <a:lstStyle/>
    <a:p>
      <a:pPr>
        <a:defRPr lang="zh-CN"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  <a:endParaRPr lang="zh-CN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1380137602495004E-2"/>
          <c:y val="0.134259259259259"/>
          <c:w val="0.89468079819728696"/>
          <c:h val="0.7579935841353160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Sheet1!$D$61</c:f>
              <c:strCache>
                <c:ptCount val="1"/>
                <c:pt idx="0">
                  <c:v>  总得分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0206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BFE-426C-8D30-400930B3FB18}"/>
              </c:ext>
            </c:extLst>
          </c:dPt>
          <c:dPt>
            <c:idx val="5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BFE-426C-8D30-400930B3FB1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Sheet1!$E$54:$K$54</c:f>
              <c:strCache>
                <c:ptCount val="7"/>
                <c:pt idx="0">
                  <c:v>A公司</c:v>
                </c:pt>
                <c:pt idx="1">
                  <c:v>B公司</c:v>
                </c:pt>
                <c:pt idx="2">
                  <c:v>C公司</c:v>
                </c:pt>
                <c:pt idx="3">
                  <c:v>D公司</c:v>
                </c:pt>
                <c:pt idx="4">
                  <c:v>E公司</c:v>
                </c:pt>
                <c:pt idx="5">
                  <c:v>F公司</c:v>
                </c:pt>
                <c:pt idx="6">
                  <c:v>G公司</c:v>
                </c:pt>
              </c:strCache>
            </c:strRef>
          </c:cat>
          <c:val>
            <c:numRef>
              <c:f>Sheet1!$E$61:$K$61</c:f>
              <c:numCache>
                <c:formatCode>0.00_ </c:formatCode>
                <c:ptCount val="7"/>
                <c:pt idx="0">
                  <c:v>61.081666666666699</c:v>
                </c:pt>
                <c:pt idx="1">
                  <c:v>34.898333333333298</c:v>
                </c:pt>
                <c:pt idx="2">
                  <c:v>46.061666666666703</c:v>
                </c:pt>
                <c:pt idx="3">
                  <c:v>41.338333333333303</c:v>
                </c:pt>
                <c:pt idx="4">
                  <c:v>44.323333333333302</c:v>
                </c:pt>
                <c:pt idx="5">
                  <c:v>27.254999999999999</c:v>
                </c:pt>
                <c:pt idx="6">
                  <c:v>29.5216666666667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BFE-426C-8D30-400930B3FB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308298848"/>
        <c:axId val="1308299240"/>
      </c:barChart>
      <c:lineChart>
        <c:grouping val="standard"/>
        <c:varyColors val="0"/>
        <c:ser>
          <c:idx val="1"/>
          <c:order val="1"/>
          <c:tx>
            <c:strRef>
              <c:f>Sheet1!$D$63</c:f>
              <c:strCache>
                <c:ptCount val="1"/>
                <c:pt idx="0">
                  <c:v>P1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Sheet1!$E$54:$K$54</c:f>
              <c:strCache>
                <c:ptCount val="7"/>
                <c:pt idx="0">
                  <c:v>A公司</c:v>
                </c:pt>
                <c:pt idx="1">
                  <c:v>B公司</c:v>
                </c:pt>
                <c:pt idx="2">
                  <c:v>C公司</c:v>
                </c:pt>
                <c:pt idx="3">
                  <c:v>D公司</c:v>
                </c:pt>
                <c:pt idx="4">
                  <c:v>E公司</c:v>
                </c:pt>
                <c:pt idx="5">
                  <c:v>F公司</c:v>
                </c:pt>
                <c:pt idx="6">
                  <c:v>G公司</c:v>
                </c:pt>
              </c:strCache>
            </c:strRef>
          </c:cat>
          <c:val>
            <c:numRef>
              <c:f>Sheet1!$E$63:$K$63</c:f>
              <c:numCache>
                <c:formatCode>0.00_ </c:formatCode>
                <c:ptCount val="7"/>
                <c:pt idx="0">
                  <c:v>35</c:v>
                </c:pt>
                <c:pt idx="1">
                  <c:v>35</c:v>
                </c:pt>
                <c:pt idx="2">
                  <c:v>35</c:v>
                </c:pt>
                <c:pt idx="3">
                  <c:v>35</c:v>
                </c:pt>
                <c:pt idx="4">
                  <c:v>35</c:v>
                </c:pt>
                <c:pt idx="5">
                  <c:v>35</c:v>
                </c:pt>
                <c:pt idx="6">
                  <c:v>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BFE-426C-8D30-400930B3FB18}"/>
            </c:ext>
          </c:extLst>
        </c:ser>
        <c:ser>
          <c:idx val="2"/>
          <c:order val="2"/>
          <c:tx>
            <c:strRef>
              <c:f>Sheet1!$D$64</c:f>
              <c:strCache>
                <c:ptCount val="1"/>
                <c:pt idx="0">
                  <c:v>P2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Sheet1!$E$54:$K$54</c:f>
              <c:strCache>
                <c:ptCount val="7"/>
                <c:pt idx="0">
                  <c:v>A公司</c:v>
                </c:pt>
                <c:pt idx="1">
                  <c:v>B公司</c:v>
                </c:pt>
                <c:pt idx="2">
                  <c:v>C公司</c:v>
                </c:pt>
                <c:pt idx="3">
                  <c:v>D公司</c:v>
                </c:pt>
                <c:pt idx="4">
                  <c:v>E公司</c:v>
                </c:pt>
                <c:pt idx="5">
                  <c:v>F公司</c:v>
                </c:pt>
                <c:pt idx="6">
                  <c:v>G公司</c:v>
                </c:pt>
              </c:strCache>
            </c:strRef>
          </c:cat>
          <c:val>
            <c:numRef>
              <c:f>Sheet1!$E$64:$K$64</c:f>
              <c:numCache>
                <c:formatCode>0.00_ </c:formatCode>
                <c:ptCount val="7"/>
                <c:pt idx="0">
                  <c:v>60</c:v>
                </c:pt>
                <c:pt idx="1">
                  <c:v>60</c:v>
                </c:pt>
                <c:pt idx="2">
                  <c:v>60</c:v>
                </c:pt>
                <c:pt idx="3">
                  <c:v>60</c:v>
                </c:pt>
                <c:pt idx="4">
                  <c:v>60</c:v>
                </c:pt>
                <c:pt idx="5">
                  <c:v>60</c:v>
                </c:pt>
                <c:pt idx="6">
                  <c:v>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BFE-426C-8D30-400930B3FB18}"/>
            </c:ext>
          </c:extLst>
        </c:ser>
        <c:ser>
          <c:idx val="3"/>
          <c:order val="3"/>
          <c:tx>
            <c:strRef>
              <c:f>Sheet1!$D$65</c:f>
              <c:strCache>
                <c:ptCount val="1"/>
                <c:pt idx="0">
                  <c:v>P3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Sheet1!$E$54:$K$54</c:f>
              <c:strCache>
                <c:ptCount val="7"/>
                <c:pt idx="0">
                  <c:v>A公司</c:v>
                </c:pt>
                <c:pt idx="1">
                  <c:v>B公司</c:v>
                </c:pt>
                <c:pt idx="2">
                  <c:v>C公司</c:v>
                </c:pt>
                <c:pt idx="3">
                  <c:v>D公司</c:v>
                </c:pt>
                <c:pt idx="4">
                  <c:v>E公司</c:v>
                </c:pt>
                <c:pt idx="5">
                  <c:v>F公司</c:v>
                </c:pt>
                <c:pt idx="6">
                  <c:v>G公司</c:v>
                </c:pt>
              </c:strCache>
            </c:strRef>
          </c:cat>
          <c:val>
            <c:numRef>
              <c:f>Sheet1!$E$65:$K$65</c:f>
              <c:numCache>
                <c:formatCode>0.00_ </c:formatCode>
                <c:ptCount val="7"/>
                <c:pt idx="0">
                  <c:v>75</c:v>
                </c:pt>
                <c:pt idx="1">
                  <c:v>75</c:v>
                </c:pt>
                <c:pt idx="2">
                  <c:v>75</c:v>
                </c:pt>
                <c:pt idx="3">
                  <c:v>75</c:v>
                </c:pt>
                <c:pt idx="4">
                  <c:v>75</c:v>
                </c:pt>
                <c:pt idx="5">
                  <c:v>75</c:v>
                </c:pt>
                <c:pt idx="6">
                  <c:v>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5BFE-426C-8D30-400930B3FB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08298848"/>
        <c:axId val="1308299240"/>
      </c:lineChart>
      <c:catAx>
        <c:axId val="1308298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  <c:crossAx val="1308299240"/>
        <c:crosses val="autoZero"/>
        <c:auto val="1"/>
        <c:lblAlgn val="ctr"/>
        <c:lblOffset val="100"/>
        <c:noMultiLvlLbl val="0"/>
      </c:catAx>
      <c:valAx>
        <c:axId val="1308299240"/>
        <c:scaling>
          <c:orientation val="minMax"/>
        </c:scaling>
        <c:delete val="0"/>
        <c:axPos val="l"/>
        <c:numFmt formatCode="0.0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  <c:crossAx val="1308298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34776931447225"/>
          <c:y val="1.9096675415573E-2"/>
          <c:w val="0.40400435255712702"/>
          <c:h val="7.812554680664919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  <a:endParaRPr lang="zh-CN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2583249668657402E-2"/>
          <c:y val="0.11477574546495201"/>
          <c:w val="0.92032817098717301"/>
          <c:h val="0.817299205205576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Sheet1!$C$77</c:f>
              <c:strCache>
                <c:ptCount val="1"/>
                <c:pt idx="0">
                  <c:v>19年发现隐患数</c:v>
                </c:pt>
              </c:strCache>
            </c:strRef>
          </c:tx>
          <c:spPr>
            <a:solidFill>
              <a:srgbClr val="3C8C9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Sheet1!$D$76:$O$76</c:f>
              <c:strCache>
                <c:ptCount val="12"/>
                <c:pt idx="0">
                  <c:v>A公司</c:v>
                </c:pt>
                <c:pt idx="1">
                  <c:v>B公司</c:v>
                </c:pt>
                <c:pt idx="2">
                  <c:v>C公司</c:v>
                </c:pt>
                <c:pt idx="3">
                  <c:v>D公司</c:v>
                </c:pt>
                <c:pt idx="4">
                  <c:v>E公司</c:v>
                </c:pt>
                <c:pt idx="5">
                  <c:v>F公司</c:v>
                </c:pt>
                <c:pt idx="6">
                  <c:v>G公司</c:v>
                </c:pt>
                <c:pt idx="7">
                  <c:v>H公司</c:v>
                </c:pt>
                <c:pt idx="8">
                  <c:v>J公司</c:v>
                </c:pt>
                <c:pt idx="9">
                  <c:v>K公司</c:v>
                </c:pt>
                <c:pt idx="10">
                  <c:v>M公司</c:v>
                </c:pt>
                <c:pt idx="11">
                  <c:v>N公司</c:v>
                </c:pt>
              </c:strCache>
            </c:strRef>
          </c:cat>
          <c:val>
            <c:numRef>
              <c:f>Sheet1!$D$77:$O$77</c:f>
              <c:numCache>
                <c:formatCode>0_ </c:formatCode>
                <c:ptCount val="12"/>
                <c:pt idx="0">
                  <c:v>232.311165790145</c:v>
                </c:pt>
                <c:pt idx="1">
                  <c:v>100.89954480982099</c:v>
                </c:pt>
                <c:pt idx="2">
                  <c:v>186.524618882802</c:v>
                </c:pt>
                <c:pt idx="3">
                  <c:v>108.05667779145701</c:v>
                </c:pt>
                <c:pt idx="4">
                  <c:v>203.74998319600999</c:v>
                </c:pt>
                <c:pt idx="5">
                  <c:v>258.56902029350499</c:v>
                </c:pt>
                <c:pt idx="6">
                  <c:v>137.93401350826801</c:v>
                </c:pt>
                <c:pt idx="7">
                  <c:v>228.734858927906</c:v>
                </c:pt>
                <c:pt idx="8">
                  <c:v>206.287877628546</c:v>
                </c:pt>
                <c:pt idx="9">
                  <c:v>171.241342011483</c:v>
                </c:pt>
                <c:pt idx="10">
                  <c:v>229.07713533485401</c:v>
                </c:pt>
                <c:pt idx="11">
                  <c:v>217.72856246418399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23-497E-AE28-8791ED2CF29D}"/>
            </c:ext>
          </c:extLst>
        </c:ser>
        <c:ser>
          <c:idx val="1"/>
          <c:order val="1"/>
          <c:tx>
            <c:strRef>
              <c:f>Sheet1!$C$78</c:f>
              <c:strCache>
                <c:ptCount val="1"/>
                <c:pt idx="0">
                  <c:v>19年已整改隐患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Sheet1!$D$76:$O$76</c:f>
              <c:strCache>
                <c:ptCount val="12"/>
                <c:pt idx="0">
                  <c:v>A公司</c:v>
                </c:pt>
                <c:pt idx="1">
                  <c:v>B公司</c:v>
                </c:pt>
                <c:pt idx="2">
                  <c:v>C公司</c:v>
                </c:pt>
                <c:pt idx="3">
                  <c:v>D公司</c:v>
                </c:pt>
                <c:pt idx="4">
                  <c:v>E公司</c:v>
                </c:pt>
                <c:pt idx="5">
                  <c:v>F公司</c:v>
                </c:pt>
                <c:pt idx="6">
                  <c:v>G公司</c:v>
                </c:pt>
                <c:pt idx="7">
                  <c:v>H公司</c:v>
                </c:pt>
                <c:pt idx="8">
                  <c:v>J公司</c:v>
                </c:pt>
                <c:pt idx="9">
                  <c:v>K公司</c:v>
                </c:pt>
                <c:pt idx="10">
                  <c:v>M公司</c:v>
                </c:pt>
                <c:pt idx="11">
                  <c:v>N公司</c:v>
                </c:pt>
              </c:strCache>
            </c:strRef>
          </c:cat>
          <c:val>
            <c:numRef>
              <c:f>Sheet1!$D$78:$O$78</c:f>
              <c:numCache>
                <c:formatCode>0_ </c:formatCode>
                <c:ptCount val="12"/>
                <c:pt idx="0">
                  <c:v>222.71779939667999</c:v>
                </c:pt>
                <c:pt idx="1">
                  <c:v>97.065354712972507</c:v>
                </c:pt>
                <c:pt idx="2">
                  <c:v>181.903726215652</c:v>
                </c:pt>
                <c:pt idx="3">
                  <c:v>101.81690595863</c:v>
                </c:pt>
                <c:pt idx="4">
                  <c:v>194.66298730466599</c:v>
                </c:pt>
                <c:pt idx="5">
                  <c:v>255.53205251787099</c:v>
                </c:pt>
                <c:pt idx="6">
                  <c:v>128.12554859365801</c:v>
                </c:pt>
                <c:pt idx="7">
                  <c:v>224.49868180929101</c:v>
                </c:pt>
                <c:pt idx="8">
                  <c:v>204.09251704281999</c:v>
                </c:pt>
                <c:pt idx="9">
                  <c:v>162.67688284200901</c:v>
                </c:pt>
                <c:pt idx="10">
                  <c:v>226.64368410591501</c:v>
                </c:pt>
                <c:pt idx="11">
                  <c:v>209.308552880402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323-497E-AE28-8791ED2CF2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0"/>
        <c:axId val="1308300024"/>
        <c:axId val="1232388456"/>
      </c:barChart>
      <c:lineChart>
        <c:grouping val="standard"/>
        <c:varyColors val="0"/>
        <c:ser>
          <c:idx val="2"/>
          <c:order val="2"/>
          <c:tx>
            <c:strRef>
              <c:f>Sheet1!$C$79</c:f>
              <c:strCache>
                <c:ptCount val="1"/>
                <c:pt idx="0">
                  <c:v>隐患整改率</c:v>
                </c:pt>
              </c:strCache>
            </c:strRef>
          </c:tx>
          <c:spPr>
            <a:ln w="38100" cap="rnd">
              <a:solidFill>
                <a:schemeClr val="bg1">
                  <a:lumMod val="85000"/>
                </a:schemeClr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chemeClr val="bg1"/>
              </a:solidFill>
              <a:ln w="38100">
                <a:solidFill>
                  <a:srgbClr val="CC6600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defRPr>
                </a:pPr>
                <a:endParaRPr lang="zh-CN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Sheet1!$D$76:$O$76</c:f>
              <c:strCache>
                <c:ptCount val="12"/>
                <c:pt idx="0">
                  <c:v>A公司</c:v>
                </c:pt>
                <c:pt idx="1">
                  <c:v>B公司</c:v>
                </c:pt>
                <c:pt idx="2">
                  <c:v>C公司</c:v>
                </c:pt>
                <c:pt idx="3">
                  <c:v>D公司</c:v>
                </c:pt>
                <c:pt idx="4">
                  <c:v>E公司</c:v>
                </c:pt>
                <c:pt idx="5">
                  <c:v>F公司</c:v>
                </c:pt>
                <c:pt idx="6">
                  <c:v>G公司</c:v>
                </c:pt>
                <c:pt idx="7">
                  <c:v>H公司</c:v>
                </c:pt>
                <c:pt idx="8">
                  <c:v>J公司</c:v>
                </c:pt>
                <c:pt idx="9">
                  <c:v>K公司</c:v>
                </c:pt>
                <c:pt idx="10">
                  <c:v>M公司</c:v>
                </c:pt>
                <c:pt idx="11">
                  <c:v>N公司</c:v>
                </c:pt>
              </c:strCache>
            </c:strRef>
          </c:cat>
          <c:val>
            <c:numRef>
              <c:f>Sheet1!$D$79:$O$79</c:f>
              <c:numCache>
                <c:formatCode>0.00%</c:formatCode>
                <c:ptCount val="12"/>
                <c:pt idx="0">
                  <c:v>0.95870466939961496</c:v>
                </c:pt>
                <c:pt idx="1">
                  <c:v>0.96199992671844303</c:v>
                </c:pt>
                <c:pt idx="2">
                  <c:v>0.97522636585547595</c:v>
                </c:pt>
                <c:pt idx="3">
                  <c:v>0.94225463932113995</c:v>
                </c:pt>
                <c:pt idx="4">
                  <c:v>0.955401243480828</c:v>
                </c:pt>
                <c:pt idx="5">
                  <c:v>0.98825471136415999</c:v>
                </c:pt>
                <c:pt idx="6">
                  <c:v>0.92889016519466805</c:v>
                </c:pt>
                <c:pt idx="7">
                  <c:v>0.98147996707423302</c:v>
                </c:pt>
                <c:pt idx="8">
                  <c:v>0.98935778189701196</c:v>
                </c:pt>
                <c:pt idx="9">
                  <c:v>0.94998603100821599</c:v>
                </c:pt>
                <c:pt idx="10">
                  <c:v>0.98937715357151601</c:v>
                </c:pt>
                <c:pt idx="11">
                  <c:v>0.96132795124127601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323-497E-AE28-8791ED2CF2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32389240"/>
        <c:axId val="1232388848"/>
      </c:lineChart>
      <c:catAx>
        <c:axId val="1308300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  <c:crossAx val="1232388456"/>
        <c:crosses val="autoZero"/>
        <c:auto val="1"/>
        <c:lblAlgn val="ctr"/>
        <c:lblOffset val="100"/>
        <c:noMultiLvlLbl val="0"/>
      </c:catAx>
      <c:valAx>
        <c:axId val="1232388456"/>
        <c:scaling>
          <c:orientation val="minMax"/>
          <c:max val="400"/>
        </c:scaling>
        <c:delete val="0"/>
        <c:axPos val="l"/>
        <c:numFmt formatCode="0_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  <c:crossAx val="1308300024"/>
        <c:crosses val="autoZero"/>
        <c:crossBetween val="between"/>
        <c:majorUnit val="100"/>
      </c:valAx>
      <c:catAx>
        <c:axId val="123238924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232388848"/>
        <c:crosses val="autoZero"/>
        <c:auto val="1"/>
        <c:lblAlgn val="ctr"/>
        <c:lblOffset val="100"/>
        <c:noMultiLvlLbl val="0"/>
      </c:catAx>
      <c:valAx>
        <c:axId val="1232388848"/>
        <c:scaling>
          <c:orientation val="minMax"/>
          <c:min val="0.9"/>
        </c:scaling>
        <c:delete val="0"/>
        <c:axPos val="r"/>
        <c:numFmt formatCode="0.0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defRPr>
            </a:pPr>
            <a:endParaRPr lang="zh-CN"/>
          </a:p>
        </c:txPr>
        <c:crossAx val="1232389240"/>
        <c:crosses val="max"/>
        <c:crossBetween val="between"/>
        <c:majorUnit val="0.05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7984266920485699E-2"/>
          <c:y val="2.0321482545149702E-2"/>
          <c:w val="0.31478605013378202"/>
          <c:h val="4.8719693128015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  <a:endParaRPr lang="zh-CN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6971394039477499E-2"/>
          <c:y val="0.165589380462561"/>
          <c:w val="0.43496935802290398"/>
          <c:h val="0.79589947983078302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0B539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84F-4902-B6C4-9F3F004CBE6A}"/>
              </c:ext>
            </c:extLst>
          </c:dPt>
          <c:dPt>
            <c:idx val="1"/>
            <c:bubble3D val="0"/>
            <c:spPr>
              <a:solidFill>
                <a:srgbClr val="CC66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84F-4902-B6C4-9F3F004CBE6A}"/>
              </c:ext>
            </c:extLst>
          </c:dPt>
          <c:dPt>
            <c:idx val="2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84F-4902-B6C4-9F3F004CBE6A}"/>
              </c:ext>
            </c:extLst>
          </c:dPt>
          <c:dPt>
            <c:idx val="3"/>
            <c:bubble3D val="0"/>
            <c:spPr>
              <a:solidFill>
                <a:srgbClr val="3C8C9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84F-4902-B6C4-9F3F004CBE6A}"/>
              </c:ext>
            </c:extLst>
          </c:dPt>
          <c:dPt>
            <c:idx val="4"/>
            <c:bubble3D val="0"/>
            <c:spPr>
              <a:solidFill>
                <a:srgbClr val="0BD0D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B84F-4902-B6C4-9F3F004CBE6A}"/>
              </c:ext>
            </c:extLst>
          </c:dPt>
          <c:dPt>
            <c:idx val="5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B84F-4902-B6C4-9F3F004CBE6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defRPr>
                </a:pPr>
                <a:endParaRPr lang="zh-CN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隐患排查治理!$H$38:$H$43</c:f>
              <c:strCache>
                <c:ptCount val="6"/>
                <c:pt idx="0">
                  <c:v>电气仪表类</c:v>
                </c:pt>
                <c:pt idx="1">
                  <c:v>设备设施类（含特种设备）</c:v>
                </c:pt>
                <c:pt idx="2">
                  <c:v>作业安全类</c:v>
                </c:pt>
                <c:pt idx="3">
                  <c:v>消防安全类</c:v>
                </c:pt>
                <c:pt idx="4">
                  <c:v>作业环境类</c:v>
                </c:pt>
                <c:pt idx="5">
                  <c:v>其他类</c:v>
                </c:pt>
              </c:strCache>
            </c:strRef>
          </c:cat>
          <c:val>
            <c:numRef>
              <c:f>隐患排查治理!$P$38:$P$43</c:f>
              <c:numCache>
                <c:formatCode>General</c:formatCode>
                <c:ptCount val="6"/>
                <c:pt idx="0">
                  <c:v>531</c:v>
                </c:pt>
                <c:pt idx="1">
                  <c:v>515</c:v>
                </c:pt>
                <c:pt idx="2">
                  <c:v>529</c:v>
                </c:pt>
                <c:pt idx="3">
                  <c:v>285</c:v>
                </c:pt>
                <c:pt idx="4">
                  <c:v>235</c:v>
                </c:pt>
                <c:pt idx="5">
                  <c:v>403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B84F-4902-B6C4-9F3F004CBE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9809501585991001"/>
          <c:y val="0.17567520556844801"/>
          <c:w val="0.49345115224744002"/>
          <c:h val="0.7639068807988520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  <a:endParaRPr lang="zh-CN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4284366171785801"/>
          <c:y val="0.13543349802256399"/>
          <c:w val="0.65426178597904305"/>
          <c:h val="0.64511620932792102"/>
        </c:manualLayout>
      </c:layout>
      <c:doughnutChart>
        <c:varyColors val="1"/>
        <c:ser>
          <c:idx val="0"/>
          <c:order val="0"/>
          <c:spPr>
            <a:ln w="19050">
              <a:solidFill>
                <a:sysClr val="window" lastClr="FFFFFF"/>
              </a:solidFill>
            </a:ln>
          </c:spPr>
          <c:dPt>
            <c:idx val="0"/>
            <c:bubble3D val="0"/>
            <c:spPr>
              <a:solidFill>
                <a:srgbClr val="0F6FC6"/>
              </a:solidFill>
              <a:ln w="19050">
                <a:solidFill>
                  <a:sysClr val="window" lastClr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049-416A-976F-5F5D24035F4C}"/>
              </c:ext>
            </c:extLst>
          </c:dPt>
          <c:dPt>
            <c:idx val="1"/>
            <c:bubble3D val="0"/>
            <c:spPr>
              <a:solidFill>
                <a:srgbClr val="0BD0D9"/>
              </a:solidFill>
              <a:ln w="19050">
                <a:solidFill>
                  <a:sysClr val="window" lastClr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049-416A-976F-5F5D24035F4C}"/>
              </c:ext>
            </c:extLst>
          </c:dPt>
          <c:dPt>
            <c:idx val="2"/>
            <c:bubble3D val="0"/>
            <c:spPr>
              <a:solidFill>
                <a:srgbClr val="7BB66F"/>
              </a:solidFill>
              <a:ln w="19050">
                <a:solidFill>
                  <a:sysClr val="window" lastClr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049-416A-976F-5F5D24035F4C}"/>
              </c:ext>
            </c:extLst>
          </c:dPt>
          <c:dPt>
            <c:idx val="3"/>
            <c:bubble3D val="0"/>
            <c:spPr>
              <a:solidFill>
                <a:srgbClr val="7CCA62"/>
              </a:solidFill>
              <a:ln w="19050">
                <a:solidFill>
                  <a:sysClr val="window" lastClr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049-416A-976F-5F5D24035F4C}"/>
              </c:ext>
            </c:extLst>
          </c:dPt>
          <c:dPt>
            <c:idx val="4"/>
            <c:bubble3D val="0"/>
            <c:spPr>
              <a:solidFill>
                <a:srgbClr val="A5C249"/>
              </a:solidFill>
              <a:ln w="19050">
                <a:solidFill>
                  <a:sysClr val="window" lastClr="FFFFFF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8049-416A-976F-5F5D24035F4C}"/>
              </c:ext>
            </c:extLst>
          </c:dPt>
          <c:dLbls>
            <c:dLbl>
              <c:idx val="2"/>
              <c:layout>
                <c:manualLayout>
                  <c:x val="-9.1603053435114504E-2"/>
                  <c:y val="-8.5399488764696399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049-416A-976F-5F5D24035F4C}"/>
                </c:ext>
              </c:extLst>
            </c:dLbl>
            <c:dLbl>
              <c:idx val="3"/>
              <c:layout>
                <c:manualLayout>
                  <c:x val="-5.0890585241730298E-2"/>
                  <c:y val="-0.10788530770426701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049-416A-976F-5F5D24035F4C}"/>
                </c:ext>
              </c:extLst>
            </c:dLbl>
            <c:dLbl>
              <c:idx val="4"/>
              <c:layout>
                <c:manualLayout>
                  <c:x val="-9.3298328486253404E-17"/>
                  <c:y val="-0.11541218963712301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8049-416A-976F-5F5D24035F4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事故分析图!$G$3:$G$7</c:f>
              <c:strCache>
                <c:ptCount val="5"/>
                <c:pt idx="0">
                  <c:v>机械伤害</c:v>
                </c:pt>
                <c:pt idx="1">
                  <c:v>物体打击</c:v>
                </c:pt>
                <c:pt idx="2">
                  <c:v>其它伤害</c:v>
                </c:pt>
                <c:pt idx="3">
                  <c:v>起重伤害</c:v>
                </c:pt>
                <c:pt idx="4">
                  <c:v>车辆伤害</c:v>
                </c:pt>
              </c:strCache>
            </c:strRef>
          </c:cat>
          <c:val>
            <c:numRef>
              <c:f>事故分析图!$H$3:$H$7</c:f>
              <c:numCache>
                <c:formatCode>General</c:formatCode>
                <c:ptCount val="5"/>
                <c:pt idx="0">
                  <c:v>32</c:v>
                </c:pt>
                <c:pt idx="1">
                  <c:v>7</c:v>
                </c:pt>
                <c:pt idx="2">
                  <c:v>3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8049-416A-976F-5F5D24035F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6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7949209593075702"/>
          <c:y val="0.81973492982798601"/>
          <c:w val="0.60132115164993705"/>
          <c:h val="0.1802650701720140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  <a:endParaRPr lang="zh-CN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8359159542468"/>
          <c:y val="0.106561224430286"/>
          <c:w val="0.71826618518958196"/>
          <c:h val="0.55430149127544903"/>
        </c:manualLayout>
      </c:layout>
      <c:doughnutChart>
        <c:varyColors val="1"/>
        <c:ser>
          <c:idx val="0"/>
          <c:order val="0"/>
          <c:spPr>
            <a:solidFill>
              <a:srgbClr val="0F6FC6"/>
            </a:solidFill>
          </c:spPr>
          <c:dPt>
            <c:idx val="0"/>
            <c:bubble3D val="0"/>
            <c:spPr>
              <a:solidFill>
                <a:srgbClr val="0F6FC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CA7-4726-85B3-D88AF52E0DB1}"/>
              </c:ext>
            </c:extLst>
          </c:dPt>
          <c:dPt>
            <c:idx val="1"/>
            <c:bubble3D val="0"/>
            <c:spPr>
              <a:solidFill>
                <a:srgbClr val="0BD0D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CA7-4726-85B3-D88AF52E0DB1}"/>
              </c:ext>
            </c:extLst>
          </c:dPt>
          <c:dPt>
            <c:idx val="2"/>
            <c:bubble3D val="0"/>
            <c:spPr>
              <a:solidFill>
                <a:srgbClr val="7BB66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CA7-4726-85B3-D88AF52E0DB1}"/>
              </c:ext>
            </c:extLst>
          </c:dPt>
          <c:dPt>
            <c:idx val="3"/>
            <c:bubble3D val="0"/>
            <c:spPr>
              <a:solidFill>
                <a:srgbClr val="7CCA6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CA7-4726-85B3-D88AF52E0DB1}"/>
              </c:ext>
            </c:extLst>
          </c:dPt>
          <c:dPt>
            <c:idx val="4"/>
            <c:bubble3D val="0"/>
            <c:spPr>
              <a:solidFill>
                <a:srgbClr val="A5C24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4CA7-4726-85B3-D88AF52E0DB1}"/>
              </c:ext>
            </c:extLst>
          </c:dPt>
          <c:dPt>
            <c:idx val="5"/>
            <c:bubble3D val="0"/>
            <c:spPr>
              <a:solidFill>
                <a:srgbClr val="3C8C9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4CA7-4726-85B3-D88AF52E0DB1}"/>
              </c:ext>
            </c:extLst>
          </c:dPt>
          <c:dPt>
            <c:idx val="6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4CA7-4726-85B3-D88AF52E0DB1}"/>
              </c:ext>
            </c:extLst>
          </c:dPt>
          <c:dLbls>
            <c:dLbl>
              <c:idx val="2"/>
              <c:layout>
                <c:manualLayout>
                  <c:x val="-0.111455135529396"/>
                  <c:y val="-7.1676941302228903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CA7-4726-85B3-D88AF52E0DB1}"/>
                </c:ext>
              </c:extLst>
            </c:dLbl>
            <c:dLbl>
              <c:idx val="3"/>
              <c:layout>
                <c:manualLayout>
                  <c:x val="-8.3591351647046994E-2"/>
                  <c:y val="-8.6012329562674697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CA7-4726-85B3-D88AF52E0DB1}"/>
                </c:ext>
              </c:extLst>
            </c:dLbl>
            <c:dLbl>
              <c:idx val="4"/>
              <c:layout>
                <c:manualLayout>
                  <c:x val="-4.0247687830059699E-2"/>
                  <c:y val="-9.3180023692897601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CA7-4726-85B3-D88AF52E0DB1}"/>
                </c:ext>
              </c:extLst>
            </c:dLbl>
            <c:dLbl>
              <c:idx val="5"/>
              <c:layout>
                <c:manualLayout>
                  <c:x val="-6.1919519738553403E-3"/>
                  <c:y val="-0.10034771782312001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4CA7-4726-85B3-D88AF52E0DB1}"/>
                </c:ext>
              </c:extLst>
            </c:dLbl>
            <c:dLbl>
              <c:idx val="6"/>
              <c:layout>
                <c:manualLayout>
                  <c:x val="1.8575855921565999E-2"/>
                  <c:y val="-0.10034771782312001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4CA7-4726-85B3-D88AF52E0DB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zh-CN"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cs"/>
                    <a:sym typeface="Arial" panose="020B0604020202020204" pitchFamily="34" charset="0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Sheet1!$B$3:$B$9</c:f>
              <c:strCache>
                <c:ptCount val="7"/>
                <c:pt idx="0">
                  <c:v>操作错误，违章作业</c:v>
                </c:pt>
                <c:pt idx="1">
                  <c:v>机器运转时进行工作</c:v>
                </c:pt>
                <c:pt idx="2">
                  <c:v>物体存放不当</c:v>
                </c:pt>
                <c:pt idx="3">
                  <c:v>使用不安全设备</c:v>
                </c:pt>
                <c:pt idx="4">
                  <c:v>手代替工具操作</c:v>
                </c:pt>
                <c:pt idx="5">
                  <c:v>不安全装束</c:v>
                </c:pt>
                <c:pt idx="6">
                  <c:v>冒险进入危险场所</c:v>
                </c:pt>
              </c:strCache>
            </c:strRef>
          </c:cat>
          <c:val>
            <c:numRef>
              <c:f>Sheet1!$C$3:$C$9</c:f>
              <c:numCache>
                <c:formatCode>General</c:formatCode>
                <c:ptCount val="7"/>
                <c:pt idx="0">
                  <c:v>29</c:v>
                </c:pt>
                <c:pt idx="1">
                  <c:v>4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4CA7-4726-85B3-D88AF52E0D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0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1671831908493699E-2"/>
          <c:y val="0.68380065382163202"/>
          <c:w val="0.89880034587171098"/>
          <c:h val="0.2803608755272540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Arial" panose="020B0604020202020204" pitchFamily="34" charset="0"/>
          <a:ea typeface="微软雅黑" panose="020B0503020204020204" pitchFamily="34" charset="-122"/>
          <a:sym typeface="Arial" panose="020B0604020202020204" pitchFamily="34" charset="0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2A8F02-2E2F-47E3-9D1C-6430C41B684E}" type="datetimeFigureOut">
              <a:rPr lang="zh-CN" altLang="en-US" smtClean="0"/>
              <a:t>2020/6/9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A48326-704A-42ED-B4F0-C1324730376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A48326-704A-42ED-B4F0-C1324730376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70981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A48326-704A-42ED-B4F0-C1324730376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16521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A48326-704A-42ED-B4F0-C1324730376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96798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A48326-704A-42ED-B4F0-C1324730376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39087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A48326-704A-42ED-B4F0-C1324730376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62255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A48326-704A-42ED-B4F0-C1324730376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56027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A48326-704A-42ED-B4F0-C1324730376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34182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A48326-704A-42ED-B4F0-C1324730376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16835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A48326-704A-42ED-B4F0-C1324730376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19049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A48326-704A-42ED-B4F0-C1324730376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21007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A48326-704A-42ED-B4F0-C1324730376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01711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A48326-704A-42ED-B4F0-C1324730376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70897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A48326-704A-42ED-B4F0-C1324730376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12232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A48326-704A-42ED-B4F0-C1324730376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37490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A48326-704A-42ED-B4F0-C13247303766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65998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A48326-704A-42ED-B4F0-C1324730376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84813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A48326-704A-42ED-B4F0-C13247303766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25841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A48326-704A-42ED-B4F0-C13247303766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73205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A48326-704A-42ED-B4F0-C13247303766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90421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A48326-704A-42ED-B4F0-C13247303766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55179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A48326-704A-42ED-B4F0-C13247303766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24559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A48326-704A-42ED-B4F0-C13247303766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441552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A48326-704A-42ED-B4F0-C13247303766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11267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A48326-704A-42ED-B4F0-C13247303766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465600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A48326-704A-42ED-B4F0-C13247303766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064880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A48326-704A-42ED-B4F0-C13247303766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615454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A48326-704A-42ED-B4F0-C13247303766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935959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A48326-704A-42ED-B4F0-C13247303766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083278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A48326-704A-42ED-B4F0-C13247303766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591363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A48326-704A-42ED-B4F0-C13247303766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071213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A48326-704A-42ED-B4F0-C13247303766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232062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A48326-704A-42ED-B4F0-C13247303766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242485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A48326-704A-42ED-B4F0-C13247303766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795716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A48326-704A-42ED-B4F0-C13247303766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616762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A48326-704A-42ED-B4F0-C13247303766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558153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A48326-704A-42ED-B4F0-C13247303766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34968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A48326-704A-42ED-B4F0-C13247303766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927384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A48326-704A-42ED-B4F0-C13247303766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391580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A48326-704A-42ED-B4F0-C13247303766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734210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A48326-704A-42ED-B4F0-C13247303766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475575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A48326-704A-42ED-B4F0-C13247303766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967537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A48326-704A-42ED-B4F0-C13247303766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33879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A48326-704A-42ED-B4F0-C13247303766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433329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A48326-704A-42ED-B4F0-C13247303766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319364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A48326-704A-42ED-B4F0-C13247303766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159670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A48326-704A-42ED-B4F0-C1324730376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58853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[免费EHS资料咨询微信：ansyingsj1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88539" y="5469659"/>
            <a:ext cx="6250973" cy="86164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rgbClr val="4FBF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 userDrawn="1"/>
        </p:nvSpPr>
        <p:spPr>
          <a:xfrm rot="-720000">
            <a:off x="175875" y="-1535030"/>
            <a:ext cx="14351216" cy="9014448"/>
          </a:xfrm>
          <a:prstGeom prst="ellipse">
            <a:avLst/>
          </a:prstGeom>
          <a:solidFill>
            <a:srgbClr val="1B87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 userDrawn="1"/>
        </p:nvSpPr>
        <p:spPr>
          <a:xfrm rot="-720000">
            <a:off x="-764691" y="-2792762"/>
            <a:ext cx="17870648" cy="11225112"/>
          </a:xfrm>
          <a:prstGeom prst="ellipse">
            <a:avLst/>
          </a:prstGeom>
          <a:solidFill>
            <a:srgbClr val="05A3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440266" y="0"/>
            <a:ext cx="11311467" cy="6791896"/>
          </a:xfrm>
          <a:custGeom>
            <a:avLst/>
            <a:gdLst>
              <a:gd name="connsiteX0" fmla="*/ 3443417 w 11311467"/>
              <a:gd name="connsiteY0" fmla="*/ 0 h 6791896"/>
              <a:gd name="connsiteX1" fmla="*/ 9664938 w 11311467"/>
              <a:gd name="connsiteY1" fmla="*/ 0 h 6791896"/>
              <a:gd name="connsiteX2" fmla="*/ 9885338 w 11311467"/>
              <a:gd name="connsiteY2" fmla="*/ 117336 h 6791896"/>
              <a:gd name="connsiteX3" fmla="*/ 11261073 w 11311467"/>
              <a:gd name="connsiteY3" fmla="*/ 1882418 h 6791896"/>
              <a:gd name="connsiteX4" fmla="*/ 6404122 w 11311467"/>
              <a:gd name="connsiteY4" fmla="*/ 6594758 h 6791896"/>
              <a:gd name="connsiteX5" fmla="*/ 50395 w 11311467"/>
              <a:gd name="connsiteY5" fmla="*/ 4265321 h 6791896"/>
              <a:gd name="connsiteX6" fmla="*/ 3274136 w 11311467"/>
              <a:gd name="connsiteY6" fmla="*/ 65573 h 6791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311467" h="6791896">
                <a:moveTo>
                  <a:pt x="3443417" y="0"/>
                </a:moveTo>
                <a:lnTo>
                  <a:pt x="9664938" y="0"/>
                </a:lnTo>
                <a:lnTo>
                  <a:pt x="9885338" y="117336"/>
                </a:lnTo>
                <a:cubicBezTo>
                  <a:pt x="10609174" y="550806"/>
                  <a:pt x="11106077" y="1153218"/>
                  <a:pt x="11261073" y="1882418"/>
                </a:cubicBezTo>
                <a:cubicBezTo>
                  <a:pt x="11674397" y="3826950"/>
                  <a:pt x="9499865" y="5936738"/>
                  <a:pt x="6404122" y="6594758"/>
                </a:cubicBezTo>
                <a:cubicBezTo>
                  <a:pt x="3308379" y="7252779"/>
                  <a:pt x="463718" y="6209854"/>
                  <a:pt x="50395" y="4265321"/>
                </a:cubicBezTo>
                <a:cubicBezTo>
                  <a:pt x="-285430" y="2685388"/>
                  <a:pt x="1087133" y="996361"/>
                  <a:pt x="3274136" y="65573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ïṡḻîḋè">
            <a:extLst>
              <a:ext uri="{FF2B5EF4-FFF2-40B4-BE49-F238E27FC236}">
                <a16:creationId xmlns:a16="http://schemas.microsoft.com/office/drawing/2014/main" id="{CDD9B4F0-5C6A-4C58-A4EA-540D683FE1B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4" name="iṡlîḑê">
            <a:extLst>
              <a:ext uri="{FF2B5EF4-FFF2-40B4-BE49-F238E27FC236}">
                <a16:creationId xmlns:a16="http://schemas.microsoft.com/office/drawing/2014/main" id="{195E887E-A62C-4708-9EDE-8FC8D1F61F0B}"/>
              </a:ext>
            </a:extLst>
          </p:cNvPr>
          <p:cNvSpPr/>
          <p:nvPr userDrawn="1"/>
        </p:nvSpPr>
        <p:spPr>
          <a:xfrm>
            <a:off x="0" y="0"/>
            <a:ext cx="12192000" cy="5626966"/>
          </a:xfrm>
          <a:prstGeom prst="rect">
            <a:avLst/>
          </a:prstGeom>
          <a:gradFill>
            <a:gsLst>
              <a:gs pos="0">
                <a:schemeClr val="bg1"/>
              </a:gs>
              <a:gs pos="8000">
                <a:schemeClr val="bg1">
                  <a:alpha val="80000"/>
                </a:schemeClr>
              </a:gs>
              <a:gs pos="67000">
                <a:schemeClr val="bg1"/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A12B2896-AF06-4EA8-A8D7-FC7716D733D2}"/>
              </a:ext>
            </a:extLst>
          </p:cNvPr>
          <p:cNvGrpSpPr/>
          <p:nvPr userDrawn="1"/>
        </p:nvGrpSpPr>
        <p:grpSpPr>
          <a:xfrm>
            <a:off x="0" y="3009739"/>
            <a:ext cx="8742277" cy="1799173"/>
            <a:chOff x="0" y="3009739"/>
            <a:chExt cx="8742277" cy="1799173"/>
          </a:xfrm>
        </p:grpSpPr>
        <p:sp>
          <p:nvSpPr>
            <p:cNvPr id="6" name="ïṥḷïdé">
              <a:extLst>
                <a:ext uri="{FF2B5EF4-FFF2-40B4-BE49-F238E27FC236}">
                  <a16:creationId xmlns:a16="http://schemas.microsoft.com/office/drawing/2014/main" id="{BD44C329-CB59-43BB-B439-6497EB16BE76}"/>
                </a:ext>
              </a:extLst>
            </p:cNvPr>
            <p:cNvSpPr/>
            <p:nvPr userDrawn="1"/>
          </p:nvSpPr>
          <p:spPr>
            <a:xfrm>
              <a:off x="0" y="3009739"/>
              <a:ext cx="8742277" cy="1434229"/>
            </a:xfrm>
            <a:custGeom>
              <a:avLst/>
              <a:gdLst>
                <a:gd name="connsiteX0" fmla="*/ 0 w 8742277"/>
                <a:gd name="connsiteY0" fmla="*/ 0 h 1336927"/>
                <a:gd name="connsiteX1" fmla="*/ 4792779 w 8742277"/>
                <a:gd name="connsiteY1" fmla="*/ 816832 h 1336927"/>
                <a:gd name="connsiteX2" fmla="*/ 8742277 w 8742277"/>
                <a:gd name="connsiteY2" fmla="*/ 1193236 h 1336927"/>
                <a:gd name="connsiteX3" fmla="*/ 0 w 8742277"/>
                <a:gd name="connsiteY3" fmla="*/ 1336927 h 1336927"/>
                <a:gd name="connsiteX4" fmla="*/ 0 w 8742277"/>
                <a:gd name="connsiteY4" fmla="*/ 0 h 1336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2277" h="1336927">
                  <a:moveTo>
                    <a:pt x="0" y="0"/>
                  </a:moveTo>
                  <a:cubicBezTo>
                    <a:pt x="0" y="0"/>
                    <a:pt x="1941366" y="712813"/>
                    <a:pt x="4792779" y="816832"/>
                  </a:cubicBezTo>
                  <a:cubicBezTo>
                    <a:pt x="7531302" y="916658"/>
                    <a:pt x="8183477" y="593796"/>
                    <a:pt x="8742277" y="1193236"/>
                  </a:cubicBezTo>
                  <a:lnTo>
                    <a:pt x="0" y="13369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612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7" name="ïṥḷiďè">
              <a:extLst>
                <a:ext uri="{FF2B5EF4-FFF2-40B4-BE49-F238E27FC236}">
                  <a16:creationId xmlns:a16="http://schemas.microsoft.com/office/drawing/2014/main" id="{03335933-77AF-41FB-874B-7E6D93BBC315}"/>
                </a:ext>
              </a:extLst>
            </p:cNvPr>
            <p:cNvSpPr/>
            <p:nvPr userDrawn="1"/>
          </p:nvSpPr>
          <p:spPr>
            <a:xfrm>
              <a:off x="1031646" y="3791923"/>
              <a:ext cx="5285780" cy="1016989"/>
            </a:xfrm>
            <a:custGeom>
              <a:avLst/>
              <a:gdLst>
                <a:gd name="connsiteX0" fmla="*/ 0 w 5285780"/>
                <a:gd name="connsiteY0" fmla="*/ 175760 h 852931"/>
                <a:gd name="connsiteX1" fmla="*/ 5285780 w 5285780"/>
                <a:gd name="connsiteY1" fmla="*/ 423470 h 852931"/>
                <a:gd name="connsiteX2" fmla="*/ 2576770 w 5285780"/>
                <a:gd name="connsiteY2" fmla="*/ 852932 h 852931"/>
                <a:gd name="connsiteX3" fmla="*/ 0 w 5285780"/>
                <a:gd name="connsiteY3" fmla="*/ 175760 h 852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85780" h="852931">
                  <a:moveTo>
                    <a:pt x="0" y="175760"/>
                  </a:moveTo>
                  <a:cubicBezTo>
                    <a:pt x="0" y="175760"/>
                    <a:pt x="2626441" y="-352883"/>
                    <a:pt x="5285780" y="423470"/>
                  </a:cubicBezTo>
                  <a:cubicBezTo>
                    <a:pt x="5285780" y="423470"/>
                    <a:pt x="4113026" y="852932"/>
                    <a:pt x="2576770" y="852932"/>
                  </a:cubicBezTo>
                  <a:cubicBezTo>
                    <a:pt x="1040513" y="852932"/>
                    <a:pt x="0" y="175760"/>
                    <a:pt x="0" y="175760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1612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9802" name="标题 9801"/>
          <p:cNvSpPr>
            <a:spLocks noGrp="1"/>
          </p:cNvSpPr>
          <p:nvPr userDrawn="1">
            <p:ph type="ctrTitle" hasCustomPrompt="1"/>
          </p:nvPr>
        </p:nvSpPr>
        <p:spPr>
          <a:xfrm>
            <a:off x="1320800" y="914400"/>
            <a:ext cx="9782630" cy="2583797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zh-CN" altLang="en-US" dirty="0"/>
          </a:p>
        </p:txBody>
      </p:sp>
      <p:sp>
        <p:nvSpPr>
          <p:cNvPr id="17" name="íṡḷîḍé">
            <a:extLst>
              <a:ext uri="{FF2B5EF4-FFF2-40B4-BE49-F238E27FC236}">
                <a16:creationId xmlns:a16="http://schemas.microsoft.com/office/drawing/2014/main" id="{5C8BB372-494C-469B-8A02-700E0331383D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custGeom>
            <a:avLst/>
            <a:gdLst>
              <a:gd name="connsiteX0" fmla="*/ 11631440 w 12192000"/>
              <a:gd name="connsiteY0" fmla="*/ 2146 h 3429000"/>
              <a:gd name="connsiteX1" fmla="*/ 12187808 w 12192000"/>
              <a:gd name="connsiteY1" fmla="*/ 27361 h 3429000"/>
              <a:gd name="connsiteX2" fmla="*/ 12187808 w 12192000"/>
              <a:gd name="connsiteY2" fmla="*/ 233932 h 3429000"/>
              <a:gd name="connsiteX3" fmla="*/ 12187808 w 12192000"/>
              <a:gd name="connsiteY3" fmla="*/ 1306106 h 3429000"/>
              <a:gd name="connsiteX4" fmla="*/ 12192000 w 12192000"/>
              <a:gd name="connsiteY4" fmla="*/ 1306106 h 3429000"/>
              <a:gd name="connsiteX5" fmla="*/ 12192000 w 12192000"/>
              <a:gd name="connsiteY5" fmla="*/ 1512677 h 3429000"/>
              <a:gd name="connsiteX6" fmla="*/ 12192000 w 12192000"/>
              <a:gd name="connsiteY6" fmla="*/ 3222429 h 3429000"/>
              <a:gd name="connsiteX7" fmla="*/ 12192000 w 12192000"/>
              <a:gd name="connsiteY7" fmla="*/ 3429000 h 3429000"/>
              <a:gd name="connsiteX8" fmla="*/ 0 w 12192000"/>
              <a:gd name="connsiteY8" fmla="*/ 3429000 h 3429000"/>
              <a:gd name="connsiteX9" fmla="*/ 0 w 12192000"/>
              <a:gd name="connsiteY9" fmla="*/ 3222429 h 3429000"/>
              <a:gd name="connsiteX10" fmla="*/ 0 w 12192000"/>
              <a:gd name="connsiteY10" fmla="*/ 1512677 h 3429000"/>
              <a:gd name="connsiteX11" fmla="*/ 0 w 12192000"/>
              <a:gd name="connsiteY11" fmla="*/ 1306106 h 3429000"/>
              <a:gd name="connsiteX12" fmla="*/ 1 w 12192000"/>
              <a:gd name="connsiteY12" fmla="*/ 1306106 h 3429000"/>
              <a:gd name="connsiteX13" fmla="*/ 1 w 12192000"/>
              <a:gd name="connsiteY13" fmla="*/ 470354 h 3429000"/>
              <a:gd name="connsiteX14" fmla="*/ 1 w 12192000"/>
              <a:gd name="connsiteY14" fmla="*/ 263783 h 3429000"/>
              <a:gd name="connsiteX15" fmla="*/ 4397507 w 12192000"/>
              <a:gd name="connsiteY15" fmla="*/ 867093 h 3429000"/>
              <a:gd name="connsiteX16" fmla="*/ 11631440 w 12192000"/>
              <a:gd name="connsiteY16" fmla="*/ 2146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3429000">
                <a:moveTo>
                  <a:pt x="11631440" y="2146"/>
                </a:moveTo>
                <a:cubicBezTo>
                  <a:pt x="11864568" y="-4124"/>
                  <a:pt x="12053994" y="3070"/>
                  <a:pt x="12187808" y="27361"/>
                </a:cubicBezTo>
                <a:lnTo>
                  <a:pt x="12187808" y="233932"/>
                </a:lnTo>
                <a:lnTo>
                  <a:pt x="12187808" y="1306106"/>
                </a:lnTo>
                <a:lnTo>
                  <a:pt x="12192000" y="1306106"/>
                </a:lnTo>
                <a:lnTo>
                  <a:pt x="12192000" y="1512677"/>
                </a:lnTo>
                <a:lnTo>
                  <a:pt x="12192000" y="3222429"/>
                </a:lnTo>
                <a:lnTo>
                  <a:pt x="12192000" y="3429000"/>
                </a:lnTo>
                <a:lnTo>
                  <a:pt x="0" y="3429000"/>
                </a:lnTo>
                <a:lnTo>
                  <a:pt x="0" y="3222429"/>
                </a:lnTo>
                <a:lnTo>
                  <a:pt x="0" y="1512677"/>
                </a:lnTo>
                <a:lnTo>
                  <a:pt x="0" y="1306106"/>
                </a:lnTo>
                <a:lnTo>
                  <a:pt x="1" y="1306106"/>
                </a:lnTo>
                <a:lnTo>
                  <a:pt x="1" y="470354"/>
                </a:lnTo>
                <a:lnTo>
                  <a:pt x="1" y="263783"/>
                </a:lnTo>
                <a:cubicBezTo>
                  <a:pt x="1" y="263783"/>
                  <a:pt x="2404373" y="994980"/>
                  <a:pt x="4397507" y="867093"/>
                </a:cubicBezTo>
                <a:cubicBezTo>
                  <a:pt x="6226307" y="749689"/>
                  <a:pt x="9999548" y="46039"/>
                  <a:pt x="11631440" y="2146"/>
                </a:cubicBezTo>
                <a:close/>
              </a:path>
            </a:pathLst>
          </a:custGeom>
          <a:blipFill>
            <a:blip r:embed="rId2"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/>
            <a:stretch>
              <a:fillRect t="-96224" b="-377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6" name="iSļiḑé">
            <a:extLst>
              <a:ext uri="{FF2B5EF4-FFF2-40B4-BE49-F238E27FC236}">
                <a16:creationId xmlns:a16="http://schemas.microsoft.com/office/drawing/2014/main" id="{B4CC98DC-4841-41BC-928E-C62267C40950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custGeom>
            <a:avLst/>
            <a:gdLst>
              <a:gd name="connsiteX0" fmla="*/ 11631440 w 12192000"/>
              <a:gd name="connsiteY0" fmla="*/ 2146 h 3429000"/>
              <a:gd name="connsiteX1" fmla="*/ 12187808 w 12192000"/>
              <a:gd name="connsiteY1" fmla="*/ 27361 h 3429000"/>
              <a:gd name="connsiteX2" fmla="*/ 12187808 w 12192000"/>
              <a:gd name="connsiteY2" fmla="*/ 233932 h 3429000"/>
              <a:gd name="connsiteX3" fmla="*/ 12187808 w 12192000"/>
              <a:gd name="connsiteY3" fmla="*/ 1306106 h 3429000"/>
              <a:gd name="connsiteX4" fmla="*/ 12192000 w 12192000"/>
              <a:gd name="connsiteY4" fmla="*/ 1306106 h 3429000"/>
              <a:gd name="connsiteX5" fmla="*/ 12192000 w 12192000"/>
              <a:gd name="connsiteY5" fmla="*/ 1512677 h 3429000"/>
              <a:gd name="connsiteX6" fmla="*/ 12192000 w 12192000"/>
              <a:gd name="connsiteY6" fmla="*/ 3222429 h 3429000"/>
              <a:gd name="connsiteX7" fmla="*/ 12192000 w 12192000"/>
              <a:gd name="connsiteY7" fmla="*/ 3429000 h 3429000"/>
              <a:gd name="connsiteX8" fmla="*/ 0 w 12192000"/>
              <a:gd name="connsiteY8" fmla="*/ 3429000 h 3429000"/>
              <a:gd name="connsiteX9" fmla="*/ 0 w 12192000"/>
              <a:gd name="connsiteY9" fmla="*/ 3222429 h 3429000"/>
              <a:gd name="connsiteX10" fmla="*/ 0 w 12192000"/>
              <a:gd name="connsiteY10" fmla="*/ 1512677 h 3429000"/>
              <a:gd name="connsiteX11" fmla="*/ 0 w 12192000"/>
              <a:gd name="connsiteY11" fmla="*/ 1306106 h 3429000"/>
              <a:gd name="connsiteX12" fmla="*/ 1 w 12192000"/>
              <a:gd name="connsiteY12" fmla="*/ 1306106 h 3429000"/>
              <a:gd name="connsiteX13" fmla="*/ 1 w 12192000"/>
              <a:gd name="connsiteY13" fmla="*/ 470354 h 3429000"/>
              <a:gd name="connsiteX14" fmla="*/ 1 w 12192000"/>
              <a:gd name="connsiteY14" fmla="*/ 263783 h 3429000"/>
              <a:gd name="connsiteX15" fmla="*/ 4397507 w 12192000"/>
              <a:gd name="connsiteY15" fmla="*/ 867093 h 3429000"/>
              <a:gd name="connsiteX16" fmla="*/ 11631440 w 12192000"/>
              <a:gd name="connsiteY16" fmla="*/ 2146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3429000">
                <a:moveTo>
                  <a:pt x="11631440" y="2146"/>
                </a:moveTo>
                <a:cubicBezTo>
                  <a:pt x="11864568" y="-4124"/>
                  <a:pt x="12053994" y="3070"/>
                  <a:pt x="12187808" y="27361"/>
                </a:cubicBezTo>
                <a:lnTo>
                  <a:pt x="12187808" y="233932"/>
                </a:lnTo>
                <a:lnTo>
                  <a:pt x="12187808" y="1306106"/>
                </a:lnTo>
                <a:lnTo>
                  <a:pt x="12192000" y="1306106"/>
                </a:lnTo>
                <a:lnTo>
                  <a:pt x="12192000" y="1512677"/>
                </a:lnTo>
                <a:lnTo>
                  <a:pt x="12192000" y="3222429"/>
                </a:lnTo>
                <a:lnTo>
                  <a:pt x="12192000" y="3429000"/>
                </a:lnTo>
                <a:lnTo>
                  <a:pt x="0" y="3429000"/>
                </a:lnTo>
                <a:lnTo>
                  <a:pt x="0" y="3222429"/>
                </a:lnTo>
                <a:lnTo>
                  <a:pt x="0" y="1512677"/>
                </a:lnTo>
                <a:lnTo>
                  <a:pt x="0" y="1306106"/>
                </a:lnTo>
                <a:lnTo>
                  <a:pt x="1" y="1306106"/>
                </a:lnTo>
                <a:lnTo>
                  <a:pt x="1" y="470354"/>
                </a:lnTo>
                <a:lnTo>
                  <a:pt x="1" y="263783"/>
                </a:lnTo>
                <a:cubicBezTo>
                  <a:pt x="1" y="263783"/>
                  <a:pt x="2404373" y="994980"/>
                  <a:pt x="4397507" y="867093"/>
                </a:cubicBezTo>
                <a:cubicBezTo>
                  <a:pt x="6226307" y="749689"/>
                  <a:pt x="9999548" y="46039"/>
                  <a:pt x="11631440" y="2146"/>
                </a:cubicBezTo>
                <a:close/>
              </a:path>
            </a:pathLst>
          </a:custGeom>
          <a:gradFill>
            <a:gsLst>
              <a:gs pos="29000">
                <a:schemeClr val="accent1">
                  <a:alpha val="9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9801" name="副标题 9800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799770" y="4918058"/>
            <a:ext cx="9303659" cy="558799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2" name="文本占位符 11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320800" y="5502605"/>
            <a:ext cx="9782630" cy="296271"/>
          </a:xfrm>
        </p:spPr>
        <p:txBody>
          <a:bodyPr vert="horz" anchor="ctr">
            <a:noAutofit/>
          </a:bodyPr>
          <a:lstStyle>
            <a:lvl1pPr marL="0" indent="0" algn="r">
              <a:buNone/>
              <a:defRPr sz="1400" b="0">
                <a:solidFill>
                  <a:schemeClr val="bg1"/>
                </a:solidFill>
              </a:defRPr>
            </a:lvl1pPr>
            <a:lvl2pPr marL="457177" indent="0">
              <a:buNone/>
              <a:defRPr/>
            </a:lvl2pPr>
            <a:lvl3pPr marL="914353" indent="0">
              <a:buNone/>
              <a:defRPr/>
            </a:lvl3pPr>
            <a:lvl4pPr marL="1371531" indent="0">
              <a:buNone/>
              <a:defRPr/>
            </a:lvl4pPr>
            <a:lvl5pPr marL="1828709" indent="0">
              <a:buNone/>
              <a:defRPr/>
            </a:lvl5pPr>
          </a:lstStyle>
          <a:p>
            <a:pPr lvl="0"/>
            <a:r>
              <a:rPr lang="en-US" altLang="zh-CN" dirty="0"/>
              <a:t>Signature</a:t>
            </a:r>
          </a:p>
        </p:txBody>
      </p:sp>
      <p:sp>
        <p:nvSpPr>
          <p:cNvPr id="13" name="文本占位符 1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320800" y="5798876"/>
            <a:ext cx="9782630" cy="296271"/>
          </a:xfrm>
        </p:spPr>
        <p:txBody>
          <a:bodyPr vert="horz" anchor="ctr">
            <a:noAutofit/>
          </a:bodyPr>
          <a:lstStyle>
            <a:lvl1pPr marL="0" indent="0" algn="r">
              <a:buNone/>
              <a:defRPr sz="1400" b="0">
                <a:solidFill>
                  <a:schemeClr val="bg1"/>
                </a:solidFill>
              </a:defRPr>
            </a:lvl1pPr>
            <a:lvl2pPr marL="457177" indent="0">
              <a:buNone/>
              <a:defRPr/>
            </a:lvl2pPr>
            <a:lvl3pPr marL="914353" indent="0">
              <a:buNone/>
              <a:defRPr/>
            </a:lvl3pPr>
            <a:lvl4pPr marL="1371531" indent="0">
              <a:buNone/>
              <a:defRPr/>
            </a:lvl4pPr>
            <a:lvl5pPr marL="1828709" indent="0">
              <a:buNone/>
              <a:defRPr/>
            </a:lvl5pPr>
          </a:lstStyle>
          <a:p>
            <a:pPr lvl="0"/>
            <a:r>
              <a:rPr lang="en-US" altLang="zh-CN" dirty="0"/>
              <a:t>Date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200492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id="{7BFF9D2D-E1DF-48E1-9C54-4B5705EBA160}"/>
              </a:ext>
            </a:extLst>
          </p:cNvPr>
          <p:cNvGrpSpPr/>
          <p:nvPr userDrawn="1"/>
        </p:nvGrpSpPr>
        <p:grpSpPr>
          <a:xfrm>
            <a:off x="0" y="3009739"/>
            <a:ext cx="8742277" cy="1799173"/>
            <a:chOff x="0" y="3009739"/>
            <a:chExt cx="8742277" cy="1799173"/>
          </a:xfrm>
        </p:grpSpPr>
        <p:sp>
          <p:nvSpPr>
            <p:cNvPr id="7" name="iś1îḑe">
              <a:extLst>
                <a:ext uri="{FF2B5EF4-FFF2-40B4-BE49-F238E27FC236}">
                  <a16:creationId xmlns:a16="http://schemas.microsoft.com/office/drawing/2014/main" id="{84750499-794A-4E1B-893F-6D498C0546D9}"/>
                </a:ext>
              </a:extLst>
            </p:cNvPr>
            <p:cNvSpPr/>
            <p:nvPr userDrawn="1"/>
          </p:nvSpPr>
          <p:spPr>
            <a:xfrm>
              <a:off x="0" y="3009739"/>
              <a:ext cx="8742277" cy="1434229"/>
            </a:xfrm>
            <a:custGeom>
              <a:avLst/>
              <a:gdLst>
                <a:gd name="connsiteX0" fmla="*/ 0 w 8742277"/>
                <a:gd name="connsiteY0" fmla="*/ 0 h 1336927"/>
                <a:gd name="connsiteX1" fmla="*/ 4792779 w 8742277"/>
                <a:gd name="connsiteY1" fmla="*/ 816832 h 1336927"/>
                <a:gd name="connsiteX2" fmla="*/ 8742277 w 8742277"/>
                <a:gd name="connsiteY2" fmla="*/ 1193236 h 1336927"/>
                <a:gd name="connsiteX3" fmla="*/ 0 w 8742277"/>
                <a:gd name="connsiteY3" fmla="*/ 1336927 h 1336927"/>
                <a:gd name="connsiteX4" fmla="*/ 0 w 8742277"/>
                <a:gd name="connsiteY4" fmla="*/ 0 h 1336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742277" h="1336927">
                  <a:moveTo>
                    <a:pt x="0" y="0"/>
                  </a:moveTo>
                  <a:cubicBezTo>
                    <a:pt x="0" y="0"/>
                    <a:pt x="1941366" y="712813"/>
                    <a:pt x="4792779" y="816832"/>
                  </a:cubicBezTo>
                  <a:cubicBezTo>
                    <a:pt x="7531302" y="916658"/>
                    <a:pt x="8183477" y="593796"/>
                    <a:pt x="8742277" y="1193236"/>
                  </a:cubicBezTo>
                  <a:lnTo>
                    <a:pt x="0" y="133692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612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8" name="išḷïḋè">
              <a:extLst>
                <a:ext uri="{FF2B5EF4-FFF2-40B4-BE49-F238E27FC236}">
                  <a16:creationId xmlns:a16="http://schemas.microsoft.com/office/drawing/2014/main" id="{B4CADA81-B2D8-44E4-9F11-2CB9DCFDB9C0}"/>
                </a:ext>
              </a:extLst>
            </p:cNvPr>
            <p:cNvSpPr/>
            <p:nvPr userDrawn="1"/>
          </p:nvSpPr>
          <p:spPr>
            <a:xfrm>
              <a:off x="1031646" y="3791923"/>
              <a:ext cx="5285780" cy="1016989"/>
            </a:xfrm>
            <a:custGeom>
              <a:avLst/>
              <a:gdLst>
                <a:gd name="connsiteX0" fmla="*/ 0 w 5285780"/>
                <a:gd name="connsiteY0" fmla="*/ 175760 h 852931"/>
                <a:gd name="connsiteX1" fmla="*/ 5285780 w 5285780"/>
                <a:gd name="connsiteY1" fmla="*/ 423470 h 852931"/>
                <a:gd name="connsiteX2" fmla="*/ 2576770 w 5285780"/>
                <a:gd name="connsiteY2" fmla="*/ 852932 h 852931"/>
                <a:gd name="connsiteX3" fmla="*/ 0 w 5285780"/>
                <a:gd name="connsiteY3" fmla="*/ 175760 h 852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85780" h="852931">
                  <a:moveTo>
                    <a:pt x="0" y="175760"/>
                  </a:moveTo>
                  <a:cubicBezTo>
                    <a:pt x="0" y="175760"/>
                    <a:pt x="2626441" y="-352883"/>
                    <a:pt x="5285780" y="423470"/>
                  </a:cubicBezTo>
                  <a:cubicBezTo>
                    <a:pt x="5285780" y="423470"/>
                    <a:pt x="4113026" y="852932"/>
                    <a:pt x="2576770" y="852932"/>
                  </a:cubicBezTo>
                  <a:cubicBezTo>
                    <a:pt x="1040513" y="852932"/>
                    <a:pt x="0" y="175760"/>
                    <a:pt x="0" y="175760"/>
                  </a:cubicBez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16127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9" name="iŝḻïďê">
            <a:extLst>
              <a:ext uri="{FF2B5EF4-FFF2-40B4-BE49-F238E27FC236}">
                <a16:creationId xmlns:a16="http://schemas.microsoft.com/office/drawing/2014/main" id="{6AF77E2D-3195-4E0A-B2AE-518BF61537D0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custGeom>
            <a:avLst/>
            <a:gdLst>
              <a:gd name="connsiteX0" fmla="*/ 11631440 w 12192000"/>
              <a:gd name="connsiteY0" fmla="*/ 2146 h 3429000"/>
              <a:gd name="connsiteX1" fmla="*/ 12187808 w 12192000"/>
              <a:gd name="connsiteY1" fmla="*/ 27361 h 3429000"/>
              <a:gd name="connsiteX2" fmla="*/ 12187808 w 12192000"/>
              <a:gd name="connsiteY2" fmla="*/ 233932 h 3429000"/>
              <a:gd name="connsiteX3" fmla="*/ 12187808 w 12192000"/>
              <a:gd name="connsiteY3" fmla="*/ 1306106 h 3429000"/>
              <a:gd name="connsiteX4" fmla="*/ 12192000 w 12192000"/>
              <a:gd name="connsiteY4" fmla="*/ 1306106 h 3429000"/>
              <a:gd name="connsiteX5" fmla="*/ 12192000 w 12192000"/>
              <a:gd name="connsiteY5" fmla="*/ 1512677 h 3429000"/>
              <a:gd name="connsiteX6" fmla="*/ 12192000 w 12192000"/>
              <a:gd name="connsiteY6" fmla="*/ 3222429 h 3429000"/>
              <a:gd name="connsiteX7" fmla="*/ 12192000 w 12192000"/>
              <a:gd name="connsiteY7" fmla="*/ 3429000 h 3429000"/>
              <a:gd name="connsiteX8" fmla="*/ 0 w 12192000"/>
              <a:gd name="connsiteY8" fmla="*/ 3429000 h 3429000"/>
              <a:gd name="connsiteX9" fmla="*/ 0 w 12192000"/>
              <a:gd name="connsiteY9" fmla="*/ 3222429 h 3429000"/>
              <a:gd name="connsiteX10" fmla="*/ 0 w 12192000"/>
              <a:gd name="connsiteY10" fmla="*/ 1512677 h 3429000"/>
              <a:gd name="connsiteX11" fmla="*/ 0 w 12192000"/>
              <a:gd name="connsiteY11" fmla="*/ 1306106 h 3429000"/>
              <a:gd name="connsiteX12" fmla="*/ 1 w 12192000"/>
              <a:gd name="connsiteY12" fmla="*/ 1306106 h 3429000"/>
              <a:gd name="connsiteX13" fmla="*/ 1 w 12192000"/>
              <a:gd name="connsiteY13" fmla="*/ 470354 h 3429000"/>
              <a:gd name="connsiteX14" fmla="*/ 1 w 12192000"/>
              <a:gd name="connsiteY14" fmla="*/ 263783 h 3429000"/>
              <a:gd name="connsiteX15" fmla="*/ 4397507 w 12192000"/>
              <a:gd name="connsiteY15" fmla="*/ 867093 h 3429000"/>
              <a:gd name="connsiteX16" fmla="*/ 11631440 w 12192000"/>
              <a:gd name="connsiteY16" fmla="*/ 2146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3429000">
                <a:moveTo>
                  <a:pt x="11631440" y="2146"/>
                </a:moveTo>
                <a:cubicBezTo>
                  <a:pt x="11864568" y="-4124"/>
                  <a:pt x="12053994" y="3070"/>
                  <a:pt x="12187808" y="27361"/>
                </a:cubicBezTo>
                <a:lnTo>
                  <a:pt x="12187808" y="233932"/>
                </a:lnTo>
                <a:lnTo>
                  <a:pt x="12187808" y="1306106"/>
                </a:lnTo>
                <a:lnTo>
                  <a:pt x="12192000" y="1306106"/>
                </a:lnTo>
                <a:lnTo>
                  <a:pt x="12192000" y="1512677"/>
                </a:lnTo>
                <a:lnTo>
                  <a:pt x="12192000" y="3222429"/>
                </a:lnTo>
                <a:lnTo>
                  <a:pt x="12192000" y="3429000"/>
                </a:lnTo>
                <a:lnTo>
                  <a:pt x="0" y="3429000"/>
                </a:lnTo>
                <a:lnTo>
                  <a:pt x="0" y="3222429"/>
                </a:lnTo>
                <a:lnTo>
                  <a:pt x="0" y="1512677"/>
                </a:lnTo>
                <a:lnTo>
                  <a:pt x="0" y="1306106"/>
                </a:lnTo>
                <a:lnTo>
                  <a:pt x="1" y="1306106"/>
                </a:lnTo>
                <a:lnTo>
                  <a:pt x="1" y="470354"/>
                </a:lnTo>
                <a:lnTo>
                  <a:pt x="1" y="263783"/>
                </a:lnTo>
                <a:cubicBezTo>
                  <a:pt x="1" y="263783"/>
                  <a:pt x="2404373" y="994980"/>
                  <a:pt x="4397507" y="867093"/>
                </a:cubicBezTo>
                <a:cubicBezTo>
                  <a:pt x="6226307" y="749689"/>
                  <a:pt x="9999548" y="46039"/>
                  <a:pt x="11631440" y="2146"/>
                </a:cubicBezTo>
                <a:close/>
              </a:path>
            </a:pathLst>
          </a:custGeom>
          <a:blipFill>
            <a:blip r:embed="rId2">
              <a:duotone>
                <a:prstClr val="black"/>
                <a:schemeClr val="accent3">
                  <a:tint val="45000"/>
                  <a:satMod val="400000"/>
                </a:schemeClr>
              </a:duotone>
            </a:blip>
            <a:srcRect/>
            <a:stretch>
              <a:fillRect t="-96224" b="-377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" name="ïṧľíḋê">
            <a:extLst>
              <a:ext uri="{FF2B5EF4-FFF2-40B4-BE49-F238E27FC236}">
                <a16:creationId xmlns:a16="http://schemas.microsoft.com/office/drawing/2014/main" id="{8828C3ED-4043-4A8B-B9AC-C81920322AF3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custGeom>
            <a:avLst/>
            <a:gdLst>
              <a:gd name="connsiteX0" fmla="*/ 11631440 w 12192000"/>
              <a:gd name="connsiteY0" fmla="*/ 2146 h 3429000"/>
              <a:gd name="connsiteX1" fmla="*/ 12187808 w 12192000"/>
              <a:gd name="connsiteY1" fmla="*/ 27361 h 3429000"/>
              <a:gd name="connsiteX2" fmla="*/ 12187808 w 12192000"/>
              <a:gd name="connsiteY2" fmla="*/ 233932 h 3429000"/>
              <a:gd name="connsiteX3" fmla="*/ 12187808 w 12192000"/>
              <a:gd name="connsiteY3" fmla="*/ 1306106 h 3429000"/>
              <a:gd name="connsiteX4" fmla="*/ 12192000 w 12192000"/>
              <a:gd name="connsiteY4" fmla="*/ 1306106 h 3429000"/>
              <a:gd name="connsiteX5" fmla="*/ 12192000 w 12192000"/>
              <a:gd name="connsiteY5" fmla="*/ 1512677 h 3429000"/>
              <a:gd name="connsiteX6" fmla="*/ 12192000 w 12192000"/>
              <a:gd name="connsiteY6" fmla="*/ 3222429 h 3429000"/>
              <a:gd name="connsiteX7" fmla="*/ 12192000 w 12192000"/>
              <a:gd name="connsiteY7" fmla="*/ 3429000 h 3429000"/>
              <a:gd name="connsiteX8" fmla="*/ 0 w 12192000"/>
              <a:gd name="connsiteY8" fmla="*/ 3429000 h 3429000"/>
              <a:gd name="connsiteX9" fmla="*/ 0 w 12192000"/>
              <a:gd name="connsiteY9" fmla="*/ 3222429 h 3429000"/>
              <a:gd name="connsiteX10" fmla="*/ 0 w 12192000"/>
              <a:gd name="connsiteY10" fmla="*/ 1512677 h 3429000"/>
              <a:gd name="connsiteX11" fmla="*/ 0 w 12192000"/>
              <a:gd name="connsiteY11" fmla="*/ 1306106 h 3429000"/>
              <a:gd name="connsiteX12" fmla="*/ 1 w 12192000"/>
              <a:gd name="connsiteY12" fmla="*/ 1306106 h 3429000"/>
              <a:gd name="connsiteX13" fmla="*/ 1 w 12192000"/>
              <a:gd name="connsiteY13" fmla="*/ 470354 h 3429000"/>
              <a:gd name="connsiteX14" fmla="*/ 1 w 12192000"/>
              <a:gd name="connsiteY14" fmla="*/ 263783 h 3429000"/>
              <a:gd name="connsiteX15" fmla="*/ 4397507 w 12192000"/>
              <a:gd name="connsiteY15" fmla="*/ 867093 h 3429000"/>
              <a:gd name="connsiteX16" fmla="*/ 11631440 w 12192000"/>
              <a:gd name="connsiteY16" fmla="*/ 2146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0" h="3429000">
                <a:moveTo>
                  <a:pt x="11631440" y="2146"/>
                </a:moveTo>
                <a:cubicBezTo>
                  <a:pt x="11864568" y="-4124"/>
                  <a:pt x="12053994" y="3070"/>
                  <a:pt x="12187808" y="27361"/>
                </a:cubicBezTo>
                <a:lnTo>
                  <a:pt x="12187808" y="233932"/>
                </a:lnTo>
                <a:lnTo>
                  <a:pt x="12187808" y="1306106"/>
                </a:lnTo>
                <a:lnTo>
                  <a:pt x="12192000" y="1306106"/>
                </a:lnTo>
                <a:lnTo>
                  <a:pt x="12192000" y="1512677"/>
                </a:lnTo>
                <a:lnTo>
                  <a:pt x="12192000" y="3222429"/>
                </a:lnTo>
                <a:lnTo>
                  <a:pt x="12192000" y="3429000"/>
                </a:lnTo>
                <a:lnTo>
                  <a:pt x="0" y="3429000"/>
                </a:lnTo>
                <a:lnTo>
                  <a:pt x="0" y="3222429"/>
                </a:lnTo>
                <a:lnTo>
                  <a:pt x="0" y="1512677"/>
                </a:lnTo>
                <a:lnTo>
                  <a:pt x="0" y="1306106"/>
                </a:lnTo>
                <a:lnTo>
                  <a:pt x="1" y="1306106"/>
                </a:lnTo>
                <a:lnTo>
                  <a:pt x="1" y="470354"/>
                </a:lnTo>
                <a:lnTo>
                  <a:pt x="1" y="263783"/>
                </a:lnTo>
                <a:cubicBezTo>
                  <a:pt x="1" y="263783"/>
                  <a:pt x="2404373" y="994980"/>
                  <a:pt x="4397507" y="867093"/>
                </a:cubicBezTo>
                <a:cubicBezTo>
                  <a:pt x="6226307" y="749689"/>
                  <a:pt x="9999548" y="46039"/>
                  <a:pt x="11631440" y="2146"/>
                </a:cubicBezTo>
                <a:close/>
              </a:path>
            </a:pathLst>
          </a:custGeom>
          <a:gradFill>
            <a:gsLst>
              <a:gs pos="29000">
                <a:schemeClr val="accent1">
                  <a:alpha val="90000"/>
                </a:schemeClr>
              </a:gs>
              <a:gs pos="100000">
                <a:schemeClr val="accent1">
                  <a:alpha val="7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3" name="标题 12"/>
          <p:cNvSpPr>
            <a:spLocks noGrp="1"/>
          </p:cNvSpPr>
          <p:nvPr userDrawn="1">
            <p:ph type="ctrTitle" hasCustomPrompt="1"/>
          </p:nvPr>
        </p:nvSpPr>
        <p:spPr>
          <a:xfrm>
            <a:off x="1320800" y="1135063"/>
            <a:ext cx="10198098" cy="1983066"/>
          </a:xfrm>
        </p:spPr>
        <p:txBody>
          <a:bodyPr anchor="b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en-US" altLang="zh-CN" dirty="0"/>
              <a:t>Conclusion</a:t>
            </a:r>
            <a:endParaRPr lang="zh-CN" altLang="en-US" dirty="0"/>
          </a:p>
        </p:txBody>
      </p:sp>
      <p:sp>
        <p:nvSpPr>
          <p:cNvPr id="15" name="文本占位符 14"/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320800" y="5629475"/>
            <a:ext cx="10198098" cy="31087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>
              <a:buNone/>
              <a:defRPr lang="zh-CN" altLang="en-US" sz="1400" smtClean="0">
                <a:solidFill>
                  <a:schemeClr val="bg1"/>
                </a:solidFill>
              </a:defRPr>
            </a:lvl1pPr>
            <a:lvl2pPr>
              <a:defRPr lang="zh-CN" altLang="en-US" sz="2000" smtClean="0"/>
            </a:lvl2pPr>
            <a:lvl3pPr>
              <a:defRPr lang="zh-CN" altLang="en-US" sz="1800" smtClean="0"/>
            </a:lvl3pPr>
            <a:lvl4pPr>
              <a:defRPr lang="zh-CN" altLang="en-US" sz="1600" smtClean="0"/>
            </a:lvl4pPr>
            <a:lvl5pPr>
              <a:defRPr lang="zh-CN" altLang="en-US" sz="1600"/>
            </a:lvl5pPr>
          </a:lstStyle>
          <a:p>
            <a:pPr marL="228589" marR="0" lvl="0" indent="-228589" fontAlgn="auto">
              <a:spcAft>
                <a:spcPts val="0"/>
              </a:spcAft>
              <a:buClrTx/>
              <a:buSzTx/>
              <a:tabLst/>
            </a:pPr>
            <a:r>
              <a:rPr lang="en-US" altLang="zh-CN" dirty="0"/>
              <a:t>Data</a:t>
            </a:r>
          </a:p>
        </p:txBody>
      </p:sp>
      <p:sp>
        <p:nvSpPr>
          <p:cNvPr id="6" name="文本占位符 5">
            <a:extLst>
              <a:ext uri="{FF2B5EF4-FFF2-40B4-BE49-F238E27FC236}">
                <a16:creationId xmlns:a16="http://schemas.microsoft.com/office/drawing/2014/main" id="{05EBDA4F-7210-4CAE-8333-80DB24212E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20802" y="5333204"/>
            <a:ext cx="10198098" cy="296271"/>
          </a:xfrm>
        </p:spPr>
        <p:txBody>
          <a:bodyPr vert="horz" anchor="ctr">
            <a:noAutofit/>
          </a:bodyPr>
          <a:lstStyle>
            <a:lvl1pPr marL="0" indent="0" algn="l">
              <a:buNone/>
              <a:defRPr sz="1400" b="0">
                <a:solidFill>
                  <a:schemeClr val="bg1"/>
                </a:solidFill>
              </a:defRPr>
            </a:lvl1pPr>
            <a:lvl2pPr marL="457177" indent="0">
              <a:buNone/>
              <a:defRPr/>
            </a:lvl2pPr>
            <a:lvl3pPr marL="914353" indent="0">
              <a:buNone/>
              <a:defRPr/>
            </a:lvl3pPr>
            <a:lvl4pPr marL="1371531" indent="0">
              <a:buNone/>
              <a:defRPr/>
            </a:lvl4pPr>
            <a:lvl5pPr marL="1828709" indent="0">
              <a:buNone/>
              <a:defRPr/>
            </a:lvl5pPr>
          </a:lstStyle>
          <a:p>
            <a:pPr lvl="0"/>
            <a:r>
              <a:rPr lang="en-US" altLang="zh-CN" dirty="0"/>
              <a:t>Signature</a:t>
            </a:r>
          </a:p>
        </p:txBody>
      </p:sp>
    </p:spTree>
    <p:extLst>
      <p:ext uri="{BB962C8B-B14F-4D97-AF65-F5344CB8AC3E}">
        <p14:creationId xmlns:p14="http://schemas.microsoft.com/office/powerpoint/2010/main" val="38563793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获取资料咨询微信：ansyingsj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2166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247601-6E2C-4438-AB4C-AEEF9A715DF2}" type="datetimeFigureOut">
              <a:rPr lang="zh-CN" altLang="en-US" smtClean="0"/>
              <a:t>2020/6/9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21C5AE-C4CF-4EA5-8AEB-DB1BEF4AA61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69924" y="1"/>
            <a:ext cx="10850563" cy="10286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69924" y="1123950"/>
            <a:ext cx="10850563" cy="5019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669924" y="1028700"/>
            <a:ext cx="10850563" cy="0"/>
          </a:xfrm>
          <a:prstGeom prst="line">
            <a:avLst/>
          </a:prstGeom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日期占位符 7">
            <a:extLst>
              <a:ext uri="{FF2B5EF4-FFF2-40B4-BE49-F238E27FC236}">
                <a16:creationId xmlns:a16="http://schemas.microsoft.com/office/drawing/2014/main" id="{04388434-9949-479C-A9C3-67A953F6A9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01732" y="6240463"/>
            <a:ext cx="1388536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0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9" name="页脚占位符 8">
            <a:extLst>
              <a:ext uri="{FF2B5EF4-FFF2-40B4-BE49-F238E27FC236}">
                <a16:creationId xmlns:a16="http://schemas.microsoft.com/office/drawing/2014/main" id="{50A5656E-7A33-4865-A262-1F96263BAA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9924" y="6240463"/>
            <a:ext cx="4140201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请在插入菜单</a:t>
            </a:r>
            <a:r>
              <a:rPr kumimoji="0" lang="en-US" altLang="zh-CN" sz="10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—</a:t>
            </a: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t>页眉和页脚中修改此文本</a:t>
            </a:r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10" name="灯片编号占位符 9">
            <a:extLst>
              <a:ext uri="{FF2B5EF4-FFF2-40B4-BE49-F238E27FC236}">
                <a16:creationId xmlns:a16="http://schemas.microsoft.com/office/drawing/2014/main" id="{5BF52F79-380E-4278-8B67-588AFE5840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599" y="6240463"/>
            <a:ext cx="2909888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D3DB80-B894-403A-B48E-6FDC1A72010E}" type="slidenum">
              <a:rPr kumimoji="0" lang="zh-CN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/>
                <a:ea typeface="微软雅黑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0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9239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9" r:id="rId2"/>
  </p:sldLayoutIdLst>
  <p:hf hdr="0" dt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22">
          <p15:clr>
            <a:srgbClr val="F26B43"/>
          </p15:clr>
        </p15:guide>
        <p15:guide id="2" pos="7257">
          <p15:clr>
            <a:srgbClr val="F26B43"/>
          </p15:clr>
        </p15:guide>
        <p15:guide id="3" orient="horz" pos="648">
          <p15:clr>
            <a:srgbClr val="F26B43"/>
          </p15:clr>
        </p15:guide>
        <p15:guide id="4" orient="horz" pos="712">
          <p15:clr>
            <a:srgbClr val="F26B43"/>
          </p15:clr>
        </p15:guide>
        <p15:guide id="5" orient="horz" pos="3931">
          <p15:clr>
            <a:srgbClr val="F26B43"/>
          </p15:clr>
        </p15:guide>
        <p15:guide id="6" orient="horz" pos="3866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388539" y="5469659"/>
            <a:ext cx="6250973" cy="861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631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1.xml"/><Relationship Id="rId1" Type="http://schemas.openxmlformats.org/officeDocument/2006/relationships/themeOverride" Target="../theme/themeOverride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9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9.xml"/><Relationship Id="rId1" Type="http://schemas.openxmlformats.org/officeDocument/2006/relationships/themeOverride" Target="../theme/themeOverride10.xml"/><Relationship Id="rId4" Type="http://schemas.openxmlformats.org/officeDocument/2006/relationships/notesSlide" Target="../notesSlides/notesSlide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işļiḑê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iṥlïde">
            <a:extLst>
              <a:ext uri="{FF2B5EF4-FFF2-40B4-BE49-F238E27FC236}">
                <a16:creationId xmlns:a16="http://schemas.microsoft.com/office/drawing/2014/main" id="{DE8EA09B-53B0-429A-8E40-E5DA48257606}"/>
              </a:ext>
            </a:extLst>
          </p:cNvPr>
          <p:cNvSpPr/>
          <p:nvPr/>
        </p:nvSpPr>
        <p:spPr>
          <a:xfrm>
            <a:off x="1380672" y="4773607"/>
            <a:ext cx="2489200" cy="68015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微软雅黑"/>
              <a:cs typeface="+mn-cs"/>
            </a:endParaRPr>
          </a:p>
        </p:txBody>
      </p:sp>
      <p:sp>
        <p:nvSpPr>
          <p:cNvPr id="5" name="i$ľidê"/>
          <p:cNvSpPr>
            <a:spLocks noGrp="1"/>
          </p:cNvSpPr>
          <p:nvPr>
            <p:ph type="subTitle" idx="1"/>
          </p:nvPr>
        </p:nvSpPr>
        <p:spPr>
          <a:xfrm>
            <a:off x="1548720" y="4952114"/>
            <a:ext cx="2153104" cy="558799"/>
          </a:xfrm>
        </p:spPr>
        <p:txBody>
          <a:bodyPr>
            <a:normAutofit/>
          </a:bodyPr>
          <a:lstStyle/>
          <a:p>
            <a:pPr algn="ctr"/>
            <a:r>
              <a:rPr lang="en-US" altLang="zh-CN" sz="2000"/>
              <a:t>EHS</a:t>
            </a:r>
            <a:r>
              <a:rPr lang="zh-CN" altLang="en-US" sz="2000"/>
              <a:t>部</a:t>
            </a:r>
            <a:r>
              <a:rPr lang="en-US" altLang="zh-CN" sz="2000"/>
              <a:t>·XXXX</a:t>
            </a:r>
            <a:endParaRPr lang="en-US" altLang="zh-CN" sz="2000" dirty="0"/>
          </a:p>
        </p:txBody>
      </p:sp>
      <p:sp>
        <p:nvSpPr>
          <p:cNvPr id="4" name="îṣḷíďé"/>
          <p:cNvSpPr>
            <a:spLocks noGrp="1"/>
          </p:cNvSpPr>
          <p:nvPr>
            <p:ph type="ctrTitle"/>
          </p:nvPr>
        </p:nvSpPr>
        <p:spPr>
          <a:xfrm>
            <a:off x="1320800" y="1762125"/>
            <a:ext cx="9782630" cy="955022"/>
          </a:xfrm>
        </p:spPr>
        <p:txBody>
          <a:bodyPr>
            <a:normAutofit/>
          </a:bodyPr>
          <a:lstStyle/>
          <a:p>
            <a:r>
              <a:rPr lang="en-US" altLang="zh-CN" sz="4800"/>
              <a:t>2020</a:t>
            </a:r>
            <a:r>
              <a:rPr lang="zh-CN" altLang="en-US" sz="4800"/>
              <a:t>年中</a:t>
            </a:r>
            <a:r>
              <a:rPr lang="en-US" altLang="zh-CN" sz="4800"/>
              <a:t>EHS</a:t>
            </a:r>
            <a:r>
              <a:rPr lang="zh-CN" altLang="en-US" sz="4800"/>
              <a:t>工作总结模板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21247972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6280152" y="2336908"/>
            <a:ext cx="5400000" cy="3780000"/>
            <a:chOff x="3790950" y="2425808"/>
            <a:chExt cx="4749800" cy="3035300"/>
          </a:xfrm>
        </p:grpSpPr>
        <p:sp>
          <p:nvSpPr>
            <p:cNvPr id="15" name="任意多边形: 形状 14"/>
            <p:cNvSpPr/>
            <p:nvPr/>
          </p:nvSpPr>
          <p:spPr>
            <a:xfrm>
              <a:off x="3790950" y="2425808"/>
              <a:ext cx="4749800" cy="3035300"/>
            </a:xfrm>
            <a:custGeom>
              <a:avLst/>
              <a:gdLst>
                <a:gd name="connsiteX0" fmla="*/ 180000 w 4749800"/>
                <a:gd name="connsiteY0" fmla="*/ 0 h 3035300"/>
                <a:gd name="connsiteX1" fmla="*/ 4569800 w 4749800"/>
                <a:gd name="connsiteY1" fmla="*/ 0 h 3035300"/>
                <a:gd name="connsiteX2" fmla="*/ 4569800 w 4749800"/>
                <a:gd name="connsiteY2" fmla="*/ 180000 h 3035300"/>
                <a:gd name="connsiteX3" fmla="*/ 4749800 w 4749800"/>
                <a:gd name="connsiteY3" fmla="*/ 180000 h 3035300"/>
                <a:gd name="connsiteX4" fmla="*/ 4749800 w 4749800"/>
                <a:gd name="connsiteY4" fmla="*/ 2855300 h 3035300"/>
                <a:gd name="connsiteX5" fmla="*/ 4569800 w 4749800"/>
                <a:gd name="connsiteY5" fmla="*/ 2855300 h 3035300"/>
                <a:gd name="connsiteX6" fmla="*/ 4569800 w 4749800"/>
                <a:gd name="connsiteY6" fmla="*/ 3035300 h 3035300"/>
                <a:gd name="connsiteX7" fmla="*/ 180000 w 4749800"/>
                <a:gd name="connsiteY7" fmla="*/ 3035300 h 3035300"/>
                <a:gd name="connsiteX8" fmla="*/ 180000 w 4749800"/>
                <a:gd name="connsiteY8" fmla="*/ 2855300 h 3035300"/>
                <a:gd name="connsiteX9" fmla="*/ 0 w 4749800"/>
                <a:gd name="connsiteY9" fmla="*/ 2855300 h 3035300"/>
                <a:gd name="connsiteX10" fmla="*/ 0 w 4749800"/>
                <a:gd name="connsiteY10" fmla="*/ 180000 h 3035300"/>
                <a:gd name="connsiteX11" fmla="*/ 180000 w 4749800"/>
                <a:gd name="connsiteY11" fmla="*/ 180000 h 3035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749800" h="3035300">
                  <a:moveTo>
                    <a:pt x="180000" y="0"/>
                  </a:moveTo>
                  <a:lnTo>
                    <a:pt x="4569800" y="0"/>
                  </a:lnTo>
                  <a:lnTo>
                    <a:pt x="4569800" y="180000"/>
                  </a:lnTo>
                  <a:lnTo>
                    <a:pt x="4749800" y="180000"/>
                  </a:lnTo>
                  <a:lnTo>
                    <a:pt x="4749800" y="2855300"/>
                  </a:lnTo>
                  <a:lnTo>
                    <a:pt x="4569800" y="2855300"/>
                  </a:lnTo>
                  <a:lnTo>
                    <a:pt x="4569800" y="3035300"/>
                  </a:lnTo>
                  <a:lnTo>
                    <a:pt x="180000" y="3035300"/>
                  </a:lnTo>
                  <a:lnTo>
                    <a:pt x="180000" y="2855300"/>
                  </a:lnTo>
                  <a:lnTo>
                    <a:pt x="0" y="2855300"/>
                  </a:lnTo>
                  <a:lnTo>
                    <a:pt x="0" y="180000"/>
                  </a:lnTo>
                  <a:lnTo>
                    <a:pt x="180000" y="18000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schemeClr val="bg1">
                  <a:lumMod val="50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任意多边形: 形状 15"/>
            <p:cNvSpPr/>
            <p:nvPr/>
          </p:nvSpPr>
          <p:spPr>
            <a:xfrm>
              <a:off x="3790950" y="2425808"/>
              <a:ext cx="4749800" cy="3035300"/>
            </a:xfrm>
            <a:custGeom>
              <a:avLst/>
              <a:gdLst>
                <a:gd name="connsiteX0" fmla="*/ 180000 w 4749800"/>
                <a:gd name="connsiteY0" fmla="*/ 0 h 3035300"/>
                <a:gd name="connsiteX1" fmla="*/ 4569800 w 4749800"/>
                <a:gd name="connsiteY1" fmla="*/ 0 h 3035300"/>
                <a:gd name="connsiteX2" fmla="*/ 4569800 w 4749800"/>
                <a:gd name="connsiteY2" fmla="*/ 180000 h 3035300"/>
                <a:gd name="connsiteX3" fmla="*/ 4749800 w 4749800"/>
                <a:gd name="connsiteY3" fmla="*/ 180000 h 3035300"/>
                <a:gd name="connsiteX4" fmla="*/ 4749800 w 4749800"/>
                <a:gd name="connsiteY4" fmla="*/ 2855300 h 3035300"/>
                <a:gd name="connsiteX5" fmla="*/ 4569800 w 4749800"/>
                <a:gd name="connsiteY5" fmla="*/ 2855300 h 3035300"/>
                <a:gd name="connsiteX6" fmla="*/ 4569800 w 4749800"/>
                <a:gd name="connsiteY6" fmla="*/ 3035300 h 3035300"/>
                <a:gd name="connsiteX7" fmla="*/ 180000 w 4749800"/>
                <a:gd name="connsiteY7" fmla="*/ 3035300 h 3035300"/>
                <a:gd name="connsiteX8" fmla="*/ 180000 w 4749800"/>
                <a:gd name="connsiteY8" fmla="*/ 2855300 h 3035300"/>
                <a:gd name="connsiteX9" fmla="*/ 0 w 4749800"/>
                <a:gd name="connsiteY9" fmla="*/ 2855300 h 3035300"/>
                <a:gd name="connsiteX10" fmla="*/ 0 w 4749800"/>
                <a:gd name="connsiteY10" fmla="*/ 180000 h 3035300"/>
                <a:gd name="connsiteX11" fmla="*/ 180000 w 4749800"/>
                <a:gd name="connsiteY11" fmla="*/ 180000 h 3035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749800" h="3035300">
                  <a:moveTo>
                    <a:pt x="180000" y="0"/>
                  </a:moveTo>
                  <a:lnTo>
                    <a:pt x="4569800" y="0"/>
                  </a:lnTo>
                  <a:lnTo>
                    <a:pt x="4569800" y="180000"/>
                  </a:lnTo>
                  <a:lnTo>
                    <a:pt x="4749800" y="180000"/>
                  </a:lnTo>
                  <a:lnTo>
                    <a:pt x="4749800" y="2855300"/>
                  </a:lnTo>
                  <a:lnTo>
                    <a:pt x="4569800" y="2855300"/>
                  </a:lnTo>
                  <a:lnTo>
                    <a:pt x="4569800" y="3035300"/>
                  </a:lnTo>
                  <a:lnTo>
                    <a:pt x="180000" y="3035300"/>
                  </a:lnTo>
                  <a:lnTo>
                    <a:pt x="180000" y="2855300"/>
                  </a:lnTo>
                  <a:lnTo>
                    <a:pt x="0" y="2855300"/>
                  </a:lnTo>
                  <a:lnTo>
                    <a:pt x="0" y="180000"/>
                  </a:lnTo>
                  <a:lnTo>
                    <a:pt x="180000" y="18000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13500000" algn="b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3790950" y="2425808"/>
              <a:ext cx="4749800" cy="3035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9" name="矩形 78"/>
          <p:cNvSpPr/>
          <p:nvPr/>
        </p:nvSpPr>
        <p:spPr>
          <a:xfrm>
            <a:off x="9064325" y="2638684"/>
            <a:ext cx="1842639" cy="2362376"/>
          </a:xfrm>
          <a:custGeom>
            <a:avLst/>
            <a:gdLst>
              <a:gd name="connsiteX0" fmla="*/ 0 w 1878815"/>
              <a:gd name="connsiteY0" fmla="*/ 0 h 2362376"/>
              <a:gd name="connsiteX1" fmla="*/ 1878815 w 1878815"/>
              <a:gd name="connsiteY1" fmla="*/ 0 h 2362376"/>
              <a:gd name="connsiteX2" fmla="*/ 1878815 w 1878815"/>
              <a:gd name="connsiteY2" fmla="*/ 2362376 h 2362376"/>
              <a:gd name="connsiteX3" fmla="*/ 0 w 1878815"/>
              <a:gd name="connsiteY3" fmla="*/ 2362376 h 2362376"/>
              <a:gd name="connsiteX4" fmla="*/ 0 w 1878815"/>
              <a:gd name="connsiteY4" fmla="*/ 0 h 2362376"/>
              <a:gd name="connsiteX0-1" fmla="*/ 38100 w 1878815"/>
              <a:gd name="connsiteY0-2" fmla="*/ 774700 h 2362376"/>
              <a:gd name="connsiteX1-3" fmla="*/ 1878815 w 1878815"/>
              <a:gd name="connsiteY1-4" fmla="*/ 0 h 2362376"/>
              <a:gd name="connsiteX2-5" fmla="*/ 1878815 w 1878815"/>
              <a:gd name="connsiteY2-6" fmla="*/ 2362376 h 2362376"/>
              <a:gd name="connsiteX3-7" fmla="*/ 0 w 1878815"/>
              <a:gd name="connsiteY3-8" fmla="*/ 2362376 h 2362376"/>
              <a:gd name="connsiteX4-9" fmla="*/ 38100 w 1878815"/>
              <a:gd name="connsiteY4-10" fmla="*/ 774700 h 2362376"/>
              <a:gd name="connsiteX0-11" fmla="*/ 38100 w 1878815"/>
              <a:gd name="connsiteY0-12" fmla="*/ 774700 h 2362376"/>
              <a:gd name="connsiteX1-13" fmla="*/ 1878815 w 1878815"/>
              <a:gd name="connsiteY1-14" fmla="*/ 0 h 2362376"/>
              <a:gd name="connsiteX2-15" fmla="*/ 1878815 w 1878815"/>
              <a:gd name="connsiteY2-16" fmla="*/ 2362376 h 2362376"/>
              <a:gd name="connsiteX3-17" fmla="*/ 0 w 1878815"/>
              <a:gd name="connsiteY3-18" fmla="*/ 2362376 h 2362376"/>
              <a:gd name="connsiteX4-19" fmla="*/ 38100 w 1878815"/>
              <a:gd name="connsiteY4-20" fmla="*/ 774700 h 2362376"/>
              <a:gd name="connsiteX0-21" fmla="*/ 38100 w 1878815"/>
              <a:gd name="connsiteY0-22" fmla="*/ 774700 h 2362376"/>
              <a:gd name="connsiteX1-23" fmla="*/ 1878815 w 1878815"/>
              <a:gd name="connsiteY1-24" fmla="*/ 0 h 2362376"/>
              <a:gd name="connsiteX2-25" fmla="*/ 1878815 w 1878815"/>
              <a:gd name="connsiteY2-26" fmla="*/ 2362376 h 2362376"/>
              <a:gd name="connsiteX3-27" fmla="*/ 0 w 1878815"/>
              <a:gd name="connsiteY3-28" fmla="*/ 2362376 h 2362376"/>
              <a:gd name="connsiteX4-29" fmla="*/ 38100 w 1878815"/>
              <a:gd name="connsiteY4-30" fmla="*/ 774700 h 2362376"/>
              <a:gd name="connsiteX0-31" fmla="*/ 38100 w 1878815"/>
              <a:gd name="connsiteY0-32" fmla="*/ 774700 h 2362376"/>
              <a:gd name="connsiteX1-33" fmla="*/ 1878815 w 1878815"/>
              <a:gd name="connsiteY1-34" fmla="*/ 0 h 2362376"/>
              <a:gd name="connsiteX2-35" fmla="*/ 1878815 w 1878815"/>
              <a:gd name="connsiteY2-36" fmla="*/ 2362376 h 2362376"/>
              <a:gd name="connsiteX3-37" fmla="*/ 0 w 1878815"/>
              <a:gd name="connsiteY3-38" fmla="*/ 2362376 h 2362376"/>
              <a:gd name="connsiteX4-39" fmla="*/ 38100 w 1878815"/>
              <a:gd name="connsiteY4-40" fmla="*/ 774700 h 2362376"/>
              <a:gd name="connsiteX0-41" fmla="*/ 38100 w 1878815"/>
              <a:gd name="connsiteY0-42" fmla="*/ 774700 h 2362376"/>
              <a:gd name="connsiteX1-43" fmla="*/ 1878815 w 1878815"/>
              <a:gd name="connsiteY1-44" fmla="*/ 0 h 2362376"/>
              <a:gd name="connsiteX2-45" fmla="*/ 1878815 w 1878815"/>
              <a:gd name="connsiteY2-46" fmla="*/ 2362376 h 2362376"/>
              <a:gd name="connsiteX3-47" fmla="*/ 0 w 1878815"/>
              <a:gd name="connsiteY3-48" fmla="*/ 2362376 h 2362376"/>
              <a:gd name="connsiteX4-49" fmla="*/ 38100 w 1878815"/>
              <a:gd name="connsiteY4-50" fmla="*/ 774700 h 2362376"/>
              <a:gd name="connsiteX0-51" fmla="*/ 12700 w 1878815"/>
              <a:gd name="connsiteY0-52" fmla="*/ 774700 h 2362376"/>
              <a:gd name="connsiteX1-53" fmla="*/ 1878815 w 1878815"/>
              <a:gd name="connsiteY1-54" fmla="*/ 0 h 2362376"/>
              <a:gd name="connsiteX2-55" fmla="*/ 1878815 w 1878815"/>
              <a:gd name="connsiteY2-56" fmla="*/ 2362376 h 2362376"/>
              <a:gd name="connsiteX3-57" fmla="*/ 0 w 1878815"/>
              <a:gd name="connsiteY3-58" fmla="*/ 2362376 h 2362376"/>
              <a:gd name="connsiteX4-59" fmla="*/ 12700 w 1878815"/>
              <a:gd name="connsiteY4-60" fmla="*/ 774700 h 2362376"/>
              <a:gd name="connsiteX0-61" fmla="*/ 0 w 1882360"/>
              <a:gd name="connsiteY0-62" fmla="*/ 768350 h 2362376"/>
              <a:gd name="connsiteX1-63" fmla="*/ 1882360 w 1882360"/>
              <a:gd name="connsiteY1-64" fmla="*/ 0 h 2362376"/>
              <a:gd name="connsiteX2-65" fmla="*/ 1882360 w 1882360"/>
              <a:gd name="connsiteY2-66" fmla="*/ 2362376 h 2362376"/>
              <a:gd name="connsiteX3-67" fmla="*/ 3545 w 1882360"/>
              <a:gd name="connsiteY3-68" fmla="*/ 2362376 h 2362376"/>
              <a:gd name="connsiteX4-69" fmla="*/ 0 w 1882360"/>
              <a:gd name="connsiteY4-70" fmla="*/ 768350 h 2362376"/>
              <a:gd name="connsiteX0-71" fmla="*/ 0 w 1882360"/>
              <a:gd name="connsiteY0-72" fmla="*/ 768350 h 2362376"/>
              <a:gd name="connsiteX1-73" fmla="*/ 1882360 w 1882360"/>
              <a:gd name="connsiteY1-74" fmla="*/ 0 h 2362376"/>
              <a:gd name="connsiteX2-75" fmla="*/ 1882360 w 1882360"/>
              <a:gd name="connsiteY2-76" fmla="*/ 2362376 h 2362376"/>
              <a:gd name="connsiteX3-77" fmla="*/ 3545 w 1882360"/>
              <a:gd name="connsiteY3-78" fmla="*/ 2362376 h 2362376"/>
              <a:gd name="connsiteX4-79" fmla="*/ 0 w 1882360"/>
              <a:gd name="connsiteY4-80" fmla="*/ 768350 h 2362376"/>
              <a:gd name="connsiteX0-81" fmla="*/ 0 w 1885609"/>
              <a:gd name="connsiteY0-82" fmla="*/ 762000 h 2362376"/>
              <a:gd name="connsiteX1-83" fmla="*/ 1885609 w 1885609"/>
              <a:gd name="connsiteY1-84" fmla="*/ 0 h 2362376"/>
              <a:gd name="connsiteX2-85" fmla="*/ 1885609 w 1885609"/>
              <a:gd name="connsiteY2-86" fmla="*/ 2362376 h 2362376"/>
              <a:gd name="connsiteX3-87" fmla="*/ 6794 w 1885609"/>
              <a:gd name="connsiteY3-88" fmla="*/ 2362376 h 2362376"/>
              <a:gd name="connsiteX4-89" fmla="*/ 0 w 1885609"/>
              <a:gd name="connsiteY4-90" fmla="*/ 762000 h 2362376"/>
              <a:gd name="connsiteX0-91" fmla="*/ 0 w 1885609"/>
              <a:gd name="connsiteY0-92" fmla="*/ 762000 h 2362376"/>
              <a:gd name="connsiteX1-93" fmla="*/ 1885609 w 1885609"/>
              <a:gd name="connsiteY1-94" fmla="*/ 0 h 2362376"/>
              <a:gd name="connsiteX2-95" fmla="*/ 1885609 w 1885609"/>
              <a:gd name="connsiteY2-96" fmla="*/ 2362376 h 2362376"/>
              <a:gd name="connsiteX3-97" fmla="*/ 6794 w 1885609"/>
              <a:gd name="connsiteY3-98" fmla="*/ 2362376 h 2362376"/>
              <a:gd name="connsiteX4-99" fmla="*/ 0 w 1885609"/>
              <a:gd name="connsiteY4-100" fmla="*/ 762000 h 236237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885609" h="2362376">
                <a:moveTo>
                  <a:pt x="0" y="762000"/>
                </a:moveTo>
                <a:cubicBezTo>
                  <a:pt x="671166" y="583142"/>
                  <a:pt x="1246637" y="296333"/>
                  <a:pt x="1885609" y="0"/>
                </a:cubicBezTo>
                <a:lnTo>
                  <a:pt x="1885609" y="2362376"/>
                </a:lnTo>
                <a:lnTo>
                  <a:pt x="6794" y="2362376"/>
                </a:lnTo>
                <a:cubicBezTo>
                  <a:pt x="5612" y="1831034"/>
                  <a:pt x="1182" y="1293342"/>
                  <a:pt x="0" y="762000"/>
                </a:cubicBezTo>
                <a:close/>
              </a:path>
            </a:pathLst>
          </a:custGeom>
          <a:gradFill flip="none" rotWithShape="1">
            <a:gsLst>
              <a:gs pos="0">
                <a:srgbClr val="0070C0"/>
              </a:gs>
              <a:gs pos="100000">
                <a:srgbClr val="0BD0D9"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323848" y="2336908"/>
            <a:ext cx="5400000" cy="3780000"/>
            <a:chOff x="3790950" y="2425808"/>
            <a:chExt cx="4749800" cy="3035300"/>
          </a:xfrm>
        </p:grpSpPr>
        <p:sp>
          <p:nvSpPr>
            <p:cNvPr id="11" name="任意多边形: 形状 10"/>
            <p:cNvSpPr/>
            <p:nvPr/>
          </p:nvSpPr>
          <p:spPr>
            <a:xfrm>
              <a:off x="3790950" y="2425808"/>
              <a:ext cx="4749800" cy="3035300"/>
            </a:xfrm>
            <a:custGeom>
              <a:avLst/>
              <a:gdLst>
                <a:gd name="connsiteX0" fmla="*/ 180000 w 4749800"/>
                <a:gd name="connsiteY0" fmla="*/ 0 h 3035300"/>
                <a:gd name="connsiteX1" fmla="*/ 4569800 w 4749800"/>
                <a:gd name="connsiteY1" fmla="*/ 0 h 3035300"/>
                <a:gd name="connsiteX2" fmla="*/ 4569800 w 4749800"/>
                <a:gd name="connsiteY2" fmla="*/ 180000 h 3035300"/>
                <a:gd name="connsiteX3" fmla="*/ 4749800 w 4749800"/>
                <a:gd name="connsiteY3" fmla="*/ 180000 h 3035300"/>
                <a:gd name="connsiteX4" fmla="*/ 4749800 w 4749800"/>
                <a:gd name="connsiteY4" fmla="*/ 2855300 h 3035300"/>
                <a:gd name="connsiteX5" fmla="*/ 4569800 w 4749800"/>
                <a:gd name="connsiteY5" fmla="*/ 2855300 h 3035300"/>
                <a:gd name="connsiteX6" fmla="*/ 4569800 w 4749800"/>
                <a:gd name="connsiteY6" fmla="*/ 3035300 h 3035300"/>
                <a:gd name="connsiteX7" fmla="*/ 180000 w 4749800"/>
                <a:gd name="connsiteY7" fmla="*/ 3035300 h 3035300"/>
                <a:gd name="connsiteX8" fmla="*/ 180000 w 4749800"/>
                <a:gd name="connsiteY8" fmla="*/ 2855300 h 3035300"/>
                <a:gd name="connsiteX9" fmla="*/ 0 w 4749800"/>
                <a:gd name="connsiteY9" fmla="*/ 2855300 h 3035300"/>
                <a:gd name="connsiteX10" fmla="*/ 0 w 4749800"/>
                <a:gd name="connsiteY10" fmla="*/ 180000 h 3035300"/>
                <a:gd name="connsiteX11" fmla="*/ 180000 w 4749800"/>
                <a:gd name="connsiteY11" fmla="*/ 180000 h 3035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749800" h="3035300">
                  <a:moveTo>
                    <a:pt x="180000" y="0"/>
                  </a:moveTo>
                  <a:lnTo>
                    <a:pt x="4569800" y="0"/>
                  </a:lnTo>
                  <a:lnTo>
                    <a:pt x="4569800" y="180000"/>
                  </a:lnTo>
                  <a:lnTo>
                    <a:pt x="4749800" y="180000"/>
                  </a:lnTo>
                  <a:lnTo>
                    <a:pt x="4749800" y="2855300"/>
                  </a:lnTo>
                  <a:lnTo>
                    <a:pt x="4569800" y="2855300"/>
                  </a:lnTo>
                  <a:lnTo>
                    <a:pt x="4569800" y="3035300"/>
                  </a:lnTo>
                  <a:lnTo>
                    <a:pt x="180000" y="3035300"/>
                  </a:lnTo>
                  <a:lnTo>
                    <a:pt x="180000" y="2855300"/>
                  </a:lnTo>
                  <a:lnTo>
                    <a:pt x="0" y="2855300"/>
                  </a:lnTo>
                  <a:lnTo>
                    <a:pt x="0" y="180000"/>
                  </a:lnTo>
                  <a:lnTo>
                    <a:pt x="180000" y="18000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2700000" algn="tl" rotWithShape="0">
                <a:schemeClr val="bg1">
                  <a:lumMod val="50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任意多边形: 形状 11"/>
            <p:cNvSpPr/>
            <p:nvPr/>
          </p:nvSpPr>
          <p:spPr>
            <a:xfrm>
              <a:off x="3790950" y="2425808"/>
              <a:ext cx="4749800" cy="3035300"/>
            </a:xfrm>
            <a:custGeom>
              <a:avLst/>
              <a:gdLst>
                <a:gd name="connsiteX0" fmla="*/ 180000 w 4749800"/>
                <a:gd name="connsiteY0" fmla="*/ 0 h 3035300"/>
                <a:gd name="connsiteX1" fmla="*/ 4569800 w 4749800"/>
                <a:gd name="connsiteY1" fmla="*/ 0 h 3035300"/>
                <a:gd name="connsiteX2" fmla="*/ 4569800 w 4749800"/>
                <a:gd name="connsiteY2" fmla="*/ 180000 h 3035300"/>
                <a:gd name="connsiteX3" fmla="*/ 4749800 w 4749800"/>
                <a:gd name="connsiteY3" fmla="*/ 180000 h 3035300"/>
                <a:gd name="connsiteX4" fmla="*/ 4749800 w 4749800"/>
                <a:gd name="connsiteY4" fmla="*/ 2855300 h 3035300"/>
                <a:gd name="connsiteX5" fmla="*/ 4569800 w 4749800"/>
                <a:gd name="connsiteY5" fmla="*/ 2855300 h 3035300"/>
                <a:gd name="connsiteX6" fmla="*/ 4569800 w 4749800"/>
                <a:gd name="connsiteY6" fmla="*/ 3035300 h 3035300"/>
                <a:gd name="connsiteX7" fmla="*/ 180000 w 4749800"/>
                <a:gd name="connsiteY7" fmla="*/ 3035300 h 3035300"/>
                <a:gd name="connsiteX8" fmla="*/ 180000 w 4749800"/>
                <a:gd name="connsiteY8" fmla="*/ 2855300 h 3035300"/>
                <a:gd name="connsiteX9" fmla="*/ 0 w 4749800"/>
                <a:gd name="connsiteY9" fmla="*/ 2855300 h 3035300"/>
                <a:gd name="connsiteX10" fmla="*/ 0 w 4749800"/>
                <a:gd name="connsiteY10" fmla="*/ 180000 h 3035300"/>
                <a:gd name="connsiteX11" fmla="*/ 180000 w 4749800"/>
                <a:gd name="connsiteY11" fmla="*/ 180000 h 3035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749800" h="3035300">
                  <a:moveTo>
                    <a:pt x="180000" y="0"/>
                  </a:moveTo>
                  <a:lnTo>
                    <a:pt x="4569800" y="0"/>
                  </a:lnTo>
                  <a:lnTo>
                    <a:pt x="4569800" y="180000"/>
                  </a:lnTo>
                  <a:lnTo>
                    <a:pt x="4749800" y="180000"/>
                  </a:lnTo>
                  <a:lnTo>
                    <a:pt x="4749800" y="2855300"/>
                  </a:lnTo>
                  <a:lnTo>
                    <a:pt x="4569800" y="2855300"/>
                  </a:lnTo>
                  <a:lnTo>
                    <a:pt x="4569800" y="3035300"/>
                  </a:lnTo>
                  <a:lnTo>
                    <a:pt x="180000" y="3035300"/>
                  </a:lnTo>
                  <a:lnTo>
                    <a:pt x="180000" y="2855300"/>
                  </a:lnTo>
                  <a:lnTo>
                    <a:pt x="0" y="2855300"/>
                  </a:lnTo>
                  <a:lnTo>
                    <a:pt x="0" y="180000"/>
                  </a:lnTo>
                  <a:lnTo>
                    <a:pt x="180000" y="18000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/>
              </a:solidFill>
            </a:ln>
            <a:effectLst>
              <a:outerShdw blurRad="50800" dist="38100" dir="13500000" algn="b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3790950" y="2425808"/>
              <a:ext cx="4749800" cy="3035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5" name="任意多边形: 形状 44"/>
          <p:cNvSpPr/>
          <p:nvPr/>
        </p:nvSpPr>
        <p:spPr>
          <a:xfrm>
            <a:off x="139700" y="2703603"/>
            <a:ext cx="5600700" cy="750796"/>
          </a:xfrm>
          <a:custGeom>
            <a:avLst/>
            <a:gdLst>
              <a:gd name="connsiteX0" fmla="*/ 0 w 5600700"/>
              <a:gd name="connsiteY0" fmla="*/ 547596 h 750796"/>
              <a:gd name="connsiteX1" fmla="*/ 1574800 w 5600700"/>
              <a:gd name="connsiteY1" fmla="*/ 1496 h 750796"/>
              <a:gd name="connsiteX2" fmla="*/ 3886200 w 5600700"/>
              <a:gd name="connsiteY2" fmla="*/ 407895 h 750796"/>
              <a:gd name="connsiteX3" fmla="*/ 5600700 w 5600700"/>
              <a:gd name="connsiteY3" fmla="*/ 750796 h 7507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00700" h="750796">
                <a:moveTo>
                  <a:pt x="0" y="547596"/>
                </a:moveTo>
                <a:cubicBezTo>
                  <a:pt x="357729" y="348629"/>
                  <a:pt x="927100" y="24779"/>
                  <a:pt x="1574800" y="1496"/>
                </a:cubicBezTo>
                <a:cubicBezTo>
                  <a:pt x="2222500" y="-21787"/>
                  <a:pt x="3226774" y="231907"/>
                  <a:pt x="3886200" y="407895"/>
                </a:cubicBezTo>
                <a:cubicBezTo>
                  <a:pt x="4544496" y="583579"/>
                  <a:pt x="5088467" y="674596"/>
                  <a:pt x="5600700" y="750796"/>
                </a:cubicBezTo>
              </a:path>
            </a:pathLst>
          </a:custGeom>
          <a:noFill/>
          <a:ln w="28575">
            <a:gradFill flip="none" rotWithShape="1">
              <a:gsLst>
                <a:gs pos="0">
                  <a:srgbClr val="0BD0D9"/>
                </a:gs>
                <a:gs pos="80000">
                  <a:srgbClr val="0070C0"/>
                </a:gs>
              </a:gsLst>
              <a:lin ang="10800000" scaled="1"/>
              <a:tileRect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任意多边形: 形状 45"/>
          <p:cNvSpPr/>
          <p:nvPr/>
        </p:nvSpPr>
        <p:spPr>
          <a:xfrm>
            <a:off x="6273801" y="1879599"/>
            <a:ext cx="5549900" cy="1738036"/>
          </a:xfrm>
          <a:custGeom>
            <a:avLst/>
            <a:gdLst>
              <a:gd name="connsiteX0" fmla="*/ 0 w 5549900"/>
              <a:gd name="connsiteY0" fmla="*/ 1689100 h 1738036"/>
              <a:gd name="connsiteX1" fmla="*/ 1765300 w 5549900"/>
              <a:gd name="connsiteY1" fmla="*/ 1701800 h 1738036"/>
              <a:gd name="connsiteX2" fmla="*/ 3797300 w 5549900"/>
              <a:gd name="connsiteY2" fmla="*/ 1143000 h 1738036"/>
              <a:gd name="connsiteX3" fmla="*/ 5549900 w 5549900"/>
              <a:gd name="connsiteY3" fmla="*/ 0 h 1738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49900" h="1738036">
                <a:moveTo>
                  <a:pt x="0" y="1689100"/>
                </a:moveTo>
                <a:cubicBezTo>
                  <a:pt x="495312" y="1710267"/>
                  <a:pt x="1107017" y="1780117"/>
                  <a:pt x="1765300" y="1701800"/>
                </a:cubicBezTo>
                <a:cubicBezTo>
                  <a:pt x="2423595" y="1623483"/>
                  <a:pt x="3249083" y="1413933"/>
                  <a:pt x="3797300" y="1143000"/>
                </a:cubicBezTo>
                <a:cubicBezTo>
                  <a:pt x="4345529" y="872067"/>
                  <a:pt x="5285316" y="518583"/>
                  <a:pt x="5549900" y="0"/>
                </a:cubicBezTo>
              </a:path>
            </a:pathLst>
          </a:custGeom>
          <a:noFill/>
          <a:ln w="28575">
            <a:gradFill flip="none" rotWithShape="1">
              <a:gsLst>
                <a:gs pos="0">
                  <a:srgbClr val="0BD0D9"/>
                </a:gs>
                <a:gs pos="80000">
                  <a:srgbClr val="0070C0"/>
                </a:gs>
              </a:gsLst>
              <a:lin ang="0" scaled="0"/>
              <a:tileRect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831053" y="2810931"/>
            <a:ext cx="152400" cy="1214969"/>
            <a:chOff x="831053" y="2810931"/>
            <a:chExt cx="152400" cy="1214969"/>
          </a:xfrm>
        </p:grpSpPr>
        <p:cxnSp>
          <p:nvCxnSpPr>
            <p:cNvPr id="51" name="直接连接符 50"/>
            <p:cNvCxnSpPr/>
            <p:nvPr/>
          </p:nvCxnSpPr>
          <p:spPr>
            <a:xfrm>
              <a:off x="907253" y="2971800"/>
              <a:ext cx="0" cy="1054100"/>
            </a:xfrm>
            <a:prstGeom prst="line">
              <a:avLst/>
            </a:prstGeom>
            <a:noFill/>
            <a:ln w="12700">
              <a:gradFill flip="none" rotWithShape="1">
                <a:gsLst>
                  <a:gs pos="0">
                    <a:srgbClr val="0BD0D9"/>
                  </a:gs>
                  <a:gs pos="80000">
                    <a:srgbClr val="0070C0"/>
                  </a:gs>
                </a:gsLst>
                <a:lin ang="5400000" scaled="1"/>
                <a:tileRect/>
              </a:gra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49" name="椭圆 48"/>
            <p:cNvSpPr/>
            <p:nvPr/>
          </p:nvSpPr>
          <p:spPr>
            <a:xfrm>
              <a:off x="831053" y="2810931"/>
              <a:ext cx="152400" cy="152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3C8C9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2" name="文本框 51"/>
          <p:cNvSpPr txBox="1"/>
          <p:nvPr/>
        </p:nvSpPr>
        <p:spPr>
          <a:xfrm>
            <a:off x="323848" y="4029953"/>
            <a:ext cx="1166811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规划会议</a:t>
            </a:r>
          </a:p>
        </p:txBody>
      </p:sp>
      <p:sp>
        <p:nvSpPr>
          <p:cNvPr id="59" name="文本框 58"/>
          <p:cNvSpPr txBox="1"/>
          <p:nvPr/>
        </p:nvSpPr>
        <p:spPr>
          <a:xfrm>
            <a:off x="3603627" y="4029953"/>
            <a:ext cx="2044691" cy="12003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建立部分法定动作</a:t>
            </a:r>
            <a:endParaRPr lang="en-US" altLang="zh-CN" sz="16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建立事故责任追究</a:t>
            </a:r>
            <a:endParaRPr lang="en-US" altLang="zh-CN" sz="16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建立内部审核标准</a:t>
            </a:r>
          </a:p>
        </p:txBody>
      </p:sp>
      <p:sp>
        <p:nvSpPr>
          <p:cNvPr id="60" name="文本框 59"/>
          <p:cNvSpPr txBox="1"/>
          <p:nvPr/>
        </p:nvSpPr>
        <p:spPr>
          <a:xfrm>
            <a:off x="897737" y="5575003"/>
            <a:ext cx="42442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构建</a:t>
            </a: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HSE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管理体系</a:t>
            </a:r>
          </a:p>
        </p:txBody>
      </p:sp>
      <p:grpSp>
        <p:nvGrpSpPr>
          <p:cNvPr id="65" name="组合 64"/>
          <p:cNvGrpSpPr/>
          <p:nvPr/>
        </p:nvGrpSpPr>
        <p:grpSpPr>
          <a:xfrm>
            <a:off x="2469353" y="2715681"/>
            <a:ext cx="152400" cy="1309692"/>
            <a:chOff x="2469353" y="2715681"/>
            <a:chExt cx="152400" cy="1309692"/>
          </a:xfrm>
        </p:grpSpPr>
        <p:cxnSp>
          <p:nvCxnSpPr>
            <p:cNvPr id="61" name="直接连接符 60"/>
            <p:cNvCxnSpPr/>
            <p:nvPr/>
          </p:nvCxnSpPr>
          <p:spPr>
            <a:xfrm>
              <a:off x="2545553" y="2873373"/>
              <a:ext cx="0" cy="1152000"/>
            </a:xfrm>
            <a:prstGeom prst="line">
              <a:avLst/>
            </a:prstGeom>
            <a:noFill/>
            <a:ln w="12700">
              <a:gradFill flip="none" rotWithShape="1">
                <a:gsLst>
                  <a:gs pos="0">
                    <a:srgbClr val="0BD0D9"/>
                  </a:gs>
                  <a:gs pos="80000">
                    <a:srgbClr val="0070C0"/>
                  </a:gs>
                </a:gsLst>
                <a:lin ang="5400000" scaled="1"/>
                <a:tileRect/>
              </a:gra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62" name="椭圆 61"/>
            <p:cNvSpPr/>
            <p:nvPr/>
          </p:nvSpPr>
          <p:spPr>
            <a:xfrm>
              <a:off x="2469353" y="2715681"/>
              <a:ext cx="152400" cy="152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3C8C9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3" name="矩形 62"/>
          <p:cNvSpPr/>
          <p:nvPr/>
        </p:nvSpPr>
        <p:spPr>
          <a:xfrm>
            <a:off x="1656556" y="4029953"/>
            <a:ext cx="1777994" cy="79220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建立组织机构</a:t>
            </a: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制定管控目标</a:t>
            </a:r>
          </a:p>
        </p:txBody>
      </p:sp>
      <p:grpSp>
        <p:nvGrpSpPr>
          <p:cNvPr id="66" name="组合 65"/>
          <p:cNvGrpSpPr/>
          <p:nvPr/>
        </p:nvGrpSpPr>
        <p:grpSpPr>
          <a:xfrm>
            <a:off x="4551358" y="3204630"/>
            <a:ext cx="152400" cy="828987"/>
            <a:chOff x="4551358" y="3204630"/>
            <a:chExt cx="152400" cy="828987"/>
          </a:xfrm>
        </p:grpSpPr>
        <p:cxnSp>
          <p:nvCxnSpPr>
            <p:cNvPr id="56" name="直接连接符 55"/>
            <p:cNvCxnSpPr/>
            <p:nvPr/>
          </p:nvCxnSpPr>
          <p:spPr>
            <a:xfrm>
              <a:off x="4627558" y="3349617"/>
              <a:ext cx="0" cy="684000"/>
            </a:xfrm>
            <a:prstGeom prst="line">
              <a:avLst/>
            </a:prstGeom>
            <a:noFill/>
            <a:ln w="12700">
              <a:gradFill flip="none" rotWithShape="1">
                <a:gsLst>
                  <a:gs pos="0">
                    <a:srgbClr val="0BD0D9"/>
                  </a:gs>
                  <a:gs pos="80000">
                    <a:srgbClr val="0070C0"/>
                  </a:gs>
                </a:gsLst>
                <a:lin ang="5400000" scaled="1"/>
                <a:tileRect/>
              </a:gra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55" name="椭圆 54"/>
            <p:cNvSpPr/>
            <p:nvPr/>
          </p:nvSpPr>
          <p:spPr>
            <a:xfrm>
              <a:off x="4551358" y="3204630"/>
              <a:ext cx="152400" cy="152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3C8C9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cxnSp>
        <p:nvCxnSpPr>
          <p:cNvPr id="68" name="直接连接符 67"/>
          <p:cNvCxnSpPr/>
          <p:nvPr/>
        </p:nvCxnSpPr>
        <p:spPr>
          <a:xfrm>
            <a:off x="9039213" y="3489060"/>
            <a:ext cx="0" cy="1512000"/>
          </a:xfrm>
          <a:prstGeom prst="line">
            <a:avLst/>
          </a:prstGeom>
          <a:noFill/>
          <a:ln w="12700">
            <a:gradFill flip="none" rotWithShape="1">
              <a:gsLst>
                <a:gs pos="0">
                  <a:srgbClr val="0BD0D9"/>
                </a:gs>
                <a:gs pos="80000">
                  <a:srgbClr val="0070C0"/>
                </a:gs>
              </a:gsLst>
              <a:lin ang="5400000" scaled="1"/>
              <a:tileRect/>
            </a:gra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69" name="椭圆 68"/>
          <p:cNvSpPr/>
          <p:nvPr/>
        </p:nvSpPr>
        <p:spPr>
          <a:xfrm>
            <a:off x="8963013" y="3328191"/>
            <a:ext cx="152400" cy="152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3C8C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71" name="直接连接符 70"/>
          <p:cNvCxnSpPr/>
          <p:nvPr/>
        </p:nvCxnSpPr>
        <p:spPr>
          <a:xfrm>
            <a:off x="10918028" y="2720176"/>
            <a:ext cx="0" cy="2232000"/>
          </a:xfrm>
          <a:prstGeom prst="line">
            <a:avLst/>
          </a:prstGeom>
          <a:noFill/>
          <a:ln w="12700">
            <a:gradFill flip="none" rotWithShape="1">
              <a:gsLst>
                <a:gs pos="0">
                  <a:srgbClr val="0BD0D9"/>
                </a:gs>
                <a:gs pos="80000">
                  <a:srgbClr val="0070C0"/>
                </a:gs>
              </a:gsLst>
              <a:lin ang="5400000" scaled="1"/>
              <a:tileRect/>
            </a:gra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2" name="椭圆 71"/>
          <p:cNvSpPr/>
          <p:nvPr/>
        </p:nvSpPr>
        <p:spPr>
          <a:xfrm>
            <a:off x="10841828" y="2562484"/>
            <a:ext cx="152400" cy="152400"/>
          </a:xfrm>
          <a:prstGeom prst="ellipse">
            <a:avLst/>
          </a:prstGeom>
          <a:solidFill>
            <a:schemeClr val="bg1"/>
          </a:solidFill>
          <a:ln w="28575">
            <a:solidFill>
              <a:srgbClr val="3C8C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73" name="组合 72"/>
          <p:cNvGrpSpPr/>
          <p:nvPr/>
        </p:nvGrpSpPr>
        <p:grpSpPr>
          <a:xfrm>
            <a:off x="7446342" y="3539520"/>
            <a:ext cx="152400" cy="828987"/>
            <a:chOff x="4551358" y="3204630"/>
            <a:chExt cx="152400" cy="828987"/>
          </a:xfrm>
        </p:grpSpPr>
        <p:cxnSp>
          <p:nvCxnSpPr>
            <p:cNvPr id="74" name="直接连接符 73"/>
            <p:cNvCxnSpPr/>
            <p:nvPr/>
          </p:nvCxnSpPr>
          <p:spPr>
            <a:xfrm>
              <a:off x="4627558" y="3349617"/>
              <a:ext cx="0" cy="684000"/>
            </a:xfrm>
            <a:prstGeom prst="line">
              <a:avLst/>
            </a:prstGeom>
            <a:noFill/>
            <a:ln w="12700">
              <a:gradFill flip="none" rotWithShape="1">
                <a:gsLst>
                  <a:gs pos="0">
                    <a:srgbClr val="0BD0D9"/>
                  </a:gs>
                  <a:gs pos="80000">
                    <a:srgbClr val="0070C0"/>
                  </a:gs>
                </a:gsLst>
                <a:lin ang="5400000" scaled="1"/>
                <a:tileRect/>
              </a:gra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75" name="椭圆 74"/>
            <p:cNvSpPr/>
            <p:nvPr/>
          </p:nvSpPr>
          <p:spPr>
            <a:xfrm>
              <a:off x="4551358" y="3204630"/>
              <a:ext cx="152400" cy="152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3C8C9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6" name="文本框 75"/>
          <p:cNvSpPr txBox="1"/>
          <p:nvPr/>
        </p:nvSpPr>
        <p:spPr>
          <a:xfrm>
            <a:off x="6502661" y="4365636"/>
            <a:ext cx="2044691" cy="79220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工厂构建</a:t>
            </a:r>
            <a:endParaRPr lang="en-US" altLang="zh-CN" sz="16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实施法定动作</a:t>
            </a:r>
          </a:p>
        </p:txBody>
      </p:sp>
      <p:sp>
        <p:nvSpPr>
          <p:cNvPr id="77" name="文本框 76"/>
          <p:cNvSpPr txBox="1"/>
          <p:nvPr/>
        </p:nvSpPr>
        <p:spPr>
          <a:xfrm>
            <a:off x="9115412" y="3435635"/>
            <a:ext cx="2044691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环境保护</a:t>
            </a:r>
            <a:endParaRPr lang="en-US" altLang="zh-CN" sz="16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职业健康</a:t>
            </a:r>
            <a:endParaRPr lang="en-US" altLang="zh-CN" sz="16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教育培训</a:t>
            </a:r>
            <a:endParaRPr lang="en-US" altLang="zh-CN" sz="16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隐患排查治理</a:t>
            </a:r>
          </a:p>
        </p:txBody>
      </p:sp>
      <p:sp>
        <p:nvSpPr>
          <p:cNvPr id="78" name="文本框 77"/>
          <p:cNvSpPr txBox="1"/>
          <p:nvPr/>
        </p:nvSpPr>
        <p:spPr>
          <a:xfrm>
            <a:off x="6917072" y="5575002"/>
            <a:ext cx="42442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实施指导监督</a:t>
            </a:r>
          </a:p>
        </p:txBody>
      </p:sp>
      <p:sp>
        <p:nvSpPr>
          <p:cNvPr id="80" name="文本框 79"/>
          <p:cNvSpPr txBox="1"/>
          <p:nvPr/>
        </p:nvSpPr>
        <p:spPr>
          <a:xfrm>
            <a:off x="3043190" y="556641"/>
            <a:ext cx="5143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2020</a:t>
            </a:r>
            <a:r>
              <a:rPr lang="zh-CN" alt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</a:t>
            </a:r>
            <a:r>
              <a:rPr lang="en-US" altLang="zh-CN" sz="3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HSE</a:t>
            </a:r>
            <a:r>
              <a: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工作措施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0" y="-11099"/>
            <a:ext cx="12194948" cy="2564904"/>
            <a:chOff x="431100" y="-79387"/>
            <a:chExt cx="12194948" cy="2564904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3" cstate="print"/>
            <a:srcRect/>
            <a:stretch>
              <a:fillRect/>
            </a:stretch>
          </p:blipFill>
          <p:spPr>
            <a:xfrm>
              <a:off x="431100" y="-58445"/>
              <a:ext cx="12194948" cy="2523020"/>
            </a:xfrm>
            <a:prstGeom prst="rect">
              <a:avLst/>
            </a:prstGeom>
          </p:spPr>
        </p:pic>
        <p:sp>
          <p:nvSpPr>
            <p:cNvPr id="4" name="矩形 3"/>
            <p:cNvSpPr/>
            <p:nvPr/>
          </p:nvSpPr>
          <p:spPr>
            <a:xfrm>
              <a:off x="431100" y="-79387"/>
              <a:ext cx="12194948" cy="2564904"/>
            </a:xfrm>
            <a:prstGeom prst="rect">
              <a:avLst/>
            </a:prstGeom>
            <a:solidFill>
              <a:srgbClr val="0070C0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>
            <a:off x="551384" y="2060848"/>
            <a:ext cx="3409950" cy="4152900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19" name="图表 18"/>
          <p:cNvGraphicFramePr/>
          <p:nvPr/>
        </p:nvGraphicFramePr>
        <p:xfrm>
          <a:off x="851807" y="3125618"/>
          <a:ext cx="2813050" cy="2709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2805447" y="636121"/>
            <a:ext cx="6552728" cy="6463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kumimoji="1" lang="zh-CN" altLang="en-US" sz="3600" b="1" spc="3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主要指标完成情况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551384" y="2299563"/>
            <a:ext cx="3409949" cy="587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重伤事故次数</a:t>
            </a:r>
          </a:p>
        </p:txBody>
      </p:sp>
      <p:sp>
        <p:nvSpPr>
          <p:cNvPr id="18" name="矩形 17"/>
          <p:cNvSpPr/>
          <p:nvPr/>
        </p:nvSpPr>
        <p:spPr>
          <a:xfrm>
            <a:off x="4391025" y="2060848"/>
            <a:ext cx="3409950" cy="4152900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391025" y="2299563"/>
            <a:ext cx="3409949" cy="587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工伤事故总数</a:t>
            </a:r>
          </a:p>
        </p:txBody>
      </p:sp>
      <p:sp>
        <p:nvSpPr>
          <p:cNvPr id="21" name="矩形 20"/>
          <p:cNvSpPr/>
          <p:nvPr/>
        </p:nvSpPr>
        <p:spPr>
          <a:xfrm>
            <a:off x="8236165" y="2060848"/>
            <a:ext cx="3409950" cy="4152900"/>
          </a:xfrm>
          <a:prstGeom prst="rect">
            <a:avLst/>
          </a:prstGeom>
          <a:solidFill>
            <a:sysClr val="window" lastClr="FFFFFF">
              <a:lumMod val="9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9468171" y="3207916"/>
            <a:ext cx="945935" cy="2034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96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</a:t>
            </a:r>
            <a:endParaRPr lang="zh-CN" altLang="en-US" sz="960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236165" y="2299563"/>
            <a:ext cx="3409949" cy="5873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环保事故</a:t>
            </a:r>
            <a:r>
              <a:rPr lang="en-US" altLang="zh-CN" sz="24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/</a:t>
            </a:r>
            <a:r>
              <a:rPr lang="zh-CN" altLang="en-US" sz="2400" b="1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火灾事故</a:t>
            </a:r>
          </a:p>
        </p:txBody>
      </p:sp>
      <p:sp>
        <p:nvSpPr>
          <p:cNvPr id="2" name="箭头: 下 1"/>
          <p:cNvSpPr/>
          <p:nvPr/>
        </p:nvSpPr>
        <p:spPr>
          <a:xfrm>
            <a:off x="2532129" y="3817256"/>
            <a:ext cx="764088" cy="520933"/>
          </a:xfrm>
          <a:prstGeom prst="downArrow">
            <a:avLst/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790320" y="3162587"/>
            <a:ext cx="2025353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同比下降</a:t>
            </a:r>
            <a:r>
              <a:rPr lang="en-US" altLang="zh-CN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50%</a:t>
            </a:r>
            <a:endParaRPr lang="zh-CN" altLang="en-US" sz="140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26" name="图表 25"/>
          <p:cNvGraphicFramePr/>
          <p:nvPr/>
        </p:nvGraphicFramePr>
        <p:xfrm>
          <a:off x="4710264" y="3040742"/>
          <a:ext cx="2771471" cy="2895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6" name="箭头: 下 15"/>
          <p:cNvSpPr/>
          <p:nvPr/>
        </p:nvSpPr>
        <p:spPr>
          <a:xfrm>
            <a:off x="6355766" y="3751943"/>
            <a:ext cx="764088" cy="325779"/>
          </a:xfrm>
          <a:prstGeom prst="downArrow">
            <a:avLst/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775621" y="3244613"/>
            <a:ext cx="2025353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同比下降</a:t>
            </a:r>
            <a:r>
              <a:rPr lang="en-US" altLang="zh-CN" sz="1400" dirty="0">
                <a:solidFill>
                  <a:prstClr val="black">
                    <a:lumMod val="75000"/>
                    <a:lumOff val="2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40%</a:t>
            </a:r>
            <a:endParaRPr lang="zh-CN" altLang="en-US" sz="1400" dirty="0">
              <a:solidFill>
                <a:prstClr val="black">
                  <a:lumMod val="75000"/>
                  <a:lumOff val="2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21920" y="6277327"/>
            <a:ext cx="3193753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选择图表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-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选择数据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-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更新实际数据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0" y="-11099"/>
            <a:ext cx="12194948" cy="2564904"/>
            <a:chOff x="431100" y="-79387"/>
            <a:chExt cx="12194948" cy="2564904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3" cstate="print"/>
            <a:srcRect/>
            <a:stretch>
              <a:fillRect/>
            </a:stretch>
          </p:blipFill>
          <p:spPr>
            <a:xfrm>
              <a:off x="431100" y="-58445"/>
              <a:ext cx="12194948" cy="2523020"/>
            </a:xfrm>
            <a:prstGeom prst="rect">
              <a:avLst/>
            </a:prstGeom>
          </p:spPr>
        </p:pic>
        <p:sp>
          <p:nvSpPr>
            <p:cNvPr id="16" name="矩形 15"/>
            <p:cNvSpPr/>
            <p:nvPr/>
          </p:nvSpPr>
          <p:spPr>
            <a:xfrm>
              <a:off x="431100" y="-79387"/>
              <a:ext cx="12194948" cy="2564904"/>
            </a:xfrm>
            <a:prstGeom prst="rect">
              <a:avLst/>
            </a:prstGeom>
            <a:solidFill>
              <a:srgbClr val="0070C0">
                <a:alpha val="7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 sz="1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1140139" y="2682208"/>
            <a:ext cx="9632515" cy="323603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5529784" y="1091704"/>
            <a:ext cx="1721916" cy="6463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kumimoji="1" lang="zh-CN" altLang="en-US" sz="3600" b="1" spc="3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 录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1831428" y="3335083"/>
            <a:ext cx="42442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构建</a:t>
            </a:r>
            <a:r>
              <a:rPr lang="en-US" altLang="zh-CN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HSE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管理体系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6312906" y="3292634"/>
            <a:ext cx="40339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2020</a:t>
            </a:r>
            <a:r>
              <a: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年主要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工作概述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1831427" y="4815960"/>
            <a:ext cx="42442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问题分析与建议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6352540" y="4720771"/>
            <a:ext cx="42442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2020</a:t>
            </a:r>
            <a:r>
              <a: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年下</a:t>
            </a:r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半年工作规划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277036" y="3189070"/>
            <a:ext cx="10271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 </a:t>
            </a:r>
            <a:endParaRPr lang="zh-CN" altLang="en-US" sz="36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599885" y="3193436"/>
            <a:ext cx="7130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 </a:t>
            </a:r>
            <a:endParaRPr lang="zh-CN" altLang="en-US" sz="36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249874" y="4704239"/>
            <a:ext cx="7130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 </a:t>
            </a:r>
            <a:endParaRPr lang="zh-CN" altLang="en-US" sz="36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529784" y="4628439"/>
            <a:ext cx="7130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 </a:t>
            </a:r>
            <a:endParaRPr lang="zh-CN" altLang="en-US" sz="36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/>
          <a:srcRect/>
          <a:stretch>
            <a:fillRect/>
          </a:stretch>
        </p:blipFill>
        <p:spPr/>
      </p:pic>
      <p:sp>
        <p:nvSpPr>
          <p:cNvPr id="5" name="椭圆 4"/>
          <p:cNvSpPr/>
          <p:nvPr/>
        </p:nvSpPr>
        <p:spPr>
          <a:xfrm rot="-720000">
            <a:off x="365433" y="-503907"/>
            <a:ext cx="11461132" cy="7199095"/>
          </a:xfrm>
          <a:prstGeom prst="ellipse">
            <a:avLst/>
          </a:prstGeom>
          <a:solidFill>
            <a:srgbClr val="0F6FC6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630966" y="902048"/>
            <a:ext cx="293006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 </a:t>
            </a:r>
            <a:endParaRPr lang="zh-CN" altLang="en-US" sz="13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等腰三角形 9"/>
          <p:cNvSpPr>
            <a:spLocks noChangeAspect="1"/>
          </p:cNvSpPr>
          <p:nvPr/>
        </p:nvSpPr>
        <p:spPr>
          <a:xfrm rot="10800000">
            <a:off x="4861101" y="1063723"/>
            <a:ext cx="250560" cy="216000"/>
          </a:xfrm>
          <a:prstGeom prst="triangl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等腰三角形 10"/>
          <p:cNvSpPr>
            <a:spLocks noChangeAspect="1"/>
          </p:cNvSpPr>
          <p:nvPr/>
        </p:nvSpPr>
        <p:spPr>
          <a:xfrm rot="10800000" flipV="1">
            <a:off x="7167583" y="2526816"/>
            <a:ext cx="250560" cy="216000"/>
          </a:xfrm>
          <a:prstGeom prst="triangl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5736000" y="3201194"/>
            <a:ext cx="720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5311036" y="2806810"/>
            <a:ext cx="16033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PART  ONE</a:t>
            </a: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945780" y="4118168"/>
            <a:ext cx="63004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构建</a:t>
            </a:r>
            <a:r>
              <a:rPr lang="en-US" altLang="zh-CN" sz="4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HSE</a:t>
            </a:r>
            <a:r>
              <a:rPr lang="zh-CN" altLang="en-US" sz="4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管理体系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4443607" y="5304907"/>
            <a:ext cx="33047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pc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Key Work In 2016</a:t>
            </a:r>
            <a:endParaRPr lang="zh-CN" altLang="en-US" spc="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0" y="0"/>
            <a:ext cx="12190837" cy="6857999"/>
          </a:xfrm>
          <a:prstGeom prst="rect">
            <a:avLst/>
          </a:prstGeom>
        </p:spPr>
      </p:pic>
      <p:sp>
        <p:nvSpPr>
          <p:cNvPr id="3" name="AutoShape 2" descr="http://mmbiz.qpic.cn/mmbiz_png/z8OxuibYrv1u7tYsWfoLlhaELnsicmBnAYs9fG2NzaFECStib0iaayHDmZ3icV6jMGK7Ymia7uDKOhs4ZayMSljL6Jiag/?wx_fmt=png&amp;tp=webp&amp;wxfrom=5&amp;wx_lazy=1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-1" y="4209604"/>
            <a:ext cx="12222179" cy="2648395"/>
          </a:xfrm>
          <a:prstGeom prst="rect">
            <a:avLst/>
          </a:prstGeom>
          <a:solidFill>
            <a:srgbClr val="0B5395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322614" y="5078185"/>
            <a:ext cx="9241971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3500813" y="4350181"/>
            <a:ext cx="5184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2018</a:t>
            </a:r>
            <a:r>
              <a:rPr lang="zh-CN" altLang="en-US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总结暨</a:t>
            </a:r>
            <a:r>
              <a:rPr lang="en-US" altLang="zh-CN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2020</a:t>
            </a:r>
            <a:r>
              <a:rPr lang="zh-CN" altLang="en-US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年规划</a:t>
            </a:r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会议</a:t>
            </a:r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271038" y="5435248"/>
            <a:ext cx="3124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总结</a:t>
            </a:r>
            <a:r>
              <a:rPr lang="en-US" altLang="zh-CN" sz="20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2019</a:t>
            </a:r>
            <a:r>
              <a:rPr lang="zh-CN" altLang="en-US" sz="20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年工作</a:t>
            </a:r>
            <a:endParaRPr lang="en-US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346993" y="5396897"/>
            <a:ext cx="3124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>
                <a:solidFill>
                  <a:schemeClr val="bg1"/>
                </a:solidFill>
                <a:latin typeface="+mn-ea"/>
              </a:defRPr>
            </a:lvl1pPr>
          </a:lstStyle>
          <a:p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分析存在的问题</a:t>
            </a: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021934" y="5353167"/>
            <a:ext cx="3124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bg1"/>
                </a:solidFill>
                <a:latin typeface="+mn-ea"/>
              </a:defRPr>
            </a:lvl1pPr>
          </a:lstStyle>
          <a:p>
            <a:r>
              <a:rPr lang="zh-CN" altLang="en-US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规划</a:t>
            </a:r>
            <a:r>
              <a:rPr lang="en-US" altLang="zh-CN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2020</a:t>
            </a:r>
            <a:r>
              <a:rPr lang="zh-CN" altLang="en-US" sz="20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年工作</a:t>
            </a:r>
            <a:endParaRPr lang="en-US" altLang="zh-CN" sz="20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691849" y="4195218"/>
            <a:ext cx="584200" cy="646331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+</a:t>
            </a:r>
            <a:endParaRPr lang="zh-CN" altLang="en-US" sz="3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096250" y="4195218"/>
            <a:ext cx="58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chemeClr val="bg1"/>
                </a:solidFill>
                <a:latin typeface="+mn-ea"/>
              </a:defRPr>
            </a:lvl1pPr>
          </a:lstStyle>
          <a:p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+</a:t>
            </a: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4" name="Group 864"/>
          <p:cNvGrpSpPr/>
          <p:nvPr/>
        </p:nvGrpSpPr>
        <p:grpSpPr>
          <a:xfrm>
            <a:off x="846122" y="5396897"/>
            <a:ext cx="416350" cy="412065"/>
            <a:chOff x="2627394" y="2573352"/>
            <a:chExt cx="771528" cy="763589"/>
          </a:xfrm>
          <a:solidFill>
            <a:schemeClr val="bg1"/>
          </a:solidFill>
        </p:grpSpPr>
        <p:sp>
          <p:nvSpPr>
            <p:cNvPr id="15" name="Freeform 1392"/>
            <p:cNvSpPr/>
            <p:nvPr/>
          </p:nvSpPr>
          <p:spPr bwMode="auto">
            <a:xfrm>
              <a:off x="2908383" y="2586052"/>
              <a:ext cx="382589" cy="381001"/>
            </a:xfrm>
            <a:custGeom>
              <a:avLst/>
              <a:gdLst>
                <a:gd name="T0" fmla="*/ 4 w 120"/>
                <a:gd name="T1" fmla="*/ 120 h 120"/>
                <a:gd name="T2" fmla="*/ 1 w 120"/>
                <a:gd name="T3" fmla="*/ 119 h 120"/>
                <a:gd name="T4" fmla="*/ 1 w 120"/>
                <a:gd name="T5" fmla="*/ 113 h 120"/>
                <a:gd name="T6" fmla="*/ 113 w 120"/>
                <a:gd name="T7" fmla="*/ 1 h 120"/>
                <a:gd name="T8" fmla="*/ 119 w 120"/>
                <a:gd name="T9" fmla="*/ 1 h 120"/>
                <a:gd name="T10" fmla="*/ 119 w 120"/>
                <a:gd name="T11" fmla="*/ 7 h 120"/>
                <a:gd name="T12" fmla="*/ 7 w 120"/>
                <a:gd name="T13" fmla="*/ 119 h 120"/>
                <a:gd name="T14" fmla="*/ 4 w 120"/>
                <a:gd name="T15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0" h="120">
                  <a:moveTo>
                    <a:pt x="4" y="120"/>
                  </a:moveTo>
                  <a:cubicBezTo>
                    <a:pt x="3" y="120"/>
                    <a:pt x="2" y="120"/>
                    <a:pt x="1" y="119"/>
                  </a:cubicBezTo>
                  <a:cubicBezTo>
                    <a:pt x="0" y="117"/>
                    <a:pt x="0" y="115"/>
                    <a:pt x="1" y="113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7" y="0"/>
                    <a:pt x="119" y="1"/>
                  </a:cubicBezTo>
                  <a:cubicBezTo>
                    <a:pt x="120" y="3"/>
                    <a:pt x="120" y="5"/>
                    <a:pt x="119" y="7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6" y="120"/>
                    <a:pt x="5" y="120"/>
                    <a:pt x="4" y="1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Freeform 1393"/>
            <p:cNvSpPr/>
            <p:nvPr/>
          </p:nvSpPr>
          <p:spPr bwMode="auto">
            <a:xfrm>
              <a:off x="2997283" y="2674952"/>
              <a:ext cx="382589" cy="381001"/>
            </a:xfrm>
            <a:custGeom>
              <a:avLst/>
              <a:gdLst>
                <a:gd name="T0" fmla="*/ 4 w 120"/>
                <a:gd name="T1" fmla="*/ 120 h 120"/>
                <a:gd name="T2" fmla="*/ 1 w 120"/>
                <a:gd name="T3" fmla="*/ 119 h 120"/>
                <a:gd name="T4" fmla="*/ 1 w 120"/>
                <a:gd name="T5" fmla="*/ 113 h 120"/>
                <a:gd name="T6" fmla="*/ 113 w 120"/>
                <a:gd name="T7" fmla="*/ 1 h 120"/>
                <a:gd name="T8" fmla="*/ 119 w 120"/>
                <a:gd name="T9" fmla="*/ 1 h 120"/>
                <a:gd name="T10" fmla="*/ 119 w 120"/>
                <a:gd name="T11" fmla="*/ 7 h 120"/>
                <a:gd name="T12" fmla="*/ 7 w 120"/>
                <a:gd name="T13" fmla="*/ 119 h 120"/>
                <a:gd name="T14" fmla="*/ 4 w 120"/>
                <a:gd name="T15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0" h="120">
                  <a:moveTo>
                    <a:pt x="4" y="120"/>
                  </a:moveTo>
                  <a:cubicBezTo>
                    <a:pt x="3" y="120"/>
                    <a:pt x="2" y="120"/>
                    <a:pt x="1" y="119"/>
                  </a:cubicBezTo>
                  <a:cubicBezTo>
                    <a:pt x="0" y="117"/>
                    <a:pt x="0" y="115"/>
                    <a:pt x="1" y="113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7" y="0"/>
                    <a:pt x="119" y="1"/>
                  </a:cubicBezTo>
                  <a:cubicBezTo>
                    <a:pt x="120" y="3"/>
                    <a:pt x="120" y="5"/>
                    <a:pt x="119" y="7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6" y="120"/>
                    <a:pt x="5" y="120"/>
                    <a:pt x="4" y="1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1394"/>
            <p:cNvSpPr/>
            <p:nvPr/>
          </p:nvSpPr>
          <p:spPr bwMode="auto">
            <a:xfrm>
              <a:off x="3265571" y="2573352"/>
              <a:ext cx="133351" cy="127000"/>
            </a:xfrm>
            <a:custGeom>
              <a:avLst/>
              <a:gdLst>
                <a:gd name="T0" fmla="*/ 32 w 42"/>
                <a:gd name="T1" fmla="*/ 40 h 40"/>
                <a:gd name="T2" fmla="*/ 29 w 42"/>
                <a:gd name="T3" fmla="*/ 39 h 40"/>
                <a:gd name="T4" fmla="*/ 29 w 42"/>
                <a:gd name="T5" fmla="*/ 33 h 40"/>
                <a:gd name="T6" fmla="*/ 28 w 42"/>
                <a:gd name="T7" fmla="*/ 12 h 40"/>
                <a:gd name="T8" fmla="*/ 17 w 42"/>
                <a:gd name="T9" fmla="*/ 8 h 40"/>
                <a:gd name="T10" fmla="*/ 7 w 42"/>
                <a:gd name="T11" fmla="*/ 11 h 40"/>
                <a:gd name="T12" fmla="*/ 1 w 42"/>
                <a:gd name="T13" fmla="*/ 11 h 40"/>
                <a:gd name="T14" fmla="*/ 1 w 42"/>
                <a:gd name="T15" fmla="*/ 5 h 40"/>
                <a:gd name="T16" fmla="*/ 17 w 42"/>
                <a:gd name="T17" fmla="*/ 0 h 40"/>
                <a:gd name="T18" fmla="*/ 34 w 42"/>
                <a:gd name="T19" fmla="*/ 7 h 40"/>
                <a:gd name="T20" fmla="*/ 35 w 42"/>
                <a:gd name="T21" fmla="*/ 39 h 40"/>
                <a:gd name="T22" fmla="*/ 32 w 42"/>
                <a:gd name="T2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" h="40">
                  <a:moveTo>
                    <a:pt x="32" y="40"/>
                  </a:moveTo>
                  <a:cubicBezTo>
                    <a:pt x="31" y="40"/>
                    <a:pt x="30" y="40"/>
                    <a:pt x="29" y="39"/>
                  </a:cubicBezTo>
                  <a:cubicBezTo>
                    <a:pt x="28" y="38"/>
                    <a:pt x="28" y="35"/>
                    <a:pt x="29" y="33"/>
                  </a:cubicBezTo>
                  <a:cubicBezTo>
                    <a:pt x="33" y="29"/>
                    <a:pt x="34" y="19"/>
                    <a:pt x="28" y="12"/>
                  </a:cubicBezTo>
                  <a:cubicBezTo>
                    <a:pt x="25" y="10"/>
                    <a:pt x="21" y="8"/>
                    <a:pt x="17" y="8"/>
                  </a:cubicBezTo>
                  <a:cubicBezTo>
                    <a:pt x="12" y="8"/>
                    <a:pt x="8" y="9"/>
                    <a:pt x="7" y="11"/>
                  </a:cubicBezTo>
                  <a:cubicBezTo>
                    <a:pt x="5" y="12"/>
                    <a:pt x="3" y="12"/>
                    <a:pt x="1" y="11"/>
                  </a:cubicBezTo>
                  <a:cubicBezTo>
                    <a:pt x="0" y="9"/>
                    <a:pt x="0" y="7"/>
                    <a:pt x="1" y="5"/>
                  </a:cubicBezTo>
                  <a:cubicBezTo>
                    <a:pt x="5" y="2"/>
                    <a:pt x="11" y="0"/>
                    <a:pt x="17" y="0"/>
                  </a:cubicBezTo>
                  <a:cubicBezTo>
                    <a:pt x="24" y="0"/>
                    <a:pt x="30" y="3"/>
                    <a:pt x="34" y="7"/>
                  </a:cubicBezTo>
                  <a:cubicBezTo>
                    <a:pt x="42" y="16"/>
                    <a:pt x="42" y="31"/>
                    <a:pt x="35" y="39"/>
                  </a:cubicBezTo>
                  <a:cubicBezTo>
                    <a:pt x="34" y="39"/>
                    <a:pt x="33" y="40"/>
                    <a:pt x="32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1395"/>
            <p:cNvSpPr/>
            <p:nvPr/>
          </p:nvSpPr>
          <p:spPr bwMode="auto">
            <a:xfrm>
              <a:off x="2857582" y="2938477"/>
              <a:ext cx="168276" cy="168275"/>
            </a:xfrm>
            <a:custGeom>
              <a:avLst/>
              <a:gdLst>
                <a:gd name="T0" fmla="*/ 4 w 53"/>
                <a:gd name="T1" fmla="*/ 53 h 53"/>
                <a:gd name="T2" fmla="*/ 1 w 53"/>
                <a:gd name="T3" fmla="*/ 52 h 53"/>
                <a:gd name="T4" fmla="*/ 0 w 53"/>
                <a:gd name="T5" fmla="*/ 48 h 53"/>
                <a:gd name="T6" fmla="*/ 16 w 53"/>
                <a:gd name="T7" fmla="*/ 4 h 53"/>
                <a:gd name="T8" fmla="*/ 21 w 53"/>
                <a:gd name="T9" fmla="*/ 1 h 53"/>
                <a:gd name="T10" fmla="*/ 24 w 53"/>
                <a:gd name="T11" fmla="*/ 6 h 53"/>
                <a:gd name="T12" fmla="*/ 11 w 53"/>
                <a:gd name="T13" fmla="*/ 42 h 53"/>
                <a:gd name="T14" fmla="*/ 47 w 53"/>
                <a:gd name="T15" fmla="*/ 29 h 53"/>
                <a:gd name="T16" fmla="*/ 52 w 53"/>
                <a:gd name="T17" fmla="*/ 32 h 53"/>
                <a:gd name="T18" fmla="*/ 49 w 53"/>
                <a:gd name="T19" fmla="*/ 37 h 53"/>
                <a:gd name="T20" fmla="*/ 5 w 53"/>
                <a:gd name="T21" fmla="*/ 53 h 53"/>
                <a:gd name="T22" fmla="*/ 4 w 53"/>
                <a:gd name="T2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3" h="53">
                  <a:moveTo>
                    <a:pt x="4" y="53"/>
                  </a:moveTo>
                  <a:cubicBezTo>
                    <a:pt x="3" y="53"/>
                    <a:pt x="2" y="53"/>
                    <a:pt x="1" y="52"/>
                  </a:cubicBezTo>
                  <a:cubicBezTo>
                    <a:pt x="0" y="51"/>
                    <a:pt x="0" y="49"/>
                    <a:pt x="0" y="48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7" y="2"/>
                    <a:pt x="19" y="0"/>
                    <a:pt x="21" y="1"/>
                  </a:cubicBezTo>
                  <a:cubicBezTo>
                    <a:pt x="23" y="2"/>
                    <a:pt x="25" y="4"/>
                    <a:pt x="24" y="6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47" y="29"/>
                    <a:pt x="47" y="29"/>
                    <a:pt x="47" y="29"/>
                  </a:cubicBezTo>
                  <a:cubicBezTo>
                    <a:pt x="49" y="28"/>
                    <a:pt x="51" y="30"/>
                    <a:pt x="52" y="32"/>
                  </a:cubicBezTo>
                  <a:cubicBezTo>
                    <a:pt x="53" y="34"/>
                    <a:pt x="51" y="36"/>
                    <a:pt x="49" y="37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5" y="53"/>
                    <a:pt x="5" y="53"/>
                    <a:pt x="4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 1396"/>
            <p:cNvSpPr/>
            <p:nvPr/>
          </p:nvSpPr>
          <p:spPr bwMode="auto">
            <a:xfrm>
              <a:off x="2627394" y="2674952"/>
              <a:ext cx="663578" cy="661989"/>
            </a:xfrm>
            <a:custGeom>
              <a:avLst/>
              <a:gdLst>
                <a:gd name="T0" fmla="*/ 204 w 208"/>
                <a:gd name="T1" fmla="*/ 208 h 208"/>
                <a:gd name="T2" fmla="*/ 4 w 208"/>
                <a:gd name="T3" fmla="*/ 208 h 208"/>
                <a:gd name="T4" fmla="*/ 0 w 208"/>
                <a:gd name="T5" fmla="*/ 204 h 208"/>
                <a:gd name="T6" fmla="*/ 0 w 208"/>
                <a:gd name="T7" fmla="*/ 4 h 208"/>
                <a:gd name="T8" fmla="*/ 4 w 208"/>
                <a:gd name="T9" fmla="*/ 0 h 208"/>
                <a:gd name="T10" fmla="*/ 132 w 208"/>
                <a:gd name="T11" fmla="*/ 0 h 208"/>
                <a:gd name="T12" fmla="*/ 136 w 208"/>
                <a:gd name="T13" fmla="*/ 4 h 208"/>
                <a:gd name="T14" fmla="*/ 132 w 208"/>
                <a:gd name="T15" fmla="*/ 8 h 208"/>
                <a:gd name="T16" fmla="*/ 8 w 208"/>
                <a:gd name="T17" fmla="*/ 8 h 208"/>
                <a:gd name="T18" fmla="*/ 8 w 208"/>
                <a:gd name="T19" fmla="*/ 200 h 208"/>
                <a:gd name="T20" fmla="*/ 200 w 208"/>
                <a:gd name="T21" fmla="*/ 200 h 208"/>
                <a:gd name="T22" fmla="*/ 200 w 208"/>
                <a:gd name="T23" fmla="*/ 76 h 208"/>
                <a:gd name="T24" fmla="*/ 204 w 208"/>
                <a:gd name="T25" fmla="*/ 72 h 208"/>
                <a:gd name="T26" fmla="*/ 208 w 208"/>
                <a:gd name="T27" fmla="*/ 76 h 208"/>
                <a:gd name="T28" fmla="*/ 208 w 208"/>
                <a:gd name="T29" fmla="*/ 204 h 208"/>
                <a:gd name="T30" fmla="*/ 207 w 208"/>
                <a:gd name="T31" fmla="*/ 207 h 208"/>
                <a:gd name="T32" fmla="*/ 204 w 208"/>
                <a:gd name="T33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8" h="208">
                  <a:moveTo>
                    <a:pt x="204" y="208"/>
                  </a:moveTo>
                  <a:cubicBezTo>
                    <a:pt x="4" y="208"/>
                    <a:pt x="4" y="208"/>
                    <a:pt x="4" y="208"/>
                  </a:cubicBezTo>
                  <a:cubicBezTo>
                    <a:pt x="2" y="208"/>
                    <a:pt x="0" y="206"/>
                    <a:pt x="0" y="20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34" y="0"/>
                    <a:pt x="136" y="2"/>
                    <a:pt x="136" y="4"/>
                  </a:cubicBezTo>
                  <a:cubicBezTo>
                    <a:pt x="136" y="6"/>
                    <a:pt x="134" y="8"/>
                    <a:pt x="132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200"/>
                    <a:pt x="8" y="200"/>
                    <a:pt x="8" y="200"/>
                  </a:cubicBezTo>
                  <a:cubicBezTo>
                    <a:pt x="200" y="200"/>
                    <a:pt x="200" y="200"/>
                    <a:pt x="200" y="200"/>
                  </a:cubicBezTo>
                  <a:cubicBezTo>
                    <a:pt x="200" y="76"/>
                    <a:pt x="200" y="76"/>
                    <a:pt x="200" y="76"/>
                  </a:cubicBezTo>
                  <a:cubicBezTo>
                    <a:pt x="200" y="74"/>
                    <a:pt x="202" y="72"/>
                    <a:pt x="204" y="72"/>
                  </a:cubicBezTo>
                  <a:cubicBezTo>
                    <a:pt x="206" y="72"/>
                    <a:pt x="208" y="74"/>
                    <a:pt x="208" y="76"/>
                  </a:cubicBezTo>
                  <a:cubicBezTo>
                    <a:pt x="208" y="204"/>
                    <a:pt x="208" y="204"/>
                    <a:pt x="208" y="204"/>
                  </a:cubicBezTo>
                  <a:cubicBezTo>
                    <a:pt x="208" y="205"/>
                    <a:pt x="208" y="206"/>
                    <a:pt x="207" y="207"/>
                  </a:cubicBezTo>
                  <a:cubicBezTo>
                    <a:pt x="206" y="208"/>
                    <a:pt x="205" y="208"/>
                    <a:pt x="204" y="2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2322"/>
          <p:cNvGrpSpPr/>
          <p:nvPr/>
        </p:nvGrpSpPr>
        <p:grpSpPr>
          <a:xfrm>
            <a:off x="4940452" y="5424311"/>
            <a:ext cx="412922" cy="412064"/>
            <a:chOff x="3579812" y="2430463"/>
            <a:chExt cx="765176" cy="763587"/>
          </a:xfrm>
          <a:solidFill>
            <a:schemeClr val="bg1"/>
          </a:solidFill>
        </p:grpSpPr>
        <p:sp>
          <p:nvSpPr>
            <p:cNvPr id="21" name="Freeform 850"/>
            <p:cNvSpPr>
              <a:spLocks noEditPoints="1"/>
            </p:cNvSpPr>
            <p:nvPr/>
          </p:nvSpPr>
          <p:spPr bwMode="auto">
            <a:xfrm>
              <a:off x="3579812" y="2430463"/>
              <a:ext cx="560388" cy="560388"/>
            </a:xfrm>
            <a:custGeom>
              <a:avLst/>
              <a:gdLst>
                <a:gd name="T0" fmla="*/ 88 w 176"/>
                <a:gd name="T1" fmla="*/ 176 h 176"/>
                <a:gd name="T2" fmla="*/ 0 w 176"/>
                <a:gd name="T3" fmla="*/ 88 h 176"/>
                <a:gd name="T4" fmla="*/ 88 w 176"/>
                <a:gd name="T5" fmla="*/ 0 h 176"/>
                <a:gd name="T6" fmla="*/ 176 w 176"/>
                <a:gd name="T7" fmla="*/ 88 h 176"/>
                <a:gd name="T8" fmla="*/ 88 w 176"/>
                <a:gd name="T9" fmla="*/ 176 h 176"/>
                <a:gd name="T10" fmla="*/ 88 w 176"/>
                <a:gd name="T11" fmla="*/ 8 h 176"/>
                <a:gd name="T12" fmla="*/ 8 w 176"/>
                <a:gd name="T13" fmla="*/ 88 h 176"/>
                <a:gd name="T14" fmla="*/ 88 w 176"/>
                <a:gd name="T15" fmla="*/ 168 h 176"/>
                <a:gd name="T16" fmla="*/ 168 w 176"/>
                <a:gd name="T17" fmla="*/ 88 h 176"/>
                <a:gd name="T18" fmla="*/ 88 w 176"/>
                <a:gd name="T19" fmla="*/ 8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6" h="176">
                  <a:moveTo>
                    <a:pt x="88" y="176"/>
                  </a:moveTo>
                  <a:cubicBezTo>
                    <a:pt x="39" y="176"/>
                    <a:pt x="0" y="137"/>
                    <a:pt x="0" y="88"/>
                  </a:cubicBezTo>
                  <a:cubicBezTo>
                    <a:pt x="0" y="39"/>
                    <a:pt x="39" y="0"/>
                    <a:pt x="88" y="0"/>
                  </a:cubicBezTo>
                  <a:cubicBezTo>
                    <a:pt x="137" y="0"/>
                    <a:pt x="176" y="39"/>
                    <a:pt x="176" y="88"/>
                  </a:cubicBezTo>
                  <a:cubicBezTo>
                    <a:pt x="176" y="137"/>
                    <a:pt x="137" y="176"/>
                    <a:pt x="88" y="176"/>
                  </a:cubicBezTo>
                  <a:close/>
                  <a:moveTo>
                    <a:pt x="88" y="8"/>
                  </a:moveTo>
                  <a:cubicBezTo>
                    <a:pt x="44" y="8"/>
                    <a:pt x="8" y="44"/>
                    <a:pt x="8" y="88"/>
                  </a:cubicBezTo>
                  <a:cubicBezTo>
                    <a:pt x="8" y="132"/>
                    <a:pt x="44" y="168"/>
                    <a:pt x="88" y="168"/>
                  </a:cubicBezTo>
                  <a:cubicBezTo>
                    <a:pt x="132" y="168"/>
                    <a:pt x="168" y="132"/>
                    <a:pt x="168" y="88"/>
                  </a:cubicBezTo>
                  <a:cubicBezTo>
                    <a:pt x="168" y="44"/>
                    <a:pt x="132" y="8"/>
                    <a:pt x="8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Freeform 851"/>
            <p:cNvSpPr/>
            <p:nvPr/>
          </p:nvSpPr>
          <p:spPr bwMode="auto">
            <a:xfrm>
              <a:off x="4035425" y="2886075"/>
              <a:ext cx="309563" cy="307975"/>
            </a:xfrm>
            <a:custGeom>
              <a:avLst/>
              <a:gdLst>
                <a:gd name="T0" fmla="*/ 93 w 97"/>
                <a:gd name="T1" fmla="*/ 97 h 97"/>
                <a:gd name="T2" fmla="*/ 90 w 97"/>
                <a:gd name="T3" fmla="*/ 96 h 97"/>
                <a:gd name="T4" fmla="*/ 2 w 97"/>
                <a:gd name="T5" fmla="*/ 7 h 97"/>
                <a:gd name="T6" fmla="*/ 2 w 97"/>
                <a:gd name="T7" fmla="*/ 2 h 97"/>
                <a:gd name="T8" fmla="*/ 7 w 97"/>
                <a:gd name="T9" fmla="*/ 2 h 97"/>
                <a:gd name="T10" fmla="*/ 96 w 97"/>
                <a:gd name="T11" fmla="*/ 90 h 97"/>
                <a:gd name="T12" fmla="*/ 96 w 97"/>
                <a:gd name="T13" fmla="*/ 96 h 97"/>
                <a:gd name="T14" fmla="*/ 93 w 97"/>
                <a:gd name="T15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7" h="97">
                  <a:moveTo>
                    <a:pt x="93" y="97"/>
                  </a:moveTo>
                  <a:cubicBezTo>
                    <a:pt x="92" y="97"/>
                    <a:pt x="91" y="97"/>
                    <a:pt x="90" y="96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0" y="6"/>
                    <a:pt x="0" y="3"/>
                    <a:pt x="2" y="2"/>
                  </a:cubicBezTo>
                  <a:cubicBezTo>
                    <a:pt x="3" y="0"/>
                    <a:pt x="6" y="0"/>
                    <a:pt x="7" y="2"/>
                  </a:cubicBezTo>
                  <a:cubicBezTo>
                    <a:pt x="96" y="90"/>
                    <a:pt x="96" y="90"/>
                    <a:pt x="96" y="90"/>
                  </a:cubicBezTo>
                  <a:cubicBezTo>
                    <a:pt x="97" y="92"/>
                    <a:pt x="97" y="94"/>
                    <a:pt x="96" y="96"/>
                  </a:cubicBezTo>
                  <a:cubicBezTo>
                    <a:pt x="95" y="97"/>
                    <a:pt x="94" y="97"/>
                    <a:pt x="93" y="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3" name="Group 2114"/>
          <p:cNvGrpSpPr/>
          <p:nvPr/>
        </p:nvGrpSpPr>
        <p:grpSpPr>
          <a:xfrm>
            <a:off x="8529449" y="5376633"/>
            <a:ext cx="412924" cy="399214"/>
            <a:chOff x="-385733" y="7927986"/>
            <a:chExt cx="765181" cy="739775"/>
          </a:xfrm>
          <a:solidFill>
            <a:schemeClr val="bg1"/>
          </a:solidFill>
        </p:grpSpPr>
        <p:sp>
          <p:nvSpPr>
            <p:cNvPr id="24" name="Freeform 1070"/>
            <p:cNvSpPr>
              <a:spLocks noEditPoints="1"/>
            </p:cNvSpPr>
            <p:nvPr/>
          </p:nvSpPr>
          <p:spPr bwMode="auto">
            <a:xfrm>
              <a:off x="-41243" y="8283586"/>
              <a:ext cx="76201" cy="76200"/>
            </a:xfrm>
            <a:custGeom>
              <a:avLst/>
              <a:gdLst>
                <a:gd name="T0" fmla="*/ 12 w 24"/>
                <a:gd name="T1" fmla="*/ 24 h 24"/>
                <a:gd name="T2" fmla="*/ 0 w 24"/>
                <a:gd name="T3" fmla="*/ 12 h 24"/>
                <a:gd name="T4" fmla="*/ 12 w 24"/>
                <a:gd name="T5" fmla="*/ 0 h 24"/>
                <a:gd name="T6" fmla="*/ 24 w 24"/>
                <a:gd name="T7" fmla="*/ 12 h 24"/>
                <a:gd name="T8" fmla="*/ 12 w 24"/>
                <a:gd name="T9" fmla="*/ 24 h 24"/>
                <a:gd name="T10" fmla="*/ 12 w 24"/>
                <a:gd name="T11" fmla="*/ 8 h 24"/>
                <a:gd name="T12" fmla="*/ 8 w 24"/>
                <a:gd name="T13" fmla="*/ 12 h 24"/>
                <a:gd name="T14" fmla="*/ 12 w 24"/>
                <a:gd name="T15" fmla="*/ 16 h 24"/>
                <a:gd name="T16" fmla="*/ 16 w 24"/>
                <a:gd name="T17" fmla="*/ 12 h 24"/>
                <a:gd name="T18" fmla="*/ 12 w 24"/>
                <a:gd name="T19" fmla="*/ 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4">
                  <a:moveTo>
                    <a:pt x="12" y="24"/>
                  </a:moveTo>
                  <a:cubicBezTo>
                    <a:pt x="5" y="24"/>
                    <a:pt x="0" y="19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9" y="0"/>
                    <a:pt x="24" y="5"/>
                    <a:pt x="24" y="12"/>
                  </a:cubicBezTo>
                  <a:cubicBezTo>
                    <a:pt x="24" y="19"/>
                    <a:pt x="19" y="24"/>
                    <a:pt x="12" y="24"/>
                  </a:cubicBezTo>
                  <a:close/>
                  <a:moveTo>
                    <a:pt x="12" y="8"/>
                  </a:moveTo>
                  <a:cubicBezTo>
                    <a:pt x="10" y="8"/>
                    <a:pt x="8" y="10"/>
                    <a:pt x="8" y="12"/>
                  </a:cubicBezTo>
                  <a:cubicBezTo>
                    <a:pt x="8" y="14"/>
                    <a:pt x="10" y="16"/>
                    <a:pt x="12" y="16"/>
                  </a:cubicBezTo>
                  <a:cubicBezTo>
                    <a:pt x="14" y="16"/>
                    <a:pt x="16" y="14"/>
                    <a:pt x="16" y="12"/>
                  </a:cubicBezTo>
                  <a:cubicBezTo>
                    <a:pt x="16" y="10"/>
                    <a:pt x="14" y="8"/>
                    <a:pt x="1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Freeform 1071"/>
            <p:cNvSpPr/>
            <p:nvPr/>
          </p:nvSpPr>
          <p:spPr bwMode="auto">
            <a:xfrm>
              <a:off x="-385733" y="7927986"/>
              <a:ext cx="765181" cy="739775"/>
            </a:xfrm>
            <a:custGeom>
              <a:avLst/>
              <a:gdLst>
                <a:gd name="T0" fmla="*/ 58 w 240"/>
                <a:gd name="T1" fmla="*/ 232 h 233"/>
                <a:gd name="T2" fmla="*/ 56 w 240"/>
                <a:gd name="T3" fmla="*/ 231 h 233"/>
                <a:gd name="T4" fmla="*/ 0 w 240"/>
                <a:gd name="T5" fmla="*/ 124 h 233"/>
                <a:gd name="T6" fmla="*/ 120 w 240"/>
                <a:gd name="T7" fmla="*/ 0 h 233"/>
                <a:gd name="T8" fmla="*/ 240 w 240"/>
                <a:gd name="T9" fmla="*/ 124 h 233"/>
                <a:gd name="T10" fmla="*/ 184 w 240"/>
                <a:gd name="T11" fmla="*/ 231 h 233"/>
                <a:gd name="T12" fmla="*/ 178 w 240"/>
                <a:gd name="T13" fmla="*/ 230 h 233"/>
                <a:gd name="T14" fmla="*/ 180 w 240"/>
                <a:gd name="T15" fmla="*/ 225 h 233"/>
                <a:gd name="T16" fmla="*/ 232 w 240"/>
                <a:gd name="T17" fmla="*/ 124 h 233"/>
                <a:gd name="T18" fmla="*/ 120 w 240"/>
                <a:gd name="T19" fmla="*/ 8 h 233"/>
                <a:gd name="T20" fmla="*/ 8 w 240"/>
                <a:gd name="T21" fmla="*/ 124 h 233"/>
                <a:gd name="T22" fmla="*/ 61 w 240"/>
                <a:gd name="T23" fmla="*/ 225 h 233"/>
                <a:gd name="T24" fmla="*/ 62 w 240"/>
                <a:gd name="T25" fmla="*/ 230 h 233"/>
                <a:gd name="T26" fmla="*/ 58 w 240"/>
                <a:gd name="T27" fmla="*/ 232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0" h="233">
                  <a:moveTo>
                    <a:pt x="58" y="232"/>
                  </a:moveTo>
                  <a:cubicBezTo>
                    <a:pt x="58" y="232"/>
                    <a:pt x="57" y="232"/>
                    <a:pt x="56" y="231"/>
                  </a:cubicBezTo>
                  <a:cubicBezTo>
                    <a:pt x="22" y="209"/>
                    <a:pt x="0" y="168"/>
                    <a:pt x="0" y="124"/>
                  </a:cubicBezTo>
                  <a:cubicBezTo>
                    <a:pt x="0" y="56"/>
                    <a:pt x="54" y="0"/>
                    <a:pt x="120" y="0"/>
                  </a:cubicBezTo>
                  <a:cubicBezTo>
                    <a:pt x="186" y="0"/>
                    <a:pt x="240" y="56"/>
                    <a:pt x="240" y="124"/>
                  </a:cubicBezTo>
                  <a:cubicBezTo>
                    <a:pt x="240" y="167"/>
                    <a:pt x="218" y="209"/>
                    <a:pt x="184" y="231"/>
                  </a:cubicBezTo>
                  <a:cubicBezTo>
                    <a:pt x="182" y="233"/>
                    <a:pt x="180" y="232"/>
                    <a:pt x="178" y="230"/>
                  </a:cubicBezTo>
                  <a:cubicBezTo>
                    <a:pt x="177" y="228"/>
                    <a:pt x="178" y="226"/>
                    <a:pt x="180" y="225"/>
                  </a:cubicBezTo>
                  <a:cubicBezTo>
                    <a:pt x="211" y="204"/>
                    <a:pt x="232" y="164"/>
                    <a:pt x="232" y="124"/>
                  </a:cubicBezTo>
                  <a:cubicBezTo>
                    <a:pt x="232" y="60"/>
                    <a:pt x="182" y="8"/>
                    <a:pt x="120" y="8"/>
                  </a:cubicBezTo>
                  <a:cubicBezTo>
                    <a:pt x="58" y="8"/>
                    <a:pt x="8" y="60"/>
                    <a:pt x="8" y="124"/>
                  </a:cubicBezTo>
                  <a:cubicBezTo>
                    <a:pt x="8" y="164"/>
                    <a:pt x="29" y="204"/>
                    <a:pt x="61" y="225"/>
                  </a:cubicBezTo>
                  <a:cubicBezTo>
                    <a:pt x="63" y="226"/>
                    <a:pt x="63" y="228"/>
                    <a:pt x="62" y="230"/>
                  </a:cubicBezTo>
                  <a:cubicBezTo>
                    <a:pt x="61" y="231"/>
                    <a:pt x="60" y="232"/>
                    <a:pt x="58" y="2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Freeform 1072"/>
            <p:cNvSpPr/>
            <p:nvPr/>
          </p:nvSpPr>
          <p:spPr bwMode="auto">
            <a:xfrm>
              <a:off x="303247" y="8308986"/>
              <a:ext cx="76201" cy="25400"/>
            </a:xfrm>
            <a:custGeom>
              <a:avLst/>
              <a:gdLst>
                <a:gd name="T0" fmla="*/ 20 w 24"/>
                <a:gd name="T1" fmla="*/ 8 h 8"/>
                <a:gd name="T2" fmla="*/ 4 w 24"/>
                <a:gd name="T3" fmla="*/ 8 h 8"/>
                <a:gd name="T4" fmla="*/ 0 w 24"/>
                <a:gd name="T5" fmla="*/ 4 h 8"/>
                <a:gd name="T6" fmla="*/ 4 w 24"/>
                <a:gd name="T7" fmla="*/ 0 h 8"/>
                <a:gd name="T8" fmla="*/ 20 w 24"/>
                <a:gd name="T9" fmla="*/ 0 h 8"/>
                <a:gd name="T10" fmla="*/ 24 w 24"/>
                <a:gd name="T11" fmla="*/ 4 h 8"/>
                <a:gd name="T12" fmla="*/ 20 w 24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8">
                  <a:moveTo>
                    <a:pt x="20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2" y="0"/>
                    <a:pt x="24" y="2"/>
                    <a:pt x="24" y="4"/>
                  </a:cubicBezTo>
                  <a:cubicBezTo>
                    <a:pt x="24" y="6"/>
                    <a:pt x="22" y="8"/>
                    <a:pt x="2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Freeform 1073"/>
            <p:cNvSpPr/>
            <p:nvPr/>
          </p:nvSpPr>
          <p:spPr bwMode="auto">
            <a:xfrm>
              <a:off x="-15843" y="7927986"/>
              <a:ext cx="25400" cy="76200"/>
            </a:xfrm>
            <a:custGeom>
              <a:avLst/>
              <a:gdLst>
                <a:gd name="T0" fmla="*/ 4 w 8"/>
                <a:gd name="T1" fmla="*/ 24 h 24"/>
                <a:gd name="T2" fmla="*/ 0 w 8"/>
                <a:gd name="T3" fmla="*/ 20 h 24"/>
                <a:gd name="T4" fmla="*/ 0 w 8"/>
                <a:gd name="T5" fmla="*/ 4 h 24"/>
                <a:gd name="T6" fmla="*/ 4 w 8"/>
                <a:gd name="T7" fmla="*/ 0 h 24"/>
                <a:gd name="T8" fmla="*/ 8 w 8"/>
                <a:gd name="T9" fmla="*/ 4 h 24"/>
                <a:gd name="T10" fmla="*/ 8 w 8"/>
                <a:gd name="T11" fmla="*/ 20 h 24"/>
                <a:gd name="T12" fmla="*/ 4 w 8"/>
                <a:gd name="T1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24">
                  <a:moveTo>
                    <a:pt x="4" y="24"/>
                  </a:moveTo>
                  <a:cubicBezTo>
                    <a:pt x="2" y="24"/>
                    <a:pt x="0" y="22"/>
                    <a:pt x="0" y="2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" y="0"/>
                    <a:pt x="8" y="2"/>
                    <a:pt x="8" y="4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2"/>
                    <a:pt x="6" y="24"/>
                    <a:pt x="4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Freeform 1074"/>
            <p:cNvSpPr/>
            <p:nvPr/>
          </p:nvSpPr>
          <p:spPr bwMode="auto">
            <a:xfrm>
              <a:off x="133384" y="7975611"/>
              <a:ext cx="60325" cy="66675"/>
            </a:xfrm>
            <a:custGeom>
              <a:avLst/>
              <a:gdLst>
                <a:gd name="T0" fmla="*/ 5 w 19"/>
                <a:gd name="T1" fmla="*/ 21 h 21"/>
                <a:gd name="T2" fmla="*/ 3 w 19"/>
                <a:gd name="T3" fmla="*/ 20 h 21"/>
                <a:gd name="T4" fmla="*/ 2 w 19"/>
                <a:gd name="T5" fmla="*/ 15 h 21"/>
                <a:gd name="T6" fmla="*/ 11 w 19"/>
                <a:gd name="T7" fmla="*/ 2 h 21"/>
                <a:gd name="T8" fmla="*/ 16 w 19"/>
                <a:gd name="T9" fmla="*/ 1 h 21"/>
                <a:gd name="T10" fmla="*/ 17 w 19"/>
                <a:gd name="T11" fmla="*/ 7 h 21"/>
                <a:gd name="T12" fmla="*/ 8 w 19"/>
                <a:gd name="T13" fmla="*/ 19 h 21"/>
                <a:gd name="T14" fmla="*/ 5 w 19"/>
                <a:gd name="T1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21">
                  <a:moveTo>
                    <a:pt x="5" y="21"/>
                  </a:moveTo>
                  <a:cubicBezTo>
                    <a:pt x="4" y="21"/>
                    <a:pt x="3" y="21"/>
                    <a:pt x="3" y="20"/>
                  </a:cubicBezTo>
                  <a:cubicBezTo>
                    <a:pt x="1" y="19"/>
                    <a:pt x="0" y="16"/>
                    <a:pt x="2" y="15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2" y="0"/>
                    <a:pt x="15" y="0"/>
                    <a:pt x="16" y="1"/>
                  </a:cubicBezTo>
                  <a:cubicBezTo>
                    <a:pt x="18" y="3"/>
                    <a:pt x="19" y="5"/>
                    <a:pt x="17" y="7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7" y="20"/>
                    <a:pt x="6" y="21"/>
                    <a:pt x="5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Freeform 1075"/>
            <p:cNvSpPr/>
            <p:nvPr/>
          </p:nvSpPr>
          <p:spPr bwMode="auto">
            <a:xfrm>
              <a:off x="260385" y="8115311"/>
              <a:ext cx="71438" cy="53975"/>
            </a:xfrm>
            <a:custGeom>
              <a:avLst/>
              <a:gdLst>
                <a:gd name="T0" fmla="*/ 5 w 22"/>
                <a:gd name="T1" fmla="*/ 17 h 17"/>
                <a:gd name="T2" fmla="*/ 2 w 22"/>
                <a:gd name="T3" fmla="*/ 15 h 17"/>
                <a:gd name="T4" fmla="*/ 3 w 22"/>
                <a:gd name="T5" fmla="*/ 10 h 17"/>
                <a:gd name="T6" fmla="*/ 15 w 22"/>
                <a:gd name="T7" fmla="*/ 1 h 17"/>
                <a:gd name="T8" fmla="*/ 21 w 22"/>
                <a:gd name="T9" fmla="*/ 2 h 17"/>
                <a:gd name="T10" fmla="*/ 20 w 22"/>
                <a:gd name="T11" fmla="*/ 8 h 17"/>
                <a:gd name="T12" fmla="*/ 7 w 22"/>
                <a:gd name="T13" fmla="*/ 16 h 17"/>
                <a:gd name="T14" fmla="*/ 5 w 22"/>
                <a:gd name="T1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17">
                  <a:moveTo>
                    <a:pt x="5" y="17"/>
                  </a:moveTo>
                  <a:cubicBezTo>
                    <a:pt x="4" y="17"/>
                    <a:pt x="2" y="16"/>
                    <a:pt x="2" y="15"/>
                  </a:cubicBezTo>
                  <a:cubicBezTo>
                    <a:pt x="0" y="13"/>
                    <a:pt x="1" y="11"/>
                    <a:pt x="3" y="10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7" y="0"/>
                    <a:pt x="19" y="1"/>
                    <a:pt x="21" y="2"/>
                  </a:cubicBezTo>
                  <a:cubicBezTo>
                    <a:pt x="22" y="4"/>
                    <a:pt x="21" y="7"/>
                    <a:pt x="20" y="8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7"/>
                    <a:pt x="6" y="17"/>
                    <a:pt x="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Freeform 1076"/>
            <p:cNvSpPr/>
            <p:nvPr/>
          </p:nvSpPr>
          <p:spPr bwMode="auto">
            <a:xfrm>
              <a:off x="260385" y="8470911"/>
              <a:ext cx="71438" cy="53975"/>
            </a:xfrm>
            <a:custGeom>
              <a:avLst/>
              <a:gdLst>
                <a:gd name="T0" fmla="*/ 17 w 22"/>
                <a:gd name="T1" fmla="*/ 17 h 17"/>
                <a:gd name="T2" fmla="*/ 15 w 22"/>
                <a:gd name="T3" fmla="*/ 17 h 17"/>
                <a:gd name="T4" fmla="*/ 3 w 22"/>
                <a:gd name="T5" fmla="*/ 8 h 17"/>
                <a:gd name="T6" fmla="*/ 2 w 22"/>
                <a:gd name="T7" fmla="*/ 3 h 17"/>
                <a:gd name="T8" fmla="*/ 7 w 22"/>
                <a:gd name="T9" fmla="*/ 2 h 17"/>
                <a:gd name="T10" fmla="*/ 19 w 22"/>
                <a:gd name="T11" fmla="*/ 10 h 17"/>
                <a:gd name="T12" fmla="*/ 21 w 22"/>
                <a:gd name="T13" fmla="*/ 16 h 17"/>
                <a:gd name="T14" fmla="*/ 17 w 22"/>
                <a:gd name="T1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17">
                  <a:moveTo>
                    <a:pt x="17" y="17"/>
                  </a:moveTo>
                  <a:cubicBezTo>
                    <a:pt x="16" y="17"/>
                    <a:pt x="16" y="17"/>
                    <a:pt x="15" y="1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7"/>
                    <a:pt x="0" y="5"/>
                    <a:pt x="2" y="3"/>
                  </a:cubicBezTo>
                  <a:cubicBezTo>
                    <a:pt x="3" y="1"/>
                    <a:pt x="5" y="0"/>
                    <a:pt x="7" y="2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21" y="11"/>
                    <a:pt x="22" y="14"/>
                    <a:pt x="21" y="16"/>
                  </a:cubicBezTo>
                  <a:cubicBezTo>
                    <a:pt x="20" y="17"/>
                    <a:pt x="18" y="17"/>
                    <a:pt x="17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Freeform 1077"/>
            <p:cNvSpPr/>
            <p:nvPr/>
          </p:nvSpPr>
          <p:spPr bwMode="auto">
            <a:xfrm>
              <a:off x="-385733" y="8308986"/>
              <a:ext cx="76201" cy="25400"/>
            </a:xfrm>
            <a:custGeom>
              <a:avLst/>
              <a:gdLst>
                <a:gd name="T0" fmla="*/ 20 w 24"/>
                <a:gd name="T1" fmla="*/ 8 h 8"/>
                <a:gd name="T2" fmla="*/ 4 w 24"/>
                <a:gd name="T3" fmla="*/ 8 h 8"/>
                <a:gd name="T4" fmla="*/ 0 w 24"/>
                <a:gd name="T5" fmla="*/ 4 h 8"/>
                <a:gd name="T6" fmla="*/ 4 w 24"/>
                <a:gd name="T7" fmla="*/ 0 h 8"/>
                <a:gd name="T8" fmla="*/ 20 w 24"/>
                <a:gd name="T9" fmla="*/ 0 h 8"/>
                <a:gd name="T10" fmla="*/ 24 w 24"/>
                <a:gd name="T11" fmla="*/ 4 h 8"/>
                <a:gd name="T12" fmla="*/ 20 w 24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8">
                  <a:moveTo>
                    <a:pt x="20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2" y="0"/>
                    <a:pt x="24" y="2"/>
                    <a:pt x="24" y="4"/>
                  </a:cubicBezTo>
                  <a:cubicBezTo>
                    <a:pt x="24" y="6"/>
                    <a:pt x="22" y="8"/>
                    <a:pt x="2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Freeform 1078"/>
            <p:cNvSpPr/>
            <p:nvPr/>
          </p:nvSpPr>
          <p:spPr bwMode="auto">
            <a:xfrm>
              <a:off x="-201582" y="7975611"/>
              <a:ext cx="61913" cy="66675"/>
            </a:xfrm>
            <a:custGeom>
              <a:avLst/>
              <a:gdLst>
                <a:gd name="T0" fmla="*/ 14 w 19"/>
                <a:gd name="T1" fmla="*/ 21 h 21"/>
                <a:gd name="T2" fmla="*/ 11 w 19"/>
                <a:gd name="T3" fmla="*/ 19 h 21"/>
                <a:gd name="T4" fmla="*/ 2 w 19"/>
                <a:gd name="T5" fmla="*/ 7 h 21"/>
                <a:gd name="T6" fmla="*/ 3 w 19"/>
                <a:gd name="T7" fmla="*/ 1 h 21"/>
                <a:gd name="T8" fmla="*/ 8 w 19"/>
                <a:gd name="T9" fmla="*/ 2 h 21"/>
                <a:gd name="T10" fmla="*/ 17 w 19"/>
                <a:gd name="T11" fmla="*/ 15 h 21"/>
                <a:gd name="T12" fmla="*/ 16 w 19"/>
                <a:gd name="T13" fmla="*/ 20 h 21"/>
                <a:gd name="T14" fmla="*/ 14 w 19"/>
                <a:gd name="T1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21">
                  <a:moveTo>
                    <a:pt x="14" y="21"/>
                  </a:moveTo>
                  <a:cubicBezTo>
                    <a:pt x="13" y="21"/>
                    <a:pt x="12" y="20"/>
                    <a:pt x="11" y="19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0" y="5"/>
                    <a:pt x="1" y="3"/>
                    <a:pt x="3" y="1"/>
                  </a:cubicBezTo>
                  <a:cubicBezTo>
                    <a:pt x="4" y="0"/>
                    <a:pt x="7" y="0"/>
                    <a:pt x="8" y="2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9" y="16"/>
                    <a:pt x="18" y="19"/>
                    <a:pt x="16" y="20"/>
                  </a:cubicBezTo>
                  <a:cubicBezTo>
                    <a:pt x="16" y="21"/>
                    <a:pt x="15" y="21"/>
                    <a:pt x="14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Freeform 1079"/>
            <p:cNvSpPr/>
            <p:nvPr/>
          </p:nvSpPr>
          <p:spPr bwMode="auto">
            <a:xfrm>
              <a:off x="-338108" y="8115311"/>
              <a:ext cx="69851" cy="53975"/>
            </a:xfrm>
            <a:custGeom>
              <a:avLst/>
              <a:gdLst>
                <a:gd name="T0" fmla="*/ 17 w 22"/>
                <a:gd name="T1" fmla="*/ 17 h 17"/>
                <a:gd name="T2" fmla="*/ 15 w 22"/>
                <a:gd name="T3" fmla="*/ 16 h 17"/>
                <a:gd name="T4" fmla="*/ 2 w 22"/>
                <a:gd name="T5" fmla="*/ 8 h 17"/>
                <a:gd name="T6" fmla="*/ 1 w 22"/>
                <a:gd name="T7" fmla="*/ 2 h 17"/>
                <a:gd name="T8" fmla="*/ 7 w 22"/>
                <a:gd name="T9" fmla="*/ 1 h 17"/>
                <a:gd name="T10" fmla="*/ 19 w 22"/>
                <a:gd name="T11" fmla="*/ 10 h 17"/>
                <a:gd name="T12" fmla="*/ 20 w 22"/>
                <a:gd name="T13" fmla="*/ 15 h 17"/>
                <a:gd name="T14" fmla="*/ 17 w 22"/>
                <a:gd name="T1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17">
                  <a:moveTo>
                    <a:pt x="17" y="17"/>
                  </a:moveTo>
                  <a:cubicBezTo>
                    <a:pt x="16" y="17"/>
                    <a:pt x="15" y="17"/>
                    <a:pt x="15" y="16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7"/>
                    <a:pt x="0" y="4"/>
                    <a:pt x="1" y="2"/>
                  </a:cubicBezTo>
                  <a:cubicBezTo>
                    <a:pt x="3" y="1"/>
                    <a:pt x="5" y="0"/>
                    <a:pt x="7" y="1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21" y="11"/>
                    <a:pt x="22" y="13"/>
                    <a:pt x="20" y="15"/>
                  </a:cubicBezTo>
                  <a:cubicBezTo>
                    <a:pt x="20" y="16"/>
                    <a:pt x="18" y="17"/>
                    <a:pt x="17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Freeform 1080"/>
            <p:cNvSpPr/>
            <p:nvPr/>
          </p:nvSpPr>
          <p:spPr bwMode="auto">
            <a:xfrm>
              <a:off x="-338108" y="8470911"/>
              <a:ext cx="69851" cy="53975"/>
            </a:xfrm>
            <a:custGeom>
              <a:avLst/>
              <a:gdLst>
                <a:gd name="T0" fmla="*/ 5 w 22"/>
                <a:gd name="T1" fmla="*/ 17 h 17"/>
                <a:gd name="T2" fmla="*/ 1 w 22"/>
                <a:gd name="T3" fmla="*/ 16 h 17"/>
                <a:gd name="T4" fmla="*/ 3 w 22"/>
                <a:gd name="T5" fmla="*/ 10 h 17"/>
                <a:gd name="T6" fmla="*/ 15 w 22"/>
                <a:gd name="T7" fmla="*/ 2 h 17"/>
                <a:gd name="T8" fmla="*/ 20 w 22"/>
                <a:gd name="T9" fmla="*/ 3 h 17"/>
                <a:gd name="T10" fmla="*/ 19 w 22"/>
                <a:gd name="T11" fmla="*/ 8 h 17"/>
                <a:gd name="T12" fmla="*/ 7 w 22"/>
                <a:gd name="T13" fmla="*/ 17 h 17"/>
                <a:gd name="T14" fmla="*/ 5 w 22"/>
                <a:gd name="T1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17">
                  <a:moveTo>
                    <a:pt x="5" y="17"/>
                  </a:moveTo>
                  <a:cubicBezTo>
                    <a:pt x="4" y="17"/>
                    <a:pt x="2" y="17"/>
                    <a:pt x="1" y="16"/>
                  </a:cubicBezTo>
                  <a:cubicBezTo>
                    <a:pt x="0" y="14"/>
                    <a:pt x="1" y="11"/>
                    <a:pt x="3" y="10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7" y="0"/>
                    <a:pt x="19" y="1"/>
                    <a:pt x="20" y="3"/>
                  </a:cubicBezTo>
                  <a:cubicBezTo>
                    <a:pt x="22" y="5"/>
                    <a:pt x="21" y="7"/>
                    <a:pt x="19" y="8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6" y="17"/>
                    <a:pt x="6" y="17"/>
                    <a:pt x="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Freeform 1081"/>
            <p:cNvSpPr/>
            <p:nvPr/>
          </p:nvSpPr>
          <p:spPr bwMode="auto">
            <a:xfrm>
              <a:off x="6383" y="8204211"/>
              <a:ext cx="184151" cy="117475"/>
            </a:xfrm>
            <a:custGeom>
              <a:avLst/>
              <a:gdLst>
                <a:gd name="T0" fmla="*/ 4 w 58"/>
                <a:gd name="T1" fmla="*/ 37 h 37"/>
                <a:gd name="T2" fmla="*/ 1 w 58"/>
                <a:gd name="T3" fmla="*/ 35 h 37"/>
                <a:gd name="T4" fmla="*/ 2 w 58"/>
                <a:gd name="T5" fmla="*/ 30 h 37"/>
                <a:gd name="T6" fmla="*/ 51 w 58"/>
                <a:gd name="T7" fmla="*/ 2 h 37"/>
                <a:gd name="T8" fmla="*/ 56 w 58"/>
                <a:gd name="T9" fmla="*/ 3 h 37"/>
                <a:gd name="T10" fmla="*/ 55 w 58"/>
                <a:gd name="T11" fmla="*/ 8 h 37"/>
                <a:gd name="T12" fmla="*/ 6 w 58"/>
                <a:gd name="T13" fmla="*/ 37 h 37"/>
                <a:gd name="T14" fmla="*/ 4 w 58"/>
                <a:gd name="T15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37">
                  <a:moveTo>
                    <a:pt x="4" y="37"/>
                  </a:moveTo>
                  <a:cubicBezTo>
                    <a:pt x="3" y="37"/>
                    <a:pt x="1" y="37"/>
                    <a:pt x="1" y="35"/>
                  </a:cubicBezTo>
                  <a:cubicBezTo>
                    <a:pt x="0" y="33"/>
                    <a:pt x="0" y="31"/>
                    <a:pt x="2" y="30"/>
                  </a:cubicBezTo>
                  <a:cubicBezTo>
                    <a:pt x="51" y="2"/>
                    <a:pt x="51" y="2"/>
                    <a:pt x="51" y="2"/>
                  </a:cubicBezTo>
                  <a:cubicBezTo>
                    <a:pt x="53" y="0"/>
                    <a:pt x="55" y="1"/>
                    <a:pt x="56" y="3"/>
                  </a:cubicBezTo>
                  <a:cubicBezTo>
                    <a:pt x="58" y="5"/>
                    <a:pt x="57" y="7"/>
                    <a:pt x="55" y="8"/>
                  </a:cubicBezTo>
                  <a:cubicBezTo>
                    <a:pt x="6" y="37"/>
                    <a:pt x="6" y="37"/>
                    <a:pt x="6" y="37"/>
                  </a:cubicBezTo>
                  <a:cubicBezTo>
                    <a:pt x="5" y="37"/>
                    <a:pt x="5" y="37"/>
                    <a:pt x="4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8942373" y="5890278"/>
            <a:ext cx="2806700" cy="700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依法依规、履行职责、实施法定动作构建管理体系</a:t>
            </a:r>
          </a:p>
        </p:txBody>
      </p:sp>
      <p:sp>
        <p:nvSpPr>
          <p:cNvPr id="36" name="矩形 35"/>
          <p:cNvSpPr/>
          <p:nvPr/>
        </p:nvSpPr>
        <p:spPr>
          <a:xfrm>
            <a:off x="1322614" y="5890278"/>
            <a:ext cx="2806700" cy="700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各工厂安全管理人员进行述职报告</a:t>
            </a: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，总结</a:t>
            </a:r>
            <a:r>
              <a:rPr lang="en-US" altLang="zh-CN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2019</a:t>
            </a: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</a:t>
            </a:r>
            <a:r>
              <a:rPr lang="en-US" altLang="zh-CN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HSE</a:t>
            </a: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</a:t>
            </a:r>
          </a:p>
        </p:txBody>
      </p:sp>
      <p:sp>
        <p:nvSpPr>
          <p:cNvPr id="37" name="矩形 36"/>
          <p:cNvSpPr/>
          <p:nvPr/>
        </p:nvSpPr>
        <p:spPr>
          <a:xfrm>
            <a:off x="5346993" y="5915378"/>
            <a:ext cx="2806700" cy="700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从</a:t>
            </a:r>
            <a:r>
              <a: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HSE</a:t>
            </a: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法律法规角度剖析集团公司</a:t>
            </a:r>
            <a:r>
              <a: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HSE</a:t>
            </a: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存在的问题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矩形 86"/>
          <p:cNvSpPr/>
          <p:nvPr/>
        </p:nvSpPr>
        <p:spPr>
          <a:xfrm>
            <a:off x="-30975" y="0"/>
            <a:ext cx="3179036" cy="6858000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8" name="文本框 87"/>
          <p:cNvSpPr txBox="1"/>
          <p:nvPr/>
        </p:nvSpPr>
        <p:spPr>
          <a:xfrm>
            <a:off x="334818" y="1234694"/>
            <a:ext cx="26406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安全健康管理体系</a:t>
            </a:r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89" name="组合 88"/>
          <p:cNvGrpSpPr/>
          <p:nvPr/>
        </p:nvGrpSpPr>
        <p:grpSpPr>
          <a:xfrm>
            <a:off x="57286" y="704179"/>
            <a:ext cx="1080000" cy="288000"/>
            <a:chOff x="9501972" y="691653"/>
            <a:chExt cx="1080000" cy="288000"/>
          </a:xfrm>
        </p:grpSpPr>
        <p:cxnSp>
          <p:nvCxnSpPr>
            <p:cNvPr id="90" name="直接连接符 89"/>
            <p:cNvCxnSpPr/>
            <p:nvPr/>
          </p:nvCxnSpPr>
          <p:spPr>
            <a:xfrm>
              <a:off x="9501972" y="835653"/>
              <a:ext cx="1080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直接连接符 90"/>
            <p:cNvCxnSpPr/>
            <p:nvPr/>
          </p:nvCxnSpPr>
          <p:spPr>
            <a:xfrm>
              <a:off x="9671029" y="691653"/>
              <a:ext cx="0" cy="288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" name="组合 91"/>
          <p:cNvGrpSpPr/>
          <p:nvPr/>
        </p:nvGrpSpPr>
        <p:grpSpPr>
          <a:xfrm flipH="1">
            <a:off x="1869557" y="2022147"/>
            <a:ext cx="1080000" cy="288000"/>
            <a:chOff x="9501972" y="691653"/>
            <a:chExt cx="1080000" cy="288000"/>
          </a:xfrm>
        </p:grpSpPr>
        <p:cxnSp>
          <p:nvCxnSpPr>
            <p:cNvPr id="93" name="直接连接符 92"/>
            <p:cNvCxnSpPr/>
            <p:nvPr/>
          </p:nvCxnSpPr>
          <p:spPr>
            <a:xfrm>
              <a:off x="9501972" y="835653"/>
              <a:ext cx="1080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直接连接符 93"/>
            <p:cNvCxnSpPr/>
            <p:nvPr/>
          </p:nvCxnSpPr>
          <p:spPr>
            <a:xfrm>
              <a:off x="9671029" y="691653"/>
              <a:ext cx="0" cy="288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5" name="矩形 94"/>
          <p:cNvSpPr/>
          <p:nvPr/>
        </p:nvSpPr>
        <p:spPr>
          <a:xfrm>
            <a:off x="254962" y="2655750"/>
            <a:ext cx="282623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基于法律法规，制定建新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《</a:t>
            </a: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环境健康安全策略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》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企业安全主体责任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履行法定职责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实施法定动作</a:t>
            </a:r>
          </a:p>
        </p:txBody>
      </p:sp>
      <p:sp>
        <p:nvSpPr>
          <p:cNvPr id="96" name="矩形 95"/>
          <p:cNvSpPr/>
          <p:nvPr/>
        </p:nvSpPr>
        <p:spPr>
          <a:xfrm>
            <a:off x="6353080" y="329086"/>
            <a:ext cx="28007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XX</a:t>
            </a: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公司安全健康管控体系</a:t>
            </a:r>
          </a:p>
        </p:txBody>
      </p:sp>
      <p:sp>
        <p:nvSpPr>
          <p:cNvPr id="74" name="AutoShape 2" descr="https://down.safehoo.com/lt/forum/month_1101/1101190934f8e0ea59d4a21a2b.jpg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76" name="图片 7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2138" y="881299"/>
            <a:ext cx="7184304" cy="540020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0" y="-39189"/>
            <a:ext cx="12200709" cy="6897189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3660184" y="896679"/>
            <a:ext cx="460094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4000" dirty="0">
                <a:solidFill>
                  <a:srgbClr val="FFFF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构建 </a:t>
            </a:r>
            <a:r>
              <a:rPr lang="en-US" altLang="zh-CN" sz="4000" dirty="0">
                <a:solidFill>
                  <a:srgbClr val="FFFF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HSE </a:t>
            </a:r>
            <a:r>
              <a:rPr lang="zh-CN" altLang="en-US" sz="4000" dirty="0">
                <a:solidFill>
                  <a:srgbClr val="FFFF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管理体系</a:t>
            </a:r>
          </a:p>
        </p:txBody>
      </p:sp>
      <p:sp>
        <p:nvSpPr>
          <p:cNvPr id="10" name="圆角矩形 9"/>
          <p:cNvSpPr/>
          <p:nvPr/>
        </p:nvSpPr>
        <p:spPr>
          <a:xfrm>
            <a:off x="2519263" y="2540433"/>
            <a:ext cx="2988000" cy="432513"/>
          </a:xfrm>
          <a:prstGeom prst="roundRect">
            <a:avLst>
              <a:gd name="adj" fmla="val 50000"/>
            </a:avLst>
          </a:prstGeom>
          <a:solidFill>
            <a:srgbClr val="0B53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建立组织机构和关系</a:t>
            </a:r>
          </a:p>
        </p:txBody>
      </p:sp>
      <p:sp>
        <p:nvSpPr>
          <p:cNvPr id="12" name="圆角矩形 11"/>
          <p:cNvSpPr/>
          <p:nvPr/>
        </p:nvSpPr>
        <p:spPr>
          <a:xfrm>
            <a:off x="6532526" y="2540433"/>
            <a:ext cx="2988000" cy="432513"/>
          </a:xfrm>
          <a:prstGeom prst="roundRect">
            <a:avLst>
              <a:gd name="adj" fmla="val 50000"/>
            </a:avLst>
          </a:prstGeom>
          <a:solidFill>
            <a:srgbClr val="0B53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建立年度管控目标</a:t>
            </a:r>
          </a:p>
        </p:txBody>
      </p:sp>
      <p:sp>
        <p:nvSpPr>
          <p:cNvPr id="13" name="圆角矩形 12"/>
          <p:cNvSpPr/>
          <p:nvPr/>
        </p:nvSpPr>
        <p:spPr>
          <a:xfrm>
            <a:off x="1770326" y="3629056"/>
            <a:ext cx="2988000" cy="432513"/>
          </a:xfrm>
          <a:prstGeom prst="roundRect">
            <a:avLst>
              <a:gd name="adj" fmla="val 50000"/>
            </a:avLst>
          </a:prstGeom>
          <a:solidFill>
            <a:srgbClr val="0B53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建立安全法定动作</a:t>
            </a:r>
          </a:p>
        </p:txBody>
      </p:sp>
      <p:sp>
        <p:nvSpPr>
          <p:cNvPr id="14" name="圆角矩形 13"/>
          <p:cNvSpPr/>
          <p:nvPr/>
        </p:nvSpPr>
        <p:spPr>
          <a:xfrm>
            <a:off x="524040" y="4717678"/>
            <a:ext cx="2988000" cy="432513"/>
          </a:xfrm>
          <a:prstGeom prst="roundRect">
            <a:avLst>
              <a:gd name="adj" fmla="val 50000"/>
            </a:avLst>
          </a:prstGeom>
          <a:solidFill>
            <a:srgbClr val="0B53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建立</a:t>
            </a: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HSE</a:t>
            </a: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内部审核标准</a:t>
            </a:r>
          </a:p>
        </p:txBody>
      </p:sp>
      <p:sp>
        <p:nvSpPr>
          <p:cNvPr id="15" name="圆角矩形 14"/>
          <p:cNvSpPr/>
          <p:nvPr/>
        </p:nvSpPr>
        <p:spPr>
          <a:xfrm>
            <a:off x="7467672" y="3629056"/>
            <a:ext cx="2988000" cy="432513"/>
          </a:xfrm>
          <a:prstGeom prst="roundRect">
            <a:avLst>
              <a:gd name="adj" fmla="val 50000"/>
            </a:avLst>
          </a:prstGeom>
          <a:solidFill>
            <a:srgbClr val="0B53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建立事故责任追究制</a:t>
            </a:r>
          </a:p>
        </p:txBody>
      </p:sp>
      <p:sp>
        <p:nvSpPr>
          <p:cNvPr id="16" name="圆角矩形 15"/>
          <p:cNvSpPr/>
          <p:nvPr/>
        </p:nvSpPr>
        <p:spPr>
          <a:xfrm>
            <a:off x="8397127" y="4717678"/>
            <a:ext cx="2988000" cy="432513"/>
          </a:xfrm>
          <a:prstGeom prst="roundRect">
            <a:avLst>
              <a:gd name="adj" fmla="val 50000"/>
            </a:avLst>
          </a:prstGeom>
          <a:solidFill>
            <a:srgbClr val="0B53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完成</a:t>
            </a: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14001-2015</a:t>
            </a: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换版工作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0" y="0"/>
            <a:ext cx="3951377" cy="6858000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18081" y="1176896"/>
            <a:ext cx="33679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建立组织机构和关系</a:t>
            </a:r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26585" y="3030427"/>
            <a:ext cx="3550972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建立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《</a:t>
            </a: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环境健康安全委员会章程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》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成立安全委员会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签订安全生产责任书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召开委员会会议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次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环保专题会议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次（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12.08</a:t>
            </a: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）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189803" y="429355"/>
            <a:ext cx="1080000" cy="288000"/>
            <a:chOff x="9501972" y="691653"/>
            <a:chExt cx="1080000" cy="288000"/>
          </a:xfrm>
        </p:grpSpPr>
        <p:cxnSp>
          <p:nvCxnSpPr>
            <p:cNvPr id="8" name="直接连接符 7"/>
            <p:cNvCxnSpPr/>
            <p:nvPr/>
          </p:nvCxnSpPr>
          <p:spPr>
            <a:xfrm>
              <a:off x="9501972" y="835653"/>
              <a:ext cx="1080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9671029" y="691653"/>
              <a:ext cx="0" cy="288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组合 9"/>
          <p:cNvGrpSpPr/>
          <p:nvPr/>
        </p:nvGrpSpPr>
        <p:grpSpPr>
          <a:xfrm flipH="1">
            <a:off x="2507936" y="1857830"/>
            <a:ext cx="1080000" cy="288000"/>
            <a:chOff x="9501972" y="691653"/>
            <a:chExt cx="1080000" cy="288000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9501972" y="835653"/>
              <a:ext cx="1080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9671029" y="691653"/>
              <a:ext cx="0" cy="288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文本框 12"/>
          <p:cNvSpPr txBox="1"/>
          <p:nvPr/>
        </p:nvSpPr>
        <p:spPr>
          <a:xfrm>
            <a:off x="1293474" y="168353"/>
            <a:ext cx="863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4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1031" y="999350"/>
            <a:ext cx="6038850" cy="450532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0" y="9554"/>
            <a:ext cx="12192000" cy="6835746"/>
          </a:xfrm>
          <a:prstGeom prst="rect">
            <a:avLst/>
          </a:prstGeom>
        </p:spPr>
      </p:pic>
      <p:sp>
        <p:nvSpPr>
          <p:cNvPr id="12" name="AutoShape 2" descr="http://mmbiz.qpic.cn/mmbiz_png/z8OxuibYrv1u7tYsWfoLlhaELnsicmBnAYs9fG2NzaFECStib0iaayHDmZ3icV6jMGK7Ymia7uDKOhs4ZayMSljL6Jiag/?wx_fmt=png&amp;tp=webp&amp;wxfrom=5&amp;wx_lazy=1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-1" y="4025900"/>
            <a:ext cx="12319761" cy="2832100"/>
          </a:xfrm>
          <a:prstGeom prst="rect">
            <a:avLst/>
          </a:prstGeom>
          <a:solidFill>
            <a:srgbClr val="0070C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1322614" y="5266871"/>
            <a:ext cx="9241971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3503959" y="4529363"/>
            <a:ext cx="5184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spc="3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2020</a:t>
            </a:r>
            <a:r>
              <a:rPr lang="zh-CN" altLang="en-US" sz="2400" spc="3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</a:t>
            </a:r>
            <a:r>
              <a:rPr lang="zh-CN" altLang="en-US" sz="2400" spc="3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安全委员会会议</a:t>
            </a:r>
            <a:endParaRPr lang="en-US" altLang="zh-CN" sz="2400" spc="3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46122" y="5612812"/>
            <a:ext cx="3124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2020</a:t>
            </a:r>
            <a:r>
              <a:rPr lang="zh-CN" altLang="en-US" sz="20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年工作</a:t>
            </a: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报告</a:t>
            </a:r>
            <a:endParaRPr lang="en-US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300377" y="5609436"/>
            <a:ext cx="3124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000">
                <a:solidFill>
                  <a:schemeClr val="bg1"/>
                </a:solidFill>
              </a:defRPr>
            </a:lvl1pPr>
          </a:lstStyle>
          <a:p>
            <a:pPr algn="l"/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签发核准制度</a:t>
            </a: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597114" y="5542715"/>
            <a:ext cx="3124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000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签订</a:t>
            </a: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HSE</a:t>
            </a: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责任书</a:t>
            </a: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503959" y="4398290"/>
            <a:ext cx="58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+</a:t>
            </a:r>
            <a:endParaRPr lang="zh-CN" altLang="en-US" sz="3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331199" y="4417563"/>
            <a:ext cx="58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+</a:t>
            </a:r>
            <a:endParaRPr lang="zh-CN" altLang="en-US" sz="3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1" name="Group 864"/>
          <p:cNvGrpSpPr/>
          <p:nvPr/>
        </p:nvGrpSpPr>
        <p:grpSpPr>
          <a:xfrm>
            <a:off x="846122" y="5585583"/>
            <a:ext cx="416350" cy="412065"/>
            <a:chOff x="2627394" y="2573352"/>
            <a:chExt cx="771528" cy="763589"/>
          </a:xfrm>
          <a:solidFill>
            <a:schemeClr val="bg1"/>
          </a:solidFill>
        </p:grpSpPr>
        <p:sp>
          <p:nvSpPr>
            <p:cNvPr id="22" name="Freeform 1392"/>
            <p:cNvSpPr/>
            <p:nvPr/>
          </p:nvSpPr>
          <p:spPr bwMode="auto">
            <a:xfrm>
              <a:off x="2908383" y="2586052"/>
              <a:ext cx="382589" cy="381001"/>
            </a:xfrm>
            <a:custGeom>
              <a:avLst/>
              <a:gdLst>
                <a:gd name="T0" fmla="*/ 4 w 120"/>
                <a:gd name="T1" fmla="*/ 120 h 120"/>
                <a:gd name="T2" fmla="*/ 1 w 120"/>
                <a:gd name="T3" fmla="*/ 119 h 120"/>
                <a:gd name="T4" fmla="*/ 1 w 120"/>
                <a:gd name="T5" fmla="*/ 113 h 120"/>
                <a:gd name="T6" fmla="*/ 113 w 120"/>
                <a:gd name="T7" fmla="*/ 1 h 120"/>
                <a:gd name="T8" fmla="*/ 119 w 120"/>
                <a:gd name="T9" fmla="*/ 1 h 120"/>
                <a:gd name="T10" fmla="*/ 119 w 120"/>
                <a:gd name="T11" fmla="*/ 7 h 120"/>
                <a:gd name="T12" fmla="*/ 7 w 120"/>
                <a:gd name="T13" fmla="*/ 119 h 120"/>
                <a:gd name="T14" fmla="*/ 4 w 120"/>
                <a:gd name="T15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0" h="120">
                  <a:moveTo>
                    <a:pt x="4" y="120"/>
                  </a:moveTo>
                  <a:cubicBezTo>
                    <a:pt x="3" y="120"/>
                    <a:pt x="2" y="120"/>
                    <a:pt x="1" y="119"/>
                  </a:cubicBezTo>
                  <a:cubicBezTo>
                    <a:pt x="0" y="117"/>
                    <a:pt x="0" y="115"/>
                    <a:pt x="1" y="113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7" y="0"/>
                    <a:pt x="119" y="1"/>
                  </a:cubicBezTo>
                  <a:cubicBezTo>
                    <a:pt x="120" y="3"/>
                    <a:pt x="120" y="5"/>
                    <a:pt x="119" y="7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6" y="120"/>
                    <a:pt x="5" y="120"/>
                    <a:pt x="4" y="1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Freeform 1393"/>
            <p:cNvSpPr/>
            <p:nvPr/>
          </p:nvSpPr>
          <p:spPr bwMode="auto">
            <a:xfrm>
              <a:off x="2997283" y="2674952"/>
              <a:ext cx="382589" cy="381001"/>
            </a:xfrm>
            <a:custGeom>
              <a:avLst/>
              <a:gdLst>
                <a:gd name="T0" fmla="*/ 4 w 120"/>
                <a:gd name="T1" fmla="*/ 120 h 120"/>
                <a:gd name="T2" fmla="*/ 1 w 120"/>
                <a:gd name="T3" fmla="*/ 119 h 120"/>
                <a:gd name="T4" fmla="*/ 1 w 120"/>
                <a:gd name="T5" fmla="*/ 113 h 120"/>
                <a:gd name="T6" fmla="*/ 113 w 120"/>
                <a:gd name="T7" fmla="*/ 1 h 120"/>
                <a:gd name="T8" fmla="*/ 119 w 120"/>
                <a:gd name="T9" fmla="*/ 1 h 120"/>
                <a:gd name="T10" fmla="*/ 119 w 120"/>
                <a:gd name="T11" fmla="*/ 7 h 120"/>
                <a:gd name="T12" fmla="*/ 7 w 120"/>
                <a:gd name="T13" fmla="*/ 119 h 120"/>
                <a:gd name="T14" fmla="*/ 4 w 120"/>
                <a:gd name="T15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0" h="120">
                  <a:moveTo>
                    <a:pt x="4" y="120"/>
                  </a:moveTo>
                  <a:cubicBezTo>
                    <a:pt x="3" y="120"/>
                    <a:pt x="2" y="120"/>
                    <a:pt x="1" y="119"/>
                  </a:cubicBezTo>
                  <a:cubicBezTo>
                    <a:pt x="0" y="117"/>
                    <a:pt x="0" y="115"/>
                    <a:pt x="1" y="113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5" y="0"/>
                    <a:pt x="117" y="0"/>
                    <a:pt x="119" y="1"/>
                  </a:cubicBezTo>
                  <a:cubicBezTo>
                    <a:pt x="120" y="3"/>
                    <a:pt x="120" y="5"/>
                    <a:pt x="119" y="7"/>
                  </a:cubicBezTo>
                  <a:cubicBezTo>
                    <a:pt x="7" y="119"/>
                    <a:pt x="7" y="119"/>
                    <a:pt x="7" y="119"/>
                  </a:cubicBezTo>
                  <a:cubicBezTo>
                    <a:pt x="6" y="120"/>
                    <a:pt x="5" y="120"/>
                    <a:pt x="4" y="1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Freeform 1394"/>
            <p:cNvSpPr/>
            <p:nvPr/>
          </p:nvSpPr>
          <p:spPr bwMode="auto">
            <a:xfrm>
              <a:off x="3265571" y="2573352"/>
              <a:ext cx="133351" cy="127000"/>
            </a:xfrm>
            <a:custGeom>
              <a:avLst/>
              <a:gdLst>
                <a:gd name="T0" fmla="*/ 32 w 42"/>
                <a:gd name="T1" fmla="*/ 40 h 40"/>
                <a:gd name="T2" fmla="*/ 29 w 42"/>
                <a:gd name="T3" fmla="*/ 39 h 40"/>
                <a:gd name="T4" fmla="*/ 29 w 42"/>
                <a:gd name="T5" fmla="*/ 33 h 40"/>
                <a:gd name="T6" fmla="*/ 28 w 42"/>
                <a:gd name="T7" fmla="*/ 12 h 40"/>
                <a:gd name="T8" fmla="*/ 17 w 42"/>
                <a:gd name="T9" fmla="*/ 8 h 40"/>
                <a:gd name="T10" fmla="*/ 7 w 42"/>
                <a:gd name="T11" fmla="*/ 11 h 40"/>
                <a:gd name="T12" fmla="*/ 1 w 42"/>
                <a:gd name="T13" fmla="*/ 11 h 40"/>
                <a:gd name="T14" fmla="*/ 1 w 42"/>
                <a:gd name="T15" fmla="*/ 5 h 40"/>
                <a:gd name="T16" fmla="*/ 17 w 42"/>
                <a:gd name="T17" fmla="*/ 0 h 40"/>
                <a:gd name="T18" fmla="*/ 34 w 42"/>
                <a:gd name="T19" fmla="*/ 7 h 40"/>
                <a:gd name="T20" fmla="*/ 35 w 42"/>
                <a:gd name="T21" fmla="*/ 39 h 40"/>
                <a:gd name="T22" fmla="*/ 32 w 42"/>
                <a:gd name="T2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2" h="40">
                  <a:moveTo>
                    <a:pt x="32" y="40"/>
                  </a:moveTo>
                  <a:cubicBezTo>
                    <a:pt x="31" y="40"/>
                    <a:pt x="30" y="40"/>
                    <a:pt x="29" y="39"/>
                  </a:cubicBezTo>
                  <a:cubicBezTo>
                    <a:pt x="28" y="38"/>
                    <a:pt x="28" y="35"/>
                    <a:pt x="29" y="33"/>
                  </a:cubicBezTo>
                  <a:cubicBezTo>
                    <a:pt x="33" y="29"/>
                    <a:pt x="34" y="19"/>
                    <a:pt x="28" y="12"/>
                  </a:cubicBezTo>
                  <a:cubicBezTo>
                    <a:pt x="25" y="10"/>
                    <a:pt x="21" y="8"/>
                    <a:pt x="17" y="8"/>
                  </a:cubicBezTo>
                  <a:cubicBezTo>
                    <a:pt x="12" y="8"/>
                    <a:pt x="8" y="9"/>
                    <a:pt x="7" y="11"/>
                  </a:cubicBezTo>
                  <a:cubicBezTo>
                    <a:pt x="5" y="12"/>
                    <a:pt x="3" y="12"/>
                    <a:pt x="1" y="11"/>
                  </a:cubicBezTo>
                  <a:cubicBezTo>
                    <a:pt x="0" y="9"/>
                    <a:pt x="0" y="7"/>
                    <a:pt x="1" y="5"/>
                  </a:cubicBezTo>
                  <a:cubicBezTo>
                    <a:pt x="5" y="2"/>
                    <a:pt x="11" y="0"/>
                    <a:pt x="17" y="0"/>
                  </a:cubicBezTo>
                  <a:cubicBezTo>
                    <a:pt x="24" y="0"/>
                    <a:pt x="30" y="3"/>
                    <a:pt x="34" y="7"/>
                  </a:cubicBezTo>
                  <a:cubicBezTo>
                    <a:pt x="42" y="16"/>
                    <a:pt x="42" y="31"/>
                    <a:pt x="35" y="39"/>
                  </a:cubicBezTo>
                  <a:cubicBezTo>
                    <a:pt x="34" y="39"/>
                    <a:pt x="33" y="40"/>
                    <a:pt x="32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Freeform 1395"/>
            <p:cNvSpPr/>
            <p:nvPr/>
          </p:nvSpPr>
          <p:spPr bwMode="auto">
            <a:xfrm>
              <a:off x="2857582" y="2938477"/>
              <a:ext cx="168276" cy="168275"/>
            </a:xfrm>
            <a:custGeom>
              <a:avLst/>
              <a:gdLst>
                <a:gd name="T0" fmla="*/ 4 w 53"/>
                <a:gd name="T1" fmla="*/ 53 h 53"/>
                <a:gd name="T2" fmla="*/ 1 w 53"/>
                <a:gd name="T3" fmla="*/ 52 h 53"/>
                <a:gd name="T4" fmla="*/ 0 w 53"/>
                <a:gd name="T5" fmla="*/ 48 h 53"/>
                <a:gd name="T6" fmla="*/ 16 w 53"/>
                <a:gd name="T7" fmla="*/ 4 h 53"/>
                <a:gd name="T8" fmla="*/ 21 w 53"/>
                <a:gd name="T9" fmla="*/ 1 h 53"/>
                <a:gd name="T10" fmla="*/ 24 w 53"/>
                <a:gd name="T11" fmla="*/ 6 h 53"/>
                <a:gd name="T12" fmla="*/ 11 w 53"/>
                <a:gd name="T13" fmla="*/ 42 h 53"/>
                <a:gd name="T14" fmla="*/ 47 w 53"/>
                <a:gd name="T15" fmla="*/ 29 h 53"/>
                <a:gd name="T16" fmla="*/ 52 w 53"/>
                <a:gd name="T17" fmla="*/ 32 h 53"/>
                <a:gd name="T18" fmla="*/ 49 w 53"/>
                <a:gd name="T19" fmla="*/ 37 h 53"/>
                <a:gd name="T20" fmla="*/ 5 w 53"/>
                <a:gd name="T21" fmla="*/ 53 h 53"/>
                <a:gd name="T22" fmla="*/ 4 w 53"/>
                <a:gd name="T23" fmla="*/ 53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3" h="53">
                  <a:moveTo>
                    <a:pt x="4" y="53"/>
                  </a:moveTo>
                  <a:cubicBezTo>
                    <a:pt x="3" y="53"/>
                    <a:pt x="2" y="53"/>
                    <a:pt x="1" y="52"/>
                  </a:cubicBezTo>
                  <a:cubicBezTo>
                    <a:pt x="0" y="51"/>
                    <a:pt x="0" y="49"/>
                    <a:pt x="0" y="48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7" y="2"/>
                    <a:pt x="19" y="0"/>
                    <a:pt x="21" y="1"/>
                  </a:cubicBezTo>
                  <a:cubicBezTo>
                    <a:pt x="23" y="2"/>
                    <a:pt x="25" y="4"/>
                    <a:pt x="24" y="6"/>
                  </a:cubicBezTo>
                  <a:cubicBezTo>
                    <a:pt x="11" y="42"/>
                    <a:pt x="11" y="42"/>
                    <a:pt x="11" y="42"/>
                  </a:cubicBezTo>
                  <a:cubicBezTo>
                    <a:pt x="47" y="29"/>
                    <a:pt x="47" y="29"/>
                    <a:pt x="47" y="29"/>
                  </a:cubicBezTo>
                  <a:cubicBezTo>
                    <a:pt x="49" y="28"/>
                    <a:pt x="51" y="30"/>
                    <a:pt x="52" y="32"/>
                  </a:cubicBezTo>
                  <a:cubicBezTo>
                    <a:pt x="53" y="34"/>
                    <a:pt x="51" y="36"/>
                    <a:pt x="49" y="37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5" y="53"/>
                    <a:pt x="5" y="53"/>
                    <a:pt x="4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Freeform 1396"/>
            <p:cNvSpPr/>
            <p:nvPr/>
          </p:nvSpPr>
          <p:spPr bwMode="auto">
            <a:xfrm>
              <a:off x="2627394" y="2674952"/>
              <a:ext cx="663578" cy="661989"/>
            </a:xfrm>
            <a:custGeom>
              <a:avLst/>
              <a:gdLst>
                <a:gd name="T0" fmla="*/ 204 w 208"/>
                <a:gd name="T1" fmla="*/ 208 h 208"/>
                <a:gd name="T2" fmla="*/ 4 w 208"/>
                <a:gd name="T3" fmla="*/ 208 h 208"/>
                <a:gd name="T4" fmla="*/ 0 w 208"/>
                <a:gd name="T5" fmla="*/ 204 h 208"/>
                <a:gd name="T6" fmla="*/ 0 w 208"/>
                <a:gd name="T7" fmla="*/ 4 h 208"/>
                <a:gd name="T8" fmla="*/ 4 w 208"/>
                <a:gd name="T9" fmla="*/ 0 h 208"/>
                <a:gd name="T10" fmla="*/ 132 w 208"/>
                <a:gd name="T11" fmla="*/ 0 h 208"/>
                <a:gd name="T12" fmla="*/ 136 w 208"/>
                <a:gd name="T13" fmla="*/ 4 h 208"/>
                <a:gd name="T14" fmla="*/ 132 w 208"/>
                <a:gd name="T15" fmla="*/ 8 h 208"/>
                <a:gd name="T16" fmla="*/ 8 w 208"/>
                <a:gd name="T17" fmla="*/ 8 h 208"/>
                <a:gd name="T18" fmla="*/ 8 w 208"/>
                <a:gd name="T19" fmla="*/ 200 h 208"/>
                <a:gd name="T20" fmla="*/ 200 w 208"/>
                <a:gd name="T21" fmla="*/ 200 h 208"/>
                <a:gd name="T22" fmla="*/ 200 w 208"/>
                <a:gd name="T23" fmla="*/ 76 h 208"/>
                <a:gd name="T24" fmla="*/ 204 w 208"/>
                <a:gd name="T25" fmla="*/ 72 h 208"/>
                <a:gd name="T26" fmla="*/ 208 w 208"/>
                <a:gd name="T27" fmla="*/ 76 h 208"/>
                <a:gd name="T28" fmla="*/ 208 w 208"/>
                <a:gd name="T29" fmla="*/ 204 h 208"/>
                <a:gd name="T30" fmla="*/ 207 w 208"/>
                <a:gd name="T31" fmla="*/ 207 h 208"/>
                <a:gd name="T32" fmla="*/ 204 w 208"/>
                <a:gd name="T33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8" h="208">
                  <a:moveTo>
                    <a:pt x="204" y="208"/>
                  </a:moveTo>
                  <a:cubicBezTo>
                    <a:pt x="4" y="208"/>
                    <a:pt x="4" y="208"/>
                    <a:pt x="4" y="208"/>
                  </a:cubicBezTo>
                  <a:cubicBezTo>
                    <a:pt x="2" y="208"/>
                    <a:pt x="0" y="206"/>
                    <a:pt x="0" y="20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34" y="0"/>
                    <a:pt x="136" y="2"/>
                    <a:pt x="136" y="4"/>
                  </a:cubicBezTo>
                  <a:cubicBezTo>
                    <a:pt x="136" y="6"/>
                    <a:pt x="134" y="8"/>
                    <a:pt x="132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200"/>
                    <a:pt x="8" y="200"/>
                    <a:pt x="8" y="200"/>
                  </a:cubicBezTo>
                  <a:cubicBezTo>
                    <a:pt x="200" y="200"/>
                    <a:pt x="200" y="200"/>
                    <a:pt x="200" y="200"/>
                  </a:cubicBezTo>
                  <a:cubicBezTo>
                    <a:pt x="200" y="76"/>
                    <a:pt x="200" y="76"/>
                    <a:pt x="200" y="76"/>
                  </a:cubicBezTo>
                  <a:cubicBezTo>
                    <a:pt x="200" y="74"/>
                    <a:pt x="202" y="72"/>
                    <a:pt x="204" y="72"/>
                  </a:cubicBezTo>
                  <a:cubicBezTo>
                    <a:pt x="206" y="72"/>
                    <a:pt x="208" y="74"/>
                    <a:pt x="208" y="76"/>
                  </a:cubicBezTo>
                  <a:cubicBezTo>
                    <a:pt x="208" y="204"/>
                    <a:pt x="208" y="204"/>
                    <a:pt x="208" y="204"/>
                  </a:cubicBezTo>
                  <a:cubicBezTo>
                    <a:pt x="208" y="205"/>
                    <a:pt x="208" y="206"/>
                    <a:pt x="207" y="207"/>
                  </a:cubicBezTo>
                  <a:cubicBezTo>
                    <a:pt x="206" y="208"/>
                    <a:pt x="205" y="208"/>
                    <a:pt x="204" y="2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2322"/>
          <p:cNvGrpSpPr/>
          <p:nvPr/>
        </p:nvGrpSpPr>
        <p:grpSpPr>
          <a:xfrm>
            <a:off x="4940452" y="5612997"/>
            <a:ext cx="412922" cy="412064"/>
            <a:chOff x="3579812" y="2430463"/>
            <a:chExt cx="765176" cy="763587"/>
          </a:xfrm>
          <a:solidFill>
            <a:schemeClr val="bg1"/>
          </a:solidFill>
        </p:grpSpPr>
        <p:sp>
          <p:nvSpPr>
            <p:cNvPr id="28" name="Freeform 850"/>
            <p:cNvSpPr>
              <a:spLocks noEditPoints="1"/>
            </p:cNvSpPr>
            <p:nvPr/>
          </p:nvSpPr>
          <p:spPr bwMode="auto">
            <a:xfrm>
              <a:off x="3579812" y="2430463"/>
              <a:ext cx="560388" cy="560388"/>
            </a:xfrm>
            <a:custGeom>
              <a:avLst/>
              <a:gdLst>
                <a:gd name="T0" fmla="*/ 88 w 176"/>
                <a:gd name="T1" fmla="*/ 176 h 176"/>
                <a:gd name="T2" fmla="*/ 0 w 176"/>
                <a:gd name="T3" fmla="*/ 88 h 176"/>
                <a:gd name="T4" fmla="*/ 88 w 176"/>
                <a:gd name="T5" fmla="*/ 0 h 176"/>
                <a:gd name="T6" fmla="*/ 176 w 176"/>
                <a:gd name="T7" fmla="*/ 88 h 176"/>
                <a:gd name="T8" fmla="*/ 88 w 176"/>
                <a:gd name="T9" fmla="*/ 176 h 176"/>
                <a:gd name="T10" fmla="*/ 88 w 176"/>
                <a:gd name="T11" fmla="*/ 8 h 176"/>
                <a:gd name="T12" fmla="*/ 8 w 176"/>
                <a:gd name="T13" fmla="*/ 88 h 176"/>
                <a:gd name="T14" fmla="*/ 88 w 176"/>
                <a:gd name="T15" fmla="*/ 168 h 176"/>
                <a:gd name="T16" fmla="*/ 168 w 176"/>
                <a:gd name="T17" fmla="*/ 88 h 176"/>
                <a:gd name="T18" fmla="*/ 88 w 176"/>
                <a:gd name="T19" fmla="*/ 8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6" h="176">
                  <a:moveTo>
                    <a:pt x="88" y="176"/>
                  </a:moveTo>
                  <a:cubicBezTo>
                    <a:pt x="39" y="176"/>
                    <a:pt x="0" y="137"/>
                    <a:pt x="0" y="88"/>
                  </a:cubicBezTo>
                  <a:cubicBezTo>
                    <a:pt x="0" y="39"/>
                    <a:pt x="39" y="0"/>
                    <a:pt x="88" y="0"/>
                  </a:cubicBezTo>
                  <a:cubicBezTo>
                    <a:pt x="137" y="0"/>
                    <a:pt x="176" y="39"/>
                    <a:pt x="176" y="88"/>
                  </a:cubicBezTo>
                  <a:cubicBezTo>
                    <a:pt x="176" y="137"/>
                    <a:pt x="137" y="176"/>
                    <a:pt x="88" y="176"/>
                  </a:cubicBezTo>
                  <a:close/>
                  <a:moveTo>
                    <a:pt x="88" y="8"/>
                  </a:moveTo>
                  <a:cubicBezTo>
                    <a:pt x="44" y="8"/>
                    <a:pt x="8" y="44"/>
                    <a:pt x="8" y="88"/>
                  </a:cubicBezTo>
                  <a:cubicBezTo>
                    <a:pt x="8" y="132"/>
                    <a:pt x="44" y="168"/>
                    <a:pt x="88" y="168"/>
                  </a:cubicBezTo>
                  <a:cubicBezTo>
                    <a:pt x="132" y="168"/>
                    <a:pt x="168" y="132"/>
                    <a:pt x="168" y="88"/>
                  </a:cubicBezTo>
                  <a:cubicBezTo>
                    <a:pt x="168" y="44"/>
                    <a:pt x="132" y="8"/>
                    <a:pt x="8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Freeform 851"/>
            <p:cNvSpPr/>
            <p:nvPr/>
          </p:nvSpPr>
          <p:spPr bwMode="auto">
            <a:xfrm>
              <a:off x="4035425" y="2886075"/>
              <a:ext cx="309563" cy="307975"/>
            </a:xfrm>
            <a:custGeom>
              <a:avLst/>
              <a:gdLst>
                <a:gd name="T0" fmla="*/ 93 w 97"/>
                <a:gd name="T1" fmla="*/ 97 h 97"/>
                <a:gd name="T2" fmla="*/ 90 w 97"/>
                <a:gd name="T3" fmla="*/ 96 h 97"/>
                <a:gd name="T4" fmla="*/ 2 w 97"/>
                <a:gd name="T5" fmla="*/ 7 h 97"/>
                <a:gd name="T6" fmla="*/ 2 w 97"/>
                <a:gd name="T7" fmla="*/ 2 h 97"/>
                <a:gd name="T8" fmla="*/ 7 w 97"/>
                <a:gd name="T9" fmla="*/ 2 h 97"/>
                <a:gd name="T10" fmla="*/ 96 w 97"/>
                <a:gd name="T11" fmla="*/ 90 h 97"/>
                <a:gd name="T12" fmla="*/ 96 w 97"/>
                <a:gd name="T13" fmla="*/ 96 h 97"/>
                <a:gd name="T14" fmla="*/ 93 w 97"/>
                <a:gd name="T15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7" h="97">
                  <a:moveTo>
                    <a:pt x="93" y="97"/>
                  </a:moveTo>
                  <a:cubicBezTo>
                    <a:pt x="92" y="97"/>
                    <a:pt x="91" y="97"/>
                    <a:pt x="90" y="96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0" y="6"/>
                    <a:pt x="0" y="3"/>
                    <a:pt x="2" y="2"/>
                  </a:cubicBezTo>
                  <a:cubicBezTo>
                    <a:pt x="3" y="0"/>
                    <a:pt x="6" y="0"/>
                    <a:pt x="7" y="2"/>
                  </a:cubicBezTo>
                  <a:cubicBezTo>
                    <a:pt x="96" y="90"/>
                    <a:pt x="96" y="90"/>
                    <a:pt x="96" y="90"/>
                  </a:cubicBezTo>
                  <a:cubicBezTo>
                    <a:pt x="97" y="92"/>
                    <a:pt x="97" y="94"/>
                    <a:pt x="96" y="96"/>
                  </a:cubicBezTo>
                  <a:cubicBezTo>
                    <a:pt x="95" y="97"/>
                    <a:pt x="94" y="97"/>
                    <a:pt x="93" y="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Group 2114"/>
          <p:cNvGrpSpPr/>
          <p:nvPr/>
        </p:nvGrpSpPr>
        <p:grpSpPr>
          <a:xfrm>
            <a:off x="8529449" y="5565319"/>
            <a:ext cx="412924" cy="399214"/>
            <a:chOff x="-385733" y="7927986"/>
            <a:chExt cx="765181" cy="739775"/>
          </a:xfrm>
          <a:solidFill>
            <a:schemeClr val="bg1"/>
          </a:solidFill>
        </p:grpSpPr>
        <p:sp>
          <p:nvSpPr>
            <p:cNvPr id="31" name="Freeform 1070"/>
            <p:cNvSpPr>
              <a:spLocks noEditPoints="1"/>
            </p:cNvSpPr>
            <p:nvPr/>
          </p:nvSpPr>
          <p:spPr bwMode="auto">
            <a:xfrm>
              <a:off x="-41243" y="8283586"/>
              <a:ext cx="76201" cy="76200"/>
            </a:xfrm>
            <a:custGeom>
              <a:avLst/>
              <a:gdLst>
                <a:gd name="T0" fmla="*/ 12 w 24"/>
                <a:gd name="T1" fmla="*/ 24 h 24"/>
                <a:gd name="T2" fmla="*/ 0 w 24"/>
                <a:gd name="T3" fmla="*/ 12 h 24"/>
                <a:gd name="T4" fmla="*/ 12 w 24"/>
                <a:gd name="T5" fmla="*/ 0 h 24"/>
                <a:gd name="T6" fmla="*/ 24 w 24"/>
                <a:gd name="T7" fmla="*/ 12 h 24"/>
                <a:gd name="T8" fmla="*/ 12 w 24"/>
                <a:gd name="T9" fmla="*/ 24 h 24"/>
                <a:gd name="T10" fmla="*/ 12 w 24"/>
                <a:gd name="T11" fmla="*/ 8 h 24"/>
                <a:gd name="T12" fmla="*/ 8 w 24"/>
                <a:gd name="T13" fmla="*/ 12 h 24"/>
                <a:gd name="T14" fmla="*/ 12 w 24"/>
                <a:gd name="T15" fmla="*/ 16 h 24"/>
                <a:gd name="T16" fmla="*/ 16 w 24"/>
                <a:gd name="T17" fmla="*/ 12 h 24"/>
                <a:gd name="T18" fmla="*/ 12 w 24"/>
                <a:gd name="T19" fmla="*/ 8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4">
                  <a:moveTo>
                    <a:pt x="12" y="24"/>
                  </a:moveTo>
                  <a:cubicBezTo>
                    <a:pt x="5" y="24"/>
                    <a:pt x="0" y="19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9" y="0"/>
                    <a:pt x="24" y="5"/>
                    <a:pt x="24" y="12"/>
                  </a:cubicBezTo>
                  <a:cubicBezTo>
                    <a:pt x="24" y="19"/>
                    <a:pt x="19" y="24"/>
                    <a:pt x="12" y="24"/>
                  </a:cubicBezTo>
                  <a:close/>
                  <a:moveTo>
                    <a:pt x="12" y="8"/>
                  </a:moveTo>
                  <a:cubicBezTo>
                    <a:pt x="10" y="8"/>
                    <a:pt x="8" y="10"/>
                    <a:pt x="8" y="12"/>
                  </a:cubicBezTo>
                  <a:cubicBezTo>
                    <a:pt x="8" y="14"/>
                    <a:pt x="10" y="16"/>
                    <a:pt x="12" y="16"/>
                  </a:cubicBezTo>
                  <a:cubicBezTo>
                    <a:pt x="14" y="16"/>
                    <a:pt x="16" y="14"/>
                    <a:pt x="16" y="12"/>
                  </a:cubicBezTo>
                  <a:cubicBezTo>
                    <a:pt x="16" y="10"/>
                    <a:pt x="14" y="8"/>
                    <a:pt x="1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Freeform 1071"/>
            <p:cNvSpPr/>
            <p:nvPr/>
          </p:nvSpPr>
          <p:spPr bwMode="auto">
            <a:xfrm>
              <a:off x="-385733" y="7927986"/>
              <a:ext cx="765181" cy="739775"/>
            </a:xfrm>
            <a:custGeom>
              <a:avLst/>
              <a:gdLst>
                <a:gd name="T0" fmla="*/ 58 w 240"/>
                <a:gd name="T1" fmla="*/ 232 h 233"/>
                <a:gd name="T2" fmla="*/ 56 w 240"/>
                <a:gd name="T3" fmla="*/ 231 h 233"/>
                <a:gd name="T4" fmla="*/ 0 w 240"/>
                <a:gd name="T5" fmla="*/ 124 h 233"/>
                <a:gd name="T6" fmla="*/ 120 w 240"/>
                <a:gd name="T7" fmla="*/ 0 h 233"/>
                <a:gd name="T8" fmla="*/ 240 w 240"/>
                <a:gd name="T9" fmla="*/ 124 h 233"/>
                <a:gd name="T10" fmla="*/ 184 w 240"/>
                <a:gd name="T11" fmla="*/ 231 h 233"/>
                <a:gd name="T12" fmla="*/ 178 w 240"/>
                <a:gd name="T13" fmla="*/ 230 h 233"/>
                <a:gd name="T14" fmla="*/ 180 w 240"/>
                <a:gd name="T15" fmla="*/ 225 h 233"/>
                <a:gd name="T16" fmla="*/ 232 w 240"/>
                <a:gd name="T17" fmla="*/ 124 h 233"/>
                <a:gd name="T18" fmla="*/ 120 w 240"/>
                <a:gd name="T19" fmla="*/ 8 h 233"/>
                <a:gd name="T20" fmla="*/ 8 w 240"/>
                <a:gd name="T21" fmla="*/ 124 h 233"/>
                <a:gd name="T22" fmla="*/ 61 w 240"/>
                <a:gd name="T23" fmla="*/ 225 h 233"/>
                <a:gd name="T24" fmla="*/ 62 w 240"/>
                <a:gd name="T25" fmla="*/ 230 h 233"/>
                <a:gd name="T26" fmla="*/ 58 w 240"/>
                <a:gd name="T27" fmla="*/ 232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0" h="233">
                  <a:moveTo>
                    <a:pt x="58" y="232"/>
                  </a:moveTo>
                  <a:cubicBezTo>
                    <a:pt x="58" y="232"/>
                    <a:pt x="57" y="232"/>
                    <a:pt x="56" y="231"/>
                  </a:cubicBezTo>
                  <a:cubicBezTo>
                    <a:pt x="22" y="209"/>
                    <a:pt x="0" y="168"/>
                    <a:pt x="0" y="124"/>
                  </a:cubicBezTo>
                  <a:cubicBezTo>
                    <a:pt x="0" y="56"/>
                    <a:pt x="54" y="0"/>
                    <a:pt x="120" y="0"/>
                  </a:cubicBezTo>
                  <a:cubicBezTo>
                    <a:pt x="186" y="0"/>
                    <a:pt x="240" y="56"/>
                    <a:pt x="240" y="124"/>
                  </a:cubicBezTo>
                  <a:cubicBezTo>
                    <a:pt x="240" y="167"/>
                    <a:pt x="218" y="209"/>
                    <a:pt x="184" y="231"/>
                  </a:cubicBezTo>
                  <a:cubicBezTo>
                    <a:pt x="182" y="233"/>
                    <a:pt x="180" y="232"/>
                    <a:pt x="178" y="230"/>
                  </a:cubicBezTo>
                  <a:cubicBezTo>
                    <a:pt x="177" y="228"/>
                    <a:pt x="178" y="226"/>
                    <a:pt x="180" y="225"/>
                  </a:cubicBezTo>
                  <a:cubicBezTo>
                    <a:pt x="211" y="204"/>
                    <a:pt x="232" y="164"/>
                    <a:pt x="232" y="124"/>
                  </a:cubicBezTo>
                  <a:cubicBezTo>
                    <a:pt x="232" y="60"/>
                    <a:pt x="182" y="8"/>
                    <a:pt x="120" y="8"/>
                  </a:cubicBezTo>
                  <a:cubicBezTo>
                    <a:pt x="58" y="8"/>
                    <a:pt x="8" y="60"/>
                    <a:pt x="8" y="124"/>
                  </a:cubicBezTo>
                  <a:cubicBezTo>
                    <a:pt x="8" y="164"/>
                    <a:pt x="29" y="204"/>
                    <a:pt x="61" y="225"/>
                  </a:cubicBezTo>
                  <a:cubicBezTo>
                    <a:pt x="63" y="226"/>
                    <a:pt x="63" y="228"/>
                    <a:pt x="62" y="230"/>
                  </a:cubicBezTo>
                  <a:cubicBezTo>
                    <a:pt x="61" y="231"/>
                    <a:pt x="60" y="232"/>
                    <a:pt x="58" y="2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Freeform 1072"/>
            <p:cNvSpPr/>
            <p:nvPr/>
          </p:nvSpPr>
          <p:spPr bwMode="auto">
            <a:xfrm>
              <a:off x="303247" y="8308986"/>
              <a:ext cx="76201" cy="25400"/>
            </a:xfrm>
            <a:custGeom>
              <a:avLst/>
              <a:gdLst>
                <a:gd name="T0" fmla="*/ 20 w 24"/>
                <a:gd name="T1" fmla="*/ 8 h 8"/>
                <a:gd name="T2" fmla="*/ 4 w 24"/>
                <a:gd name="T3" fmla="*/ 8 h 8"/>
                <a:gd name="T4" fmla="*/ 0 w 24"/>
                <a:gd name="T5" fmla="*/ 4 h 8"/>
                <a:gd name="T6" fmla="*/ 4 w 24"/>
                <a:gd name="T7" fmla="*/ 0 h 8"/>
                <a:gd name="T8" fmla="*/ 20 w 24"/>
                <a:gd name="T9" fmla="*/ 0 h 8"/>
                <a:gd name="T10" fmla="*/ 24 w 24"/>
                <a:gd name="T11" fmla="*/ 4 h 8"/>
                <a:gd name="T12" fmla="*/ 20 w 24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8">
                  <a:moveTo>
                    <a:pt x="20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2" y="0"/>
                    <a:pt x="24" y="2"/>
                    <a:pt x="24" y="4"/>
                  </a:cubicBezTo>
                  <a:cubicBezTo>
                    <a:pt x="24" y="6"/>
                    <a:pt x="22" y="8"/>
                    <a:pt x="2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Freeform 1073"/>
            <p:cNvSpPr/>
            <p:nvPr/>
          </p:nvSpPr>
          <p:spPr bwMode="auto">
            <a:xfrm>
              <a:off x="-15843" y="7927986"/>
              <a:ext cx="25400" cy="76200"/>
            </a:xfrm>
            <a:custGeom>
              <a:avLst/>
              <a:gdLst>
                <a:gd name="T0" fmla="*/ 4 w 8"/>
                <a:gd name="T1" fmla="*/ 24 h 24"/>
                <a:gd name="T2" fmla="*/ 0 w 8"/>
                <a:gd name="T3" fmla="*/ 20 h 24"/>
                <a:gd name="T4" fmla="*/ 0 w 8"/>
                <a:gd name="T5" fmla="*/ 4 h 24"/>
                <a:gd name="T6" fmla="*/ 4 w 8"/>
                <a:gd name="T7" fmla="*/ 0 h 24"/>
                <a:gd name="T8" fmla="*/ 8 w 8"/>
                <a:gd name="T9" fmla="*/ 4 h 24"/>
                <a:gd name="T10" fmla="*/ 8 w 8"/>
                <a:gd name="T11" fmla="*/ 20 h 24"/>
                <a:gd name="T12" fmla="*/ 4 w 8"/>
                <a:gd name="T13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24">
                  <a:moveTo>
                    <a:pt x="4" y="24"/>
                  </a:moveTo>
                  <a:cubicBezTo>
                    <a:pt x="2" y="24"/>
                    <a:pt x="0" y="22"/>
                    <a:pt x="0" y="2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" y="0"/>
                    <a:pt x="8" y="2"/>
                    <a:pt x="8" y="4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8" y="22"/>
                    <a:pt x="6" y="24"/>
                    <a:pt x="4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Freeform 1074"/>
            <p:cNvSpPr/>
            <p:nvPr/>
          </p:nvSpPr>
          <p:spPr bwMode="auto">
            <a:xfrm>
              <a:off x="133384" y="7975611"/>
              <a:ext cx="60325" cy="66675"/>
            </a:xfrm>
            <a:custGeom>
              <a:avLst/>
              <a:gdLst>
                <a:gd name="T0" fmla="*/ 5 w 19"/>
                <a:gd name="T1" fmla="*/ 21 h 21"/>
                <a:gd name="T2" fmla="*/ 3 w 19"/>
                <a:gd name="T3" fmla="*/ 20 h 21"/>
                <a:gd name="T4" fmla="*/ 2 w 19"/>
                <a:gd name="T5" fmla="*/ 15 h 21"/>
                <a:gd name="T6" fmla="*/ 11 w 19"/>
                <a:gd name="T7" fmla="*/ 2 h 21"/>
                <a:gd name="T8" fmla="*/ 16 w 19"/>
                <a:gd name="T9" fmla="*/ 1 h 21"/>
                <a:gd name="T10" fmla="*/ 17 w 19"/>
                <a:gd name="T11" fmla="*/ 7 h 21"/>
                <a:gd name="T12" fmla="*/ 8 w 19"/>
                <a:gd name="T13" fmla="*/ 19 h 21"/>
                <a:gd name="T14" fmla="*/ 5 w 19"/>
                <a:gd name="T1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21">
                  <a:moveTo>
                    <a:pt x="5" y="21"/>
                  </a:moveTo>
                  <a:cubicBezTo>
                    <a:pt x="4" y="21"/>
                    <a:pt x="3" y="21"/>
                    <a:pt x="3" y="20"/>
                  </a:cubicBezTo>
                  <a:cubicBezTo>
                    <a:pt x="1" y="19"/>
                    <a:pt x="0" y="16"/>
                    <a:pt x="2" y="15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2" y="0"/>
                    <a:pt x="15" y="0"/>
                    <a:pt x="16" y="1"/>
                  </a:cubicBezTo>
                  <a:cubicBezTo>
                    <a:pt x="18" y="3"/>
                    <a:pt x="19" y="5"/>
                    <a:pt x="17" y="7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7" y="20"/>
                    <a:pt x="6" y="21"/>
                    <a:pt x="5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Freeform 1075"/>
            <p:cNvSpPr/>
            <p:nvPr/>
          </p:nvSpPr>
          <p:spPr bwMode="auto">
            <a:xfrm>
              <a:off x="260385" y="8115311"/>
              <a:ext cx="71438" cy="53975"/>
            </a:xfrm>
            <a:custGeom>
              <a:avLst/>
              <a:gdLst>
                <a:gd name="T0" fmla="*/ 5 w 22"/>
                <a:gd name="T1" fmla="*/ 17 h 17"/>
                <a:gd name="T2" fmla="*/ 2 w 22"/>
                <a:gd name="T3" fmla="*/ 15 h 17"/>
                <a:gd name="T4" fmla="*/ 3 w 22"/>
                <a:gd name="T5" fmla="*/ 10 h 17"/>
                <a:gd name="T6" fmla="*/ 15 w 22"/>
                <a:gd name="T7" fmla="*/ 1 h 17"/>
                <a:gd name="T8" fmla="*/ 21 w 22"/>
                <a:gd name="T9" fmla="*/ 2 h 17"/>
                <a:gd name="T10" fmla="*/ 20 w 22"/>
                <a:gd name="T11" fmla="*/ 8 h 17"/>
                <a:gd name="T12" fmla="*/ 7 w 22"/>
                <a:gd name="T13" fmla="*/ 16 h 17"/>
                <a:gd name="T14" fmla="*/ 5 w 22"/>
                <a:gd name="T1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17">
                  <a:moveTo>
                    <a:pt x="5" y="17"/>
                  </a:moveTo>
                  <a:cubicBezTo>
                    <a:pt x="4" y="17"/>
                    <a:pt x="2" y="16"/>
                    <a:pt x="2" y="15"/>
                  </a:cubicBezTo>
                  <a:cubicBezTo>
                    <a:pt x="0" y="13"/>
                    <a:pt x="1" y="11"/>
                    <a:pt x="3" y="10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7" y="0"/>
                    <a:pt x="19" y="1"/>
                    <a:pt x="21" y="2"/>
                  </a:cubicBezTo>
                  <a:cubicBezTo>
                    <a:pt x="22" y="4"/>
                    <a:pt x="21" y="7"/>
                    <a:pt x="20" y="8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7"/>
                    <a:pt x="6" y="17"/>
                    <a:pt x="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Freeform 1076"/>
            <p:cNvSpPr/>
            <p:nvPr/>
          </p:nvSpPr>
          <p:spPr bwMode="auto">
            <a:xfrm>
              <a:off x="260385" y="8470911"/>
              <a:ext cx="71438" cy="53975"/>
            </a:xfrm>
            <a:custGeom>
              <a:avLst/>
              <a:gdLst>
                <a:gd name="T0" fmla="*/ 17 w 22"/>
                <a:gd name="T1" fmla="*/ 17 h 17"/>
                <a:gd name="T2" fmla="*/ 15 w 22"/>
                <a:gd name="T3" fmla="*/ 17 h 17"/>
                <a:gd name="T4" fmla="*/ 3 w 22"/>
                <a:gd name="T5" fmla="*/ 8 h 17"/>
                <a:gd name="T6" fmla="*/ 2 w 22"/>
                <a:gd name="T7" fmla="*/ 3 h 17"/>
                <a:gd name="T8" fmla="*/ 7 w 22"/>
                <a:gd name="T9" fmla="*/ 2 h 17"/>
                <a:gd name="T10" fmla="*/ 19 w 22"/>
                <a:gd name="T11" fmla="*/ 10 h 17"/>
                <a:gd name="T12" fmla="*/ 21 w 22"/>
                <a:gd name="T13" fmla="*/ 16 h 17"/>
                <a:gd name="T14" fmla="*/ 17 w 22"/>
                <a:gd name="T1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17">
                  <a:moveTo>
                    <a:pt x="17" y="17"/>
                  </a:moveTo>
                  <a:cubicBezTo>
                    <a:pt x="16" y="17"/>
                    <a:pt x="16" y="17"/>
                    <a:pt x="15" y="1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7"/>
                    <a:pt x="0" y="5"/>
                    <a:pt x="2" y="3"/>
                  </a:cubicBezTo>
                  <a:cubicBezTo>
                    <a:pt x="3" y="1"/>
                    <a:pt x="5" y="0"/>
                    <a:pt x="7" y="2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21" y="11"/>
                    <a:pt x="22" y="14"/>
                    <a:pt x="21" y="16"/>
                  </a:cubicBezTo>
                  <a:cubicBezTo>
                    <a:pt x="20" y="17"/>
                    <a:pt x="18" y="17"/>
                    <a:pt x="17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Freeform 1077"/>
            <p:cNvSpPr/>
            <p:nvPr/>
          </p:nvSpPr>
          <p:spPr bwMode="auto">
            <a:xfrm>
              <a:off x="-385733" y="8308986"/>
              <a:ext cx="76201" cy="25400"/>
            </a:xfrm>
            <a:custGeom>
              <a:avLst/>
              <a:gdLst>
                <a:gd name="T0" fmla="*/ 20 w 24"/>
                <a:gd name="T1" fmla="*/ 8 h 8"/>
                <a:gd name="T2" fmla="*/ 4 w 24"/>
                <a:gd name="T3" fmla="*/ 8 h 8"/>
                <a:gd name="T4" fmla="*/ 0 w 24"/>
                <a:gd name="T5" fmla="*/ 4 h 8"/>
                <a:gd name="T6" fmla="*/ 4 w 24"/>
                <a:gd name="T7" fmla="*/ 0 h 8"/>
                <a:gd name="T8" fmla="*/ 20 w 24"/>
                <a:gd name="T9" fmla="*/ 0 h 8"/>
                <a:gd name="T10" fmla="*/ 24 w 24"/>
                <a:gd name="T11" fmla="*/ 4 h 8"/>
                <a:gd name="T12" fmla="*/ 20 w 24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8">
                  <a:moveTo>
                    <a:pt x="20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2" y="0"/>
                    <a:pt x="24" y="2"/>
                    <a:pt x="24" y="4"/>
                  </a:cubicBezTo>
                  <a:cubicBezTo>
                    <a:pt x="24" y="6"/>
                    <a:pt x="22" y="8"/>
                    <a:pt x="2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Freeform 1078"/>
            <p:cNvSpPr/>
            <p:nvPr/>
          </p:nvSpPr>
          <p:spPr bwMode="auto">
            <a:xfrm>
              <a:off x="-201582" y="7975611"/>
              <a:ext cx="61913" cy="66675"/>
            </a:xfrm>
            <a:custGeom>
              <a:avLst/>
              <a:gdLst>
                <a:gd name="T0" fmla="*/ 14 w 19"/>
                <a:gd name="T1" fmla="*/ 21 h 21"/>
                <a:gd name="T2" fmla="*/ 11 w 19"/>
                <a:gd name="T3" fmla="*/ 19 h 21"/>
                <a:gd name="T4" fmla="*/ 2 w 19"/>
                <a:gd name="T5" fmla="*/ 7 h 21"/>
                <a:gd name="T6" fmla="*/ 3 w 19"/>
                <a:gd name="T7" fmla="*/ 1 h 21"/>
                <a:gd name="T8" fmla="*/ 8 w 19"/>
                <a:gd name="T9" fmla="*/ 2 h 21"/>
                <a:gd name="T10" fmla="*/ 17 w 19"/>
                <a:gd name="T11" fmla="*/ 15 h 21"/>
                <a:gd name="T12" fmla="*/ 16 w 19"/>
                <a:gd name="T13" fmla="*/ 20 h 21"/>
                <a:gd name="T14" fmla="*/ 14 w 19"/>
                <a:gd name="T15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" h="21">
                  <a:moveTo>
                    <a:pt x="14" y="21"/>
                  </a:moveTo>
                  <a:cubicBezTo>
                    <a:pt x="13" y="21"/>
                    <a:pt x="12" y="20"/>
                    <a:pt x="11" y="19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0" y="5"/>
                    <a:pt x="1" y="3"/>
                    <a:pt x="3" y="1"/>
                  </a:cubicBezTo>
                  <a:cubicBezTo>
                    <a:pt x="4" y="0"/>
                    <a:pt x="7" y="0"/>
                    <a:pt x="8" y="2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9" y="16"/>
                    <a:pt x="18" y="19"/>
                    <a:pt x="16" y="20"/>
                  </a:cubicBezTo>
                  <a:cubicBezTo>
                    <a:pt x="16" y="21"/>
                    <a:pt x="15" y="21"/>
                    <a:pt x="14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Freeform 1079"/>
            <p:cNvSpPr/>
            <p:nvPr/>
          </p:nvSpPr>
          <p:spPr bwMode="auto">
            <a:xfrm>
              <a:off x="-338108" y="8115311"/>
              <a:ext cx="69851" cy="53975"/>
            </a:xfrm>
            <a:custGeom>
              <a:avLst/>
              <a:gdLst>
                <a:gd name="T0" fmla="*/ 17 w 22"/>
                <a:gd name="T1" fmla="*/ 17 h 17"/>
                <a:gd name="T2" fmla="*/ 15 w 22"/>
                <a:gd name="T3" fmla="*/ 16 h 17"/>
                <a:gd name="T4" fmla="*/ 2 w 22"/>
                <a:gd name="T5" fmla="*/ 8 h 17"/>
                <a:gd name="T6" fmla="*/ 1 w 22"/>
                <a:gd name="T7" fmla="*/ 2 h 17"/>
                <a:gd name="T8" fmla="*/ 7 w 22"/>
                <a:gd name="T9" fmla="*/ 1 h 17"/>
                <a:gd name="T10" fmla="*/ 19 w 22"/>
                <a:gd name="T11" fmla="*/ 10 h 17"/>
                <a:gd name="T12" fmla="*/ 20 w 22"/>
                <a:gd name="T13" fmla="*/ 15 h 17"/>
                <a:gd name="T14" fmla="*/ 17 w 22"/>
                <a:gd name="T1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17">
                  <a:moveTo>
                    <a:pt x="17" y="17"/>
                  </a:moveTo>
                  <a:cubicBezTo>
                    <a:pt x="16" y="17"/>
                    <a:pt x="15" y="17"/>
                    <a:pt x="15" y="16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1" y="7"/>
                    <a:pt x="0" y="4"/>
                    <a:pt x="1" y="2"/>
                  </a:cubicBezTo>
                  <a:cubicBezTo>
                    <a:pt x="3" y="1"/>
                    <a:pt x="5" y="0"/>
                    <a:pt x="7" y="1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21" y="11"/>
                    <a:pt x="22" y="13"/>
                    <a:pt x="20" y="15"/>
                  </a:cubicBezTo>
                  <a:cubicBezTo>
                    <a:pt x="20" y="16"/>
                    <a:pt x="18" y="17"/>
                    <a:pt x="17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Freeform 1080"/>
            <p:cNvSpPr/>
            <p:nvPr/>
          </p:nvSpPr>
          <p:spPr bwMode="auto">
            <a:xfrm>
              <a:off x="-338108" y="8470911"/>
              <a:ext cx="69851" cy="53975"/>
            </a:xfrm>
            <a:custGeom>
              <a:avLst/>
              <a:gdLst>
                <a:gd name="T0" fmla="*/ 5 w 22"/>
                <a:gd name="T1" fmla="*/ 17 h 17"/>
                <a:gd name="T2" fmla="*/ 1 w 22"/>
                <a:gd name="T3" fmla="*/ 16 h 17"/>
                <a:gd name="T4" fmla="*/ 3 w 22"/>
                <a:gd name="T5" fmla="*/ 10 h 17"/>
                <a:gd name="T6" fmla="*/ 15 w 22"/>
                <a:gd name="T7" fmla="*/ 2 h 17"/>
                <a:gd name="T8" fmla="*/ 20 w 22"/>
                <a:gd name="T9" fmla="*/ 3 h 17"/>
                <a:gd name="T10" fmla="*/ 19 w 22"/>
                <a:gd name="T11" fmla="*/ 8 h 17"/>
                <a:gd name="T12" fmla="*/ 7 w 22"/>
                <a:gd name="T13" fmla="*/ 17 h 17"/>
                <a:gd name="T14" fmla="*/ 5 w 22"/>
                <a:gd name="T1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17">
                  <a:moveTo>
                    <a:pt x="5" y="17"/>
                  </a:moveTo>
                  <a:cubicBezTo>
                    <a:pt x="4" y="17"/>
                    <a:pt x="2" y="17"/>
                    <a:pt x="1" y="16"/>
                  </a:cubicBezTo>
                  <a:cubicBezTo>
                    <a:pt x="0" y="14"/>
                    <a:pt x="1" y="11"/>
                    <a:pt x="3" y="10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7" y="0"/>
                    <a:pt x="19" y="1"/>
                    <a:pt x="20" y="3"/>
                  </a:cubicBezTo>
                  <a:cubicBezTo>
                    <a:pt x="22" y="5"/>
                    <a:pt x="21" y="7"/>
                    <a:pt x="19" y="8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6" y="17"/>
                    <a:pt x="6" y="17"/>
                    <a:pt x="5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Freeform 1081"/>
            <p:cNvSpPr/>
            <p:nvPr/>
          </p:nvSpPr>
          <p:spPr bwMode="auto">
            <a:xfrm>
              <a:off x="6383" y="8204211"/>
              <a:ext cx="184151" cy="117475"/>
            </a:xfrm>
            <a:custGeom>
              <a:avLst/>
              <a:gdLst>
                <a:gd name="T0" fmla="*/ 4 w 58"/>
                <a:gd name="T1" fmla="*/ 37 h 37"/>
                <a:gd name="T2" fmla="*/ 1 w 58"/>
                <a:gd name="T3" fmla="*/ 35 h 37"/>
                <a:gd name="T4" fmla="*/ 2 w 58"/>
                <a:gd name="T5" fmla="*/ 30 h 37"/>
                <a:gd name="T6" fmla="*/ 51 w 58"/>
                <a:gd name="T7" fmla="*/ 2 h 37"/>
                <a:gd name="T8" fmla="*/ 56 w 58"/>
                <a:gd name="T9" fmla="*/ 3 h 37"/>
                <a:gd name="T10" fmla="*/ 55 w 58"/>
                <a:gd name="T11" fmla="*/ 8 h 37"/>
                <a:gd name="T12" fmla="*/ 6 w 58"/>
                <a:gd name="T13" fmla="*/ 37 h 37"/>
                <a:gd name="T14" fmla="*/ 4 w 58"/>
                <a:gd name="T15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37">
                  <a:moveTo>
                    <a:pt x="4" y="37"/>
                  </a:moveTo>
                  <a:cubicBezTo>
                    <a:pt x="3" y="37"/>
                    <a:pt x="1" y="37"/>
                    <a:pt x="1" y="35"/>
                  </a:cubicBezTo>
                  <a:cubicBezTo>
                    <a:pt x="0" y="33"/>
                    <a:pt x="0" y="31"/>
                    <a:pt x="2" y="30"/>
                  </a:cubicBezTo>
                  <a:cubicBezTo>
                    <a:pt x="51" y="2"/>
                    <a:pt x="51" y="2"/>
                    <a:pt x="51" y="2"/>
                  </a:cubicBezTo>
                  <a:cubicBezTo>
                    <a:pt x="53" y="0"/>
                    <a:pt x="55" y="1"/>
                    <a:pt x="56" y="3"/>
                  </a:cubicBezTo>
                  <a:cubicBezTo>
                    <a:pt x="58" y="5"/>
                    <a:pt x="57" y="7"/>
                    <a:pt x="55" y="8"/>
                  </a:cubicBezTo>
                  <a:cubicBezTo>
                    <a:pt x="6" y="37"/>
                    <a:pt x="6" y="37"/>
                    <a:pt x="6" y="37"/>
                  </a:cubicBezTo>
                  <a:cubicBezTo>
                    <a:pt x="5" y="37"/>
                    <a:pt x="5" y="37"/>
                    <a:pt x="4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4" name="文本框 43"/>
          <p:cNvSpPr txBox="1"/>
          <p:nvPr/>
        </p:nvSpPr>
        <p:spPr>
          <a:xfrm>
            <a:off x="9157854" y="6025061"/>
            <a:ext cx="28134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总裁与中心、子公司负责人签订年度安全责任书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1443033" y="6096907"/>
            <a:ext cx="21519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回顾</a:t>
            </a:r>
            <a:r>
              <a:rPr lang="en-US" altLang="zh-CN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2020</a:t>
            </a:r>
            <a:r>
              <a:rPr lang="zh-CN" altLang="en-US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年主要</a:t>
            </a: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5353374" y="6096907"/>
            <a:ext cx="21519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签发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</a:t>
            </a: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个法定制度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3951377" cy="6858000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689" y="2773179"/>
            <a:ext cx="3755461" cy="2688569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8240623" y="0"/>
            <a:ext cx="3951377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4166568" y="1146334"/>
          <a:ext cx="3686931" cy="5472000"/>
        </p:xfrm>
        <a:graphic>
          <a:graphicData uri="http://schemas.openxmlformats.org/drawingml/2006/table">
            <a:tbl>
              <a:tblPr firstRow="1" firstCol="1" bandRow="1"/>
              <a:tblGrid>
                <a:gridCol w="201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4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69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6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1" kern="100" dirty="0">
                          <a:solidFill>
                            <a:srgbClr val="0F6FC6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Arial" panose="020B0604020202020204" pitchFamily="34" charset="0"/>
                        </a:rPr>
                        <a:t>目标</a:t>
                      </a:r>
                      <a:endParaRPr lang="zh-CN" sz="1600" kern="100" dirty="0">
                        <a:solidFill>
                          <a:srgbClr val="0F6FC6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1" kern="100" dirty="0">
                          <a:solidFill>
                            <a:srgbClr val="0F6FC6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Arial" panose="020B0604020202020204" pitchFamily="34" charset="0"/>
                        </a:rPr>
                        <a:t>指标</a:t>
                      </a:r>
                      <a:endParaRPr lang="zh-CN" sz="1600" kern="100" dirty="0">
                        <a:solidFill>
                          <a:srgbClr val="0F6FC6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1" kern="100" dirty="0">
                          <a:solidFill>
                            <a:srgbClr val="0F6FC6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Arial" panose="020B0604020202020204" pitchFamily="34" charset="0"/>
                        </a:rPr>
                        <a:t>备注</a:t>
                      </a:r>
                      <a:endParaRPr lang="zh-CN" sz="1600" kern="100" dirty="0">
                        <a:solidFill>
                          <a:srgbClr val="0F6FC6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Arial" panose="020B0604020202020204" pitchFamily="34" charset="0"/>
                        </a:rPr>
                        <a:t>重伤</a:t>
                      </a:r>
                      <a:r>
                        <a:rPr lang="zh-CN" sz="1600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Arial" panose="020B0604020202020204" pitchFamily="34" charset="0"/>
                        </a:rPr>
                        <a:t>事故次数</a:t>
                      </a:r>
                    </a:p>
                    <a:p>
                      <a:pPr algn="ct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Arial" panose="020B0604020202020204" pitchFamily="34" charset="0"/>
                        </a:rPr>
                        <a:t>(</a:t>
                      </a:r>
                      <a:r>
                        <a:rPr lang="zh-CN" sz="1600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Arial" panose="020B0604020202020204" pitchFamily="34" charset="0"/>
                        </a:rPr>
                        <a:t>含职业病人数</a:t>
                      </a:r>
                      <a:r>
                        <a:rPr lang="en-US" sz="1600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Arial" panose="020B0604020202020204" pitchFamily="34" charset="0"/>
                        </a:rPr>
                        <a:t>)</a:t>
                      </a:r>
                      <a:endParaRPr lang="zh-CN" sz="1600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Arial" panose="020B0604020202020204" pitchFamily="34" charset="0"/>
                        </a:rPr>
                        <a:t>0</a:t>
                      </a:r>
                      <a:endParaRPr lang="zh-CN" sz="1600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1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Arial" panose="020B0604020202020204" pitchFamily="34" charset="0"/>
                        </a:rPr>
                        <a:t>结果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Arial" panose="020B0604020202020204" pitchFamily="34" charset="0"/>
                        </a:rPr>
                        <a:t>火灾事故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Arial" panose="020B0604020202020204" pitchFamily="34" charset="0"/>
                        </a:rPr>
                        <a:t>0</a:t>
                      </a:r>
                      <a:endParaRPr lang="zh-CN" sz="1600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1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Arial" panose="020B0604020202020204" pitchFamily="34" charset="0"/>
                        </a:rPr>
                        <a:t>结果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Arial" panose="020B0604020202020204" pitchFamily="34" charset="0"/>
                        </a:rPr>
                        <a:t>三废排放达标率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Arial" panose="020B0604020202020204" pitchFamily="34" charset="0"/>
                        </a:rPr>
                        <a:t>100%</a:t>
                      </a:r>
                      <a:endParaRPr lang="zh-CN" sz="1600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1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Arial" panose="020B0604020202020204" pitchFamily="34" charset="0"/>
                        </a:rPr>
                        <a:t>结果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Arial" panose="020B0604020202020204" pitchFamily="34" charset="0"/>
                        </a:rPr>
                        <a:t>政府处罚</a:t>
                      </a:r>
                      <a:r>
                        <a:rPr lang="en-US" sz="1600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Arial" panose="020B0604020202020204" pitchFamily="34" charset="0"/>
                        </a:rPr>
                        <a:t>/</a:t>
                      </a:r>
                      <a:r>
                        <a:rPr lang="zh-CN" sz="1600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Arial" panose="020B0604020202020204" pitchFamily="34" charset="0"/>
                        </a:rPr>
                        <a:t>媒体曝光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Arial" panose="020B0604020202020204" pitchFamily="34" charset="0"/>
                        </a:rPr>
                        <a:t>0</a:t>
                      </a:r>
                      <a:endParaRPr lang="zh-CN" sz="1600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1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Arial" panose="020B0604020202020204" pitchFamily="34" charset="0"/>
                        </a:rPr>
                        <a:t>结果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Arial" panose="020B0604020202020204" pitchFamily="34" charset="0"/>
                        </a:rPr>
                        <a:t>总可记录事故率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Arial" panose="020B0604020202020204" pitchFamily="34" charset="0"/>
                        </a:rPr>
                        <a:t>4.37</a:t>
                      </a:r>
                      <a:endParaRPr lang="zh-CN" sz="1600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1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Arial" panose="020B0604020202020204" pitchFamily="34" charset="0"/>
                        </a:rPr>
                        <a:t>改进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1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Arial" panose="020B0604020202020204" pitchFamily="34" charset="0"/>
                        </a:rPr>
                        <a:t>隐患整改率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Arial" panose="020B0604020202020204" pitchFamily="34" charset="0"/>
                        </a:rPr>
                        <a:t>≥</a:t>
                      </a:r>
                      <a:r>
                        <a:rPr lang="en-US" sz="1600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Arial" panose="020B0604020202020204" pitchFamily="34" charset="0"/>
                        </a:rPr>
                        <a:t>90%</a:t>
                      </a:r>
                      <a:endParaRPr lang="zh-CN" sz="1600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1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Arial" panose="020B0604020202020204" pitchFamily="34" charset="0"/>
                        </a:rPr>
                        <a:t>过程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Arial" panose="020B0604020202020204" pitchFamily="34" charset="0"/>
                        </a:rPr>
                        <a:t>培训合格率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Arial" panose="020B0604020202020204" pitchFamily="34" charset="0"/>
                        </a:rPr>
                        <a:t>≥</a:t>
                      </a:r>
                      <a:r>
                        <a:rPr lang="en-US" sz="1600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Arial" panose="020B0604020202020204" pitchFamily="34" charset="0"/>
                        </a:rPr>
                        <a:t>80%</a:t>
                      </a:r>
                      <a:endParaRPr lang="zh-CN" sz="1600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1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Arial" panose="020B0604020202020204" pitchFamily="34" charset="0"/>
                        </a:rPr>
                        <a:t>过程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1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Arial" panose="020B0604020202020204" pitchFamily="34" charset="0"/>
                        </a:rPr>
                        <a:t>事故报告完整率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Arial" panose="020B0604020202020204" pitchFamily="34" charset="0"/>
                        </a:rPr>
                        <a:t>100%</a:t>
                      </a:r>
                      <a:endParaRPr lang="zh-CN" sz="1600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Arial" panose="020B0604020202020204" pitchFamily="34" charset="0"/>
                        </a:rPr>
                        <a:t>过程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8" name="表格 7"/>
          <p:cNvGraphicFramePr>
            <a:graphicFrameLocks noGrp="1"/>
          </p:cNvGraphicFramePr>
          <p:nvPr/>
        </p:nvGraphicFramePr>
        <p:xfrm>
          <a:off x="8735860" y="1146334"/>
          <a:ext cx="3240000" cy="5356800"/>
        </p:xfrm>
        <a:graphic>
          <a:graphicData uri="http://schemas.openxmlformats.org/drawingml/2006/table">
            <a:tbl>
              <a:tblPr/>
              <a:tblGrid>
                <a:gridCol w="162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64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A</a:t>
                      </a:r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公司</a:t>
                      </a:r>
                    </a:p>
                  </a:txBody>
                  <a:tcPr marL="6973" marR="6973" marT="6973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4.82 </a:t>
                      </a:r>
                    </a:p>
                  </a:txBody>
                  <a:tcPr marL="6973" marR="6973" marT="6973" marB="0" anchor="ctr">
                    <a:lnL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64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B</a:t>
                      </a:r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公司</a:t>
                      </a:r>
                      <a:endParaRPr lang="en-US" altLang="zh-CN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6973" marR="6973" marT="6973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4.75 </a:t>
                      </a:r>
                    </a:p>
                  </a:txBody>
                  <a:tcPr marL="6973" marR="6973" marT="6973" marB="0" anchor="ctr">
                    <a:lnL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64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C</a:t>
                      </a:r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公司</a:t>
                      </a:r>
                    </a:p>
                  </a:txBody>
                  <a:tcPr marL="6973" marR="6973" marT="6973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1.60 </a:t>
                      </a:r>
                    </a:p>
                  </a:txBody>
                  <a:tcPr marL="6973" marR="6973" marT="6973" marB="0" anchor="ctr">
                    <a:lnL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464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D</a:t>
                      </a:r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公司</a:t>
                      </a:r>
                    </a:p>
                  </a:txBody>
                  <a:tcPr marL="6973" marR="6973" marT="6973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9.05 </a:t>
                      </a:r>
                    </a:p>
                  </a:txBody>
                  <a:tcPr marL="6973" marR="6973" marT="6973" marB="0" anchor="ctr">
                    <a:lnL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64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E</a:t>
                      </a:r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公司</a:t>
                      </a:r>
                    </a:p>
                  </a:txBody>
                  <a:tcPr marL="6973" marR="6973" marT="6973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3.65 </a:t>
                      </a:r>
                    </a:p>
                  </a:txBody>
                  <a:tcPr marL="6973" marR="6973" marT="6973" marB="0" anchor="ctr">
                    <a:lnL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64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F</a:t>
                      </a:r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公司</a:t>
                      </a:r>
                    </a:p>
                  </a:txBody>
                  <a:tcPr marL="6973" marR="6973" marT="6973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6.46 </a:t>
                      </a:r>
                    </a:p>
                  </a:txBody>
                  <a:tcPr marL="6973" marR="6973" marT="6973" marB="0" anchor="ctr">
                    <a:lnL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464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G</a:t>
                      </a:r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公司</a:t>
                      </a:r>
                    </a:p>
                  </a:txBody>
                  <a:tcPr marL="6973" marR="6973" marT="6973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2.30 </a:t>
                      </a:r>
                    </a:p>
                  </a:txBody>
                  <a:tcPr marL="6973" marR="6973" marT="6973" marB="0" anchor="ctr">
                    <a:lnL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64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H</a:t>
                      </a:r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公司</a:t>
                      </a:r>
                    </a:p>
                  </a:txBody>
                  <a:tcPr marL="6973" marR="6973" marT="6973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0.00 </a:t>
                      </a:r>
                    </a:p>
                  </a:txBody>
                  <a:tcPr marL="6973" marR="6973" marT="6973" marB="0" anchor="ctr">
                    <a:lnL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64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J</a:t>
                      </a:r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公司</a:t>
                      </a:r>
                    </a:p>
                  </a:txBody>
                  <a:tcPr marL="6973" marR="6973" marT="6973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0.00 </a:t>
                      </a:r>
                    </a:p>
                  </a:txBody>
                  <a:tcPr marL="6973" marR="6973" marT="6973" marB="0" anchor="ctr">
                    <a:lnL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64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K</a:t>
                      </a:r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公司</a:t>
                      </a:r>
                    </a:p>
                  </a:txBody>
                  <a:tcPr marL="6973" marR="6973" marT="6973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0.00 </a:t>
                      </a:r>
                    </a:p>
                  </a:txBody>
                  <a:tcPr marL="6973" marR="6973" marT="6973" marB="0" anchor="ctr">
                    <a:lnL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464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M</a:t>
                      </a:r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公司</a:t>
                      </a:r>
                    </a:p>
                  </a:txBody>
                  <a:tcPr marL="6973" marR="6973" marT="6973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0.00 </a:t>
                      </a:r>
                    </a:p>
                  </a:txBody>
                  <a:tcPr marL="6973" marR="6973" marT="6973" marB="0" anchor="ctr">
                    <a:lnL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4640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N</a:t>
                      </a:r>
                      <a:r>
                        <a:rPr lang="zh-CN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整体</a:t>
                      </a:r>
                    </a:p>
                  </a:txBody>
                  <a:tcPr marL="6973" marR="6973" marT="6973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6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4.37</a:t>
                      </a:r>
                    </a:p>
                  </a:txBody>
                  <a:tcPr marL="6973" marR="6973" marT="6973" marB="0" anchor="ctr">
                    <a:lnL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3964380" y="335746"/>
            <a:ext cx="4263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>
                <a:latin typeface="+mj-ea"/>
                <a:ea typeface="+mj-ea"/>
              </a:defRPr>
            </a:lvl1pPr>
          </a:lstStyle>
          <a:p>
            <a:r>
              <a:rPr lang="en-US" altLang="zh-CN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2020</a:t>
            </a: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</a:t>
            </a:r>
            <a:r>
              <a:rPr lang="en-US" altLang="zh-CN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HSE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管控目标项目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253627" y="335746"/>
            <a:ext cx="39513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各子公司总可记录事故率指标</a:t>
            </a: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等腰三角形 10"/>
          <p:cNvSpPr/>
          <p:nvPr/>
        </p:nvSpPr>
        <p:spPr>
          <a:xfrm rot="5400000">
            <a:off x="8208571" y="4278541"/>
            <a:ext cx="330200" cy="29210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18080" y="1143350"/>
            <a:ext cx="33679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建立年度管控目标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189803" y="429355"/>
            <a:ext cx="1080000" cy="288000"/>
            <a:chOff x="9501972" y="691653"/>
            <a:chExt cx="1080000" cy="288000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9501972" y="835653"/>
              <a:ext cx="1080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9671029" y="691653"/>
              <a:ext cx="0" cy="288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/>
        </p:nvGrpSpPr>
        <p:grpSpPr>
          <a:xfrm flipH="1">
            <a:off x="2507936" y="1857830"/>
            <a:ext cx="1080000" cy="288000"/>
            <a:chOff x="9501972" y="691653"/>
            <a:chExt cx="1080000" cy="288000"/>
          </a:xfrm>
        </p:grpSpPr>
        <p:cxnSp>
          <p:nvCxnSpPr>
            <p:cNvPr id="17" name="直接连接符 16"/>
            <p:cNvCxnSpPr/>
            <p:nvPr/>
          </p:nvCxnSpPr>
          <p:spPr>
            <a:xfrm>
              <a:off x="9501972" y="835653"/>
              <a:ext cx="1080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9671029" y="691653"/>
              <a:ext cx="0" cy="288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文本框 18"/>
          <p:cNvSpPr txBox="1"/>
          <p:nvPr/>
        </p:nvSpPr>
        <p:spPr>
          <a:xfrm>
            <a:off x="1293474" y="168353"/>
            <a:ext cx="863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4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656750" y="6513979"/>
            <a:ext cx="3193753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更新实际数据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709338" y="200562"/>
            <a:ext cx="44422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2019</a:t>
            </a:r>
            <a:r>
              <a: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年与</a:t>
            </a: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2019</a:t>
            </a: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总可记录事故率对比折线图</a:t>
            </a:r>
          </a:p>
        </p:txBody>
      </p:sp>
      <p:sp>
        <p:nvSpPr>
          <p:cNvPr id="5" name="矩形 4"/>
          <p:cNvSpPr/>
          <p:nvPr/>
        </p:nvSpPr>
        <p:spPr>
          <a:xfrm>
            <a:off x="1" y="0"/>
            <a:ext cx="3014865" cy="6858000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21560" y="416926"/>
            <a:ext cx="30148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</a:defRPr>
            </a:lvl1pPr>
          </a:lstStyle>
          <a:p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总可记录事故率</a:t>
            </a:r>
          </a:p>
          <a:p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年度运行情况分析</a:t>
            </a: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63897" y="3978422"/>
            <a:ext cx="3014865" cy="7875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由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4.98</a:t>
            </a: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下降至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3.15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下班年波动较大</a:t>
            </a:r>
          </a:p>
        </p:txBody>
      </p:sp>
      <p:graphicFrame>
        <p:nvGraphicFramePr>
          <p:cNvPr id="8" name="图表 7"/>
          <p:cNvGraphicFramePr/>
          <p:nvPr/>
        </p:nvGraphicFramePr>
        <p:xfrm>
          <a:off x="3150440" y="569894"/>
          <a:ext cx="8820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矩形 8"/>
          <p:cNvSpPr/>
          <p:nvPr/>
        </p:nvSpPr>
        <p:spPr>
          <a:xfrm>
            <a:off x="467417" y="2951946"/>
            <a:ext cx="290056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年同比下降率为</a:t>
            </a:r>
            <a:endParaRPr lang="en-US" altLang="zh-CN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3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36.94%</a:t>
            </a:r>
            <a:endParaRPr lang="zh-CN" altLang="en-US" sz="3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11376883" y="1889443"/>
            <a:ext cx="0" cy="47619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1286883" y="1889443"/>
            <a:ext cx="180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11286883" y="2365633"/>
            <a:ext cx="180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/>
          <p:cNvSpPr txBox="1"/>
          <p:nvPr/>
        </p:nvSpPr>
        <p:spPr>
          <a:xfrm>
            <a:off x="11289463" y="1950714"/>
            <a:ext cx="9051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defRPr>
            </a:lvl1pPr>
          </a:lstStyle>
          <a:p>
            <a:r>
              <a:rPr lang="en-US" altLang="zh-CN" sz="1600" dirty="0">
                <a:solidFill>
                  <a:srgbClr val="C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-38.15%</a:t>
            </a:r>
          </a:p>
        </p:txBody>
      </p:sp>
      <p:sp>
        <p:nvSpPr>
          <p:cNvPr id="19" name="矩形 18"/>
          <p:cNvSpPr/>
          <p:nvPr/>
        </p:nvSpPr>
        <p:spPr>
          <a:xfrm>
            <a:off x="5925238" y="3609090"/>
            <a:ext cx="43998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2018-2020</a:t>
            </a:r>
            <a:r>
              <a: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年总</a:t>
            </a: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可记录事故率趋势图</a:t>
            </a:r>
          </a:p>
        </p:txBody>
      </p:sp>
      <p:graphicFrame>
        <p:nvGraphicFramePr>
          <p:cNvPr id="17" name="图表 16"/>
          <p:cNvGraphicFramePr/>
          <p:nvPr/>
        </p:nvGraphicFramePr>
        <p:xfrm>
          <a:off x="3150440" y="4114800"/>
          <a:ext cx="8820000" cy="25941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0" name="文本框 19"/>
          <p:cNvSpPr txBox="1"/>
          <p:nvPr/>
        </p:nvSpPr>
        <p:spPr>
          <a:xfrm>
            <a:off x="7225920" y="609988"/>
            <a:ext cx="3193753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选择图表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-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选择数据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-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更新实际数据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2" name="图表 51"/>
          <p:cNvGraphicFramePr/>
          <p:nvPr/>
        </p:nvGraphicFramePr>
        <p:xfrm>
          <a:off x="3387355" y="4148101"/>
          <a:ext cx="8480599" cy="2523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矩形 2"/>
          <p:cNvSpPr/>
          <p:nvPr/>
        </p:nvSpPr>
        <p:spPr>
          <a:xfrm>
            <a:off x="-12227" y="0"/>
            <a:ext cx="3124199" cy="6858000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7107" y="698765"/>
            <a:ext cx="30148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</a:defRPr>
            </a:lvl1pPr>
          </a:lstStyle>
          <a:p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各子公司</a:t>
            </a: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总可记录事故率分析</a:t>
            </a: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348359" y="126604"/>
            <a:ext cx="43652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2019</a:t>
            </a: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各工厂总可记录事故率目标完成情况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3816701" y="4454451"/>
            <a:ext cx="708848" cy="492592"/>
            <a:chOff x="3970994" y="4375864"/>
            <a:chExt cx="708848" cy="492592"/>
          </a:xfrm>
        </p:grpSpPr>
        <p:sp>
          <p:nvSpPr>
            <p:cNvPr id="13" name="矩形 12"/>
            <p:cNvSpPr/>
            <p:nvPr/>
          </p:nvSpPr>
          <p:spPr>
            <a:xfrm>
              <a:off x="3970994" y="4375864"/>
              <a:ext cx="708848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050" dirty="0">
                  <a:solidFill>
                    <a:srgbClr val="0B5395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-40.55%</a:t>
              </a:r>
              <a:endParaRPr lang="zh-CN" altLang="en-US" sz="1050" dirty="0">
                <a:solidFill>
                  <a:srgbClr val="0B539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箭头: 下 17"/>
            <p:cNvSpPr/>
            <p:nvPr/>
          </p:nvSpPr>
          <p:spPr>
            <a:xfrm>
              <a:off x="4175888" y="4614540"/>
              <a:ext cx="281427" cy="253916"/>
            </a:xfrm>
            <a:prstGeom prst="downArrow">
              <a:avLst/>
            </a:prstGeom>
            <a:solidFill>
              <a:srgbClr val="0B5395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4497084" y="4458884"/>
            <a:ext cx="708848" cy="492592"/>
            <a:chOff x="4988160" y="4375864"/>
            <a:chExt cx="708848" cy="492592"/>
          </a:xfrm>
        </p:grpSpPr>
        <p:sp>
          <p:nvSpPr>
            <p:cNvPr id="17" name="矩形 16"/>
            <p:cNvSpPr/>
            <p:nvPr/>
          </p:nvSpPr>
          <p:spPr>
            <a:xfrm>
              <a:off x="4988160" y="4375864"/>
              <a:ext cx="708848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050" dirty="0">
                  <a:solidFill>
                    <a:srgbClr val="0B5395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-63.46%</a:t>
              </a:r>
              <a:endParaRPr lang="zh-CN" altLang="en-US" sz="1050" dirty="0">
                <a:solidFill>
                  <a:srgbClr val="0B539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箭头: 下 30"/>
            <p:cNvSpPr/>
            <p:nvPr/>
          </p:nvSpPr>
          <p:spPr>
            <a:xfrm>
              <a:off x="5193054" y="4614540"/>
              <a:ext cx="281427" cy="253916"/>
            </a:xfrm>
            <a:prstGeom prst="downArrow">
              <a:avLst/>
            </a:prstGeom>
            <a:solidFill>
              <a:srgbClr val="0B5395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4791141" y="4947043"/>
            <a:ext cx="797013" cy="492592"/>
            <a:chOff x="5775096" y="4375864"/>
            <a:chExt cx="797013" cy="492592"/>
          </a:xfrm>
        </p:grpSpPr>
        <p:sp>
          <p:nvSpPr>
            <p:cNvPr id="19" name="矩形 18"/>
            <p:cNvSpPr/>
            <p:nvPr/>
          </p:nvSpPr>
          <p:spPr>
            <a:xfrm>
              <a:off x="5775096" y="4375864"/>
              <a:ext cx="797013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050" dirty="0">
                  <a:solidFill>
                    <a:srgbClr val="CC660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+100.00%</a:t>
              </a:r>
              <a:endParaRPr lang="zh-CN" altLang="en-US" sz="1050" dirty="0">
                <a:solidFill>
                  <a:srgbClr val="CC66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箭头: 下 31"/>
            <p:cNvSpPr/>
            <p:nvPr/>
          </p:nvSpPr>
          <p:spPr>
            <a:xfrm flipV="1">
              <a:off x="6023271" y="4614540"/>
              <a:ext cx="281427" cy="253916"/>
            </a:xfrm>
            <a:prstGeom prst="downArrow">
              <a:avLst/>
            </a:prstGeom>
            <a:solidFill>
              <a:srgbClr val="CC6600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5844301" y="4529689"/>
            <a:ext cx="708848" cy="492592"/>
            <a:chOff x="6850626" y="4375864"/>
            <a:chExt cx="708848" cy="492592"/>
          </a:xfrm>
        </p:grpSpPr>
        <p:sp>
          <p:nvSpPr>
            <p:cNvPr id="20" name="矩形 19"/>
            <p:cNvSpPr/>
            <p:nvPr/>
          </p:nvSpPr>
          <p:spPr>
            <a:xfrm>
              <a:off x="6850626" y="4375864"/>
              <a:ext cx="708848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050" dirty="0">
                  <a:solidFill>
                    <a:srgbClr val="0B5395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-47.20%</a:t>
              </a:r>
              <a:endParaRPr lang="zh-CN" altLang="en-US" sz="1050" dirty="0">
                <a:solidFill>
                  <a:srgbClr val="0B539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箭头: 下 32"/>
            <p:cNvSpPr/>
            <p:nvPr/>
          </p:nvSpPr>
          <p:spPr>
            <a:xfrm>
              <a:off x="7051513" y="4614540"/>
              <a:ext cx="281427" cy="253916"/>
            </a:xfrm>
            <a:prstGeom prst="downArrow">
              <a:avLst/>
            </a:prstGeom>
            <a:solidFill>
              <a:srgbClr val="0B5395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503972" y="4888320"/>
            <a:ext cx="708848" cy="492592"/>
            <a:chOff x="7490359" y="4375864"/>
            <a:chExt cx="708848" cy="492592"/>
          </a:xfrm>
        </p:grpSpPr>
        <p:sp>
          <p:nvSpPr>
            <p:cNvPr id="21" name="矩形 20"/>
            <p:cNvSpPr/>
            <p:nvPr/>
          </p:nvSpPr>
          <p:spPr>
            <a:xfrm>
              <a:off x="7490359" y="4375864"/>
              <a:ext cx="708848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050" dirty="0">
                  <a:solidFill>
                    <a:srgbClr val="0B5395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-30.00%</a:t>
              </a:r>
              <a:endParaRPr lang="zh-CN" altLang="en-US" sz="1050" dirty="0">
                <a:solidFill>
                  <a:srgbClr val="0B539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箭头: 下 33"/>
            <p:cNvSpPr/>
            <p:nvPr/>
          </p:nvSpPr>
          <p:spPr>
            <a:xfrm>
              <a:off x="7720100" y="4614540"/>
              <a:ext cx="281427" cy="253916"/>
            </a:xfrm>
            <a:prstGeom prst="downArrow">
              <a:avLst/>
            </a:prstGeom>
            <a:solidFill>
              <a:srgbClr val="0B5395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7244076" y="4395728"/>
            <a:ext cx="519694" cy="492592"/>
            <a:chOff x="8460174" y="4375864"/>
            <a:chExt cx="519694" cy="492592"/>
          </a:xfrm>
        </p:grpSpPr>
        <p:sp>
          <p:nvSpPr>
            <p:cNvPr id="22" name="矩形 21"/>
            <p:cNvSpPr/>
            <p:nvPr/>
          </p:nvSpPr>
          <p:spPr>
            <a:xfrm>
              <a:off x="8460174" y="4375864"/>
              <a:ext cx="519694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050" dirty="0">
                  <a:solidFill>
                    <a:srgbClr val="0B5395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-24%</a:t>
              </a:r>
              <a:endParaRPr lang="zh-CN" altLang="en-US" sz="1050" dirty="0">
                <a:solidFill>
                  <a:srgbClr val="0B539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箭头: 下 34"/>
            <p:cNvSpPr/>
            <p:nvPr/>
          </p:nvSpPr>
          <p:spPr>
            <a:xfrm>
              <a:off x="8573697" y="4614540"/>
              <a:ext cx="281427" cy="253916"/>
            </a:xfrm>
            <a:prstGeom prst="downArrow">
              <a:avLst/>
            </a:prstGeom>
            <a:solidFill>
              <a:srgbClr val="0B5395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11253684" y="5022281"/>
            <a:ext cx="630301" cy="492592"/>
            <a:chOff x="11407895" y="4375864"/>
            <a:chExt cx="630301" cy="492592"/>
          </a:xfrm>
        </p:grpSpPr>
        <p:sp>
          <p:nvSpPr>
            <p:cNvPr id="25" name="矩形 24"/>
            <p:cNvSpPr/>
            <p:nvPr/>
          </p:nvSpPr>
          <p:spPr>
            <a:xfrm>
              <a:off x="11407895" y="4375864"/>
              <a:ext cx="630301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050" dirty="0">
                  <a:solidFill>
                    <a:srgbClr val="0B5395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-52.3%</a:t>
              </a:r>
              <a:endParaRPr lang="zh-CN" altLang="en-US" sz="1050" dirty="0">
                <a:solidFill>
                  <a:srgbClr val="0B539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箭头: 下 36"/>
            <p:cNvSpPr/>
            <p:nvPr/>
          </p:nvSpPr>
          <p:spPr>
            <a:xfrm>
              <a:off x="11574317" y="4614540"/>
              <a:ext cx="281427" cy="253916"/>
            </a:xfrm>
            <a:prstGeom prst="downArrow">
              <a:avLst/>
            </a:prstGeom>
            <a:solidFill>
              <a:srgbClr val="0B5395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7" name="矩形 46"/>
          <p:cNvSpPr/>
          <p:nvPr/>
        </p:nvSpPr>
        <p:spPr>
          <a:xfrm>
            <a:off x="48398" y="1968043"/>
            <a:ext cx="295828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密封条、减震系统、胶管公司、自动化、华谊铝业完成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年设定的目标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宁波底盘、成都公司、沈阳公司、物业公司未完成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年设定的目标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与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2016</a:t>
            </a: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年实际相比，密封条、减震系统、胶管、自动化、华谊铝业、物业公司均下降。宁波底盘、成都公司和沈阳公司均上升。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5123975" y="3636519"/>
            <a:ext cx="57759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各子公司总可记录事故率实际值与</a:t>
            </a: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2016</a:t>
            </a: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年对比情况</a:t>
            </a:r>
          </a:p>
        </p:txBody>
      </p:sp>
      <p:graphicFrame>
        <p:nvGraphicFramePr>
          <p:cNvPr id="50" name="图表 49"/>
          <p:cNvGraphicFramePr/>
          <p:nvPr/>
        </p:nvGraphicFramePr>
        <p:xfrm>
          <a:off x="3312437" y="624509"/>
          <a:ext cx="8555518" cy="29177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3" name="文本框 52"/>
          <p:cNvSpPr txBox="1"/>
          <p:nvPr/>
        </p:nvSpPr>
        <p:spPr>
          <a:xfrm>
            <a:off x="8292720" y="597877"/>
            <a:ext cx="3193753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选择图表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-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选择数据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-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更新实际数据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-12227" y="0"/>
            <a:ext cx="3124199" cy="6858000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7107" y="698765"/>
            <a:ext cx="30148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</a:defRPr>
            </a:lvl1pPr>
          </a:lstStyle>
          <a:p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事故严重度（</a:t>
            </a: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SR</a:t>
            </a: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）</a:t>
            </a: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8398" y="1968043"/>
            <a:ext cx="29582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反映事故严重程度，即百万工时内的损失工时值（小时）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参考指标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8" name="图表 7"/>
          <p:cNvGraphicFramePr/>
          <p:nvPr/>
        </p:nvGraphicFramePr>
        <p:xfrm>
          <a:off x="3297824" y="683670"/>
          <a:ext cx="8665576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图表 9"/>
          <p:cNvGraphicFramePr/>
          <p:nvPr/>
        </p:nvGraphicFramePr>
        <p:xfrm>
          <a:off x="3301000" y="3881437"/>
          <a:ext cx="8662400" cy="25616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2" name="文本框 11"/>
          <p:cNvSpPr txBox="1"/>
          <p:nvPr/>
        </p:nvSpPr>
        <p:spPr>
          <a:xfrm>
            <a:off x="8292720" y="597877"/>
            <a:ext cx="3193753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选择图表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-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选择数据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-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更新实际数据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0" y="0"/>
            <a:ext cx="3951377" cy="6858000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18080" y="2773179"/>
            <a:ext cx="347436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安全生产责任制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隐患排查治理和监控责任制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事故隐患（生产安全事故隐患）排查治理制度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安全培训工作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[</a:t>
            </a: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管理（考核）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]</a:t>
            </a: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制度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事故隐患报告和举报奖励制度</a:t>
            </a:r>
          </a:p>
          <a:p>
            <a:pPr>
              <a:lnSpc>
                <a:spcPct val="150000"/>
              </a:lnSpc>
            </a:pP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18080" y="1143350"/>
            <a:ext cx="33679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建立安全法定动作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189803" y="429355"/>
            <a:ext cx="1080000" cy="288000"/>
            <a:chOff x="9501972" y="691653"/>
            <a:chExt cx="1080000" cy="288000"/>
          </a:xfrm>
        </p:grpSpPr>
        <p:cxnSp>
          <p:nvCxnSpPr>
            <p:cNvPr id="16" name="直接连接符 15"/>
            <p:cNvCxnSpPr/>
            <p:nvPr/>
          </p:nvCxnSpPr>
          <p:spPr>
            <a:xfrm>
              <a:off x="9501972" y="835653"/>
              <a:ext cx="1080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9671029" y="691653"/>
              <a:ext cx="0" cy="288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组合 17"/>
          <p:cNvGrpSpPr/>
          <p:nvPr/>
        </p:nvGrpSpPr>
        <p:grpSpPr>
          <a:xfrm flipH="1">
            <a:off x="2507936" y="1857830"/>
            <a:ext cx="1080000" cy="288000"/>
            <a:chOff x="9501972" y="691653"/>
            <a:chExt cx="1080000" cy="288000"/>
          </a:xfrm>
        </p:grpSpPr>
        <p:cxnSp>
          <p:nvCxnSpPr>
            <p:cNvPr id="19" name="直接连接符 18"/>
            <p:cNvCxnSpPr/>
            <p:nvPr/>
          </p:nvCxnSpPr>
          <p:spPr>
            <a:xfrm>
              <a:off x="9501972" y="835653"/>
              <a:ext cx="1080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9671029" y="691653"/>
              <a:ext cx="0" cy="288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文本框 20"/>
          <p:cNvSpPr txBox="1"/>
          <p:nvPr/>
        </p:nvSpPr>
        <p:spPr>
          <a:xfrm>
            <a:off x="1293474" y="168353"/>
            <a:ext cx="863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4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4004141" y="878735"/>
          <a:ext cx="7772402" cy="216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59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94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94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094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94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0940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0940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zh-CN" altLang="en-US" sz="2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责任制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档案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计划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预案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方案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制度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国家级数量</a:t>
                      </a:r>
                    </a:p>
                  </a:txBody>
                  <a:tcPr anchor="ctr">
                    <a:lnL w="12700" cmpd="sng">
                      <a:noFill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2</a:t>
                      </a:r>
                      <a:endParaRPr lang="zh-CN" altLang="en-US" sz="2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3</a:t>
                      </a:r>
                      <a:endParaRPr lang="zh-CN" altLang="en-US" sz="2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2</a:t>
                      </a:r>
                      <a:endParaRPr lang="zh-CN" altLang="en-US" sz="2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3</a:t>
                      </a:r>
                      <a:endParaRPr lang="zh-CN" altLang="en-US" sz="2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1</a:t>
                      </a:r>
                      <a:endParaRPr lang="zh-CN" altLang="en-US" sz="2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5</a:t>
                      </a:r>
                      <a:endParaRPr lang="zh-CN" altLang="en-US" sz="2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已经完成</a:t>
                      </a:r>
                    </a:p>
                  </a:txBody>
                  <a:tcPr anchor="ctr">
                    <a:lnL w="12700" cmpd="sng">
                      <a:noFill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2</a:t>
                      </a:r>
                      <a:endParaRPr lang="zh-CN" altLang="en-US" sz="2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2</a:t>
                      </a:r>
                      <a:endParaRPr lang="zh-CN" altLang="en-US" sz="2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1</a:t>
                      </a:r>
                      <a:endParaRPr lang="zh-CN" altLang="en-US" sz="2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0</a:t>
                      </a:r>
                      <a:endParaRPr lang="zh-CN" altLang="en-US" sz="2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0</a:t>
                      </a:r>
                      <a:endParaRPr lang="zh-CN" altLang="en-US" sz="2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4</a:t>
                      </a:r>
                      <a:endParaRPr lang="zh-CN" altLang="en-US" sz="20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3" name="文本框 22"/>
          <p:cNvSpPr txBox="1"/>
          <p:nvPr/>
        </p:nvSpPr>
        <p:spPr>
          <a:xfrm>
            <a:off x="4922729" y="3923825"/>
            <a:ext cx="67032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依据安全生产生产法等相关法律法规要求开展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8274335" y="339944"/>
            <a:ext cx="3193753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更新实际数据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3951377" cy="6858000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18080" y="2515348"/>
            <a:ext cx="3139382" cy="11564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实施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《</a:t>
            </a: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生产安全事故应急救援、报告和调查处理制度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》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对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44</a:t>
            </a: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起事故进行内部追责处理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240623" y="0"/>
            <a:ext cx="3951377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等腰三角形 10"/>
          <p:cNvSpPr/>
          <p:nvPr/>
        </p:nvSpPr>
        <p:spPr>
          <a:xfrm rot="5400000">
            <a:off x="8185361" y="2952076"/>
            <a:ext cx="330200" cy="29210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112516" y="1914689"/>
            <a:ext cx="1858201" cy="286232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事故分级</a:t>
            </a: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事故应急救援</a:t>
            </a: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事故报告</a:t>
            </a: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事故调查</a:t>
            </a:r>
            <a:endParaRPr lang="en-US" altLang="zh-CN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事故处理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318080" y="1143350"/>
            <a:ext cx="33679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建立事故责任追究制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189803" y="429355"/>
            <a:ext cx="1080000" cy="288000"/>
            <a:chOff x="9501972" y="691653"/>
            <a:chExt cx="1080000" cy="288000"/>
          </a:xfrm>
        </p:grpSpPr>
        <p:cxnSp>
          <p:nvCxnSpPr>
            <p:cNvPr id="22" name="直接连接符 21"/>
            <p:cNvCxnSpPr/>
            <p:nvPr/>
          </p:nvCxnSpPr>
          <p:spPr>
            <a:xfrm>
              <a:off x="9501972" y="835653"/>
              <a:ext cx="1080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>
              <a:off x="9671029" y="691653"/>
              <a:ext cx="0" cy="288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组合 23"/>
          <p:cNvGrpSpPr/>
          <p:nvPr/>
        </p:nvGrpSpPr>
        <p:grpSpPr>
          <a:xfrm flipH="1">
            <a:off x="2507936" y="1857830"/>
            <a:ext cx="1080000" cy="288000"/>
            <a:chOff x="9501972" y="691653"/>
            <a:chExt cx="1080000" cy="288000"/>
          </a:xfrm>
        </p:grpSpPr>
        <p:cxnSp>
          <p:nvCxnSpPr>
            <p:cNvPr id="25" name="直接连接符 24"/>
            <p:cNvCxnSpPr/>
            <p:nvPr/>
          </p:nvCxnSpPr>
          <p:spPr>
            <a:xfrm>
              <a:off x="9501972" y="835653"/>
              <a:ext cx="1080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9671029" y="691653"/>
              <a:ext cx="0" cy="288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文本框 26"/>
          <p:cNvSpPr txBox="1"/>
          <p:nvPr/>
        </p:nvSpPr>
        <p:spPr>
          <a:xfrm>
            <a:off x="1293474" y="168353"/>
            <a:ext cx="12144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4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546600" y="1320800"/>
            <a:ext cx="3041806" cy="430953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546601" y="2547087"/>
            <a:ext cx="3041806" cy="11220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生产安全事故应急救援、报告和调查处理制度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0" y="4905829"/>
            <a:ext cx="12192000" cy="1952171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2373086"/>
            <a:ext cx="12192000" cy="2532743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420502" y="645049"/>
            <a:ext cx="53509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spc="3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2020</a:t>
            </a:r>
            <a:r>
              <a:rPr lang="zh-CN" altLang="en-US" sz="2800" spc="3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年事故</a:t>
            </a:r>
            <a:r>
              <a:rPr lang="zh-CN" altLang="en-US" sz="28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责任追究情况</a:t>
            </a:r>
          </a:p>
        </p:txBody>
      </p:sp>
      <p:graphicFrame>
        <p:nvGraphicFramePr>
          <p:cNvPr id="10" name="表格 9"/>
          <p:cNvGraphicFramePr>
            <a:graphicFrameLocks noGrp="1"/>
          </p:cNvGraphicFramePr>
          <p:nvPr/>
        </p:nvGraphicFramePr>
        <p:xfrm>
          <a:off x="552000" y="2396672"/>
          <a:ext cx="11088000" cy="43329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32971">
                <a:tc>
                  <a:txBody>
                    <a:bodyPr/>
                    <a:lstStyle/>
                    <a:p>
                      <a:endParaRPr lang="zh-CN" altLang="en-US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副总级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部长级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主任级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部长级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员工级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合计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00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问责人次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1</a:t>
                      </a:r>
                      <a:endParaRPr lang="zh-CN" altLang="en-US" sz="3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2</a:t>
                      </a:r>
                      <a:endParaRPr lang="zh-CN" altLang="en-US" sz="3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5</a:t>
                      </a:r>
                      <a:endParaRPr lang="zh-CN" altLang="en-US" sz="3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10</a:t>
                      </a:r>
                      <a:endParaRPr lang="zh-CN" altLang="en-US" sz="3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20</a:t>
                      </a:r>
                      <a:endParaRPr lang="zh-CN" altLang="en-US" sz="3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38</a:t>
                      </a:r>
                      <a:endParaRPr lang="zh-CN" altLang="en-US" sz="36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00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处罚金额（元）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600</a:t>
                      </a:r>
                      <a:endParaRPr lang="zh-CN" altLang="en-US" sz="3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7540</a:t>
                      </a:r>
                      <a:endParaRPr lang="zh-CN" altLang="en-US" sz="3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9320</a:t>
                      </a:r>
                      <a:endParaRPr lang="zh-CN" altLang="en-US" sz="3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7320</a:t>
                      </a:r>
                      <a:endParaRPr lang="zh-CN" altLang="en-US" sz="3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8730</a:t>
                      </a:r>
                      <a:endParaRPr lang="zh-CN" altLang="en-US" sz="3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36510</a:t>
                      </a:r>
                      <a:endParaRPr lang="zh-CN" altLang="en-US" sz="36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9629002" y="1867318"/>
            <a:ext cx="3193753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更新实际数据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3951377" cy="6858000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18080" y="2515348"/>
            <a:ext cx="3139382" cy="7875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依据法律法规的需求建立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从六方面评价安全现状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18080" y="1143350"/>
            <a:ext cx="33679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建立</a:t>
            </a:r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HSE</a:t>
            </a:r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内部审核标准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189803" y="429355"/>
            <a:ext cx="1080000" cy="288000"/>
            <a:chOff x="9501972" y="691653"/>
            <a:chExt cx="1080000" cy="288000"/>
          </a:xfrm>
        </p:grpSpPr>
        <p:cxnSp>
          <p:nvCxnSpPr>
            <p:cNvPr id="7" name="直接连接符 6"/>
            <p:cNvCxnSpPr/>
            <p:nvPr/>
          </p:nvCxnSpPr>
          <p:spPr>
            <a:xfrm>
              <a:off x="9501972" y="835653"/>
              <a:ext cx="1080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9671029" y="691653"/>
              <a:ext cx="0" cy="288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组合 8"/>
          <p:cNvGrpSpPr/>
          <p:nvPr/>
        </p:nvGrpSpPr>
        <p:grpSpPr>
          <a:xfrm flipH="1">
            <a:off x="2507936" y="1857830"/>
            <a:ext cx="1080000" cy="288000"/>
            <a:chOff x="9501972" y="691653"/>
            <a:chExt cx="1080000" cy="288000"/>
          </a:xfrm>
        </p:grpSpPr>
        <p:cxnSp>
          <p:nvCxnSpPr>
            <p:cNvPr id="10" name="直接连接符 9"/>
            <p:cNvCxnSpPr/>
            <p:nvPr/>
          </p:nvCxnSpPr>
          <p:spPr>
            <a:xfrm>
              <a:off x="9501972" y="835653"/>
              <a:ext cx="108000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9671029" y="691653"/>
              <a:ext cx="0" cy="2880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文本框 11"/>
          <p:cNvSpPr txBox="1"/>
          <p:nvPr/>
        </p:nvSpPr>
        <p:spPr>
          <a:xfrm>
            <a:off x="1293474" y="168353"/>
            <a:ext cx="12144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lang="zh-CN" altLang="en-US" sz="4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14" name="表格 13"/>
          <p:cNvGraphicFramePr>
            <a:graphicFrameLocks noGrp="1"/>
          </p:cNvGraphicFramePr>
          <p:nvPr/>
        </p:nvGraphicFramePr>
        <p:xfrm>
          <a:off x="4068943" y="153826"/>
          <a:ext cx="7988074" cy="323073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191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52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790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7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7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411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3076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2734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0400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审核要素</a:t>
                      </a:r>
                      <a:endParaRPr lang="zh-CN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C8C9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A</a:t>
                      </a:r>
                      <a:r>
                        <a:rPr lang="zh-CN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公司</a:t>
                      </a:r>
                      <a:endParaRPr lang="zh-CN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C8C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  <a:sym typeface="Arial" panose="020B0604020202020204" pitchFamily="34" charset="0"/>
                        </a:rPr>
                        <a:t>B</a:t>
                      </a:r>
                      <a:r>
                        <a:rPr kumimoji="0" lang="zh-CN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  <a:sym typeface="Arial" panose="020B0604020202020204" pitchFamily="34" charset="0"/>
                        </a:rPr>
                        <a:t>公司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C8C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  <a:sym typeface="Arial" panose="020B0604020202020204" pitchFamily="34" charset="0"/>
                        </a:rPr>
                        <a:t>C</a:t>
                      </a:r>
                      <a:r>
                        <a:rPr kumimoji="0" lang="zh-CN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  <a:sym typeface="Arial" panose="020B0604020202020204" pitchFamily="34" charset="0"/>
                        </a:rPr>
                        <a:t>公司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C8C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  <a:sym typeface="Arial" panose="020B0604020202020204" pitchFamily="34" charset="0"/>
                        </a:rPr>
                        <a:t>D</a:t>
                      </a:r>
                      <a:r>
                        <a:rPr kumimoji="0" lang="zh-CN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  <a:sym typeface="Arial" panose="020B0604020202020204" pitchFamily="34" charset="0"/>
                        </a:rPr>
                        <a:t>公司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C8C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  <a:sym typeface="Arial" panose="020B0604020202020204" pitchFamily="34" charset="0"/>
                        </a:rPr>
                        <a:t>E</a:t>
                      </a:r>
                      <a:r>
                        <a:rPr kumimoji="0" lang="zh-CN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  <a:sym typeface="Arial" panose="020B0604020202020204" pitchFamily="34" charset="0"/>
                        </a:rPr>
                        <a:t>公司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C8C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  <a:sym typeface="Arial" panose="020B0604020202020204" pitchFamily="34" charset="0"/>
                        </a:rPr>
                        <a:t>F</a:t>
                      </a:r>
                      <a:r>
                        <a:rPr kumimoji="0" lang="zh-CN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  <a:sym typeface="Arial" panose="020B0604020202020204" pitchFamily="34" charset="0"/>
                        </a:rPr>
                        <a:t>公司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C8C9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  <a:sym typeface="Arial" panose="020B0604020202020204" pitchFamily="34" charset="0"/>
                        </a:rPr>
                        <a:t>G</a:t>
                      </a:r>
                      <a:r>
                        <a:rPr kumimoji="0" lang="zh-CN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  <a:sym typeface="Arial" panose="020B0604020202020204" pitchFamily="34" charset="0"/>
                        </a:rPr>
                        <a:t>公司</a:t>
                      </a: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C8C9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125">
                <a:tc>
                  <a:txBody>
                    <a:bodyPr/>
                    <a:lstStyle/>
                    <a:p>
                      <a:pPr algn="l" fontAlgn="ctr">
                        <a:lnSpc>
                          <a:spcPct val="150000"/>
                        </a:lnSpc>
                      </a:pPr>
                      <a:r>
                        <a:rPr lang="en-US" altLang="zh-CN" sz="12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A </a:t>
                      </a:r>
                      <a:r>
                        <a:rPr lang="zh-CN" altLang="en-US" sz="12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子公司主要负责人履行法定职责</a:t>
                      </a:r>
                      <a:endParaRPr lang="zh-CN" altLang="en-US" sz="12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i="1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81.11</a:t>
                      </a:r>
                      <a:endParaRPr lang="en-US" altLang="zh-CN" sz="1100" b="0" i="1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i="1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46.67</a:t>
                      </a:r>
                      <a:endParaRPr lang="en-US" altLang="zh-CN" sz="1100" b="0" i="1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i="1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51.11</a:t>
                      </a:r>
                      <a:endParaRPr lang="en-US" altLang="zh-CN" sz="1100" b="0" i="1" u="none" strike="noStrik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i="1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50.51</a:t>
                      </a:r>
                      <a:endParaRPr lang="en-US" altLang="zh-CN" sz="1100" b="0" i="1" u="none" strike="noStrik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i="1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56.67</a:t>
                      </a:r>
                      <a:endParaRPr lang="en-US" altLang="zh-CN" sz="1100" b="0" i="1" u="none" strike="noStrik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i="1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36.67</a:t>
                      </a:r>
                      <a:endParaRPr lang="en-US" altLang="zh-CN" sz="1100" b="0" i="1" u="none" strike="noStrik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i="1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36.67</a:t>
                      </a:r>
                      <a:endParaRPr lang="en-US" altLang="zh-CN" sz="1100" b="0" i="1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876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B </a:t>
                      </a:r>
                      <a:r>
                        <a:rPr lang="zh-CN" altLang="en-US" sz="12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法定动作</a:t>
                      </a:r>
                      <a:endParaRPr lang="zh-CN" altLang="en-US" sz="12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i="1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49.67</a:t>
                      </a:r>
                      <a:endParaRPr lang="en-US" altLang="zh-CN" sz="1100" b="0" i="1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i="1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18.3</a:t>
                      </a:r>
                      <a:endParaRPr lang="en-US" altLang="zh-CN" sz="1100" b="0" i="1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i="1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18.3</a:t>
                      </a:r>
                      <a:endParaRPr lang="en-US" altLang="zh-CN" sz="1100" b="0" i="1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i="1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15.38</a:t>
                      </a:r>
                      <a:endParaRPr lang="en-US" altLang="zh-CN" sz="1100" b="0" i="1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i="1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22.88</a:t>
                      </a:r>
                      <a:endParaRPr lang="en-US" altLang="zh-CN" sz="1100" b="0" i="1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i="1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11.11</a:t>
                      </a:r>
                      <a:endParaRPr lang="en-US" altLang="zh-CN" sz="1100" b="0" i="1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i="1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11.11</a:t>
                      </a:r>
                      <a:endParaRPr lang="en-US" altLang="zh-CN" sz="1100" b="0" i="1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876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C </a:t>
                      </a:r>
                      <a:r>
                        <a:rPr lang="zh-CN" altLang="en-US" sz="1200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目标与交流</a:t>
                      </a:r>
                      <a:endParaRPr lang="zh-CN" altLang="en-US" sz="1200" b="0" i="0" u="none" strike="noStrik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i="1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56.67</a:t>
                      </a:r>
                      <a:endParaRPr lang="en-US" altLang="zh-CN" sz="1100" b="0" i="1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i="1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26.67</a:t>
                      </a:r>
                      <a:endParaRPr lang="en-US" altLang="zh-CN" sz="1100" b="0" i="1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i="1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55.56</a:t>
                      </a:r>
                      <a:endParaRPr lang="en-US" altLang="zh-CN" sz="1100" b="0" i="1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i="1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50</a:t>
                      </a:r>
                      <a:endParaRPr lang="en-US" altLang="zh-CN" sz="1100" b="0" i="1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i="1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36.67</a:t>
                      </a:r>
                      <a:endParaRPr lang="en-US" altLang="zh-CN" sz="1100" b="0" i="1" u="none" strike="noStrik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i="1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22.22</a:t>
                      </a:r>
                      <a:endParaRPr lang="en-US" altLang="zh-CN" sz="1100" b="0" i="1" u="none" strike="noStrik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i="1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22.22</a:t>
                      </a:r>
                      <a:endParaRPr lang="en-US" altLang="zh-CN" sz="1100" b="0" i="1" u="none" strike="noStrik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8769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D </a:t>
                      </a:r>
                      <a:r>
                        <a:rPr lang="zh-CN" altLang="en-US" sz="12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组织与教育培训</a:t>
                      </a:r>
                      <a:endParaRPr lang="zh-CN" altLang="en-US" sz="12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i="1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62.78</a:t>
                      </a:r>
                      <a:endParaRPr lang="en-US" altLang="zh-CN" sz="1100" b="0" i="1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i="1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36.67</a:t>
                      </a:r>
                      <a:endParaRPr lang="en-US" altLang="zh-CN" sz="1100" b="0" i="1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i="1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41.11</a:t>
                      </a:r>
                      <a:endParaRPr lang="en-US" altLang="zh-CN" sz="1100" b="0" i="1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i="1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25.56</a:t>
                      </a:r>
                      <a:endParaRPr lang="en-US" altLang="zh-CN" sz="1100" b="0" i="1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i="1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36.37</a:t>
                      </a:r>
                      <a:endParaRPr lang="en-US" altLang="zh-CN" sz="1100" b="0" i="1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i="1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17.22</a:t>
                      </a:r>
                      <a:endParaRPr lang="en-US" altLang="zh-CN" sz="1100" b="0" i="1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i="1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24.44</a:t>
                      </a:r>
                      <a:endParaRPr lang="en-US" altLang="zh-CN" sz="1100" b="0" i="1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876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E </a:t>
                      </a:r>
                      <a:r>
                        <a:rPr lang="zh-CN" altLang="en-US" sz="12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隐患排查治理体系</a:t>
                      </a:r>
                      <a:endParaRPr lang="zh-CN" altLang="en-US" sz="12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i="1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61.11</a:t>
                      </a:r>
                      <a:endParaRPr lang="en-US" altLang="zh-CN" sz="1100" b="0" i="1" u="none" strike="noStrik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i="1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35.56</a:t>
                      </a:r>
                      <a:endParaRPr lang="en-US" altLang="zh-CN" sz="1100" b="0" i="1" u="none" strike="noStrik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i="1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54.44</a:t>
                      </a:r>
                      <a:endParaRPr lang="en-US" altLang="zh-CN" sz="1100" b="0" i="1" u="none" strike="noStrik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i="1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54.44</a:t>
                      </a:r>
                      <a:endParaRPr lang="en-US" altLang="zh-CN" sz="1100" b="0" i="1" u="none" strike="noStrik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i="1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53.33</a:t>
                      </a:r>
                      <a:endParaRPr lang="en-US" altLang="zh-CN" sz="1100" b="0" i="1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i="1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16.67</a:t>
                      </a:r>
                      <a:endParaRPr lang="en-US" altLang="zh-CN" sz="1100" b="0" i="1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i="1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34.44</a:t>
                      </a:r>
                      <a:endParaRPr lang="en-US" altLang="zh-CN" sz="1100" b="0" i="1" u="none" strike="noStrik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8769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G </a:t>
                      </a:r>
                      <a:r>
                        <a:rPr lang="zh-CN" altLang="en-US" sz="12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现场管理事故隐患</a:t>
                      </a:r>
                      <a:endParaRPr lang="zh-CN" altLang="en-US" sz="12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i="1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55.15</a:t>
                      </a:r>
                      <a:endParaRPr lang="en-US" altLang="zh-CN" sz="1100" b="0" i="1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i="1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45.52</a:t>
                      </a:r>
                      <a:endParaRPr lang="en-US" altLang="zh-CN" sz="1100" b="0" i="1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i="1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55.85</a:t>
                      </a:r>
                      <a:endParaRPr lang="en-US" altLang="zh-CN" sz="1100" b="0" i="1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i="1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52.14</a:t>
                      </a:r>
                      <a:endParaRPr lang="en-US" altLang="zh-CN" sz="1100" b="0" i="1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i="1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60.02</a:t>
                      </a:r>
                      <a:endParaRPr lang="en-US" altLang="zh-CN" sz="1100" b="0" i="1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i="1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59.64</a:t>
                      </a:r>
                      <a:endParaRPr lang="en-US" altLang="zh-CN" sz="1100" b="0" i="1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i="1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48.25</a:t>
                      </a:r>
                      <a:endParaRPr lang="en-US" altLang="zh-CN" sz="1100" b="0" i="1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8769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20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  总得分</a:t>
                      </a:r>
                      <a:endParaRPr lang="zh-CN" altLang="en-US" sz="12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i="1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61.08</a:t>
                      </a:r>
                      <a:endParaRPr lang="en-US" altLang="zh-CN" sz="1100" b="0" i="1" u="none" strike="noStrik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i="1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34.9</a:t>
                      </a:r>
                      <a:endParaRPr lang="en-US" altLang="zh-CN" sz="1100" b="0" i="1" u="none" strike="noStrik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i="1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46.06</a:t>
                      </a:r>
                      <a:endParaRPr lang="en-US" altLang="zh-CN" sz="1100" b="0" i="1" u="none" strike="noStrik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i="1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41.34</a:t>
                      </a:r>
                      <a:endParaRPr lang="en-US" altLang="zh-CN" sz="1100" b="0" i="1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i="1" u="none" strike="noStrike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44.32</a:t>
                      </a:r>
                      <a:endParaRPr lang="en-US" altLang="zh-CN" sz="1100" b="0" i="1" u="none" strike="noStrike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i="1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27.26</a:t>
                      </a:r>
                      <a:endParaRPr lang="en-US" altLang="zh-CN" sz="1100" b="0" i="1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100" i="1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Arial" panose="020B0604020202020204" pitchFamily="34" charset="0"/>
                          <a:sym typeface="Arial" panose="020B0604020202020204" pitchFamily="34" charset="0"/>
                        </a:rPr>
                        <a:t>29.52</a:t>
                      </a:r>
                      <a:endParaRPr lang="en-US" altLang="zh-CN" sz="1100" b="0" i="1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Arial" panose="020B0604020202020204" pitchFamily="34" charset="0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15" name="图表 14"/>
          <p:cNvGraphicFramePr/>
          <p:nvPr/>
        </p:nvGraphicFramePr>
        <p:xfrm>
          <a:off x="4211108" y="3473435"/>
          <a:ext cx="7777692" cy="30882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3951377" cy="6858000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53118" y="474246"/>
            <a:ext cx="33679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14001-2015</a:t>
            </a:r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换版工作</a:t>
            </a:r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53119" y="2104767"/>
            <a:ext cx="3139382" cy="7875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XXX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XXX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926697" y="2908588"/>
            <a:ext cx="313938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评审照片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新编制程序文件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更新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026" name="Picture 2" descr="https://i03picsos.sogoucdn.com/83cfd65b731ac44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75805" y="820055"/>
            <a:ext cx="3309395" cy="4679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/>
          <a:srcRect/>
          <a:stretch>
            <a:fillRect/>
          </a:stretch>
        </p:blipFill>
        <p:spPr/>
      </p:pic>
      <p:sp>
        <p:nvSpPr>
          <p:cNvPr id="5" name="椭圆 4"/>
          <p:cNvSpPr/>
          <p:nvPr/>
        </p:nvSpPr>
        <p:spPr>
          <a:xfrm rot="-720000">
            <a:off x="365433" y="-503907"/>
            <a:ext cx="11461132" cy="7199095"/>
          </a:xfrm>
          <a:prstGeom prst="ellipse">
            <a:avLst/>
          </a:prstGeom>
          <a:solidFill>
            <a:srgbClr val="0F6FC6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945780" y="4118168"/>
            <a:ext cx="69094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2020</a:t>
            </a:r>
            <a:r>
              <a:rPr lang="zh-CN" altLang="en-US" sz="4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年上半年</a:t>
            </a:r>
            <a:r>
              <a:rPr lang="zh-CN" altLang="en-US" sz="4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重点工作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630966" y="902048"/>
            <a:ext cx="293006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 </a:t>
            </a:r>
            <a:endParaRPr lang="zh-CN" altLang="en-US" sz="13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等腰三角形 2"/>
          <p:cNvSpPr>
            <a:spLocks noChangeAspect="1"/>
          </p:cNvSpPr>
          <p:nvPr/>
        </p:nvSpPr>
        <p:spPr>
          <a:xfrm rot="10800000">
            <a:off x="4861101" y="1063723"/>
            <a:ext cx="250560" cy="216000"/>
          </a:xfrm>
          <a:prstGeom prst="triangl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等腰三角形 7"/>
          <p:cNvSpPr>
            <a:spLocks noChangeAspect="1"/>
          </p:cNvSpPr>
          <p:nvPr/>
        </p:nvSpPr>
        <p:spPr>
          <a:xfrm rot="10800000" flipV="1">
            <a:off x="7167583" y="2526816"/>
            <a:ext cx="250560" cy="216000"/>
          </a:xfrm>
          <a:prstGeom prst="triangl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5736000" y="3201194"/>
            <a:ext cx="720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5311036" y="2806810"/>
            <a:ext cx="16033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PART  TWO</a:t>
            </a: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443607" y="5304907"/>
            <a:ext cx="33047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pc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Key Work In 2019</a:t>
            </a:r>
            <a:endParaRPr lang="zh-CN" altLang="en-US" spc="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2463800" y="562668"/>
            <a:ext cx="7073895" cy="14224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 useBgFill="1">
        <p:nvSpPr>
          <p:cNvPr id="20" name="矩形 19"/>
          <p:cNvSpPr/>
          <p:nvPr/>
        </p:nvSpPr>
        <p:spPr>
          <a:xfrm>
            <a:off x="3477885" y="1273868"/>
            <a:ext cx="5265037" cy="2124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 useBgFill="1">
        <p:nvSpPr>
          <p:cNvPr id="4" name="文本框 3"/>
          <p:cNvSpPr txBox="1"/>
          <p:nvPr/>
        </p:nvSpPr>
        <p:spPr>
          <a:xfrm>
            <a:off x="4184371" y="309177"/>
            <a:ext cx="4384551" cy="5232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spc="3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2020</a:t>
            </a:r>
            <a:r>
              <a:rPr lang="zh-CN" altLang="en-US" sz="2800" spc="3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年重点</a:t>
            </a:r>
            <a:r>
              <a:rPr lang="zh-CN" altLang="en-US" sz="2800" spc="3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883447" y="1073452"/>
            <a:ext cx="4932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隐患排查治理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680666" y="1073452"/>
            <a:ext cx="493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教育培训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477885" y="1073452"/>
            <a:ext cx="493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环保工作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8249724" y="1073452"/>
            <a:ext cx="493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职业健康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7086227" y="1073452"/>
            <a:ext cx="493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事故管控</a:t>
            </a:r>
          </a:p>
        </p:txBody>
      </p:sp>
      <p:cxnSp>
        <p:nvCxnSpPr>
          <p:cNvPr id="11" name="直接连接符 10"/>
          <p:cNvCxnSpPr/>
          <p:nvPr/>
        </p:nvCxnSpPr>
        <p:spPr>
          <a:xfrm>
            <a:off x="3724485" y="2812094"/>
            <a:ext cx="0" cy="2196000"/>
          </a:xfrm>
          <a:prstGeom prst="line">
            <a:avLst/>
          </a:prstGeom>
          <a:ln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rgbClr val="05A3FE"/>
                </a:gs>
              </a:gsLst>
              <a:lin ang="5400000" scaled="1"/>
            </a:gra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4927266" y="2812094"/>
            <a:ext cx="0" cy="1980000"/>
          </a:xfrm>
          <a:prstGeom prst="line">
            <a:avLst/>
          </a:prstGeom>
          <a:ln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rgbClr val="05A3FE"/>
                </a:gs>
              </a:gsLst>
              <a:lin ang="5400000" scaled="1"/>
            </a:gra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7332827" y="2812094"/>
            <a:ext cx="0" cy="2196000"/>
          </a:xfrm>
          <a:prstGeom prst="line">
            <a:avLst/>
          </a:prstGeom>
          <a:ln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rgbClr val="05A3FE"/>
                </a:gs>
              </a:gsLst>
              <a:lin ang="5400000" scaled="1"/>
            </a:gra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8496324" y="2812094"/>
            <a:ext cx="0" cy="2664000"/>
          </a:xfrm>
          <a:prstGeom prst="line">
            <a:avLst/>
          </a:prstGeom>
          <a:ln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rgbClr val="05A3FE"/>
                </a:gs>
              </a:gsLst>
              <a:lin ang="5400000" scaled="1"/>
            </a:gra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6130047" y="3632331"/>
            <a:ext cx="0" cy="720000"/>
          </a:xfrm>
          <a:prstGeom prst="line">
            <a:avLst/>
          </a:prstGeom>
          <a:ln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rgbClr val="05A3FE"/>
                </a:gs>
              </a:gsLst>
              <a:lin ang="5400000" scaled="1"/>
            </a:gra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>
            <a:spLocks noChangeArrowheads="1"/>
          </p:cNvSpPr>
          <p:nvPr/>
        </p:nvSpPr>
        <p:spPr bwMode="auto">
          <a:xfrm>
            <a:off x="513284" y="229721"/>
            <a:ext cx="2674416" cy="95410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kumimoji="1" lang="en-US" altLang="zh-CN" sz="2800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2020</a:t>
            </a:r>
            <a:r>
              <a:rPr kumimoji="1" lang="zh-CN" altLang="en-US" sz="2800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</a:t>
            </a:r>
            <a:endParaRPr kumimoji="1" lang="en-US" altLang="zh-CN" sz="28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kumimoji="1" lang="zh-CN" altLang="en-US" sz="28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环保工作总结</a:t>
            </a:r>
          </a:p>
        </p:txBody>
      </p:sp>
      <p:sp>
        <p:nvSpPr>
          <p:cNvPr id="3" name="矩形 2"/>
          <p:cNvSpPr/>
          <p:nvPr/>
        </p:nvSpPr>
        <p:spPr>
          <a:xfrm>
            <a:off x="3035301" y="0"/>
            <a:ext cx="1447799" cy="6858000"/>
          </a:xfrm>
          <a:prstGeom prst="rect">
            <a:avLst/>
          </a:prstGeom>
          <a:solidFill>
            <a:srgbClr val="0B53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483100" y="0"/>
            <a:ext cx="7708900" cy="6858000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4477640" y="2294190"/>
            <a:ext cx="71374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4477640" y="4585396"/>
            <a:ext cx="71374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952500" y="2648923"/>
            <a:ext cx="863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5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730750" y="276261"/>
            <a:ext cx="34099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日常事务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4730750" y="2351140"/>
            <a:ext cx="34099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合法手续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4730750" y="4865739"/>
            <a:ext cx="34099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技术方案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4913312" y="2977938"/>
            <a:ext cx="6848475" cy="4222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XXXXXXXXXXXXXXXXXXXXXXX</a:t>
            </a: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4772025" y="794896"/>
            <a:ext cx="6848475" cy="4222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XXXXXXXXXXXXXXXXXXXXXXX</a:t>
            </a: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4716461" y="5462939"/>
            <a:ext cx="6848475" cy="4222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XXXXXXXXXXXXXXXXXXXXXXX</a:t>
            </a: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</a:p>
        </p:txBody>
      </p:sp>
      <p:grpSp>
        <p:nvGrpSpPr>
          <p:cNvPr id="16" name="Group 2323"/>
          <p:cNvGrpSpPr/>
          <p:nvPr/>
        </p:nvGrpSpPr>
        <p:grpSpPr>
          <a:xfrm>
            <a:off x="3552739" y="952744"/>
            <a:ext cx="412922" cy="412064"/>
            <a:chOff x="4981576" y="2430463"/>
            <a:chExt cx="765176" cy="763587"/>
          </a:xfrm>
          <a:solidFill>
            <a:schemeClr val="bg1"/>
          </a:solidFill>
        </p:grpSpPr>
        <p:sp>
          <p:nvSpPr>
            <p:cNvPr id="17" name="Freeform 852"/>
            <p:cNvSpPr>
              <a:spLocks noEditPoints="1"/>
            </p:cNvSpPr>
            <p:nvPr/>
          </p:nvSpPr>
          <p:spPr bwMode="auto">
            <a:xfrm>
              <a:off x="4981576" y="2430463"/>
              <a:ext cx="561976" cy="560388"/>
            </a:xfrm>
            <a:custGeom>
              <a:avLst/>
              <a:gdLst>
                <a:gd name="T0" fmla="*/ 88 w 176"/>
                <a:gd name="T1" fmla="*/ 176 h 176"/>
                <a:gd name="T2" fmla="*/ 0 w 176"/>
                <a:gd name="T3" fmla="*/ 88 h 176"/>
                <a:gd name="T4" fmla="*/ 88 w 176"/>
                <a:gd name="T5" fmla="*/ 0 h 176"/>
                <a:gd name="T6" fmla="*/ 176 w 176"/>
                <a:gd name="T7" fmla="*/ 88 h 176"/>
                <a:gd name="T8" fmla="*/ 88 w 176"/>
                <a:gd name="T9" fmla="*/ 176 h 176"/>
                <a:gd name="T10" fmla="*/ 88 w 176"/>
                <a:gd name="T11" fmla="*/ 8 h 176"/>
                <a:gd name="T12" fmla="*/ 8 w 176"/>
                <a:gd name="T13" fmla="*/ 88 h 176"/>
                <a:gd name="T14" fmla="*/ 88 w 176"/>
                <a:gd name="T15" fmla="*/ 168 h 176"/>
                <a:gd name="T16" fmla="*/ 168 w 176"/>
                <a:gd name="T17" fmla="*/ 88 h 176"/>
                <a:gd name="T18" fmla="*/ 88 w 176"/>
                <a:gd name="T19" fmla="*/ 8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6" h="176">
                  <a:moveTo>
                    <a:pt x="88" y="176"/>
                  </a:moveTo>
                  <a:cubicBezTo>
                    <a:pt x="39" y="176"/>
                    <a:pt x="0" y="137"/>
                    <a:pt x="0" y="88"/>
                  </a:cubicBezTo>
                  <a:cubicBezTo>
                    <a:pt x="0" y="39"/>
                    <a:pt x="39" y="0"/>
                    <a:pt x="88" y="0"/>
                  </a:cubicBezTo>
                  <a:cubicBezTo>
                    <a:pt x="137" y="0"/>
                    <a:pt x="176" y="39"/>
                    <a:pt x="176" y="88"/>
                  </a:cubicBezTo>
                  <a:cubicBezTo>
                    <a:pt x="176" y="137"/>
                    <a:pt x="137" y="176"/>
                    <a:pt x="88" y="176"/>
                  </a:cubicBezTo>
                  <a:close/>
                  <a:moveTo>
                    <a:pt x="88" y="8"/>
                  </a:moveTo>
                  <a:cubicBezTo>
                    <a:pt x="44" y="8"/>
                    <a:pt x="8" y="44"/>
                    <a:pt x="8" y="88"/>
                  </a:cubicBezTo>
                  <a:cubicBezTo>
                    <a:pt x="8" y="132"/>
                    <a:pt x="44" y="168"/>
                    <a:pt x="88" y="168"/>
                  </a:cubicBezTo>
                  <a:cubicBezTo>
                    <a:pt x="132" y="168"/>
                    <a:pt x="168" y="132"/>
                    <a:pt x="168" y="88"/>
                  </a:cubicBezTo>
                  <a:cubicBezTo>
                    <a:pt x="168" y="44"/>
                    <a:pt x="132" y="8"/>
                    <a:pt x="8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853"/>
            <p:cNvSpPr/>
            <p:nvPr/>
          </p:nvSpPr>
          <p:spPr bwMode="auto">
            <a:xfrm>
              <a:off x="5437189" y="2886075"/>
              <a:ext cx="309563" cy="307975"/>
            </a:xfrm>
            <a:custGeom>
              <a:avLst/>
              <a:gdLst>
                <a:gd name="T0" fmla="*/ 93 w 97"/>
                <a:gd name="T1" fmla="*/ 97 h 97"/>
                <a:gd name="T2" fmla="*/ 90 w 97"/>
                <a:gd name="T3" fmla="*/ 96 h 97"/>
                <a:gd name="T4" fmla="*/ 2 w 97"/>
                <a:gd name="T5" fmla="*/ 7 h 97"/>
                <a:gd name="T6" fmla="*/ 2 w 97"/>
                <a:gd name="T7" fmla="*/ 2 h 97"/>
                <a:gd name="T8" fmla="*/ 7 w 97"/>
                <a:gd name="T9" fmla="*/ 2 h 97"/>
                <a:gd name="T10" fmla="*/ 96 w 97"/>
                <a:gd name="T11" fmla="*/ 90 h 97"/>
                <a:gd name="T12" fmla="*/ 96 w 97"/>
                <a:gd name="T13" fmla="*/ 96 h 97"/>
                <a:gd name="T14" fmla="*/ 93 w 97"/>
                <a:gd name="T15" fmla="*/ 97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7" h="97">
                  <a:moveTo>
                    <a:pt x="93" y="97"/>
                  </a:moveTo>
                  <a:cubicBezTo>
                    <a:pt x="92" y="97"/>
                    <a:pt x="91" y="97"/>
                    <a:pt x="90" y="96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0" y="6"/>
                    <a:pt x="0" y="3"/>
                    <a:pt x="2" y="2"/>
                  </a:cubicBezTo>
                  <a:cubicBezTo>
                    <a:pt x="3" y="0"/>
                    <a:pt x="6" y="0"/>
                    <a:pt x="7" y="2"/>
                  </a:cubicBezTo>
                  <a:cubicBezTo>
                    <a:pt x="96" y="90"/>
                    <a:pt x="96" y="90"/>
                    <a:pt x="96" y="90"/>
                  </a:cubicBezTo>
                  <a:cubicBezTo>
                    <a:pt x="97" y="92"/>
                    <a:pt x="97" y="94"/>
                    <a:pt x="96" y="96"/>
                  </a:cubicBezTo>
                  <a:cubicBezTo>
                    <a:pt x="95" y="97"/>
                    <a:pt x="94" y="97"/>
                    <a:pt x="93" y="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 854"/>
            <p:cNvSpPr/>
            <p:nvPr/>
          </p:nvSpPr>
          <p:spPr bwMode="auto">
            <a:xfrm>
              <a:off x="5122864" y="2697163"/>
              <a:ext cx="279400" cy="26988"/>
            </a:xfrm>
            <a:custGeom>
              <a:avLst/>
              <a:gdLst>
                <a:gd name="T0" fmla="*/ 84 w 88"/>
                <a:gd name="T1" fmla="*/ 8 h 8"/>
                <a:gd name="T2" fmla="*/ 4 w 88"/>
                <a:gd name="T3" fmla="*/ 8 h 8"/>
                <a:gd name="T4" fmla="*/ 0 w 88"/>
                <a:gd name="T5" fmla="*/ 4 h 8"/>
                <a:gd name="T6" fmla="*/ 4 w 88"/>
                <a:gd name="T7" fmla="*/ 0 h 8"/>
                <a:gd name="T8" fmla="*/ 84 w 88"/>
                <a:gd name="T9" fmla="*/ 0 h 8"/>
                <a:gd name="T10" fmla="*/ 88 w 88"/>
                <a:gd name="T11" fmla="*/ 4 h 8"/>
                <a:gd name="T12" fmla="*/ 84 w 88"/>
                <a:gd name="T13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8" h="8">
                  <a:moveTo>
                    <a:pt x="84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86" y="0"/>
                    <a:pt x="88" y="2"/>
                    <a:pt x="88" y="4"/>
                  </a:cubicBezTo>
                  <a:cubicBezTo>
                    <a:pt x="88" y="6"/>
                    <a:pt x="86" y="8"/>
                    <a:pt x="8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855"/>
            <p:cNvSpPr/>
            <p:nvPr/>
          </p:nvSpPr>
          <p:spPr bwMode="auto">
            <a:xfrm>
              <a:off x="5249864" y="2570163"/>
              <a:ext cx="25400" cy="280988"/>
            </a:xfrm>
            <a:custGeom>
              <a:avLst/>
              <a:gdLst>
                <a:gd name="T0" fmla="*/ 4 w 8"/>
                <a:gd name="T1" fmla="*/ 88 h 88"/>
                <a:gd name="T2" fmla="*/ 0 w 8"/>
                <a:gd name="T3" fmla="*/ 84 h 88"/>
                <a:gd name="T4" fmla="*/ 0 w 8"/>
                <a:gd name="T5" fmla="*/ 4 h 88"/>
                <a:gd name="T6" fmla="*/ 4 w 8"/>
                <a:gd name="T7" fmla="*/ 0 h 88"/>
                <a:gd name="T8" fmla="*/ 8 w 8"/>
                <a:gd name="T9" fmla="*/ 4 h 88"/>
                <a:gd name="T10" fmla="*/ 8 w 8"/>
                <a:gd name="T11" fmla="*/ 84 h 88"/>
                <a:gd name="T12" fmla="*/ 4 w 8"/>
                <a:gd name="T13" fmla="*/ 8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88">
                  <a:moveTo>
                    <a:pt x="4" y="88"/>
                  </a:moveTo>
                  <a:cubicBezTo>
                    <a:pt x="2" y="88"/>
                    <a:pt x="0" y="86"/>
                    <a:pt x="0" y="8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" y="0"/>
                    <a:pt x="8" y="2"/>
                    <a:pt x="8" y="4"/>
                  </a:cubicBezTo>
                  <a:cubicBezTo>
                    <a:pt x="8" y="84"/>
                    <a:pt x="8" y="84"/>
                    <a:pt x="8" y="84"/>
                  </a:cubicBezTo>
                  <a:cubicBezTo>
                    <a:pt x="8" y="86"/>
                    <a:pt x="6" y="88"/>
                    <a:pt x="4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824"/>
          <p:cNvGrpSpPr/>
          <p:nvPr/>
        </p:nvGrpSpPr>
        <p:grpSpPr>
          <a:xfrm>
            <a:off x="3552739" y="5345382"/>
            <a:ext cx="412922" cy="400928"/>
            <a:chOff x="-261003" y="-327022"/>
            <a:chExt cx="765176" cy="742950"/>
          </a:xfrm>
          <a:solidFill>
            <a:schemeClr val="bg1"/>
          </a:solidFill>
        </p:grpSpPr>
        <p:sp>
          <p:nvSpPr>
            <p:cNvPr id="22" name="Freeform 1208"/>
            <p:cNvSpPr/>
            <p:nvPr/>
          </p:nvSpPr>
          <p:spPr bwMode="auto">
            <a:xfrm>
              <a:off x="108885" y="-327022"/>
              <a:ext cx="395288" cy="742950"/>
            </a:xfrm>
            <a:custGeom>
              <a:avLst/>
              <a:gdLst>
                <a:gd name="T0" fmla="*/ 4 w 124"/>
                <a:gd name="T1" fmla="*/ 234 h 234"/>
                <a:gd name="T2" fmla="*/ 0 w 124"/>
                <a:gd name="T3" fmla="*/ 230 h 234"/>
                <a:gd name="T4" fmla="*/ 3 w 124"/>
                <a:gd name="T5" fmla="*/ 226 h 234"/>
                <a:gd name="T6" fmla="*/ 112 w 124"/>
                <a:gd name="T7" fmla="*/ 209 h 234"/>
                <a:gd name="T8" fmla="*/ 116 w 124"/>
                <a:gd name="T9" fmla="*/ 204 h 234"/>
                <a:gd name="T10" fmla="*/ 116 w 124"/>
                <a:gd name="T11" fmla="*/ 10 h 234"/>
                <a:gd name="T12" fmla="*/ 115 w 124"/>
                <a:gd name="T13" fmla="*/ 8 h 234"/>
                <a:gd name="T14" fmla="*/ 113 w 124"/>
                <a:gd name="T15" fmla="*/ 8 h 234"/>
                <a:gd name="T16" fmla="*/ 5 w 124"/>
                <a:gd name="T17" fmla="*/ 27 h 234"/>
                <a:gd name="T18" fmla="*/ 0 w 124"/>
                <a:gd name="T19" fmla="*/ 24 h 234"/>
                <a:gd name="T20" fmla="*/ 3 w 124"/>
                <a:gd name="T21" fmla="*/ 19 h 234"/>
                <a:gd name="T22" fmla="*/ 112 w 124"/>
                <a:gd name="T23" fmla="*/ 0 h 234"/>
                <a:gd name="T24" fmla="*/ 120 w 124"/>
                <a:gd name="T25" fmla="*/ 2 h 234"/>
                <a:gd name="T26" fmla="*/ 124 w 124"/>
                <a:gd name="T27" fmla="*/ 10 h 234"/>
                <a:gd name="T28" fmla="*/ 124 w 124"/>
                <a:gd name="T29" fmla="*/ 204 h 234"/>
                <a:gd name="T30" fmla="*/ 113 w 124"/>
                <a:gd name="T31" fmla="*/ 217 h 234"/>
                <a:gd name="T32" fmla="*/ 5 w 124"/>
                <a:gd name="T33" fmla="*/ 234 h 234"/>
                <a:gd name="T34" fmla="*/ 4 w 124"/>
                <a:gd name="T35" fmla="*/ 23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4" h="234">
                  <a:moveTo>
                    <a:pt x="4" y="234"/>
                  </a:moveTo>
                  <a:cubicBezTo>
                    <a:pt x="2" y="234"/>
                    <a:pt x="0" y="232"/>
                    <a:pt x="0" y="230"/>
                  </a:cubicBezTo>
                  <a:cubicBezTo>
                    <a:pt x="0" y="228"/>
                    <a:pt x="1" y="226"/>
                    <a:pt x="3" y="226"/>
                  </a:cubicBezTo>
                  <a:cubicBezTo>
                    <a:pt x="112" y="209"/>
                    <a:pt x="112" y="209"/>
                    <a:pt x="112" y="209"/>
                  </a:cubicBezTo>
                  <a:cubicBezTo>
                    <a:pt x="114" y="209"/>
                    <a:pt x="116" y="206"/>
                    <a:pt x="116" y="204"/>
                  </a:cubicBezTo>
                  <a:cubicBezTo>
                    <a:pt x="116" y="10"/>
                    <a:pt x="116" y="10"/>
                    <a:pt x="116" y="10"/>
                  </a:cubicBezTo>
                  <a:cubicBezTo>
                    <a:pt x="116" y="10"/>
                    <a:pt x="116" y="9"/>
                    <a:pt x="115" y="8"/>
                  </a:cubicBezTo>
                  <a:cubicBezTo>
                    <a:pt x="115" y="8"/>
                    <a:pt x="114" y="8"/>
                    <a:pt x="113" y="8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3" y="27"/>
                    <a:pt x="0" y="26"/>
                    <a:pt x="0" y="24"/>
                  </a:cubicBezTo>
                  <a:cubicBezTo>
                    <a:pt x="0" y="22"/>
                    <a:pt x="1" y="19"/>
                    <a:pt x="3" y="19"/>
                  </a:cubicBezTo>
                  <a:cubicBezTo>
                    <a:pt x="112" y="0"/>
                    <a:pt x="112" y="0"/>
                    <a:pt x="112" y="0"/>
                  </a:cubicBezTo>
                  <a:cubicBezTo>
                    <a:pt x="115" y="0"/>
                    <a:pt x="118" y="0"/>
                    <a:pt x="120" y="2"/>
                  </a:cubicBezTo>
                  <a:cubicBezTo>
                    <a:pt x="123" y="4"/>
                    <a:pt x="124" y="7"/>
                    <a:pt x="124" y="10"/>
                  </a:cubicBezTo>
                  <a:cubicBezTo>
                    <a:pt x="124" y="204"/>
                    <a:pt x="124" y="204"/>
                    <a:pt x="124" y="204"/>
                  </a:cubicBezTo>
                  <a:cubicBezTo>
                    <a:pt x="124" y="210"/>
                    <a:pt x="119" y="216"/>
                    <a:pt x="113" y="217"/>
                  </a:cubicBezTo>
                  <a:cubicBezTo>
                    <a:pt x="5" y="234"/>
                    <a:pt x="5" y="234"/>
                    <a:pt x="5" y="234"/>
                  </a:cubicBezTo>
                  <a:cubicBezTo>
                    <a:pt x="4" y="234"/>
                    <a:pt x="4" y="234"/>
                    <a:pt x="4" y="2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Freeform 1209"/>
            <p:cNvSpPr/>
            <p:nvPr/>
          </p:nvSpPr>
          <p:spPr bwMode="auto">
            <a:xfrm>
              <a:off x="121585" y="-253997"/>
              <a:ext cx="0" cy="657225"/>
            </a:xfrm>
            <a:custGeom>
              <a:avLst/>
              <a:gdLst>
                <a:gd name="T0" fmla="*/ 0 h 414"/>
                <a:gd name="T1" fmla="*/ 414 h 414"/>
                <a:gd name="T2" fmla="*/ 0 h 414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414">
                  <a:moveTo>
                    <a:pt x="0" y="0"/>
                  </a:moveTo>
                  <a:lnTo>
                    <a:pt x="0" y="414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Line 1210"/>
            <p:cNvSpPr>
              <a:spLocks noChangeShapeType="1"/>
            </p:cNvSpPr>
            <p:nvPr/>
          </p:nvSpPr>
          <p:spPr bwMode="auto">
            <a:xfrm>
              <a:off x="121585" y="-253997"/>
              <a:ext cx="0" cy="657225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Freeform 1211"/>
            <p:cNvSpPr/>
            <p:nvPr/>
          </p:nvSpPr>
          <p:spPr bwMode="auto">
            <a:xfrm>
              <a:off x="108885" y="-266697"/>
              <a:ext cx="25400" cy="682625"/>
            </a:xfrm>
            <a:custGeom>
              <a:avLst/>
              <a:gdLst>
                <a:gd name="T0" fmla="*/ 4 w 8"/>
                <a:gd name="T1" fmla="*/ 215 h 215"/>
                <a:gd name="T2" fmla="*/ 0 w 8"/>
                <a:gd name="T3" fmla="*/ 211 h 215"/>
                <a:gd name="T4" fmla="*/ 0 w 8"/>
                <a:gd name="T5" fmla="*/ 4 h 215"/>
                <a:gd name="T6" fmla="*/ 4 w 8"/>
                <a:gd name="T7" fmla="*/ 0 h 215"/>
                <a:gd name="T8" fmla="*/ 8 w 8"/>
                <a:gd name="T9" fmla="*/ 4 h 215"/>
                <a:gd name="T10" fmla="*/ 8 w 8"/>
                <a:gd name="T11" fmla="*/ 211 h 215"/>
                <a:gd name="T12" fmla="*/ 4 w 8"/>
                <a:gd name="T13" fmla="*/ 215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215">
                  <a:moveTo>
                    <a:pt x="4" y="215"/>
                  </a:moveTo>
                  <a:cubicBezTo>
                    <a:pt x="2" y="215"/>
                    <a:pt x="0" y="213"/>
                    <a:pt x="0" y="21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" y="0"/>
                    <a:pt x="8" y="2"/>
                    <a:pt x="8" y="4"/>
                  </a:cubicBezTo>
                  <a:cubicBezTo>
                    <a:pt x="8" y="211"/>
                    <a:pt x="8" y="211"/>
                    <a:pt x="8" y="211"/>
                  </a:cubicBezTo>
                  <a:cubicBezTo>
                    <a:pt x="8" y="213"/>
                    <a:pt x="6" y="215"/>
                    <a:pt x="4" y="2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Freeform 1212"/>
            <p:cNvSpPr/>
            <p:nvPr/>
          </p:nvSpPr>
          <p:spPr bwMode="auto">
            <a:xfrm>
              <a:off x="223185" y="196853"/>
              <a:ext cx="152400" cy="25400"/>
            </a:xfrm>
            <a:custGeom>
              <a:avLst/>
              <a:gdLst>
                <a:gd name="T0" fmla="*/ 96 w 96"/>
                <a:gd name="T1" fmla="*/ 0 h 16"/>
                <a:gd name="T2" fmla="*/ 0 w 96"/>
                <a:gd name="T3" fmla="*/ 16 h 16"/>
                <a:gd name="T4" fmla="*/ 96 w 96"/>
                <a:gd name="T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6" h="16">
                  <a:moveTo>
                    <a:pt x="96" y="0"/>
                  </a:moveTo>
                  <a:lnTo>
                    <a:pt x="0" y="16"/>
                  </a:lnTo>
                  <a:lnTo>
                    <a:pt x="9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Line 1213"/>
            <p:cNvSpPr>
              <a:spLocks noChangeShapeType="1"/>
            </p:cNvSpPr>
            <p:nvPr/>
          </p:nvSpPr>
          <p:spPr bwMode="auto">
            <a:xfrm flipH="1">
              <a:off x="223185" y="196853"/>
              <a:ext cx="152400" cy="2540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Freeform 1214"/>
            <p:cNvSpPr/>
            <p:nvPr/>
          </p:nvSpPr>
          <p:spPr bwMode="auto">
            <a:xfrm>
              <a:off x="210485" y="184153"/>
              <a:ext cx="177800" cy="50800"/>
            </a:xfrm>
            <a:custGeom>
              <a:avLst/>
              <a:gdLst>
                <a:gd name="T0" fmla="*/ 4 w 56"/>
                <a:gd name="T1" fmla="*/ 16 h 16"/>
                <a:gd name="T2" fmla="*/ 0 w 56"/>
                <a:gd name="T3" fmla="*/ 13 h 16"/>
                <a:gd name="T4" fmla="*/ 3 w 56"/>
                <a:gd name="T5" fmla="*/ 8 h 16"/>
                <a:gd name="T6" fmla="*/ 51 w 56"/>
                <a:gd name="T7" fmla="*/ 0 h 16"/>
                <a:gd name="T8" fmla="*/ 56 w 56"/>
                <a:gd name="T9" fmla="*/ 3 h 16"/>
                <a:gd name="T10" fmla="*/ 53 w 56"/>
                <a:gd name="T11" fmla="*/ 8 h 16"/>
                <a:gd name="T12" fmla="*/ 5 w 56"/>
                <a:gd name="T13" fmla="*/ 16 h 16"/>
                <a:gd name="T14" fmla="*/ 4 w 56"/>
                <a:gd name="T1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16">
                  <a:moveTo>
                    <a:pt x="4" y="16"/>
                  </a:moveTo>
                  <a:cubicBezTo>
                    <a:pt x="2" y="16"/>
                    <a:pt x="0" y="15"/>
                    <a:pt x="0" y="13"/>
                  </a:cubicBezTo>
                  <a:cubicBezTo>
                    <a:pt x="0" y="10"/>
                    <a:pt x="1" y="8"/>
                    <a:pt x="3" y="8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4" y="0"/>
                    <a:pt x="56" y="1"/>
                    <a:pt x="56" y="3"/>
                  </a:cubicBezTo>
                  <a:cubicBezTo>
                    <a:pt x="56" y="5"/>
                    <a:pt x="55" y="7"/>
                    <a:pt x="53" y="8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4" y="16"/>
                    <a:pt x="4" y="16"/>
                    <a:pt x="4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Freeform 1215"/>
            <p:cNvSpPr/>
            <p:nvPr/>
          </p:nvSpPr>
          <p:spPr bwMode="auto">
            <a:xfrm>
              <a:off x="223185" y="-146047"/>
              <a:ext cx="152400" cy="25400"/>
            </a:xfrm>
            <a:custGeom>
              <a:avLst/>
              <a:gdLst>
                <a:gd name="T0" fmla="*/ 96 w 96"/>
                <a:gd name="T1" fmla="*/ 0 h 16"/>
                <a:gd name="T2" fmla="*/ 0 w 96"/>
                <a:gd name="T3" fmla="*/ 16 h 16"/>
                <a:gd name="T4" fmla="*/ 96 w 96"/>
                <a:gd name="T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6" h="16">
                  <a:moveTo>
                    <a:pt x="96" y="0"/>
                  </a:moveTo>
                  <a:lnTo>
                    <a:pt x="0" y="16"/>
                  </a:lnTo>
                  <a:lnTo>
                    <a:pt x="9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Line 1216"/>
            <p:cNvSpPr>
              <a:spLocks noChangeShapeType="1"/>
            </p:cNvSpPr>
            <p:nvPr/>
          </p:nvSpPr>
          <p:spPr bwMode="auto">
            <a:xfrm flipH="1">
              <a:off x="223185" y="-146047"/>
              <a:ext cx="152400" cy="2540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Freeform 1217"/>
            <p:cNvSpPr/>
            <p:nvPr/>
          </p:nvSpPr>
          <p:spPr bwMode="auto">
            <a:xfrm>
              <a:off x="210485" y="-158747"/>
              <a:ext cx="177800" cy="50800"/>
            </a:xfrm>
            <a:custGeom>
              <a:avLst/>
              <a:gdLst>
                <a:gd name="T0" fmla="*/ 4 w 56"/>
                <a:gd name="T1" fmla="*/ 16 h 16"/>
                <a:gd name="T2" fmla="*/ 0 w 56"/>
                <a:gd name="T3" fmla="*/ 13 h 16"/>
                <a:gd name="T4" fmla="*/ 3 w 56"/>
                <a:gd name="T5" fmla="*/ 8 h 16"/>
                <a:gd name="T6" fmla="*/ 51 w 56"/>
                <a:gd name="T7" fmla="*/ 0 h 16"/>
                <a:gd name="T8" fmla="*/ 56 w 56"/>
                <a:gd name="T9" fmla="*/ 3 h 16"/>
                <a:gd name="T10" fmla="*/ 53 w 56"/>
                <a:gd name="T11" fmla="*/ 8 h 16"/>
                <a:gd name="T12" fmla="*/ 5 w 56"/>
                <a:gd name="T13" fmla="*/ 16 h 16"/>
                <a:gd name="T14" fmla="*/ 4 w 56"/>
                <a:gd name="T1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16">
                  <a:moveTo>
                    <a:pt x="4" y="16"/>
                  </a:moveTo>
                  <a:cubicBezTo>
                    <a:pt x="2" y="16"/>
                    <a:pt x="0" y="15"/>
                    <a:pt x="0" y="13"/>
                  </a:cubicBezTo>
                  <a:cubicBezTo>
                    <a:pt x="0" y="10"/>
                    <a:pt x="1" y="8"/>
                    <a:pt x="3" y="8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4" y="0"/>
                    <a:pt x="56" y="1"/>
                    <a:pt x="56" y="3"/>
                  </a:cubicBezTo>
                  <a:cubicBezTo>
                    <a:pt x="56" y="5"/>
                    <a:pt x="55" y="7"/>
                    <a:pt x="53" y="8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4" y="16"/>
                    <a:pt x="4" y="16"/>
                    <a:pt x="4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Freeform 1218"/>
            <p:cNvSpPr/>
            <p:nvPr/>
          </p:nvSpPr>
          <p:spPr bwMode="auto">
            <a:xfrm>
              <a:off x="223185" y="31753"/>
              <a:ext cx="152400" cy="25400"/>
            </a:xfrm>
            <a:custGeom>
              <a:avLst/>
              <a:gdLst>
                <a:gd name="T0" fmla="*/ 96 w 96"/>
                <a:gd name="T1" fmla="*/ 0 h 16"/>
                <a:gd name="T2" fmla="*/ 0 w 96"/>
                <a:gd name="T3" fmla="*/ 16 h 16"/>
                <a:gd name="T4" fmla="*/ 96 w 96"/>
                <a:gd name="T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6" h="16">
                  <a:moveTo>
                    <a:pt x="96" y="0"/>
                  </a:moveTo>
                  <a:lnTo>
                    <a:pt x="0" y="16"/>
                  </a:lnTo>
                  <a:lnTo>
                    <a:pt x="9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Line 1219"/>
            <p:cNvSpPr>
              <a:spLocks noChangeShapeType="1"/>
            </p:cNvSpPr>
            <p:nvPr/>
          </p:nvSpPr>
          <p:spPr bwMode="auto">
            <a:xfrm flipH="1">
              <a:off x="223185" y="31753"/>
              <a:ext cx="152400" cy="2540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Freeform 1220"/>
            <p:cNvSpPr/>
            <p:nvPr/>
          </p:nvSpPr>
          <p:spPr bwMode="auto">
            <a:xfrm>
              <a:off x="210485" y="19053"/>
              <a:ext cx="177800" cy="50800"/>
            </a:xfrm>
            <a:custGeom>
              <a:avLst/>
              <a:gdLst>
                <a:gd name="T0" fmla="*/ 4 w 56"/>
                <a:gd name="T1" fmla="*/ 16 h 16"/>
                <a:gd name="T2" fmla="*/ 0 w 56"/>
                <a:gd name="T3" fmla="*/ 13 h 16"/>
                <a:gd name="T4" fmla="*/ 3 w 56"/>
                <a:gd name="T5" fmla="*/ 8 h 16"/>
                <a:gd name="T6" fmla="*/ 51 w 56"/>
                <a:gd name="T7" fmla="*/ 0 h 16"/>
                <a:gd name="T8" fmla="*/ 56 w 56"/>
                <a:gd name="T9" fmla="*/ 3 h 16"/>
                <a:gd name="T10" fmla="*/ 53 w 56"/>
                <a:gd name="T11" fmla="*/ 8 h 16"/>
                <a:gd name="T12" fmla="*/ 5 w 56"/>
                <a:gd name="T13" fmla="*/ 16 h 16"/>
                <a:gd name="T14" fmla="*/ 4 w 56"/>
                <a:gd name="T1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16">
                  <a:moveTo>
                    <a:pt x="4" y="16"/>
                  </a:moveTo>
                  <a:cubicBezTo>
                    <a:pt x="2" y="16"/>
                    <a:pt x="0" y="15"/>
                    <a:pt x="0" y="13"/>
                  </a:cubicBezTo>
                  <a:cubicBezTo>
                    <a:pt x="0" y="10"/>
                    <a:pt x="1" y="8"/>
                    <a:pt x="3" y="8"/>
                  </a:cubicBezTo>
                  <a:cubicBezTo>
                    <a:pt x="51" y="0"/>
                    <a:pt x="51" y="0"/>
                    <a:pt x="51" y="0"/>
                  </a:cubicBezTo>
                  <a:cubicBezTo>
                    <a:pt x="54" y="0"/>
                    <a:pt x="56" y="1"/>
                    <a:pt x="56" y="3"/>
                  </a:cubicBezTo>
                  <a:cubicBezTo>
                    <a:pt x="56" y="5"/>
                    <a:pt x="55" y="7"/>
                    <a:pt x="53" y="8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4" y="16"/>
                    <a:pt x="4" y="16"/>
                    <a:pt x="4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Freeform 1221"/>
            <p:cNvSpPr/>
            <p:nvPr/>
          </p:nvSpPr>
          <p:spPr bwMode="auto">
            <a:xfrm>
              <a:off x="-261003" y="-327022"/>
              <a:ext cx="395288" cy="742950"/>
            </a:xfrm>
            <a:custGeom>
              <a:avLst/>
              <a:gdLst>
                <a:gd name="T0" fmla="*/ 120 w 124"/>
                <a:gd name="T1" fmla="*/ 234 h 234"/>
                <a:gd name="T2" fmla="*/ 119 w 124"/>
                <a:gd name="T3" fmla="*/ 234 h 234"/>
                <a:gd name="T4" fmla="*/ 11 w 124"/>
                <a:gd name="T5" fmla="*/ 217 h 234"/>
                <a:gd name="T6" fmla="*/ 0 w 124"/>
                <a:gd name="T7" fmla="*/ 204 h 234"/>
                <a:gd name="T8" fmla="*/ 0 w 124"/>
                <a:gd name="T9" fmla="*/ 10 h 234"/>
                <a:gd name="T10" fmla="*/ 4 w 124"/>
                <a:gd name="T11" fmla="*/ 2 h 234"/>
                <a:gd name="T12" fmla="*/ 12 w 124"/>
                <a:gd name="T13" fmla="*/ 0 h 234"/>
                <a:gd name="T14" fmla="*/ 121 w 124"/>
                <a:gd name="T15" fmla="*/ 19 h 234"/>
                <a:gd name="T16" fmla="*/ 124 w 124"/>
                <a:gd name="T17" fmla="*/ 24 h 234"/>
                <a:gd name="T18" fmla="*/ 119 w 124"/>
                <a:gd name="T19" fmla="*/ 27 h 234"/>
                <a:gd name="T20" fmla="*/ 11 w 124"/>
                <a:gd name="T21" fmla="*/ 8 h 234"/>
                <a:gd name="T22" fmla="*/ 9 w 124"/>
                <a:gd name="T23" fmla="*/ 8 h 234"/>
                <a:gd name="T24" fmla="*/ 8 w 124"/>
                <a:gd name="T25" fmla="*/ 10 h 234"/>
                <a:gd name="T26" fmla="*/ 8 w 124"/>
                <a:gd name="T27" fmla="*/ 204 h 234"/>
                <a:gd name="T28" fmla="*/ 12 w 124"/>
                <a:gd name="T29" fmla="*/ 209 h 234"/>
                <a:gd name="T30" fmla="*/ 121 w 124"/>
                <a:gd name="T31" fmla="*/ 226 h 234"/>
                <a:gd name="T32" fmla="*/ 124 w 124"/>
                <a:gd name="T33" fmla="*/ 230 h 234"/>
                <a:gd name="T34" fmla="*/ 120 w 124"/>
                <a:gd name="T35" fmla="*/ 23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4" h="234">
                  <a:moveTo>
                    <a:pt x="120" y="234"/>
                  </a:moveTo>
                  <a:cubicBezTo>
                    <a:pt x="120" y="234"/>
                    <a:pt x="120" y="234"/>
                    <a:pt x="119" y="234"/>
                  </a:cubicBezTo>
                  <a:cubicBezTo>
                    <a:pt x="11" y="217"/>
                    <a:pt x="11" y="217"/>
                    <a:pt x="11" y="217"/>
                  </a:cubicBezTo>
                  <a:cubicBezTo>
                    <a:pt x="5" y="216"/>
                    <a:pt x="0" y="210"/>
                    <a:pt x="0" y="204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7"/>
                    <a:pt x="1" y="4"/>
                    <a:pt x="4" y="2"/>
                  </a:cubicBezTo>
                  <a:cubicBezTo>
                    <a:pt x="6" y="0"/>
                    <a:pt x="9" y="0"/>
                    <a:pt x="12" y="0"/>
                  </a:cubicBezTo>
                  <a:cubicBezTo>
                    <a:pt x="121" y="19"/>
                    <a:pt x="121" y="19"/>
                    <a:pt x="121" y="19"/>
                  </a:cubicBezTo>
                  <a:cubicBezTo>
                    <a:pt x="123" y="19"/>
                    <a:pt x="124" y="22"/>
                    <a:pt x="124" y="24"/>
                  </a:cubicBezTo>
                  <a:cubicBezTo>
                    <a:pt x="124" y="26"/>
                    <a:pt x="122" y="27"/>
                    <a:pt x="119" y="27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0" y="8"/>
                    <a:pt x="9" y="8"/>
                    <a:pt x="9" y="8"/>
                  </a:cubicBezTo>
                  <a:cubicBezTo>
                    <a:pt x="8" y="9"/>
                    <a:pt x="8" y="10"/>
                    <a:pt x="8" y="10"/>
                  </a:cubicBezTo>
                  <a:cubicBezTo>
                    <a:pt x="8" y="204"/>
                    <a:pt x="8" y="204"/>
                    <a:pt x="8" y="204"/>
                  </a:cubicBezTo>
                  <a:cubicBezTo>
                    <a:pt x="8" y="206"/>
                    <a:pt x="10" y="209"/>
                    <a:pt x="12" y="209"/>
                  </a:cubicBezTo>
                  <a:cubicBezTo>
                    <a:pt x="121" y="226"/>
                    <a:pt x="121" y="226"/>
                    <a:pt x="121" y="226"/>
                  </a:cubicBezTo>
                  <a:cubicBezTo>
                    <a:pt x="123" y="226"/>
                    <a:pt x="124" y="228"/>
                    <a:pt x="124" y="230"/>
                  </a:cubicBezTo>
                  <a:cubicBezTo>
                    <a:pt x="124" y="232"/>
                    <a:pt x="122" y="234"/>
                    <a:pt x="120" y="2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Freeform 1222"/>
            <p:cNvSpPr/>
            <p:nvPr/>
          </p:nvSpPr>
          <p:spPr bwMode="auto">
            <a:xfrm>
              <a:off x="-134003" y="196853"/>
              <a:ext cx="153988" cy="25400"/>
            </a:xfrm>
            <a:custGeom>
              <a:avLst/>
              <a:gdLst>
                <a:gd name="T0" fmla="*/ 0 w 97"/>
                <a:gd name="T1" fmla="*/ 0 h 16"/>
                <a:gd name="T2" fmla="*/ 97 w 97"/>
                <a:gd name="T3" fmla="*/ 16 h 16"/>
                <a:gd name="T4" fmla="*/ 0 w 97"/>
                <a:gd name="T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7" h="16">
                  <a:moveTo>
                    <a:pt x="0" y="0"/>
                  </a:moveTo>
                  <a:lnTo>
                    <a:pt x="97" y="1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Line 1223"/>
            <p:cNvSpPr>
              <a:spLocks noChangeShapeType="1"/>
            </p:cNvSpPr>
            <p:nvPr/>
          </p:nvSpPr>
          <p:spPr bwMode="auto">
            <a:xfrm>
              <a:off x="-134003" y="196853"/>
              <a:ext cx="153988" cy="2540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Freeform 1224"/>
            <p:cNvSpPr/>
            <p:nvPr/>
          </p:nvSpPr>
          <p:spPr bwMode="auto">
            <a:xfrm>
              <a:off x="-146703" y="184153"/>
              <a:ext cx="179388" cy="50800"/>
            </a:xfrm>
            <a:custGeom>
              <a:avLst/>
              <a:gdLst>
                <a:gd name="T0" fmla="*/ 52 w 56"/>
                <a:gd name="T1" fmla="*/ 16 h 16"/>
                <a:gd name="T2" fmla="*/ 51 w 56"/>
                <a:gd name="T3" fmla="*/ 16 h 16"/>
                <a:gd name="T4" fmla="*/ 3 w 56"/>
                <a:gd name="T5" fmla="*/ 8 h 16"/>
                <a:gd name="T6" fmla="*/ 0 w 56"/>
                <a:gd name="T7" fmla="*/ 3 h 16"/>
                <a:gd name="T8" fmla="*/ 5 w 56"/>
                <a:gd name="T9" fmla="*/ 0 h 16"/>
                <a:gd name="T10" fmla="*/ 53 w 56"/>
                <a:gd name="T11" fmla="*/ 8 h 16"/>
                <a:gd name="T12" fmla="*/ 56 w 56"/>
                <a:gd name="T13" fmla="*/ 13 h 16"/>
                <a:gd name="T14" fmla="*/ 52 w 56"/>
                <a:gd name="T1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16">
                  <a:moveTo>
                    <a:pt x="52" y="16"/>
                  </a:moveTo>
                  <a:cubicBezTo>
                    <a:pt x="52" y="16"/>
                    <a:pt x="52" y="16"/>
                    <a:pt x="51" y="16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7"/>
                    <a:pt x="0" y="5"/>
                    <a:pt x="0" y="3"/>
                  </a:cubicBezTo>
                  <a:cubicBezTo>
                    <a:pt x="0" y="1"/>
                    <a:pt x="2" y="0"/>
                    <a:pt x="5" y="0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55" y="8"/>
                    <a:pt x="56" y="10"/>
                    <a:pt x="56" y="13"/>
                  </a:cubicBezTo>
                  <a:cubicBezTo>
                    <a:pt x="56" y="15"/>
                    <a:pt x="54" y="16"/>
                    <a:pt x="52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Freeform 1225"/>
            <p:cNvSpPr/>
            <p:nvPr/>
          </p:nvSpPr>
          <p:spPr bwMode="auto">
            <a:xfrm>
              <a:off x="-134003" y="-146047"/>
              <a:ext cx="153988" cy="25400"/>
            </a:xfrm>
            <a:custGeom>
              <a:avLst/>
              <a:gdLst>
                <a:gd name="T0" fmla="*/ 0 w 97"/>
                <a:gd name="T1" fmla="*/ 0 h 16"/>
                <a:gd name="T2" fmla="*/ 97 w 97"/>
                <a:gd name="T3" fmla="*/ 16 h 16"/>
                <a:gd name="T4" fmla="*/ 0 w 97"/>
                <a:gd name="T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7" h="16">
                  <a:moveTo>
                    <a:pt x="0" y="0"/>
                  </a:moveTo>
                  <a:lnTo>
                    <a:pt x="97" y="1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Line 1226"/>
            <p:cNvSpPr>
              <a:spLocks noChangeShapeType="1"/>
            </p:cNvSpPr>
            <p:nvPr/>
          </p:nvSpPr>
          <p:spPr bwMode="auto">
            <a:xfrm>
              <a:off x="-134003" y="-146047"/>
              <a:ext cx="153988" cy="2540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Freeform 1227"/>
            <p:cNvSpPr/>
            <p:nvPr/>
          </p:nvSpPr>
          <p:spPr bwMode="auto">
            <a:xfrm>
              <a:off x="-146703" y="-158747"/>
              <a:ext cx="179388" cy="50800"/>
            </a:xfrm>
            <a:custGeom>
              <a:avLst/>
              <a:gdLst>
                <a:gd name="T0" fmla="*/ 52 w 56"/>
                <a:gd name="T1" fmla="*/ 16 h 16"/>
                <a:gd name="T2" fmla="*/ 51 w 56"/>
                <a:gd name="T3" fmla="*/ 16 h 16"/>
                <a:gd name="T4" fmla="*/ 3 w 56"/>
                <a:gd name="T5" fmla="*/ 8 h 16"/>
                <a:gd name="T6" fmla="*/ 0 w 56"/>
                <a:gd name="T7" fmla="*/ 3 h 16"/>
                <a:gd name="T8" fmla="*/ 5 w 56"/>
                <a:gd name="T9" fmla="*/ 0 h 16"/>
                <a:gd name="T10" fmla="*/ 53 w 56"/>
                <a:gd name="T11" fmla="*/ 8 h 16"/>
                <a:gd name="T12" fmla="*/ 56 w 56"/>
                <a:gd name="T13" fmla="*/ 13 h 16"/>
                <a:gd name="T14" fmla="*/ 52 w 56"/>
                <a:gd name="T1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16">
                  <a:moveTo>
                    <a:pt x="52" y="16"/>
                  </a:moveTo>
                  <a:cubicBezTo>
                    <a:pt x="52" y="16"/>
                    <a:pt x="52" y="16"/>
                    <a:pt x="51" y="16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7"/>
                    <a:pt x="0" y="5"/>
                    <a:pt x="0" y="3"/>
                  </a:cubicBezTo>
                  <a:cubicBezTo>
                    <a:pt x="0" y="1"/>
                    <a:pt x="2" y="0"/>
                    <a:pt x="5" y="0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55" y="8"/>
                    <a:pt x="56" y="10"/>
                    <a:pt x="56" y="13"/>
                  </a:cubicBezTo>
                  <a:cubicBezTo>
                    <a:pt x="56" y="15"/>
                    <a:pt x="54" y="16"/>
                    <a:pt x="52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Freeform 1228"/>
            <p:cNvSpPr/>
            <p:nvPr/>
          </p:nvSpPr>
          <p:spPr bwMode="auto">
            <a:xfrm>
              <a:off x="-134003" y="31753"/>
              <a:ext cx="153988" cy="25400"/>
            </a:xfrm>
            <a:custGeom>
              <a:avLst/>
              <a:gdLst>
                <a:gd name="T0" fmla="*/ 0 w 97"/>
                <a:gd name="T1" fmla="*/ 0 h 16"/>
                <a:gd name="T2" fmla="*/ 97 w 97"/>
                <a:gd name="T3" fmla="*/ 16 h 16"/>
                <a:gd name="T4" fmla="*/ 0 w 97"/>
                <a:gd name="T5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7" h="16">
                  <a:moveTo>
                    <a:pt x="0" y="0"/>
                  </a:moveTo>
                  <a:lnTo>
                    <a:pt x="97" y="1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Line 1229"/>
            <p:cNvSpPr>
              <a:spLocks noChangeShapeType="1"/>
            </p:cNvSpPr>
            <p:nvPr/>
          </p:nvSpPr>
          <p:spPr bwMode="auto">
            <a:xfrm>
              <a:off x="-134003" y="31753"/>
              <a:ext cx="153988" cy="25400"/>
            </a:xfrm>
            <a:prstGeom prst="lin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Freeform 1230"/>
            <p:cNvSpPr/>
            <p:nvPr/>
          </p:nvSpPr>
          <p:spPr bwMode="auto">
            <a:xfrm>
              <a:off x="-146703" y="19053"/>
              <a:ext cx="179388" cy="50800"/>
            </a:xfrm>
            <a:custGeom>
              <a:avLst/>
              <a:gdLst>
                <a:gd name="T0" fmla="*/ 52 w 56"/>
                <a:gd name="T1" fmla="*/ 16 h 16"/>
                <a:gd name="T2" fmla="*/ 51 w 56"/>
                <a:gd name="T3" fmla="*/ 16 h 16"/>
                <a:gd name="T4" fmla="*/ 3 w 56"/>
                <a:gd name="T5" fmla="*/ 8 h 16"/>
                <a:gd name="T6" fmla="*/ 0 w 56"/>
                <a:gd name="T7" fmla="*/ 3 h 16"/>
                <a:gd name="T8" fmla="*/ 5 w 56"/>
                <a:gd name="T9" fmla="*/ 0 h 16"/>
                <a:gd name="T10" fmla="*/ 53 w 56"/>
                <a:gd name="T11" fmla="*/ 8 h 16"/>
                <a:gd name="T12" fmla="*/ 56 w 56"/>
                <a:gd name="T13" fmla="*/ 13 h 16"/>
                <a:gd name="T14" fmla="*/ 52 w 56"/>
                <a:gd name="T15" fmla="*/ 1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16">
                  <a:moveTo>
                    <a:pt x="52" y="16"/>
                  </a:moveTo>
                  <a:cubicBezTo>
                    <a:pt x="52" y="16"/>
                    <a:pt x="52" y="16"/>
                    <a:pt x="51" y="16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7"/>
                    <a:pt x="0" y="5"/>
                    <a:pt x="0" y="3"/>
                  </a:cubicBezTo>
                  <a:cubicBezTo>
                    <a:pt x="0" y="1"/>
                    <a:pt x="2" y="0"/>
                    <a:pt x="5" y="0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55" y="8"/>
                    <a:pt x="56" y="10"/>
                    <a:pt x="56" y="13"/>
                  </a:cubicBezTo>
                  <a:cubicBezTo>
                    <a:pt x="56" y="15"/>
                    <a:pt x="54" y="16"/>
                    <a:pt x="52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5" name="Group 2325"/>
          <p:cNvGrpSpPr/>
          <p:nvPr/>
        </p:nvGrpSpPr>
        <p:grpSpPr>
          <a:xfrm>
            <a:off x="3552739" y="3197093"/>
            <a:ext cx="412922" cy="412065"/>
            <a:chOff x="3579812" y="6629401"/>
            <a:chExt cx="765176" cy="763588"/>
          </a:xfrm>
          <a:solidFill>
            <a:schemeClr val="bg1"/>
          </a:solidFill>
        </p:grpSpPr>
        <p:sp>
          <p:nvSpPr>
            <p:cNvPr id="46" name="Freeform 859"/>
            <p:cNvSpPr>
              <a:spLocks noEditPoints="1"/>
            </p:cNvSpPr>
            <p:nvPr/>
          </p:nvSpPr>
          <p:spPr bwMode="auto">
            <a:xfrm>
              <a:off x="3810000" y="6858001"/>
              <a:ext cx="304800" cy="306388"/>
            </a:xfrm>
            <a:custGeom>
              <a:avLst/>
              <a:gdLst>
                <a:gd name="T0" fmla="*/ 48 w 96"/>
                <a:gd name="T1" fmla="*/ 96 h 96"/>
                <a:gd name="T2" fmla="*/ 0 w 96"/>
                <a:gd name="T3" fmla="*/ 48 h 96"/>
                <a:gd name="T4" fmla="*/ 48 w 96"/>
                <a:gd name="T5" fmla="*/ 0 h 96"/>
                <a:gd name="T6" fmla="*/ 96 w 96"/>
                <a:gd name="T7" fmla="*/ 48 h 96"/>
                <a:gd name="T8" fmla="*/ 48 w 96"/>
                <a:gd name="T9" fmla="*/ 96 h 96"/>
                <a:gd name="T10" fmla="*/ 48 w 96"/>
                <a:gd name="T11" fmla="*/ 8 h 96"/>
                <a:gd name="T12" fmla="*/ 8 w 96"/>
                <a:gd name="T13" fmla="*/ 48 h 96"/>
                <a:gd name="T14" fmla="*/ 48 w 96"/>
                <a:gd name="T15" fmla="*/ 88 h 96"/>
                <a:gd name="T16" fmla="*/ 88 w 96"/>
                <a:gd name="T17" fmla="*/ 48 h 96"/>
                <a:gd name="T18" fmla="*/ 48 w 96"/>
                <a:gd name="T19" fmla="*/ 8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96">
                  <a:moveTo>
                    <a:pt x="48" y="96"/>
                  </a:moveTo>
                  <a:cubicBezTo>
                    <a:pt x="21" y="96"/>
                    <a:pt x="0" y="74"/>
                    <a:pt x="0" y="48"/>
                  </a:cubicBezTo>
                  <a:cubicBezTo>
                    <a:pt x="0" y="21"/>
                    <a:pt x="21" y="0"/>
                    <a:pt x="48" y="0"/>
                  </a:cubicBezTo>
                  <a:cubicBezTo>
                    <a:pt x="74" y="0"/>
                    <a:pt x="96" y="21"/>
                    <a:pt x="96" y="48"/>
                  </a:cubicBezTo>
                  <a:cubicBezTo>
                    <a:pt x="96" y="74"/>
                    <a:pt x="74" y="96"/>
                    <a:pt x="48" y="96"/>
                  </a:cubicBezTo>
                  <a:close/>
                  <a:moveTo>
                    <a:pt x="48" y="8"/>
                  </a:moveTo>
                  <a:cubicBezTo>
                    <a:pt x="25" y="8"/>
                    <a:pt x="8" y="26"/>
                    <a:pt x="8" y="48"/>
                  </a:cubicBezTo>
                  <a:cubicBezTo>
                    <a:pt x="8" y="70"/>
                    <a:pt x="25" y="88"/>
                    <a:pt x="48" y="88"/>
                  </a:cubicBezTo>
                  <a:cubicBezTo>
                    <a:pt x="70" y="88"/>
                    <a:pt x="88" y="70"/>
                    <a:pt x="88" y="48"/>
                  </a:cubicBezTo>
                  <a:cubicBezTo>
                    <a:pt x="88" y="26"/>
                    <a:pt x="70" y="8"/>
                    <a:pt x="4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Freeform 860"/>
            <p:cNvSpPr>
              <a:spLocks noEditPoints="1"/>
            </p:cNvSpPr>
            <p:nvPr/>
          </p:nvSpPr>
          <p:spPr bwMode="auto">
            <a:xfrm>
              <a:off x="3579812" y="6629401"/>
              <a:ext cx="765176" cy="763588"/>
            </a:xfrm>
            <a:custGeom>
              <a:avLst/>
              <a:gdLst>
                <a:gd name="T0" fmla="*/ 101 w 240"/>
                <a:gd name="T1" fmla="*/ 237 h 240"/>
                <a:gd name="T2" fmla="*/ 74 w 240"/>
                <a:gd name="T3" fmla="*/ 199 h 240"/>
                <a:gd name="T4" fmla="*/ 46 w 240"/>
                <a:gd name="T5" fmla="*/ 216 h 240"/>
                <a:gd name="T6" fmla="*/ 24 w 240"/>
                <a:gd name="T7" fmla="*/ 189 h 240"/>
                <a:gd name="T8" fmla="*/ 31 w 240"/>
                <a:gd name="T9" fmla="*/ 143 h 240"/>
                <a:gd name="T10" fmla="*/ 0 w 240"/>
                <a:gd name="T11" fmla="*/ 135 h 240"/>
                <a:gd name="T12" fmla="*/ 3 w 240"/>
                <a:gd name="T13" fmla="*/ 101 h 240"/>
                <a:gd name="T14" fmla="*/ 41 w 240"/>
                <a:gd name="T15" fmla="*/ 74 h 240"/>
                <a:gd name="T16" fmla="*/ 24 w 240"/>
                <a:gd name="T17" fmla="*/ 46 h 240"/>
                <a:gd name="T18" fmla="*/ 51 w 240"/>
                <a:gd name="T19" fmla="*/ 24 h 240"/>
                <a:gd name="T20" fmla="*/ 97 w 240"/>
                <a:gd name="T21" fmla="*/ 32 h 240"/>
                <a:gd name="T22" fmla="*/ 104 w 240"/>
                <a:gd name="T23" fmla="*/ 0 h 240"/>
                <a:gd name="T24" fmla="*/ 135 w 240"/>
                <a:gd name="T25" fmla="*/ 0 h 240"/>
                <a:gd name="T26" fmla="*/ 143 w 240"/>
                <a:gd name="T27" fmla="*/ 32 h 240"/>
                <a:gd name="T28" fmla="*/ 189 w 240"/>
                <a:gd name="T29" fmla="*/ 24 h 240"/>
                <a:gd name="T30" fmla="*/ 215 w 240"/>
                <a:gd name="T31" fmla="*/ 46 h 240"/>
                <a:gd name="T32" fmla="*/ 198 w 240"/>
                <a:gd name="T33" fmla="*/ 74 h 240"/>
                <a:gd name="T34" fmla="*/ 236 w 240"/>
                <a:gd name="T35" fmla="*/ 101 h 240"/>
                <a:gd name="T36" fmla="*/ 240 w 240"/>
                <a:gd name="T37" fmla="*/ 135 h 240"/>
                <a:gd name="T38" fmla="*/ 208 w 240"/>
                <a:gd name="T39" fmla="*/ 143 h 240"/>
                <a:gd name="T40" fmla="*/ 216 w 240"/>
                <a:gd name="T41" fmla="*/ 189 h 240"/>
                <a:gd name="T42" fmla="*/ 194 w 240"/>
                <a:gd name="T43" fmla="*/ 215 h 240"/>
                <a:gd name="T44" fmla="*/ 166 w 240"/>
                <a:gd name="T45" fmla="*/ 199 h 240"/>
                <a:gd name="T46" fmla="*/ 139 w 240"/>
                <a:gd name="T47" fmla="*/ 236 h 240"/>
                <a:gd name="T48" fmla="*/ 105 w 240"/>
                <a:gd name="T49" fmla="*/ 240 h 240"/>
                <a:gd name="T50" fmla="*/ 74 w 240"/>
                <a:gd name="T51" fmla="*/ 190 h 240"/>
                <a:gd name="T52" fmla="*/ 101 w 240"/>
                <a:gd name="T53" fmla="*/ 201 h 240"/>
                <a:gd name="T54" fmla="*/ 109 w 240"/>
                <a:gd name="T55" fmla="*/ 232 h 240"/>
                <a:gd name="T56" fmla="*/ 136 w 240"/>
                <a:gd name="T57" fmla="*/ 205 h 240"/>
                <a:gd name="T58" fmla="*/ 164 w 240"/>
                <a:gd name="T59" fmla="*/ 191 h 240"/>
                <a:gd name="T60" fmla="*/ 191 w 240"/>
                <a:gd name="T61" fmla="*/ 207 h 240"/>
                <a:gd name="T62" fmla="*/ 191 w 240"/>
                <a:gd name="T63" fmla="*/ 169 h 240"/>
                <a:gd name="T64" fmla="*/ 201 w 240"/>
                <a:gd name="T65" fmla="*/ 139 h 240"/>
                <a:gd name="T66" fmla="*/ 232 w 240"/>
                <a:gd name="T67" fmla="*/ 131 h 240"/>
                <a:gd name="T68" fmla="*/ 204 w 240"/>
                <a:gd name="T69" fmla="*/ 104 h 240"/>
                <a:gd name="T70" fmla="*/ 190 w 240"/>
                <a:gd name="T71" fmla="*/ 76 h 240"/>
                <a:gd name="T72" fmla="*/ 207 w 240"/>
                <a:gd name="T73" fmla="*/ 49 h 240"/>
                <a:gd name="T74" fmla="*/ 168 w 240"/>
                <a:gd name="T75" fmla="*/ 49 h 240"/>
                <a:gd name="T76" fmla="*/ 138 w 240"/>
                <a:gd name="T77" fmla="*/ 39 h 240"/>
                <a:gd name="T78" fmla="*/ 131 w 240"/>
                <a:gd name="T79" fmla="*/ 8 h 240"/>
                <a:gd name="T80" fmla="*/ 104 w 240"/>
                <a:gd name="T81" fmla="*/ 36 h 240"/>
                <a:gd name="T82" fmla="*/ 76 w 240"/>
                <a:gd name="T83" fmla="*/ 50 h 240"/>
                <a:gd name="T84" fmla="*/ 49 w 240"/>
                <a:gd name="T85" fmla="*/ 33 h 240"/>
                <a:gd name="T86" fmla="*/ 49 w 240"/>
                <a:gd name="T87" fmla="*/ 71 h 240"/>
                <a:gd name="T88" fmla="*/ 39 w 240"/>
                <a:gd name="T89" fmla="*/ 102 h 240"/>
                <a:gd name="T90" fmla="*/ 8 w 240"/>
                <a:gd name="T91" fmla="*/ 109 h 240"/>
                <a:gd name="T92" fmla="*/ 35 w 240"/>
                <a:gd name="T93" fmla="*/ 135 h 240"/>
                <a:gd name="T94" fmla="*/ 49 w 240"/>
                <a:gd name="T95" fmla="*/ 164 h 240"/>
                <a:gd name="T96" fmla="*/ 33 w 240"/>
                <a:gd name="T97" fmla="*/ 191 h 240"/>
                <a:gd name="T98" fmla="*/ 71 w 240"/>
                <a:gd name="T99" fmla="*/ 191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40" h="240">
                  <a:moveTo>
                    <a:pt x="105" y="240"/>
                  </a:moveTo>
                  <a:cubicBezTo>
                    <a:pt x="103" y="240"/>
                    <a:pt x="102" y="239"/>
                    <a:pt x="101" y="237"/>
                  </a:cubicBezTo>
                  <a:cubicBezTo>
                    <a:pt x="97" y="208"/>
                    <a:pt x="97" y="208"/>
                    <a:pt x="97" y="208"/>
                  </a:cubicBezTo>
                  <a:cubicBezTo>
                    <a:pt x="89" y="206"/>
                    <a:pt x="81" y="203"/>
                    <a:pt x="74" y="199"/>
                  </a:cubicBezTo>
                  <a:cubicBezTo>
                    <a:pt x="51" y="216"/>
                    <a:pt x="51" y="216"/>
                    <a:pt x="51" y="216"/>
                  </a:cubicBezTo>
                  <a:cubicBezTo>
                    <a:pt x="50" y="217"/>
                    <a:pt x="48" y="217"/>
                    <a:pt x="46" y="216"/>
                  </a:cubicBezTo>
                  <a:cubicBezTo>
                    <a:pt x="25" y="194"/>
                    <a:pt x="25" y="194"/>
                    <a:pt x="25" y="194"/>
                  </a:cubicBezTo>
                  <a:cubicBezTo>
                    <a:pt x="23" y="193"/>
                    <a:pt x="23" y="191"/>
                    <a:pt x="24" y="189"/>
                  </a:cubicBezTo>
                  <a:cubicBezTo>
                    <a:pt x="41" y="166"/>
                    <a:pt x="41" y="166"/>
                    <a:pt x="41" y="166"/>
                  </a:cubicBezTo>
                  <a:cubicBezTo>
                    <a:pt x="37" y="159"/>
                    <a:pt x="34" y="151"/>
                    <a:pt x="31" y="143"/>
                  </a:cubicBezTo>
                  <a:cubicBezTo>
                    <a:pt x="4" y="139"/>
                    <a:pt x="4" y="139"/>
                    <a:pt x="4" y="139"/>
                  </a:cubicBezTo>
                  <a:cubicBezTo>
                    <a:pt x="2" y="139"/>
                    <a:pt x="0" y="138"/>
                    <a:pt x="0" y="135"/>
                  </a:cubicBezTo>
                  <a:cubicBezTo>
                    <a:pt x="0" y="105"/>
                    <a:pt x="0" y="105"/>
                    <a:pt x="0" y="105"/>
                  </a:cubicBezTo>
                  <a:cubicBezTo>
                    <a:pt x="0" y="103"/>
                    <a:pt x="1" y="102"/>
                    <a:pt x="3" y="101"/>
                  </a:cubicBezTo>
                  <a:cubicBezTo>
                    <a:pt x="32" y="97"/>
                    <a:pt x="32" y="97"/>
                    <a:pt x="32" y="97"/>
                  </a:cubicBezTo>
                  <a:cubicBezTo>
                    <a:pt x="34" y="89"/>
                    <a:pt x="37" y="81"/>
                    <a:pt x="41" y="74"/>
                  </a:cubicBezTo>
                  <a:cubicBezTo>
                    <a:pt x="24" y="51"/>
                    <a:pt x="24" y="51"/>
                    <a:pt x="24" y="51"/>
                  </a:cubicBezTo>
                  <a:cubicBezTo>
                    <a:pt x="23" y="50"/>
                    <a:pt x="23" y="48"/>
                    <a:pt x="24" y="46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7" y="23"/>
                    <a:pt x="49" y="23"/>
                    <a:pt x="51" y="24"/>
                  </a:cubicBezTo>
                  <a:cubicBezTo>
                    <a:pt x="74" y="42"/>
                    <a:pt x="74" y="42"/>
                    <a:pt x="74" y="42"/>
                  </a:cubicBezTo>
                  <a:cubicBezTo>
                    <a:pt x="81" y="37"/>
                    <a:pt x="89" y="34"/>
                    <a:pt x="97" y="32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101" y="2"/>
                    <a:pt x="102" y="0"/>
                    <a:pt x="104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37" y="0"/>
                    <a:pt x="138" y="1"/>
                    <a:pt x="139" y="3"/>
                  </a:cubicBezTo>
                  <a:cubicBezTo>
                    <a:pt x="143" y="32"/>
                    <a:pt x="143" y="32"/>
                    <a:pt x="143" y="32"/>
                  </a:cubicBezTo>
                  <a:cubicBezTo>
                    <a:pt x="151" y="34"/>
                    <a:pt x="158" y="37"/>
                    <a:pt x="166" y="41"/>
                  </a:cubicBezTo>
                  <a:cubicBezTo>
                    <a:pt x="189" y="24"/>
                    <a:pt x="189" y="24"/>
                    <a:pt x="189" y="24"/>
                  </a:cubicBezTo>
                  <a:cubicBezTo>
                    <a:pt x="190" y="23"/>
                    <a:pt x="192" y="23"/>
                    <a:pt x="194" y="24"/>
                  </a:cubicBezTo>
                  <a:cubicBezTo>
                    <a:pt x="215" y="46"/>
                    <a:pt x="215" y="46"/>
                    <a:pt x="215" y="46"/>
                  </a:cubicBezTo>
                  <a:cubicBezTo>
                    <a:pt x="217" y="47"/>
                    <a:pt x="217" y="49"/>
                    <a:pt x="216" y="51"/>
                  </a:cubicBezTo>
                  <a:cubicBezTo>
                    <a:pt x="198" y="74"/>
                    <a:pt x="198" y="74"/>
                    <a:pt x="198" y="74"/>
                  </a:cubicBezTo>
                  <a:cubicBezTo>
                    <a:pt x="203" y="81"/>
                    <a:pt x="206" y="89"/>
                    <a:pt x="208" y="97"/>
                  </a:cubicBezTo>
                  <a:cubicBezTo>
                    <a:pt x="236" y="101"/>
                    <a:pt x="236" y="101"/>
                    <a:pt x="236" y="101"/>
                  </a:cubicBezTo>
                  <a:cubicBezTo>
                    <a:pt x="238" y="101"/>
                    <a:pt x="240" y="103"/>
                    <a:pt x="240" y="105"/>
                  </a:cubicBezTo>
                  <a:cubicBezTo>
                    <a:pt x="240" y="135"/>
                    <a:pt x="240" y="135"/>
                    <a:pt x="240" y="135"/>
                  </a:cubicBezTo>
                  <a:cubicBezTo>
                    <a:pt x="240" y="137"/>
                    <a:pt x="239" y="138"/>
                    <a:pt x="237" y="139"/>
                  </a:cubicBezTo>
                  <a:cubicBezTo>
                    <a:pt x="208" y="143"/>
                    <a:pt x="208" y="143"/>
                    <a:pt x="208" y="143"/>
                  </a:cubicBezTo>
                  <a:cubicBezTo>
                    <a:pt x="206" y="151"/>
                    <a:pt x="203" y="159"/>
                    <a:pt x="199" y="166"/>
                  </a:cubicBezTo>
                  <a:cubicBezTo>
                    <a:pt x="216" y="189"/>
                    <a:pt x="216" y="189"/>
                    <a:pt x="216" y="189"/>
                  </a:cubicBezTo>
                  <a:cubicBezTo>
                    <a:pt x="217" y="190"/>
                    <a:pt x="217" y="192"/>
                    <a:pt x="216" y="194"/>
                  </a:cubicBezTo>
                  <a:cubicBezTo>
                    <a:pt x="194" y="215"/>
                    <a:pt x="194" y="215"/>
                    <a:pt x="194" y="215"/>
                  </a:cubicBezTo>
                  <a:cubicBezTo>
                    <a:pt x="193" y="217"/>
                    <a:pt x="191" y="217"/>
                    <a:pt x="189" y="216"/>
                  </a:cubicBezTo>
                  <a:cubicBezTo>
                    <a:pt x="166" y="199"/>
                    <a:pt x="166" y="199"/>
                    <a:pt x="166" y="199"/>
                  </a:cubicBezTo>
                  <a:cubicBezTo>
                    <a:pt x="159" y="203"/>
                    <a:pt x="151" y="206"/>
                    <a:pt x="143" y="208"/>
                  </a:cubicBezTo>
                  <a:cubicBezTo>
                    <a:pt x="139" y="236"/>
                    <a:pt x="139" y="236"/>
                    <a:pt x="139" y="236"/>
                  </a:cubicBezTo>
                  <a:cubicBezTo>
                    <a:pt x="139" y="238"/>
                    <a:pt x="138" y="240"/>
                    <a:pt x="136" y="240"/>
                  </a:cubicBezTo>
                  <a:cubicBezTo>
                    <a:pt x="105" y="240"/>
                    <a:pt x="105" y="240"/>
                    <a:pt x="105" y="240"/>
                  </a:cubicBezTo>
                  <a:cubicBezTo>
                    <a:pt x="105" y="240"/>
                    <a:pt x="105" y="240"/>
                    <a:pt x="105" y="240"/>
                  </a:cubicBezTo>
                  <a:close/>
                  <a:moveTo>
                    <a:pt x="74" y="190"/>
                  </a:moveTo>
                  <a:cubicBezTo>
                    <a:pt x="75" y="190"/>
                    <a:pt x="75" y="190"/>
                    <a:pt x="76" y="191"/>
                  </a:cubicBezTo>
                  <a:cubicBezTo>
                    <a:pt x="84" y="196"/>
                    <a:pt x="92" y="199"/>
                    <a:pt x="101" y="201"/>
                  </a:cubicBezTo>
                  <a:cubicBezTo>
                    <a:pt x="103" y="202"/>
                    <a:pt x="104" y="203"/>
                    <a:pt x="105" y="205"/>
                  </a:cubicBezTo>
                  <a:cubicBezTo>
                    <a:pt x="109" y="232"/>
                    <a:pt x="109" y="232"/>
                    <a:pt x="109" y="232"/>
                  </a:cubicBezTo>
                  <a:cubicBezTo>
                    <a:pt x="132" y="232"/>
                    <a:pt x="132" y="232"/>
                    <a:pt x="132" y="232"/>
                  </a:cubicBezTo>
                  <a:cubicBezTo>
                    <a:pt x="136" y="205"/>
                    <a:pt x="136" y="205"/>
                    <a:pt x="136" y="205"/>
                  </a:cubicBezTo>
                  <a:cubicBezTo>
                    <a:pt x="136" y="203"/>
                    <a:pt x="137" y="202"/>
                    <a:pt x="139" y="201"/>
                  </a:cubicBezTo>
                  <a:cubicBezTo>
                    <a:pt x="148" y="199"/>
                    <a:pt x="156" y="196"/>
                    <a:pt x="164" y="191"/>
                  </a:cubicBezTo>
                  <a:cubicBezTo>
                    <a:pt x="166" y="190"/>
                    <a:pt x="167" y="190"/>
                    <a:pt x="169" y="191"/>
                  </a:cubicBezTo>
                  <a:cubicBezTo>
                    <a:pt x="191" y="207"/>
                    <a:pt x="191" y="207"/>
                    <a:pt x="191" y="207"/>
                  </a:cubicBezTo>
                  <a:cubicBezTo>
                    <a:pt x="208" y="191"/>
                    <a:pt x="208" y="191"/>
                    <a:pt x="208" y="191"/>
                  </a:cubicBezTo>
                  <a:cubicBezTo>
                    <a:pt x="191" y="169"/>
                    <a:pt x="191" y="169"/>
                    <a:pt x="191" y="169"/>
                  </a:cubicBezTo>
                  <a:cubicBezTo>
                    <a:pt x="190" y="167"/>
                    <a:pt x="190" y="166"/>
                    <a:pt x="191" y="164"/>
                  </a:cubicBezTo>
                  <a:cubicBezTo>
                    <a:pt x="196" y="156"/>
                    <a:pt x="199" y="148"/>
                    <a:pt x="201" y="139"/>
                  </a:cubicBezTo>
                  <a:cubicBezTo>
                    <a:pt x="202" y="137"/>
                    <a:pt x="203" y="136"/>
                    <a:pt x="205" y="136"/>
                  </a:cubicBezTo>
                  <a:cubicBezTo>
                    <a:pt x="232" y="131"/>
                    <a:pt x="232" y="131"/>
                    <a:pt x="232" y="131"/>
                  </a:cubicBezTo>
                  <a:cubicBezTo>
                    <a:pt x="232" y="108"/>
                    <a:pt x="232" y="108"/>
                    <a:pt x="232" y="108"/>
                  </a:cubicBezTo>
                  <a:cubicBezTo>
                    <a:pt x="204" y="104"/>
                    <a:pt x="204" y="104"/>
                    <a:pt x="204" y="104"/>
                  </a:cubicBezTo>
                  <a:cubicBezTo>
                    <a:pt x="203" y="104"/>
                    <a:pt x="201" y="103"/>
                    <a:pt x="201" y="101"/>
                  </a:cubicBezTo>
                  <a:cubicBezTo>
                    <a:pt x="199" y="92"/>
                    <a:pt x="195" y="84"/>
                    <a:pt x="190" y="76"/>
                  </a:cubicBezTo>
                  <a:cubicBezTo>
                    <a:pt x="189" y="74"/>
                    <a:pt x="189" y="72"/>
                    <a:pt x="190" y="71"/>
                  </a:cubicBezTo>
                  <a:cubicBezTo>
                    <a:pt x="207" y="49"/>
                    <a:pt x="207" y="49"/>
                    <a:pt x="207" y="49"/>
                  </a:cubicBezTo>
                  <a:cubicBezTo>
                    <a:pt x="191" y="32"/>
                    <a:pt x="191" y="32"/>
                    <a:pt x="191" y="32"/>
                  </a:cubicBezTo>
                  <a:cubicBezTo>
                    <a:pt x="168" y="49"/>
                    <a:pt x="168" y="49"/>
                    <a:pt x="168" y="49"/>
                  </a:cubicBezTo>
                  <a:cubicBezTo>
                    <a:pt x="167" y="50"/>
                    <a:pt x="165" y="50"/>
                    <a:pt x="164" y="50"/>
                  </a:cubicBezTo>
                  <a:cubicBezTo>
                    <a:pt x="156" y="45"/>
                    <a:pt x="147" y="41"/>
                    <a:pt x="138" y="39"/>
                  </a:cubicBezTo>
                  <a:cubicBezTo>
                    <a:pt x="137" y="39"/>
                    <a:pt x="136" y="37"/>
                    <a:pt x="135" y="36"/>
                  </a:cubicBezTo>
                  <a:cubicBezTo>
                    <a:pt x="131" y="8"/>
                    <a:pt x="131" y="8"/>
                    <a:pt x="131" y="8"/>
                  </a:cubicBezTo>
                  <a:cubicBezTo>
                    <a:pt x="108" y="8"/>
                    <a:pt x="108" y="8"/>
                    <a:pt x="108" y="8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7"/>
                    <a:pt x="103" y="39"/>
                    <a:pt x="101" y="39"/>
                  </a:cubicBezTo>
                  <a:cubicBezTo>
                    <a:pt x="92" y="41"/>
                    <a:pt x="84" y="45"/>
                    <a:pt x="76" y="50"/>
                  </a:cubicBezTo>
                  <a:cubicBezTo>
                    <a:pt x="74" y="51"/>
                    <a:pt x="72" y="51"/>
                    <a:pt x="71" y="50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49" y="71"/>
                    <a:pt x="49" y="71"/>
                    <a:pt x="49" y="71"/>
                  </a:cubicBezTo>
                  <a:cubicBezTo>
                    <a:pt x="50" y="72"/>
                    <a:pt x="51" y="74"/>
                    <a:pt x="50" y="76"/>
                  </a:cubicBezTo>
                  <a:cubicBezTo>
                    <a:pt x="45" y="84"/>
                    <a:pt x="41" y="92"/>
                    <a:pt x="39" y="102"/>
                  </a:cubicBezTo>
                  <a:cubicBezTo>
                    <a:pt x="38" y="103"/>
                    <a:pt x="37" y="104"/>
                    <a:pt x="35" y="105"/>
                  </a:cubicBezTo>
                  <a:cubicBezTo>
                    <a:pt x="8" y="109"/>
                    <a:pt x="8" y="109"/>
                    <a:pt x="8" y="109"/>
                  </a:cubicBezTo>
                  <a:cubicBezTo>
                    <a:pt x="8" y="132"/>
                    <a:pt x="8" y="132"/>
                    <a:pt x="8" y="132"/>
                  </a:cubicBezTo>
                  <a:cubicBezTo>
                    <a:pt x="35" y="135"/>
                    <a:pt x="35" y="135"/>
                    <a:pt x="35" y="135"/>
                  </a:cubicBezTo>
                  <a:cubicBezTo>
                    <a:pt x="37" y="136"/>
                    <a:pt x="38" y="137"/>
                    <a:pt x="39" y="138"/>
                  </a:cubicBezTo>
                  <a:cubicBezTo>
                    <a:pt x="41" y="148"/>
                    <a:pt x="44" y="156"/>
                    <a:pt x="49" y="164"/>
                  </a:cubicBezTo>
                  <a:cubicBezTo>
                    <a:pt x="50" y="166"/>
                    <a:pt x="50" y="167"/>
                    <a:pt x="49" y="169"/>
                  </a:cubicBezTo>
                  <a:cubicBezTo>
                    <a:pt x="33" y="191"/>
                    <a:pt x="33" y="191"/>
                    <a:pt x="33" y="191"/>
                  </a:cubicBezTo>
                  <a:cubicBezTo>
                    <a:pt x="49" y="208"/>
                    <a:pt x="49" y="208"/>
                    <a:pt x="49" y="208"/>
                  </a:cubicBezTo>
                  <a:cubicBezTo>
                    <a:pt x="71" y="191"/>
                    <a:pt x="71" y="191"/>
                    <a:pt x="71" y="191"/>
                  </a:cubicBezTo>
                  <a:cubicBezTo>
                    <a:pt x="72" y="190"/>
                    <a:pt x="73" y="190"/>
                    <a:pt x="74" y="1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565656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8240623" y="0"/>
            <a:ext cx="3951377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等腰三角形 6"/>
          <p:cNvSpPr/>
          <p:nvPr/>
        </p:nvSpPr>
        <p:spPr>
          <a:xfrm rot="5400000">
            <a:off x="8185361" y="2952076"/>
            <a:ext cx="330200" cy="29210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" y="0"/>
            <a:ext cx="3441699" cy="6858000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34149" y="241999"/>
            <a:ext cx="29615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2020</a:t>
            </a:r>
            <a:r>
              <a:rPr lang="zh-CN" altLang="en-US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</a:t>
            </a:r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教育培训工作总结</a:t>
            </a:r>
          </a:p>
        </p:txBody>
      </p:sp>
      <p:sp>
        <p:nvSpPr>
          <p:cNvPr id="4" name="矩形 3"/>
          <p:cNvSpPr/>
          <p:nvPr/>
        </p:nvSpPr>
        <p:spPr>
          <a:xfrm>
            <a:off x="8532723" y="1720840"/>
            <a:ext cx="3329425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建立并实施</a:t>
            </a:r>
            <a:r>
              <a:rPr lang="en-US" altLang="zh-CN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《</a:t>
            </a:r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安全培训工作</a:t>
            </a:r>
            <a:r>
              <a:rPr lang="en-US" altLang="zh-CN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[</a:t>
            </a:r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管理（考核）</a:t>
            </a:r>
            <a:r>
              <a:rPr lang="en-US" altLang="zh-CN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]</a:t>
            </a:r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制度</a:t>
            </a:r>
            <a:r>
              <a:rPr lang="en-US" altLang="zh-CN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》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主要负责人和安全生产管理人员的培训</a:t>
            </a:r>
            <a:endParaRPr lang="en-US" altLang="zh-CN" sz="16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特种作业人员和特种设备作业人员持证培训</a:t>
            </a:r>
            <a:endParaRPr lang="en-US" altLang="zh-CN" sz="16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新员工三级安全培训</a:t>
            </a:r>
            <a:endParaRPr lang="en-US" altLang="zh-CN" sz="16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员工日常安全培训</a:t>
            </a:r>
            <a:endParaRPr lang="en-US" altLang="zh-CN" sz="16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晋升安全培训</a:t>
            </a:r>
            <a:endParaRPr lang="en-US" altLang="zh-CN" sz="16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416394" y="707311"/>
            <a:ext cx="37756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初步建立安全培训机制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027655" y="1872309"/>
            <a:ext cx="11894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5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959743" y="2976989"/>
            <a:ext cx="2481957" cy="7875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培训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活动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284046" y="1274233"/>
            <a:ext cx="3041806" cy="430953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284047" y="2500520"/>
            <a:ext cx="3041806" cy="11220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安全培训工作</a:t>
            </a: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[</a:t>
            </a: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管理（考核）</a:t>
            </a:r>
            <a:r>
              <a:rPr lang="en-US" altLang="zh-CN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]</a:t>
            </a: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制度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" y="1737360"/>
            <a:ext cx="12191999" cy="5120640"/>
          </a:xfrm>
          <a:prstGeom prst="rect">
            <a:avLst/>
          </a:prstGeom>
          <a:solidFill>
            <a:srgbClr val="0B53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/>
        </p:nvGraphicFramePr>
        <p:xfrm>
          <a:off x="352693" y="2300152"/>
          <a:ext cx="11299372" cy="3780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9991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111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111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111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11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111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1113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1113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811138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1113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4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项目　</a:t>
                      </a:r>
                      <a:endParaRPr lang="zh-CN" alt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B53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A</a:t>
                      </a:r>
                      <a:r>
                        <a:rPr lang="zh-CN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公司</a:t>
                      </a:r>
                      <a:endParaRPr lang="zh-CN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B539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  <a:sym typeface="Arial" panose="020B0604020202020204" pitchFamily="34" charset="0"/>
                        </a:rPr>
                        <a:t>B</a:t>
                      </a:r>
                      <a:r>
                        <a:rPr kumimoji="0" lang="zh-CN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  <a:sym typeface="Arial" panose="020B0604020202020204" pitchFamily="34" charset="0"/>
                        </a:rPr>
                        <a:t>公司</a:t>
                      </a:r>
                    </a:p>
                  </a:txBody>
                  <a:tcPr marL="0" marR="0" marT="0" marB="0" anchor="ctr">
                    <a:solidFill>
                      <a:srgbClr val="0B539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  <a:sym typeface="Arial" panose="020B0604020202020204" pitchFamily="34" charset="0"/>
                        </a:rPr>
                        <a:t>C</a:t>
                      </a:r>
                      <a:r>
                        <a:rPr kumimoji="0" lang="zh-CN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  <a:sym typeface="Arial" panose="020B0604020202020204" pitchFamily="34" charset="0"/>
                        </a:rPr>
                        <a:t>公司</a:t>
                      </a:r>
                    </a:p>
                  </a:txBody>
                  <a:tcPr marL="0" marR="0" marT="0" marB="0" anchor="ctr">
                    <a:solidFill>
                      <a:srgbClr val="0B539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  <a:sym typeface="Arial" panose="020B0604020202020204" pitchFamily="34" charset="0"/>
                        </a:rPr>
                        <a:t>D</a:t>
                      </a:r>
                      <a:r>
                        <a:rPr kumimoji="0" lang="zh-CN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  <a:sym typeface="Arial" panose="020B0604020202020204" pitchFamily="34" charset="0"/>
                        </a:rPr>
                        <a:t>公司</a:t>
                      </a:r>
                    </a:p>
                  </a:txBody>
                  <a:tcPr marL="0" marR="0" marT="0" marB="0" anchor="ctr">
                    <a:solidFill>
                      <a:srgbClr val="0B539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  <a:sym typeface="Arial" panose="020B0604020202020204" pitchFamily="34" charset="0"/>
                        </a:rPr>
                        <a:t>E</a:t>
                      </a:r>
                      <a:r>
                        <a:rPr kumimoji="0" lang="zh-CN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  <a:sym typeface="Arial" panose="020B0604020202020204" pitchFamily="34" charset="0"/>
                        </a:rPr>
                        <a:t>公司</a:t>
                      </a:r>
                    </a:p>
                  </a:txBody>
                  <a:tcPr marL="0" marR="0" marT="0" marB="0" anchor="ctr">
                    <a:solidFill>
                      <a:srgbClr val="0B539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  <a:sym typeface="Arial" panose="020B0604020202020204" pitchFamily="34" charset="0"/>
                        </a:rPr>
                        <a:t>F</a:t>
                      </a:r>
                      <a:r>
                        <a:rPr kumimoji="0" lang="zh-CN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  <a:sym typeface="Arial" panose="020B0604020202020204" pitchFamily="34" charset="0"/>
                        </a:rPr>
                        <a:t>公司</a:t>
                      </a:r>
                    </a:p>
                  </a:txBody>
                  <a:tcPr marL="0" marR="0" marT="0" marB="0" anchor="ctr">
                    <a:solidFill>
                      <a:srgbClr val="0B539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  <a:sym typeface="Arial" panose="020B0604020202020204" pitchFamily="34" charset="0"/>
                        </a:rPr>
                        <a:t>G</a:t>
                      </a:r>
                      <a:r>
                        <a:rPr kumimoji="0" lang="zh-CN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  <a:sym typeface="Arial" panose="020B0604020202020204" pitchFamily="34" charset="0"/>
                        </a:rPr>
                        <a:t>公司</a:t>
                      </a:r>
                    </a:p>
                  </a:txBody>
                  <a:tcPr marL="0" marR="0" marT="0" marB="0" anchor="ctr">
                    <a:solidFill>
                      <a:srgbClr val="0B53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H</a:t>
                      </a:r>
                      <a:r>
                        <a:rPr lang="zh-CN" altLang="en-US" sz="12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公司</a:t>
                      </a:r>
                      <a:endParaRPr lang="zh-CN" altLang="en-US" sz="12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solidFill>
                      <a:srgbClr val="0B539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  <a:sym typeface="Arial" panose="020B0604020202020204" pitchFamily="34" charset="0"/>
                        </a:rPr>
                        <a:t>J</a:t>
                      </a:r>
                      <a:r>
                        <a:rPr kumimoji="0" lang="zh-CN" alt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软雅黑" panose="020B0503020204020204" pitchFamily="34" charset="-122"/>
                          <a:cs typeface="+mn-cs"/>
                          <a:sym typeface="Arial" panose="020B0604020202020204" pitchFamily="34" charset="0"/>
                        </a:rPr>
                        <a:t>公司</a:t>
                      </a:r>
                    </a:p>
                  </a:txBody>
                  <a:tcPr marL="0" marR="0" marT="0" marB="0" anchor="ctr">
                    <a:solidFill>
                      <a:srgbClr val="0B539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主要负责人培训新考和复审（人次）</a:t>
                      </a:r>
                      <a:endParaRPr lang="zh-CN" alt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2</a:t>
                      </a:r>
                      <a:endParaRPr lang="en-US" altLang="zh-CN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0</a:t>
                      </a:r>
                      <a:endParaRPr lang="en-US" altLang="zh-CN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1</a:t>
                      </a:r>
                      <a:endParaRPr lang="en-US" altLang="zh-CN" sz="14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1</a:t>
                      </a:r>
                      <a:endParaRPr lang="en-US" altLang="zh-CN" sz="14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1</a:t>
                      </a:r>
                      <a:endParaRPr lang="en-US" altLang="zh-CN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2</a:t>
                      </a:r>
                      <a:endParaRPr lang="en-US" altLang="zh-CN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2</a:t>
                      </a:r>
                      <a:endParaRPr lang="en-US" altLang="zh-CN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1</a:t>
                      </a:r>
                      <a:endParaRPr lang="en-US" altLang="zh-CN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0</a:t>
                      </a:r>
                      <a:endParaRPr lang="en-US" altLang="zh-CN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安全管理人员培训新考和复审（人次）</a:t>
                      </a:r>
                      <a:endParaRPr lang="zh-CN" alt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4</a:t>
                      </a:r>
                      <a:endParaRPr lang="en-US" altLang="zh-CN" sz="14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1</a:t>
                      </a:r>
                      <a:endParaRPr lang="en-US" altLang="zh-CN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5</a:t>
                      </a:r>
                      <a:endParaRPr lang="en-US" altLang="zh-CN" sz="14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7</a:t>
                      </a:r>
                      <a:endParaRPr lang="en-US" altLang="zh-CN" sz="14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2</a:t>
                      </a:r>
                      <a:endParaRPr lang="en-US" altLang="zh-CN" sz="14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4</a:t>
                      </a:r>
                      <a:endParaRPr lang="en-US" altLang="zh-CN" sz="14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1</a:t>
                      </a:r>
                      <a:endParaRPr lang="en-US" altLang="zh-CN" sz="14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1</a:t>
                      </a:r>
                      <a:endParaRPr lang="en-US" altLang="zh-CN" sz="14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0</a:t>
                      </a:r>
                      <a:endParaRPr lang="en-US" altLang="zh-CN" sz="14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特种（设备）作业人员培训新考和复审（人次）</a:t>
                      </a:r>
                      <a:endParaRPr lang="zh-CN" alt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3</a:t>
                      </a:r>
                      <a:endParaRPr lang="en-US" altLang="zh-CN" sz="14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19</a:t>
                      </a:r>
                      <a:endParaRPr lang="en-US" altLang="zh-CN" sz="14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33</a:t>
                      </a:r>
                      <a:endParaRPr lang="en-US" altLang="zh-CN" sz="14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26</a:t>
                      </a:r>
                      <a:endParaRPr lang="en-US" altLang="zh-CN" sz="14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6</a:t>
                      </a:r>
                      <a:endParaRPr lang="en-US" altLang="zh-CN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7</a:t>
                      </a:r>
                      <a:endParaRPr lang="en-US" altLang="zh-CN" sz="14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3</a:t>
                      </a:r>
                      <a:endParaRPr lang="en-US" altLang="zh-CN" sz="14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0</a:t>
                      </a:r>
                      <a:endParaRPr lang="en-US" altLang="zh-CN" sz="14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1</a:t>
                      </a:r>
                      <a:endParaRPr lang="en-US" altLang="zh-CN" sz="14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新员工三级安全培训（人次）</a:t>
                      </a:r>
                      <a:endParaRPr lang="zh-CN" alt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129</a:t>
                      </a:r>
                      <a:endParaRPr lang="en-US" altLang="zh-CN" sz="14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2286</a:t>
                      </a:r>
                      <a:endParaRPr lang="en-US" altLang="zh-CN" sz="14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172</a:t>
                      </a:r>
                      <a:endParaRPr lang="en-US" altLang="zh-CN" sz="14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150</a:t>
                      </a:r>
                      <a:endParaRPr lang="en-US" altLang="zh-CN" sz="14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63</a:t>
                      </a:r>
                      <a:endParaRPr lang="en-US" altLang="zh-CN" sz="14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172</a:t>
                      </a:r>
                      <a:endParaRPr lang="en-US" altLang="zh-CN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25</a:t>
                      </a:r>
                      <a:endParaRPr lang="en-US" altLang="zh-CN" sz="14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1</a:t>
                      </a:r>
                      <a:endParaRPr lang="en-US" altLang="zh-CN" sz="14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0</a:t>
                      </a:r>
                      <a:endParaRPr lang="en-US" altLang="zh-CN" sz="14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日常安全培训（人次）</a:t>
                      </a:r>
                      <a:endParaRPr lang="zh-CN" alt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72</a:t>
                      </a:r>
                      <a:endParaRPr lang="en-US" altLang="zh-CN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6469</a:t>
                      </a:r>
                      <a:endParaRPr lang="en-US" altLang="zh-CN" sz="14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520</a:t>
                      </a:r>
                      <a:endParaRPr lang="en-US" altLang="zh-CN" sz="14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255</a:t>
                      </a:r>
                      <a:endParaRPr lang="en-US" altLang="zh-CN" sz="14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416</a:t>
                      </a:r>
                      <a:endParaRPr lang="en-US" altLang="zh-CN" sz="14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400</a:t>
                      </a:r>
                      <a:endParaRPr lang="en-US" altLang="zh-CN" sz="14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38</a:t>
                      </a:r>
                      <a:endParaRPr lang="en-US" altLang="zh-CN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1</a:t>
                      </a:r>
                      <a:endParaRPr lang="en-US" altLang="zh-CN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22</a:t>
                      </a:r>
                      <a:endParaRPr lang="en-US" altLang="zh-CN" sz="14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4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外部培训（人次）</a:t>
                      </a:r>
                      <a:endParaRPr lang="zh-CN" altLang="en-US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8</a:t>
                      </a:r>
                      <a:endParaRPr lang="en-US" altLang="zh-CN" sz="1400" b="0" i="0" u="none" strike="noStrike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2</a:t>
                      </a:r>
                      <a:endParaRPr lang="en-US" altLang="zh-CN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0</a:t>
                      </a:r>
                      <a:endParaRPr lang="en-US" altLang="zh-CN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1</a:t>
                      </a:r>
                      <a:endParaRPr lang="en-US" altLang="zh-CN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2</a:t>
                      </a:r>
                      <a:endParaRPr lang="en-US" altLang="zh-CN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84</a:t>
                      </a:r>
                      <a:endParaRPr lang="en-US" altLang="zh-CN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0</a:t>
                      </a:r>
                      <a:endParaRPr lang="en-US" altLang="zh-CN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0</a:t>
                      </a:r>
                      <a:endParaRPr lang="en-US" altLang="zh-CN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4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0</a:t>
                      </a:r>
                      <a:endParaRPr lang="en-US" altLang="zh-CN" sz="14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3692646" y="324883"/>
            <a:ext cx="5270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spc="3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2020</a:t>
            </a:r>
            <a:r>
              <a:rPr lang="zh-CN" altLang="en-US" sz="2800" spc="3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年教育</a:t>
            </a:r>
            <a:r>
              <a:rPr lang="zh-CN" altLang="en-US" sz="28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培训汇总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8772000" y="-1"/>
            <a:ext cx="3420000" cy="6858000"/>
            <a:chOff x="8811157" y="419115"/>
            <a:chExt cx="3420000" cy="6858000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 rotWithShape="1">
            <a:blip r:embed="rId3" cstate="print"/>
            <a:srcRect/>
            <a:stretch>
              <a:fillRect/>
            </a:stretch>
          </p:blipFill>
          <p:spPr>
            <a:xfrm>
              <a:off x="8821502" y="419115"/>
              <a:ext cx="3399310" cy="6858000"/>
            </a:xfrm>
            <a:prstGeom prst="rect">
              <a:avLst/>
            </a:prstGeom>
          </p:spPr>
        </p:pic>
        <p:sp>
          <p:nvSpPr>
            <p:cNvPr id="10" name="矩形 9"/>
            <p:cNvSpPr/>
            <p:nvPr/>
          </p:nvSpPr>
          <p:spPr>
            <a:xfrm>
              <a:off x="8811157" y="419115"/>
              <a:ext cx="3420000" cy="6858000"/>
            </a:xfrm>
            <a:prstGeom prst="rect">
              <a:avLst/>
            </a:prstGeom>
            <a:solidFill>
              <a:srgbClr val="0070C0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418325" y="387769"/>
            <a:ext cx="112018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spc="300" dirty="0">
                <a:solidFill>
                  <a:srgbClr val="0B539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安全</a:t>
            </a:r>
            <a:endParaRPr lang="en-US" altLang="zh-CN" sz="2800" b="1" spc="300" dirty="0">
              <a:solidFill>
                <a:srgbClr val="0B5395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zh-CN" altLang="en-US" sz="2800" b="1" spc="300" dirty="0">
                <a:solidFill>
                  <a:srgbClr val="0B5395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活动</a:t>
            </a:r>
          </a:p>
        </p:txBody>
      </p:sp>
      <p:grpSp>
        <p:nvGrpSpPr>
          <p:cNvPr id="20" name="组合 19"/>
          <p:cNvGrpSpPr/>
          <p:nvPr/>
        </p:nvGrpSpPr>
        <p:grpSpPr>
          <a:xfrm>
            <a:off x="1950682" y="-1"/>
            <a:ext cx="3420001" cy="6858000"/>
            <a:chOff x="-739730" y="2082723"/>
            <a:chExt cx="3420001" cy="685800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4" cstate="print"/>
            <a:srcRect/>
            <a:stretch>
              <a:fillRect/>
            </a:stretch>
          </p:blipFill>
          <p:spPr>
            <a:xfrm>
              <a:off x="-739730" y="2082723"/>
              <a:ext cx="3420001" cy="6858000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-739730" y="2082723"/>
              <a:ext cx="3420000" cy="6858000"/>
            </a:xfrm>
            <a:prstGeom prst="rect">
              <a:avLst/>
            </a:prstGeom>
            <a:solidFill>
              <a:srgbClr val="0070C0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396856" y="1683479"/>
            <a:ext cx="1543481" cy="458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安全月活动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5361342" y="-1"/>
            <a:ext cx="3420000" cy="6858000"/>
            <a:chOff x="5415387" y="565719"/>
            <a:chExt cx="3420000" cy="6858000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5" cstate="print"/>
            <a:srcRect/>
            <a:stretch>
              <a:fillRect/>
            </a:stretch>
          </p:blipFill>
          <p:spPr>
            <a:xfrm>
              <a:off x="5415387" y="565719"/>
              <a:ext cx="3420000" cy="6858000"/>
            </a:xfrm>
            <a:prstGeom prst="rect">
              <a:avLst/>
            </a:prstGeom>
          </p:spPr>
        </p:pic>
        <p:sp>
          <p:nvSpPr>
            <p:cNvPr id="9" name="矩形 8"/>
            <p:cNvSpPr/>
            <p:nvPr/>
          </p:nvSpPr>
          <p:spPr>
            <a:xfrm>
              <a:off x="5415387" y="565719"/>
              <a:ext cx="3420000" cy="6858000"/>
            </a:xfrm>
            <a:prstGeom prst="rect">
              <a:avLst/>
            </a:prstGeom>
            <a:solidFill>
              <a:srgbClr val="0070C0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2188806" y="655696"/>
            <a:ext cx="587200" cy="577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066882" y="655696"/>
            <a:ext cx="587200" cy="577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066882" y="2542445"/>
            <a:ext cx="3125118" cy="820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155</a:t>
            </a: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个班组</a:t>
            </a:r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en-US" altLang="zh-CN" sz="3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775</a:t>
            </a: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人</a:t>
            </a:r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627844" y="2183554"/>
            <a:ext cx="2098869" cy="820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4000</a:t>
            </a: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人</a:t>
            </a:r>
            <a:r>
              <a: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/</a:t>
            </a: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次</a:t>
            </a:r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183611" y="2183554"/>
            <a:ext cx="2823935" cy="8206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6</a:t>
            </a:r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大类活动</a:t>
            </a:r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627844" y="655696"/>
            <a:ext cx="587200" cy="577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5361342" y="-176212"/>
            <a:ext cx="0" cy="7140683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8772000" y="0"/>
            <a:ext cx="0" cy="68580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/>
          <p:cNvSpPr/>
          <p:nvPr/>
        </p:nvSpPr>
        <p:spPr>
          <a:xfrm>
            <a:off x="9216069" y="3573560"/>
            <a:ext cx="1620957" cy="4169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消防技能大比拼</a:t>
            </a:r>
          </a:p>
        </p:txBody>
      </p:sp>
      <p:cxnSp>
        <p:nvCxnSpPr>
          <p:cNvPr id="27" name="直接连接符 26"/>
          <p:cNvCxnSpPr/>
          <p:nvPr/>
        </p:nvCxnSpPr>
        <p:spPr>
          <a:xfrm>
            <a:off x="551543" y="1464552"/>
            <a:ext cx="827314" cy="0"/>
          </a:xfrm>
          <a:prstGeom prst="line">
            <a:avLst/>
          </a:prstGeom>
          <a:ln w="28575">
            <a:solidFill>
              <a:srgbClr val="0F6F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: 圆角 25"/>
          <p:cNvSpPr/>
          <p:nvPr/>
        </p:nvSpPr>
        <p:spPr>
          <a:xfrm>
            <a:off x="2542047" y="3409095"/>
            <a:ext cx="1758277" cy="352425"/>
          </a:xfrm>
          <a:prstGeom prst="roundRect">
            <a:avLst>
              <a:gd name="adj" fmla="val 50000"/>
            </a:avLst>
          </a:prstGeom>
          <a:solidFill>
            <a:schemeClr val="tx1">
              <a:alpha val="2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安全征文比赛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5929564" y="3400641"/>
            <a:ext cx="15434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</a:t>
            </a:r>
            <a:r>
              <a:rPr lang="zh-CN" altLang="en-US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人次</a:t>
            </a:r>
          </a:p>
        </p:txBody>
      </p:sp>
      <p:sp>
        <p:nvSpPr>
          <p:cNvPr id="29" name="矩形: 圆角 28"/>
          <p:cNvSpPr/>
          <p:nvPr/>
        </p:nvSpPr>
        <p:spPr>
          <a:xfrm>
            <a:off x="2542047" y="3971672"/>
            <a:ext cx="1758277" cy="352425"/>
          </a:xfrm>
          <a:prstGeom prst="roundRect">
            <a:avLst>
              <a:gd name="adj" fmla="val 50000"/>
            </a:avLst>
          </a:prstGeom>
          <a:solidFill>
            <a:schemeClr val="tx1">
              <a:alpha val="2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安全标语征集比赛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5929564" y="3963218"/>
            <a:ext cx="15434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300</a:t>
            </a:r>
            <a:r>
              <a:rPr lang="zh-CN" altLang="en-US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人次</a:t>
            </a:r>
          </a:p>
        </p:txBody>
      </p:sp>
      <p:sp>
        <p:nvSpPr>
          <p:cNvPr id="30" name="矩形: 圆角 29"/>
          <p:cNvSpPr/>
          <p:nvPr/>
        </p:nvSpPr>
        <p:spPr>
          <a:xfrm>
            <a:off x="2542047" y="4534249"/>
            <a:ext cx="1758277" cy="352425"/>
          </a:xfrm>
          <a:prstGeom prst="roundRect">
            <a:avLst>
              <a:gd name="adj" fmla="val 50000"/>
            </a:avLst>
          </a:prstGeom>
          <a:solidFill>
            <a:schemeClr val="tx1">
              <a:alpha val="2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安全知识竞赛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5929564" y="4525795"/>
            <a:ext cx="15434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1200</a:t>
            </a:r>
            <a:r>
              <a:rPr lang="zh-CN" altLang="en-US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人次</a:t>
            </a:r>
          </a:p>
        </p:txBody>
      </p:sp>
      <p:sp>
        <p:nvSpPr>
          <p:cNvPr id="31" name="矩形: 圆角 30"/>
          <p:cNvSpPr/>
          <p:nvPr/>
        </p:nvSpPr>
        <p:spPr>
          <a:xfrm>
            <a:off x="2542047" y="5096826"/>
            <a:ext cx="1758277" cy="352425"/>
          </a:xfrm>
          <a:prstGeom prst="roundRect">
            <a:avLst>
              <a:gd name="adj" fmla="val 50000"/>
            </a:avLst>
          </a:prstGeom>
          <a:solidFill>
            <a:schemeClr val="tx1">
              <a:alpha val="2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隐患随手拍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5929564" y="5088372"/>
            <a:ext cx="15434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100</a:t>
            </a:r>
            <a:r>
              <a:rPr lang="zh-CN" altLang="en-US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人次</a:t>
            </a:r>
          </a:p>
        </p:txBody>
      </p:sp>
      <p:sp>
        <p:nvSpPr>
          <p:cNvPr id="32" name="矩形: 圆角 31"/>
          <p:cNvSpPr/>
          <p:nvPr/>
        </p:nvSpPr>
        <p:spPr>
          <a:xfrm>
            <a:off x="2542047" y="5659403"/>
            <a:ext cx="1758277" cy="352425"/>
          </a:xfrm>
          <a:prstGeom prst="roundRect">
            <a:avLst>
              <a:gd name="adj" fmla="val 50000"/>
            </a:avLst>
          </a:prstGeom>
          <a:solidFill>
            <a:schemeClr val="tx1">
              <a:alpha val="2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消防技能大比拼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5929564" y="5650949"/>
            <a:ext cx="15434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775</a:t>
            </a:r>
            <a:r>
              <a:rPr lang="zh-CN" altLang="en-US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人次</a:t>
            </a:r>
          </a:p>
        </p:txBody>
      </p:sp>
      <p:sp>
        <p:nvSpPr>
          <p:cNvPr id="39" name="矩形: 圆角 38"/>
          <p:cNvSpPr/>
          <p:nvPr/>
        </p:nvSpPr>
        <p:spPr>
          <a:xfrm>
            <a:off x="2542047" y="6213524"/>
            <a:ext cx="1758277" cy="352425"/>
          </a:xfrm>
          <a:prstGeom prst="roundRect">
            <a:avLst>
              <a:gd name="adj" fmla="val 50000"/>
            </a:avLst>
          </a:prstGeom>
          <a:solidFill>
            <a:schemeClr val="tx1">
              <a:alpha val="20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安全咨询日活动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5929564" y="6213524"/>
            <a:ext cx="15434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2000</a:t>
            </a:r>
            <a:r>
              <a:rPr lang="zh-CN" altLang="en-US" sz="14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人次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" y="0"/>
            <a:ext cx="3822699" cy="6858000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46410" y="462601"/>
            <a:ext cx="330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2020</a:t>
            </a:r>
            <a:r>
              <a:rPr lang="zh-CN" altLang="en-US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</a:t>
            </a:r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隐患排查治理工作总结</a:t>
            </a:r>
          </a:p>
        </p:txBody>
      </p:sp>
      <p:sp>
        <p:nvSpPr>
          <p:cNvPr id="5" name="矩形 4"/>
          <p:cNvSpPr/>
          <p:nvPr/>
        </p:nvSpPr>
        <p:spPr>
          <a:xfrm>
            <a:off x="8240623" y="0"/>
            <a:ext cx="3951377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等腰三角形 5"/>
          <p:cNvSpPr/>
          <p:nvPr/>
        </p:nvSpPr>
        <p:spPr>
          <a:xfrm rot="5400000">
            <a:off x="8185361" y="2952076"/>
            <a:ext cx="330200" cy="292100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9" name="表格 8"/>
          <p:cNvGraphicFramePr>
            <a:graphicFrameLocks noGrp="1"/>
          </p:cNvGraphicFramePr>
          <p:nvPr/>
        </p:nvGraphicFramePr>
        <p:xfrm>
          <a:off x="8532723" y="910511"/>
          <a:ext cx="3530600" cy="5230590"/>
        </p:xfrm>
        <a:graphic>
          <a:graphicData uri="http://schemas.openxmlformats.org/drawingml/2006/table">
            <a:tbl>
              <a:tblPr/>
              <a:tblGrid>
                <a:gridCol w="408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11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12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493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98501"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　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6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问题</a:t>
                      </a:r>
                      <a:r>
                        <a:rPr lang="en-US" altLang="zh-CN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/</a:t>
                      </a:r>
                      <a:r>
                        <a:rPr lang="zh-CN" altLang="en-US" sz="10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项目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6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基本要求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6F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CN" altLang="en-US" sz="10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参考依据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F6F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808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G01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zh-CN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建筑结构及场所环境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68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G1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安全出口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每座仓库的安全出口不应少于</a:t>
                      </a:r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2</a:t>
                      </a:r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个，当一座仓库的占地面积不大于</a:t>
                      </a:r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300m2</a:t>
                      </a:r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时，可设置</a:t>
                      </a:r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1</a:t>
                      </a:r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个安全出口。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GB 50016</a:t>
                      </a: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一</a:t>
                      </a:r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2014《</a:t>
                      </a: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建筑设计防火规范</a:t>
                      </a:r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》</a:t>
                      </a: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第</a:t>
                      </a:r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3.8.2</a:t>
                      </a: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条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68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G2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宿舍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员工宿舍严禁设置在厂房或仓库内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GB 50016</a:t>
                      </a: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一</a:t>
                      </a:r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2014《</a:t>
                      </a: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建筑设计防火规范</a:t>
                      </a:r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》</a:t>
                      </a: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第</a:t>
                      </a:r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3.3.5</a:t>
                      </a: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条</a:t>
                      </a:r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\</a:t>
                      </a: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第</a:t>
                      </a:r>
                      <a:r>
                        <a:rPr lang="en-US" altLang="zh-CN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3.3.9</a:t>
                      </a:r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条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680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G3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生产现场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作业区的生产物料、产品、半成品的堆放，应用黄色或白色标记在地面上标出存放范围，或设置支架、平台存放，保证人员安全，通道畅通。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GB 5083</a:t>
                      </a:r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一</a:t>
                      </a:r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1999《</a:t>
                      </a:r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生产设备安全卫生设计总则</a:t>
                      </a:r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》</a:t>
                      </a:r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第</a:t>
                      </a:r>
                      <a:r>
                        <a:rPr lang="en-US" altLang="zh-CN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5.8.1</a:t>
                      </a:r>
                      <a:r>
                        <a:rPr lang="zh-CN" alt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条</a:t>
                      </a:r>
                    </a:p>
                  </a:txBody>
                  <a:tcPr marL="9525" marR="9525" marT="9525" marB="0" anchor="ctr">
                    <a:lnL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F6F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8865347" y="256195"/>
            <a:ext cx="2865352" cy="458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事故隐患通用标准</a:t>
            </a:r>
          </a:p>
        </p:txBody>
      </p:sp>
      <p:sp>
        <p:nvSpPr>
          <p:cNvPr id="11" name="矩形 10"/>
          <p:cNvSpPr/>
          <p:nvPr/>
        </p:nvSpPr>
        <p:spPr>
          <a:xfrm>
            <a:off x="246410" y="2927698"/>
            <a:ext cx="308858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建立并实施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《</a:t>
            </a: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事故隐患（生产安全事故隐患）排查治理制度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》</a:t>
            </a: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，责任落实到部门和责任人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建立事故隐患通用标准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建立隐患排查机制（公司级、部门级）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确定隐患整改流程和措施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409700" y="1670271"/>
            <a:ext cx="1003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5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284046" y="1274233"/>
            <a:ext cx="3041806" cy="430953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284047" y="2500520"/>
            <a:ext cx="3041806" cy="5680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事故隐患通用标准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" y="5223352"/>
            <a:ext cx="12191999" cy="1634647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298742" y="5422256"/>
            <a:ext cx="1724618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2555 </a:t>
            </a: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条</a:t>
            </a:r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692646" y="324883"/>
            <a:ext cx="5270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spc="3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2020</a:t>
            </a:r>
            <a:r>
              <a:rPr lang="zh-CN" altLang="en-US" sz="2800" spc="3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年隐患</a:t>
            </a:r>
            <a:r>
              <a:rPr lang="zh-CN" altLang="en-US" sz="28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排查治理汇总</a:t>
            </a:r>
          </a:p>
        </p:txBody>
      </p:sp>
      <p:sp>
        <p:nvSpPr>
          <p:cNvPr id="2" name="矩形 1"/>
          <p:cNvSpPr/>
          <p:nvPr/>
        </p:nvSpPr>
        <p:spPr>
          <a:xfrm>
            <a:off x="2437236" y="6257835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隐患条数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5281689" y="5422256"/>
            <a:ext cx="1724618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2286 </a:t>
            </a: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条</a:t>
            </a:r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073934" y="6257835"/>
            <a:ext cx="18004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已整改隐患条数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8403129" y="5422256"/>
            <a:ext cx="18773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93.68</a:t>
            </a: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%</a:t>
            </a:r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530711" y="6257835"/>
            <a:ext cx="13388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隐患整改率</a:t>
            </a:r>
          </a:p>
        </p:txBody>
      </p:sp>
      <p:graphicFrame>
        <p:nvGraphicFramePr>
          <p:cNvPr id="11" name="图表 10"/>
          <p:cNvGraphicFramePr/>
          <p:nvPr/>
        </p:nvGraphicFramePr>
        <p:xfrm>
          <a:off x="237029" y="1009100"/>
          <a:ext cx="11811038" cy="39834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5736509"/>
            <a:ext cx="12012459" cy="1121490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540679" y="309887"/>
            <a:ext cx="3362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事故隐患类别分析</a:t>
            </a:r>
          </a:p>
        </p:txBody>
      </p:sp>
      <p:graphicFrame>
        <p:nvGraphicFramePr>
          <p:cNvPr id="5" name="图表 4"/>
          <p:cNvGraphicFramePr/>
          <p:nvPr/>
        </p:nvGraphicFramePr>
        <p:xfrm>
          <a:off x="3409404" y="1172616"/>
          <a:ext cx="6662058" cy="43007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文本框 10"/>
          <p:cNvSpPr txBox="1"/>
          <p:nvPr/>
        </p:nvSpPr>
        <p:spPr>
          <a:xfrm>
            <a:off x="3560964" y="6112588"/>
            <a:ext cx="5726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隐患主要集中在电气仪表、设施设施、作业安全三方面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6534150" y="5966192"/>
            <a:ext cx="5010508" cy="6735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46100" sx="110000" sy="110000" algn="ctr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68884" y="5983408"/>
            <a:ext cx="5010508" cy="6735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46100" sx="110000" sy="110000" algn="ctr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" y="-1"/>
            <a:ext cx="12191999" cy="5983409"/>
          </a:xfrm>
          <a:prstGeom prst="rect">
            <a:avLst/>
          </a:prstGeom>
          <a:solidFill>
            <a:srgbClr val="0B53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68884" y="1483409"/>
            <a:ext cx="5040000" cy="4500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534150" y="1483409"/>
            <a:ext cx="5040000" cy="4500000"/>
          </a:xfrm>
          <a:prstGeom prst="rect">
            <a:avLst/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TextBox 2"/>
          <p:cNvSpPr txBox="1">
            <a:spLocks noChangeArrowheads="1"/>
          </p:cNvSpPr>
          <p:nvPr/>
        </p:nvSpPr>
        <p:spPr bwMode="auto">
          <a:xfrm>
            <a:off x="792684" y="306794"/>
            <a:ext cx="4147616" cy="83099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kumimoji="1"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未完成</a:t>
            </a:r>
            <a:endParaRPr kumimoji="1" lang="en-US" altLang="zh-CN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kumimoji="1"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治理的事故隐患</a:t>
            </a:r>
          </a:p>
        </p:txBody>
      </p:sp>
      <p:cxnSp>
        <p:nvCxnSpPr>
          <p:cNvPr id="10" name="直接连接符 9"/>
          <p:cNvCxnSpPr/>
          <p:nvPr/>
        </p:nvCxnSpPr>
        <p:spPr>
          <a:xfrm>
            <a:off x="1041400" y="1268393"/>
            <a:ext cx="5842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等腰三角形 12"/>
          <p:cNvSpPr/>
          <p:nvPr/>
        </p:nvSpPr>
        <p:spPr>
          <a:xfrm>
            <a:off x="3252257" y="5740399"/>
            <a:ext cx="273255" cy="243009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等腰三角形 13"/>
          <p:cNvSpPr/>
          <p:nvPr/>
        </p:nvSpPr>
        <p:spPr>
          <a:xfrm>
            <a:off x="8917522" y="5752102"/>
            <a:ext cx="273255" cy="243009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889043" y="6074871"/>
            <a:ext cx="23302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现场管理类隐患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2209032" y="6080901"/>
            <a:ext cx="23302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基础管理类隐患</a:t>
            </a:r>
          </a:p>
        </p:txBody>
      </p:sp>
      <p:sp>
        <p:nvSpPr>
          <p:cNvPr id="20" name="矩形 19"/>
          <p:cNvSpPr/>
          <p:nvPr/>
        </p:nvSpPr>
        <p:spPr>
          <a:xfrm>
            <a:off x="971736" y="1781041"/>
            <a:ext cx="493714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各子公司主要负责人履行法定职责有待提升，档案不齐全</a:t>
            </a:r>
            <a:endParaRPr lang="en-US" altLang="zh-CN" sz="16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安全制度体系不完善，制度、规程、档案等有一部分未建立</a:t>
            </a:r>
            <a:endParaRPr lang="en-US" altLang="zh-CN" sz="16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车间班组安全教育培训学时和内容效果有待提升，档案不完善</a:t>
            </a:r>
            <a:endParaRPr lang="en-US" altLang="zh-CN" sz="16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应急救援机制不完善，相应的应急预案和物资不健全</a:t>
            </a:r>
            <a:endParaRPr lang="en-US" altLang="zh-CN" sz="16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员工离岗未进行职业健康体检</a:t>
            </a:r>
            <a:endParaRPr lang="en-US" altLang="zh-CN" sz="16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职业卫生相关档案未建立</a:t>
            </a:r>
            <a:endParaRPr lang="en-US" altLang="zh-CN" sz="16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zh-CN" altLang="en-US" sz="16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6655956" y="1781041"/>
            <a:ext cx="4796383" cy="3748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员工安全意识和技能有待提升，“三违”现象严重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设备隐患主要集中在设备安全防护防护失效或缺失，部分特种设备未注册登记，无保护限位等。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电气隐患主要集中在线路老化、积灰、接地、漏报等缺失或失效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消防隐患主要集中在消防设施失效或缺失，消防应急系统缺失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危险化学品使用、存储的管理不符合要求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………….</a:t>
            </a:r>
            <a:endParaRPr lang="zh-CN" altLang="en-US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/>
          <p:cNvGraphicFramePr/>
          <p:nvPr/>
        </p:nvGraphicFramePr>
        <p:xfrm>
          <a:off x="2895600" y="1161143"/>
          <a:ext cx="4991100" cy="50618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矩形 3"/>
          <p:cNvSpPr/>
          <p:nvPr/>
        </p:nvSpPr>
        <p:spPr>
          <a:xfrm>
            <a:off x="1" y="0"/>
            <a:ext cx="3441699" cy="6858000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089900" y="-36512"/>
            <a:ext cx="4102099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53119" y="474246"/>
            <a:ext cx="30885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spc="3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事故分析</a:t>
            </a:r>
            <a:endParaRPr lang="en-US" altLang="zh-CN" sz="2400" spc="3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24804" y="2930823"/>
            <a:ext cx="2992091" cy="874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</a:t>
            </a: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类事故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起，占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70.45%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</a:t>
            </a: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类事故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起，占</a:t>
            </a:r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29.55%</a:t>
            </a: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826659" y="474246"/>
            <a:ext cx="4263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>
                <a:latin typeface="+mj-ea"/>
                <a:ea typeface="+mj-ea"/>
              </a:defRPr>
            </a:lvl1pPr>
          </a:lstStyle>
          <a:p>
            <a:r>
              <a:rPr lang="en-US" altLang="zh-CN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2020</a:t>
            </a: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年工伤事故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类别分布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9" name="图表 8"/>
          <p:cNvGraphicFramePr/>
          <p:nvPr/>
        </p:nvGraphicFramePr>
        <p:xfrm>
          <a:off x="8227620" y="1505970"/>
          <a:ext cx="4102099" cy="53155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8009329" y="482574"/>
            <a:ext cx="4263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>
                <a:latin typeface="+mj-ea"/>
                <a:ea typeface="+mj-ea"/>
              </a:defRPr>
            </a:lvl1pPr>
          </a:lstStyle>
          <a:p>
            <a:r>
              <a:rPr lang="en-US" altLang="zh-CN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2020</a:t>
            </a:r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年人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的不安全行为原因造成的事故分布</a:t>
            </a:r>
            <a:endParaRPr lang="en-US" altLang="zh-CN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0"/>
            <a:ext cx="3441699" cy="6858000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46410" y="462601"/>
            <a:ext cx="330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</a:t>
            </a:r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职业卫生工作总结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409700" y="1670271"/>
            <a:ext cx="1003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lang="zh-CN" altLang="en-US" sz="5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24804" y="2930823"/>
            <a:ext cx="2992091" cy="874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员工职业病健康检查</a:t>
            </a: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职业病危害因素检测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/>
          <a:srcRect/>
          <a:stretch>
            <a:fillRect/>
          </a:stretch>
        </p:blipFill>
        <p:spPr/>
      </p:pic>
      <p:sp>
        <p:nvSpPr>
          <p:cNvPr id="6" name="椭圆 5"/>
          <p:cNvSpPr/>
          <p:nvPr/>
        </p:nvSpPr>
        <p:spPr>
          <a:xfrm rot="-720000">
            <a:off x="365433" y="-503907"/>
            <a:ext cx="11461132" cy="7199095"/>
          </a:xfrm>
          <a:prstGeom prst="ellipse">
            <a:avLst/>
          </a:prstGeom>
          <a:solidFill>
            <a:srgbClr val="0F6FC6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630966" y="902048"/>
            <a:ext cx="293006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 </a:t>
            </a:r>
            <a:endParaRPr lang="zh-CN" altLang="en-US" sz="13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等腰三角形 10"/>
          <p:cNvSpPr>
            <a:spLocks noChangeAspect="1"/>
          </p:cNvSpPr>
          <p:nvPr/>
        </p:nvSpPr>
        <p:spPr>
          <a:xfrm rot="10800000">
            <a:off x="4861101" y="1063723"/>
            <a:ext cx="250560" cy="216000"/>
          </a:xfrm>
          <a:prstGeom prst="triangl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等腰三角形 11"/>
          <p:cNvSpPr>
            <a:spLocks noChangeAspect="1"/>
          </p:cNvSpPr>
          <p:nvPr/>
        </p:nvSpPr>
        <p:spPr>
          <a:xfrm rot="10800000" flipV="1">
            <a:off x="7167583" y="2526816"/>
            <a:ext cx="250560" cy="216000"/>
          </a:xfrm>
          <a:prstGeom prst="triangl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5736000" y="3201194"/>
            <a:ext cx="720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5311036" y="2806810"/>
            <a:ext cx="16033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PART  THREE</a:t>
            </a: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945780" y="4118168"/>
            <a:ext cx="63004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不足与改善计划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2407084" y="5260279"/>
            <a:ext cx="73778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pc="3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Deficiencies And Improvement Plan</a:t>
            </a:r>
            <a:endParaRPr lang="zh-CN" altLang="en-US" spc="3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4630048" y="341818"/>
            <a:ext cx="3029292" cy="493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defTabSz="144018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144018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144018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144018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144018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144018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144018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144018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144018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2800" b="1" spc="300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存在的四大不足</a:t>
            </a:r>
          </a:p>
        </p:txBody>
      </p:sp>
      <p:sp>
        <p:nvSpPr>
          <p:cNvPr id="3" name="Text Box 12"/>
          <p:cNvSpPr txBox="1">
            <a:spLocks noChangeArrowheads="1"/>
          </p:cNvSpPr>
          <p:nvPr/>
        </p:nvSpPr>
        <p:spPr bwMode="auto">
          <a:xfrm>
            <a:off x="1979577" y="2246945"/>
            <a:ext cx="2495537" cy="853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r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000" b="0" dirty="0">
                <a:solidFill>
                  <a:prstClr val="black">
                    <a:lumMod val="75000"/>
                    <a:lumOff val="25000"/>
                  </a:prstClr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责任机制的建立与落实仍然薄弱</a:t>
            </a:r>
          </a:p>
        </p:txBody>
      </p:sp>
      <p:sp>
        <p:nvSpPr>
          <p:cNvPr id="4" name="Text Box 14"/>
          <p:cNvSpPr txBox="1">
            <a:spLocks noChangeArrowheads="1"/>
          </p:cNvSpPr>
          <p:nvPr/>
        </p:nvSpPr>
        <p:spPr bwMode="auto">
          <a:xfrm>
            <a:off x="9897945" y="4721217"/>
            <a:ext cx="2061580" cy="855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lvl="0" algn="r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000" b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</a:defRPr>
            </a:lvl1pPr>
            <a:lvl2pPr marL="742950" indent="-285750">
              <a:defRPr b="1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环保手续未合法合规问题突出</a:t>
            </a:r>
          </a:p>
        </p:txBody>
      </p:sp>
      <p:sp>
        <p:nvSpPr>
          <p:cNvPr id="5" name="Text Box 39"/>
          <p:cNvSpPr txBox="1">
            <a:spLocks noChangeArrowheads="1"/>
          </p:cNvSpPr>
          <p:nvPr/>
        </p:nvSpPr>
        <p:spPr bwMode="auto">
          <a:xfrm>
            <a:off x="436270" y="4683103"/>
            <a:ext cx="1731393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lvl="0" algn="r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000" b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</a:defRPr>
            </a:lvl1pPr>
            <a:lvl2pPr marL="742950" indent="-285750">
              <a:defRPr b="1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制度体系的建设与运行仍然薄弱</a:t>
            </a:r>
          </a:p>
        </p:txBody>
      </p:sp>
      <p:sp>
        <p:nvSpPr>
          <p:cNvPr id="6" name="Text Box 12"/>
          <p:cNvSpPr txBox="1">
            <a:spLocks noChangeArrowheads="1"/>
          </p:cNvSpPr>
          <p:nvPr/>
        </p:nvSpPr>
        <p:spPr bwMode="auto">
          <a:xfrm>
            <a:off x="7181181" y="2246945"/>
            <a:ext cx="2432085" cy="855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lvl="0" algn="r" fontAlgn="base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000" b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</a:defRPr>
            </a:lvl1pPr>
            <a:lvl2pPr marL="742950" indent="-285750">
              <a:defRPr b="1"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违章作业导致事故问题仍然突出</a:t>
            </a:r>
          </a:p>
        </p:txBody>
      </p:sp>
      <p:sp>
        <p:nvSpPr>
          <p:cNvPr id="7" name="不完整圆 6"/>
          <p:cNvSpPr/>
          <p:nvPr/>
        </p:nvSpPr>
        <p:spPr>
          <a:xfrm rot="16697010">
            <a:off x="2399920" y="3223091"/>
            <a:ext cx="7372442" cy="7372442"/>
          </a:xfrm>
          <a:prstGeom prst="pie">
            <a:avLst>
              <a:gd name="adj1" fmla="val 18366783"/>
              <a:gd name="adj2" fmla="val 21098599"/>
            </a:avLst>
          </a:prstGeom>
          <a:solidFill>
            <a:srgbClr val="0BD0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不完整圆 7"/>
          <p:cNvSpPr/>
          <p:nvPr/>
        </p:nvSpPr>
        <p:spPr>
          <a:xfrm rot="14137377">
            <a:off x="2416372" y="3204376"/>
            <a:ext cx="7372442" cy="7372442"/>
          </a:xfrm>
          <a:prstGeom prst="pie">
            <a:avLst>
              <a:gd name="adj1" fmla="val 18261264"/>
              <a:gd name="adj2" fmla="val 20904648"/>
            </a:avLst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不完整圆 8"/>
          <p:cNvSpPr/>
          <p:nvPr/>
        </p:nvSpPr>
        <p:spPr>
          <a:xfrm rot="18027751">
            <a:off x="2384338" y="3222401"/>
            <a:ext cx="7372442" cy="7372442"/>
          </a:xfrm>
          <a:prstGeom prst="pie">
            <a:avLst>
              <a:gd name="adj1" fmla="val 19781528"/>
              <a:gd name="adj2" fmla="val 814819"/>
            </a:avLst>
          </a:prstGeom>
          <a:solidFill>
            <a:srgbClr val="3A54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不完整圆 9"/>
          <p:cNvSpPr/>
          <p:nvPr/>
        </p:nvSpPr>
        <p:spPr>
          <a:xfrm>
            <a:off x="2378144" y="3218211"/>
            <a:ext cx="7372442" cy="7372442"/>
          </a:xfrm>
          <a:prstGeom prst="pie">
            <a:avLst>
              <a:gd name="adj1" fmla="val 18824009"/>
              <a:gd name="adj2" fmla="val 21588157"/>
            </a:avLst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3471937" y="4451479"/>
            <a:ext cx="5248126" cy="5248126"/>
          </a:xfrm>
          <a:prstGeom prst="ellipse">
            <a:avLst/>
          </a:prstGeom>
          <a:solidFill>
            <a:srgbClr val="FEFEFE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285521" y="5802735"/>
            <a:ext cx="16209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四大不足</a:t>
            </a:r>
            <a:endParaRPr kumimoji="0" lang="zh-CN" altLang="en-US" sz="280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1843055" y="2769519"/>
            <a:ext cx="8471931" cy="8471931"/>
          </a:xfrm>
          <a:prstGeom prst="ellipse">
            <a:avLst/>
          </a:prstGeom>
          <a:noFill/>
          <a:ln w="285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 rot="17520000">
            <a:off x="2690012" y="5724310"/>
            <a:ext cx="1354786" cy="284334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>
                <a:gd name="adj" fmla="val 11262665"/>
              </a:avLst>
            </a:prstTxWarp>
            <a:spAutoFit/>
          </a:bodyPr>
          <a:lstStyle/>
          <a:p>
            <a:pPr lvl="0" algn="ctr">
              <a:defRPr/>
            </a:pPr>
            <a:r>
              <a:rPr lang="zh-CN" altLang="en-US" sz="2000" dirty="0">
                <a:ln w="0"/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制度体系</a:t>
            </a:r>
            <a:endParaRPr kumimoji="0" lang="zh-CN" altLang="en-US" sz="2000" b="0" i="0" u="none" strike="noStrike" kern="1200" cap="none" spc="0" normalizeH="0" baseline="0" noProof="0" dirty="0">
              <a:ln w="0"/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 rot="20340000">
            <a:off x="4295269" y="4066823"/>
            <a:ext cx="1354786" cy="284334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>
                <a:gd name="adj" fmla="val 11081768"/>
              </a:avLst>
            </a:prstTxWarp>
            <a:spAutoFit/>
          </a:bodyPr>
          <a:lstStyle/>
          <a:p>
            <a:pPr lvl="0" algn="ctr">
              <a:defRPr/>
            </a:pPr>
            <a:r>
              <a:rPr lang="zh-CN" altLang="en-US" sz="2000" dirty="0">
                <a:ln w="0"/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责任机制</a:t>
            </a:r>
            <a:endParaRPr kumimoji="0" lang="zh-CN" altLang="en-US" sz="2000" b="0" i="0" u="none" strike="noStrike" kern="1200" cap="none" spc="0" normalizeH="0" baseline="0" noProof="0" dirty="0">
              <a:ln w="0"/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 rot="1320000">
            <a:off x="6469727" y="4041729"/>
            <a:ext cx="1354786" cy="284334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>
                <a:gd name="adj" fmla="val 11081768"/>
              </a:avLst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事故管控</a:t>
            </a:r>
          </a:p>
        </p:txBody>
      </p:sp>
      <p:sp>
        <p:nvSpPr>
          <p:cNvPr id="17" name="矩形 16"/>
          <p:cNvSpPr/>
          <p:nvPr/>
        </p:nvSpPr>
        <p:spPr>
          <a:xfrm rot="3960000">
            <a:off x="8125228" y="5701980"/>
            <a:ext cx="1354786" cy="284334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>
                <a:gd name="adj" fmla="val 11262665"/>
              </a:avLst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 w="0"/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环保手续</a:t>
            </a:r>
          </a:p>
        </p:txBody>
      </p:sp>
      <p:sp>
        <p:nvSpPr>
          <p:cNvPr id="18" name="椭圆 17"/>
          <p:cNvSpPr/>
          <p:nvPr/>
        </p:nvSpPr>
        <p:spPr>
          <a:xfrm>
            <a:off x="2163297" y="5187486"/>
            <a:ext cx="115095" cy="115095"/>
          </a:xfrm>
          <a:prstGeom prst="ellipse">
            <a:avLst/>
          </a:prstGeom>
          <a:solidFill>
            <a:srgbClr val="478B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4475114" y="3005042"/>
            <a:ext cx="115095" cy="115095"/>
          </a:xfrm>
          <a:prstGeom prst="ellipse">
            <a:avLst/>
          </a:prstGeom>
          <a:solidFill>
            <a:srgbClr val="297F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7601793" y="2999908"/>
            <a:ext cx="115095" cy="115095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9910876" y="5245033"/>
            <a:ext cx="115095" cy="115095"/>
          </a:xfrm>
          <a:prstGeom prst="ellipse">
            <a:avLst/>
          </a:prstGeom>
          <a:solidFill>
            <a:srgbClr val="4A8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5822319" y="1058870"/>
            <a:ext cx="560548" cy="0"/>
          </a:xfrm>
          <a:prstGeom prst="line">
            <a:avLst/>
          </a:prstGeom>
          <a:ln w="571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438534" y="216197"/>
            <a:ext cx="626743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制度体系的建设与运行仍然薄弱</a:t>
            </a:r>
          </a:p>
        </p:txBody>
      </p:sp>
      <p:sp>
        <p:nvSpPr>
          <p:cNvPr id="5" name="任意多边形: 形状 4"/>
          <p:cNvSpPr/>
          <p:nvPr/>
        </p:nvSpPr>
        <p:spPr>
          <a:xfrm>
            <a:off x="0" y="1727200"/>
            <a:ext cx="6705600" cy="5130800"/>
          </a:xfrm>
          <a:custGeom>
            <a:avLst/>
            <a:gdLst>
              <a:gd name="connsiteX0" fmla="*/ 0 w 6705600"/>
              <a:gd name="connsiteY0" fmla="*/ 0 h 5130800"/>
              <a:gd name="connsiteX1" fmla="*/ 5496560 w 6705600"/>
              <a:gd name="connsiteY1" fmla="*/ 0 h 5130800"/>
              <a:gd name="connsiteX2" fmla="*/ 6705600 w 6705600"/>
              <a:gd name="connsiteY2" fmla="*/ 5130800 h 5130800"/>
              <a:gd name="connsiteX3" fmla="*/ 5496560 w 6705600"/>
              <a:gd name="connsiteY3" fmla="*/ 5130800 h 5130800"/>
              <a:gd name="connsiteX4" fmla="*/ 0 w 6705600"/>
              <a:gd name="connsiteY4" fmla="*/ 5130800 h 513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5600" h="5130800">
                <a:moveTo>
                  <a:pt x="0" y="0"/>
                </a:moveTo>
                <a:lnTo>
                  <a:pt x="5496560" y="0"/>
                </a:lnTo>
                <a:lnTo>
                  <a:pt x="6705600" y="5130800"/>
                </a:lnTo>
                <a:lnTo>
                  <a:pt x="5496560" y="5130800"/>
                </a:lnTo>
                <a:lnTo>
                  <a:pt x="0" y="5130800"/>
                </a:lnTo>
                <a:close/>
              </a:path>
            </a:pathLst>
          </a:custGeom>
          <a:solidFill>
            <a:srgbClr val="0B539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任意多边形: 形状 5"/>
          <p:cNvSpPr/>
          <p:nvPr/>
        </p:nvSpPr>
        <p:spPr>
          <a:xfrm flipH="1" flipV="1">
            <a:off x="5486400" y="1727200"/>
            <a:ext cx="6705600" cy="5130800"/>
          </a:xfrm>
          <a:custGeom>
            <a:avLst/>
            <a:gdLst>
              <a:gd name="connsiteX0" fmla="*/ 0 w 6705600"/>
              <a:gd name="connsiteY0" fmla="*/ 0 h 5130800"/>
              <a:gd name="connsiteX1" fmla="*/ 5496560 w 6705600"/>
              <a:gd name="connsiteY1" fmla="*/ 0 h 5130800"/>
              <a:gd name="connsiteX2" fmla="*/ 6705600 w 6705600"/>
              <a:gd name="connsiteY2" fmla="*/ 5130800 h 5130800"/>
              <a:gd name="connsiteX3" fmla="*/ 5496560 w 6705600"/>
              <a:gd name="connsiteY3" fmla="*/ 5130800 h 5130800"/>
              <a:gd name="connsiteX4" fmla="*/ 0 w 6705600"/>
              <a:gd name="connsiteY4" fmla="*/ 5130800 h 513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5600" h="5130800">
                <a:moveTo>
                  <a:pt x="0" y="0"/>
                </a:moveTo>
                <a:lnTo>
                  <a:pt x="5496560" y="0"/>
                </a:lnTo>
                <a:lnTo>
                  <a:pt x="6705600" y="5130800"/>
                </a:lnTo>
                <a:lnTo>
                  <a:pt x="5496560" y="5130800"/>
                </a:lnTo>
                <a:lnTo>
                  <a:pt x="0" y="5130800"/>
                </a:lnTo>
                <a:close/>
              </a:path>
            </a:pathLst>
          </a:custGeom>
          <a:solidFill>
            <a:srgbClr val="00B05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022762" y="2498868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kumimoji="1"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问题分析</a:t>
            </a:r>
            <a:endParaRPr kumimoji="1" lang="en-US" altLang="zh-CN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93523" y="3179546"/>
            <a:ext cx="4592877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制度体系未全部完成，安全、环保、职业卫生和特种设备法定制度均未全部完成</a:t>
            </a: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已经实施的制度宣贯和执行不到位。基础工作中的安全培训和隐患排查在部门、车间等层面有待提升。</a:t>
            </a: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0" name="直接箭头连接符 9"/>
          <p:cNvCxnSpPr/>
          <p:nvPr/>
        </p:nvCxnSpPr>
        <p:spPr>
          <a:xfrm>
            <a:off x="755736" y="2646844"/>
            <a:ext cx="0" cy="2702527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6834839" y="2568865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kumimoji="1"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改进措施</a:t>
            </a:r>
            <a:endParaRPr kumimoji="1" lang="en-US" altLang="zh-CN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705600" y="3249543"/>
            <a:ext cx="459287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构建未完成的制度</a:t>
            </a: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执行制度中的考核项目</a:t>
            </a: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对制度进行宣贯，对基层管理人员进行培训宣导</a:t>
            </a:r>
            <a:endParaRPr lang="en-US" altLang="zh-CN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4" name="直接箭头连接符 13"/>
          <p:cNvCxnSpPr/>
          <p:nvPr/>
        </p:nvCxnSpPr>
        <p:spPr>
          <a:xfrm flipV="1">
            <a:off x="6607478" y="2716841"/>
            <a:ext cx="0" cy="2702527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-1" y="1427967"/>
            <a:ext cx="12191999" cy="54300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486255" y="1674390"/>
            <a:ext cx="3865958" cy="458353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74713" y="1674390"/>
            <a:ext cx="3834367" cy="4583535"/>
          </a:xfrm>
          <a:prstGeom prst="rect">
            <a:avLst/>
          </a:prstGeom>
          <a:solidFill>
            <a:srgbClr val="0B53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65188" y="2046635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kumimoji="1"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问题分析</a:t>
            </a:r>
            <a:endParaRPr kumimoji="1" lang="en-US" altLang="zh-CN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693025" y="2801365"/>
            <a:ext cx="362426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完善责任制，细化条款形成可操作、可量化、可闭环的责任机制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对各级管理人员进行宣贯和培训</a:t>
            </a:r>
            <a:endParaRPr kumimoji="1"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建立责任制的考核机制</a:t>
            </a:r>
          </a:p>
        </p:txBody>
      </p:sp>
      <p:sp>
        <p:nvSpPr>
          <p:cNvPr id="10" name="等腰三角形 9"/>
          <p:cNvSpPr/>
          <p:nvPr/>
        </p:nvSpPr>
        <p:spPr>
          <a:xfrm rot="5400000" flipH="1">
            <a:off x="2866880" y="3499114"/>
            <a:ext cx="4583534" cy="934086"/>
          </a:xfrm>
          <a:prstGeom prst="triangle">
            <a:avLst/>
          </a:prstGeom>
          <a:solidFill>
            <a:srgbClr val="0B53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等腰三角形 10"/>
          <p:cNvSpPr/>
          <p:nvPr/>
        </p:nvSpPr>
        <p:spPr>
          <a:xfrm rot="16200000">
            <a:off x="4727445" y="3499115"/>
            <a:ext cx="4583534" cy="934086"/>
          </a:xfrm>
          <a:prstGeom prst="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5433060" y="3341914"/>
            <a:ext cx="1325880" cy="1325880"/>
          </a:xfrm>
          <a:prstGeom prst="ellipse">
            <a:avLst/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Freeform 4"/>
          <p:cNvSpPr/>
          <p:nvPr/>
        </p:nvSpPr>
        <p:spPr bwMode="auto">
          <a:xfrm>
            <a:off x="5438710" y="3618913"/>
            <a:ext cx="1320230" cy="761498"/>
          </a:xfrm>
          <a:custGeom>
            <a:avLst/>
            <a:gdLst>
              <a:gd name="T0" fmla="*/ 0 w 2474"/>
              <a:gd name="T1" fmla="*/ 429 h 852"/>
              <a:gd name="T2" fmla="*/ 133 w 2474"/>
              <a:gd name="T3" fmla="*/ 429 h 852"/>
              <a:gd name="T4" fmla="*/ 133 w 2474"/>
              <a:gd name="T5" fmla="*/ 268 h 852"/>
              <a:gd name="T6" fmla="*/ 313 w 2474"/>
              <a:gd name="T7" fmla="*/ 579 h 852"/>
              <a:gd name="T8" fmla="*/ 313 w 2474"/>
              <a:gd name="T9" fmla="*/ 113 h 852"/>
              <a:gd name="T10" fmla="*/ 740 w 2474"/>
              <a:gd name="T11" fmla="*/ 852 h 852"/>
              <a:gd name="T12" fmla="*/ 740 w 2474"/>
              <a:gd name="T13" fmla="*/ 268 h 852"/>
              <a:gd name="T14" fmla="*/ 920 w 2474"/>
              <a:gd name="T15" fmla="*/ 579 h 852"/>
              <a:gd name="T16" fmla="*/ 920 w 2474"/>
              <a:gd name="T17" fmla="*/ 0 h 852"/>
              <a:gd name="T18" fmla="*/ 1409 w 2474"/>
              <a:gd name="T19" fmla="*/ 847 h 852"/>
              <a:gd name="T20" fmla="*/ 1409 w 2474"/>
              <a:gd name="T21" fmla="*/ 268 h 852"/>
              <a:gd name="T22" fmla="*/ 1589 w 2474"/>
              <a:gd name="T23" fmla="*/ 579 h 852"/>
              <a:gd name="T24" fmla="*/ 1589 w 2474"/>
              <a:gd name="T25" fmla="*/ 113 h 852"/>
              <a:gd name="T26" fmla="*/ 2013 w 2474"/>
              <a:gd name="T27" fmla="*/ 847 h 852"/>
              <a:gd name="T28" fmla="*/ 2013 w 2474"/>
              <a:gd name="T29" fmla="*/ 0 h 852"/>
              <a:gd name="T30" fmla="*/ 2351 w 2474"/>
              <a:gd name="T31" fmla="*/ 586 h 852"/>
              <a:gd name="T32" fmla="*/ 2351 w 2474"/>
              <a:gd name="T33" fmla="*/ 429 h 852"/>
              <a:gd name="T34" fmla="*/ 2474 w 2474"/>
              <a:gd name="T35" fmla="*/ 429 h 8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474" h="852">
                <a:moveTo>
                  <a:pt x="0" y="429"/>
                </a:moveTo>
                <a:lnTo>
                  <a:pt x="133" y="429"/>
                </a:lnTo>
                <a:lnTo>
                  <a:pt x="133" y="268"/>
                </a:lnTo>
                <a:lnTo>
                  <a:pt x="313" y="579"/>
                </a:lnTo>
                <a:lnTo>
                  <a:pt x="313" y="113"/>
                </a:lnTo>
                <a:lnTo>
                  <a:pt x="740" y="852"/>
                </a:lnTo>
                <a:lnTo>
                  <a:pt x="740" y="268"/>
                </a:lnTo>
                <a:lnTo>
                  <a:pt x="920" y="579"/>
                </a:lnTo>
                <a:lnTo>
                  <a:pt x="920" y="0"/>
                </a:lnTo>
                <a:lnTo>
                  <a:pt x="1409" y="847"/>
                </a:lnTo>
                <a:lnTo>
                  <a:pt x="1409" y="268"/>
                </a:lnTo>
                <a:lnTo>
                  <a:pt x="1589" y="579"/>
                </a:lnTo>
                <a:lnTo>
                  <a:pt x="1589" y="113"/>
                </a:lnTo>
                <a:lnTo>
                  <a:pt x="2013" y="847"/>
                </a:lnTo>
                <a:lnTo>
                  <a:pt x="2013" y="0"/>
                </a:lnTo>
                <a:lnTo>
                  <a:pt x="2351" y="586"/>
                </a:lnTo>
                <a:lnTo>
                  <a:pt x="2351" y="429"/>
                </a:lnTo>
                <a:lnTo>
                  <a:pt x="2474" y="429"/>
                </a:lnTo>
              </a:path>
            </a:pathLst>
          </a:custGeom>
          <a:noFill/>
          <a:ln w="22225" cap="flat" cmpd="sng">
            <a:solidFill>
              <a:schemeClr val="bg1"/>
            </a:solidFill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693026" y="2046635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kumimoji="1"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改进措施</a:t>
            </a:r>
          </a:p>
        </p:txBody>
      </p:sp>
      <p:cxnSp>
        <p:nvCxnSpPr>
          <p:cNvPr id="15" name="直接连接符 14"/>
          <p:cNvCxnSpPr/>
          <p:nvPr/>
        </p:nvCxnSpPr>
        <p:spPr>
          <a:xfrm>
            <a:off x="1471749" y="2638697"/>
            <a:ext cx="261257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7802512" y="2638697"/>
            <a:ext cx="261257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Box 12"/>
          <p:cNvSpPr txBox="1">
            <a:spLocks noChangeArrowheads="1"/>
          </p:cNvSpPr>
          <p:nvPr/>
        </p:nvSpPr>
        <p:spPr bwMode="auto">
          <a:xfrm>
            <a:off x="3455771" y="304671"/>
            <a:ext cx="5475287" cy="52322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责任机制的建立与落实仍然薄弱</a:t>
            </a:r>
          </a:p>
        </p:txBody>
      </p:sp>
      <p:sp>
        <p:nvSpPr>
          <p:cNvPr id="18" name="矩形 17"/>
          <p:cNvSpPr/>
          <p:nvPr/>
        </p:nvSpPr>
        <p:spPr>
          <a:xfrm>
            <a:off x="1365188" y="2801365"/>
            <a:ext cx="355066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kumimoji="1"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建立的责任制有待完善，各级管理对责任条款的理解和落实不到位</a:t>
            </a:r>
            <a:endParaRPr kumimoji="1"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kumimoji="1"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对责任条款对应的相关制度落实流于形式或未执行。如安全培训、隐患排查、分层审核、日常点检等工作流于形式</a:t>
            </a:r>
            <a:endParaRPr kumimoji="1"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kumimoji="1"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赶产量、赶任务冒险作业仍然突出</a:t>
            </a:r>
            <a:endParaRPr kumimoji="1"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kumimoji="1"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责任制落实档案不健全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: 形状 5"/>
          <p:cNvSpPr/>
          <p:nvPr/>
        </p:nvSpPr>
        <p:spPr>
          <a:xfrm flipH="1" flipV="1">
            <a:off x="5486400" y="1727200"/>
            <a:ext cx="6705600" cy="5130800"/>
          </a:xfrm>
          <a:custGeom>
            <a:avLst/>
            <a:gdLst>
              <a:gd name="connsiteX0" fmla="*/ 0 w 6705600"/>
              <a:gd name="connsiteY0" fmla="*/ 0 h 5130800"/>
              <a:gd name="connsiteX1" fmla="*/ 5496560 w 6705600"/>
              <a:gd name="connsiteY1" fmla="*/ 0 h 5130800"/>
              <a:gd name="connsiteX2" fmla="*/ 6705600 w 6705600"/>
              <a:gd name="connsiteY2" fmla="*/ 5130800 h 5130800"/>
              <a:gd name="connsiteX3" fmla="*/ 5496560 w 6705600"/>
              <a:gd name="connsiteY3" fmla="*/ 5130800 h 5130800"/>
              <a:gd name="connsiteX4" fmla="*/ 0 w 6705600"/>
              <a:gd name="connsiteY4" fmla="*/ 5130800 h 513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5600" h="5130800">
                <a:moveTo>
                  <a:pt x="0" y="0"/>
                </a:moveTo>
                <a:lnTo>
                  <a:pt x="5496560" y="0"/>
                </a:lnTo>
                <a:lnTo>
                  <a:pt x="6705600" y="5130800"/>
                </a:lnTo>
                <a:lnTo>
                  <a:pt x="5496560" y="5130800"/>
                </a:lnTo>
                <a:lnTo>
                  <a:pt x="0" y="5130800"/>
                </a:lnTo>
                <a:close/>
              </a:path>
            </a:pathLst>
          </a:custGeom>
          <a:solidFill>
            <a:srgbClr val="00B05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6491" y="3192393"/>
            <a:ext cx="4651651" cy="2322777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3206225" y="369856"/>
            <a:ext cx="521168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违章作业导致事故问题仍然突出</a:t>
            </a:r>
          </a:p>
        </p:txBody>
      </p:sp>
      <p:sp>
        <p:nvSpPr>
          <p:cNvPr id="5" name="任意多边形: 形状 4"/>
          <p:cNvSpPr/>
          <p:nvPr/>
        </p:nvSpPr>
        <p:spPr>
          <a:xfrm>
            <a:off x="0" y="1727200"/>
            <a:ext cx="6705600" cy="5130800"/>
          </a:xfrm>
          <a:custGeom>
            <a:avLst/>
            <a:gdLst>
              <a:gd name="connsiteX0" fmla="*/ 0 w 6705600"/>
              <a:gd name="connsiteY0" fmla="*/ 0 h 5130800"/>
              <a:gd name="connsiteX1" fmla="*/ 5496560 w 6705600"/>
              <a:gd name="connsiteY1" fmla="*/ 0 h 5130800"/>
              <a:gd name="connsiteX2" fmla="*/ 6705600 w 6705600"/>
              <a:gd name="connsiteY2" fmla="*/ 5130800 h 5130800"/>
              <a:gd name="connsiteX3" fmla="*/ 5496560 w 6705600"/>
              <a:gd name="connsiteY3" fmla="*/ 5130800 h 5130800"/>
              <a:gd name="connsiteX4" fmla="*/ 0 w 6705600"/>
              <a:gd name="connsiteY4" fmla="*/ 5130800 h 5130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5600" h="5130800">
                <a:moveTo>
                  <a:pt x="0" y="0"/>
                </a:moveTo>
                <a:lnTo>
                  <a:pt x="5496560" y="0"/>
                </a:lnTo>
                <a:lnTo>
                  <a:pt x="6705600" y="5130800"/>
                </a:lnTo>
                <a:lnTo>
                  <a:pt x="5496560" y="5130800"/>
                </a:lnTo>
                <a:lnTo>
                  <a:pt x="0" y="5130800"/>
                </a:lnTo>
                <a:close/>
              </a:path>
            </a:pathLst>
          </a:custGeom>
          <a:solidFill>
            <a:srgbClr val="0B539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022762" y="2498868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kumimoji="1"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问题分析</a:t>
            </a:r>
            <a:endParaRPr kumimoji="1" lang="en-US" altLang="zh-CN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55736" y="3179546"/>
            <a:ext cx="505633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2020</a:t>
            </a:r>
            <a:r>
              <a:rPr lang="zh-CN" altLang="en-US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年共计</a:t>
            </a: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发生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XX</a:t>
            </a: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起工伤事故，员工违章作业导致事故发生比例占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90%</a:t>
            </a: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，半年以内员工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XX</a:t>
            </a: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起事故，占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25%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员工的安全意识和技能薄弱，操作随意、忽视安全以及赶产量等现象突出。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设备本质安全不足，部分设备隐患无法整改、安全防护失效等现象突出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班组安全管理薄弱，基础管理人员能力有待提升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0" name="直接箭头连接符 9"/>
          <p:cNvCxnSpPr/>
          <p:nvPr/>
        </p:nvCxnSpPr>
        <p:spPr>
          <a:xfrm>
            <a:off x="755736" y="2646844"/>
            <a:ext cx="0" cy="3741430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6834839" y="2568865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kumimoji="1"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改进措施</a:t>
            </a:r>
            <a:endParaRPr kumimoji="1" lang="en-US" altLang="zh-CN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4" name="直接箭头连接符 13"/>
          <p:cNvCxnSpPr/>
          <p:nvPr/>
        </p:nvCxnSpPr>
        <p:spPr>
          <a:xfrm flipV="1">
            <a:off x="6607478" y="2716841"/>
            <a:ext cx="0" cy="2702527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-1" y="1427967"/>
            <a:ext cx="12191999" cy="543003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486255" y="1674390"/>
            <a:ext cx="3865958" cy="4583535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874713" y="1674390"/>
            <a:ext cx="3834367" cy="4583535"/>
          </a:xfrm>
          <a:prstGeom prst="rect">
            <a:avLst/>
          </a:prstGeom>
          <a:solidFill>
            <a:srgbClr val="0B53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65188" y="2046635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kumimoji="1"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问题分析</a:t>
            </a:r>
            <a:endParaRPr kumimoji="1" lang="en-US" altLang="zh-CN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693025" y="2801365"/>
            <a:ext cx="3624262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XXX</a:t>
            </a:r>
            <a:r>
              <a:rPr kumimoji="1"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环评已经在实施中，预计</a:t>
            </a:r>
            <a:r>
              <a:rPr kumimoji="1"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XX</a:t>
            </a:r>
            <a:r>
              <a:rPr kumimoji="1"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月完成</a:t>
            </a:r>
            <a:endParaRPr kumimoji="1"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评审废气</a:t>
            </a:r>
            <a:r>
              <a:rPr kumimoji="1"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/</a:t>
            </a:r>
            <a:r>
              <a:rPr kumimoji="1"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废水治理设施方案</a:t>
            </a:r>
          </a:p>
        </p:txBody>
      </p:sp>
      <p:sp>
        <p:nvSpPr>
          <p:cNvPr id="10" name="等腰三角形 9"/>
          <p:cNvSpPr/>
          <p:nvPr/>
        </p:nvSpPr>
        <p:spPr>
          <a:xfrm rot="5400000" flipH="1">
            <a:off x="2866880" y="3499114"/>
            <a:ext cx="4583534" cy="934086"/>
          </a:xfrm>
          <a:prstGeom prst="triangle">
            <a:avLst/>
          </a:prstGeom>
          <a:solidFill>
            <a:srgbClr val="0B53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等腰三角形 10"/>
          <p:cNvSpPr/>
          <p:nvPr/>
        </p:nvSpPr>
        <p:spPr>
          <a:xfrm rot="16200000">
            <a:off x="4727445" y="3499115"/>
            <a:ext cx="4583534" cy="934086"/>
          </a:xfrm>
          <a:prstGeom prst="triangl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5433060" y="3341914"/>
            <a:ext cx="1325880" cy="1325880"/>
          </a:xfrm>
          <a:prstGeom prst="ellipse">
            <a:avLst/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Freeform 4"/>
          <p:cNvSpPr/>
          <p:nvPr/>
        </p:nvSpPr>
        <p:spPr bwMode="auto">
          <a:xfrm>
            <a:off x="5438710" y="3618913"/>
            <a:ext cx="1320230" cy="761498"/>
          </a:xfrm>
          <a:custGeom>
            <a:avLst/>
            <a:gdLst>
              <a:gd name="T0" fmla="*/ 0 w 2474"/>
              <a:gd name="T1" fmla="*/ 429 h 852"/>
              <a:gd name="T2" fmla="*/ 133 w 2474"/>
              <a:gd name="T3" fmla="*/ 429 h 852"/>
              <a:gd name="T4" fmla="*/ 133 w 2474"/>
              <a:gd name="T5" fmla="*/ 268 h 852"/>
              <a:gd name="T6" fmla="*/ 313 w 2474"/>
              <a:gd name="T7" fmla="*/ 579 h 852"/>
              <a:gd name="T8" fmla="*/ 313 w 2474"/>
              <a:gd name="T9" fmla="*/ 113 h 852"/>
              <a:gd name="T10" fmla="*/ 740 w 2474"/>
              <a:gd name="T11" fmla="*/ 852 h 852"/>
              <a:gd name="T12" fmla="*/ 740 w 2474"/>
              <a:gd name="T13" fmla="*/ 268 h 852"/>
              <a:gd name="T14" fmla="*/ 920 w 2474"/>
              <a:gd name="T15" fmla="*/ 579 h 852"/>
              <a:gd name="T16" fmla="*/ 920 w 2474"/>
              <a:gd name="T17" fmla="*/ 0 h 852"/>
              <a:gd name="T18" fmla="*/ 1409 w 2474"/>
              <a:gd name="T19" fmla="*/ 847 h 852"/>
              <a:gd name="T20" fmla="*/ 1409 w 2474"/>
              <a:gd name="T21" fmla="*/ 268 h 852"/>
              <a:gd name="T22" fmla="*/ 1589 w 2474"/>
              <a:gd name="T23" fmla="*/ 579 h 852"/>
              <a:gd name="T24" fmla="*/ 1589 w 2474"/>
              <a:gd name="T25" fmla="*/ 113 h 852"/>
              <a:gd name="T26" fmla="*/ 2013 w 2474"/>
              <a:gd name="T27" fmla="*/ 847 h 852"/>
              <a:gd name="T28" fmla="*/ 2013 w 2474"/>
              <a:gd name="T29" fmla="*/ 0 h 852"/>
              <a:gd name="T30" fmla="*/ 2351 w 2474"/>
              <a:gd name="T31" fmla="*/ 586 h 852"/>
              <a:gd name="T32" fmla="*/ 2351 w 2474"/>
              <a:gd name="T33" fmla="*/ 429 h 852"/>
              <a:gd name="T34" fmla="*/ 2474 w 2474"/>
              <a:gd name="T35" fmla="*/ 429 h 8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474" h="852">
                <a:moveTo>
                  <a:pt x="0" y="429"/>
                </a:moveTo>
                <a:lnTo>
                  <a:pt x="133" y="429"/>
                </a:lnTo>
                <a:lnTo>
                  <a:pt x="133" y="268"/>
                </a:lnTo>
                <a:lnTo>
                  <a:pt x="313" y="579"/>
                </a:lnTo>
                <a:lnTo>
                  <a:pt x="313" y="113"/>
                </a:lnTo>
                <a:lnTo>
                  <a:pt x="740" y="852"/>
                </a:lnTo>
                <a:lnTo>
                  <a:pt x="740" y="268"/>
                </a:lnTo>
                <a:lnTo>
                  <a:pt x="920" y="579"/>
                </a:lnTo>
                <a:lnTo>
                  <a:pt x="920" y="0"/>
                </a:lnTo>
                <a:lnTo>
                  <a:pt x="1409" y="847"/>
                </a:lnTo>
                <a:lnTo>
                  <a:pt x="1409" y="268"/>
                </a:lnTo>
                <a:lnTo>
                  <a:pt x="1589" y="579"/>
                </a:lnTo>
                <a:lnTo>
                  <a:pt x="1589" y="113"/>
                </a:lnTo>
                <a:lnTo>
                  <a:pt x="2013" y="847"/>
                </a:lnTo>
                <a:lnTo>
                  <a:pt x="2013" y="0"/>
                </a:lnTo>
                <a:lnTo>
                  <a:pt x="2351" y="586"/>
                </a:lnTo>
                <a:lnTo>
                  <a:pt x="2351" y="429"/>
                </a:lnTo>
                <a:lnTo>
                  <a:pt x="2474" y="429"/>
                </a:lnTo>
              </a:path>
            </a:pathLst>
          </a:custGeom>
          <a:noFill/>
          <a:ln w="22225" cap="flat" cmpd="sng">
            <a:solidFill>
              <a:schemeClr val="bg1"/>
            </a:solidFill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693026" y="2046635"/>
            <a:ext cx="14157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kumimoji="1"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改进措施</a:t>
            </a:r>
          </a:p>
        </p:txBody>
      </p:sp>
      <p:cxnSp>
        <p:nvCxnSpPr>
          <p:cNvPr id="15" name="直接连接符 14"/>
          <p:cNvCxnSpPr/>
          <p:nvPr/>
        </p:nvCxnSpPr>
        <p:spPr>
          <a:xfrm>
            <a:off x="1471749" y="2638697"/>
            <a:ext cx="261257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7802512" y="2638697"/>
            <a:ext cx="2612571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Box 12"/>
          <p:cNvSpPr txBox="1">
            <a:spLocks noChangeArrowheads="1"/>
          </p:cNvSpPr>
          <p:nvPr/>
        </p:nvSpPr>
        <p:spPr bwMode="auto">
          <a:xfrm>
            <a:off x="3493349" y="239685"/>
            <a:ext cx="5475287" cy="52322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800">
                <a:latin typeface="微软雅黑 Light" panose="020B0502040204020203" pitchFamily="34" charset="-122"/>
                <a:ea typeface="微软雅黑 Light" panose="020B0502040204020203" pitchFamily="34" charset="-122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环保手续未合法合规问题突出</a:t>
            </a:r>
          </a:p>
        </p:txBody>
      </p:sp>
      <p:sp>
        <p:nvSpPr>
          <p:cNvPr id="18" name="矩形 17"/>
          <p:cNvSpPr/>
          <p:nvPr/>
        </p:nvSpPr>
        <p:spPr>
          <a:xfrm>
            <a:off x="1365188" y="2801365"/>
            <a:ext cx="355066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kumimoji="1"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XXX</a:t>
            </a:r>
            <a:r>
              <a:rPr kumimoji="1"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线未批先建，环评工作未全部完成</a:t>
            </a:r>
            <a:endParaRPr kumimoji="1"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kumimoji="1"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XXX</a:t>
            </a:r>
            <a:r>
              <a:rPr kumimoji="1"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公司环保设施老化严重，废气排放不合格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kumimoji="1"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XXX</a:t>
            </a:r>
            <a:r>
              <a:rPr kumimoji="1"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公司无废气</a:t>
            </a:r>
            <a:r>
              <a:rPr kumimoji="1"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/</a:t>
            </a:r>
            <a:r>
              <a:rPr kumimoji="1"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废水治理设施，未完成环保“三同时”验收工作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/>
          <a:srcRect/>
          <a:stretch>
            <a:fillRect/>
          </a:stretch>
        </p:blipFill>
        <p:spPr/>
      </p:pic>
      <p:sp>
        <p:nvSpPr>
          <p:cNvPr id="5" name="椭圆 4"/>
          <p:cNvSpPr/>
          <p:nvPr/>
        </p:nvSpPr>
        <p:spPr>
          <a:xfrm rot="-720000">
            <a:off x="365433" y="-526428"/>
            <a:ext cx="11461132" cy="7199095"/>
          </a:xfrm>
          <a:prstGeom prst="ellipse">
            <a:avLst/>
          </a:prstGeom>
          <a:solidFill>
            <a:srgbClr val="0F6FC6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630966" y="902048"/>
            <a:ext cx="293006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 </a:t>
            </a:r>
            <a:endParaRPr lang="zh-CN" altLang="en-US" sz="13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等腰三角形 9"/>
          <p:cNvSpPr>
            <a:spLocks noChangeAspect="1"/>
          </p:cNvSpPr>
          <p:nvPr/>
        </p:nvSpPr>
        <p:spPr>
          <a:xfrm rot="10800000">
            <a:off x="4861101" y="1063723"/>
            <a:ext cx="250560" cy="216000"/>
          </a:xfrm>
          <a:prstGeom prst="triangl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等腰三角形 10"/>
          <p:cNvSpPr>
            <a:spLocks noChangeAspect="1"/>
          </p:cNvSpPr>
          <p:nvPr/>
        </p:nvSpPr>
        <p:spPr>
          <a:xfrm rot="10800000" flipV="1">
            <a:off x="7167583" y="2526816"/>
            <a:ext cx="250560" cy="216000"/>
          </a:xfrm>
          <a:prstGeom prst="triangl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5736000" y="3201194"/>
            <a:ext cx="7200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5311036" y="2806810"/>
            <a:ext cx="16033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PART  THREE</a:t>
            </a: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945779" y="4118168"/>
            <a:ext cx="65876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2020</a:t>
            </a:r>
            <a:r>
              <a:rPr lang="zh-CN" altLang="en-US" sz="4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年下</a:t>
            </a:r>
            <a:r>
              <a:rPr lang="zh-CN" altLang="en-US" sz="4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半年工作规划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2407084" y="5260279"/>
            <a:ext cx="73778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pc="3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Deficiencies And Improvement Plan</a:t>
            </a:r>
            <a:endParaRPr lang="zh-CN" altLang="en-US" spc="3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0" y="3944062"/>
            <a:ext cx="12191999" cy="2913937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27774" y="1803748"/>
            <a:ext cx="3384000" cy="360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402515" y="297398"/>
            <a:ext cx="44197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</a:defRPr>
            </a:lvl1pPr>
          </a:lstStyle>
          <a:p>
            <a:pPr algn="ctr"/>
            <a:r>
              <a:rPr lang="en-US" altLang="zh-CN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2020</a:t>
            </a:r>
            <a:r>
              <a:rPr lang="zh-CN" altLang="en-US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</a:t>
            </a:r>
            <a:r>
              <a:rPr lang="en-US" altLang="zh-CN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HSE</a:t>
            </a:r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下半年管控目标</a:t>
            </a:r>
            <a:endParaRPr lang="en-US" altLang="zh-CN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799774" y="2555309"/>
          <a:ext cx="3240000" cy="2786382"/>
        </p:xfrm>
        <a:graphic>
          <a:graphicData uri="http://schemas.openxmlformats.org/drawingml/2006/table">
            <a:tbl>
              <a:tblPr firstRow="1" firstCol="1" bandRow="1"/>
              <a:tblGrid>
                <a:gridCol w="237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4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0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Arial" panose="020B0604020202020204" pitchFamily="34" charset="0"/>
                        </a:rPr>
                        <a:t>目标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0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Arial" panose="020B0604020202020204" pitchFamily="34" charset="0"/>
                        </a:rPr>
                        <a:t>指标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4397"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Arial" panose="020B0604020202020204" pitchFamily="34" charset="0"/>
                        </a:rPr>
                        <a:t>八级以上事故（含死亡）</a:t>
                      </a:r>
                      <a:endParaRPr lang="zh-CN" sz="1600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Arial" panose="020B0604020202020204" pitchFamily="34" charset="0"/>
                        </a:rPr>
                        <a:t>0</a:t>
                      </a:r>
                      <a:endParaRPr lang="zh-CN" sz="1600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4397"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Arial" panose="020B0604020202020204" pitchFamily="34" charset="0"/>
                        </a:rPr>
                        <a:t>职业病</a:t>
                      </a:r>
                      <a:endParaRPr lang="zh-CN" sz="1600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600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Arial" panose="020B0604020202020204" pitchFamily="34" charset="0"/>
                        </a:rPr>
                        <a:t>0</a:t>
                      </a:r>
                      <a:endParaRPr lang="zh-CN" sz="1600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4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Arial" panose="020B0604020202020204" pitchFamily="34" charset="0"/>
                        </a:rPr>
                        <a:t>火灾事故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Arial" panose="020B0604020202020204" pitchFamily="34" charset="0"/>
                        </a:rPr>
                        <a:t>0</a:t>
                      </a:r>
                      <a:endParaRPr lang="zh-CN" sz="1600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4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600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Arial" panose="020B0604020202020204" pitchFamily="34" charset="0"/>
                        </a:rPr>
                        <a:t>一般环境突发事件</a:t>
                      </a:r>
                      <a:endParaRPr lang="zh-CN" sz="1600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Arial" panose="020B0604020202020204" pitchFamily="34" charset="0"/>
                        </a:rPr>
                        <a:t>0</a:t>
                      </a:r>
                      <a:endParaRPr lang="zh-CN" sz="1600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4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600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Arial" panose="020B0604020202020204" pitchFamily="34" charset="0"/>
                        </a:rPr>
                        <a:t>政府处罚</a:t>
                      </a:r>
                      <a:r>
                        <a:rPr lang="en-US" altLang="zh-CN" sz="1600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Arial" panose="020B0604020202020204" pitchFamily="34" charset="0"/>
                        </a:rPr>
                        <a:t>/</a:t>
                      </a:r>
                      <a:r>
                        <a:rPr lang="zh-CN" altLang="en-US" sz="1600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Arial" panose="020B0604020202020204" pitchFamily="34" charset="0"/>
                        </a:rPr>
                        <a:t>媒体曝光</a:t>
                      </a:r>
                      <a:endParaRPr lang="zh-CN" sz="1600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600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Arial" panose="020B0604020202020204" pitchFamily="34" charset="0"/>
                        </a:rPr>
                        <a:t>0</a:t>
                      </a:r>
                      <a:endParaRPr lang="zh-CN" sz="1600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矩形 7"/>
          <p:cNvSpPr/>
          <p:nvPr/>
        </p:nvSpPr>
        <p:spPr>
          <a:xfrm>
            <a:off x="727774" y="1713008"/>
            <a:ext cx="3384000" cy="108000"/>
          </a:xfrm>
          <a:prstGeom prst="rect">
            <a:avLst/>
          </a:prstGeom>
          <a:solidFill>
            <a:srgbClr val="CC66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525248" y="1799310"/>
            <a:ext cx="3384000" cy="360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10" name="表格 9"/>
          <p:cNvGraphicFramePr>
            <a:graphicFrameLocks noGrp="1"/>
          </p:cNvGraphicFramePr>
          <p:nvPr/>
        </p:nvGraphicFramePr>
        <p:xfrm>
          <a:off x="4597248" y="2550871"/>
          <a:ext cx="3240000" cy="1393191"/>
        </p:xfrm>
        <a:graphic>
          <a:graphicData uri="http://schemas.openxmlformats.org/drawingml/2006/table">
            <a:tbl>
              <a:tblPr firstRow="1" firstCol="1" bandRow="1"/>
              <a:tblGrid>
                <a:gridCol w="237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4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0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Arial" panose="020B0604020202020204" pitchFamily="34" charset="0"/>
                        </a:rPr>
                        <a:t>目标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0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Arial" panose="020B0604020202020204" pitchFamily="34" charset="0"/>
                        </a:rPr>
                        <a:t>指标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4397"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Arial" panose="020B0604020202020204" pitchFamily="34" charset="0"/>
                        </a:rPr>
                        <a:t>总可记录事故率</a:t>
                      </a:r>
                      <a:r>
                        <a:rPr lang="en-US" altLang="zh-CN" sz="1600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Arial" panose="020B0604020202020204" pitchFamily="34" charset="0"/>
                        </a:rPr>
                        <a:t>(TRI-R)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Arial" panose="020B0604020202020204" pitchFamily="34" charset="0"/>
                        </a:rPr>
                        <a:t>2.90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4397"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Arial" panose="020B0604020202020204" pitchFamily="34" charset="0"/>
                        </a:rPr>
                        <a:t>事故严重度（</a:t>
                      </a:r>
                      <a:r>
                        <a:rPr lang="en-US" altLang="zh-CN" sz="1600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Arial" panose="020B0604020202020204" pitchFamily="34" charset="0"/>
                        </a:rPr>
                        <a:t>SR</a:t>
                      </a:r>
                      <a:r>
                        <a:rPr lang="zh-CN" altLang="en-US" sz="1600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Arial" panose="020B0604020202020204" pitchFamily="34" charset="0"/>
                        </a:rPr>
                        <a:t>）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altLang="zh-CN" sz="1600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Arial" panose="020B0604020202020204" pitchFamily="34" charset="0"/>
                        </a:rPr>
                        <a:t>1410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" name="矩形 10"/>
          <p:cNvSpPr/>
          <p:nvPr/>
        </p:nvSpPr>
        <p:spPr>
          <a:xfrm>
            <a:off x="4525248" y="1708570"/>
            <a:ext cx="3384000" cy="108000"/>
          </a:xfrm>
          <a:prstGeom prst="rect">
            <a:avLst/>
          </a:prstGeom>
          <a:solidFill>
            <a:srgbClr val="0F6FC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322722" y="1816570"/>
            <a:ext cx="3384000" cy="360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13" name="表格 12"/>
          <p:cNvGraphicFramePr>
            <a:graphicFrameLocks noGrp="1"/>
          </p:cNvGraphicFramePr>
          <p:nvPr/>
        </p:nvGraphicFramePr>
        <p:xfrm>
          <a:off x="8394722" y="2568131"/>
          <a:ext cx="3240000" cy="2786382"/>
        </p:xfrm>
        <a:graphic>
          <a:graphicData uri="http://schemas.openxmlformats.org/drawingml/2006/table">
            <a:tbl>
              <a:tblPr firstRow="1" firstCol="1" bandRow="1"/>
              <a:tblGrid>
                <a:gridCol w="237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64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0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Arial" panose="020B0604020202020204" pitchFamily="34" charset="0"/>
                        </a:rPr>
                        <a:t>目标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600" b="0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Arial" panose="020B0604020202020204" pitchFamily="34" charset="0"/>
                        </a:rPr>
                        <a:t>指标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4397"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Arial" panose="020B0604020202020204" pitchFamily="34" charset="0"/>
                        </a:rPr>
                        <a:t>隐患整改率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zh-CN" sz="1600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Arial" panose="020B0604020202020204" pitchFamily="34" charset="0"/>
                        </a:rPr>
                        <a:t>≥</a:t>
                      </a:r>
                      <a:r>
                        <a:rPr lang="en-US" altLang="zh-CN" sz="1600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Arial" panose="020B0604020202020204" pitchFamily="34" charset="0"/>
                        </a:rPr>
                        <a:t>90%</a:t>
                      </a:r>
                      <a:endParaRPr lang="zh-CN" altLang="zh-CN" sz="1600" kern="1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rial" panose="020B0604020202020204" pitchFamily="34" charset="0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4397">
                <a:tc>
                  <a:txBody>
                    <a:bodyPr/>
                    <a:lstStyle/>
                    <a:p>
                      <a:pPr algn="ctr">
                        <a:lnSpc>
                          <a:spcPts val="2400"/>
                        </a:lnSpc>
                        <a:spcAft>
                          <a:spcPts val="0"/>
                        </a:spcAft>
                      </a:pPr>
                      <a:r>
                        <a:rPr lang="zh-CN" altLang="en-US" sz="1600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Arial" panose="020B0604020202020204" pitchFamily="34" charset="0"/>
                        </a:rPr>
                        <a:t>特种设备管控率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600" b="0" i="0" u="none" strike="noStrike" kern="1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Arial" panose="020B0604020202020204" pitchFamily="34" charset="0"/>
                        </a:rPr>
                        <a:t>100%</a:t>
                      </a:r>
                      <a:endParaRPr kumimoji="0" lang="zh-CN" altLang="zh-CN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4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600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Arial" panose="020B0604020202020204" pitchFamily="34" charset="0"/>
                        </a:rPr>
                        <a:t>特种人员持证率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600" b="0" i="0" u="none" strike="noStrike" kern="100" cap="none" spc="0" normalizeH="0" baseline="0" noProof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Arial" panose="020B0604020202020204" pitchFamily="34" charset="0"/>
                        </a:rPr>
                        <a:t>100%</a:t>
                      </a:r>
                      <a:endParaRPr kumimoji="0" lang="zh-CN" altLang="zh-CN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4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600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Arial" panose="020B0604020202020204" pitchFamily="34" charset="0"/>
                        </a:rPr>
                        <a:t>事故“四不放过”率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6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Arial" panose="020B0604020202020204" pitchFamily="34" charset="0"/>
                        </a:rPr>
                        <a:t>100%</a:t>
                      </a:r>
                      <a:endParaRPr kumimoji="0" lang="zh-CN" altLang="zh-CN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439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600" kern="1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Arial" panose="020B0604020202020204" pitchFamily="34" charset="0"/>
                        </a:rPr>
                        <a:t>环保“三同时”验收率</a:t>
                      </a: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zh-CN" sz="16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65000"/>
                              <a:lumOff val="35000"/>
                            </a:prstClr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微软雅黑" panose="020B0503020204020204" pitchFamily="34" charset="-122"/>
                          <a:cs typeface="Times New Roman" panose="02020603050405020304" pitchFamily="18" charset="0"/>
                          <a:sym typeface="Arial" panose="020B0604020202020204" pitchFamily="34" charset="0"/>
                        </a:rPr>
                        <a:t>50%</a:t>
                      </a:r>
                      <a:endParaRPr kumimoji="0" lang="zh-CN" altLang="zh-CN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65000"/>
                            <a:lumOff val="35000"/>
                          </a:prstClr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微软雅黑" panose="020B0503020204020204" pitchFamily="34" charset="-122"/>
                        <a:cs typeface="Times New Roman" panose="02020603050405020304" pitchFamily="18" charset="0"/>
                        <a:sym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4" name="矩形 13"/>
          <p:cNvSpPr/>
          <p:nvPr/>
        </p:nvSpPr>
        <p:spPr>
          <a:xfrm>
            <a:off x="8322722" y="1725830"/>
            <a:ext cx="3384000" cy="108000"/>
          </a:xfrm>
          <a:prstGeom prst="rect">
            <a:avLst/>
          </a:prstGeom>
          <a:solidFill>
            <a:srgbClr val="0BD0D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620771" y="1953130"/>
            <a:ext cx="15980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</a:defRPr>
            </a:lvl1pPr>
          </a:lstStyle>
          <a:p>
            <a:pPr algn="ctr"/>
            <a:r>
              <a:rPr lang="zh-CN" altLang="en-US" sz="2000" spc="300" dirty="0">
                <a:solidFill>
                  <a:srgbClr val="CC66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结果指标</a:t>
            </a:r>
            <a:endParaRPr lang="en-US" altLang="zh-CN" sz="2000" spc="300" dirty="0">
              <a:solidFill>
                <a:srgbClr val="CC66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418245" y="1953130"/>
            <a:ext cx="15980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</a:defRPr>
            </a:lvl1pPr>
          </a:lstStyle>
          <a:p>
            <a:pPr algn="ctr"/>
            <a:r>
              <a:rPr lang="zh-CN" altLang="en-US" sz="2000" spc="300" dirty="0">
                <a:solidFill>
                  <a:srgbClr val="0F6FC6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改进指标</a:t>
            </a:r>
            <a:endParaRPr lang="en-US" altLang="zh-CN" sz="2000" spc="300" dirty="0">
              <a:solidFill>
                <a:srgbClr val="0F6FC6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215719" y="1953130"/>
            <a:ext cx="15980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>
                <a:solidFill>
                  <a:schemeClr val="bg1"/>
                </a:solidFill>
                <a:latin typeface="方正正中黑简体" panose="02000000000000000000" pitchFamily="2" charset="-122"/>
                <a:ea typeface="方正正中黑简体" panose="02000000000000000000" pitchFamily="2" charset="-122"/>
              </a:defRPr>
            </a:lvl1pPr>
          </a:lstStyle>
          <a:p>
            <a:pPr algn="ctr"/>
            <a:r>
              <a:rPr lang="zh-CN" altLang="en-US" sz="2000" spc="300" dirty="0">
                <a:solidFill>
                  <a:srgbClr val="0BD0D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过程指标</a:t>
            </a:r>
            <a:endParaRPr lang="en-US" altLang="zh-CN" sz="2000" spc="300" dirty="0">
              <a:solidFill>
                <a:srgbClr val="0BD0D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884191" y="5745822"/>
            <a:ext cx="27254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统计事故严重度（</a:t>
            </a:r>
            <a:r>
              <a:rPr lang="en-US" altLang="zh-CN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SR</a:t>
            </a: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）指标</a:t>
            </a:r>
          </a:p>
        </p:txBody>
      </p:sp>
      <p:sp>
        <p:nvSpPr>
          <p:cNvPr id="21" name="矩形 20"/>
          <p:cNvSpPr/>
          <p:nvPr/>
        </p:nvSpPr>
        <p:spPr>
          <a:xfrm>
            <a:off x="8383505" y="5757602"/>
            <a:ext cx="3262433" cy="7922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特种设备安全管理纳入过程指标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环保“三同时“验收纳入过程指标</a:t>
            </a:r>
          </a:p>
        </p:txBody>
      </p:sp>
      <p:sp>
        <p:nvSpPr>
          <p:cNvPr id="19" name="矩形 18"/>
          <p:cNvSpPr/>
          <p:nvPr/>
        </p:nvSpPr>
        <p:spPr>
          <a:xfrm>
            <a:off x="4597248" y="4294195"/>
            <a:ext cx="285206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比</a:t>
            </a:r>
            <a:r>
              <a:rPr lang="en-US" altLang="zh-CN" sz="16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2019</a:t>
            </a:r>
            <a:r>
              <a:rPr lang="zh-CN" alt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年（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3.15</a:t>
            </a: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）下降</a:t>
            </a: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7.93%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1" y="1140011"/>
            <a:ext cx="12191999" cy="571798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3376062" y="1686608"/>
            <a:ext cx="4630192" cy="4624794"/>
            <a:chOff x="4064001" y="1784351"/>
            <a:chExt cx="4083050" cy="4078287"/>
          </a:xfrm>
        </p:grpSpPr>
        <p:sp>
          <p:nvSpPr>
            <p:cNvPr id="3" name="MH_SubTitle_5"/>
            <p:cNvSpPr/>
            <p:nvPr>
              <p:custDataLst>
                <p:tags r:id="rId1"/>
              </p:custDataLst>
            </p:nvPr>
          </p:nvSpPr>
          <p:spPr bwMode="auto">
            <a:xfrm>
              <a:off x="6130925" y="1784351"/>
              <a:ext cx="1906588" cy="1997075"/>
            </a:xfrm>
            <a:custGeom>
              <a:avLst/>
              <a:gdLst>
                <a:gd name="T0" fmla="*/ 0 w 434"/>
                <a:gd name="T1" fmla="*/ 2147483646 h 454"/>
                <a:gd name="T2" fmla="*/ 2147483646 w 434"/>
                <a:gd name="T3" fmla="*/ 2147483646 h 454"/>
                <a:gd name="T4" fmla="*/ 2147483646 w 434"/>
                <a:gd name="T5" fmla="*/ 2147483646 h 454"/>
                <a:gd name="T6" fmla="*/ 0 w 434"/>
                <a:gd name="T7" fmla="*/ 0 h 454"/>
                <a:gd name="T8" fmla="*/ 0 w 434"/>
                <a:gd name="T9" fmla="*/ 2147483646 h 454"/>
                <a:gd name="T10" fmla="*/ 0 w 434"/>
                <a:gd name="T11" fmla="*/ 2147483646 h 45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34"/>
                <a:gd name="T19" fmla="*/ 0 h 454"/>
                <a:gd name="T20" fmla="*/ 434 w 434"/>
                <a:gd name="T21" fmla="*/ 454 h 454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34" h="454">
                  <a:moveTo>
                    <a:pt x="0" y="454"/>
                  </a:moveTo>
                  <a:cubicBezTo>
                    <a:pt x="9" y="451"/>
                    <a:pt x="9" y="451"/>
                    <a:pt x="9" y="451"/>
                  </a:cubicBezTo>
                  <a:cubicBezTo>
                    <a:pt x="434" y="313"/>
                    <a:pt x="434" y="313"/>
                    <a:pt x="434" y="313"/>
                  </a:cubicBezTo>
                  <a:cubicBezTo>
                    <a:pt x="371" y="132"/>
                    <a:pt x="201" y="2"/>
                    <a:pt x="0" y="0"/>
                  </a:cubicBezTo>
                  <a:cubicBezTo>
                    <a:pt x="0" y="445"/>
                    <a:pt x="0" y="445"/>
                    <a:pt x="0" y="445"/>
                  </a:cubicBezTo>
                  <a:lnTo>
                    <a:pt x="0" y="454"/>
                  </a:lnTo>
                  <a:close/>
                </a:path>
              </a:pathLst>
            </a:custGeom>
            <a:solidFill>
              <a:srgbClr val="0BD0D9"/>
            </a:solidFill>
            <a:ln>
              <a:noFill/>
            </a:ln>
          </p:spPr>
          <p:txBody>
            <a:bodyPr lIns="0" tIns="0" rIns="180000" bIns="216000" anchor="ctr" anchorCtr="1">
              <a:norm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9pPr>
            </a:lstStyle>
            <a:p>
              <a:pPr>
                <a:spcBef>
                  <a:spcPct val="0"/>
                </a:spcBef>
                <a:buNone/>
                <a:defRPr/>
              </a:pPr>
              <a:r>
                <a:rPr lang="zh-CN" altLang="en-US" sz="180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构建法定</a:t>
              </a:r>
              <a:endParaRPr lang="en-US" altLang="zh-CN" sz="18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spcBef>
                  <a:spcPct val="0"/>
                </a:spcBef>
                <a:buNone/>
                <a:defRPr/>
              </a:pPr>
              <a:r>
                <a:rPr lang="zh-CN" altLang="en-US" sz="180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管理体系</a:t>
              </a:r>
            </a:p>
          </p:txBody>
        </p:sp>
        <p:sp>
          <p:nvSpPr>
            <p:cNvPr id="4" name="MH_SubTitle_1"/>
            <p:cNvSpPr/>
            <p:nvPr>
              <p:custDataLst>
                <p:tags r:id="rId2"/>
              </p:custDataLst>
            </p:nvPr>
          </p:nvSpPr>
          <p:spPr bwMode="auto">
            <a:xfrm>
              <a:off x="4173539" y="1784351"/>
              <a:ext cx="1908175" cy="1997075"/>
            </a:xfrm>
            <a:custGeom>
              <a:avLst/>
              <a:gdLst/>
              <a:ahLst/>
              <a:cxnLst>
                <a:cxn ang="0">
                  <a:pos x="434" y="454"/>
                </a:cxn>
                <a:cxn ang="0">
                  <a:pos x="434" y="445"/>
                </a:cxn>
                <a:cxn ang="0">
                  <a:pos x="434" y="0"/>
                </a:cxn>
                <a:cxn ang="0">
                  <a:pos x="0" y="313"/>
                </a:cxn>
                <a:cxn ang="0">
                  <a:pos x="425" y="451"/>
                </a:cxn>
                <a:cxn ang="0">
                  <a:pos x="434" y="454"/>
                </a:cxn>
              </a:cxnLst>
              <a:rect l="0" t="0" r="r" b="b"/>
              <a:pathLst>
                <a:path w="434" h="454">
                  <a:moveTo>
                    <a:pt x="434" y="454"/>
                  </a:moveTo>
                  <a:cubicBezTo>
                    <a:pt x="434" y="445"/>
                    <a:pt x="434" y="445"/>
                    <a:pt x="434" y="445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233" y="2"/>
                    <a:pt x="63" y="132"/>
                    <a:pt x="0" y="313"/>
                  </a:cubicBezTo>
                  <a:cubicBezTo>
                    <a:pt x="425" y="451"/>
                    <a:pt x="425" y="451"/>
                    <a:pt x="425" y="451"/>
                  </a:cubicBezTo>
                  <a:lnTo>
                    <a:pt x="434" y="454"/>
                  </a:lnTo>
                  <a:close/>
                </a:path>
              </a:pathLst>
            </a:custGeom>
            <a:solidFill>
              <a:srgbClr val="CC6600"/>
            </a:solidFill>
            <a:ln w="9525">
              <a:noFill/>
              <a:round/>
            </a:ln>
          </p:spPr>
          <p:txBody>
            <a:bodyPr lIns="180000" tIns="0" rIns="0" bIns="216000" anchor="ctr" anchorCtr="1">
              <a:normAutofit/>
            </a:bodyPr>
            <a:lstStyle/>
            <a:p>
              <a:pPr>
                <a:defRPr/>
              </a:pPr>
              <a:r>
                <a:rPr lang="zh-CN" altLang="en-US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夯实基础</a:t>
              </a:r>
              <a:endParaRPr lang="en-US" altLang="zh-CN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defRPr/>
              </a:pPr>
              <a:r>
                <a:rPr lang="zh-CN" altLang="en-US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量化考核</a:t>
              </a:r>
              <a:endParaRPr lang="en-US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" name="MH_SubTitle_4"/>
            <p:cNvSpPr/>
            <p:nvPr>
              <p:custDataLst>
                <p:tags r:id="rId3"/>
              </p:custDataLst>
            </p:nvPr>
          </p:nvSpPr>
          <p:spPr bwMode="auto">
            <a:xfrm>
              <a:off x="6143626" y="3203576"/>
              <a:ext cx="2003425" cy="2252663"/>
            </a:xfrm>
            <a:custGeom>
              <a:avLst/>
              <a:gdLst/>
              <a:ahLst/>
              <a:cxnLst>
                <a:cxn ang="0">
                  <a:pos x="456" y="141"/>
                </a:cxn>
                <a:cxn ang="0">
                  <a:pos x="434" y="0"/>
                </a:cxn>
                <a:cxn ang="0">
                  <a:pos x="9" y="138"/>
                </a:cxn>
                <a:cxn ang="0">
                  <a:pos x="0" y="141"/>
                </a:cxn>
                <a:cxn ang="0">
                  <a:pos x="6" y="148"/>
                </a:cxn>
                <a:cxn ang="0">
                  <a:pos x="270" y="512"/>
                </a:cxn>
                <a:cxn ang="0">
                  <a:pos x="456" y="141"/>
                </a:cxn>
              </a:cxnLst>
              <a:rect l="0" t="0" r="r" b="b"/>
              <a:pathLst>
                <a:path w="456" h="512">
                  <a:moveTo>
                    <a:pt x="456" y="141"/>
                  </a:moveTo>
                  <a:cubicBezTo>
                    <a:pt x="456" y="92"/>
                    <a:pt x="448" y="44"/>
                    <a:pt x="434" y="0"/>
                  </a:cubicBezTo>
                  <a:cubicBezTo>
                    <a:pt x="9" y="138"/>
                    <a:pt x="9" y="138"/>
                    <a:pt x="9" y="138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6" y="148"/>
                    <a:pt x="6" y="148"/>
                    <a:pt x="6" y="148"/>
                  </a:cubicBezTo>
                  <a:cubicBezTo>
                    <a:pt x="270" y="512"/>
                    <a:pt x="270" y="512"/>
                    <a:pt x="270" y="512"/>
                  </a:cubicBezTo>
                  <a:cubicBezTo>
                    <a:pt x="383" y="428"/>
                    <a:pt x="456" y="293"/>
                    <a:pt x="456" y="141"/>
                  </a:cubicBezTo>
                  <a:close/>
                </a:path>
              </a:pathLst>
            </a:custGeom>
            <a:solidFill>
              <a:srgbClr val="3C8C93"/>
            </a:solidFill>
            <a:ln w="9525">
              <a:noFill/>
              <a:round/>
            </a:ln>
          </p:spPr>
          <p:txBody>
            <a:bodyPr lIns="432000" tIns="0" rIns="0" bIns="144000" anchor="ctr" anchorCtr="1">
              <a:normAutofit/>
            </a:bodyPr>
            <a:lstStyle/>
            <a:p>
              <a:pPr algn="ctr">
                <a:defRPr/>
              </a:pPr>
              <a:r>
                <a:rPr lang="zh-CN" altLang="en-US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  完善安全</a:t>
              </a:r>
              <a:endParaRPr lang="en-US" altLang="zh-CN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ctr">
                <a:defRPr/>
              </a:pPr>
              <a:r>
                <a:rPr lang="en-US" altLang="zh-CN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 </a:t>
              </a:r>
              <a:r>
                <a:rPr lang="zh-CN" altLang="en-US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责任制</a:t>
              </a:r>
            </a:p>
          </p:txBody>
        </p:sp>
        <p:sp>
          <p:nvSpPr>
            <p:cNvPr id="6" name="MH_SubTitle_2"/>
            <p:cNvSpPr/>
            <p:nvPr>
              <p:custDataLst>
                <p:tags r:id="rId4"/>
              </p:custDataLst>
            </p:nvPr>
          </p:nvSpPr>
          <p:spPr bwMode="auto">
            <a:xfrm>
              <a:off x="4064001" y="3203576"/>
              <a:ext cx="2005013" cy="2252663"/>
            </a:xfrm>
            <a:custGeom>
              <a:avLst/>
              <a:gdLst/>
              <a:ahLst/>
              <a:cxnLst>
                <a:cxn ang="0">
                  <a:pos x="456" y="141"/>
                </a:cxn>
                <a:cxn ang="0">
                  <a:pos x="447" y="138"/>
                </a:cxn>
                <a:cxn ang="0">
                  <a:pos x="22" y="0"/>
                </a:cxn>
                <a:cxn ang="0">
                  <a:pos x="0" y="141"/>
                </a:cxn>
                <a:cxn ang="0">
                  <a:pos x="186" y="512"/>
                </a:cxn>
                <a:cxn ang="0">
                  <a:pos x="450" y="148"/>
                </a:cxn>
                <a:cxn ang="0">
                  <a:pos x="456" y="141"/>
                </a:cxn>
              </a:cxnLst>
              <a:rect l="0" t="0" r="r" b="b"/>
              <a:pathLst>
                <a:path w="456" h="512">
                  <a:moveTo>
                    <a:pt x="456" y="141"/>
                  </a:moveTo>
                  <a:cubicBezTo>
                    <a:pt x="447" y="138"/>
                    <a:pt x="447" y="138"/>
                    <a:pt x="447" y="138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8" y="44"/>
                    <a:pt x="0" y="92"/>
                    <a:pt x="0" y="141"/>
                  </a:cubicBezTo>
                  <a:cubicBezTo>
                    <a:pt x="0" y="293"/>
                    <a:pt x="73" y="428"/>
                    <a:pt x="186" y="512"/>
                  </a:cubicBezTo>
                  <a:cubicBezTo>
                    <a:pt x="450" y="148"/>
                    <a:pt x="450" y="148"/>
                    <a:pt x="450" y="148"/>
                  </a:cubicBezTo>
                  <a:lnTo>
                    <a:pt x="456" y="141"/>
                  </a:lnTo>
                  <a:close/>
                </a:path>
              </a:pathLst>
            </a:custGeom>
            <a:solidFill>
              <a:srgbClr val="7BB66F"/>
            </a:solidFill>
            <a:ln w="9525">
              <a:noFill/>
              <a:round/>
            </a:ln>
          </p:spPr>
          <p:txBody>
            <a:bodyPr lIns="0" tIns="0" rIns="396000" bIns="144000" anchor="ctr" anchorCtr="1">
              <a:normAutofit/>
            </a:bodyPr>
            <a:lstStyle/>
            <a:p>
              <a:pPr>
                <a:defRPr/>
              </a:pPr>
              <a:r>
                <a:rPr lang="zh-CN" altLang="en-US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环保手续</a:t>
              </a:r>
              <a:endParaRPr lang="en-US" altLang="zh-CN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>
                <a:defRPr/>
              </a:pPr>
              <a:r>
                <a:rPr lang="zh-CN" altLang="en-US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合法合规</a:t>
              </a:r>
              <a:endParaRPr lang="en-US" altLang="zh-CN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MH_SubTitle_3"/>
            <p:cNvSpPr/>
            <p:nvPr>
              <p:custDataLst>
                <p:tags r:id="rId5"/>
              </p:custDataLst>
            </p:nvPr>
          </p:nvSpPr>
          <p:spPr bwMode="auto">
            <a:xfrm>
              <a:off x="4921250" y="3849688"/>
              <a:ext cx="2368550" cy="2012950"/>
            </a:xfrm>
            <a:custGeom>
              <a:avLst/>
              <a:gdLst>
                <a:gd name="T0" fmla="*/ 2147483646 w 539"/>
                <a:gd name="T1" fmla="*/ 0 h 458"/>
                <a:gd name="T2" fmla="*/ 2147483646 w 539"/>
                <a:gd name="T3" fmla="*/ 2147483646 h 458"/>
                <a:gd name="T4" fmla="*/ 0 w 539"/>
                <a:gd name="T5" fmla="*/ 2147483646 h 458"/>
                <a:gd name="T6" fmla="*/ 2147483646 w 539"/>
                <a:gd name="T7" fmla="*/ 2147483646 h 458"/>
                <a:gd name="T8" fmla="*/ 2147483646 w 539"/>
                <a:gd name="T9" fmla="*/ 2147483646 h 458"/>
                <a:gd name="T10" fmla="*/ 2147483646 w 539"/>
                <a:gd name="T11" fmla="*/ 2147483646 h 458"/>
                <a:gd name="T12" fmla="*/ 2147483646 w 539"/>
                <a:gd name="T13" fmla="*/ 0 h 45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539"/>
                <a:gd name="T22" fmla="*/ 0 h 458"/>
                <a:gd name="T23" fmla="*/ 539 w 539"/>
                <a:gd name="T24" fmla="*/ 458 h 45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539" h="458">
                  <a:moveTo>
                    <a:pt x="269" y="0"/>
                  </a:moveTo>
                  <a:cubicBezTo>
                    <a:pt x="264" y="8"/>
                    <a:pt x="264" y="8"/>
                    <a:pt x="264" y="8"/>
                  </a:cubicBezTo>
                  <a:cubicBezTo>
                    <a:pt x="0" y="372"/>
                    <a:pt x="0" y="372"/>
                    <a:pt x="0" y="372"/>
                  </a:cubicBezTo>
                  <a:cubicBezTo>
                    <a:pt x="76" y="426"/>
                    <a:pt x="169" y="458"/>
                    <a:pt x="270" y="458"/>
                  </a:cubicBezTo>
                  <a:cubicBezTo>
                    <a:pt x="370" y="458"/>
                    <a:pt x="463" y="426"/>
                    <a:pt x="539" y="372"/>
                  </a:cubicBezTo>
                  <a:cubicBezTo>
                    <a:pt x="275" y="8"/>
                    <a:pt x="275" y="8"/>
                    <a:pt x="275" y="8"/>
                  </a:cubicBezTo>
                  <a:lnTo>
                    <a:pt x="269" y="0"/>
                  </a:lnTo>
                  <a:close/>
                </a:path>
              </a:pathLst>
            </a:custGeom>
            <a:solidFill>
              <a:srgbClr val="3A5484"/>
            </a:solidFill>
            <a:ln>
              <a:noFill/>
            </a:ln>
          </p:spPr>
          <p:txBody>
            <a:bodyPr lIns="0" tIns="612000" rIns="0" bIns="0" anchor="ctr" anchorCtr="1">
              <a:norm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9pPr>
            </a:lstStyle>
            <a:p>
              <a:pPr>
                <a:spcBef>
                  <a:spcPct val="0"/>
                </a:spcBef>
                <a:buNone/>
                <a:defRPr/>
              </a:pPr>
              <a:r>
                <a:rPr lang="zh-CN" altLang="en-US" sz="1800" dirty="0">
                  <a:solidFill>
                    <a:srgbClr val="FFFFF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双重预防机制</a:t>
              </a:r>
            </a:p>
          </p:txBody>
        </p:sp>
        <p:sp>
          <p:nvSpPr>
            <p:cNvPr id="8" name="MH_Title_1"/>
            <p:cNvSpPr/>
            <p:nvPr>
              <p:custDataLst>
                <p:tags r:id="rId6"/>
              </p:custDataLst>
            </p:nvPr>
          </p:nvSpPr>
          <p:spPr>
            <a:xfrm>
              <a:off x="5399543" y="3097536"/>
              <a:ext cx="1393175" cy="13931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>
                <a:defRPr/>
              </a:pPr>
              <a:r>
                <a:rPr lang="zh-CN" altLang="en-US" sz="2400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重点</a:t>
              </a:r>
              <a:endParaRPr lang="en-US" altLang="zh-CN" sz="2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ctr">
                <a:defRPr/>
              </a:pPr>
              <a:r>
                <a:rPr lang="zh-CN" altLang="en-US" sz="2400" dirty="0">
                  <a:solidFill>
                    <a:schemeClr val="accent1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工作</a:t>
              </a:r>
              <a:endParaRPr lang="en-US" sz="2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MH_Other_1"/>
            <p:cNvSpPr/>
            <p:nvPr>
              <p:custDataLst>
                <p:tags r:id="rId7"/>
              </p:custDataLst>
            </p:nvPr>
          </p:nvSpPr>
          <p:spPr>
            <a:xfrm rot="20634799" flipH="1">
              <a:off x="5170488" y="2878139"/>
              <a:ext cx="1833562" cy="1831975"/>
            </a:xfrm>
            <a:prstGeom prst="circularArrow">
              <a:avLst>
                <a:gd name="adj1" fmla="val 2596"/>
                <a:gd name="adj2" fmla="val 610829"/>
                <a:gd name="adj3" fmla="val 20723301"/>
                <a:gd name="adj4" fmla="val 997241"/>
                <a:gd name="adj5" fmla="val 4943"/>
              </a:avLst>
            </a:pr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4152115" y="276475"/>
            <a:ext cx="389722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2020</a:t>
            </a:r>
            <a:r>
              <a:rPr lang="zh-CN" altLang="en-US" sz="2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年下</a:t>
            </a:r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半年工作重点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0" y="-12215"/>
            <a:ext cx="2880000" cy="6858000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12943" y="355115"/>
            <a:ext cx="588723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212943" y="457411"/>
            <a:ext cx="588723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1" name="表格 90"/>
          <p:cNvGraphicFramePr>
            <a:graphicFrameLocks noGrp="1"/>
          </p:cNvGraphicFramePr>
          <p:nvPr/>
        </p:nvGraphicFramePr>
        <p:xfrm>
          <a:off x="3143832" y="1970306"/>
          <a:ext cx="8895772" cy="43249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83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10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10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10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3105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3105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3105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3105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3105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3105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3105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3105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3105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31059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31059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431059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431059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431059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431059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568355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</a:tblGrid>
              <a:tr h="689981">
                <a:tc gridSpan="13">
                  <a:txBody>
                    <a:bodyPr/>
                    <a:lstStyle/>
                    <a:p>
                      <a:pPr algn="ctr"/>
                      <a:r>
                        <a:rPr lang="zh-CN" altLang="en-US" sz="1600" b="0" dirty="0"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构建</a:t>
                      </a:r>
                    </a:p>
                  </a:txBody>
                  <a:tcPr anchor="ctr"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6FC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zh-CN" altLang="en-US" sz="1600" b="0" dirty="0"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实施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BB66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74986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7</a:t>
                      </a:r>
                      <a:r>
                        <a:rPr lang="zh-CN" altLang="en-US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月</a:t>
                      </a:r>
                    </a:p>
                  </a:txBody>
                  <a:tcPr marL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zh-CN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8</a:t>
                      </a:r>
                      <a:r>
                        <a:rPr lang="zh-CN" altLang="en-US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月</a:t>
                      </a:r>
                    </a:p>
                  </a:txBody>
                  <a:tcPr marL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zh-CN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9</a:t>
                      </a:r>
                      <a:r>
                        <a:rPr lang="zh-CN" altLang="en-US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月</a:t>
                      </a:r>
                    </a:p>
                  </a:txBody>
                  <a:tcPr marL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zh-CN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10</a:t>
                      </a:r>
                      <a:r>
                        <a:rPr lang="zh-CN" altLang="en-US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月</a:t>
                      </a:r>
                    </a:p>
                  </a:txBody>
                  <a:tcPr marL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zh-CN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11</a:t>
                      </a:r>
                      <a:r>
                        <a:rPr lang="zh-CN" altLang="en-US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月</a:t>
                      </a:r>
                    </a:p>
                  </a:txBody>
                  <a:tcPr marL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12</a:t>
                      </a:r>
                      <a:r>
                        <a:rPr lang="zh-CN" altLang="en-US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月</a:t>
                      </a:r>
                    </a:p>
                  </a:txBody>
                  <a:tcPr marL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2" name="矩形: 圆角 91"/>
          <p:cNvSpPr/>
          <p:nvPr/>
        </p:nvSpPr>
        <p:spPr>
          <a:xfrm>
            <a:off x="3169754" y="2750842"/>
            <a:ext cx="1758277" cy="352425"/>
          </a:xfrm>
          <a:prstGeom prst="roundRect">
            <a:avLst>
              <a:gd name="adj" fmla="val 50000"/>
            </a:avLst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特种设备法定动作</a:t>
            </a:r>
          </a:p>
        </p:txBody>
      </p:sp>
      <p:sp>
        <p:nvSpPr>
          <p:cNvPr id="93" name="矩形: 圆角 92"/>
          <p:cNvSpPr/>
          <p:nvPr/>
        </p:nvSpPr>
        <p:spPr>
          <a:xfrm>
            <a:off x="4928031" y="3397783"/>
            <a:ext cx="3173525" cy="352425"/>
          </a:xfrm>
          <a:prstGeom prst="roundRect">
            <a:avLst>
              <a:gd name="adj" fmla="val 50000"/>
            </a:avLst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危险作业管控系列标准和制度</a:t>
            </a:r>
          </a:p>
        </p:txBody>
      </p:sp>
      <p:sp>
        <p:nvSpPr>
          <p:cNvPr id="94" name="矩形: 圆角 93"/>
          <p:cNvSpPr/>
          <p:nvPr/>
        </p:nvSpPr>
        <p:spPr>
          <a:xfrm>
            <a:off x="5453867" y="4022193"/>
            <a:ext cx="2647689" cy="352425"/>
          </a:xfrm>
          <a:prstGeom prst="roundRect">
            <a:avLst>
              <a:gd name="adj" fmla="val 50000"/>
            </a:avLst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岗位安全作业规程</a:t>
            </a:r>
          </a:p>
        </p:txBody>
      </p:sp>
      <p:sp>
        <p:nvSpPr>
          <p:cNvPr id="95" name="矩形: 圆角 94"/>
          <p:cNvSpPr/>
          <p:nvPr/>
        </p:nvSpPr>
        <p:spPr>
          <a:xfrm>
            <a:off x="6324948" y="4598759"/>
            <a:ext cx="3625589" cy="352425"/>
          </a:xfrm>
          <a:prstGeom prst="roundRect">
            <a:avLst>
              <a:gd name="adj" fmla="val 50000"/>
            </a:avLst>
          </a:prstGeom>
          <a:solidFill>
            <a:srgbClr val="0BD0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zh-CN" altLang="en-US" sz="14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职业卫生基础建设示范单位</a:t>
            </a:r>
          </a:p>
        </p:txBody>
      </p:sp>
      <p:sp>
        <p:nvSpPr>
          <p:cNvPr id="96" name="矩形: 圆角 95"/>
          <p:cNvSpPr/>
          <p:nvPr/>
        </p:nvSpPr>
        <p:spPr>
          <a:xfrm>
            <a:off x="9026046" y="5205479"/>
            <a:ext cx="1848981" cy="352425"/>
          </a:xfrm>
          <a:prstGeom prst="roundRect">
            <a:avLst>
              <a:gd name="adj" fmla="val 50000"/>
            </a:avLst>
          </a:prstGeom>
          <a:solidFill>
            <a:srgbClr val="0BD0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环保管控制度</a:t>
            </a:r>
          </a:p>
        </p:txBody>
      </p:sp>
      <p:sp>
        <p:nvSpPr>
          <p:cNvPr id="98" name="等腰三角形 97"/>
          <p:cNvSpPr/>
          <p:nvPr/>
        </p:nvSpPr>
        <p:spPr>
          <a:xfrm rot="5400000">
            <a:off x="2720321" y="3309637"/>
            <a:ext cx="501041" cy="214296"/>
          </a:xfrm>
          <a:prstGeom prst="triangle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263832" y="3075561"/>
          <a:ext cx="2079752" cy="3240000"/>
        </p:xfrm>
        <a:graphic>
          <a:graphicData uri="http://schemas.openxmlformats.org/drawingml/2006/table">
            <a:tbl>
              <a:tblPr/>
              <a:tblGrid>
                <a:gridCol w="20797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48000">
                <a:tc>
                  <a:txBody>
                    <a:bodyPr/>
                    <a:lstStyle/>
                    <a:p>
                      <a:pPr algn="r" rtl="0" fontAlgn="ctr"/>
                      <a:r>
                        <a:rPr lang="zh-CN" alt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构建法定管理体系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pPr algn="r" rtl="0" fontAlgn="ctr"/>
                      <a:r>
                        <a:rPr lang="zh-CN" altLang="en-US" sz="16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完善安全责任制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pPr algn="r" rtl="0" fontAlgn="ctr"/>
                      <a:r>
                        <a:rPr lang="zh-CN" altLang="en-US" sz="16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双重预防机制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pPr algn="r" rtl="0" fontAlgn="ctr"/>
                      <a:r>
                        <a:rPr lang="zh-CN" altLang="en-US" sz="16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环保手续合法合规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pPr algn="r" rtl="0" fontAlgn="ctr"/>
                      <a:r>
                        <a:rPr lang="zh-CN" altLang="en-US" sz="1600" b="0" i="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夯实基础量化考核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16" name="直接连接符 15"/>
          <p:cNvCxnSpPr/>
          <p:nvPr/>
        </p:nvCxnSpPr>
        <p:spPr>
          <a:xfrm>
            <a:off x="403492" y="1547516"/>
            <a:ext cx="1978192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67982" y="469689"/>
            <a:ext cx="233910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2020</a:t>
            </a:r>
            <a:r>
              <a:rPr lang="zh-CN" altLang="en-US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</a:t>
            </a:r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/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下半年重点工作</a:t>
            </a:r>
          </a:p>
        </p:txBody>
      </p:sp>
      <p:sp>
        <p:nvSpPr>
          <p:cNvPr id="18" name="矩形 17"/>
          <p:cNvSpPr/>
          <p:nvPr/>
        </p:nvSpPr>
        <p:spPr>
          <a:xfrm>
            <a:off x="1434361" y="1882958"/>
            <a:ext cx="104067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6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339492" y="221583"/>
            <a:ext cx="8390112" cy="1308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持续构建基于法定动的</a:t>
            </a:r>
            <a:r>
              <a:rPr lang="en-US" altLang="zh-CN" sz="28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HSE</a:t>
            </a:r>
            <a:r>
              <a:rPr lang="zh-CN" altLang="en-US" sz="28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管理体系</a:t>
            </a:r>
            <a:endParaRPr lang="en-US" altLang="zh-CN" sz="2800" spc="3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8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强化系统化管理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0" y="-12215"/>
            <a:ext cx="2880000" cy="6858000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12943" y="355115"/>
            <a:ext cx="588723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212943" y="457411"/>
            <a:ext cx="588723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等腰三角形 97"/>
          <p:cNvSpPr/>
          <p:nvPr/>
        </p:nvSpPr>
        <p:spPr>
          <a:xfrm rot="5400000">
            <a:off x="2720321" y="3309637"/>
            <a:ext cx="501041" cy="214296"/>
          </a:xfrm>
          <a:prstGeom prst="triangle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263832" y="3075561"/>
          <a:ext cx="2079752" cy="3240000"/>
        </p:xfrm>
        <a:graphic>
          <a:graphicData uri="http://schemas.openxmlformats.org/drawingml/2006/table">
            <a:tbl>
              <a:tblPr/>
              <a:tblGrid>
                <a:gridCol w="20797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48000">
                <a:tc>
                  <a:txBody>
                    <a:bodyPr/>
                    <a:lstStyle/>
                    <a:p>
                      <a:pPr algn="r" rtl="0" fontAlgn="ctr"/>
                      <a:r>
                        <a:rPr lang="zh-CN" altLang="en-US" sz="1600" b="0" i="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构建法定管理体系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pPr algn="r" rtl="0" fontAlgn="ctr"/>
                      <a:r>
                        <a:rPr lang="zh-CN" alt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完善安全责任制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pPr algn="r" rtl="0" fontAlgn="ctr"/>
                      <a:r>
                        <a:rPr lang="zh-CN" altLang="en-US" sz="1600" b="0" i="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双重预防机制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pPr algn="r" rtl="0" fontAlgn="ctr"/>
                      <a:r>
                        <a:rPr lang="zh-CN" altLang="en-US" sz="1600" b="0" i="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环保手续合法合规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pPr algn="r" rtl="0" fontAlgn="ctr"/>
                      <a:r>
                        <a:rPr lang="zh-CN" altLang="en-US" sz="1600" b="0" i="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夯实基础量化考核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16" name="直接连接符 15"/>
          <p:cNvCxnSpPr/>
          <p:nvPr/>
        </p:nvCxnSpPr>
        <p:spPr>
          <a:xfrm>
            <a:off x="403492" y="1547516"/>
            <a:ext cx="1978192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1434361" y="1882958"/>
            <a:ext cx="104067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6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339492" y="221583"/>
            <a:ext cx="8390112" cy="662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完善安全生产责任制，强化全员责任落实</a:t>
            </a:r>
          </a:p>
        </p:txBody>
      </p:sp>
      <p:sp>
        <p:nvSpPr>
          <p:cNvPr id="17" name="矩形 16"/>
          <p:cNvSpPr/>
          <p:nvPr/>
        </p:nvSpPr>
        <p:spPr>
          <a:xfrm>
            <a:off x="3598099" y="1395081"/>
            <a:ext cx="8308932" cy="454444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4961703" y="2206657"/>
            <a:ext cx="2688222" cy="2317432"/>
            <a:chOff x="5640866" y="1913960"/>
            <a:chExt cx="2964160" cy="2555310"/>
          </a:xfrm>
        </p:grpSpPr>
        <p:sp>
          <p:nvSpPr>
            <p:cNvPr id="21" name="任意多边形: 形状 20"/>
            <p:cNvSpPr/>
            <p:nvPr/>
          </p:nvSpPr>
          <p:spPr>
            <a:xfrm>
              <a:off x="6628919" y="1913960"/>
              <a:ext cx="988053" cy="851770"/>
            </a:xfrm>
            <a:custGeom>
              <a:avLst/>
              <a:gdLst>
                <a:gd name="connsiteX0" fmla="*/ 0 w 988053"/>
                <a:gd name="connsiteY0" fmla="*/ 851770 h 851770"/>
                <a:gd name="connsiteX1" fmla="*/ 494026 w 988053"/>
                <a:gd name="connsiteY1" fmla="*/ 0 h 851770"/>
                <a:gd name="connsiteX2" fmla="*/ 494027 w 988053"/>
                <a:gd name="connsiteY2" fmla="*/ 0 h 851770"/>
                <a:gd name="connsiteX3" fmla="*/ 988053 w 988053"/>
                <a:gd name="connsiteY3" fmla="*/ 851770 h 851770"/>
                <a:gd name="connsiteX4" fmla="*/ 0 w 988053"/>
                <a:gd name="connsiteY4" fmla="*/ 851770 h 851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88053" h="851770">
                  <a:moveTo>
                    <a:pt x="0" y="851770"/>
                  </a:moveTo>
                  <a:lnTo>
                    <a:pt x="494026" y="0"/>
                  </a:lnTo>
                  <a:lnTo>
                    <a:pt x="494027" y="0"/>
                  </a:lnTo>
                  <a:lnTo>
                    <a:pt x="988053" y="851770"/>
                  </a:lnTo>
                  <a:lnTo>
                    <a:pt x="0" y="851770"/>
                  </a:lnTo>
                  <a:close/>
                </a:path>
              </a:pathLst>
            </a:custGeom>
            <a:solidFill>
              <a:srgbClr val="CC66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9370" tIns="39370" rIns="39370" bIns="39370" numCol="1" spcCol="1270" anchor="ctr" anchorCtr="0">
              <a:noAutofit/>
            </a:bodyPr>
            <a:lstStyle/>
            <a:p>
              <a:pPr marL="0" lvl="0" indent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3100" kern="12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任意多边形: 形状 21"/>
            <p:cNvSpPr/>
            <p:nvPr/>
          </p:nvSpPr>
          <p:spPr>
            <a:xfrm>
              <a:off x="6134892" y="2765730"/>
              <a:ext cx="1976106" cy="851770"/>
            </a:xfrm>
            <a:custGeom>
              <a:avLst/>
              <a:gdLst>
                <a:gd name="connsiteX0" fmla="*/ 0 w 1976106"/>
                <a:gd name="connsiteY0" fmla="*/ 851770 h 851770"/>
                <a:gd name="connsiteX1" fmla="*/ 494027 w 1976106"/>
                <a:gd name="connsiteY1" fmla="*/ 0 h 851770"/>
                <a:gd name="connsiteX2" fmla="*/ 1482079 w 1976106"/>
                <a:gd name="connsiteY2" fmla="*/ 0 h 851770"/>
                <a:gd name="connsiteX3" fmla="*/ 1976106 w 1976106"/>
                <a:gd name="connsiteY3" fmla="*/ 851770 h 851770"/>
                <a:gd name="connsiteX4" fmla="*/ 0 w 1976106"/>
                <a:gd name="connsiteY4" fmla="*/ 851770 h 851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76106" h="851770">
                  <a:moveTo>
                    <a:pt x="0" y="851770"/>
                  </a:moveTo>
                  <a:lnTo>
                    <a:pt x="494027" y="0"/>
                  </a:lnTo>
                  <a:lnTo>
                    <a:pt x="1482079" y="0"/>
                  </a:lnTo>
                  <a:lnTo>
                    <a:pt x="1976106" y="851770"/>
                  </a:lnTo>
                  <a:lnTo>
                    <a:pt x="0" y="851770"/>
                  </a:lnTo>
                  <a:close/>
                </a:path>
              </a:pathLst>
            </a:custGeom>
            <a:solidFill>
              <a:srgbClr val="7BB66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94079" tIns="48260" rIns="394078" bIns="48260" numCol="1" spcCol="1270" anchor="ctr" anchorCtr="0">
              <a:noAutofit/>
            </a:bodyPr>
            <a:lstStyle/>
            <a:p>
              <a:pPr marL="0" lvl="0" indent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3800" kern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任意多边形: 形状 23"/>
            <p:cNvSpPr/>
            <p:nvPr/>
          </p:nvSpPr>
          <p:spPr>
            <a:xfrm>
              <a:off x="5640866" y="3617500"/>
              <a:ext cx="2964160" cy="851770"/>
            </a:xfrm>
            <a:custGeom>
              <a:avLst/>
              <a:gdLst>
                <a:gd name="connsiteX0" fmla="*/ 0 w 2964160"/>
                <a:gd name="connsiteY0" fmla="*/ 851770 h 851770"/>
                <a:gd name="connsiteX1" fmla="*/ 494027 w 2964160"/>
                <a:gd name="connsiteY1" fmla="*/ 0 h 851770"/>
                <a:gd name="connsiteX2" fmla="*/ 2470133 w 2964160"/>
                <a:gd name="connsiteY2" fmla="*/ 0 h 851770"/>
                <a:gd name="connsiteX3" fmla="*/ 2964160 w 2964160"/>
                <a:gd name="connsiteY3" fmla="*/ 851770 h 851770"/>
                <a:gd name="connsiteX4" fmla="*/ 0 w 2964160"/>
                <a:gd name="connsiteY4" fmla="*/ 851770 h 851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964160" h="851770">
                  <a:moveTo>
                    <a:pt x="0" y="851770"/>
                  </a:moveTo>
                  <a:lnTo>
                    <a:pt x="494027" y="0"/>
                  </a:lnTo>
                  <a:lnTo>
                    <a:pt x="2470133" y="0"/>
                  </a:lnTo>
                  <a:lnTo>
                    <a:pt x="2964160" y="851770"/>
                  </a:lnTo>
                  <a:lnTo>
                    <a:pt x="0" y="851770"/>
                  </a:lnTo>
                  <a:close/>
                </a:path>
              </a:pathLst>
            </a:custGeom>
            <a:solidFill>
              <a:srgbClr val="0F6FC6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566987" tIns="48260" rIns="566989" bIns="48260" numCol="1" spcCol="1270" anchor="ctr" anchorCtr="0">
              <a:noAutofit/>
            </a:bodyPr>
            <a:lstStyle/>
            <a:p>
              <a:pPr marL="0" lvl="0" indent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3800" kern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Group 3"/>
          <p:cNvGrpSpPr/>
          <p:nvPr/>
        </p:nvGrpSpPr>
        <p:grpSpPr bwMode="auto">
          <a:xfrm>
            <a:off x="4391223" y="1731873"/>
            <a:ext cx="3880548" cy="3894506"/>
            <a:chOff x="1970" y="1399"/>
            <a:chExt cx="1090" cy="1093"/>
          </a:xfrm>
          <a:noFill/>
        </p:grpSpPr>
        <p:sp>
          <p:nvSpPr>
            <p:cNvPr id="26" name="Arc 4"/>
            <p:cNvSpPr/>
            <p:nvPr/>
          </p:nvSpPr>
          <p:spPr bwMode="auto">
            <a:xfrm>
              <a:off x="2514" y="1399"/>
              <a:ext cx="546" cy="826"/>
            </a:xfrm>
            <a:custGeom>
              <a:avLst/>
              <a:gdLst>
                <a:gd name="T0" fmla="*/ 0 w 21600"/>
                <a:gd name="T1" fmla="*/ 0 h 32682"/>
                <a:gd name="T2" fmla="*/ 0 w 21600"/>
                <a:gd name="T3" fmla="*/ 0 h 32682"/>
                <a:gd name="T4" fmla="*/ 0 w 21600"/>
                <a:gd name="T5" fmla="*/ 0 h 3268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32682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5502"/>
                    <a:pt x="20542" y="29332"/>
                    <a:pt x="18540" y="32681"/>
                  </a:cubicBezTo>
                </a:path>
                <a:path w="21600" h="32682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cubicBezTo>
                    <a:pt x="21600" y="25502"/>
                    <a:pt x="20542" y="29332"/>
                    <a:pt x="18540" y="32681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grpFill/>
            <a:ln w="3175">
              <a:gradFill>
                <a:gsLst>
                  <a:gs pos="0">
                    <a:srgbClr val="0F6FC6"/>
                  </a:gs>
                  <a:gs pos="100000">
                    <a:srgbClr val="0F6FC6"/>
                  </a:gs>
                  <a:gs pos="49000">
                    <a:srgbClr val="0BD0D9"/>
                  </a:gs>
                </a:gsLst>
                <a:lin ang="5400000" scaled="1"/>
              </a:gradFill>
              <a:round/>
              <a:headEnd type="none" w="sm" len="sm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Arc 5"/>
            <p:cNvSpPr/>
            <p:nvPr/>
          </p:nvSpPr>
          <p:spPr bwMode="auto">
            <a:xfrm>
              <a:off x="2055" y="1946"/>
              <a:ext cx="906" cy="546"/>
            </a:xfrm>
            <a:custGeom>
              <a:avLst/>
              <a:gdLst>
                <a:gd name="T0" fmla="*/ 0 w 35846"/>
                <a:gd name="T1" fmla="*/ 0 h 21600"/>
                <a:gd name="T2" fmla="*/ 0 w 35846"/>
                <a:gd name="T3" fmla="*/ 0 h 21600"/>
                <a:gd name="T4" fmla="*/ 0 w 35846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5846" h="21600" fill="none" extrusionOk="0">
                  <a:moveTo>
                    <a:pt x="35846" y="12402"/>
                  </a:moveTo>
                  <a:cubicBezTo>
                    <a:pt x="31803" y="18167"/>
                    <a:pt x="25203" y="21599"/>
                    <a:pt x="18162" y="21600"/>
                  </a:cubicBezTo>
                  <a:cubicBezTo>
                    <a:pt x="10817" y="21600"/>
                    <a:pt x="3975" y="17867"/>
                    <a:pt x="0" y="11691"/>
                  </a:cubicBezTo>
                </a:path>
                <a:path w="35846" h="21600" stroke="0" extrusionOk="0">
                  <a:moveTo>
                    <a:pt x="35846" y="12402"/>
                  </a:moveTo>
                  <a:cubicBezTo>
                    <a:pt x="31803" y="18167"/>
                    <a:pt x="25203" y="21599"/>
                    <a:pt x="18162" y="21600"/>
                  </a:cubicBezTo>
                  <a:cubicBezTo>
                    <a:pt x="10817" y="21600"/>
                    <a:pt x="3975" y="17867"/>
                    <a:pt x="0" y="11691"/>
                  </a:cubicBezTo>
                  <a:lnTo>
                    <a:pt x="18162" y="0"/>
                  </a:lnTo>
                  <a:lnTo>
                    <a:pt x="35846" y="12402"/>
                  </a:lnTo>
                  <a:close/>
                </a:path>
              </a:pathLst>
            </a:custGeom>
            <a:grpFill/>
            <a:ln w="3175">
              <a:gradFill>
                <a:gsLst>
                  <a:gs pos="0">
                    <a:srgbClr val="0F6FC6"/>
                  </a:gs>
                  <a:gs pos="100000">
                    <a:srgbClr val="0F6FC6"/>
                  </a:gs>
                  <a:gs pos="49000">
                    <a:srgbClr val="0BD0D9"/>
                  </a:gs>
                </a:gsLst>
                <a:lin ang="5400000" scaled="1"/>
              </a:gradFill>
              <a:round/>
              <a:headEnd type="none" w="sm" len="sm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Arc 6"/>
            <p:cNvSpPr/>
            <p:nvPr/>
          </p:nvSpPr>
          <p:spPr bwMode="auto">
            <a:xfrm>
              <a:off x="1970" y="1402"/>
              <a:ext cx="546" cy="806"/>
            </a:xfrm>
            <a:custGeom>
              <a:avLst/>
              <a:gdLst>
                <a:gd name="T0" fmla="*/ 0 w 21600"/>
                <a:gd name="T1" fmla="*/ 0 h 31908"/>
                <a:gd name="T2" fmla="*/ 0 w 21600"/>
                <a:gd name="T3" fmla="*/ 0 h 31908"/>
                <a:gd name="T4" fmla="*/ 0 w 21600"/>
                <a:gd name="T5" fmla="*/ 0 h 3190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31908" fill="none" extrusionOk="0">
                  <a:moveTo>
                    <a:pt x="2633" y="31907"/>
                  </a:moveTo>
                  <a:cubicBezTo>
                    <a:pt x="905" y="28736"/>
                    <a:pt x="0" y="25183"/>
                    <a:pt x="0" y="21572"/>
                  </a:cubicBezTo>
                  <a:cubicBezTo>
                    <a:pt x="-1" y="10073"/>
                    <a:pt x="9007" y="590"/>
                    <a:pt x="20491" y="0"/>
                  </a:cubicBezTo>
                </a:path>
                <a:path w="21600" h="31908" stroke="0" extrusionOk="0">
                  <a:moveTo>
                    <a:pt x="2633" y="31907"/>
                  </a:moveTo>
                  <a:cubicBezTo>
                    <a:pt x="905" y="28736"/>
                    <a:pt x="0" y="25183"/>
                    <a:pt x="0" y="21572"/>
                  </a:cubicBezTo>
                  <a:cubicBezTo>
                    <a:pt x="-1" y="10073"/>
                    <a:pt x="9007" y="590"/>
                    <a:pt x="20491" y="0"/>
                  </a:cubicBezTo>
                  <a:lnTo>
                    <a:pt x="21600" y="21572"/>
                  </a:lnTo>
                  <a:lnTo>
                    <a:pt x="2633" y="31907"/>
                  </a:lnTo>
                  <a:close/>
                </a:path>
              </a:pathLst>
            </a:custGeom>
            <a:grpFill/>
            <a:ln w="3175">
              <a:gradFill>
                <a:gsLst>
                  <a:gs pos="0">
                    <a:srgbClr val="0F6FC6"/>
                  </a:gs>
                  <a:gs pos="100000">
                    <a:srgbClr val="0F6FC6"/>
                  </a:gs>
                  <a:gs pos="49000">
                    <a:srgbClr val="0BD0D9"/>
                  </a:gs>
                </a:gsLst>
                <a:lin ang="5400000" scaled="1"/>
              </a:gradFill>
              <a:round/>
              <a:headEnd type="none" w="sm" len="sm"/>
              <a:tailEnd type="triangl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6008294" y="2576998"/>
            <a:ext cx="5950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高层</a:t>
            </a:r>
          </a:p>
        </p:txBody>
      </p:sp>
      <p:sp>
        <p:nvSpPr>
          <p:cNvPr id="30" name="矩形 29"/>
          <p:cNvSpPr/>
          <p:nvPr/>
        </p:nvSpPr>
        <p:spPr>
          <a:xfrm>
            <a:off x="6037648" y="3256046"/>
            <a:ext cx="5950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中层</a:t>
            </a:r>
          </a:p>
        </p:txBody>
      </p:sp>
      <p:sp>
        <p:nvSpPr>
          <p:cNvPr id="31" name="矩形 30"/>
          <p:cNvSpPr/>
          <p:nvPr/>
        </p:nvSpPr>
        <p:spPr>
          <a:xfrm>
            <a:off x="6059665" y="3934482"/>
            <a:ext cx="59503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基层</a:t>
            </a:r>
          </a:p>
        </p:txBody>
      </p:sp>
      <p:sp>
        <p:nvSpPr>
          <p:cNvPr id="32" name="矩形 31"/>
          <p:cNvSpPr/>
          <p:nvPr/>
        </p:nvSpPr>
        <p:spPr>
          <a:xfrm>
            <a:off x="5363140" y="4668930"/>
            <a:ext cx="20701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安全责任体系</a:t>
            </a:r>
          </a:p>
        </p:txBody>
      </p:sp>
      <p:sp>
        <p:nvSpPr>
          <p:cNvPr id="33" name="矩形 32"/>
          <p:cNvSpPr/>
          <p:nvPr/>
        </p:nvSpPr>
        <p:spPr>
          <a:xfrm>
            <a:off x="8668440" y="2340045"/>
            <a:ext cx="277084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精炼责任制条款</a:t>
            </a:r>
            <a:endParaRPr lang="en-US" altLang="zh-CN" sz="16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形成可操作、可量化、可闭环的责任机制</a:t>
            </a:r>
            <a:endParaRPr lang="en-US" altLang="zh-CN" sz="16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直线责任和属地管理</a:t>
            </a:r>
            <a:endParaRPr lang="en-US" altLang="zh-CN" sz="16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XXXXXXX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XXXXXXXX</a:t>
            </a:r>
            <a:endParaRPr lang="zh-CN" altLang="en-US" sz="16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990945" y="2800560"/>
            <a:ext cx="44803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层层负责</a:t>
            </a:r>
          </a:p>
        </p:txBody>
      </p:sp>
      <p:sp>
        <p:nvSpPr>
          <p:cNvPr id="35" name="矩形 34"/>
          <p:cNvSpPr/>
          <p:nvPr/>
        </p:nvSpPr>
        <p:spPr>
          <a:xfrm>
            <a:off x="7313424" y="2800560"/>
            <a:ext cx="44803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层层履职</a:t>
            </a:r>
          </a:p>
        </p:txBody>
      </p:sp>
      <p:sp>
        <p:nvSpPr>
          <p:cNvPr id="36" name="矩形 35"/>
          <p:cNvSpPr/>
          <p:nvPr/>
        </p:nvSpPr>
        <p:spPr>
          <a:xfrm>
            <a:off x="67982" y="469689"/>
            <a:ext cx="233910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2020</a:t>
            </a:r>
            <a:r>
              <a:rPr lang="zh-CN" altLang="en-US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</a:t>
            </a:r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/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下半年重点工作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箭头: 下 90"/>
          <p:cNvSpPr/>
          <p:nvPr/>
        </p:nvSpPr>
        <p:spPr>
          <a:xfrm>
            <a:off x="3294907" y="1925695"/>
            <a:ext cx="3194137" cy="4164398"/>
          </a:xfrm>
          <a:prstGeom prst="downArrow">
            <a:avLst>
              <a:gd name="adj1" fmla="val 71571"/>
              <a:gd name="adj2" fmla="val 42157"/>
            </a:avLst>
          </a:prstGeom>
          <a:gradFill flip="none" rotWithShape="1">
            <a:gsLst>
              <a:gs pos="100000">
                <a:srgbClr val="0BD0D9"/>
              </a:gs>
              <a:gs pos="0">
                <a:srgbClr val="3C8C93">
                  <a:alpha val="2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箭头: 下 8"/>
          <p:cNvSpPr/>
          <p:nvPr/>
        </p:nvSpPr>
        <p:spPr>
          <a:xfrm>
            <a:off x="8642958" y="1925695"/>
            <a:ext cx="3194137" cy="4164398"/>
          </a:xfrm>
          <a:prstGeom prst="downArrow">
            <a:avLst>
              <a:gd name="adj1" fmla="val 71571"/>
              <a:gd name="adj2" fmla="val 42157"/>
            </a:avLst>
          </a:prstGeom>
          <a:gradFill flip="none" rotWithShape="1">
            <a:gsLst>
              <a:gs pos="100000">
                <a:srgbClr val="CC6600"/>
              </a:gs>
              <a:gs pos="0">
                <a:srgbClr val="3C8C93">
                  <a:alpha val="20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0" y="-12216"/>
            <a:ext cx="2880000" cy="6870215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12943" y="355115"/>
            <a:ext cx="588723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212943" y="457411"/>
            <a:ext cx="588723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等腰三角形 97"/>
          <p:cNvSpPr/>
          <p:nvPr/>
        </p:nvSpPr>
        <p:spPr>
          <a:xfrm rot="5400000">
            <a:off x="2720321" y="3309637"/>
            <a:ext cx="501041" cy="214296"/>
          </a:xfrm>
          <a:prstGeom prst="triangle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263832" y="3075561"/>
          <a:ext cx="2079752" cy="3240000"/>
        </p:xfrm>
        <a:graphic>
          <a:graphicData uri="http://schemas.openxmlformats.org/drawingml/2006/table">
            <a:tbl>
              <a:tblPr/>
              <a:tblGrid>
                <a:gridCol w="20797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48000">
                <a:tc>
                  <a:txBody>
                    <a:bodyPr/>
                    <a:lstStyle/>
                    <a:p>
                      <a:pPr algn="r" rtl="0" fontAlgn="ctr"/>
                      <a:r>
                        <a:rPr lang="zh-CN" altLang="en-US" sz="1600" b="0" i="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构建法定管理体系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pPr algn="r" rtl="0" fontAlgn="ctr"/>
                      <a:r>
                        <a:rPr lang="zh-CN" altLang="en-US" sz="1600" b="0" i="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完善安全责任制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pPr algn="r" rtl="0" fontAlgn="ctr"/>
                      <a:r>
                        <a:rPr lang="zh-CN" alt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双重预防机制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pPr algn="r" rtl="0" fontAlgn="ctr"/>
                      <a:r>
                        <a:rPr lang="zh-CN" altLang="en-US" sz="1600" b="0" i="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环保手续合法合规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pPr algn="r" rtl="0" fontAlgn="ctr"/>
                      <a:r>
                        <a:rPr lang="zh-CN" altLang="en-US" sz="1600" b="0" i="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夯实基础量化考核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16" name="直接连接符 15"/>
          <p:cNvCxnSpPr/>
          <p:nvPr/>
        </p:nvCxnSpPr>
        <p:spPr>
          <a:xfrm>
            <a:off x="403492" y="1547516"/>
            <a:ext cx="1978192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1434361" y="1882958"/>
            <a:ext cx="104067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6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339492" y="221583"/>
            <a:ext cx="8390112" cy="1308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突出风险分级管控与隐患排查治理，强化双重预防机制</a:t>
            </a:r>
          </a:p>
        </p:txBody>
      </p:sp>
      <p:sp>
        <p:nvSpPr>
          <p:cNvPr id="58" name="Oval 2"/>
          <p:cNvSpPr>
            <a:spLocks noChangeArrowheads="1"/>
          </p:cNvSpPr>
          <p:nvPr/>
        </p:nvSpPr>
        <p:spPr bwMode="auto">
          <a:xfrm>
            <a:off x="6995349" y="2812103"/>
            <a:ext cx="1273175" cy="1273175"/>
          </a:xfrm>
          <a:prstGeom prst="ellipse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>
              <a:defRPr sz="1300" b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300" b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 b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 b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 b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Freeform 4"/>
          <p:cNvSpPr/>
          <p:nvPr/>
        </p:nvSpPr>
        <p:spPr bwMode="auto">
          <a:xfrm>
            <a:off x="7165211" y="3180403"/>
            <a:ext cx="930275" cy="536575"/>
          </a:xfrm>
          <a:custGeom>
            <a:avLst/>
            <a:gdLst>
              <a:gd name="T0" fmla="*/ 0 w 2474"/>
              <a:gd name="T1" fmla="*/ 2147483647 h 852"/>
              <a:gd name="T2" fmla="*/ 2147483647 w 2474"/>
              <a:gd name="T3" fmla="*/ 2147483647 h 852"/>
              <a:gd name="T4" fmla="*/ 2147483647 w 2474"/>
              <a:gd name="T5" fmla="*/ 2147483647 h 852"/>
              <a:gd name="T6" fmla="*/ 2147483647 w 2474"/>
              <a:gd name="T7" fmla="*/ 2147483647 h 852"/>
              <a:gd name="T8" fmla="*/ 2147483647 w 2474"/>
              <a:gd name="T9" fmla="*/ 2147483647 h 852"/>
              <a:gd name="T10" fmla="*/ 2147483647 w 2474"/>
              <a:gd name="T11" fmla="*/ 2147483647 h 852"/>
              <a:gd name="T12" fmla="*/ 2147483647 w 2474"/>
              <a:gd name="T13" fmla="*/ 2147483647 h 852"/>
              <a:gd name="T14" fmla="*/ 2147483647 w 2474"/>
              <a:gd name="T15" fmla="*/ 2147483647 h 852"/>
              <a:gd name="T16" fmla="*/ 2147483647 w 2474"/>
              <a:gd name="T17" fmla="*/ 0 h 852"/>
              <a:gd name="T18" fmla="*/ 2147483647 w 2474"/>
              <a:gd name="T19" fmla="*/ 2147483647 h 852"/>
              <a:gd name="T20" fmla="*/ 2147483647 w 2474"/>
              <a:gd name="T21" fmla="*/ 2147483647 h 852"/>
              <a:gd name="T22" fmla="*/ 2147483647 w 2474"/>
              <a:gd name="T23" fmla="*/ 2147483647 h 852"/>
              <a:gd name="T24" fmla="*/ 2147483647 w 2474"/>
              <a:gd name="T25" fmla="*/ 2147483647 h 852"/>
              <a:gd name="T26" fmla="*/ 2147483647 w 2474"/>
              <a:gd name="T27" fmla="*/ 2147483647 h 852"/>
              <a:gd name="T28" fmla="*/ 2147483647 w 2474"/>
              <a:gd name="T29" fmla="*/ 0 h 852"/>
              <a:gd name="T30" fmla="*/ 2147483647 w 2474"/>
              <a:gd name="T31" fmla="*/ 2147483647 h 852"/>
              <a:gd name="T32" fmla="*/ 2147483647 w 2474"/>
              <a:gd name="T33" fmla="*/ 2147483647 h 852"/>
              <a:gd name="T34" fmla="*/ 2147483647 w 2474"/>
              <a:gd name="T35" fmla="*/ 2147483647 h 852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2474" h="852">
                <a:moveTo>
                  <a:pt x="0" y="429"/>
                </a:moveTo>
                <a:lnTo>
                  <a:pt x="133" y="429"/>
                </a:lnTo>
                <a:lnTo>
                  <a:pt x="133" y="268"/>
                </a:lnTo>
                <a:lnTo>
                  <a:pt x="313" y="579"/>
                </a:lnTo>
                <a:lnTo>
                  <a:pt x="313" y="113"/>
                </a:lnTo>
                <a:lnTo>
                  <a:pt x="740" y="852"/>
                </a:lnTo>
                <a:lnTo>
                  <a:pt x="740" y="268"/>
                </a:lnTo>
                <a:lnTo>
                  <a:pt x="920" y="579"/>
                </a:lnTo>
                <a:lnTo>
                  <a:pt x="920" y="0"/>
                </a:lnTo>
                <a:lnTo>
                  <a:pt x="1409" y="847"/>
                </a:lnTo>
                <a:lnTo>
                  <a:pt x="1409" y="268"/>
                </a:lnTo>
                <a:lnTo>
                  <a:pt x="1589" y="579"/>
                </a:lnTo>
                <a:lnTo>
                  <a:pt x="1589" y="113"/>
                </a:lnTo>
                <a:lnTo>
                  <a:pt x="2013" y="847"/>
                </a:lnTo>
                <a:lnTo>
                  <a:pt x="2013" y="0"/>
                </a:lnTo>
                <a:lnTo>
                  <a:pt x="2351" y="586"/>
                </a:lnTo>
                <a:lnTo>
                  <a:pt x="2351" y="429"/>
                </a:lnTo>
                <a:lnTo>
                  <a:pt x="2474" y="429"/>
                </a:lnTo>
              </a:path>
            </a:pathLst>
          </a:custGeom>
          <a:noFill/>
          <a:ln w="22225" cap="flat" cmpd="sng">
            <a:solidFill>
              <a:schemeClr val="bg1"/>
            </a:solidFill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Freeform 5"/>
          <p:cNvSpPr/>
          <p:nvPr/>
        </p:nvSpPr>
        <p:spPr bwMode="auto">
          <a:xfrm>
            <a:off x="3598099" y="3310190"/>
            <a:ext cx="3567112" cy="276999"/>
          </a:xfrm>
          <a:custGeom>
            <a:avLst/>
            <a:gdLst>
              <a:gd name="T0" fmla="*/ 0 w 795"/>
              <a:gd name="T1" fmla="*/ 0 h 375"/>
              <a:gd name="T2" fmla="*/ 2147483647 w 795"/>
              <a:gd name="T3" fmla="*/ 0 h 375"/>
              <a:gd name="T4" fmla="*/ 2147483647 w 795"/>
              <a:gd name="T5" fmla="*/ 2147483647 h 375"/>
              <a:gd name="T6" fmla="*/ 2147483647 w 795"/>
              <a:gd name="T7" fmla="*/ 2147483647 h 37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795" h="375">
                <a:moveTo>
                  <a:pt x="0" y="0"/>
                </a:moveTo>
                <a:lnTo>
                  <a:pt x="649" y="0"/>
                </a:lnTo>
                <a:lnTo>
                  <a:pt x="795" y="189"/>
                </a:lnTo>
                <a:lnTo>
                  <a:pt x="649" y="375"/>
                </a:lnTo>
              </a:path>
            </a:pathLst>
          </a:custGeom>
          <a:noFill/>
          <a:ln w="22225" cap="flat" cmpd="sng">
            <a:solidFill>
              <a:schemeClr val="hlink"/>
            </a:solidFill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Freeform 6"/>
          <p:cNvSpPr/>
          <p:nvPr/>
        </p:nvSpPr>
        <p:spPr bwMode="auto">
          <a:xfrm flipH="1">
            <a:off x="8095486" y="3310190"/>
            <a:ext cx="3567113" cy="276999"/>
          </a:xfrm>
          <a:custGeom>
            <a:avLst/>
            <a:gdLst>
              <a:gd name="T0" fmla="*/ 0 w 795"/>
              <a:gd name="T1" fmla="*/ 0 h 375"/>
              <a:gd name="T2" fmla="*/ 2147483647 w 795"/>
              <a:gd name="T3" fmla="*/ 0 h 375"/>
              <a:gd name="T4" fmla="*/ 2147483647 w 795"/>
              <a:gd name="T5" fmla="*/ 2147483647 h 375"/>
              <a:gd name="T6" fmla="*/ 2147483647 w 795"/>
              <a:gd name="T7" fmla="*/ 2147483647 h 37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795" h="375">
                <a:moveTo>
                  <a:pt x="0" y="0"/>
                </a:moveTo>
                <a:lnTo>
                  <a:pt x="649" y="0"/>
                </a:lnTo>
                <a:lnTo>
                  <a:pt x="795" y="189"/>
                </a:lnTo>
                <a:lnTo>
                  <a:pt x="649" y="375"/>
                </a:lnTo>
              </a:path>
            </a:pathLst>
          </a:custGeom>
          <a:noFill/>
          <a:ln w="22225" cap="flat" cmpd="sng">
            <a:solidFill>
              <a:schemeClr val="hlink"/>
            </a:solidFill>
            <a:prstDash val="solid"/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2" name="AutoShape 7"/>
          <p:cNvSpPr>
            <a:spLocks noChangeArrowheads="1"/>
          </p:cNvSpPr>
          <p:nvPr/>
        </p:nvSpPr>
        <p:spPr bwMode="auto">
          <a:xfrm>
            <a:off x="7057261" y="3188340"/>
            <a:ext cx="114300" cy="536575"/>
          </a:xfrm>
          <a:prstGeom prst="chevron">
            <a:avLst>
              <a:gd name="adj" fmla="val 100000"/>
            </a:avLst>
          </a:prstGeom>
          <a:solidFill>
            <a:schemeClr val="accent1"/>
          </a:solidFill>
          <a:ln w="25400">
            <a:solidFill>
              <a:schemeClr val="bg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>
              <a:defRPr sz="1300" b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300" b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 b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 b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 b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AutoShape 8"/>
          <p:cNvSpPr>
            <a:spLocks noChangeArrowheads="1"/>
          </p:cNvSpPr>
          <p:nvPr/>
        </p:nvSpPr>
        <p:spPr bwMode="auto">
          <a:xfrm flipH="1">
            <a:off x="8089136" y="3188340"/>
            <a:ext cx="114300" cy="536575"/>
          </a:xfrm>
          <a:prstGeom prst="chevron">
            <a:avLst>
              <a:gd name="adj" fmla="val 100000"/>
            </a:avLst>
          </a:prstGeom>
          <a:solidFill>
            <a:schemeClr val="accent1"/>
          </a:solidFill>
          <a:ln w="25400">
            <a:solidFill>
              <a:schemeClr val="bg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>
            <a:lvl1pPr>
              <a:defRPr sz="1300" b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sz="1300" b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 b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 b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 b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300" b="1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4273483" y="1322048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风险分级管控</a:t>
            </a:r>
          </a:p>
        </p:txBody>
      </p:sp>
      <p:sp>
        <p:nvSpPr>
          <p:cNvPr id="65" name="矩形 64"/>
          <p:cNvSpPr/>
          <p:nvPr/>
        </p:nvSpPr>
        <p:spPr>
          <a:xfrm>
            <a:off x="9215884" y="1322048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事故隐患排查治理</a:t>
            </a:r>
          </a:p>
        </p:txBody>
      </p:sp>
      <p:sp>
        <p:nvSpPr>
          <p:cNvPr id="66" name="矩形 65"/>
          <p:cNvSpPr/>
          <p:nvPr/>
        </p:nvSpPr>
        <p:spPr>
          <a:xfrm>
            <a:off x="9603497" y="6090093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巩固和强化</a:t>
            </a:r>
          </a:p>
        </p:txBody>
      </p:sp>
      <p:sp>
        <p:nvSpPr>
          <p:cNvPr id="67" name="矩形 66"/>
          <p:cNvSpPr/>
          <p:nvPr/>
        </p:nvSpPr>
        <p:spPr>
          <a:xfrm>
            <a:off x="4222561" y="6174498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基于危险源</a:t>
            </a:r>
          </a:p>
        </p:txBody>
      </p:sp>
      <p:sp>
        <p:nvSpPr>
          <p:cNvPr id="68" name="矩形: 圆角 67"/>
          <p:cNvSpPr/>
          <p:nvPr/>
        </p:nvSpPr>
        <p:spPr>
          <a:xfrm>
            <a:off x="3941179" y="1989108"/>
            <a:ext cx="1901593" cy="352425"/>
          </a:xfrm>
          <a:prstGeom prst="roundRect">
            <a:avLst>
              <a:gd name="adj" fmla="val 50000"/>
            </a:avLst>
          </a:prstGeom>
          <a:solidFill>
            <a:srgbClr val="0B53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确定风险源</a:t>
            </a:r>
          </a:p>
        </p:txBody>
      </p:sp>
      <p:sp>
        <p:nvSpPr>
          <p:cNvPr id="69" name="矩形: 圆角 68"/>
          <p:cNvSpPr/>
          <p:nvPr/>
        </p:nvSpPr>
        <p:spPr>
          <a:xfrm>
            <a:off x="3941179" y="2571689"/>
            <a:ext cx="1901593" cy="352425"/>
          </a:xfrm>
          <a:prstGeom prst="roundRect">
            <a:avLst>
              <a:gd name="adj" fmla="val 50000"/>
            </a:avLst>
          </a:prstGeom>
          <a:solidFill>
            <a:srgbClr val="0B53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风险识别</a:t>
            </a:r>
          </a:p>
        </p:txBody>
      </p:sp>
      <p:sp>
        <p:nvSpPr>
          <p:cNvPr id="70" name="矩形: 圆角 69"/>
          <p:cNvSpPr/>
          <p:nvPr/>
        </p:nvSpPr>
        <p:spPr>
          <a:xfrm>
            <a:off x="3941179" y="3154270"/>
            <a:ext cx="1901593" cy="352425"/>
          </a:xfrm>
          <a:prstGeom prst="roundRect">
            <a:avLst>
              <a:gd name="adj" fmla="val 50000"/>
            </a:avLst>
          </a:prstGeom>
          <a:solidFill>
            <a:srgbClr val="0B53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风险评价</a:t>
            </a:r>
          </a:p>
        </p:txBody>
      </p:sp>
      <p:sp>
        <p:nvSpPr>
          <p:cNvPr id="71" name="矩形: 圆角 70"/>
          <p:cNvSpPr/>
          <p:nvPr/>
        </p:nvSpPr>
        <p:spPr>
          <a:xfrm>
            <a:off x="3941179" y="3736851"/>
            <a:ext cx="1901593" cy="352425"/>
          </a:xfrm>
          <a:prstGeom prst="roundRect">
            <a:avLst>
              <a:gd name="adj" fmla="val 50000"/>
            </a:avLst>
          </a:prstGeom>
          <a:solidFill>
            <a:srgbClr val="0B53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风险分级</a:t>
            </a:r>
          </a:p>
        </p:txBody>
      </p:sp>
      <p:sp>
        <p:nvSpPr>
          <p:cNvPr id="72" name="矩形: 圆角 71"/>
          <p:cNvSpPr/>
          <p:nvPr/>
        </p:nvSpPr>
        <p:spPr>
          <a:xfrm>
            <a:off x="3941179" y="4319432"/>
            <a:ext cx="1901593" cy="352425"/>
          </a:xfrm>
          <a:prstGeom prst="roundRect">
            <a:avLst>
              <a:gd name="adj" fmla="val 50000"/>
            </a:avLst>
          </a:prstGeom>
          <a:solidFill>
            <a:srgbClr val="0B53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制定管控措施</a:t>
            </a:r>
          </a:p>
        </p:txBody>
      </p:sp>
      <p:sp>
        <p:nvSpPr>
          <p:cNvPr id="73" name="矩形: 圆角 72"/>
          <p:cNvSpPr/>
          <p:nvPr/>
        </p:nvSpPr>
        <p:spPr>
          <a:xfrm>
            <a:off x="3941179" y="4902013"/>
            <a:ext cx="1901593" cy="352425"/>
          </a:xfrm>
          <a:prstGeom prst="roundRect">
            <a:avLst>
              <a:gd name="adj" fmla="val 50000"/>
            </a:avLst>
          </a:prstGeom>
          <a:solidFill>
            <a:srgbClr val="0B53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实施和验证</a:t>
            </a:r>
          </a:p>
        </p:txBody>
      </p:sp>
      <p:sp>
        <p:nvSpPr>
          <p:cNvPr id="80" name="矩形: 圆角 79"/>
          <p:cNvSpPr/>
          <p:nvPr/>
        </p:nvSpPr>
        <p:spPr>
          <a:xfrm>
            <a:off x="9300856" y="1989108"/>
            <a:ext cx="1901593" cy="352425"/>
          </a:xfrm>
          <a:prstGeom prst="roundRect">
            <a:avLst>
              <a:gd name="adj" fmla="val 50000"/>
            </a:avLst>
          </a:prstGeom>
          <a:solidFill>
            <a:srgbClr val="3C8C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隐患排查制度</a:t>
            </a:r>
          </a:p>
        </p:txBody>
      </p:sp>
      <p:sp>
        <p:nvSpPr>
          <p:cNvPr id="81" name="矩形: 圆角 80"/>
          <p:cNvSpPr/>
          <p:nvPr/>
        </p:nvSpPr>
        <p:spPr>
          <a:xfrm>
            <a:off x="9300856" y="2571689"/>
            <a:ext cx="1901593" cy="352425"/>
          </a:xfrm>
          <a:prstGeom prst="roundRect">
            <a:avLst>
              <a:gd name="adj" fmla="val 50000"/>
            </a:avLst>
          </a:prstGeom>
          <a:solidFill>
            <a:srgbClr val="3C8C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隐患标准</a:t>
            </a:r>
            <a:r>
              <a: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/</a:t>
            </a: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方式</a:t>
            </a:r>
          </a:p>
        </p:txBody>
      </p:sp>
      <p:sp>
        <p:nvSpPr>
          <p:cNvPr id="83" name="矩形: 圆角 82"/>
          <p:cNvSpPr/>
          <p:nvPr/>
        </p:nvSpPr>
        <p:spPr>
          <a:xfrm>
            <a:off x="9300856" y="3154270"/>
            <a:ext cx="1901593" cy="352425"/>
          </a:xfrm>
          <a:prstGeom prst="roundRect">
            <a:avLst>
              <a:gd name="adj" fmla="val 50000"/>
            </a:avLst>
          </a:prstGeom>
          <a:solidFill>
            <a:srgbClr val="3C8C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实施隐患排查</a:t>
            </a:r>
          </a:p>
        </p:txBody>
      </p:sp>
      <p:sp>
        <p:nvSpPr>
          <p:cNvPr id="84" name="矩形: 圆角 83"/>
          <p:cNvSpPr/>
          <p:nvPr/>
        </p:nvSpPr>
        <p:spPr>
          <a:xfrm>
            <a:off x="9300856" y="3736851"/>
            <a:ext cx="1901593" cy="352425"/>
          </a:xfrm>
          <a:prstGeom prst="roundRect">
            <a:avLst>
              <a:gd name="adj" fmla="val 50000"/>
            </a:avLst>
          </a:prstGeom>
          <a:solidFill>
            <a:srgbClr val="3C8C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下发隐患档案</a:t>
            </a:r>
          </a:p>
        </p:txBody>
      </p:sp>
      <p:sp>
        <p:nvSpPr>
          <p:cNvPr id="85" name="矩形: 圆角 84"/>
          <p:cNvSpPr/>
          <p:nvPr/>
        </p:nvSpPr>
        <p:spPr>
          <a:xfrm>
            <a:off x="9300856" y="4319432"/>
            <a:ext cx="1901593" cy="352425"/>
          </a:xfrm>
          <a:prstGeom prst="roundRect">
            <a:avLst>
              <a:gd name="adj" fmla="val 50000"/>
            </a:avLst>
          </a:prstGeom>
          <a:solidFill>
            <a:srgbClr val="3C8C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整改验证</a:t>
            </a:r>
          </a:p>
        </p:txBody>
      </p:sp>
      <p:sp>
        <p:nvSpPr>
          <p:cNvPr id="86" name="矩形: 圆角 85"/>
          <p:cNvSpPr/>
          <p:nvPr/>
        </p:nvSpPr>
        <p:spPr>
          <a:xfrm>
            <a:off x="9300856" y="4902013"/>
            <a:ext cx="1901593" cy="352425"/>
          </a:xfrm>
          <a:prstGeom prst="roundRect">
            <a:avLst>
              <a:gd name="adj" fmla="val 50000"/>
            </a:avLst>
          </a:prstGeom>
          <a:solidFill>
            <a:srgbClr val="3C8C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归档</a:t>
            </a:r>
            <a:r>
              <a: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/</a:t>
            </a: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考核</a:t>
            </a:r>
          </a:p>
        </p:txBody>
      </p:sp>
      <p:sp>
        <p:nvSpPr>
          <p:cNvPr id="35" name="矩形 34"/>
          <p:cNvSpPr/>
          <p:nvPr/>
        </p:nvSpPr>
        <p:spPr>
          <a:xfrm>
            <a:off x="67982" y="469689"/>
            <a:ext cx="233910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2020</a:t>
            </a:r>
            <a:r>
              <a:rPr lang="zh-CN" altLang="en-US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</a:t>
            </a:r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/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下半年重点工作</a:t>
            </a:r>
          </a:p>
        </p:txBody>
      </p:sp>
      <p:sp>
        <p:nvSpPr>
          <p:cNvPr id="36" name="矩形 35"/>
          <p:cNvSpPr/>
          <p:nvPr/>
        </p:nvSpPr>
        <p:spPr>
          <a:xfrm>
            <a:off x="6206007" y="5387430"/>
            <a:ext cx="525392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XXXXXXXXXXXXXXXXXXX</a:t>
            </a:r>
            <a:endParaRPr lang="zh-CN" altLang="en-US" sz="16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XXXXXXXXXXXXXXXXXXX</a:t>
            </a:r>
            <a:endParaRPr lang="zh-CN" altLang="en-US" sz="16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XXXXXXXXXXXXXXXXXXX</a:t>
            </a:r>
            <a:endParaRPr lang="zh-CN" altLang="en-US" sz="16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altLang="zh-CN" sz="16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0" y="-12216"/>
            <a:ext cx="2880000" cy="6870215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12943" y="355115"/>
            <a:ext cx="588723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212943" y="457411"/>
            <a:ext cx="588723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等腰三角形 97"/>
          <p:cNvSpPr/>
          <p:nvPr/>
        </p:nvSpPr>
        <p:spPr>
          <a:xfrm rot="5400000">
            <a:off x="2720321" y="3309637"/>
            <a:ext cx="501041" cy="214296"/>
          </a:xfrm>
          <a:prstGeom prst="triangle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263832" y="3075561"/>
          <a:ext cx="2079752" cy="3240000"/>
        </p:xfrm>
        <a:graphic>
          <a:graphicData uri="http://schemas.openxmlformats.org/drawingml/2006/table">
            <a:tbl>
              <a:tblPr/>
              <a:tblGrid>
                <a:gridCol w="20797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48000">
                <a:tc>
                  <a:txBody>
                    <a:bodyPr/>
                    <a:lstStyle/>
                    <a:p>
                      <a:pPr algn="r" rtl="0" fontAlgn="ctr"/>
                      <a:r>
                        <a:rPr lang="zh-CN" altLang="en-US" sz="1600" b="0" i="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构建法定管理体系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pPr algn="r" rtl="0" fontAlgn="ctr"/>
                      <a:r>
                        <a:rPr lang="zh-CN" altLang="en-US" sz="1600" b="0" i="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完善安全责任制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pPr algn="r" rtl="0" fontAlgn="ctr"/>
                      <a:r>
                        <a:rPr lang="zh-CN" altLang="en-US" sz="1600" b="0" i="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双重预防机制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pPr algn="r" rtl="0" fontAlgn="ctr"/>
                      <a:r>
                        <a:rPr lang="zh-CN" alt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环保手续合法合规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pPr algn="r" rtl="0" fontAlgn="ctr"/>
                      <a:r>
                        <a:rPr lang="zh-CN" altLang="en-US" sz="1600" b="0" i="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夯实基础量化考核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16" name="直接连接符 15"/>
          <p:cNvCxnSpPr/>
          <p:nvPr/>
        </p:nvCxnSpPr>
        <p:spPr>
          <a:xfrm>
            <a:off x="403492" y="1547516"/>
            <a:ext cx="1978192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1434361" y="1882958"/>
            <a:ext cx="104067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6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063648" y="450605"/>
            <a:ext cx="8639565" cy="5810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持续强化环保合法合规工作，强化“三同时”验收</a:t>
            </a:r>
          </a:p>
        </p:txBody>
      </p:sp>
      <p:graphicFrame>
        <p:nvGraphicFramePr>
          <p:cNvPr id="35" name="表格 34"/>
          <p:cNvGraphicFramePr>
            <a:graphicFrameLocks noGrp="1"/>
          </p:cNvGraphicFramePr>
          <p:nvPr/>
        </p:nvGraphicFramePr>
        <p:xfrm>
          <a:off x="3206629" y="1547516"/>
          <a:ext cx="8353604" cy="34909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54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81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81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681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6815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6815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68154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6815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6815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6815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68154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68154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68154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68154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68154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368154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368154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368154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  <a:gridCol w="368154">
                  <a:extLst>
                    <a:ext uri="{9D8B030D-6E8A-4147-A177-3AD203B41FA5}">
                      <a16:colId xmlns:a16="http://schemas.microsoft.com/office/drawing/2014/main" val="20019"/>
                    </a:ext>
                  </a:extLst>
                </a:gridCol>
                <a:gridCol w="485416">
                  <a:extLst>
                    <a:ext uri="{9D8B030D-6E8A-4147-A177-3AD203B41FA5}">
                      <a16:colId xmlns:a16="http://schemas.microsoft.com/office/drawing/2014/main" val="20020"/>
                    </a:ext>
                  </a:extLst>
                </a:gridCol>
              </a:tblGrid>
              <a:tr h="1080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A</a:t>
                      </a:r>
                      <a:r>
                        <a:rPr lang="zh-CN" altLang="en-US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工厂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B</a:t>
                      </a:r>
                      <a:r>
                        <a:rPr lang="zh-CN" altLang="en-US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工厂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C</a:t>
                      </a:r>
                      <a:r>
                        <a:rPr lang="zh-CN" altLang="en-US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工厂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D</a:t>
                      </a:r>
                      <a:r>
                        <a:rPr lang="zh-CN" altLang="en-US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工厂</a:t>
                      </a:r>
                    </a:p>
                  </a:txBody>
                  <a:tcPr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dirty="0"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>
                    <a:lnL w="6350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4986">
                <a:tc>
                  <a:txBody>
                    <a:bodyPr/>
                    <a:lstStyle/>
                    <a:p>
                      <a:pPr algn="ctr"/>
                      <a:endParaRPr lang="zh-CN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7</a:t>
                      </a:r>
                      <a:r>
                        <a:rPr lang="zh-CN" altLang="en-US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月</a:t>
                      </a:r>
                    </a:p>
                  </a:txBody>
                  <a:tcPr marL="0" anchor="ctr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zh-CN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8</a:t>
                      </a:r>
                      <a:r>
                        <a:rPr lang="zh-CN" altLang="en-US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月</a:t>
                      </a:r>
                    </a:p>
                  </a:txBody>
                  <a:tcPr marL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zh-CN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9</a:t>
                      </a:r>
                      <a:r>
                        <a:rPr lang="zh-CN" altLang="en-US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月</a:t>
                      </a:r>
                    </a:p>
                  </a:txBody>
                  <a:tcPr marL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zh-CN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10</a:t>
                      </a:r>
                      <a:r>
                        <a:rPr lang="zh-CN" altLang="en-US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月</a:t>
                      </a:r>
                    </a:p>
                  </a:txBody>
                  <a:tcPr marL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endParaRPr lang="zh-CN" altLang="en-US" sz="1200" b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rial" panose="020B0604020202020204" pitchFamily="34" charset="0"/>
                        <a:ea typeface="微软雅黑" panose="020B0503020204020204" pitchFamily="34" charset="-122"/>
                        <a:sym typeface="Arial" panose="020B0604020202020204" pitchFamily="34" charset="0"/>
                      </a:endParaRPr>
                    </a:p>
                  </a:txBody>
                  <a:tcPr marL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11</a:t>
                      </a:r>
                      <a:r>
                        <a:rPr lang="zh-CN" altLang="en-US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月</a:t>
                      </a:r>
                    </a:p>
                  </a:txBody>
                  <a:tcPr marL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12</a:t>
                      </a:r>
                      <a:r>
                        <a:rPr lang="zh-CN" altLang="en-US" sz="12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月</a:t>
                      </a:r>
                    </a:p>
                  </a:txBody>
                  <a:tcPr marL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6" name="矩形: 圆角 35"/>
          <p:cNvSpPr/>
          <p:nvPr/>
        </p:nvSpPr>
        <p:spPr>
          <a:xfrm>
            <a:off x="3978638" y="1679794"/>
            <a:ext cx="3421951" cy="352425"/>
          </a:xfrm>
          <a:prstGeom prst="roundRect">
            <a:avLst>
              <a:gd name="adj" fmla="val 50000"/>
            </a:avLst>
          </a:prstGeom>
          <a:solidFill>
            <a:srgbClr val="0B53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环境影响评价</a:t>
            </a:r>
          </a:p>
        </p:txBody>
      </p:sp>
      <p:sp>
        <p:nvSpPr>
          <p:cNvPr id="37" name="矩形: 圆角 36"/>
          <p:cNvSpPr/>
          <p:nvPr/>
        </p:nvSpPr>
        <p:spPr>
          <a:xfrm>
            <a:off x="3922216" y="2744585"/>
            <a:ext cx="2022060" cy="352425"/>
          </a:xfrm>
          <a:prstGeom prst="roundRect">
            <a:avLst>
              <a:gd name="adj" fmla="val 50000"/>
            </a:avLst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处理方案</a:t>
            </a:r>
          </a:p>
        </p:txBody>
      </p:sp>
      <p:sp>
        <p:nvSpPr>
          <p:cNvPr id="39" name="矩形: 圆角 38"/>
          <p:cNvSpPr/>
          <p:nvPr/>
        </p:nvSpPr>
        <p:spPr>
          <a:xfrm>
            <a:off x="7400589" y="2751527"/>
            <a:ext cx="1587077" cy="352425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zh-CN" altLang="en-US" sz="14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三同时验收</a:t>
            </a:r>
          </a:p>
        </p:txBody>
      </p:sp>
      <p:sp>
        <p:nvSpPr>
          <p:cNvPr id="44" name="矩形: 圆角 43"/>
          <p:cNvSpPr/>
          <p:nvPr/>
        </p:nvSpPr>
        <p:spPr>
          <a:xfrm>
            <a:off x="6036089" y="2744585"/>
            <a:ext cx="1178629" cy="352425"/>
          </a:xfrm>
          <a:prstGeom prst="roundRect">
            <a:avLst>
              <a:gd name="adj" fmla="val 50000"/>
            </a:avLst>
          </a:prstGeom>
          <a:solidFill>
            <a:srgbClr val="3C8C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采购安装</a:t>
            </a:r>
          </a:p>
        </p:txBody>
      </p:sp>
      <p:sp>
        <p:nvSpPr>
          <p:cNvPr id="45" name="矩形: 圆角 44"/>
          <p:cNvSpPr/>
          <p:nvPr/>
        </p:nvSpPr>
        <p:spPr>
          <a:xfrm>
            <a:off x="4197349" y="3352297"/>
            <a:ext cx="2299415" cy="352425"/>
          </a:xfrm>
          <a:prstGeom prst="roundRect">
            <a:avLst>
              <a:gd name="adj" fmla="val 50000"/>
            </a:avLst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处理方案</a:t>
            </a:r>
          </a:p>
        </p:txBody>
      </p:sp>
      <p:sp>
        <p:nvSpPr>
          <p:cNvPr id="46" name="矩形: 圆角 45"/>
          <p:cNvSpPr/>
          <p:nvPr/>
        </p:nvSpPr>
        <p:spPr>
          <a:xfrm>
            <a:off x="6625403" y="3352297"/>
            <a:ext cx="1174310" cy="352425"/>
          </a:xfrm>
          <a:prstGeom prst="roundRect">
            <a:avLst>
              <a:gd name="adj" fmla="val 50000"/>
            </a:avLst>
          </a:prstGeom>
          <a:solidFill>
            <a:srgbClr val="3C8C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采购安装</a:t>
            </a:r>
          </a:p>
        </p:txBody>
      </p:sp>
      <p:sp>
        <p:nvSpPr>
          <p:cNvPr id="47" name="矩形: 圆角 46"/>
          <p:cNvSpPr/>
          <p:nvPr/>
        </p:nvSpPr>
        <p:spPr>
          <a:xfrm>
            <a:off x="8113048" y="3382579"/>
            <a:ext cx="1284806" cy="352425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zh-CN" altLang="en-US" sz="14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三同时验收</a:t>
            </a:r>
          </a:p>
        </p:txBody>
      </p:sp>
      <p:sp>
        <p:nvSpPr>
          <p:cNvPr id="48" name="矩形: 圆角 47"/>
          <p:cNvSpPr/>
          <p:nvPr/>
        </p:nvSpPr>
        <p:spPr>
          <a:xfrm>
            <a:off x="9606063" y="3370605"/>
            <a:ext cx="1797120" cy="352425"/>
          </a:xfrm>
          <a:prstGeom prst="roundRect">
            <a:avLst>
              <a:gd name="adj" fmla="val 50000"/>
            </a:avLst>
          </a:prstGeom>
          <a:solidFill>
            <a:srgbClr val="0B53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环境影响评价</a:t>
            </a:r>
          </a:p>
        </p:txBody>
      </p:sp>
      <p:sp>
        <p:nvSpPr>
          <p:cNvPr id="49" name="矩形: 圆角 48"/>
          <p:cNvSpPr/>
          <p:nvPr/>
        </p:nvSpPr>
        <p:spPr>
          <a:xfrm>
            <a:off x="4791411" y="3962772"/>
            <a:ext cx="1705353" cy="352425"/>
          </a:xfrm>
          <a:prstGeom prst="roundRect">
            <a:avLst>
              <a:gd name="adj" fmla="val 50000"/>
            </a:avLst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处理方案</a:t>
            </a:r>
          </a:p>
        </p:txBody>
      </p:sp>
      <p:sp>
        <p:nvSpPr>
          <p:cNvPr id="50" name="矩形: 圆角 49"/>
          <p:cNvSpPr/>
          <p:nvPr/>
        </p:nvSpPr>
        <p:spPr>
          <a:xfrm>
            <a:off x="6671505" y="3967319"/>
            <a:ext cx="1178629" cy="352425"/>
          </a:xfrm>
          <a:prstGeom prst="roundRect">
            <a:avLst>
              <a:gd name="adj" fmla="val 50000"/>
            </a:avLst>
          </a:prstGeom>
          <a:solidFill>
            <a:srgbClr val="3C8C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采购安装</a:t>
            </a:r>
          </a:p>
        </p:txBody>
      </p:sp>
      <p:sp>
        <p:nvSpPr>
          <p:cNvPr id="51" name="矩形: 圆角 50"/>
          <p:cNvSpPr/>
          <p:nvPr/>
        </p:nvSpPr>
        <p:spPr>
          <a:xfrm>
            <a:off x="8134331" y="3967319"/>
            <a:ext cx="1263524" cy="352425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zh-CN" altLang="en-US" sz="14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三同时验收</a:t>
            </a:r>
          </a:p>
        </p:txBody>
      </p:sp>
      <p:sp>
        <p:nvSpPr>
          <p:cNvPr id="52" name="矩形: 圆角 51"/>
          <p:cNvSpPr/>
          <p:nvPr/>
        </p:nvSpPr>
        <p:spPr>
          <a:xfrm>
            <a:off x="3989722" y="2174609"/>
            <a:ext cx="3917856" cy="352425"/>
          </a:xfrm>
          <a:prstGeom prst="roundRect">
            <a:avLst>
              <a:gd name="adj" fmla="val 50000"/>
            </a:avLst>
          </a:prstGeom>
          <a:solidFill>
            <a:srgbClr val="CC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处理方案</a:t>
            </a:r>
          </a:p>
        </p:txBody>
      </p:sp>
      <p:sp>
        <p:nvSpPr>
          <p:cNvPr id="53" name="矩形: 圆角 52"/>
          <p:cNvSpPr/>
          <p:nvPr/>
        </p:nvSpPr>
        <p:spPr>
          <a:xfrm>
            <a:off x="8317582" y="1921269"/>
            <a:ext cx="1900055" cy="352425"/>
          </a:xfrm>
          <a:prstGeom prst="roundRect">
            <a:avLst>
              <a:gd name="adj" fmla="val 50000"/>
            </a:avLst>
          </a:prstGeom>
          <a:solidFill>
            <a:srgbClr val="3C8C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采购安装</a:t>
            </a:r>
          </a:p>
        </p:txBody>
      </p:sp>
      <p:sp>
        <p:nvSpPr>
          <p:cNvPr id="54" name="矩形: 圆角 53"/>
          <p:cNvSpPr/>
          <p:nvPr/>
        </p:nvSpPr>
        <p:spPr>
          <a:xfrm>
            <a:off x="10341091" y="1925873"/>
            <a:ext cx="1587077" cy="352425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zh-CN" altLang="en-US" sz="14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三同时验收</a:t>
            </a:r>
          </a:p>
        </p:txBody>
      </p:sp>
      <p:sp>
        <p:nvSpPr>
          <p:cNvPr id="26" name="矩形 25"/>
          <p:cNvSpPr/>
          <p:nvPr/>
        </p:nvSpPr>
        <p:spPr>
          <a:xfrm>
            <a:off x="3733740" y="5197796"/>
            <a:ext cx="525392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XXXXXXXXXXXXXXXXXXX</a:t>
            </a:r>
            <a:endParaRPr lang="zh-CN" altLang="en-US" sz="16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XXXXXXXXXXXXXXXXXXX</a:t>
            </a:r>
            <a:endParaRPr lang="zh-CN" altLang="en-US" sz="16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XXXXXXXXXXXXXXXXXXX</a:t>
            </a:r>
            <a:endParaRPr lang="zh-CN" altLang="en-US" sz="16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altLang="zh-CN" sz="16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7982" y="469689"/>
            <a:ext cx="233910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2020</a:t>
            </a:r>
            <a:r>
              <a:rPr lang="zh-CN" altLang="en-US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</a:t>
            </a:r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/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下半年重点工作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0" y="-12216"/>
            <a:ext cx="2880000" cy="6895615"/>
          </a:xfrm>
          <a:prstGeom prst="rect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12943" y="355115"/>
            <a:ext cx="588723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212943" y="457411"/>
            <a:ext cx="588723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等腰三角形 97"/>
          <p:cNvSpPr/>
          <p:nvPr/>
        </p:nvSpPr>
        <p:spPr>
          <a:xfrm rot="5400000">
            <a:off x="2720321" y="3309637"/>
            <a:ext cx="501041" cy="214296"/>
          </a:xfrm>
          <a:prstGeom prst="triangle">
            <a:avLst/>
          </a:prstGeom>
          <a:solidFill>
            <a:srgbClr val="0F6F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263832" y="3075561"/>
          <a:ext cx="2079752" cy="3240000"/>
        </p:xfrm>
        <a:graphic>
          <a:graphicData uri="http://schemas.openxmlformats.org/drawingml/2006/table">
            <a:tbl>
              <a:tblPr/>
              <a:tblGrid>
                <a:gridCol w="20797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48000">
                <a:tc>
                  <a:txBody>
                    <a:bodyPr/>
                    <a:lstStyle/>
                    <a:p>
                      <a:pPr algn="r" rtl="0" fontAlgn="ctr"/>
                      <a:r>
                        <a:rPr lang="zh-CN" altLang="en-US" sz="1600" b="0" i="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构建法定管理体系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pPr algn="r" rtl="0" fontAlgn="ctr"/>
                      <a:r>
                        <a:rPr lang="zh-CN" altLang="en-US" sz="1600" b="0" i="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完善安全责任制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pPr algn="r" rtl="0" fontAlgn="ctr"/>
                      <a:r>
                        <a:rPr lang="zh-CN" altLang="en-US" sz="1600" b="0" i="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双重预防机制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pPr algn="r" rtl="0" fontAlgn="ctr"/>
                      <a:r>
                        <a:rPr lang="zh-CN" altLang="en-US" sz="1600" b="0" i="0" u="none" strike="noStrike" dirty="0">
                          <a:solidFill>
                            <a:schemeClr val="bg1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环保手续合法合规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8000">
                <a:tc>
                  <a:txBody>
                    <a:bodyPr/>
                    <a:lstStyle/>
                    <a:p>
                      <a:pPr algn="r" rtl="0" fontAlgn="ctr"/>
                      <a:r>
                        <a:rPr lang="zh-CN" altLang="en-US" sz="16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微软雅黑" panose="020B0503020204020204" pitchFamily="34" charset="-122"/>
                          <a:sym typeface="Arial" panose="020B0604020202020204" pitchFamily="34" charset="0"/>
                        </a:rPr>
                        <a:t>夯实基础量化考核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16" name="直接连接符 15"/>
          <p:cNvCxnSpPr/>
          <p:nvPr/>
        </p:nvCxnSpPr>
        <p:spPr>
          <a:xfrm>
            <a:off x="403492" y="1547516"/>
            <a:ext cx="1978192" cy="0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1434361" y="1882958"/>
            <a:ext cx="104067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lang="zh-CN" altLang="en-US" sz="6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339492" y="221583"/>
            <a:ext cx="8390112" cy="662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b="1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突出专项基础工作，强化量化考核评价</a:t>
            </a:r>
          </a:p>
        </p:txBody>
      </p:sp>
      <p:sp>
        <p:nvSpPr>
          <p:cNvPr id="91" name="弧形 90"/>
          <p:cNvSpPr/>
          <p:nvPr/>
        </p:nvSpPr>
        <p:spPr>
          <a:xfrm>
            <a:off x="6309242" y="1866904"/>
            <a:ext cx="3466265" cy="3466269"/>
          </a:xfrm>
          <a:prstGeom prst="arc">
            <a:avLst>
              <a:gd name="adj1" fmla="val 17898045"/>
              <a:gd name="adj2" fmla="val 3595104"/>
            </a:avLst>
          </a:prstGeom>
          <a:gradFill>
            <a:gsLst>
              <a:gs pos="100000">
                <a:srgbClr val="0BD0D9">
                  <a:alpha val="40000"/>
                </a:srgbClr>
              </a:gs>
              <a:gs pos="0">
                <a:schemeClr val="bg1">
                  <a:alpha val="0"/>
                </a:schemeClr>
              </a:gs>
            </a:gsLst>
            <a:lin ang="0" scaled="1"/>
          </a:gradFill>
          <a:ln w="6350" cap="flat" cmpd="sng" algn="ctr">
            <a:gradFill flip="none" rotWithShape="1">
              <a:gsLst>
                <a:gs pos="100000">
                  <a:srgbClr val="0F6FC6"/>
                </a:gs>
                <a:gs pos="50000">
                  <a:srgbClr val="0F6FC6">
                    <a:lumMod val="30000"/>
                    <a:lumOff val="70000"/>
                    <a:alpha val="0"/>
                  </a:srgbClr>
                </a:gs>
              </a:gsLst>
              <a:lin ang="0" scaled="1"/>
              <a:tileRect/>
            </a:gra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2" name="弧形 91"/>
          <p:cNvSpPr/>
          <p:nvPr/>
        </p:nvSpPr>
        <p:spPr>
          <a:xfrm flipH="1">
            <a:off x="5097654" y="1866904"/>
            <a:ext cx="3466265" cy="3466269"/>
          </a:xfrm>
          <a:prstGeom prst="arc">
            <a:avLst>
              <a:gd name="adj1" fmla="val 17898045"/>
              <a:gd name="adj2" fmla="val 3595104"/>
            </a:avLst>
          </a:prstGeom>
          <a:gradFill>
            <a:gsLst>
              <a:gs pos="100000">
                <a:srgbClr val="0BD0D9">
                  <a:alpha val="40000"/>
                </a:srgbClr>
              </a:gs>
              <a:gs pos="0">
                <a:schemeClr val="bg1">
                  <a:alpha val="0"/>
                </a:schemeClr>
              </a:gs>
            </a:gsLst>
            <a:lin ang="0" scaled="1"/>
          </a:gradFill>
          <a:ln w="6350" cap="flat" cmpd="sng" algn="ctr">
            <a:gradFill flip="none" rotWithShape="1">
              <a:gsLst>
                <a:gs pos="0">
                  <a:srgbClr val="0F6FC6"/>
                </a:gs>
                <a:gs pos="50000">
                  <a:srgbClr val="0F6FC6">
                    <a:lumMod val="30000"/>
                    <a:lumOff val="70000"/>
                    <a:alpha val="0"/>
                  </a:srgbClr>
                </a:gs>
              </a:gsLst>
              <a:lin ang="10800000" scaled="1"/>
              <a:tileRect/>
            </a:gra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3" name="椭圆 92"/>
          <p:cNvSpPr/>
          <p:nvPr/>
        </p:nvSpPr>
        <p:spPr>
          <a:xfrm>
            <a:off x="5799733" y="2669281"/>
            <a:ext cx="1861513" cy="1861515"/>
          </a:xfrm>
          <a:prstGeom prst="ellipse">
            <a:avLst/>
          </a:prstGeom>
          <a:noFill/>
          <a:ln w="6350" cap="flat" cmpd="sng" algn="ctr">
            <a:solidFill>
              <a:srgbClr val="0BD0D9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4" name="椭圆 93"/>
          <p:cNvSpPr/>
          <p:nvPr/>
        </p:nvSpPr>
        <p:spPr>
          <a:xfrm>
            <a:off x="7211915" y="2669281"/>
            <a:ext cx="1861513" cy="1861515"/>
          </a:xfrm>
          <a:prstGeom prst="ellipse">
            <a:avLst/>
          </a:prstGeom>
          <a:noFill/>
          <a:ln w="6350" cap="flat" cmpd="sng" algn="ctr">
            <a:solidFill>
              <a:srgbClr val="0BD0D9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5" name="任意多边形: 形状 94"/>
          <p:cNvSpPr/>
          <p:nvPr/>
        </p:nvSpPr>
        <p:spPr>
          <a:xfrm>
            <a:off x="7211915" y="3000006"/>
            <a:ext cx="449331" cy="1200064"/>
          </a:xfrm>
          <a:custGeom>
            <a:avLst/>
            <a:gdLst>
              <a:gd name="connsiteX0" fmla="*/ 266700 w 533400"/>
              <a:gd name="connsiteY0" fmla="*/ 0 h 1424594"/>
              <a:gd name="connsiteX1" fmla="*/ 344701 w 533400"/>
              <a:gd name="connsiteY1" fmla="*/ 94537 h 1424594"/>
              <a:gd name="connsiteX2" fmla="*/ 533400 w 533400"/>
              <a:gd name="connsiteY2" fmla="*/ 712297 h 1424594"/>
              <a:gd name="connsiteX3" fmla="*/ 344701 w 533400"/>
              <a:gd name="connsiteY3" fmla="*/ 1330057 h 1424594"/>
              <a:gd name="connsiteX4" fmla="*/ 266700 w 533400"/>
              <a:gd name="connsiteY4" fmla="*/ 1424594 h 1424594"/>
              <a:gd name="connsiteX5" fmla="*/ 188700 w 533400"/>
              <a:gd name="connsiteY5" fmla="*/ 1330057 h 1424594"/>
              <a:gd name="connsiteX6" fmla="*/ 0 w 533400"/>
              <a:gd name="connsiteY6" fmla="*/ 712297 h 1424594"/>
              <a:gd name="connsiteX7" fmla="*/ 188700 w 533400"/>
              <a:gd name="connsiteY7" fmla="*/ 94537 h 1424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33400" h="1424594">
                <a:moveTo>
                  <a:pt x="266700" y="0"/>
                </a:moveTo>
                <a:lnTo>
                  <a:pt x="344701" y="94537"/>
                </a:lnTo>
                <a:cubicBezTo>
                  <a:pt x="463836" y="270880"/>
                  <a:pt x="533400" y="483465"/>
                  <a:pt x="533400" y="712297"/>
                </a:cubicBezTo>
                <a:cubicBezTo>
                  <a:pt x="533400" y="941129"/>
                  <a:pt x="463836" y="1153714"/>
                  <a:pt x="344701" y="1330057"/>
                </a:cubicBezTo>
                <a:lnTo>
                  <a:pt x="266700" y="1424594"/>
                </a:lnTo>
                <a:lnTo>
                  <a:pt x="188700" y="1330057"/>
                </a:lnTo>
                <a:cubicBezTo>
                  <a:pt x="69565" y="1153714"/>
                  <a:pt x="0" y="941129"/>
                  <a:pt x="0" y="712297"/>
                </a:cubicBezTo>
                <a:cubicBezTo>
                  <a:pt x="0" y="483465"/>
                  <a:pt x="69565" y="270880"/>
                  <a:pt x="188700" y="94537"/>
                </a:cubicBezTo>
                <a:close/>
              </a:path>
            </a:pathLst>
          </a:custGeom>
          <a:solidFill>
            <a:srgbClr val="0BD0D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6" name="加号 95"/>
          <p:cNvSpPr/>
          <p:nvPr/>
        </p:nvSpPr>
        <p:spPr>
          <a:xfrm>
            <a:off x="7251279" y="3414738"/>
            <a:ext cx="370603" cy="370601"/>
          </a:xfrm>
          <a:prstGeom prst="mathPlus">
            <a:avLst>
              <a:gd name="adj1" fmla="val 7014"/>
            </a:avLst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7" name="文本框 96"/>
          <p:cNvSpPr txBox="1"/>
          <p:nvPr/>
        </p:nvSpPr>
        <p:spPr>
          <a:xfrm>
            <a:off x="6187586" y="3271556"/>
            <a:ext cx="8745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基础</a:t>
            </a:r>
            <a:endParaRPr lang="en-US" altLang="zh-CN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>
              <a:defRPr/>
            </a:pPr>
            <a:r>
              <a:rPr lang="zh-CN" altLang="en-US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</a:t>
            </a:r>
          </a:p>
        </p:txBody>
      </p:sp>
      <p:sp>
        <p:nvSpPr>
          <p:cNvPr id="99" name="文本框 98"/>
          <p:cNvSpPr txBox="1"/>
          <p:nvPr/>
        </p:nvSpPr>
        <p:spPr>
          <a:xfrm>
            <a:off x="7689328" y="3271556"/>
            <a:ext cx="8745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考核</a:t>
            </a:r>
            <a:endParaRPr lang="en-US" altLang="zh-CN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>
              <a:defRPr/>
            </a:pPr>
            <a:r>
              <a:rPr lang="zh-CN" altLang="en-US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评价</a:t>
            </a:r>
            <a:endParaRPr lang="en-US" altLang="zh-CN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0" name="椭圆 99"/>
          <p:cNvSpPr/>
          <p:nvPr/>
        </p:nvSpPr>
        <p:spPr>
          <a:xfrm>
            <a:off x="5665335" y="2247588"/>
            <a:ext cx="76226" cy="76226"/>
          </a:xfrm>
          <a:prstGeom prst="ellipse">
            <a:avLst/>
          </a:prstGeom>
          <a:solidFill>
            <a:srgbClr val="0BD0D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1" name="椭圆 100"/>
          <p:cNvSpPr/>
          <p:nvPr/>
        </p:nvSpPr>
        <p:spPr>
          <a:xfrm>
            <a:off x="5247192" y="2770425"/>
            <a:ext cx="76226" cy="76226"/>
          </a:xfrm>
          <a:prstGeom prst="ellipse">
            <a:avLst/>
          </a:prstGeom>
          <a:solidFill>
            <a:srgbClr val="0BD0D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2" name="椭圆 101"/>
          <p:cNvSpPr/>
          <p:nvPr/>
        </p:nvSpPr>
        <p:spPr>
          <a:xfrm>
            <a:off x="5083611" y="3293262"/>
            <a:ext cx="76226" cy="76226"/>
          </a:xfrm>
          <a:prstGeom prst="ellipse">
            <a:avLst/>
          </a:prstGeom>
          <a:solidFill>
            <a:srgbClr val="0BD0D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3" name="椭圆 102"/>
          <p:cNvSpPr/>
          <p:nvPr/>
        </p:nvSpPr>
        <p:spPr>
          <a:xfrm>
            <a:off x="5083611" y="3816100"/>
            <a:ext cx="76226" cy="76226"/>
          </a:xfrm>
          <a:prstGeom prst="ellipse">
            <a:avLst/>
          </a:prstGeom>
          <a:solidFill>
            <a:srgbClr val="0BD0D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4" name="椭圆 103"/>
          <p:cNvSpPr/>
          <p:nvPr/>
        </p:nvSpPr>
        <p:spPr>
          <a:xfrm>
            <a:off x="5245186" y="4338937"/>
            <a:ext cx="76226" cy="76226"/>
          </a:xfrm>
          <a:prstGeom prst="ellipse">
            <a:avLst/>
          </a:prstGeom>
          <a:solidFill>
            <a:srgbClr val="0BD0D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5" name="椭圆 104"/>
          <p:cNvSpPr/>
          <p:nvPr/>
        </p:nvSpPr>
        <p:spPr>
          <a:xfrm>
            <a:off x="5665335" y="4861776"/>
            <a:ext cx="76226" cy="76226"/>
          </a:xfrm>
          <a:prstGeom prst="ellipse">
            <a:avLst/>
          </a:prstGeom>
          <a:solidFill>
            <a:srgbClr val="0BD0D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6" name="文本框 105"/>
          <p:cNvSpPr txBox="1"/>
          <p:nvPr/>
        </p:nvSpPr>
        <p:spPr>
          <a:xfrm>
            <a:off x="3127751" y="2143104"/>
            <a:ext cx="23751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持续推进安全教育培训</a:t>
            </a:r>
          </a:p>
        </p:txBody>
      </p:sp>
      <p:sp>
        <p:nvSpPr>
          <p:cNvPr id="107" name="文本框 106"/>
          <p:cNvSpPr txBox="1"/>
          <p:nvPr/>
        </p:nvSpPr>
        <p:spPr>
          <a:xfrm>
            <a:off x="3177586" y="4757291"/>
            <a:ext cx="2313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目视化管理示范</a:t>
            </a:r>
          </a:p>
        </p:txBody>
      </p:sp>
      <p:sp>
        <p:nvSpPr>
          <p:cNvPr id="108" name="文本框 107"/>
          <p:cNvSpPr txBox="1"/>
          <p:nvPr/>
        </p:nvSpPr>
        <p:spPr>
          <a:xfrm>
            <a:off x="3000853" y="4234453"/>
            <a:ext cx="21394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反三违活动</a:t>
            </a:r>
          </a:p>
        </p:txBody>
      </p:sp>
      <p:sp>
        <p:nvSpPr>
          <p:cNvPr id="109" name="文本框 108"/>
          <p:cNvSpPr txBox="1"/>
          <p:nvPr/>
        </p:nvSpPr>
        <p:spPr>
          <a:xfrm>
            <a:off x="2777095" y="3711615"/>
            <a:ext cx="21394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危险作业管控</a:t>
            </a:r>
          </a:p>
        </p:txBody>
      </p:sp>
      <p:sp>
        <p:nvSpPr>
          <p:cNvPr id="110" name="文本框 109"/>
          <p:cNvSpPr txBox="1"/>
          <p:nvPr/>
        </p:nvSpPr>
        <p:spPr>
          <a:xfrm>
            <a:off x="2777095" y="3188778"/>
            <a:ext cx="21394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岗位安全作业</a:t>
            </a:r>
          </a:p>
        </p:txBody>
      </p:sp>
      <p:sp>
        <p:nvSpPr>
          <p:cNvPr id="111" name="文本框 110"/>
          <p:cNvSpPr txBox="1"/>
          <p:nvPr/>
        </p:nvSpPr>
        <p:spPr>
          <a:xfrm>
            <a:off x="2996842" y="2665942"/>
            <a:ext cx="21394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定期隐患排查治理</a:t>
            </a:r>
          </a:p>
        </p:txBody>
      </p:sp>
      <p:sp>
        <p:nvSpPr>
          <p:cNvPr id="113" name="椭圆 112"/>
          <p:cNvSpPr/>
          <p:nvPr/>
        </p:nvSpPr>
        <p:spPr>
          <a:xfrm flipH="1">
            <a:off x="9565914" y="2770425"/>
            <a:ext cx="76226" cy="76226"/>
          </a:xfrm>
          <a:prstGeom prst="ellipse">
            <a:avLst/>
          </a:prstGeom>
          <a:solidFill>
            <a:srgbClr val="0BD0D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4" name="椭圆 113"/>
          <p:cNvSpPr/>
          <p:nvPr/>
        </p:nvSpPr>
        <p:spPr>
          <a:xfrm flipH="1">
            <a:off x="9742195" y="3458362"/>
            <a:ext cx="76226" cy="76226"/>
          </a:xfrm>
          <a:prstGeom prst="ellipse">
            <a:avLst/>
          </a:prstGeom>
          <a:solidFill>
            <a:srgbClr val="0BD0D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6" name="椭圆 115"/>
          <p:cNvSpPr/>
          <p:nvPr/>
        </p:nvSpPr>
        <p:spPr>
          <a:xfrm flipH="1">
            <a:off x="9631236" y="4179190"/>
            <a:ext cx="76226" cy="76226"/>
          </a:xfrm>
          <a:prstGeom prst="ellipse">
            <a:avLst/>
          </a:prstGeom>
          <a:solidFill>
            <a:srgbClr val="0BD0D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2" name="文本框 121"/>
          <p:cNvSpPr txBox="1"/>
          <p:nvPr/>
        </p:nvSpPr>
        <p:spPr>
          <a:xfrm>
            <a:off x="9907206" y="3313363"/>
            <a:ext cx="21394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执行</a:t>
            </a:r>
            <a:r>
              <a:rPr lang="en-US" altLang="zh-CN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HSE</a:t>
            </a:r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制度考核项</a:t>
            </a:r>
          </a:p>
        </p:txBody>
      </p:sp>
      <p:sp>
        <p:nvSpPr>
          <p:cNvPr id="123" name="文本框 122"/>
          <p:cNvSpPr txBox="1"/>
          <p:nvPr/>
        </p:nvSpPr>
        <p:spPr>
          <a:xfrm>
            <a:off x="9804621" y="2665942"/>
            <a:ext cx="22268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探索管控奖惩考核机制</a:t>
            </a:r>
          </a:p>
        </p:txBody>
      </p:sp>
      <p:sp>
        <p:nvSpPr>
          <p:cNvPr id="124" name="文本框 123"/>
          <p:cNvSpPr txBox="1"/>
          <p:nvPr/>
        </p:nvSpPr>
        <p:spPr>
          <a:xfrm>
            <a:off x="9874704" y="4009913"/>
            <a:ext cx="21394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完善事故追责机制</a:t>
            </a:r>
          </a:p>
        </p:txBody>
      </p:sp>
      <p:sp>
        <p:nvSpPr>
          <p:cNvPr id="37" name="矩形 36"/>
          <p:cNvSpPr/>
          <p:nvPr/>
        </p:nvSpPr>
        <p:spPr>
          <a:xfrm>
            <a:off x="67982" y="469689"/>
            <a:ext cx="233910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zh-CN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2020</a:t>
            </a:r>
            <a:r>
              <a:rPr lang="zh-CN" altLang="en-US" sz="2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</a:t>
            </a:r>
            <a:endParaRPr lang="en-US" altLang="zh-CN" sz="2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r"/>
            <a:r>
              <a:rPr lang="zh-CN" alt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下半年重点工作</a:t>
            </a:r>
          </a:p>
        </p:txBody>
      </p:sp>
      <p:sp>
        <p:nvSpPr>
          <p:cNvPr id="38" name="矩形 37"/>
          <p:cNvSpPr/>
          <p:nvPr/>
        </p:nvSpPr>
        <p:spPr>
          <a:xfrm>
            <a:off x="3733740" y="5197796"/>
            <a:ext cx="525392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XXXXXXXXXXXXXXXXXXX</a:t>
            </a:r>
            <a:endParaRPr lang="zh-CN" altLang="en-US" sz="16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XXXXXXXXXXXXXXXXXXX</a:t>
            </a:r>
            <a:endParaRPr lang="zh-CN" altLang="en-US" sz="16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6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XXXXXXXXXXXXXXXXXXX</a:t>
            </a:r>
            <a:endParaRPr lang="zh-CN" altLang="en-US" sz="16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altLang="zh-CN" sz="16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ï$ḷíḓé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íśḻiḑê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sz="5400"/>
              <a:t>Thanks</a:t>
            </a:r>
            <a:r>
              <a:rPr lang="zh-CN" altLang="en-US" sz="5400"/>
              <a:t>！</a:t>
            </a:r>
            <a:endParaRPr lang="zh-CN" altLang="en-US" dirty="0"/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86354221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203141938"/>
  <p:tag name="MH_LIBRARY" val="GRAPHIC"/>
  <p:tag name="MH_TYPE" val="SubTitle"/>
  <p:tag name="MH_ORDER" val="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203141938"/>
  <p:tag name="MH_LIBRARY" val="GRAPHIC"/>
  <p:tag name="MH_TYPE" val="SubTitle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203141938"/>
  <p:tag name="MH_LIBRARY" val="GRAPHIC"/>
  <p:tag name="MH_TYPE" val="SubTitle"/>
  <p:tag name="MH_ORDER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203141938"/>
  <p:tag name="MH_LIBRARY" val="GRAPHIC"/>
  <p:tag name="MH_TYPE" val="SubTitle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203141938"/>
  <p:tag name="MH_LIBRARY" val="GRAPHIC"/>
  <p:tag name="MH_TYPE" val="SubTitle"/>
  <p:tag name="MH_ORDER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203141938"/>
  <p:tag name="MH_LIBRARY" val="GRAPHIC"/>
  <p:tag name="MH_TYPE" val="Title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80203141938"/>
  <p:tag name="MH_LIBRARY" val="GRAPHIC"/>
  <p:tag name="MH_TYPE" val="Other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THEME" val="https://www.islide.cc;"/>
</p:tagLst>
</file>

<file path=ppt/theme/theme1.xml><?xml version="1.0" encoding="utf-8"?>
<a:theme xmlns:a="http://schemas.openxmlformats.org/drawingml/2006/main" name="[免费EHS资料咨询微信：ansyingsj1]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4">
      <a:majorFont>
        <a:latin typeface="等线 Light"/>
        <a:ea typeface="微软雅黑"/>
        <a:cs typeface=""/>
      </a:majorFont>
      <a:minorFont>
        <a:latin typeface="等线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主题5">
  <a:themeElements>
    <a:clrScheme name="房利美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0056FE"/>
      </a:accent1>
      <a:accent2>
        <a:srgbClr val="03C159"/>
      </a:accent2>
      <a:accent3>
        <a:srgbClr val="5F93F9"/>
      </a:accent3>
      <a:accent4>
        <a:srgbClr val="5B656D"/>
      </a:accent4>
      <a:accent5>
        <a:srgbClr val="7D8993"/>
      </a:accent5>
      <a:accent6>
        <a:srgbClr val="ADB5BB"/>
      </a:accent6>
      <a:hlink>
        <a:srgbClr val="0096EF"/>
      </a:hlink>
      <a:folHlink>
        <a:srgbClr val="BFBFBF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2" id="{67B8195C-78B5-4655-B8E8-C8B7BE717FE7}" vid="{3B971AAA-797F-4F55-B7B0-B3003B7CB0CD}"/>
    </a:ext>
  </a:extLst>
</a:theme>
</file>

<file path=ppt/theme/theme3.xml><?xml version="1.0" encoding="utf-8"?>
<a:theme xmlns:a="http://schemas.openxmlformats.org/drawingml/2006/main" name="获取资料咨询微信：ansyingsj1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房利美">
    <a:dk1>
      <a:srgbClr val="000000"/>
    </a:dk1>
    <a:lt1>
      <a:srgbClr val="FFFFFF"/>
    </a:lt1>
    <a:dk2>
      <a:srgbClr val="778495"/>
    </a:dk2>
    <a:lt2>
      <a:srgbClr val="F0F0F0"/>
    </a:lt2>
    <a:accent1>
      <a:srgbClr val="0056FE"/>
    </a:accent1>
    <a:accent2>
      <a:srgbClr val="03C159"/>
    </a:accent2>
    <a:accent3>
      <a:srgbClr val="5F93F9"/>
    </a:accent3>
    <a:accent4>
      <a:srgbClr val="5B656D"/>
    </a:accent4>
    <a:accent5>
      <a:srgbClr val="7D8993"/>
    </a:accent5>
    <a:accent6>
      <a:srgbClr val="ADB5BB"/>
    </a:accent6>
    <a:hlink>
      <a:srgbClr val="0096EF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房利美">
    <a:dk1>
      <a:srgbClr val="000000"/>
    </a:dk1>
    <a:lt1>
      <a:srgbClr val="FFFFFF"/>
    </a:lt1>
    <a:dk2>
      <a:srgbClr val="778495"/>
    </a:dk2>
    <a:lt2>
      <a:srgbClr val="F0F0F0"/>
    </a:lt2>
    <a:accent1>
      <a:srgbClr val="0056FE"/>
    </a:accent1>
    <a:accent2>
      <a:srgbClr val="03C159"/>
    </a:accent2>
    <a:accent3>
      <a:srgbClr val="5F93F9"/>
    </a:accent3>
    <a:accent4>
      <a:srgbClr val="5B656D"/>
    </a:accent4>
    <a:accent5>
      <a:srgbClr val="7D8993"/>
    </a:accent5>
    <a:accent6>
      <a:srgbClr val="ADB5BB"/>
    </a:accent6>
    <a:hlink>
      <a:srgbClr val="0096EF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2713</Words>
  <Application>Microsoft Office PowerPoint</Application>
  <PresentationFormat>宽屏</PresentationFormat>
  <Paragraphs>765</Paragraphs>
  <Slides>46</Slides>
  <Notes>46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46</vt:i4>
      </vt:variant>
    </vt:vector>
  </HeadingPairs>
  <TitlesOfParts>
    <vt:vector size="52" baseType="lpstr">
      <vt:lpstr>等线</vt:lpstr>
      <vt:lpstr>等线 Light</vt:lpstr>
      <vt:lpstr>Arial</vt:lpstr>
      <vt:lpstr>[免费EHS资料咨询微信：ansyingsj1]​​</vt:lpstr>
      <vt:lpstr>主题5</vt:lpstr>
      <vt:lpstr>获取资料咨询微信：ansyingsj1</vt:lpstr>
      <vt:lpstr>2020年中EHS工作总结模板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Thanks！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安应vs安全人联盟</dc:title>
  <dc:subject>获取资料咨询微信：ansyingsj1</dc:subject>
  <dc:creator>安应</dc:creator>
  <cp:keywords>安应</cp:keywords>
  <dc:description>获取资料咨询微信：ansyingsj1</dc:description>
  <cp:lastModifiedBy>Administrator</cp:lastModifiedBy>
  <cp:revision>1</cp:revision>
  <dcterms:created xsi:type="dcterms:W3CDTF">2019-07-04T09:34:33Z</dcterms:created>
  <dcterms:modified xsi:type="dcterms:W3CDTF">2020-06-09T13:36:21Z</dcterms:modified>
  <cp:category>EHS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2052-11.1.0.8765</vt:lpwstr>
  </property>
</Properties>
</file>