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40" r:id="rId3"/>
    <p:sldId id="330" r:id="rId5"/>
    <p:sldId id="325" r:id="rId6"/>
    <p:sldId id="324" r:id="rId7"/>
    <p:sldId id="259" r:id="rId8"/>
    <p:sldId id="332" r:id="rId9"/>
    <p:sldId id="261" r:id="rId10"/>
    <p:sldId id="341" r:id="rId11"/>
    <p:sldId id="308" r:id="rId12"/>
    <p:sldId id="327" r:id="rId13"/>
    <p:sldId id="342" r:id="rId14"/>
    <p:sldId id="276" r:id="rId15"/>
    <p:sldId id="277" r:id="rId16"/>
    <p:sldId id="275" r:id="rId17"/>
    <p:sldId id="279" r:id="rId18"/>
    <p:sldId id="343" r:id="rId19"/>
    <p:sldId id="304" r:id="rId20"/>
    <p:sldId id="321" r:id="rId21"/>
    <p:sldId id="344" r:id="rId22"/>
    <p:sldId id="305" r:id="rId23"/>
    <p:sldId id="345" r:id="rId24"/>
    <p:sldId id="267" r:id="rId25"/>
    <p:sldId id="303" r:id="rId26"/>
    <p:sldId id="272" r:id="rId27"/>
    <p:sldId id="273" r:id="rId28"/>
    <p:sldId id="264" r:id="rId29"/>
    <p:sldId id="262" r:id="rId30"/>
    <p:sldId id="346" r:id="rId31"/>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6" d="100"/>
          <a:sy n="66" d="100"/>
        </p:scale>
        <p:origin x="84" y="22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191526-6A57-4796-810C-FBDEF678C1E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FC477-CBF9-4FEB-83D6-B81256C1BB8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FFC477-CBF9-4FEB-83D6-B81256C1BB8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BFFC477-CBF9-4FEB-83D6-B81256C1BB8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2ED09D14-B1DD-4B75-B8E4-46AF1A3D1EB5}" type="datetime1">
              <a:rPr lang="zh-CN" altLang="en-US" smtClean="0"/>
            </a:fld>
            <a:endParaRPr lang="zh-CN" altLang="en-US" sz="1200"/>
          </a:p>
        </p:txBody>
      </p:sp>
      <p:sp>
        <p:nvSpPr>
          <p:cNvPr id="5" name="灯片编号占位符 4"/>
          <p:cNvSpPr>
            <a:spLocks noGrp="1"/>
          </p:cNvSpPr>
          <p:nvPr>
            <p:ph type="sldNum" sz="quarter" idx="11"/>
          </p:nvPr>
        </p:nvSpPr>
        <p:spPr/>
        <p:txBody>
          <a:bodyPr/>
          <a:lstStyle/>
          <a:p>
            <a:fld id="{AA8DF202-1C8E-47DD-A9B0-FC125D485712}"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AED099-C3CC-49E1-BE59-DA8FE3574C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5FAF5B9-1F9E-44E6-A365-1C17975A1C1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pct5">
          <a:fgClr>
            <a:schemeClr val="tx1"/>
          </a:fgClr>
          <a:bgClr>
            <a:schemeClr val="bg1"/>
          </a:bgClr>
        </a:patt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a:extLst>
              <a:ext uri="{28A0092B-C50C-407E-A947-70E740481C1C}">
                <a14:useLocalDpi xmlns:a14="http://schemas.microsoft.com/office/drawing/2010/main" val="0"/>
              </a:ext>
            </a:extLst>
          </a:blip>
          <a:srcRect l="12259" t="45907" b="33333"/>
          <a:stretch>
            <a:fillRect/>
          </a:stretch>
        </p:blipFill>
        <p:spPr>
          <a:xfrm>
            <a:off x="-92598" y="4768771"/>
            <a:ext cx="12284597" cy="2176040"/>
          </a:xfrm>
          <a:prstGeom prst="rect">
            <a:avLst/>
          </a:prstGeom>
        </p:spPr>
      </p:pic>
      <p:pic>
        <p:nvPicPr>
          <p:cNvPr id="15" name="图片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25485" t="11308" r="24768" b="12330"/>
          <a:stretch>
            <a:fillRect/>
          </a:stretch>
        </p:blipFill>
        <p:spPr>
          <a:xfrm>
            <a:off x="162046" y="3970116"/>
            <a:ext cx="2679216" cy="308445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pattFill prst="pct5">
          <a:fgClr>
            <a:schemeClr val="tx1"/>
          </a:fgClr>
          <a:bgClr>
            <a:schemeClr val="bg1"/>
          </a:bgClr>
        </a:pattFill>
        <a:effectLst/>
      </p:bgPr>
    </p:bg>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a:extLst>
              <a:ext uri="{28A0092B-C50C-407E-A947-70E740481C1C}">
                <a14:useLocalDpi xmlns:a14="http://schemas.microsoft.com/office/drawing/2010/main" val="0"/>
              </a:ext>
            </a:extLst>
          </a:blip>
          <a:srcRect l="12259" t="45907" b="33333"/>
          <a:stretch>
            <a:fillRect/>
          </a:stretch>
        </p:blipFill>
        <p:spPr>
          <a:xfrm>
            <a:off x="-92597" y="4768771"/>
            <a:ext cx="12284597" cy="2176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bg>
      <p:bgPr>
        <a:pattFill prst="pct5">
          <a:fgClr>
            <a:schemeClr val="tx1"/>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8763" t="28617" r="25716" b="40152"/>
          <a:stretch>
            <a:fillRect/>
          </a:stretch>
        </p:blipFill>
        <p:spPr>
          <a:xfrm>
            <a:off x="0" y="-1"/>
            <a:ext cx="12192000" cy="6858001"/>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panose="020B0500000000000000" pitchFamily="34"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panose="020B0500000000000000" pitchFamily="34" charset="-122"/>
              </a:defRPr>
            </a:lvl1pPr>
          </a:lstStyle>
          <a:p>
            <a:fld id="{565CE74E-AB26-4998-AD42-012C4C1AD07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思源黑体"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themeOverride" Target="../theme/themeOverride1.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4.xml"/><Relationship Id="rId5" Type="http://schemas.openxmlformats.org/officeDocument/2006/relationships/themeOverride" Target="../theme/themeOverride9.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image" Target="../media/image15.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themeOverride" Target="../theme/themeOverride10.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4.xml"/><Relationship Id="rId2" Type="http://schemas.openxmlformats.org/officeDocument/2006/relationships/themeOverride" Target="../theme/themeOverride11.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4.xml"/><Relationship Id="rId2" Type="http://schemas.openxmlformats.org/officeDocument/2006/relationships/themeOverride" Target="../theme/themeOverride12.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themeOverride" Target="../theme/themeOverride13.xml"/><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20.jpe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themeOverride" Target="../theme/themeOverride14.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xml"/><Relationship Id="rId2" Type="http://schemas.openxmlformats.org/officeDocument/2006/relationships/themeOverride" Target="../theme/themeOverride15.xml"/><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image" Target="../media/image23.jpeg"/><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4.xml"/><Relationship Id="rId2" Type="http://schemas.openxmlformats.org/officeDocument/2006/relationships/themeOverride" Target="../theme/themeOverride16.xml"/><Relationship Id="rId1" Type="http://schemas.openxmlformats.org/officeDocument/2006/relationships/image" Target="../media/image24.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25.jpe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4.xml"/><Relationship Id="rId2" Type="http://schemas.openxmlformats.org/officeDocument/2006/relationships/themeOverride" Target="../theme/themeOverride17.xml"/><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themeOverride" Target="../theme/themeOverride18.xm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xml"/><Relationship Id="rId2" Type="http://schemas.openxmlformats.org/officeDocument/2006/relationships/themeOverride" Target="../theme/themeOverride19.xml"/><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4.xml"/><Relationship Id="rId2" Type="http://schemas.openxmlformats.org/officeDocument/2006/relationships/themeOverride" Target="../theme/themeOverride20.xml"/><Relationship Id="rId1" Type="http://schemas.openxmlformats.org/officeDocument/2006/relationships/image" Target="../media/image29.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4.xml"/><Relationship Id="rId2" Type="http://schemas.openxmlformats.org/officeDocument/2006/relationships/themeOverride" Target="../theme/themeOverride21.xml"/><Relationship Id="rId1" Type="http://schemas.openxmlformats.org/officeDocument/2006/relationships/image" Target="../media/image30.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themeOverride" Target="../theme/themeOverride2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hemeOverride" Target="../theme/themeOverride3.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themeOverride" Target="../theme/themeOverride4.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4.xml"/><Relationship Id="rId2" Type="http://schemas.openxmlformats.org/officeDocument/2006/relationships/themeOverride" Target="../theme/themeOverride5.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themeOverride" Target="../theme/themeOverride6.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a:xfrm>
            <a:off x="2755839" y="3912903"/>
            <a:ext cx="6526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25"/>
          <p:cNvSpPr txBox="1"/>
          <p:nvPr/>
        </p:nvSpPr>
        <p:spPr>
          <a:xfrm>
            <a:off x="4170067" y="3983907"/>
            <a:ext cx="1704359" cy="3812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dirty="0">
                <a:latin typeface="思源黑体" panose="020B0500000000000000" pitchFamily="34" charset="-122"/>
                <a:ea typeface="思源黑体" panose="020B0500000000000000" pitchFamily="34" charset="-122"/>
                <a:cs typeface="+mn-ea"/>
                <a:sym typeface="字魂105号-简雅黑" panose="00000500000000000000" pitchFamily="2" charset="-122"/>
              </a:rPr>
              <a:t>讲师：</a:t>
            </a:r>
            <a:r>
              <a:rPr lang="en-US" altLang="zh-CN" sz="1600" b="1" dirty="0">
                <a:latin typeface="思源黑体" panose="020B0500000000000000" pitchFamily="34" charset="-122"/>
                <a:ea typeface="思源黑体" panose="020B0500000000000000" pitchFamily="34" charset="-122"/>
                <a:cs typeface="+mn-ea"/>
                <a:sym typeface="字魂105号-简雅黑" panose="00000500000000000000" pitchFamily="2" charset="-122"/>
              </a:rPr>
              <a:t>xxx</a:t>
            </a:r>
            <a:endParaRPr lang="en-US" altLang="zh-CN" sz="1600" b="1" dirty="0">
              <a:latin typeface="思源黑体" panose="020B0500000000000000" pitchFamily="34" charset="-122"/>
              <a:ea typeface="思源黑体" panose="020B0500000000000000" pitchFamily="34" charset="-122"/>
              <a:cs typeface="+mn-ea"/>
              <a:sym typeface="字魂105号-简雅黑" panose="00000500000000000000" pitchFamily="2" charset="-122"/>
            </a:endParaRPr>
          </a:p>
        </p:txBody>
      </p:sp>
      <p:sp>
        <p:nvSpPr>
          <p:cNvPr id="38" name="TextBox 26"/>
          <p:cNvSpPr txBox="1"/>
          <p:nvPr/>
        </p:nvSpPr>
        <p:spPr>
          <a:xfrm>
            <a:off x="6519023" y="3993964"/>
            <a:ext cx="2062272" cy="3812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dirty="0">
                <a:latin typeface="思源黑体" panose="020B0500000000000000" pitchFamily="34" charset="-122"/>
                <a:ea typeface="思源黑体" panose="020B0500000000000000" pitchFamily="34" charset="-122"/>
                <a:cs typeface="+mn-ea"/>
                <a:sym typeface="字魂105号-简雅黑" panose="00000500000000000000" pitchFamily="2" charset="-122"/>
              </a:rPr>
              <a:t>日期：</a:t>
            </a:r>
            <a:r>
              <a:rPr lang="en-US" altLang="zh-CN" sz="1600" b="1" dirty="0">
                <a:latin typeface="思源黑体" panose="020B0500000000000000" pitchFamily="34" charset="-122"/>
                <a:ea typeface="思源黑体" panose="020B0500000000000000" pitchFamily="34" charset="-122"/>
                <a:cs typeface="+mn-ea"/>
                <a:sym typeface="字魂105号-简雅黑" panose="00000500000000000000" pitchFamily="2" charset="-122"/>
              </a:rPr>
              <a:t>XXXX</a:t>
            </a:r>
            <a:endParaRPr lang="en-US" altLang="zh-CN" sz="1600" b="1" dirty="0">
              <a:latin typeface="思源黑体" panose="020B0500000000000000" pitchFamily="34" charset="-122"/>
              <a:ea typeface="思源黑体" panose="020B0500000000000000" pitchFamily="34" charset="-122"/>
              <a:cs typeface="+mn-ea"/>
              <a:sym typeface="字魂105号-简雅黑" panose="00000500000000000000" pitchFamily="2" charset="-122"/>
            </a:endParaRPr>
          </a:p>
        </p:txBody>
      </p:sp>
      <p:grpSp>
        <p:nvGrpSpPr>
          <p:cNvPr id="39" name="组合 38"/>
          <p:cNvGrpSpPr/>
          <p:nvPr/>
        </p:nvGrpSpPr>
        <p:grpSpPr>
          <a:xfrm>
            <a:off x="3766119" y="4013394"/>
            <a:ext cx="383900" cy="383900"/>
            <a:chOff x="5097075" y="4119910"/>
            <a:chExt cx="254187" cy="252000"/>
          </a:xfrm>
          <a:solidFill>
            <a:schemeClr val="bg1"/>
          </a:solidFill>
        </p:grpSpPr>
        <p:sp>
          <p:nvSpPr>
            <p:cNvPr id="40" name="MH_SubTitle_5"/>
            <p:cNvSpPr/>
            <p:nvPr/>
          </p:nvSpPr>
          <p:spPr>
            <a:xfrm>
              <a:off x="5097075" y="4119910"/>
              <a:ext cx="254187" cy="252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888" tIns="60944" rIns="121888" bIns="60944"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1" name="KSO_Shape"/>
            <p:cNvSpPr>
              <a:spLocks noChangeAspect="1"/>
            </p:cNvSpPr>
            <p:nvPr/>
          </p:nvSpPr>
          <p:spPr bwMode="auto">
            <a:xfrm>
              <a:off x="5152160" y="4158451"/>
              <a:ext cx="144016" cy="174918"/>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42" name="KSO_Shape"/>
          <p:cNvSpPr/>
          <p:nvPr/>
        </p:nvSpPr>
        <p:spPr bwMode="auto">
          <a:xfrm>
            <a:off x="6018989" y="4013394"/>
            <a:ext cx="383900" cy="383900"/>
          </a:xfrm>
          <a:custGeom>
            <a:avLst/>
            <a:gdLst>
              <a:gd name="T0" fmla="*/ 899695 w 3299"/>
              <a:gd name="T1" fmla="*/ 0 h 3300"/>
              <a:gd name="T2" fmla="*/ 1536410 w 3299"/>
              <a:gd name="T3" fmla="*/ 263513 h 3300"/>
              <a:gd name="T4" fmla="*/ 1799935 w 3299"/>
              <a:gd name="T5" fmla="*/ 900199 h 3300"/>
              <a:gd name="T6" fmla="*/ 1536410 w 3299"/>
              <a:gd name="T7" fmla="*/ 1536339 h 3300"/>
              <a:gd name="T8" fmla="*/ 899695 w 3299"/>
              <a:gd name="T9" fmla="*/ 1800397 h 3300"/>
              <a:gd name="T10" fmla="*/ 263525 w 3299"/>
              <a:gd name="T11" fmla="*/ 1536339 h 3300"/>
              <a:gd name="T12" fmla="*/ 0 w 3299"/>
              <a:gd name="T13" fmla="*/ 900199 h 3300"/>
              <a:gd name="T14" fmla="*/ 263525 w 3299"/>
              <a:gd name="T15" fmla="*/ 263513 h 3300"/>
              <a:gd name="T16" fmla="*/ 899695 w 3299"/>
              <a:gd name="T17" fmla="*/ 0 h 3300"/>
              <a:gd name="T18" fmla="*/ 1013180 w 3299"/>
              <a:gd name="T19" fmla="*/ 864736 h 3300"/>
              <a:gd name="T20" fmla="*/ 992992 w 3299"/>
              <a:gd name="T21" fmla="*/ 832002 h 3300"/>
              <a:gd name="T22" fmla="*/ 1264701 w 3299"/>
              <a:gd name="T23" fmla="*/ 435914 h 3300"/>
              <a:gd name="T24" fmla="*/ 1204685 w 3299"/>
              <a:gd name="T25" fmla="*/ 390086 h 3300"/>
              <a:gd name="T26" fmla="*/ 917700 w 3299"/>
              <a:gd name="T27" fmla="*/ 788901 h 3300"/>
              <a:gd name="T28" fmla="*/ 839679 w 3299"/>
              <a:gd name="T29" fmla="*/ 797630 h 3300"/>
              <a:gd name="T30" fmla="*/ 772570 w 3299"/>
              <a:gd name="T31" fmla="*/ 971123 h 3300"/>
              <a:gd name="T32" fmla="*/ 946071 w 3299"/>
              <a:gd name="T33" fmla="*/ 1038775 h 3300"/>
              <a:gd name="T34" fmla="*/ 968986 w 3299"/>
              <a:gd name="T35" fmla="*/ 1025681 h 3300"/>
              <a:gd name="T36" fmla="*/ 1287071 w 3299"/>
              <a:gd name="T37" fmla="*/ 1123339 h 3300"/>
              <a:gd name="T38" fmla="*/ 1315988 w 3299"/>
              <a:gd name="T39" fmla="*/ 1042594 h 3300"/>
              <a:gd name="T40" fmla="*/ 1024637 w 3299"/>
              <a:gd name="T41" fmla="*/ 922567 h 3300"/>
              <a:gd name="T42" fmla="*/ 1013180 w 3299"/>
              <a:gd name="T43" fmla="*/ 864736 h 3300"/>
              <a:gd name="T44" fmla="*/ 1364546 w 3299"/>
              <a:gd name="T45" fmla="*/ 435914 h 3300"/>
              <a:gd name="T46" fmla="*/ 899695 w 3299"/>
              <a:gd name="T47" fmla="*/ 243326 h 3300"/>
              <a:gd name="T48" fmla="*/ 435389 w 3299"/>
              <a:gd name="T49" fmla="*/ 435914 h 3300"/>
              <a:gd name="T50" fmla="*/ 243338 w 3299"/>
              <a:gd name="T51" fmla="*/ 900199 h 3300"/>
              <a:gd name="T52" fmla="*/ 435389 w 3299"/>
              <a:gd name="T53" fmla="*/ 1364483 h 3300"/>
              <a:gd name="T54" fmla="*/ 899695 w 3299"/>
              <a:gd name="T55" fmla="*/ 1556525 h 3300"/>
              <a:gd name="T56" fmla="*/ 1364546 w 3299"/>
              <a:gd name="T57" fmla="*/ 1364483 h 3300"/>
              <a:gd name="T58" fmla="*/ 1556597 w 3299"/>
              <a:gd name="T59" fmla="*/ 900199 h 3300"/>
              <a:gd name="T60" fmla="*/ 1364546 w 3299"/>
              <a:gd name="T61" fmla="*/ 435914 h 3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99" h="3300">
                <a:moveTo>
                  <a:pt x="1649" y="0"/>
                </a:moveTo>
                <a:cubicBezTo>
                  <a:pt x="2105" y="0"/>
                  <a:pt x="2517" y="185"/>
                  <a:pt x="2816" y="483"/>
                </a:cubicBezTo>
                <a:cubicBezTo>
                  <a:pt x="3115" y="782"/>
                  <a:pt x="3299" y="1194"/>
                  <a:pt x="3299" y="1650"/>
                </a:cubicBezTo>
                <a:cubicBezTo>
                  <a:pt x="3299" y="2105"/>
                  <a:pt x="3115" y="2518"/>
                  <a:pt x="2816" y="2816"/>
                </a:cubicBezTo>
                <a:cubicBezTo>
                  <a:pt x="2517" y="3115"/>
                  <a:pt x="2105" y="3300"/>
                  <a:pt x="1649" y="3300"/>
                </a:cubicBezTo>
                <a:cubicBezTo>
                  <a:pt x="1194" y="3300"/>
                  <a:pt x="781" y="3115"/>
                  <a:pt x="483" y="2816"/>
                </a:cubicBezTo>
                <a:cubicBezTo>
                  <a:pt x="184" y="2518"/>
                  <a:pt x="0" y="2105"/>
                  <a:pt x="0" y="1650"/>
                </a:cubicBezTo>
                <a:cubicBezTo>
                  <a:pt x="0" y="1194"/>
                  <a:pt x="184" y="782"/>
                  <a:pt x="483" y="483"/>
                </a:cubicBezTo>
                <a:cubicBezTo>
                  <a:pt x="781" y="185"/>
                  <a:pt x="1194" y="0"/>
                  <a:pt x="1649" y="0"/>
                </a:cubicBezTo>
                <a:close/>
                <a:moveTo>
                  <a:pt x="1857" y="1585"/>
                </a:moveTo>
                <a:cubicBezTo>
                  <a:pt x="1847" y="1563"/>
                  <a:pt x="1834" y="1543"/>
                  <a:pt x="1820" y="1525"/>
                </a:cubicBezTo>
                <a:cubicBezTo>
                  <a:pt x="2006" y="1303"/>
                  <a:pt x="2171" y="1060"/>
                  <a:pt x="2318" y="799"/>
                </a:cubicBezTo>
                <a:cubicBezTo>
                  <a:pt x="2281" y="771"/>
                  <a:pt x="2245" y="743"/>
                  <a:pt x="2208" y="715"/>
                </a:cubicBezTo>
                <a:cubicBezTo>
                  <a:pt x="2004" y="941"/>
                  <a:pt x="1829" y="1185"/>
                  <a:pt x="1682" y="1446"/>
                </a:cubicBezTo>
                <a:cubicBezTo>
                  <a:pt x="1635" y="1437"/>
                  <a:pt x="1585" y="1442"/>
                  <a:pt x="1539" y="1462"/>
                </a:cubicBezTo>
                <a:cubicBezTo>
                  <a:pt x="1417" y="1516"/>
                  <a:pt x="1362" y="1658"/>
                  <a:pt x="1416" y="1780"/>
                </a:cubicBezTo>
                <a:cubicBezTo>
                  <a:pt x="1470" y="1902"/>
                  <a:pt x="1612" y="1957"/>
                  <a:pt x="1734" y="1904"/>
                </a:cubicBezTo>
                <a:cubicBezTo>
                  <a:pt x="1749" y="1897"/>
                  <a:pt x="1763" y="1889"/>
                  <a:pt x="1776" y="1880"/>
                </a:cubicBezTo>
                <a:cubicBezTo>
                  <a:pt x="1956" y="1962"/>
                  <a:pt x="2149" y="2024"/>
                  <a:pt x="2359" y="2059"/>
                </a:cubicBezTo>
                <a:cubicBezTo>
                  <a:pt x="2376" y="2010"/>
                  <a:pt x="2394" y="1960"/>
                  <a:pt x="2412" y="1911"/>
                </a:cubicBezTo>
                <a:cubicBezTo>
                  <a:pt x="2243" y="1815"/>
                  <a:pt x="2064" y="1744"/>
                  <a:pt x="1878" y="1691"/>
                </a:cubicBezTo>
                <a:cubicBezTo>
                  <a:pt x="1879" y="1656"/>
                  <a:pt x="1873" y="1620"/>
                  <a:pt x="1857" y="1585"/>
                </a:cubicBezTo>
                <a:close/>
                <a:moveTo>
                  <a:pt x="2501" y="799"/>
                </a:moveTo>
                <a:cubicBezTo>
                  <a:pt x="2283" y="581"/>
                  <a:pt x="1982" y="446"/>
                  <a:pt x="1649" y="446"/>
                </a:cubicBezTo>
                <a:cubicBezTo>
                  <a:pt x="1317" y="446"/>
                  <a:pt x="1016" y="581"/>
                  <a:pt x="798" y="799"/>
                </a:cubicBezTo>
                <a:cubicBezTo>
                  <a:pt x="581" y="1017"/>
                  <a:pt x="446" y="1318"/>
                  <a:pt x="446" y="1650"/>
                </a:cubicBezTo>
                <a:cubicBezTo>
                  <a:pt x="446" y="1982"/>
                  <a:pt x="581" y="2283"/>
                  <a:pt x="798" y="2501"/>
                </a:cubicBezTo>
                <a:cubicBezTo>
                  <a:pt x="1016" y="2719"/>
                  <a:pt x="1317" y="2853"/>
                  <a:pt x="1649" y="2853"/>
                </a:cubicBezTo>
                <a:cubicBezTo>
                  <a:pt x="1982" y="2853"/>
                  <a:pt x="2283" y="2719"/>
                  <a:pt x="2501" y="2501"/>
                </a:cubicBezTo>
                <a:cubicBezTo>
                  <a:pt x="2718" y="2283"/>
                  <a:pt x="2853" y="1982"/>
                  <a:pt x="2853" y="1650"/>
                </a:cubicBezTo>
                <a:cubicBezTo>
                  <a:pt x="2853" y="1318"/>
                  <a:pt x="2718" y="1017"/>
                  <a:pt x="2501" y="799"/>
                </a:cubicBezTo>
                <a:close/>
              </a:path>
            </a:pathLst>
          </a:custGeom>
          <a:solidFill>
            <a:srgbClr val="0070C0"/>
          </a:solidFill>
          <a:ln>
            <a:solidFill>
              <a:srgbClr val="0070C0"/>
            </a:solid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3" name="文本框 41"/>
          <p:cNvSpPr txBox="1"/>
          <p:nvPr/>
        </p:nvSpPr>
        <p:spPr>
          <a:xfrm>
            <a:off x="642830" y="1852734"/>
            <a:ext cx="10906341"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8000" b="1" spc="-300" dirty="0">
                <a:latin typeface="思源黑体" panose="020B0500000000000000" pitchFamily="34" charset="-122"/>
                <a:ea typeface="思源黑体" panose="020B0500000000000000" pitchFamily="34" charset="-122"/>
                <a:sym typeface="字魂105号-简雅黑" panose="00000500000000000000" pitchFamily="2" charset="-122"/>
              </a:rPr>
              <a:t>生产车间安全管理培训 </a:t>
            </a:r>
            <a:endParaRPr lang="zh-CN" altLang="en-US" sz="8000" b="1" spc="-3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4" name="矩形 43"/>
          <p:cNvSpPr/>
          <p:nvPr/>
        </p:nvSpPr>
        <p:spPr>
          <a:xfrm>
            <a:off x="2134135" y="3333398"/>
            <a:ext cx="7923731" cy="479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rPr>
              <a:t>适用于生产部门</a:t>
            </a:r>
            <a:r>
              <a:rPr lang="en-US" altLang="zh-CN" sz="2800" b="1"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2800" b="1"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rPr>
              <a:t>公司培训</a:t>
            </a:r>
            <a:r>
              <a:rPr lang="en-US" altLang="zh-CN" sz="2800" b="1"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2800" b="1"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rPr>
              <a:t>企业培训</a:t>
            </a:r>
            <a:r>
              <a:rPr lang="en-US" altLang="zh-CN" sz="2800" b="1"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2800" b="1"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rPr>
              <a:t>安全生产</a:t>
            </a:r>
            <a:endParaRPr lang="zh-CN" altLang="en-US" sz="2800" b="1"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45" name="组合 44"/>
          <p:cNvGrpSpPr/>
          <p:nvPr/>
        </p:nvGrpSpPr>
        <p:grpSpPr>
          <a:xfrm>
            <a:off x="5948620" y="1145504"/>
            <a:ext cx="2646078" cy="545014"/>
            <a:chOff x="2884256" y="369618"/>
            <a:chExt cx="2188120" cy="603777"/>
          </a:xfrm>
        </p:grpSpPr>
        <p:sp>
          <p:nvSpPr>
            <p:cNvPr id="46" name="TextBox 15"/>
            <p:cNvSpPr txBox="1"/>
            <p:nvPr/>
          </p:nvSpPr>
          <p:spPr>
            <a:xfrm>
              <a:off x="3746602" y="369618"/>
              <a:ext cx="1325774" cy="3750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latin typeface="思源黑体" panose="020B0500000000000000" pitchFamily="34" charset="-122"/>
                  <a:ea typeface="思源黑体" panose="020B0500000000000000" pitchFamily="34" charset="-122"/>
                  <a:sym typeface="字魂105号-简雅黑" panose="00000500000000000000" pitchFamily="2" charset="-122"/>
                </a:rPr>
                <a:t>您的公司名称</a:t>
              </a:r>
              <a:endParaRPr lang="zh-CN" altLang="en-US" sz="16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7" name="TextBox 16"/>
            <p:cNvSpPr txBox="1"/>
            <p:nvPr/>
          </p:nvSpPr>
          <p:spPr>
            <a:xfrm>
              <a:off x="3709789" y="634710"/>
              <a:ext cx="1325776" cy="261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35" b="1" dirty="0">
                  <a:latin typeface="思源黑体" panose="020B0500000000000000" pitchFamily="34" charset="-122"/>
                  <a:ea typeface="思源黑体" panose="020B0500000000000000" pitchFamily="34" charset="-122"/>
                  <a:cs typeface="Arial" panose="020B0604020202020204" pitchFamily="34" charset="0"/>
                  <a:sym typeface="字魂105号-简雅黑" panose="00000500000000000000" pitchFamily="2" charset="-122"/>
                </a:rPr>
                <a:t>YOUR CONPANY NAME</a:t>
              </a:r>
              <a:endParaRPr lang="zh-CN" altLang="en-US" sz="935" b="1" dirty="0">
                <a:latin typeface="思源黑体" panose="020B0500000000000000" pitchFamily="34" charset="-122"/>
                <a:ea typeface="思源黑体" panose="020B0500000000000000" pitchFamily="34" charset="-122"/>
                <a:cs typeface="Arial" panose="020B0604020202020204" pitchFamily="34" charset="0"/>
                <a:sym typeface="字魂105号-简雅黑" panose="00000500000000000000" pitchFamily="2" charset="-122"/>
              </a:endParaRPr>
            </a:p>
          </p:txBody>
        </p:sp>
        <p:sp>
          <p:nvSpPr>
            <p:cNvPr id="48" name="TextBox 17"/>
            <p:cNvSpPr txBox="1"/>
            <p:nvPr/>
          </p:nvSpPr>
          <p:spPr>
            <a:xfrm>
              <a:off x="2884256" y="393762"/>
              <a:ext cx="966585" cy="5796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spc="-200" dirty="0">
                  <a:solidFill>
                    <a:srgbClr val="0070C0"/>
                  </a:solidFill>
                  <a:latin typeface="思源黑体" panose="020B0500000000000000" pitchFamily="34" charset="-122"/>
                  <a:ea typeface="思源黑体" panose="020B0500000000000000" pitchFamily="34" charset="-122"/>
                  <a:cs typeface="Arial" panose="020B0604020202020204" pitchFamily="34" charset="0"/>
                  <a:sym typeface="字魂105号-简雅黑" panose="00000500000000000000" pitchFamily="2" charset="-122"/>
                </a:rPr>
                <a:t>LOGO</a:t>
              </a:r>
              <a:endParaRPr lang="zh-CN" altLang="en-US" sz="2800" b="1" spc="-200" dirty="0">
                <a:solidFill>
                  <a:srgbClr val="0070C0"/>
                </a:solidFill>
                <a:latin typeface="思源黑体" panose="020B0500000000000000" pitchFamily="34" charset="-122"/>
                <a:ea typeface="思源黑体" panose="020B0500000000000000" pitchFamily="34" charset="-122"/>
                <a:cs typeface="Arial" panose="020B0604020202020204" pitchFamily="34" charset="0"/>
                <a:sym typeface="字魂105号-简雅黑" panose="00000500000000000000" pitchFamily="2" charset="-122"/>
              </a:endParaRPr>
            </a:p>
          </p:txBody>
        </p:sp>
      </p:grpSp>
      <p:sp>
        <p:nvSpPr>
          <p:cNvPr id="49" name="矩形 48"/>
          <p:cNvSpPr/>
          <p:nvPr/>
        </p:nvSpPr>
        <p:spPr>
          <a:xfrm>
            <a:off x="3556268" y="1178335"/>
            <a:ext cx="2347837" cy="4793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思源黑体" panose="020B0500000000000000" pitchFamily="34" charset="-122"/>
                <a:ea typeface="思源黑体" panose="020B0500000000000000" pitchFamily="34" charset="-122"/>
                <a:sym typeface="字魂105号-简雅黑" panose="00000500000000000000" pitchFamily="2" charset="-122"/>
              </a:rPr>
              <a:t>企业管理培训</a:t>
            </a:r>
            <a:endParaRPr lang="zh-CN" altLang="en-US" sz="24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l="23775" t="11570" r="24845" b="14843"/>
          <a:stretch>
            <a:fillRect/>
          </a:stretch>
        </p:blipFill>
        <p:spPr>
          <a:xfrm>
            <a:off x="0" y="4236334"/>
            <a:ext cx="2502322" cy="268783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wipe(left)">
                                      <p:cBhvr>
                                        <p:cTn id="14" dur="500"/>
                                        <p:tgtEl>
                                          <p:spTgt spid="4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1000"/>
                                        <p:tgtEl>
                                          <p:spTgt spid="37"/>
                                        </p:tgtEl>
                                      </p:cBhvr>
                                    </p:animEffect>
                                    <p:anim calcmode="lin" valueType="num">
                                      <p:cBhvr>
                                        <p:cTn id="30" dur="1000" fill="hold"/>
                                        <p:tgtEl>
                                          <p:spTgt spid="37"/>
                                        </p:tgtEl>
                                        <p:attrNameLst>
                                          <p:attrName>ppt_x</p:attrName>
                                        </p:attrNameLst>
                                      </p:cBhvr>
                                      <p:tavLst>
                                        <p:tav tm="0">
                                          <p:val>
                                            <p:strVal val="#ppt_x"/>
                                          </p:val>
                                        </p:tav>
                                        <p:tav tm="100000">
                                          <p:val>
                                            <p:strVal val="#ppt_x"/>
                                          </p:val>
                                        </p:tav>
                                      </p:tavLst>
                                    </p:anim>
                                    <p:anim calcmode="lin" valueType="num">
                                      <p:cBhvr>
                                        <p:cTn id="31" dur="1000" fill="hold"/>
                                        <p:tgtEl>
                                          <p:spTgt spid="3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2" grpId="0" animBg="1"/>
      <p:bldP spid="43" grpId="0"/>
      <p:bldP spid="44" grpId="0"/>
      <p:bldP spid="4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968802" y="1570829"/>
            <a:ext cx="2869366"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检修中需要用手搬动机器的转动部位，应先检查确认无危险情况时方可操作；</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8031400" y="1655043"/>
            <a:ext cx="3357499" cy="1323439"/>
          </a:xfrm>
          <a:prstGeom prst="rect">
            <a:avLst/>
          </a:prstGeom>
        </p:spPr>
        <p:txBody>
          <a:bodyPr wrap="square">
            <a:spAutoFit/>
          </a:bodyPr>
          <a:lstStyle/>
          <a:p>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开动机器必须先检查，确认无人在机器上工作时，方可开车。两人以上同在一台机器上工作，必须先发出开车信号或打招呼，确认无危险情况时方可开车；</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矩形 15"/>
          <p:cNvSpPr/>
          <p:nvPr/>
        </p:nvSpPr>
        <p:spPr>
          <a:xfrm>
            <a:off x="8113794" y="4448922"/>
            <a:ext cx="3192712" cy="584775"/>
          </a:xfrm>
          <a:prstGeom prst="rect">
            <a:avLst/>
          </a:prstGeom>
        </p:spPr>
        <p:txBody>
          <a:bodyPr wrap="square">
            <a:spAutoFit/>
          </a:bodyPr>
          <a:lstStyle/>
          <a:p>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开关车时禁止用手脚或借用其他物件帮助启动或制动；</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7" name="矩形 16"/>
          <p:cNvSpPr/>
          <p:nvPr/>
        </p:nvSpPr>
        <p:spPr>
          <a:xfrm>
            <a:off x="2968802" y="4090840"/>
            <a:ext cx="2800695" cy="1200329"/>
          </a:xfrm>
          <a:prstGeom prst="rect">
            <a:avLst/>
          </a:prstGeom>
        </p:spPr>
        <p:txBody>
          <a:bodyPr wrap="square">
            <a:spAutoFit/>
          </a:bodyPr>
          <a:lstStyle/>
          <a:p>
            <a:pPr>
              <a:lnSpc>
                <a:spcPct val="150000"/>
              </a:lnSpc>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交接班时应检查机器的电气与机械部分（通过耳目），认真交接；</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9" name="椭圆 28"/>
          <p:cNvSpPr/>
          <p:nvPr/>
        </p:nvSpPr>
        <p:spPr>
          <a:xfrm>
            <a:off x="1048650" y="1327952"/>
            <a:ext cx="1809749" cy="1809749"/>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7" name="椭圆 26"/>
          <p:cNvSpPr/>
          <p:nvPr/>
        </p:nvSpPr>
        <p:spPr>
          <a:xfrm>
            <a:off x="1048650" y="3736574"/>
            <a:ext cx="1809749" cy="1809749"/>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5" name="椭圆 24"/>
          <p:cNvSpPr/>
          <p:nvPr/>
        </p:nvSpPr>
        <p:spPr>
          <a:xfrm>
            <a:off x="6104902" y="1532052"/>
            <a:ext cx="1809749" cy="1809749"/>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3" name="椭圆 22"/>
          <p:cNvSpPr/>
          <p:nvPr/>
        </p:nvSpPr>
        <p:spPr>
          <a:xfrm>
            <a:off x="6104901" y="3821950"/>
            <a:ext cx="1809749" cy="1809749"/>
          </a:xfrm>
          <a:prstGeom prst="ellipse">
            <a:avLst/>
          </a:prstGeom>
          <a:noFill/>
          <a:ln w="190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rcRect l="15805" r="15805"/>
          <a:stretch>
            <a:fillRect/>
          </a:stretch>
        </p:blipFill>
        <p:spPr>
          <a:xfrm>
            <a:off x="1135885" y="1415923"/>
            <a:ext cx="1635277" cy="1593837"/>
          </a:xfrm>
          <a:prstGeom prst="ellipse">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rcRect l="18542" r="18542"/>
          <a:stretch>
            <a:fillRect/>
          </a:stretch>
        </p:blipFill>
        <p:spPr>
          <a:xfrm>
            <a:off x="6204641" y="1642673"/>
            <a:ext cx="1604448" cy="1563935"/>
          </a:xfrm>
          <a:prstGeom prst="ellipse">
            <a:avLst/>
          </a:prstGeom>
        </p:spPr>
      </p:pic>
      <p:pic>
        <p:nvPicPr>
          <p:cNvPr id="30" name="图片 29"/>
          <p:cNvPicPr>
            <a:picLocks noChangeAspect="1"/>
          </p:cNvPicPr>
          <p:nvPr/>
        </p:nvPicPr>
        <p:blipFill>
          <a:blip r:embed="rId3" cstate="print">
            <a:extLst>
              <a:ext uri="{28A0092B-C50C-407E-A947-70E740481C1C}">
                <a14:useLocalDpi xmlns:a14="http://schemas.microsoft.com/office/drawing/2010/main" val="0"/>
              </a:ext>
            </a:extLst>
          </a:blip>
          <a:srcRect l="11567" r="11567"/>
          <a:stretch>
            <a:fillRect/>
          </a:stretch>
        </p:blipFill>
        <p:spPr>
          <a:xfrm>
            <a:off x="1006501" y="3760608"/>
            <a:ext cx="1907100" cy="1860792"/>
          </a:xfrm>
          <a:prstGeom prst="ellipse">
            <a:avLst/>
          </a:prstGeom>
        </p:spPr>
      </p:pic>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rcRect t="1267" b="1267"/>
          <a:stretch>
            <a:fillRect/>
          </a:stretch>
        </p:blipFill>
        <p:spPr>
          <a:xfrm>
            <a:off x="5968641" y="3604444"/>
            <a:ext cx="1951514" cy="1902062"/>
          </a:xfrm>
          <a:prstGeom prst="ellipse">
            <a:avLst/>
          </a:prstGeom>
        </p:spPr>
      </p:pic>
      <p:grpSp>
        <p:nvGrpSpPr>
          <p:cNvPr id="24" name="Group 4_1"/>
          <p:cNvGrpSpPr/>
          <p:nvPr/>
        </p:nvGrpSpPr>
        <p:grpSpPr>
          <a:xfrm>
            <a:off x="155113" y="173438"/>
            <a:ext cx="11797133" cy="631294"/>
            <a:chOff x="155113" y="173438"/>
            <a:chExt cx="11797133" cy="631294"/>
          </a:xfrm>
        </p:grpSpPr>
        <p:sp>
          <p:nvSpPr>
            <p:cNvPr id="26" name="矩形 25"/>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8" name="矩形 27"/>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2" name="文本框 19"/>
            <p:cNvSpPr txBox="1"/>
            <p:nvPr/>
          </p:nvSpPr>
          <p:spPr>
            <a:xfrm>
              <a:off x="485017" y="230755"/>
              <a:ext cx="1636929" cy="523220"/>
            </a:xfrm>
            <a:prstGeom prst="rect">
              <a:avLst/>
            </a:prstGeom>
            <a:solidFill>
              <a:srgbClr val="0070C0"/>
            </a:solidFill>
            <a:ln>
              <a:solidFill>
                <a:srgbClr val="0070C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PART02</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33" name="矩形 32"/>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34" name="直接连接符 33"/>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1706380" y="282522"/>
              <a:ext cx="245866" cy="37417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1000"/>
                                        <p:tgtEl>
                                          <p:spTgt spid="24"/>
                                        </p:tgtEl>
                                      </p:cBhvr>
                                    </p:animEffect>
                                    <p:anim calcmode="lin" valueType="num">
                                      <p:cBhvr>
                                        <p:cTn id="58" dur="1000" fill="hold"/>
                                        <p:tgtEl>
                                          <p:spTgt spid="24"/>
                                        </p:tgtEl>
                                        <p:attrNameLst>
                                          <p:attrName>ppt_x</p:attrName>
                                        </p:attrNameLst>
                                      </p:cBhvr>
                                      <p:tavLst>
                                        <p:tav tm="0">
                                          <p:val>
                                            <p:strVal val="#ppt_x"/>
                                          </p:val>
                                        </p:tav>
                                        <p:tav tm="100000">
                                          <p:val>
                                            <p:strVal val="#ppt_x"/>
                                          </p:val>
                                        </p:tav>
                                      </p:tavLst>
                                    </p:anim>
                                    <p:anim calcmode="lin" valueType="num">
                                      <p:cBhvr>
                                        <p:cTn id="5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29" grpId="0" animBg="1"/>
      <p:bldP spid="27" grpId="0" animBg="1"/>
      <p:bldP spid="25"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p:cNvSpPr txBox="1"/>
          <p:nvPr/>
        </p:nvSpPr>
        <p:spPr>
          <a:xfrm>
            <a:off x="5208229" y="3757300"/>
            <a:ext cx="4780642" cy="6093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rPr>
              <a:t>The user can demonstrate on a projector or computer or print the it into a film to be used in a wider field</a:t>
            </a:r>
            <a:endPar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cxnSp>
        <p:nvCxnSpPr>
          <p:cNvPr id="7" name="直接连接符 6"/>
          <p:cNvCxnSpPr/>
          <p:nvPr/>
        </p:nvCxnSpPr>
        <p:spPr>
          <a:xfrm>
            <a:off x="4643045" y="3591471"/>
            <a:ext cx="58750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735367" y="2822030"/>
            <a:ext cx="2529539" cy="297004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72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a:t>
            </a:r>
            <a:endParaRPr lang="en-US" altLang="zh-CN" sz="72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15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03</a:t>
            </a:r>
            <a:endParaRPr kumimoji="0" lang="zh-CN" altLang="en-US" sz="11500" b="1" i="1" u="none" strike="noStrike" kern="1200" cap="none" spc="0" normalizeH="0" baseline="0" noProof="0" dirty="0">
              <a:ln>
                <a:noFill/>
              </a:ln>
              <a:solidFill>
                <a:srgbClr val="0070C0"/>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 name="文本框 21"/>
          <p:cNvSpPr txBox="1"/>
          <p:nvPr/>
        </p:nvSpPr>
        <p:spPr>
          <a:xfrm>
            <a:off x="5692872"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0" name="文本框 25"/>
          <p:cNvSpPr txBox="1"/>
          <p:nvPr/>
        </p:nvSpPr>
        <p:spPr>
          <a:xfrm>
            <a:off x="7824120"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1" name="文本框 26"/>
          <p:cNvSpPr txBox="1"/>
          <p:nvPr/>
        </p:nvSpPr>
        <p:spPr>
          <a:xfrm>
            <a:off x="5692872"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2" name="文本框 28"/>
          <p:cNvSpPr txBox="1"/>
          <p:nvPr/>
        </p:nvSpPr>
        <p:spPr>
          <a:xfrm>
            <a:off x="7824120"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4" name="矩形 13"/>
          <p:cNvSpPr/>
          <p:nvPr/>
        </p:nvSpPr>
        <p:spPr>
          <a:xfrm>
            <a:off x="1070101" y="1299235"/>
            <a:ext cx="143301" cy="1425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322593" y="1279651"/>
            <a:ext cx="4798708" cy="14453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369955" y="1272599"/>
            <a:ext cx="2168050" cy="1445366"/>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786659" y="1272599"/>
            <a:ext cx="1909694" cy="1452418"/>
          </a:xfrm>
          <a:prstGeom prst="rect">
            <a:avLst/>
          </a:prstGeom>
        </p:spPr>
      </p:pic>
      <p:sp>
        <p:nvSpPr>
          <p:cNvPr id="18" name="TextBox 5"/>
          <p:cNvSpPr txBox="1"/>
          <p:nvPr/>
        </p:nvSpPr>
        <p:spPr>
          <a:xfrm>
            <a:off x="1594843" y="1487767"/>
            <a:ext cx="5119233" cy="912879"/>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目录</a:t>
            </a:r>
            <a:r>
              <a:rPr lang="en-US" altLang="zh-CN"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/Contents</a:t>
            </a:r>
            <a:endParaRPr lang="zh-CN" altLang="en-US"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6378967" y="2822030"/>
            <a:ext cx="2441694"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消防安全</a:t>
            </a:r>
            <a:endPar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animBg="1"/>
      <p:bldP spid="15" grpId="0" animBg="1"/>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55113" y="173438"/>
            <a:ext cx="11797132" cy="631294"/>
            <a:chOff x="155113" y="173438"/>
            <a:chExt cx="11797132" cy="631294"/>
          </a:xfrm>
        </p:grpSpPr>
        <p:sp>
          <p:nvSpPr>
            <p:cNvPr id="5" name="矩形 4"/>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6" name="矩形 5"/>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7"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PART03</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8" name="矩形 7"/>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9" name="直接连接符 8"/>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706378" y="282522"/>
              <a:ext cx="245867"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13315" name="Rectangle 3"/>
          <p:cNvSpPr>
            <a:spLocks noGrp="1" noChangeArrowheads="1"/>
          </p:cNvSpPr>
          <p:nvPr>
            <p:ph type="subTitle" idx="4294967295"/>
          </p:nvPr>
        </p:nvSpPr>
        <p:spPr>
          <a:xfrm>
            <a:off x="2273300" y="2362200"/>
            <a:ext cx="9918700" cy="293688"/>
          </a:xfrm>
          <a:noFill/>
        </p:spPr>
        <p:txBody>
          <a:bodyPr>
            <a:normAutofit/>
          </a:bodyPr>
          <a:lstStyle/>
          <a:p>
            <a:pPr algn="l">
              <a:lnSpc>
                <a:spcPct val="80000"/>
              </a:lnSpc>
            </a:pPr>
            <a:r>
              <a:rPr lang="zh-CN" altLang="en-US" sz="1600" b="1" dirty="0">
                <a:solidFill>
                  <a:schemeClr val="tx1">
                    <a:lumMod val="75000"/>
                    <a:lumOff val="25000"/>
                  </a:schemeClr>
                </a:solidFill>
                <a:latin typeface="思源黑体" panose="020B0500000000000000" pitchFamily="34" charset="-122"/>
                <a:sym typeface="字魂105号-简雅黑" panose="00000500000000000000" pitchFamily="2" charset="-122"/>
              </a:rPr>
              <a:t>燃烧，俗称“起火”、“着火”，是一种发光、发热的化学反应，它需具备以下三个条件：</a:t>
            </a:r>
            <a:endParaRPr lang="zh-CN" altLang="en-US" sz="1400" dirty="0">
              <a:solidFill>
                <a:schemeClr val="tx1">
                  <a:lumMod val="75000"/>
                  <a:lumOff val="25000"/>
                </a:schemeClr>
              </a:solidFill>
              <a:latin typeface="思源黑体" panose="020B0500000000000000" pitchFamily="34" charset="-122"/>
              <a:sym typeface="字魂105号-简雅黑" panose="00000500000000000000" pitchFamily="2" charset="-122"/>
            </a:endParaRPr>
          </a:p>
        </p:txBody>
      </p:sp>
      <p:sp>
        <p:nvSpPr>
          <p:cNvPr id="13" name="矩形 12"/>
          <p:cNvSpPr/>
          <p:nvPr/>
        </p:nvSpPr>
        <p:spPr>
          <a:xfrm>
            <a:off x="1180344" y="1285655"/>
            <a:ext cx="3024210" cy="424732"/>
          </a:xfrm>
          <a:prstGeom prst="rect">
            <a:avLst/>
          </a:prstGeom>
          <a:solidFill>
            <a:srgbClr val="0070C0"/>
          </a:solidFill>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一、防火安全常识</a:t>
            </a:r>
            <a:endParaRPr lang="zh-CN" altLang="en-US" sz="24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 name="矩形 1"/>
          <p:cNvSpPr/>
          <p:nvPr/>
        </p:nvSpPr>
        <p:spPr>
          <a:xfrm>
            <a:off x="1093176" y="1975320"/>
            <a:ext cx="2204450" cy="313932"/>
          </a:xfrm>
          <a:prstGeom prst="rect">
            <a:avLst/>
          </a:prstGeom>
        </p:spPr>
        <p:txBody>
          <a:bodyPr wrap="none">
            <a:spAutoFit/>
          </a:bodyPr>
          <a:lstStyle/>
          <a:p>
            <a:pPr>
              <a:lnSpc>
                <a:spcPct val="80000"/>
              </a:lnSpc>
            </a:pPr>
            <a:r>
              <a:rPr lang="en-US" altLang="zh-CN"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a:t>
            </a:r>
            <a:r>
              <a:rPr lang="zh-CN" altLang="en-US"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、燃烧的基本知识</a:t>
            </a:r>
            <a:endParaRPr lang="zh-CN" altLang="en-US"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矩形 13"/>
          <p:cNvSpPr/>
          <p:nvPr/>
        </p:nvSpPr>
        <p:spPr>
          <a:xfrm>
            <a:off x="1056202" y="5825512"/>
            <a:ext cx="10584183" cy="437043"/>
          </a:xfrm>
          <a:prstGeom prst="rect">
            <a:avLst/>
          </a:prstGeom>
        </p:spPr>
        <p:txBody>
          <a:bodyPr wrap="square">
            <a:spAutoFit/>
          </a:bodyPr>
          <a:lstStyle/>
          <a:p>
            <a:pPr>
              <a:lnSpc>
                <a:spcPct val="80000"/>
              </a:lnSpc>
            </a:pPr>
            <a:r>
              <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在某种情况下，虽然具备了燃烧的三个必要条件，但由于可燃物质的数量不够，氧气不足或者火源的热量不够，燃烧也不能发生。因此，燃烧要具备以下的充分条件：</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106162" y="2766551"/>
            <a:ext cx="5190335" cy="523220"/>
          </a:xfrm>
          <a:prstGeom prst="rect">
            <a:avLst/>
          </a:prstGeom>
        </p:spPr>
        <p:txBody>
          <a:bodyPr wrap="square">
            <a:spAutoFit/>
          </a:bodyPr>
          <a:lstStyle/>
          <a:p>
            <a:r>
              <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1.要有可燃物。凡是能与空气中的氧或其他氧化剂起化学反应的物质称可燃物。可燃物按其物理状态分为气体、液体和固体。</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矩形 15"/>
          <p:cNvSpPr/>
          <p:nvPr/>
        </p:nvSpPr>
        <p:spPr>
          <a:xfrm>
            <a:off x="1100039" y="3286439"/>
            <a:ext cx="4995961" cy="609398"/>
          </a:xfrm>
          <a:prstGeom prst="rect">
            <a:avLst/>
          </a:prstGeom>
        </p:spPr>
        <p:txBody>
          <a:bodyPr wrap="square">
            <a:spAutoFit/>
          </a:bodyPr>
          <a:lstStyle/>
          <a:p>
            <a:pPr>
              <a:lnSpc>
                <a:spcPct val="8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（1）可燃气体种类很多，如煤气、甲烷等。</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a:p>
            <a:pPr>
              <a:lnSpc>
                <a:spcPct val="8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（2）可燃液体使用很广泛，如汽油、柴油、煤油、酒精等。</a:t>
            </a:r>
            <a:endPar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a:p>
            <a:pPr>
              <a:lnSpc>
                <a:spcPct val="8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（3）可燃固体种类极多，如木材、纸张等。</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7" name="矩形 16"/>
          <p:cNvSpPr/>
          <p:nvPr/>
        </p:nvSpPr>
        <p:spPr>
          <a:xfrm>
            <a:off x="1090883" y="4023477"/>
            <a:ext cx="5205614" cy="437043"/>
          </a:xfrm>
          <a:prstGeom prst="rect">
            <a:avLst/>
          </a:prstGeom>
        </p:spPr>
        <p:txBody>
          <a:bodyPr wrap="square">
            <a:spAutoFit/>
          </a:bodyPr>
          <a:lstStyle/>
          <a:p>
            <a:pPr>
              <a:lnSpc>
                <a:spcPct val="80000"/>
              </a:lnSpc>
            </a:pPr>
            <a:r>
              <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2.要有助燃物。助燃物主要为氧气或空气，因为空气中含有21％的氧，其他助燃物有各类氧化剂，如过氧化物、硝酸及其盐类。</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8" name="矩形 17"/>
          <p:cNvSpPr/>
          <p:nvPr/>
        </p:nvSpPr>
        <p:spPr>
          <a:xfrm>
            <a:off x="1156554" y="4884116"/>
            <a:ext cx="6096000" cy="264688"/>
          </a:xfrm>
          <a:prstGeom prst="rect">
            <a:avLst/>
          </a:prstGeom>
        </p:spPr>
        <p:txBody>
          <a:bodyPr wrap="square">
            <a:spAutoFit/>
          </a:bodyPr>
          <a:lstStyle/>
          <a:p>
            <a:pPr>
              <a:lnSpc>
                <a:spcPct val="8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（1）明火。如打火机火、蜡烛火、火柴火等。</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1100039" y="4611343"/>
            <a:ext cx="4673074" cy="264688"/>
          </a:xfrm>
          <a:prstGeom prst="rect">
            <a:avLst/>
          </a:prstGeom>
        </p:spPr>
        <p:txBody>
          <a:bodyPr wrap="square">
            <a:spAutoFit/>
          </a:bodyPr>
          <a:lstStyle/>
          <a:p>
            <a:pPr>
              <a:lnSpc>
                <a:spcPct val="80000"/>
              </a:lnSpc>
            </a:pPr>
            <a:r>
              <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3.要有着火源。着火源主要是热能，常见的有以下几种：</a:t>
            </a:r>
            <a:endParaRPr lang="zh-CN" altLang="en-US" sz="14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2" name="矩形 21"/>
          <p:cNvSpPr/>
          <p:nvPr/>
        </p:nvSpPr>
        <p:spPr>
          <a:xfrm>
            <a:off x="1156554" y="5091590"/>
            <a:ext cx="3685624" cy="264688"/>
          </a:xfrm>
          <a:prstGeom prst="rect">
            <a:avLst/>
          </a:prstGeom>
        </p:spPr>
        <p:txBody>
          <a:bodyPr wrap="none">
            <a:spAutoFit/>
          </a:bodyPr>
          <a:lstStyle/>
          <a:p>
            <a:pPr>
              <a:lnSpc>
                <a:spcPct val="8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（2）高温物体。如白炽灯泡、汽车排气等。</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3" name="矩形 22"/>
          <p:cNvSpPr/>
          <p:nvPr/>
        </p:nvSpPr>
        <p:spPr>
          <a:xfrm>
            <a:off x="1156554" y="5299065"/>
            <a:ext cx="5211683" cy="264688"/>
          </a:xfrm>
          <a:prstGeom prst="rect">
            <a:avLst/>
          </a:prstGeom>
        </p:spPr>
        <p:txBody>
          <a:bodyPr wrap="none">
            <a:spAutoFit/>
          </a:bodyPr>
          <a:lstStyle/>
          <a:p>
            <a:pPr>
              <a:lnSpc>
                <a:spcPct val="8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（3）电热能。如电阻发热、电流发热、电火花,电源线过载等。</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1" name="矩形 20"/>
          <p:cNvSpPr/>
          <p:nvPr/>
        </p:nvSpPr>
        <p:spPr>
          <a:xfrm>
            <a:off x="939047" y="6327190"/>
            <a:ext cx="10818492" cy="264688"/>
          </a:xfrm>
          <a:prstGeom prst="rect">
            <a:avLst/>
          </a:prstGeom>
        </p:spPr>
        <p:txBody>
          <a:bodyPr wrap="square">
            <a:spAutoFit/>
          </a:bodyPr>
          <a:lstStyle/>
          <a:p>
            <a:pPr>
              <a:lnSpc>
                <a:spcPct val="8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（1）一定浓度。可燃物主要指可燃气体、可燃液体蒸气。（2）一定的含氧量。（3）一定的着火能量。</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155172" y="2947930"/>
            <a:ext cx="1579137" cy="26158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15">
                                            <p:bg/>
                                          </p:spTgt>
                                        </p:tgtEl>
                                        <p:attrNameLst>
                                          <p:attrName>style.visibility</p:attrName>
                                        </p:attrNameLst>
                                      </p:cBhvr>
                                      <p:to>
                                        <p:strVal val="visible"/>
                                      </p:to>
                                    </p:set>
                                    <p:anim calcmode="lin" valueType="num">
                                      <p:cBhvr additive="base">
                                        <p:cTn id="21" dur="500" fill="hold"/>
                                        <p:tgtEl>
                                          <p:spTgt spid="13315">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3315">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315">
                                            <p:txEl>
                                              <p:pRg st="0" end="0"/>
                                            </p:txEl>
                                          </p:spTgt>
                                        </p:tgtEl>
                                        <p:attrNameLst>
                                          <p:attrName>style.visibility</p:attrName>
                                        </p:attrNameLst>
                                      </p:cBhvr>
                                      <p:to>
                                        <p:strVal val="visible"/>
                                      </p:to>
                                    </p:set>
                                    <p:anim calcmode="lin" valueType="num">
                                      <p:cBhvr additive="base">
                                        <p:cTn id="2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1000"/>
                                        <p:tgtEl>
                                          <p:spTgt spid="4"/>
                                        </p:tgtEl>
                                      </p:cBhvr>
                                    </p:animEffect>
                                    <p:anim calcmode="lin" valueType="num">
                                      <p:cBhvr>
                                        <p:cTn id="74" dur="1000" fill="hold"/>
                                        <p:tgtEl>
                                          <p:spTgt spid="4"/>
                                        </p:tgtEl>
                                        <p:attrNameLst>
                                          <p:attrName>ppt_x</p:attrName>
                                        </p:attrNameLst>
                                      </p:cBhvr>
                                      <p:tavLst>
                                        <p:tav tm="0">
                                          <p:val>
                                            <p:strVal val="#ppt_x"/>
                                          </p:val>
                                        </p:tav>
                                        <p:tav tm="100000">
                                          <p:val>
                                            <p:strVal val="#ppt_x"/>
                                          </p:val>
                                        </p:tav>
                                      </p:tavLst>
                                    </p:anim>
                                    <p:anim calcmode="lin" valueType="num">
                                      <p:cBhvr>
                                        <p:cTn id="7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build="p"/>
      <p:bldP spid="13" grpId="0" animBg="1"/>
      <p:bldP spid="2" grpId="0"/>
      <p:bldP spid="14" grpId="0"/>
      <p:bldP spid="15" grpId="0"/>
      <p:bldP spid="16" grpId="0"/>
      <p:bldP spid="17" grpId="0"/>
      <p:bldP spid="18" grpId="0"/>
      <p:bldP spid="19" grpId="0"/>
      <p:bldP spid="22" grpId="0"/>
      <p:bldP spid="23"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970716" y="2648295"/>
            <a:ext cx="3192971" cy="3114898"/>
            <a:chOff x="4775136" y="2966484"/>
            <a:chExt cx="3192971" cy="3125671"/>
          </a:xfrm>
        </p:grpSpPr>
        <p:sp>
          <p:nvSpPr>
            <p:cNvPr id="5" name="椭圆 4"/>
            <p:cNvSpPr/>
            <p:nvPr/>
          </p:nvSpPr>
          <p:spPr>
            <a:xfrm>
              <a:off x="4775136" y="2966484"/>
              <a:ext cx="3192971" cy="31256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018328" y="3201508"/>
              <a:ext cx="2760956" cy="2340036"/>
            </a:xfrm>
            <a:prstGeom prst="rect">
              <a:avLst/>
            </a:prstGeom>
          </p:spPr>
        </p:pic>
      </p:grpSp>
      <p:sp>
        <p:nvSpPr>
          <p:cNvPr id="2" name="矩形 1"/>
          <p:cNvSpPr/>
          <p:nvPr/>
        </p:nvSpPr>
        <p:spPr>
          <a:xfrm>
            <a:off x="1206323" y="1578509"/>
            <a:ext cx="3661580" cy="424732"/>
          </a:xfrm>
          <a:prstGeom prst="rect">
            <a:avLst/>
          </a:prstGeom>
          <a:solidFill>
            <a:srgbClr val="0070C0"/>
          </a:solidFill>
          <a:ln>
            <a:solidFill>
              <a:srgbClr val="0070C0"/>
            </a:solidFill>
          </a:ln>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 二、灭火的几种基本方法</a:t>
            </a:r>
            <a:endParaRPr lang="zh-CN" altLang="en-US" sz="24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3" name="文本框 12"/>
          <p:cNvSpPr txBox="1"/>
          <p:nvPr/>
        </p:nvSpPr>
        <p:spPr>
          <a:xfrm>
            <a:off x="1206323" y="2367558"/>
            <a:ext cx="1443024" cy="338554"/>
          </a:xfrm>
          <a:prstGeom prst="rect">
            <a:avLst/>
          </a:prstGeom>
          <a:noFill/>
        </p:spPr>
        <p:txBody>
          <a:bodyPr vert="horz" wrap="non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1.冷却法：</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文本框 13"/>
          <p:cNvSpPr txBox="1"/>
          <p:nvPr/>
        </p:nvSpPr>
        <p:spPr>
          <a:xfrm>
            <a:off x="1206323" y="2866599"/>
            <a:ext cx="3294092" cy="1077218"/>
          </a:xfrm>
          <a:prstGeom prst="rect">
            <a:avLst/>
          </a:prstGeom>
          <a:noFill/>
        </p:spPr>
        <p:txBody>
          <a:bodyPr vert="horz" wrap="squar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就是降低燃烧物质的温度使火熄灭。如：可用水直接喷洒在燃烧物上，吸收能量，使温度降低到燃点以下，就可以使火焰熄灭。对水忌水的物品，如油类着火，则不可以用水灭。</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文本框 14"/>
          <p:cNvSpPr txBox="1"/>
          <p:nvPr/>
        </p:nvSpPr>
        <p:spPr>
          <a:xfrm>
            <a:off x="8244600" y="2367558"/>
            <a:ext cx="1245854" cy="338554"/>
          </a:xfrm>
          <a:prstGeom prst="rect">
            <a:avLst/>
          </a:prstGeom>
          <a:noFill/>
        </p:spPr>
        <p:txBody>
          <a:bodyPr vert="horz" wrap="non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 2.息法：</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文本框 15"/>
          <p:cNvSpPr txBox="1"/>
          <p:nvPr/>
        </p:nvSpPr>
        <p:spPr>
          <a:xfrm>
            <a:off x="8220529" y="2866599"/>
            <a:ext cx="3161065" cy="880241"/>
          </a:xfrm>
          <a:prstGeom prst="rect">
            <a:avLst/>
          </a:prstGeom>
          <a:noFill/>
        </p:spPr>
        <p:txBody>
          <a:bodyPr vert="horz" wrap="squar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就是阻止空气流入燃烧区，断绝氧气对燃烧物的助燃，最后使火焰窒息。使用泡沫灭火器、二氧化碳灭火器灭火，都有窒息作用。</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7" name="文本框 16"/>
          <p:cNvSpPr txBox="1"/>
          <p:nvPr/>
        </p:nvSpPr>
        <p:spPr>
          <a:xfrm>
            <a:off x="8217660" y="4349465"/>
            <a:ext cx="1245854" cy="338554"/>
          </a:xfrm>
          <a:prstGeom prst="rect">
            <a:avLst/>
          </a:prstGeom>
          <a:noFill/>
        </p:spPr>
        <p:txBody>
          <a:bodyPr vert="horz" wrap="non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 3.离法：</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8" name="文本框 17"/>
          <p:cNvSpPr txBox="1"/>
          <p:nvPr/>
        </p:nvSpPr>
        <p:spPr>
          <a:xfrm>
            <a:off x="8217660" y="4755507"/>
            <a:ext cx="3061830" cy="1077218"/>
          </a:xfrm>
          <a:prstGeom prst="rect">
            <a:avLst/>
          </a:prstGeom>
          <a:noFill/>
        </p:spPr>
        <p:txBody>
          <a:bodyPr vert="horz" wrap="squar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就是要断绝可燃烧物。（</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）将燃烧点附近的可燃物移到远离火的地方，防止火势蔓延。（</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2</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）切断流向燃点的可燃液体。如关闭煤气管阀门等。</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文本框 18"/>
          <p:cNvSpPr txBox="1"/>
          <p:nvPr/>
        </p:nvSpPr>
        <p:spPr>
          <a:xfrm>
            <a:off x="1331582" y="4365885"/>
            <a:ext cx="1245854" cy="338554"/>
          </a:xfrm>
          <a:prstGeom prst="rect">
            <a:avLst/>
          </a:prstGeom>
          <a:noFill/>
        </p:spPr>
        <p:txBody>
          <a:bodyPr vert="horz" wrap="non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 4.制法：</a:t>
            </a:r>
            <a:endParaRPr lang="zh-CN" altLang="en-US" sz="2000" b="1"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0" name="文本框 19"/>
          <p:cNvSpPr txBox="1"/>
          <p:nvPr/>
        </p:nvSpPr>
        <p:spPr>
          <a:xfrm>
            <a:off x="1331582" y="4771927"/>
            <a:ext cx="3168833" cy="683264"/>
          </a:xfrm>
          <a:prstGeom prst="rect">
            <a:avLst/>
          </a:prstGeom>
          <a:noFill/>
        </p:spPr>
        <p:txBody>
          <a:bodyPr vert="horz" wrap="square" lIns="91440" tIns="45720" rIns="91440" bIns="45720" rtlCol="0">
            <a:spAutoFit/>
          </a:bodyPr>
          <a:lstStyle>
            <a:lvl1pPr marL="0" indent="0" defTabSz="914400" eaLnBrk="1" latinLnBrk="0" hangingPunct="1">
              <a:lnSpc>
                <a:spcPct val="80000"/>
              </a:lnSpc>
              <a:spcBef>
                <a:spcPts val="1000"/>
              </a:spcBef>
              <a:buNone/>
              <a:defRPr sz="24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用有抑制作用的灭火剂射到燃烧物上，使燃烧停止。如使用干粉、</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1211</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灭火器等。</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5" name="椭圆 24"/>
          <p:cNvSpPr/>
          <p:nvPr/>
        </p:nvSpPr>
        <p:spPr>
          <a:xfrm>
            <a:off x="5070698" y="2648296"/>
            <a:ext cx="576040" cy="5760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1</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7" name="椭圆 26"/>
          <p:cNvSpPr/>
          <p:nvPr/>
        </p:nvSpPr>
        <p:spPr>
          <a:xfrm>
            <a:off x="5157066" y="5200817"/>
            <a:ext cx="576040" cy="5760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4</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8" name="椭圆 27"/>
          <p:cNvSpPr/>
          <p:nvPr/>
        </p:nvSpPr>
        <p:spPr>
          <a:xfrm>
            <a:off x="7341477" y="2648294"/>
            <a:ext cx="576040" cy="5760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2</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9" name="椭圆 28"/>
          <p:cNvSpPr/>
          <p:nvPr/>
        </p:nvSpPr>
        <p:spPr>
          <a:xfrm>
            <a:off x="7365082" y="5187153"/>
            <a:ext cx="576040" cy="57604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3</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30" name="Group 3_1"/>
          <p:cNvGrpSpPr/>
          <p:nvPr/>
        </p:nvGrpSpPr>
        <p:grpSpPr>
          <a:xfrm>
            <a:off x="155113" y="173438"/>
            <a:ext cx="11797132" cy="631294"/>
            <a:chOff x="155113" y="173438"/>
            <a:chExt cx="11797132" cy="631294"/>
          </a:xfrm>
        </p:grpSpPr>
        <p:sp>
          <p:nvSpPr>
            <p:cNvPr id="31" name="矩形 30"/>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2" name="矩形 31"/>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3"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PART03</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34" name="矩形 33"/>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35" name="直接连接符 34"/>
            <p:cNvCxnSpPr/>
            <p:nvPr/>
          </p:nvCxnSpPr>
          <p:spPr>
            <a:xfrm>
              <a:off x="2195401" y="776617"/>
              <a:ext cx="9733004" cy="0"/>
            </a:xfrm>
            <a:prstGeom prst="lin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1706378" y="282522"/>
              <a:ext cx="245867"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animEffect transition="in" filter="fade">
                                      <p:cBhvr>
                                        <p:cTn id="36" dur="500"/>
                                        <p:tgtEl>
                                          <p:spTgt spid="1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1000"/>
                                        <p:tgtEl>
                                          <p:spTgt spid="27"/>
                                        </p:tgtEl>
                                      </p:cBhvr>
                                    </p:animEffect>
                                    <p:anim calcmode="lin" valueType="num">
                                      <p:cBhvr>
                                        <p:cTn id="67" dur="1000" fill="hold"/>
                                        <p:tgtEl>
                                          <p:spTgt spid="27"/>
                                        </p:tgtEl>
                                        <p:attrNameLst>
                                          <p:attrName>ppt_x</p:attrName>
                                        </p:attrNameLst>
                                      </p:cBhvr>
                                      <p:tavLst>
                                        <p:tav tm="0">
                                          <p:val>
                                            <p:strVal val="#ppt_x"/>
                                          </p:val>
                                        </p:tav>
                                        <p:tav tm="100000">
                                          <p:val>
                                            <p:strVal val="#ppt_x"/>
                                          </p:val>
                                        </p:tav>
                                      </p:tavLst>
                                    </p:anim>
                                    <p:anim calcmode="lin" valueType="num">
                                      <p:cBhvr>
                                        <p:cTn id="68" dur="1000" fill="hold"/>
                                        <p:tgtEl>
                                          <p:spTgt spid="2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17" grpId="0" animBg="1"/>
      <p:bldP spid="18" grpId="0" animBg="1"/>
      <p:bldP spid="19" grpId="0" animBg="1"/>
      <p:bldP spid="20" grpId="0" animBg="1"/>
      <p:bldP spid="25"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983645" y="4030466"/>
            <a:ext cx="6120425" cy="23937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1" name="矩形 20"/>
          <p:cNvSpPr/>
          <p:nvPr/>
        </p:nvSpPr>
        <p:spPr>
          <a:xfrm>
            <a:off x="983645" y="1930953"/>
            <a:ext cx="6120425" cy="198624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 name="矩形 1"/>
          <p:cNvSpPr/>
          <p:nvPr/>
        </p:nvSpPr>
        <p:spPr>
          <a:xfrm>
            <a:off x="983645" y="1237222"/>
            <a:ext cx="3037554" cy="424732"/>
          </a:xfrm>
          <a:prstGeom prst="rect">
            <a:avLst/>
          </a:prstGeom>
          <a:solidFill>
            <a:srgbClr val="0070C0"/>
          </a:solidFill>
          <a:ln>
            <a:solidFill>
              <a:srgbClr val="0070C0"/>
            </a:solidFill>
          </a:ln>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三、几种逃生方法</a:t>
            </a:r>
            <a:endParaRPr lang="zh-CN" altLang="en-US" sz="24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3" name="文本框 12"/>
          <p:cNvSpPr txBox="1"/>
          <p:nvPr/>
        </p:nvSpPr>
        <p:spPr>
          <a:xfrm>
            <a:off x="1301278" y="2044219"/>
            <a:ext cx="3302507" cy="298928"/>
          </a:xfrm>
          <a:prstGeom prst="rect">
            <a:avLst/>
          </a:prstGeom>
          <a:noFill/>
        </p:spPr>
        <p:txBody>
          <a:bodyPr vert="horz" wrap="non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b="1" dirty="0">
                <a:latin typeface="思源黑体" panose="020B0500000000000000" pitchFamily="34" charset="-122"/>
                <a:ea typeface="思源黑体" panose="020B0500000000000000" pitchFamily="34" charset="-122"/>
                <a:sym typeface="字魂105号-简雅黑" panose="00000500000000000000" pitchFamily="2" charset="-122"/>
              </a:rPr>
              <a:t>1</a:t>
            </a:r>
            <a:r>
              <a:rPr lang="zh-CN" altLang="en-US" b="1" dirty="0">
                <a:latin typeface="思源黑体" panose="020B0500000000000000" pitchFamily="34" charset="-122"/>
                <a:ea typeface="思源黑体" panose="020B0500000000000000" pitchFamily="34" charset="-122"/>
                <a:sym typeface="字魂105号-简雅黑" panose="00000500000000000000" pitchFamily="2" charset="-122"/>
              </a:rPr>
              <a:t>、毛巾、手帕捂鼻护嘴法　　</a:t>
            </a:r>
            <a:endParaRPr lang="zh-CN" altLang="en-US"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文本框 13"/>
          <p:cNvSpPr txBox="1"/>
          <p:nvPr/>
        </p:nvSpPr>
        <p:spPr>
          <a:xfrm>
            <a:off x="1264775" y="2316763"/>
            <a:ext cx="5688395" cy="1600438"/>
          </a:xfrm>
          <a:prstGeom prst="rect">
            <a:avLst/>
          </a:prstGeom>
          <a:noFill/>
        </p:spPr>
        <p:txBody>
          <a:bodyPr vert="horz" wrap="squar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nSpc>
                <a:spcPct val="10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因火场烟气具有温度高、毒性大、氧气少、一氧化碳多的特点，人吸入后容易引起呼吸系统烫伤或神经中枢中毒，因此在疏散过程中，应采用湿毛巾或手帕捂住嘴和鼻（但毛巾与手帕不要超过六层厚）。注意：不要顺风疏散，应迅速逃到上风处躲避烟火的侵害。由于着火时，烟气太多聚集在上部空间，向上蔓延快、横向蔓延慢的特点，因此在逃生时，不要直立行走，应弯腰或匍匐前进，但石油液化气或城市煤气火灾时，不应采用匍匐前进方式。　 　　</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文本框 14"/>
          <p:cNvSpPr txBox="1"/>
          <p:nvPr/>
        </p:nvSpPr>
        <p:spPr>
          <a:xfrm>
            <a:off x="1291432" y="4135323"/>
            <a:ext cx="2496196" cy="298928"/>
          </a:xfrm>
          <a:prstGeom prst="rect">
            <a:avLst/>
          </a:prstGeom>
          <a:noFill/>
        </p:spPr>
        <p:txBody>
          <a:bodyPr vert="horz" wrap="non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b="1" dirty="0">
                <a:latin typeface="思源黑体" panose="020B0500000000000000" pitchFamily="34" charset="-122"/>
                <a:ea typeface="思源黑体" panose="020B0500000000000000" pitchFamily="34" charset="-122"/>
                <a:sym typeface="字魂105号-简雅黑" panose="00000500000000000000" pitchFamily="2" charset="-122"/>
              </a:rPr>
              <a:t>2</a:t>
            </a:r>
            <a:r>
              <a:rPr lang="zh-CN" altLang="en-US" b="1" dirty="0">
                <a:latin typeface="思源黑体" panose="020B0500000000000000" pitchFamily="34" charset="-122"/>
                <a:ea typeface="思源黑体" panose="020B0500000000000000" pitchFamily="34" charset="-122"/>
                <a:sym typeface="字魂105号-简雅黑" panose="00000500000000000000" pitchFamily="2" charset="-122"/>
              </a:rPr>
              <a:t>、遮盖护身法。　　 </a:t>
            </a:r>
            <a:endParaRPr lang="zh-CN" altLang="en-US"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文本框 15"/>
          <p:cNvSpPr txBox="1"/>
          <p:nvPr/>
        </p:nvSpPr>
        <p:spPr>
          <a:xfrm>
            <a:off x="1243233" y="4434652"/>
            <a:ext cx="5362963" cy="738664"/>
          </a:xfrm>
          <a:prstGeom prst="rect">
            <a:avLst/>
          </a:prstGeom>
          <a:noFill/>
        </p:spPr>
        <p:txBody>
          <a:bodyPr vert="horz" wrap="squar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nSpc>
                <a:spcPct val="100000"/>
              </a:lnSpc>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将浸湿的棉大衣、棉被、门帘子、毛毯、麻袋等遮盖在身上，确定逃生路线后，以最快的速度直接冲出火场，到达安全地点，但注意，捂鼻护口，防止一氧化碳中毒</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7" name="文本框 16"/>
          <p:cNvSpPr txBox="1"/>
          <p:nvPr/>
        </p:nvSpPr>
        <p:spPr>
          <a:xfrm>
            <a:off x="1301278" y="5154735"/>
            <a:ext cx="1481496" cy="296876"/>
          </a:xfrm>
          <a:prstGeom prst="rect">
            <a:avLst/>
          </a:prstGeom>
          <a:noFill/>
        </p:spPr>
        <p:txBody>
          <a:bodyPr vert="horz" wrap="non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b="1" dirty="0">
                <a:latin typeface="思源黑体" panose="020B0500000000000000" pitchFamily="34" charset="-122"/>
                <a:ea typeface="思源黑体" panose="020B0500000000000000" pitchFamily="34" charset="-122"/>
                <a:sym typeface="字魂105号-简雅黑" panose="00000500000000000000" pitchFamily="2" charset="-122"/>
              </a:rPr>
              <a:t>3</a:t>
            </a:r>
            <a:r>
              <a:rPr lang="zh-CN" altLang="en-US" b="1" dirty="0">
                <a:latin typeface="思源黑体" panose="020B0500000000000000" pitchFamily="34" charset="-122"/>
                <a:ea typeface="思源黑体" panose="020B0500000000000000" pitchFamily="34" charset="-122"/>
                <a:sym typeface="字魂105号-简雅黑" panose="00000500000000000000" pitchFamily="2" charset="-122"/>
              </a:rPr>
              <a:t>、封隔法。</a:t>
            </a:r>
            <a:endParaRPr lang="zh-CN" altLang="en-US"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8" name="文本框 17"/>
          <p:cNvSpPr txBox="1"/>
          <p:nvPr/>
        </p:nvSpPr>
        <p:spPr>
          <a:xfrm>
            <a:off x="1290857" y="5346995"/>
            <a:ext cx="5506000" cy="1077218"/>
          </a:xfrm>
          <a:prstGeom prst="rect">
            <a:avLst/>
          </a:prstGeom>
          <a:noFill/>
        </p:spPr>
        <p:txBody>
          <a:bodyPr vert="horz" wrap="square" lIns="91440" tIns="45720" rIns="91440" bIns="45720" rtlCol="0">
            <a:spAutoFit/>
          </a:bodyPr>
          <a:lstStyle>
            <a:lvl1pPr marL="0" indent="0" defTabSz="914400" eaLnBrk="1" latinLnBrk="0" hangingPunct="1">
              <a:lnSpc>
                <a:spcPct val="72000"/>
              </a:lnSpc>
              <a:spcBef>
                <a:spcPts val="1000"/>
              </a:spcBef>
              <a:buNone/>
              <a:defRPr sz="18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nSpc>
                <a:spcPct val="100000"/>
              </a:lnSpc>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如果走廊或对门、隔壁的火势比较大，无法疏散，可退入一个房间内，可将门缝用毛巾、毛毯、棉被、褥子或其它织物封死，防止受热，可不断往上浇水进行冷却。防止外部火焰及烟气侵入，从而达到抑制火势蔓延速度、延长时间的目的。 　 　　</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20" name="图片 19"/>
          <p:cNvPicPr>
            <a:picLocks noChangeAspect="1"/>
          </p:cNvPicPr>
          <p:nvPr/>
        </p:nvPicPr>
        <p:blipFill>
          <a:blip r:embed="rId1" cstate="print">
            <a:extLst>
              <a:ext uri="{28A0092B-C50C-407E-A947-70E740481C1C}">
                <a14:useLocalDpi xmlns:a14="http://schemas.microsoft.com/office/drawing/2010/main" val="0"/>
              </a:ext>
            </a:extLst>
          </a:blip>
          <a:srcRect l="17422" r="17422"/>
          <a:stretch>
            <a:fillRect/>
          </a:stretch>
        </p:blipFill>
        <p:spPr>
          <a:xfrm>
            <a:off x="7782602" y="1930954"/>
            <a:ext cx="3923776" cy="3923776"/>
          </a:xfrm>
          <a:prstGeom prst="round2DiagRect">
            <a:avLst>
              <a:gd name="adj1" fmla="val 0"/>
              <a:gd name="adj2" fmla="val 0"/>
            </a:avLst>
          </a:prstGeom>
          <a:solidFill>
            <a:schemeClr val="bg1"/>
          </a:solidFill>
          <a:ln w="88900" cap="sq">
            <a:solidFill>
              <a:srgbClr val="FFFFFF"/>
            </a:solidFill>
            <a:miter lim="800000"/>
            <a:headEnd/>
            <a:tailEnd/>
          </a:ln>
          <a:effectLst>
            <a:outerShdw blurRad="254000" algn="tl" rotWithShape="0">
              <a:srgbClr val="000000">
                <a:alpha val="43000"/>
              </a:srgbClr>
            </a:outerShdw>
          </a:effectLst>
        </p:spPr>
      </p:pic>
      <p:grpSp>
        <p:nvGrpSpPr>
          <p:cNvPr id="24" name="Group 3_1"/>
          <p:cNvGrpSpPr/>
          <p:nvPr/>
        </p:nvGrpSpPr>
        <p:grpSpPr>
          <a:xfrm>
            <a:off x="155113" y="173438"/>
            <a:ext cx="11797132" cy="631294"/>
            <a:chOff x="155113" y="173438"/>
            <a:chExt cx="11797132" cy="631294"/>
          </a:xfrm>
        </p:grpSpPr>
        <p:sp>
          <p:nvSpPr>
            <p:cNvPr id="25" name="矩形 24"/>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6" name="矩形 25"/>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7" name="文本框 19"/>
            <p:cNvSpPr txBox="1"/>
            <p:nvPr/>
          </p:nvSpPr>
          <p:spPr>
            <a:xfrm>
              <a:off x="485017" y="230755"/>
              <a:ext cx="1636929" cy="523220"/>
            </a:xfrm>
            <a:prstGeom prst="rect">
              <a:avLst/>
            </a:prstGeom>
            <a:solidFill>
              <a:srgbClr val="0070C0"/>
            </a:solidFill>
            <a:ln>
              <a:solidFill>
                <a:srgbClr val="0070C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PART03</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28" name="矩形 27"/>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29" name="直接连接符 28"/>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11706378" y="282522"/>
              <a:ext cx="245867"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2" grpId="0" animBg="1"/>
      <p:bldP spid="13" grpId="0" animBg="1"/>
      <p:bldP spid="14"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14026" y="2542721"/>
            <a:ext cx="2232155" cy="11520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88925">
              <a:spcBef>
                <a:spcPct val="20000"/>
              </a:spcBef>
              <a:buClr>
                <a:schemeClr val="folHlink"/>
              </a:buClr>
              <a:buSzPct val="60000"/>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  右手握住灭火器把手，左手拔下保险销子。</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0" name="矩形 19"/>
          <p:cNvSpPr/>
          <p:nvPr/>
        </p:nvSpPr>
        <p:spPr>
          <a:xfrm>
            <a:off x="3255212" y="2542721"/>
            <a:ext cx="2232155" cy="11520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88925">
              <a:lnSpc>
                <a:spcPct val="150000"/>
              </a:lnSpc>
              <a:spcBef>
                <a:spcPct val="20000"/>
              </a:spcBef>
              <a:buClr>
                <a:schemeClr val="folHlink"/>
              </a:buClr>
              <a:buSzPct val="60000"/>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左手把住喷嘴。</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1" name="矩形 20"/>
          <p:cNvSpPr/>
          <p:nvPr/>
        </p:nvSpPr>
        <p:spPr>
          <a:xfrm>
            <a:off x="814026" y="4054827"/>
            <a:ext cx="2232155" cy="11520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88925">
              <a:lnSpc>
                <a:spcPct val="150000"/>
              </a:lnSpc>
              <a:spcBef>
                <a:spcPct val="20000"/>
              </a:spcBef>
              <a:buClr>
                <a:schemeClr val="folHlink"/>
              </a:buClr>
              <a:buSzPct val="60000"/>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站在火源上风向。</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2" name="矩形 21"/>
          <p:cNvSpPr/>
          <p:nvPr/>
        </p:nvSpPr>
        <p:spPr>
          <a:xfrm>
            <a:off x="3255212" y="4054827"/>
            <a:ext cx="2232155" cy="115208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288925">
              <a:spcBef>
                <a:spcPct val="20000"/>
              </a:spcBef>
              <a:buClr>
                <a:schemeClr val="folHlink"/>
              </a:buClr>
              <a:buSzPct val="60000"/>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喷嘴对准火源根部，压把，喷出灭火剂。</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351215" y="1796435"/>
            <a:ext cx="5145621" cy="4199887"/>
          </a:xfrm>
          <a:prstGeom prst="rect">
            <a:avLst/>
          </a:prstGeom>
          <a:solidFill>
            <a:schemeClr val="bg2"/>
          </a:solidFill>
          <a:ln>
            <a:solidFill>
              <a:schemeClr val="bg2"/>
            </a:solidFill>
          </a:ln>
        </p:spPr>
      </p:pic>
      <p:sp>
        <p:nvSpPr>
          <p:cNvPr id="17410" name="Rectangle 4"/>
          <p:cNvSpPr>
            <a:spLocks noGrp="1" noChangeArrowheads="1"/>
          </p:cNvSpPr>
          <p:nvPr>
            <p:ph type="ctrTitle" idx="4294967295"/>
          </p:nvPr>
        </p:nvSpPr>
        <p:spPr>
          <a:xfrm>
            <a:off x="814026" y="1651093"/>
            <a:ext cx="3916363" cy="423863"/>
          </a:xfrm>
          <a:solidFill>
            <a:srgbClr val="0070C0"/>
          </a:solidFill>
          <a:ln>
            <a:solidFill>
              <a:srgbClr val="0070C0"/>
            </a:solidFill>
          </a:ln>
        </p:spPr>
        <p:txBody>
          <a:bodyPr vert="horz" wrap="square" lIns="91440" tIns="45720" rIns="91440" bIns="45720" rtlCol="0" anchor="b">
            <a:spAutoFit/>
          </a:bodyPr>
          <a:lstStyle/>
          <a:p>
            <a:pPr algn="ctr" fontAlgn="base">
              <a:spcAft>
                <a:spcPct val="0"/>
              </a:spcAft>
              <a:buFont typeface="Arial" panose="020B0604020202020204" pitchFamily="34" charset="0"/>
            </a:pPr>
            <a:r>
              <a:rPr lang="zh-CN" altLang="zh-CN" sz="2400" b="1" dirty="0">
                <a:solidFill>
                  <a:schemeClr val="bg1"/>
                </a:solidFill>
                <a:latin typeface="思源黑体" panose="020B0500000000000000" pitchFamily="34" charset="-122"/>
                <a:cs typeface="+mn-cs"/>
                <a:sym typeface="字魂105号-简雅黑" panose="00000500000000000000" pitchFamily="2" charset="-122"/>
              </a:rPr>
              <a:t>干粉灭火器的使用方法</a:t>
            </a:r>
            <a:endParaRPr lang="zh-CN" altLang="zh-CN" sz="2400" b="1" dirty="0">
              <a:solidFill>
                <a:schemeClr val="bg1"/>
              </a:solidFill>
              <a:latin typeface="思源黑体" panose="020B0500000000000000" pitchFamily="34" charset="-122"/>
              <a:cs typeface="+mn-cs"/>
              <a:sym typeface="字魂105号-简雅黑" panose="00000500000000000000" pitchFamily="2" charset="-122"/>
            </a:endParaRPr>
          </a:p>
        </p:txBody>
      </p:sp>
      <p:sp>
        <p:nvSpPr>
          <p:cNvPr id="23" name="椭圆 22"/>
          <p:cNvSpPr/>
          <p:nvPr/>
        </p:nvSpPr>
        <p:spPr>
          <a:xfrm>
            <a:off x="741560" y="2467069"/>
            <a:ext cx="344572" cy="34457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1</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4" name="椭圆 23"/>
          <p:cNvSpPr/>
          <p:nvPr/>
        </p:nvSpPr>
        <p:spPr>
          <a:xfrm>
            <a:off x="741560" y="4015850"/>
            <a:ext cx="344572" cy="34457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3</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5" name="椭圆 24"/>
          <p:cNvSpPr/>
          <p:nvPr/>
        </p:nvSpPr>
        <p:spPr>
          <a:xfrm>
            <a:off x="5225041" y="2467069"/>
            <a:ext cx="344572" cy="34457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2</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6" name="椭圆 25"/>
          <p:cNvSpPr/>
          <p:nvPr/>
        </p:nvSpPr>
        <p:spPr>
          <a:xfrm>
            <a:off x="5225041" y="4015850"/>
            <a:ext cx="344572" cy="34457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4</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27" name="Group 3_1"/>
          <p:cNvGrpSpPr/>
          <p:nvPr/>
        </p:nvGrpSpPr>
        <p:grpSpPr>
          <a:xfrm>
            <a:off x="155113" y="173438"/>
            <a:ext cx="11797132" cy="631294"/>
            <a:chOff x="155113" y="173438"/>
            <a:chExt cx="11797132" cy="631294"/>
          </a:xfrm>
        </p:grpSpPr>
        <p:sp>
          <p:nvSpPr>
            <p:cNvPr id="28" name="矩形 27"/>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9" name="矩形 28"/>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0"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PART03</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31" name="矩形 30"/>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32" name="直接连接符 31"/>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1706378" y="282522"/>
              <a:ext cx="245867"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410"/>
                                        </p:tgtEl>
                                        <p:attrNameLst>
                                          <p:attrName>style.visibility</p:attrName>
                                        </p:attrNameLst>
                                      </p:cBhvr>
                                      <p:to>
                                        <p:strVal val="visible"/>
                                      </p:to>
                                    </p:set>
                                    <p:anim calcmode="lin" valueType="num">
                                      <p:cBhvr additive="base">
                                        <p:cTn id="30" dur="500" fill="hold"/>
                                        <p:tgtEl>
                                          <p:spTgt spid="17410"/>
                                        </p:tgtEl>
                                        <p:attrNameLst>
                                          <p:attrName>ppt_x</p:attrName>
                                        </p:attrNameLst>
                                      </p:cBhvr>
                                      <p:tavLst>
                                        <p:tav tm="0">
                                          <p:val>
                                            <p:strVal val="#ppt_x"/>
                                          </p:val>
                                        </p:tav>
                                        <p:tav tm="100000">
                                          <p:val>
                                            <p:strVal val="#ppt_x"/>
                                          </p:val>
                                        </p:tav>
                                      </p:tavLst>
                                    </p:anim>
                                    <p:anim calcmode="lin" valueType="num">
                                      <p:cBhvr additive="base">
                                        <p:cTn id="31" dur="500" fill="hold"/>
                                        <p:tgtEl>
                                          <p:spTgt spid="174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ppt_x"/>
                                          </p:val>
                                        </p:tav>
                                        <p:tav tm="100000">
                                          <p:val>
                                            <p:strVal val="#ppt_x"/>
                                          </p:val>
                                        </p:tav>
                                      </p:tavLst>
                                    </p:anim>
                                    <p:anim calcmode="lin" valueType="num">
                                      <p:cBhvr additive="base">
                                        <p:cTn id="43" dur="500" fill="hold"/>
                                        <p:tgtEl>
                                          <p:spTgt spid="25"/>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500" fill="hold"/>
                                        <p:tgtEl>
                                          <p:spTgt spid="26"/>
                                        </p:tgtEl>
                                        <p:attrNameLst>
                                          <p:attrName>ppt_x</p:attrName>
                                        </p:attrNameLst>
                                      </p:cBhvr>
                                      <p:tavLst>
                                        <p:tav tm="0">
                                          <p:val>
                                            <p:strVal val="#ppt_x"/>
                                          </p:val>
                                        </p:tav>
                                        <p:tav tm="100000">
                                          <p:val>
                                            <p:strVal val="#ppt_x"/>
                                          </p:val>
                                        </p:tav>
                                      </p:tavLst>
                                    </p:anim>
                                    <p:anim calcmode="lin" valueType="num">
                                      <p:cBhvr additive="base">
                                        <p:cTn id="4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P spid="21" grpId="0" animBg="1"/>
      <p:bldP spid="22" grpId="0" animBg="1"/>
      <p:bldP spid="17410" grpId="0" animBg="1"/>
      <p:bldP spid="23"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p:cNvSpPr txBox="1"/>
          <p:nvPr/>
        </p:nvSpPr>
        <p:spPr>
          <a:xfrm>
            <a:off x="5208229" y="3757300"/>
            <a:ext cx="4780642" cy="6093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rPr>
              <a:t>The user can demonstrate on a projector or computer or print the it into a film to be used in a wider field</a:t>
            </a:r>
            <a:endPar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cxnSp>
        <p:nvCxnSpPr>
          <p:cNvPr id="7" name="直接连接符 6"/>
          <p:cNvCxnSpPr/>
          <p:nvPr/>
        </p:nvCxnSpPr>
        <p:spPr>
          <a:xfrm>
            <a:off x="4643045" y="3591471"/>
            <a:ext cx="58750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735367" y="2822030"/>
            <a:ext cx="2529539" cy="297004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72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a:t>
            </a:r>
            <a:endParaRPr lang="en-US" altLang="zh-CN" sz="72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15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04</a:t>
            </a:r>
            <a:endParaRPr kumimoji="0" lang="zh-CN" altLang="en-US" sz="11500" b="1" i="1" u="none" strike="noStrike" kern="1200" cap="none" spc="0" normalizeH="0" baseline="0" noProof="0" dirty="0">
              <a:ln>
                <a:noFill/>
              </a:ln>
              <a:solidFill>
                <a:schemeClr val="accent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 name="文本框 21"/>
          <p:cNvSpPr txBox="1"/>
          <p:nvPr/>
        </p:nvSpPr>
        <p:spPr>
          <a:xfrm>
            <a:off x="5692872"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0" name="文本框 25"/>
          <p:cNvSpPr txBox="1"/>
          <p:nvPr/>
        </p:nvSpPr>
        <p:spPr>
          <a:xfrm>
            <a:off x="7824120"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1" name="文本框 26"/>
          <p:cNvSpPr txBox="1"/>
          <p:nvPr/>
        </p:nvSpPr>
        <p:spPr>
          <a:xfrm>
            <a:off x="5692872"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2" name="文本框 28"/>
          <p:cNvSpPr txBox="1"/>
          <p:nvPr/>
        </p:nvSpPr>
        <p:spPr>
          <a:xfrm>
            <a:off x="7824120"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4" name="矩形 13"/>
          <p:cNvSpPr/>
          <p:nvPr/>
        </p:nvSpPr>
        <p:spPr>
          <a:xfrm>
            <a:off x="1070101" y="1299235"/>
            <a:ext cx="143301" cy="1425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322593" y="1279651"/>
            <a:ext cx="4798708" cy="14453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335975" y="1279651"/>
            <a:ext cx="2168050" cy="1445366"/>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718699" y="1279651"/>
            <a:ext cx="2009552" cy="1406192"/>
          </a:xfrm>
          <a:prstGeom prst="rect">
            <a:avLst/>
          </a:prstGeom>
        </p:spPr>
      </p:pic>
      <p:sp>
        <p:nvSpPr>
          <p:cNvPr id="18" name="TextBox 5"/>
          <p:cNvSpPr txBox="1"/>
          <p:nvPr/>
        </p:nvSpPr>
        <p:spPr>
          <a:xfrm>
            <a:off x="1594843" y="1487767"/>
            <a:ext cx="5119233" cy="912879"/>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目录</a:t>
            </a:r>
            <a:r>
              <a:rPr lang="en-US" altLang="zh-CN"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/Contents</a:t>
            </a:r>
            <a:endParaRPr lang="zh-CN" altLang="en-US"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5825129" y="2822030"/>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电气安全操作</a:t>
            </a:r>
            <a:endPar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animBg="1"/>
      <p:bldP spid="15" grpId="0" animBg="1"/>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70"/>
          <p:cNvSpPr/>
          <p:nvPr/>
        </p:nvSpPr>
        <p:spPr bwMode="auto">
          <a:xfrm>
            <a:off x="767630" y="2140343"/>
            <a:ext cx="10836752" cy="3920292"/>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4" name="组合 3"/>
          <p:cNvGrpSpPr/>
          <p:nvPr/>
        </p:nvGrpSpPr>
        <p:grpSpPr>
          <a:xfrm>
            <a:off x="155113" y="173438"/>
            <a:ext cx="11797133" cy="631294"/>
            <a:chOff x="155113" y="173438"/>
            <a:chExt cx="11797133" cy="631294"/>
          </a:xfrm>
        </p:grpSpPr>
        <p:sp>
          <p:nvSpPr>
            <p:cNvPr id="5" name="矩形 4"/>
            <p:cNvSpPr/>
            <p:nvPr/>
          </p:nvSpPr>
          <p:spPr>
            <a:xfrm>
              <a:off x="155113" y="173439"/>
              <a:ext cx="143301" cy="63129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6" name="矩形 5"/>
            <p:cNvSpPr/>
            <p:nvPr/>
          </p:nvSpPr>
          <p:spPr>
            <a:xfrm>
              <a:off x="407605" y="173438"/>
              <a:ext cx="1714341" cy="63129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7" name="文本框 19"/>
            <p:cNvSpPr txBox="1"/>
            <p:nvPr/>
          </p:nvSpPr>
          <p:spPr>
            <a:xfrm>
              <a:off x="485017" y="230755"/>
              <a:ext cx="1636929" cy="523220"/>
            </a:xfrm>
            <a:prstGeom prst="rect">
              <a:avLst/>
            </a:prstGeom>
            <a:solidFill>
              <a:srgbClr val="00B0F0"/>
            </a:solidFill>
            <a:ln>
              <a:solidFill>
                <a:srgbClr val="00B0F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PART04</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8" name="矩形 7"/>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9" name="直接连接符 8"/>
            <p:cNvCxnSpPr/>
            <p:nvPr/>
          </p:nvCxnSpPr>
          <p:spPr>
            <a:xfrm>
              <a:off x="2195401" y="776617"/>
              <a:ext cx="9733004" cy="0"/>
            </a:xfrm>
            <a:prstGeom prst="line">
              <a:avLst/>
            </a:prstGeom>
            <a:solidFill>
              <a:srgbClr val="00B0F0"/>
            </a:solidFill>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11706378" y="282522"/>
              <a:ext cx="245868" cy="42362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13" name="矩形 12"/>
          <p:cNvSpPr/>
          <p:nvPr/>
        </p:nvSpPr>
        <p:spPr>
          <a:xfrm>
            <a:off x="1505531" y="2514622"/>
            <a:ext cx="4824335" cy="307777"/>
          </a:xfrm>
          <a:prstGeom prst="rect">
            <a:avLst/>
          </a:prstGeom>
        </p:spPr>
        <p:txBody>
          <a:bodyPr wrap="squar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电气设备的“安全标识”、“正在检修”标识严禁乱动；</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矩形 13"/>
          <p:cNvSpPr/>
          <p:nvPr/>
        </p:nvSpPr>
        <p:spPr>
          <a:xfrm>
            <a:off x="1505531" y="3270583"/>
            <a:ext cx="4682038" cy="523220"/>
          </a:xfrm>
          <a:prstGeom prst="rect">
            <a:avLst/>
          </a:prstGeom>
        </p:spPr>
        <p:txBody>
          <a:bodyPr wrap="squar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发现电气开关外壳破损、电线破皮和有漏电现象，应立即通知班长、保全工、电工检修，异常消除后方可开车；</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505531" y="4093543"/>
            <a:ext cx="4682038" cy="523220"/>
          </a:xfrm>
          <a:prstGeom prst="rect">
            <a:avLst/>
          </a:prstGeom>
        </p:spPr>
        <p:txBody>
          <a:bodyPr wrap="squar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不准用湿手开关电气开关，开合闸刀开关应由专人负责；操作时要略偏身子，不能面对开关；</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矩形 15"/>
          <p:cNvSpPr/>
          <p:nvPr/>
        </p:nvSpPr>
        <p:spPr>
          <a:xfrm>
            <a:off x="1505531" y="4916503"/>
            <a:ext cx="4464310" cy="738664"/>
          </a:xfrm>
          <a:prstGeom prst="rect">
            <a:avLst/>
          </a:prstGeom>
        </p:spPr>
        <p:txBody>
          <a:bodyPr wrap="squar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一切手持电动工具工作灯和其他移动的点电器都必须使用电插接电源或在刀开关上用螺母拧紧，严禁把电线直接插入插座挂在其他电器装置上接电源；</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l="19336" r="19336"/>
          <a:stretch>
            <a:fillRect/>
          </a:stretch>
        </p:blipFill>
        <p:spPr>
          <a:xfrm>
            <a:off x="6882043" y="1528501"/>
            <a:ext cx="4824335" cy="4824335"/>
          </a:xfrm>
          <a:prstGeom prst="round2DiagRect">
            <a:avLst>
              <a:gd name="adj1" fmla="val 0"/>
              <a:gd name="adj2" fmla="val 0"/>
            </a:avLst>
          </a:prstGeom>
          <a:solidFill>
            <a:schemeClr val="bg2"/>
          </a:solidFill>
          <a:ln w="88900" cap="sq">
            <a:solidFill>
              <a:schemeClr val="bg2"/>
            </a:solidFill>
            <a:miter lim="800000"/>
            <a:headEnd/>
            <a:tailEnd/>
          </a:ln>
          <a:effectLst>
            <a:outerShdw blurRad="254000" algn="tl" rotWithShape="0">
              <a:srgbClr val="000000">
                <a:alpha val="43000"/>
              </a:srgbClr>
            </a:outerShdw>
          </a:effectLst>
        </p:spPr>
      </p:pic>
      <p:sp>
        <p:nvSpPr>
          <p:cNvPr id="18" name="Rectangle 4"/>
          <p:cNvSpPr txBox="1">
            <a:spLocks noChangeArrowheads="1"/>
          </p:cNvSpPr>
          <p:nvPr/>
        </p:nvSpPr>
        <p:spPr>
          <a:xfrm>
            <a:off x="792662" y="1462306"/>
            <a:ext cx="3915197" cy="424732"/>
          </a:xfrm>
          <a:prstGeom prst="rect">
            <a:avLst/>
          </a:prstGeom>
          <a:solidFill>
            <a:srgbClr val="00B0F0"/>
          </a:solid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24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rPr>
              <a:t>电气安全操作</a:t>
            </a:r>
            <a:endParaRPr lang="zh-CN" altLang="zh-CN" sz="24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endParaRPr>
          </a:p>
        </p:txBody>
      </p:sp>
      <p:cxnSp>
        <p:nvCxnSpPr>
          <p:cNvPr id="25" name="直接连接符 24"/>
          <p:cNvCxnSpPr/>
          <p:nvPr/>
        </p:nvCxnSpPr>
        <p:spPr>
          <a:xfrm>
            <a:off x="1145506" y="3029720"/>
            <a:ext cx="4896340" cy="0"/>
          </a:xfrm>
          <a:prstGeom prst="line">
            <a:avLst/>
          </a:prstGeom>
          <a:ln w="31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145506" y="4783672"/>
            <a:ext cx="4896340" cy="0"/>
          </a:xfrm>
          <a:prstGeom prst="line">
            <a:avLst/>
          </a:prstGeom>
          <a:ln w="31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45506" y="5737045"/>
            <a:ext cx="4896340" cy="0"/>
          </a:xfrm>
          <a:prstGeom prst="line">
            <a:avLst/>
          </a:prstGeom>
          <a:ln w="31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45506" y="3926089"/>
            <a:ext cx="4896340" cy="0"/>
          </a:xfrm>
          <a:prstGeom prst="line">
            <a:avLst/>
          </a:prstGeom>
          <a:ln w="31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1113493" y="2501195"/>
            <a:ext cx="392038" cy="3920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1</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0" name="椭圆 29"/>
          <p:cNvSpPr/>
          <p:nvPr/>
        </p:nvSpPr>
        <p:spPr>
          <a:xfrm>
            <a:off x="1113493" y="3341417"/>
            <a:ext cx="392038" cy="3920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2</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1" name="椭圆 30"/>
          <p:cNvSpPr/>
          <p:nvPr/>
        </p:nvSpPr>
        <p:spPr>
          <a:xfrm>
            <a:off x="1113493" y="4131634"/>
            <a:ext cx="392038" cy="3920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3</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2" name="椭圆 31"/>
          <p:cNvSpPr/>
          <p:nvPr/>
        </p:nvSpPr>
        <p:spPr>
          <a:xfrm>
            <a:off x="1113493" y="5108049"/>
            <a:ext cx="392038" cy="392038"/>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思源黑体" panose="020B0500000000000000" pitchFamily="34" charset="-122"/>
                <a:ea typeface="思源黑体" panose="020B0500000000000000" pitchFamily="34" charset="-122"/>
                <a:sym typeface="字魂105号-简雅黑" panose="00000500000000000000" pitchFamily="2" charset="-122"/>
              </a:rPr>
              <a:t>4</a:t>
            </a:r>
            <a:endParaRPr lang="zh-CN" altLang="en-US" sz="20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randombar(horizontal)">
                                      <p:cBhvr>
                                        <p:cTn id="14" dur="500"/>
                                        <p:tgtEl>
                                          <p:spTgt spid="3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1000" fill="hold"/>
                                        <p:tgtEl>
                                          <p:spTgt spid="3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1000"/>
                                        <p:tgtEl>
                                          <p:spTgt spid="4"/>
                                        </p:tgtEl>
                                      </p:cBhvr>
                                    </p:animEffect>
                                    <p:anim calcmode="lin" valueType="num">
                                      <p:cBhvr>
                                        <p:cTn id="85" dur="1000" fill="hold"/>
                                        <p:tgtEl>
                                          <p:spTgt spid="4"/>
                                        </p:tgtEl>
                                        <p:attrNameLst>
                                          <p:attrName>ppt_x</p:attrName>
                                        </p:attrNameLst>
                                      </p:cBhvr>
                                      <p:tavLst>
                                        <p:tav tm="0">
                                          <p:val>
                                            <p:strVal val="#ppt_x"/>
                                          </p:val>
                                        </p:tav>
                                        <p:tav tm="100000">
                                          <p:val>
                                            <p:strVal val="#ppt_x"/>
                                          </p:val>
                                        </p:tav>
                                      </p:tavLst>
                                    </p:anim>
                                    <p:anim calcmode="lin" valueType="num">
                                      <p:cBhvr>
                                        <p:cTn id="8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4" grpId="0"/>
      <p:bldP spid="15" grpId="0"/>
      <p:bldP spid="16" grpId="0"/>
      <p:bldP spid="1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70"/>
          <p:cNvSpPr/>
          <p:nvPr/>
        </p:nvSpPr>
        <p:spPr bwMode="auto">
          <a:xfrm>
            <a:off x="485018" y="1892909"/>
            <a:ext cx="6403037" cy="682384"/>
          </a:xfrm>
          <a:prstGeom prst="roundRect">
            <a:avLst>
              <a:gd name="adj" fmla="val 1038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2" name="矩形: 圆角 70"/>
          <p:cNvSpPr/>
          <p:nvPr/>
        </p:nvSpPr>
        <p:spPr bwMode="auto">
          <a:xfrm>
            <a:off x="485018" y="2731361"/>
            <a:ext cx="6403037" cy="682384"/>
          </a:xfrm>
          <a:prstGeom prst="roundRect">
            <a:avLst>
              <a:gd name="adj" fmla="val 1038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4" name="矩形: 圆角 70"/>
          <p:cNvSpPr/>
          <p:nvPr/>
        </p:nvSpPr>
        <p:spPr bwMode="auto">
          <a:xfrm>
            <a:off x="485018" y="3560760"/>
            <a:ext cx="6403037" cy="682384"/>
          </a:xfrm>
          <a:prstGeom prst="roundRect">
            <a:avLst>
              <a:gd name="adj" fmla="val 1038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6" name="矩形: 圆角 70"/>
          <p:cNvSpPr/>
          <p:nvPr/>
        </p:nvSpPr>
        <p:spPr bwMode="auto">
          <a:xfrm>
            <a:off x="485018" y="4379826"/>
            <a:ext cx="6403037" cy="682384"/>
          </a:xfrm>
          <a:prstGeom prst="roundRect">
            <a:avLst>
              <a:gd name="adj" fmla="val 1038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8" name="矩形: 圆角 70"/>
          <p:cNvSpPr/>
          <p:nvPr/>
        </p:nvSpPr>
        <p:spPr bwMode="auto">
          <a:xfrm>
            <a:off x="485018" y="5208478"/>
            <a:ext cx="6403037" cy="682384"/>
          </a:xfrm>
          <a:prstGeom prst="roundRect">
            <a:avLst>
              <a:gd name="adj" fmla="val 1038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8" name="矩形: 圆角 69"/>
          <p:cNvSpPr/>
          <p:nvPr/>
        </p:nvSpPr>
        <p:spPr bwMode="auto">
          <a:xfrm>
            <a:off x="933692" y="2013269"/>
            <a:ext cx="605997" cy="513095"/>
          </a:xfrm>
          <a:prstGeom prst="roundRect">
            <a:avLst>
              <a:gd name="adj" fmla="val 7236"/>
            </a:avLst>
          </a:prstGeom>
          <a:solidFill>
            <a:srgbClr val="00B0F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1</a:t>
            </a:r>
            <a:endParaRPr lang="zh-CN" altLang="en-US"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1" name="矩形: 圆角 69"/>
          <p:cNvSpPr/>
          <p:nvPr/>
        </p:nvSpPr>
        <p:spPr bwMode="auto">
          <a:xfrm>
            <a:off x="933692" y="2851721"/>
            <a:ext cx="605997" cy="513095"/>
          </a:xfrm>
          <a:prstGeom prst="roundRect">
            <a:avLst>
              <a:gd name="adj" fmla="val 7236"/>
            </a:avLst>
          </a:prstGeom>
          <a:solidFill>
            <a:srgbClr val="00B0F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2</a:t>
            </a:r>
            <a:endParaRPr lang="zh-CN" altLang="en-US"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3" name="矩形: 圆角 69"/>
          <p:cNvSpPr/>
          <p:nvPr/>
        </p:nvSpPr>
        <p:spPr bwMode="auto">
          <a:xfrm>
            <a:off x="933692" y="3681120"/>
            <a:ext cx="605997" cy="513095"/>
          </a:xfrm>
          <a:prstGeom prst="roundRect">
            <a:avLst>
              <a:gd name="adj" fmla="val 7236"/>
            </a:avLst>
          </a:prstGeom>
          <a:solidFill>
            <a:srgbClr val="00B0F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3</a:t>
            </a:r>
            <a:endParaRPr lang="zh-CN" altLang="en-US"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5" name="矩形: 圆角 69"/>
          <p:cNvSpPr/>
          <p:nvPr/>
        </p:nvSpPr>
        <p:spPr bwMode="auto">
          <a:xfrm>
            <a:off x="933692" y="4500186"/>
            <a:ext cx="605997" cy="513095"/>
          </a:xfrm>
          <a:prstGeom prst="roundRect">
            <a:avLst>
              <a:gd name="adj" fmla="val 7236"/>
            </a:avLst>
          </a:prstGeom>
          <a:solidFill>
            <a:srgbClr val="00B0F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4</a:t>
            </a:r>
            <a:endParaRPr lang="zh-CN" altLang="en-US"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7" name="矩形: 圆角 69"/>
          <p:cNvSpPr/>
          <p:nvPr/>
        </p:nvSpPr>
        <p:spPr bwMode="auto">
          <a:xfrm>
            <a:off x="933692" y="5328838"/>
            <a:ext cx="605997" cy="513095"/>
          </a:xfrm>
          <a:prstGeom prst="roundRect">
            <a:avLst>
              <a:gd name="adj" fmla="val 7236"/>
            </a:avLst>
          </a:prstGeom>
          <a:solidFill>
            <a:srgbClr val="00B0F0"/>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5</a:t>
            </a:r>
            <a:endParaRPr lang="zh-CN" altLang="en-US" sz="20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3" name="矩形 12"/>
          <p:cNvSpPr/>
          <p:nvPr/>
        </p:nvSpPr>
        <p:spPr>
          <a:xfrm>
            <a:off x="1794881" y="2013269"/>
            <a:ext cx="4373124" cy="523220"/>
          </a:xfrm>
          <a:prstGeom prst="rect">
            <a:avLst/>
          </a:prstGeom>
        </p:spPr>
        <p:txBody>
          <a:bodyPr wrap="squar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手持电动工具使用没有接头的三芯（单相）或四芯（三相）橡胶软线作电源线，其长度不准超过</a:t>
            </a:r>
            <a:r>
              <a:rPr lang="en-US" altLang="zh-CN"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10</a:t>
            </a: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米；</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矩形 13"/>
          <p:cNvSpPr/>
          <p:nvPr/>
        </p:nvSpPr>
        <p:spPr>
          <a:xfrm>
            <a:off x="1794880" y="2827316"/>
            <a:ext cx="4534986" cy="523220"/>
          </a:xfrm>
          <a:prstGeom prst="rect">
            <a:avLst/>
          </a:prstGeom>
        </p:spPr>
        <p:txBody>
          <a:bodyPr wrap="squar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电气设备着火，应立即切断电源，并使用干粉灭火器灭火；救火时严禁将水或灭火药液喷溅在电气设备上；</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794880" y="3675248"/>
            <a:ext cx="4373125" cy="523220"/>
          </a:xfrm>
          <a:prstGeom prst="rect">
            <a:avLst/>
          </a:prstGeom>
        </p:spPr>
        <p:txBody>
          <a:bodyPr wrap="squar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发现有人触电应迅速切断电源或用绝缘的工具、物件使触电者脱离电源，并进行触电急救；</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矩形 15"/>
          <p:cNvSpPr/>
          <p:nvPr/>
        </p:nvSpPr>
        <p:spPr>
          <a:xfrm>
            <a:off x="1794880" y="4559561"/>
            <a:ext cx="2698175" cy="307777"/>
          </a:xfrm>
          <a:prstGeom prst="rect">
            <a:avLst/>
          </a:prstGeom>
        </p:spPr>
        <p:txBody>
          <a:bodyPr wrap="non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开关和电机附近不准存放杂物；</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7" name="矩形 16"/>
          <p:cNvSpPr/>
          <p:nvPr/>
        </p:nvSpPr>
        <p:spPr>
          <a:xfrm>
            <a:off x="1794880" y="5409595"/>
            <a:ext cx="4134465" cy="307777"/>
          </a:xfrm>
          <a:prstGeom prst="rect">
            <a:avLst/>
          </a:prstGeom>
        </p:spPr>
        <p:txBody>
          <a:bodyPr wrap="none">
            <a:spAutoFit/>
          </a:bodyPr>
          <a:lstStyle/>
          <a:p>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从事高空作业必须先检查有无高压线，严防触电；</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29" name="图片 28"/>
          <p:cNvPicPr>
            <a:picLocks noChangeAspect="1"/>
          </p:cNvPicPr>
          <p:nvPr/>
        </p:nvPicPr>
        <p:blipFill rotWithShape="1">
          <a:blip r:embed="rId1" cstate="print">
            <a:extLst>
              <a:ext uri="{28A0092B-C50C-407E-A947-70E740481C1C}">
                <a14:useLocalDpi xmlns:a14="http://schemas.microsoft.com/office/drawing/2010/main" val="0"/>
              </a:ext>
            </a:extLst>
          </a:blip>
          <a:srcRect l="26018" t="22479" r="28482"/>
          <a:stretch>
            <a:fillRect/>
          </a:stretch>
        </p:blipFill>
        <p:spPr>
          <a:xfrm flipH="1">
            <a:off x="7942521" y="1406694"/>
            <a:ext cx="3308096" cy="4484168"/>
          </a:xfrm>
          <a:prstGeom prst="round2DiagRect">
            <a:avLst>
              <a:gd name="adj1" fmla="val 0"/>
              <a:gd name="adj2" fmla="val 0"/>
            </a:avLst>
          </a:prstGeom>
          <a:noFill/>
          <a:ln w="88900" cap="sq">
            <a:noFill/>
            <a:miter lim="800000"/>
            <a:headEnd/>
            <a:tailEnd/>
          </a:ln>
          <a:effectLst>
            <a:outerShdw blurRad="254000" algn="tl" rotWithShape="0">
              <a:srgbClr val="000000">
                <a:alpha val="43000"/>
              </a:srgbClr>
            </a:outerShdw>
          </a:effectLst>
        </p:spPr>
      </p:pic>
      <p:grpSp>
        <p:nvGrpSpPr>
          <p:cNvPr id="31" name="Group 3_1"/>
          <p:cNvGrpSpPr/>
          <p:nvPr/>
        </p:nvGrpSpPr>
        <p:grpSpPr>
          <a:xfrm>
            <a:off x="155113" y="173438"/>
            <a:ext cx="11797133" cy="631294"/>
            <a:chOff x="155113" y="173438"/>
            <a:chExt cx="11797133" cy="631294"/>
          </a:xfrm>
        </p:grpSpPr>
        <p:sp>
          <p:nvSpPr>
            <p:cNvPr id="32" name="矩形 31"/>
            <p:cNvSpPr/>
            <p:nvPr/>
          </p:nvSpPr>
          <p:spPr>
            <a:xfrm>
              <a:off x="155113" y="173439"/>
              <a:ext cx="143301" cy="63129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3" name="矩形 32"/>
            <p:cNvSpPr/>
            <p:nvPr/>
          </p:nvSpPr>
          <p:spPr>
            <a:xfrm>
              <a:off x="407605" y="173438"/>
              <a:ext cx="1714341" cy="63129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4" name="文本框 19"/>
            <p:cNvSpPr txBox="1"/>
            <p:nvPr/>
          </p:nvSpPr>
          <p:spPr>
            <a:xfrm>
              <a:off x="485017" y="230755"/>
              <a:ext cx="1636929" cy="523220"/>
            </a:xfrm>
            <a:prstGeom prst="rect">
              <a:avLst/>
            </a:prstGeom>
            <a:solidFill>
              <a:srgbClr val="00B0F0"/>
            </a:solidFill>
            <a:ln>
              <a:solidFill>
                <a:srgbClr val="00B0F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PART04</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35" name="矩形 34"/>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36" name="直接连接符 35"/>
            <p:cNvCxnSpPr/>
            <p:nvPr/>
          </p:nvCxnSpPr>
          <p:spPr>
            <a:xfrm>
              <a:off x="2195401" y="776617"/>
              <a:ext cx="9733004" cy="0"/>
            </a:xfrm>
            <a:prstGeom prst="line">
              <a:avLst/>
            </a:prstGeom>
            <a:solidFill>
              <a:srgbClr val="00B0F0"/>
            </a:solidFill>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1706378" y="282522"/>
              <a:ext cx="245868" cy="42362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fade">
                                      <p:cBhvr>
                                        <p:cTn id="59" dur="1000"/>
                                        <p:tgtEl>
                                          <p:spTgt spid="27"/>
                                        </p:tgtEl>
                                      </p:cBhvr>
                                    </p:animEffect>
                                    <p:anim calcmode="lin" valueType="num">
                                      <p:cBhvr>
                                        <p:cTn id="60" dur="1000" fill="hold"/>
                                        <p:tgtEl>
                                          <p:spTgt spid="27"/>
                                        </p:tgtEl>
                                        <p:attrNameLst>
                                          <p:attrName>ppt_x</p:attrName>
                                        </p:attrNameLst>
                                      </p:cBhvr>
                                      <p:tavLst>
                                        <p:tav tm="0">
                                          <p:val>
                                            <p:strVal val="#ppt_x"/>
                                          </p:val>
                                        </p:tav>
                                        <p:tav tm="100000">
                                          <p:val>
                                            <p:strVal val="#ppt_x"/>
                                          </p:val>
                                        </p:tav>
                                      </p:tavLst>
                                    </p:anim>
                                    <p:anim calcmode="lin" valueType="num">
                                      <p:cBhvr>
                                        <p:cTn id="61" dur="1000" fill="hold"/>
                                        <p:tgtEl>
                                          <p:spTgt spid="2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anim calcmode="lin" valueType="num">
                                      <p:cBhvr>
                                        <p:cTn id="65" dur="1000" fill="hold"/>
                                        <p:tgtEl>
                                          <p:spTgt spid="13"/>
                                        </p:tgtEl>
                                        <p:attrNameLst>
                                          <p:attrName>ppt_x</p:attrName>
                                        </p:attrNameLst>
                                      </p:cBhvr>
                                      <p:tavLst>
                                        <p:tav tm="0">
                                          <p:val>
                                            <p:strVal val="#ppt_x"/>
                                          </p:val>
                                        </p:tav>
                                        <p:tav tm="100000">
                                          <p:val>
                                            <p:strVal val="#ppt_x"/>
                                          </p:val>
                                        </p:tav>
                                      </p:tavLst>
                                    </p:anim>
                                    <p:anim calcmode="lin" valueType="num">
                                      <p:cBhvr>
                                        <p:cTn id="66" dur="1000" fill="hold"/>
                                        <p:tgtEl>
                                          <p:spTgt spid="13"/>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1000" fill="hold"/>
                                        <p:tgtEl>
                                          <p:spTgt spid="1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1000"/>
                                        <p:tgtEl>
                                          <p:spTgt spid="16"/>
                                        </p:tgtEl>
                                      </p:cBhvr>
                                    </p:animEffect>
                                    <p:anim calcmode="lin" valueType="num">
                                      <p:cBhvr>
                                        <p:cTn id="80" dur="1000" fill="hold"/>
                                        <p:tgtEl>
                                          <p:spTgt spid="16"/>
                                        </p:tgtEl>
                                        <p:attrNameLst>
                                          <p:attrName>ppt_x</p:attrName>
                                        </p:attrNameLst>
                                      </p:cBhvr>
                                      <p:tavLst>
                                        <p:tav tm="0">
                                          <p:val>
                                            <p:strVal val="#ppt_x"/>
                                          </p:val>
                                        </p:tav>
                                        <p:tav tm="100000">
                                          <p:val>
                                            <p:strVal val="#ppt_x"/>
                                          </p:val>
                                        </p:tav>
                                      </p:tavLst>
                                    </p:anim>
                                    <p:anim calcmode="lin" valueType="num">
                                      <p:cBhvr>
                                        <p:cTn id="81" dur="1000" fill="hold"/>
                                        <p:tgtEl>
                                          <p:spTgt spid="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1000"/>
                                        <p:tgtEl>
                                          <p:spTgt spid="17"/>
                                        </p:tgtEl>
                                      </p:cBhvr>
                                    </p:animEffect>
                                    <p:anim calcmode="lin" valueType="num">
                                      <p:cBhvr>
                                        <p:cTn id="85" dur="1000" fill="hold"/>
                                        <p:tgtEl>
                                          <p:spTgt spid="17"/>
                                        </p:tgtEl>
                                        <p:attrNameLst>
                                          <p:attrName>ppt_x</p:attrName>
                                        </p:attrNameLst>
                                      </p:cBhvr>
                                      <p:tavLst>
                                        <p:tav tm="0">
                                          <p:val>
                                            <p:strVal val="#ppt_x"/>
                                          </p:val>
                                        </p:tav>
                                        <p:tav tm="100000">
                                          <p:val>
                                            <p:strVal val="#ppt_x"/>
                                          </p:val>
                                        </p:tav>
                                      </p:tavLst>
                                    </p:anim>
                                    <p:anim calcmode="lin" valueType="num">
                                      <p:cBhvr>
                                        <p:cTn id="8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24" grpId="0" animBg="1"/>
      <p:bldP spid="26" grpId="0" animBg="1"/>
      <p:bldP spid="28" grpId="0" animBg="1"/>
      <p:bldP spid="18" grpId="0" animBg="1"/>
      <p:bldP spid="21" grpId="0" animBg="1"/>
      <p:bldP spid="23" grpId="0" animBg="1"/>
      <p:bldP spid="25" grpId="0" animBg="1"/>
      <p:bldP spid="27" grpId="0" animBg="1"/>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p:cNvSpPr txBox="1"/>
          <p:nvPr/>
        </p:nvSpPr>
        <p:spPr>
          <a:xfrm>
            <a:off x="5208229" y="3757300"/>
            <a:ext cx="4780642" cy="6093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rPr>
              <a:t>The user can demonstrate on a projector or computer or print the it into a film to be used in a wider field</a:t>
            </a:r>
            <a:endPar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cxnSp>
        <p:nvCxnSpPr>
          <p:cNvPr id="7" name="直接连接符 6"/>
          <p:cNvCxnSpPr/>
          <p:nvPr/>
        </p:nvCxnSpPr>
        <p:spPr>
          <a:xfrm>
            <a:off x="4643045" y="3591471"/>
            <a:ext cx="58750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735367" y="2822030"/>
            <a:ext cx="2529539" cy="297004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72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a:t>
            </a:r>
            <a:endParaRPr lang="en-US" altLang="zh-CN" sz="72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15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05</a:t>
            </a:r>
            <a:endParaRPr kumimoji="0" lang="zh-CN" altLang="en-US" sz="11500" b="1" i="1" u="none" strike="noStrike" kern="1200" cap="none" spc="0" normalizeH="0" baseline="0" noProof="0" dirty="0">
              <a:ln>
                <a:noFill/>
              </a:ln>
              <a:solidFill>
                <a:schemeClr val="accent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 name="文本框 21"/>
          <p:cNvSpPr txBox="1"/>
          <p:nvPr/>
        </p:nvSpPr>
        <p:spPr>
          <a:xfrm>
            <a:off x="5692872"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0" name="文本框 25"/>
          <p:cNvSpPr txBox="1"/>
          <p:nvPr/>
        </p:nvSpPr>
        <p:spPr>
          <a:xfrm>
            <a:off x="7824120"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1" name="文本框 26"/>
          <p:cNvSpPr txBox="1"/>
          <p:nvPr/>
        </p:nvSpPr>
        <p:spPr>
          <a:xfrm>
            <a:off x="5692872"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2" name="文本框 28"/>
          <p:cNvSpPr txBox="1"/>
          <p:nvPr/>
        </p:nvSpPr>
        <p:spPr>
          <a:xfrm>
            <a:off x="7824120"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4" name="矩形 13"/>
          <p:cNvSpPr/>
          <p:nvPr/>
        </p:nvSpPr>
        <p:spPr>
          <a:xfrm>
            <a:off x="1070101" y="1299235"/>
            <a:ext cx="143301" cy="1425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322593" y="1279651"/>
            <a:ext cx="4798708" cy="14453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393551" y="1279651"/>
            <a:ext cx="2168050" cy="1445366"/>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786659" y="1279651"/>
            <a:ext cx="2082747" cy="1445364"/>
          </a:xfrm>
          <a:prstGeom prst="rect">
            <a:avLst/>
          </a:prstGeom>
        </p:spPr>
      </p:pic>
      <p:sp>
        <p:nvSpPr>
          <p:cNvPr id="18" name="TextBox 5"/>
          <p:cNvSpPr txBox="1"/>
          <p:nvPr/>
        </p:nvSpPr>
        <p:spPr>
          <a:xfrm>
            <a:off x="1594843" y="1487767"/>
            <a:ext cx="5119233" cy="912879"/>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目录</a:t>
            </a:r>
            <a:r>
              <a:rPr lang="en-US" altLang="zh-CN"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/Contents</a:t>
            </a:r>
            <a:endParaRPr lang="zh-CN" altLang="en-US"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5269689" y="2822030"/>
            <a:ext cx="4698722"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登高操作安全作业</a:t>
            </a:r>
            <a:endPar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animBg="1"/>
      <p:bldP spid="15" grpId="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矩形 8"/>
          <p:cNvSpPr/>
          <p:nvPr/>
        </p:nvSpPr>
        <p:spPr>
          <a:xfrm>
            <a:off x="659623" y="613000"/>
            <a:ext cx="10872755" cy="56320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1" name="矩形 40"/>
          <p:cNvSpPr/>
          <p:nvPr/>
        </p:nvSpPr>
        <p:spPr>
          <a:xfrm>
            <a:off x="5162308" y="1183960"/>
            <a:ext cx="2047290" cy="1342293"/>
          </a:xfrm>
          <a:prstGeom prst="rect">
            <a:avLst/>
          </a:prstGeom>
          <a:solidFill>
            <a:schemeClr val="accent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8194" name="Rectangle 15"/>
          <p:cNvSpPr>
            <a:spLocks noGrp="1" noRot="1" noChangeArrowheads="1"/>
          </p:cNvSpPr>
          <p:nvPr>
            <p:ph type="ctrTitle" idx="4294967295"/>
          </p:nvPr>
        </p:nvSpPr>
        <p:spPr>
          <a:xfrm>
            <a:off x="5484475" y="1592847"/>
            <a:ext cx="1523990" cy="608012"/>
          </a:xfrm>
          <a:noFill/>
        </p:spPr>
        <p:txBody>
          <a:bodyPr>
            <a:noAutofit/>
          </a:bodyPr>
          <a:lstStyle/>
          <a:p>
            <a:r>
              <a:rPr lang="zh-CN" altLang="zh-CN" sz="4400" b="1" dirty="0">
                <a:solidFill>
                  <a:schemeClr val="bg1"/>
                </a:solidFill>
                <a:latin typeface="思源黑体" panose="020B0500000000000000" pitchFamily="34" charset="-122"/>
                <a:sym typeface="字魂105号-简雅黑" panose="00000500000000000000" pitchFamily="2" charset="-122"/>
              </a:rPr>
              <a:t>前 言 </a:t>
            </a:r>
            <a:endParaRPr lang="zh-CN" altLang="zh-CN" sz="2800" b="1" dirty="0">
              <a:solidFill>
                <a:schemeClr val="bg1"/>
              </a:solidFill>
              <a:latin typeface="思源黑体" panose="020B0500000000000000" pitchFamily="34" charset="-122"/>
              <a:sym typeface="字魂105号-简雅黑" panose="00000500000000000000" pitchFamily="2" charset="-122"/>
            </a:endParaRPr>
          </a:p>
        </p:txBody>
      </p:sp>
      <p:sp>
        <p:nvSpPr>
          <p:cNvPr id="8195" name="Rectangle 16"/>
          <p:cNvSpPr>
            <a:spLocks noGrp="1" noRot="1" noChangeArrowheads="1"/>
          </p:cNvSpPr>
          <p:nvPr>
            <p:ph type="subTitle" idx="4294967295"/>
          </p:nvPr>
        </p:nvSpPr>
        <p:spPr>
          <a:xfrm>
            <a:off x="1911350" y="3097213"/>
            <a:ext cx="8369300" cy="2620681"/>
          </a:xfrm>
          <a:noFill/>
        </p:spPr>
        <p:txBody>
          <a:bodyPr>
            <a:normAutofit/>
          </a:bodyPr>
          <a:lstStyle/>
          <a:p>
            <a:pPr marL="266700" indent="-266700" algn="l">
              <a:lnSpc>
                <a:spcPct val="150000"/>
              </a:lnSpc>
              <a:buFont typeface="Wingdings 2" panose="05020102010507070707" pitchFamily="18" charset="2"/>
              <a:buChar char=""/>
            </a:pPr>
            <a:r>
              <a:rPr lang="zh-CN" altLang="zh-CN" sz="1800" dirty="0">
                <a:solidFill>
                  <a:schemeClr val="bg2">
                    <a:lumMod val="25000"/>
                  </a:schemeClr>
                </a:solidFill>
                <a:latin typeface="思源黑体" panose="020B0500000000000000" pitchFamily="34" charset="-122"/>
                <a:sym typeface="字魂105号-简雅黑" panose="00000500000000000000" pitchFamily="2" charset="-122"/>
              </a:rPr>
              <a:t>为了让你更好地掌握预防和抢救的安全知识和技能，并能积极地参予安全工作，用自己学会的知识保护自己，车间整理了这份安全培训教材。</a:t>
            </a:r>
            <a:endParaRPr lang="zh-CN" altLang="zh-CN" sz="1800" dirty="0">
              <a:solidFill>
                <a:schemeClr val="bg2">
                  <a:lumMod val="25000"/>
                </a:schemeClr>
              </a:solidFill>
              <a:latin typeface="思源黑体" panose="020B0500000000000000" pitchFamily="34" charset="-122"/>
              <a:sym typeface="字魂105号-简雅黑" panose="00000500000000000000" pitchFamily="2" charset="-122"/>
            </a:endParaRPr>
          </a:p>
          <a:p>
            <a:pPr marL="266700" indent="-266700" algn="l">
              <a:lnSpc>
                <a:spcPct val="150000"/>
              </a:lnSpc>
              <a:buFont typeface="Wingdings 2" panose="05020102010507070707" pitchFamily="18" charset="2"/>
              <a:buChar char=""/>
            </a:pPr>
            <a:r>
              <a:rPr lang="zh-CN" altLang="zh-CN" sz="1800" dirty="0">
                <a:solidFill>
                  <a:schemeClr val="bg2">
                    <a:lumMod val="25000"/>
                  </a:schemeClr>
                </a:solidFill>
                <a:latin typeface="思源黑体" panose="020B0500000000000000" pitchFamily="34" charset="-122"/>
                <a:sym typeface="字魂105号-简雅黑" panose="00000500000000000000" pitchFamily="2" charset="-122"/>
              </a:rPr>
              <a:t>生活如潮，生命珍贵，面对匆匆来临的每一天；我们别无选择，惟有用心去做，用我们的参与换来安宁；在幸与不幸之间，为生活筑起一道厚重的屏障，这就是车间对安全工作永远不变的初衷，同时也渴望引起你的共识。</a:t>
            </a:r>
            <a:endParaRPr lang="zh-CN" altLang="zh-CN" sz="1800" dirty="0">
              <a:solidFill>
                <a:schemeClr val="bg2">
                  <a:lumMod val="25000"/>
                </a:schemeClr>
              </a:solidFill>
              <a:latin typeface="思源黑体" panose="020B0500000000000000" pitchFamily="34"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0-#ppt_w/2"/>
                                          </p:val>
                                        </p:tav>
                                        <p:tav tm="100000">
                                          <p:val>
                                            <p:strVal val="#ppt_x"/>
                                          </p:val>
                                        </p:tav>
                                      </p:tavLst>
                                    </p:anim>
                                    <p:anim calcmode="lin" valueType="num">
                                      <p:cBhvr additive="base">
                                        <p:cTn id="13" dur="500" fill="hold"/>
                                        <p:tgtEl>
                                          <p:spTgt spid="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194"/>
                                        </p:tgtEl>
                                        <p:attrNameLst>
                                          <p:attrName>style.visibility</p:attrName>
                                        </p:attrNameLst>
                                      </p:cBhvr>
                                      <p:to>
                                        <p:strVal val="visible"/>
                                      </p:to>
                                    </p:set>
                                    <p:anim calcmode="lin" valueType="num">
                                      <p:cBhvr additive="base">
                                        <p:cTn id="16" dur="500" fill="hold"/>
                                        <p:tgtEl>
                                          <p:spTgt spid="8194"/>
                                        </p:tgtEl>
                                        <p:attrNameLst>
                                          <p:attrName>ppt_x</p:attrName>
                                        </p:attrNameLst>
                                      </p:cBhvr>
                                      <p:tavLst>
                                        <p:tav tm="0">
                                          <p:val>
                                            <p:strVal val="0-#ppt_w/2"/>
                                          </p:val>
                                        </p:tav>
                                        <p:tav tm="100000">
                                          <p:val>
                                            <p:strVal val="#ppt_x"/>
                                          </p:val>
                                        </p:tav>
                                      </p:tavLst>
                                    </p:anim>
                                    <p:anim calcmode="lin" valueType="num">
                                      <p:cBhvr additive="base">
                                        <p:cTn id="17" dur="500" fill="hold"/>
                                        <p:tgtEl>
                                          <p:spTgt spid="8194"/>
                                        </p:tgtEl>
                                        <p:attrNameLst>
                                          <p:attrName>ppt_y</p:attrName>
                                        </p:attrNameLst>
                                      </p:cBhvr>
                                      <p:tavLst>
                                        <p:tav tm="0">
                                          <p:val>
                                            <p:strVal val="#ppt_y"/>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8195">
                                            <p:bg/>
                                          </p:spTgt>
                                        </p:tgtEl>
                                        <p:attrNameLst>
                                          <p:attrName>style.visibility</p:attrName>
                                        </p:attrNameLst>
                                      </p:cBhvr>
                                      <p:to>
                                        <p:strVal val="visible"/>
                                      </p:to>
                                    </p:set>
                                    <p:animEffect transition="in" filter="fade">
                                      <p:cBhvr>
                                        <p:cTn id="20" dur="1000"/>
                                        <p:tgtEl>
                                          <p:spTgt spid="8195">
                                            <p:bg/>
                                          </p:spTgt>
                                        </p:tgtEl>
                                      </p:cBhvr>
                                    </p:animEffect>
                                    <p:anim calcmode="lin" valueType="num">
                                      <p:cBhvr>
                                        <p:cTn id="21" dur="1000" fill="hold"/>
                                        <p:tgtEl>
                                          <p:spTgt spid="8195">
                                            <p:bg/>
                                          </p:spTgt>
                                        </p:tgtEl>
                                        <p:attrNameLst>
                                          <p:attrName>ppt_x</p:attrName>
                                        </p:attrNameLst>
                                      </p:cBhvr>
                                      <p:tavLst>
                                        <p:tav tm="0">
                                          <p:val>
                                            <p:strVal val="#ppt_x"/>
                                          </p:val>
                                        </p:tav>
                                        <p:tav tm="100000">
                                          <p:val>
                                            <p:strVal val="#ppt_x"/>
                                          </p:val>
                                        </p:tav>
                                      </p:tavLst>
                                    </p:anim>
                                    <p:anim calcmode="lin" valueType="num">
                                      <p:cBhvr>
                                        <p:cTn id="22" dur="1000" fill="hold"/>
                                        <p:tgtEl>
                                          <p:spTgt spid="8195">
                                            <p:bg/>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195">
                                            <p:txEl>
                                              <p:pRg st="0" end="0"/>
                                            </p:txEl>
                                          </p:spTgt>
                                        </p:tgtEl>
                                        <p:attrNameLst>
                                          <p:attrName>style.visibility</p:attrName>
                                        </p:attrNameLst>
                                      </p:cBhvr>
                                      <p:to>
                                        <p:strVal val="visible"/>
                                      </p:to>
                                    </p:set>
                                    <p:animEffect transition="in" filter="fade">
                                      <p:cBhvr>
                                        <p:cTn id="27" dur="1000"/>
                                        <p:tgtEl>
                                          <p:spTgt spid="8195">
                                            <p:txEl>
                                              <p:pRg st="0" end="0"/>
                                            </p:txEl>
                                          </p:spTgt>
                                        </p:tgtEl>
                                      </p:cBhvr>
                                    </p:animEffect>
                                    <p:anim calcmode="lin" valueType="num">
                                      <p:cBhvr>
                                        <p:cTn id="2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195">
                                            <p:txEl>
                                              <p:pRg st="1" end="1"/>
                                            </p:txEl>
                                          </p:spTgt>
                                        </p:tgtEl>
                                        <p:attrNameLst>
                                          <p:attrName>style.visibility</p:attrName>
                                        </p:attrNameLst>
                                      </p:cBhvr>
                                      <p:to>
                                        <p:strVal val="visible"/>
                                      </p:to>
                                    </p:set>
                                    <p:animEffect transition="in" filter="fade">
                                      <p:cBhvr>
                                        <p:cTn id="34" dur="1000"/>
                                        <p:tgtEl>
                                          <p:spTgt spid="8195">
                                            <p:txEl>
                                              <p:pRg st="1" end="1"/>
                                            </p:txEl>
                                          </p:spTgt>
                                        </p:tgtEl>
                                      </p:cBhvr>
                                    </p:animEffect>
                                    <p:anim calcmode="lin" valueType="num">
                                      <p:cBhvr>
                                        <p:cTn id="35"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1" grpId="0" animBg="1"/>
      <p:bldP spid="8194" grpId="0" animBg="1"/>
      <p:bldP spid="8195" grpId="0" animBg="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70"/>
          <p:cNvSpPr/>
          <p:nvPr/>
        </p:nvSpPr>
        <p:spPr bwMode="auto">
          <a:xfrm>
            <a:off x="485017" y="1527835"/>
            <a:ext cx="11299378" cy="4732683"/>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5" name="组合 4"/>
          <p:cNvGrpSpPr/>
          <p:nvPr/>
        </p:nvGrpSpPr>
        <p:grpSpPr>
          <a:xfrm>
            <a:off x="155113" y="173438"/>
            <a:ext cx="11797132" cy="631294"/>
            <a:chOff x="155113" y="173438"/>
            <a:chExt cx="11797132" cy="631294"/>
          </a:xfrm>
        </p:grpSpPr>
        <p:sp>
          <p:nvSpPr>
            <p:cNvPr id="6" name="矩形 5"/>
            <p:cNvSpPr/>
            <p:nvPr/>
          </p:nvSpPr>
          <p:spPr>
            <a:xfrm>
              <a:off x="155113" y="173439"/>
              <a:ext cx="143301" cy="63129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7" name="矩形 6"/>
            <p:cNvSpPr/>
            <p:nvPr/>
          </p:nvSpPr>
          <p:spPr>
            <a:xfrm>
              <a:off x="407605" y="173438"/>
              <a:ext cx="1714341" cy="63129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8"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PART05</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 name="矩形 8"/>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10" name="直接连接符 9"/>
            <p:cNvCxnSpPr/>
            <p:nvPr/>
          </p:nvCxnSpPr>
          <p:spPr>
            <a:xfrm>
              <a:off x="2195401" y="776617"/>
              <a:ext cx="9733004" cy="0"/>
            </a:xfrm>
            <a:prstGeom prst="line">
              <a:avLst/>
            </a:prstGeom>
            <a:solidFill>
              <a:srgbClr val="00B0F0"/>
            </a:solidFill>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1706376" y="282522"/>
              <a:ext cx="245869" cy="423628"/>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2" name="文本框 1"/>
          <p:cNvSpPr txBox="1"/>
          <p:nvPr/>
        </p:nvSpPr>
        <p:spPr>
          <a:xfrm>
            <a:off x="971654" y="1916792"/>
            <a:ext cx="8079456"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不懂登高安全常识的人不准登高。登高作业必须采取安全措施。确认安全时才能工作；</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 name="文本框 2"/>
          <p:cNvSpPr txBox="1"/>
          <p:nvPr/>
        </p:nvSpPr>
        <p:spPr>
          <a:xfrm>
            <a:off x="956714" y="2407108"/>
            <a:ext cx="3985386"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b</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不宜进行登高作业的人员不准登高作业；</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文本框 13"/>
          <p:cNvSpPr txBox="1"/>
          <p:nvPr/>
        </p:nvSpPr>
        <p:spPr>
          <a:xfrm>
            <a:off x="983645" y="2844777"/>
            <a:ext cx="3143809"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c</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不准使用存在缺陷的登高工具；</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文本框 14"/>
          <p:cNvSpPr txBox="1"/>
          <p:nvPr/>
        </p:nvSpPr>
        <p:spPr>
          <a:xfrm>
            <a:off x="983645" y="3282446"/>
            <a:ext cx="6040436"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d</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单梯与地面的夹角为</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60</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度左右，地面光滑时，必须有防滑装置；</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文本框 15"/>
          <p:cNvSpPr txBox="1"/>
          <p:nvPr/>
        </p:nvSpPr>
        <p:spPr>
          <a:xfrm>
            <a:off x="983645" y="3720115"/>
            <a:ext cx="7263527"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e</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梯子顶端要牢固，并采取相应的防护措施，禁止在不牢靠的物体上搭放梯子；</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7" name="文本框 16"/>
          <p:cNvSpPr txBox="1"/>
          <p:nvPr/>
        </p:nvSpPr>
        <p:spPr>
          <a:xfrm>
            <a:off x="983645" y="4157784"/>
            <a:ext cx="4761240"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f</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登高作业禁止用抛、掷等办法传递工具、材料等；</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8" name="文本框 17"/>
          <p:cNvSpPr txBox="1"/>
          <p:nvPr/>
        </p:nvSpPr>
        <p:spPr>
          <a:xfrm>
            <a:off x="983645" y="4595453"/>
            <a:ext cx="2778325" cy="270459"/>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g</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梯子上有人禁止挪动梯子；</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文本框 18"/>
          <p:cNvSpPr txBox="1"/>
          <p:nvPr/>
        </p:nvSpPr>
        <p:spPr>
          <a:xfrm>
            <a:off x="984020" y="5033122"/>
            <a:ext cx="7063152"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h</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上下梯不要手提工具、材料等，并要面里背外循级上下，禁止两同时登梯；</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0" name="文本框 19"/>
          <p:cNvSpPr txBox="1"/>
          <p:nvPr/>
        </p:nvSpPr>
        <p:spPr>
          <a:xfrm>
            <a:off x="983645" y="5470793"/>
            <a:ext cx="6797054" cy="274562"/>
          </a:xfrm>
          <a:prstGeom prst="rect">
            <a:avLst/>
          </a:prstGeom>
          <a:noFill/>
        </p:spPr>
        <p:txBody>
          <a:bodyPr vert="horz" wrap="none" lIns="91440" tIns="45720" rIns="91440" bIns="45720" rtlCol="0">
            <a:spAutoFit/>
          </a:bodyPr>
          <a:lstStyle>
            <a:lvl1pPr marL="228600" indent="-228600" defTabSz="914400" eaLnBrk="1" latinLnBrk="0" hangingPunct="1">
              <a:lnSpc>
                <a:spcPct val="70000"/>
              </a:lnSpc>
              <a:spcBef>
                <a:spcPts val="1000"/>
              </a:spcBef>
              <a:buChar char="•"/>
              <a:defRPr sz="1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en-US" altLang="zh-CN" sz="1600" dirty="0" err="1">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i</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登高工作时应避开架空电线，若达不到安全距离时，必须采取安全措施；</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rcRect l="12500" r="12500"/>
          <a:stretch>
            <a:fillRect/>
          </a:stretch>
        </p:blipFill>
        <p:spPr>
          <a:xfrm>
            <a:off x="9046653" y="2734882"/>
            <a:ext cx="2595283" cy="2595283"/>
          </a:xfrm>
          <a:prstGeom prst="round2DiagRect">
            <a:avLst>
              <a:gd name="adj1" fmla="val 0"/>
              <a:gd name="adj2" fmla="val 0"/>
            </a:avLst>
          </a:prstGeom>
          <a:solidFill>
            <a:schemeClr val="bg1"/>
          </a:solidFill>
          <a:ln w="88900" cap="sq">
            <a:solidFill>
              <a:srgbClr val="FFFFFF"/>
            </a:solidFill>
            <a:miter lim="800000"/>
            <a:headEnd/>
            <a:tailEnd/>
          </a:ln>
          <a:effectLst>
            <a:outerShdw blurRad="254000" algn="tl" rotWithShape="0">
              <a:srgbClr val="000000">
                <a:alpha val="43000"/>
              </a:srgbClr>
            </a:outerShdw>
          </a:effectLst>
        </p:spPr>
      </p:pic>
      <p:cxnSp>
        <p:nvCxnSpPr>
          <p:cNvPr id="26" name="直接连接符 25"/>
          <p:cNvCxnSpPr/>
          <p:nvPr/>
        </p:nvCxnSpPr>
        <p:spPr>
          <a:xfrm>
            <a:off x="1127655" y="2209382"/>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27655" y="2671796"/>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127655" y="3109465"/>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127655" y="3543944"/>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127655" y="3991220"/>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1127655" y="4422472"/>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127655" y="4860141"/>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1127655" y="5297810"/>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1127655" y="5735481"/>
            <a:ext cx="7776540" cy="0"/>
          </a:xfrm>
          <a:prstGeom prst="line">
            <a:avLst/>
          </a:prstGeom>
          <a:ln w="3175">
            <a:solidFill>
              <a:srgbClr val="00B0F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randombar(horizontal)">
                                      <p:cBhvr>
                                        <p:cTn id="14" dur="1000"/>
                                        <p:tgtEl>
                                          <p:spTgt spid="2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anim calcmode="lin" valueType="num">
                                      <p:cBhvr>
                                        <p:cTn id="63" dur="1000" fill="hold"/>
                                        <p:tgtEl>
                                          <p:spTgt spid="26"/>
                                        </p:tgtEl>
                                        <p:attrNameLst>
                                          <p:attrName>ppt_x</p:attrName>
                                        </p:attrNameLst>
                                      </p:cBhvr>
                                      <p:tavLst>
                                        <p:tav tm="0">
                                          <p:val>
                                            <p:strVal val="#ppt_x"/>
                                          </p:val>
                                        </p:tav>
                                        <p:tav tm="100000">
                                          <p:val>
                                            <p:strVal val="#ppt_x"/>
                                          </p:val>
                                        </p:tav>
                                      </p:tavLst>
                                    </p:anim>
                                    <p:anim calcmode="lin" valueType="num">
                                      <p:cBhvr>
                                        <p:cTn id="64" dur="1000" fill="hold"/>
                                        <p:tgtEl>
                                          <p:spTgt spid="2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1000"/>
                                        <p:tgtEl>
                                          <p:spTgt spid="32"/>
                                        </p:tgtEl>
                                      </p:cBhvr>
                                    </p:animEffect>
                                    <p:anim calcmode="lin" valueType="num">
                                      <p:cBhvr>
                                        <p:cTn id="88" dur="1000" fill="hold"/>
                                        <p:tgtEl>
                                          <p:spTgt spid="32"/>
                                        </p:tgtEl>
                                        <p:attrNameLst>
                                          <p:attrName>ppt_x</p:attrName>
                                        </p:attrNameLst>
                                      </p:cBhvr>
                                      <p:tavLst>
                                        <p:tav tm="0">
                                          <p:val>
                                            <p:strVal val="#ppt_x"/>
                                          </p:val>
                                        </p:tav>
                                        <p:tav tm="100000">
                                          <p:val>
                                            <p:strVal val="#ppt_x"/>
                                          </p:val>
                                        </p:tav>
                                      </p:tavLst>
                                    </p:anim>
                                    <p:anim calcmode="lin" valueType="num">
                                      <p:cBhvr>
                                        <p:cTn id="89" dur="1000" fill="hold"/>
                                        <p:tgtEl>
                                          <p:spTgt spid="3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1000"/>
                                        <p:tgtEl>
                                          <p:spTgt spid="33"/>
                                        </p:tgtEl>
                                      </p:cBhvr>
                                    </p:animEffect>
                                    <p:anim calcmode="lin" valueType="num">
                                      <p:cBhvr>
                                        <p:cTn id="93" dur="1000" fill="hold"/>
                                        <p:tgtEl>
                                          <p:spTgt spid="33"/>
                                        </p:tgtEl>
                                        <p:attrNameLst>
                                          <p:attrName>ppt_x</p:attrName>
                                        </p:attrNameLst>
                                      </p:cBhvr>
                                      <p:tavLst>
                                        <p:tav tm="0">
                                          <p:val>
                                            <p:strVal val="#ppt_x"/>
                                          </p:val>
                                        </p:tav>
                                        <p:tav tm="100000">
                                          <p:val>
                                            <p:strVal val="#ppt_x"/>
                                          </p:val>
                                        </p:tav>
                                      </p:tavLst>
                                    </p:anim>
                                    <p:anim calcmode="lin" valueType="num">
                                      <p:cBhvr>
                                        <p:cTn id="94" dur="1000" fill="hold"/>
                                        <p:tgtEl>
                                          <p:spTgt spid="3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1000"/>
                                        <p:tgtEl>
                                          <p:spTgt spid="34"/>
                                        </p:tgtEl>
                                      </p:cBhvr>
                                    </p:animEffect>
                                    <p:anim calcmode="lin" valueType="num">
                                      <p:cBhvr>
                                        <p:cTn id="98" dur="1000" fill="hold"/>
                                        <p:tgtEl>
                                          <p:spTgt spid="34"/>
                                        </p:tgtEl>
                                        <p:attrNameLst>
                                          <p:attrName>ppt_x</p:attrName>
                                        </p:attrNameLst>
                                      </p:cBhvr>
                                      <p:tavLst>
                                        <p:tav tm="0">
                                          <p:val>
                                            <p:strVal val="#ppt_x"/>
                                          </p:val>
                                        </p:tav>
                                        <p:tav tm="100000">
                                          <p:val>
                                            <p:strVal val="#ppt_x"/>
                                          </p:val>
                                        </p:tav>
                                      </p:tavLst>
                                    </p:anim>
                                    <p:anim calcmode="lin" valueType="num">
                                      <p:cBhvr>
                                        <p:cTn id="99" dur="1000" fill="hold"/>
                                        <p:tgtEl>
                                          <p:spTgt spid="3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1000"/>
                                        <p:tgtEl>
                                          <p:spTgt spid="35"/>
                                        </p:tgtEl>
                                      </p:cBhvr>
                                    </p:animEffect>
                                    <p:anim calcmode="lin" valueType="num">
                                      <p:cBhvr>
                                        <p:cTn id="103" dur="1000" fill="hold"/>
                                        <p:tgtEl>
                                          <p:spTgt spid="35"/>
                                        </p:tgtEl>
                                        <p:attrNameLst>
                                          <p:attrName>ppt_x</p:attrName>
                                        </p:attrNameLst>
                                      </p:cBhvr>
                                      <p:tavLst>
                                        <p:tav tm="0">
                                          <p:val>
                                            <p:strVal val="#ppt_x"/>
                                          </p:val>
                                        </p:tav>
                                        <p:tav tm="100000">
                                          <p:val>
                                            <p:strVal val="#ppt_x"/>
                                          </p:val>
                                        </p:tav>
                                      </p:tavLst>
                                    </p:anim>
                                    <p:anim calcmode="lin" valueType="num">
                                      <p:cBhvr>
                                        <p:cTn id="10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fade">
                                      <p:cBhvr>
                                        <p:cTn id="109" dur="1000"/>
                                        <p:tgtEl>
                                          <p:spTgt spid="5"/>
                                        </p:tgtEl>
                                      </p:cBhvr>
                                    </p:animEffect>
                                    <p:anim calcmode="lin" valueType="num">
                                      <p:cBhvr>
                                        <p:cTn id="110" dur="1000" fill="hold"/>
                                        <p:tgtEl>
                                          <p:spTgt spid="5"/>
                                        </p:tgtEl>
                                        <p:attrNameLst>
                                          <p:attrName>ppt_x</p:attrName>
                                        </p:attrNameLst>
                                      </p:cBhvr>
                                      <p:tavLst>
                                        <p:tav tm="0">
                                          <p:val>
                                            <p:strVal val="#ppt_x"/>
                                          </p:val>
                                        </p:tav>
                                        <p:tav tm="100000">
                                          <p:val>
                                            <p:strVal val="#ppt_x"/>
                                          </p:val>
                                        </p:tav>
                                      </p:tavLst>
                                    </p:anim>
                                    <p:anim calcmode="lin" valueType="num">
                                      <p:cBhvr>
                                        <p:cTn id="1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3" grpId="0" animBg="1"/>
      <p:bldP spid="14" grpId="0" animBg="1"/>
      <p:bldP spid="15" grpId="0" animBg="1"/>
      <p:bldP spid="16" grpId="0" animBg="1"/>
      <p:bldP spid="17"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p:cNvSpPr txBox="1"/>
          <p:nvPr/>
        </p:nvSpPr>
        <p:spPr>
          <a:xfrm>
            <a:off x="5208229" y="3757300"/>
            <a:ext cx="4780642" cy="6093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rPr>
              <a:t>The user can demonstrate on a projector or computer or print the it into a film to be used in a wider field</a:t>
            </a:r>
            <a:endPar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cxnSp>
        <p:nvCxnSpPr>
          <p:cNvPr id="7" name="直接连接符 6"/>
          <p:cNvCxnSpPr/>
          <p:nvPr/>
        </p:nvCxnSpPr>
        <p:spPr>
          <a:xfrm>
            <a:off x="4736127" y="3672494"/>
            <a:ext cx="587506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735367" y="2822030"/>
            <a:ext cx="2529539" cy="297004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72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a:t>
            </a:r>
            <a:endParaRPr lang="en-US" altLang="zh-CN" sz="72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1500" b="1" i="1" noProof="0" dirty="0">
                <a:solidFill>
                  <a:schemeClr val="accent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06</a:t>
            </a:r>
            <a:endParaRPr kumimoji="0" lang="zh-CN" altLang="en-US" sz="11500" b="1" i="1" u="none" strike="noStrike" kern="1200" cap="none" spc="0" normalizeH="0" baseline="0" noProof="0" dirty="0">
              <a:ln>
                <a:noFill/>
              </a:ln>
              <a:solidFill>
                <a:schemeClr val="accent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 name="文本框 21"/>
          <p:cNvSpPr txBox="1"/>
          <p:nvPr/>
        </p:nvSpPr>
        <p:spPr>
          <a:xfrm>
            <a:off x="5692872"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0" name="文本框 25"/>
          <p:cNvSpPr txBox="1"/>
          <p:nvPr/>
        </p:nvSpPr>
        <p:spPr>
          <a:xfrm>
            <a:off x="7824120"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1" name="文本框 26"/>
          <p:cNvSpPr txBox="1"/>
          <p:nvPr/>
        </p:nvSpPr>
        <p:spPr>
          <a:xfrm>
            <a:off x="5692872"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2" name="文本框 28"/>
          <p:cNvSpPr txBox="1"/>
          <p:nvPr/>
        </p:nvSpPr>
        <p:spPr>
          <a:xfrm>
            <a:off x="7824120"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4" name="矩形 13"/>
          <p:cNvSpPr/>
          <p:nvPr/>
        </p:nvSpPr>
        <p:spPr>
          <a:xfrm>
            <a:off x="1070101" y="1299235"/>
            <a:ext cx="143301" cy="1425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322593" y="1279651"/>
            <a:ext cx="4798708" cy="14453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322645" y="1279651"/>
            <a:ext cx="2168050" cy="1445366"/>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692040" y="1279651"/>
            <a:ext cx="1930959" cy="1433145"/>
          </a:xfrm>
          <a:prstGeom prst="rect">
            <a:avLst/>
          </a:prstGeom>
        </p:spPr>
      </p:pic>
      <p:sp>
        <p:nvSpPr>
          <p:cNvPr id="18" name="TextBox 5"/>
          <p:cNvSpPr txBox="1"/>
          <p:nvPr/>
        </p:nvSpPr>
        <p:spPr>
          <a:xfrm>
            <a:off x="1594843" y="1487767"/>
            <a:ext cx="5119233" cy="912879"/>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目录</a:t>
            </a:r>
            <a:r>
              <a:rPr lang="en-US" altLang="zh-CN"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/Contents</a:t>
            </a:r>
            <a:endParaRPr lang="zh-CN" altLang="en-US"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4477913" y="2816861"/>
            <a:ext cx="6391493"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危险化学品使用注意事项</a:t>
            </a:r>
            <a:endPar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animBg="1"/>
      <p:bldP spid="15" grpId="0" animBg="1"/>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rcRect l="13827" r="13827"/>
          <a:stretch>
            <a:fillRect/>
          </a:stretch>
        </p:blipFill>
        <p:spPr>
          <a:xfrm>
            <a:off x="298414" y="2476631"/>
            <a:ext cx="3556207" cy="3014640"/>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9" name="矩形: 圆角 70"/>
          <p:cNvSpPr/>
          <p:nvPr/>
        </p:nvSpPr>
        <p:spPr bwMode="auto">
          <a:xfrm>
            <a:off x="4111550" y="2414611"/>
            <a:ext cx="2454119" cy="3162300"/>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0" name="矩形: 圆角 70"/>
          <p:cNvSpPr/>
          <p:nvPr/>
        </p:nvSpPr>
        <p:spPr bwMode="auto">
          <a:xfrm>
            <a:off x="6615867" y="2414610"/>
            <a:ext cx="2454119" cy="3162300"/>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1" name="矩形: 圆角 70"/>
          <p:cNvSpPr/>
          <p:nvPr/>
        </p:nvSpPr>
        <p:spPr bwMode="auto">
          <a:xfrm>
            <a:off x="9146122" y="2414610"/>
            <a:ext cx="2454119" cy="3162300"/>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6" name="组合 5"/>
          <p:cNvGrpSpPr/>
          <p:nvPr/>
        </p:nvGrpSpPr>
        <p:grpSpPr>
          <a:xfrm>
            <a:off x="155113" y="173438"/>
            <a:ext cx="11797133" cy="631294"/>
            <a:chOff x="155113" y="173438"/>
            <a:chExt cx="11797133" cy="631294"/>
          </a:xfrm>
        </p:grpSpPr>
        <p:sp>
          <p:nvSpPr>
            <p:cNvPr id="7" name="矩形 6"/>
            <p:cNvSpPr/>
            <p:nvPr/>
          </p:nvSpPr>
          <p:spPr>
            <a:xfrm>
              <a:off x="155113" y="173439"/>
              <a:ext cx="143301" cy="631293"/>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8" name="矩形 7"/>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9" name="文本框 19"/>
            <p:cNvSpPr txBox="1"/>
            <p:nvPr/>
          </p:nvSpPr>
          <p:spPr>
            <a:xfrm>
              <a:off x="485017" y="230755"/>
              <a:ext cx="1636929" cy="523220"/>
            </a:xfrm>
            <a:prstGeom prst="rect">
              <a:avLst/>
            </a:prstGeom>
            <a:solidFill>
              <a:srgbClr val="0070C0"/>
            </a:solidFill>
            <a:ln>
              <a:solidFill>
                <a:srgbClr val="0070C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PART06</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0" name="矩形 9"/>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11" name="直接连接符 10"/>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1706376" y="282522"/>
              <a:ext cx="245870"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21507" name="标题 1"/>
          <p:cNvSpPr>
            <a:spLocks noGrp="1" noChangeArrowheads="1"/>
          </p:cNvSpPr>
          <p:nvPr>
            <p:ph type="ctrTitle" idx="4294967295"/>
          </p:nvPr>
        </p:nvSpPr>
        <p:spPr>
          <a:xfrm>
            <a:off x="0" y="1428750"/>
            <a:ext cx="4367213" cy="423863"/>
          </a:xfrm>
          <a:solidFill>
            <a:srgbClr val="0070C0"/>
          </a:solidFill>
          <a:ln>
            <a:solidFill>
              <a:srgbClr val="0070C0"/>
            </a:solidFill>
          </a:ln>
        </p:spPr>
        <p:txBody>
          <a:bodyPr vert="horz" wrap="square" lIns="91440" tIns="45720" rIns="91440" bIns="45720" rtlCol="0" anchor="b">
            <a:spAutoFit/>
          </a:bodyPr>
          <a:lstStyle/>
          <a:p>
            <a:pPr algn="ctr" fontAlgn="base">
              <a:spcAft>
                <a:spcPct val="0"/>
              </a:spcAft>
              <a:buFont typeface="Arial" panose="020B0604020202020204" pitchFamily="34" charset="0"/>
            </a:pPr>
            <a:r>
              <a:rPr lang="zh-CN" altLang="zh-CN" sz="2400" b="1" dirty="0">
                <a:solidFill>
                  <a:schemeClr val="bg1"/>
                </a:solidFill>
                <a:latin typeface="思源黑体" panose="020B0500000000000000" pitchFamily="34" charset="-122"/>
                <a:cs typeface="+mn-cs"/>
                <a:sym typeface="字魂105号-简雅黑" panose="00000500000000000000" pitchFamily="2" charset="-122"/>
              </a:rPr>
              <a:t>危险化学品使用注意事项</a:t>
            </a:r>
            <a:endParaRPr lang="zh-CN" altLang="zh-CN" sz="2400" b="1" dirty="0">
              <a:solidFill>
                <a:schemeClr val="bg1"/>
              </a:solidFill>
              <a:latin typeface="思源黑体" panose="020B0500000000000000" pitchFamily="34" charset="-122"/>
              <a:cs typeface="+mn-cs"/>
              <a:sym typeface="字魂105号-简雅黑" panose="00000500000000000000" pitchFamily="2" charset="-122"/>
            </a:endParaRPr>
          </a:p>
        </p:txBody>
      </p:sp>
      <p:sp>
        <p:nvSpPr>
          <p:cNvPr id="2" name="文本框 1"/>
          <p:cNvSpPr txBox="1"/>
          <p:nvPr/>
        </p:nvSpPr>
        <p:spPr>
          <a:xfrm>
            <a:off x="4237123" y="3412453"/>
            <a:ext cx="2016141" cy="1061829"/>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solidFill>
                  <a:schemeClr val="tx1">
                    <a:lumMod val="75000"/>
                    <a:lumOff val="25000"/>
                  </a:schemeClr>
                </a:solidFill>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a:lnSpc>
                <a:spcPct val="150000"/>
              </a:lnSpc>
            </a:pPr>
            <a:r>
              <a:rPr lang="en-US" altLang="zh-CN" sz="1400" dirty="0">
                <a:latin typeface="思源黑体" panose="020B0500000000000000" pitchFamily="34" charset="-122"/>
                <a:ea typeface="思源黑体" panose="020B0500000000000000" pitchFamily="34" charset="-122"/>
                <a:sym typeface="字魂105号-简雅黑" panose="00000500000000000000" pitchFamily="2" charset="-122"/>
              </a:rPr>
              <a:t>1/</a:t>
            </a:r>
            <a:r>
              <a:rPr lang="zh-CN" altLang="en-US" sz="1400" dirty="0">
                <a:latin typeface="思源黑体" panose="020B0500000000000000" pitchFamily="34" charset="-122"/>
                <a:ea typeface="思源黑体" panose="020B0500000000000000" pitchFamily="34" charset="-122"/>
                <a:sym typeface="字魂105号-简雅黑" panose="00000500000000000000" pitchFamily="2" charset="-122"/>
              </a:rPr>
              <a:t>必须严格遵守使用危险化学品的安全操作规程；</a:t>
            </a:r>
            <a:endParaRPr lang="zh-CN" altLang="en-US" sz="14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 name="文本框 2"/>
          <p:cNvSpPr txBox="1"/>
          <p:nvPr/>
        </p:nvSpPr>
        <p:spPr>
          <a:xfrm>
            <a:off x="6790599" y="3350198"/>
            <a:ext cx="2070620" cy="170816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solidFill>
                  <a:schemeClr val="tx1">
                    <a:lumMod val="75000"/>
                    <a:lumOff val="25000"/>
                  </a:schemeClr>
                </a:solidFill>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a:lnSpc>
                <a:spcPct val="15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字魂105号-简雅黑" panose="00000500000000000000" pitchFamily="2" charset="-122"/>
              </a:rPr>
              <a:t>2/在使用危险化学品之前</a:t>
            </a:r>
            <a:r>
              <a:rPr lang="en-US" altLang="zh-CN" sz="1400" dirty="0">
                <a:solidFill>
                  <a:prstClr val="black">
                    <a:lumMod val="75000"/>
                    <a:lumOff val="25000"/>
                  </a:prst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字魂105号-简雅黑" panose="00000500000000000000" pitchFamily="2" charset="-122"/>
              </a:rPr>
              <a:t>必须仔细阅读危险化学品安全技术说明书</a:t>
            </a:r>
            <a:r>
              <a:rPr lang="en-US" altLang="zh-CN" sz="1400" dirty="0">
                <a:solidFill>
                  <a:prstClr val="black">
                    <a:lumMod val="75000"/>
                    <a:lumOff val="25000"/>
                  </a:prst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400" dirty="0">
                <a:latin typeface="思源黑体" panose="020B0500000000000000" pitchFamily="34" charset="-122"/>
                <a:ea typeface="思源黑体" panose="020B0500000000000000" pitchFamily="34" charset="-122"/>
                <a:sym typeface="字魂105号-简雅黑" panose="00000500000000000000" pitchFamily="2" charset="-122"/>
              </a:rPr>
              <a:t>尤其是有关安全注意事项和应急处理方面的内容</a:t>
            </a:r>
            <a:endParaRPr lang="zh-CN" altLang="en-US" sz="14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 name="文本框 3"/>
          <p:cNvSpPr txBox="1"/>
          <p:nvPr/>
        </p:nvSpPr>
        <p:spPr>
          <a:xfrm>
            <a:off x="9226513" y="3344117"/>
            <a:ext cx="2233364" cy="170816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solidFill>
                  <a:schemeClr val="tx1">
                    <a:lumMod val="75000"/>
                    <a:lumOff val="25000"/>
                  </a:schemeClr>
                </a:solidFill>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a:lnSpc>
                <a:spcPct val="150000"/>
              </a:lnSpc>
            </a:pP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字魂105号-简雅黑" panose="00000500000000000000" pitchFamily="2" charset="-122"/>
              </a:rPr>
              <a:t>3/按照公司要求和安全技术说明书的要求穿戴好个人防护用品</a:t>
            </a:r>
            <a:r>
              <a:rPr lang="en-US" altLang="zh-CN" sz="1400" dirty="0">
                <a:solidFill>
                  <a:prstClr val="black">
                    <a:lumMod val="75000"/>
                    <a:lumOff val="25000"/>
                  </a:prst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400" dirty="0">
                <a:solidFill>
                  <a:prstClr val="black">
                    <a:lumMod val="75000"/>
                    <a:lumOff val="25000"/>
                  </a:prstClr>
                </a:solidFill>
                <a:latin typeface="思源黑体" panose="020B0500000000000000" pitchFamily="34" charset="-122"/>
                <a:ea typeface="思源黑体" panose="020B0500000000000000" pitchFamily="34" charset="-122"/>
                <a:sym typeface="字魂105号-简雅黑" panose="00000500000000000000" pitchFamily="2" charset="-122"/>
              </a:rPr>
              <a:t>不能直接接触会引起过敏和经皮肤吸收引起中毒的危险化学品； </a:t>
            </a:r>
            <a:endParaRPr lang="zh-CN" altLang="en-US" sz="14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2" name="标题 1"/>
          <p:cNvSpPr txBox="1">
            <a:spLocks noChangeArrowheads="1"/>
          </p:cNvSpPr>
          <p:nvPr/>
        </p:nvSpPr>
        <p:spPr>
          <a:xfrm>
            <a:off x="4761499" y="2723067"/>
            <a:ext cx="1099422" cy="341632"/>
          </a:xfrm>
          <a:prstGeom prst="rect">
            <a:avLst/>
          </a:prstGeom>
          <a:solidFill>
            <a:srgbClr val="0070C0"/>
          </a:solidFill>
          <a:ln>
            <a:solidFill>
              <a:srgbClr val="0070C0"/>
            </a:solid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18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rPr>
              <a:t>第一</a:t>
            </a:r>
            <a:endParaRPr lang="zh-CN" altLang="zh-CN" sz="18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endParaRPr>
          </a:p>
        </p:txBody>
      </p:sp>
      <p:sp>
        <p:nvSpPr>
          <p:cNvPr id="23" name="标题 1"/>
          <p:cNvSpPr txBox="1">
            <a:spLocks noChangeArrowheads="1"/>
          </p:cNvSpPr>
          <p:nvPr/>
        </p:nvSpPr>
        <p:spPr>
          <a:xfrm>
            <a:off x="7308548" y="2729341"/>
            <a:ext cx="1099422" cy="341632"/>
          </a:xfrm>
          <a:prstGeom prst="rect">
            <a:avLst/>
          </a:prstGeom>
          <a:solidFill>
            <a:srgbClr val="0070C0"/>
          </a:solidFill>
          <a:ln>
            <a:solidFill>
              <a:srgbClr val="0070C0"/>
            </a:solid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18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rPr>
              <a:t>第二</a:t>
            </a:r>
            <a:endParaRPr lang="zh-CN" altLang="zh-CN" sz="18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endParaRPr>
          </a:p>
        </p:txBody>
      </p:sp>
      <p:sp>
        <p:nvSpPr>
          <p:cNvPr id="24" name="标题 1"/>
          <p:cNvSpPr txBox="1">
            <a:spLocks noChangeArrowheads="1"/>
          </p:cNvSpPr>
          <p:nvPr/>
        </p:nvSpPr>
        <p:spPr>
          <a:xfrm>
            <a:off x="9795114" y="2723067"/>
            <a:ext cx="1099422" cy="341632"/>
          </a:xfrm>
          <a:prstGeom prst="rect">
            <a:avLst/>
          </a:prstGeom>
          <a:solidFill>
            <a:srgbClr val="0070C0"/>
          </a:solidFill>
          <a:ln>
            <a:solidFill>
              <a:srgbClr val="0070C0"/>
            </a:solid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en-US" sz="18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rPr>
              <a:t>第三</a:t>
            </a:r>
            <a:endParaRPr lang="zh-CN" altLang="zh-CN" sz="18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14"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randombar(horizontal)">
                                      <p:cBhvr>
                                        <p:cTn id="19" dur="500"/>
                                        <p:tgtEl>
                                          <p:spTgt spid="1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500"/>
                                        <p:tgtEl>
                                          <p:spTgt spid="20"/>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1507"/>
                                        </p:tgtEl>
                                        <p:attrNameLst>
                                          <p:attrName>style.visibility</p:attrName>
                                        </p:attrNameLst>
                                      </p:cBhvr>
                                      <p:to>
                                        <p:strVal val="visible"/>
                                      </p:to>
                                    </p:set>
                                    <p:animEffect transition="in" filter="randombar(horizontal)">
                                      <p:cBhvr>
                                        <p:cTn id="28" dur="500"/>
                                        <p:tgtEl>
                                          <p:spTgt spid="21507"/>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randombar(horizontal)">
                                      <p:cBhvr>
                                        <p:cTn id="37" dur="500"/>
                                        <p:tgtEl>
                                          <p:spTgt spid="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randombar(horizontal)">
                                      <p:cBhvr>
                                        <p:cTn id="43" dur="500"/>
                                        <p:tgtEl>
                                          <p:spTgt spid="2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507" grpId="0" animBg="1"/>
      <p:bldP spid="2" grpId="0" animBg="1"/>
      <p:bldP spid="3" grpId="0" animBg="1"/>
      <p:bldP spid="4" grpId="0" animBg="1"/>
      <p:bldP spid="22" grpId="0" animBg="1"/>
      <p:bldP spid="23" grpId="0"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70"/>
          <p:cNvSpPr/>
          <p:nvPr/>
        </p:nvSpPr>
        <p:spPr bwMode="auto">
          <a:xfrm>
            <a:off x="769489" y="2345619"/>
            <a:ext cx="5560377" cy="3162300"/>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标题 1"/>
          <p:cNvSpPr txBox="1">
            <a:spLocks noChangeArrowheads="1"/>
          </p:cNvSpPr>
          <p:nvPr/>
        </p:nvSpPr>
        <p:spPr>
          <a:xfrm>
            <a:off x="839635" y="1428181"/>
            <a:ext cx="4367880" cy="424732"/>
          </a:xfrm>
          <a:prstGeom prst="rect">
            <a:avLst/>
          </a:prstGeom>
          <a:solidFill>
            <a:srgbClr val="0070C0"/>
          </a:solidFill>
          <a:ln>
            <a:solidFill>
              <a:srgbClr val="0070C0"/>
            </a:solidFill>
          </a:ln>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base">
              <a:spcAft>
                <a:spcPct val="0"/>
              </a:spcAft>
              <a:buFont typeface="Arial" panose="020B0604020202020204" pitchFamily="34" charset="0"/>
              <a:buNone/>
            </a:pPr>
            <a:r>
              <a:rPr lang="zh-CN" altLang="zh-CN" sz="24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rPr>
              <a:t>危险化学品使用注意事项</a:t>
            </a:r>
            <a:endParaRPr lang="zh-CN" altLang="zh-CN" sz="2400" b="1" dirty="0">
              <a:solidFill>
                <a:schemeClr val="bg1"/>
              </a:solidFill>
              <a:latin typeface="思源黑体" panose="020B0500000000000000" pitchFamily="34" charset="-122"/>
              <a:ea typeface="思源黑体" panose="020B0500000000000000" pitchFamily="34" charset="-122"/>
              <a:cs typeface="+mn-cs"/>
              <a:sym typeface="字魂105号-简雅黑" panose="00000500000000000000" pitchFamily="2" charset="-122"/>
            </a:endParaRPr>
          </a:p>
        </p:txBody>
      </p:sp>
      <p:sp>
        <p:nvSpPr>
          <p:cNvPr id="2" name="文本框 1"/>
          <p:cNvSpPr txBox="1"/>
          <p:nvPr/>
        </p:nvSpPr>
        <p:spPr>
          <a:xfrm>
            <a:off x="1123372" y="2936294"/>
            <a:ext cx="5072222" cy="286232"/>
          </a:xfrm>
          <a:prstGeom prst="rect">
            <a:avLst/>
          </a:prstGeom>
          <a:noFill/>
        </p:spPr>
        <p:txBody>
          <a:bodyPr vert="horz" wrap="none" lIns="91440" tIns="45720" rIns="91440" bIns="45720" rtlCol="0">
            <a:spAutoFit/>
          </a:bodyPr>
          <a:lstStyle>
            <a:lvl1pPr marL="228600" indent="-228600" defTabSz="914400" eaLnBrk="1" latinLnBrk="0" hangingPunct="1">
              <a:lnSpc>
                <a:spcPct val="90000"/>
              </a:lnSpc>
              <a:spcBef>
                <a:spcPts val="1000"/>
              </a:spcBef>
              <a:buChar char="•"/>
              <a:defRPr sz="20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 取染料及特殊药品时必须戴好防毒面具、防护镜、防护手套。</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 name="文本框 2"/>
          <p:cNvSpPr txBox="1"/>
          <p:nvPr/>
        </p:nvSpPr>
        <p:spPr>
          <a:xfrm>
            <a:off x="1123372" y="3429000"/>
            <a:ext cx="4852610" cy="286232"/>
          </a:xfrm>
          <a:prstGeom prst="rect">
            <a:avLst/>
          </a:prstGeom>
          <a:noFill/>
        </p:spPr>
        <p:txBody>
          <a:bodyPr vert="horz" wrap="none" lIns="91440" tIns="45720" rIns="91440" bIns="45720" rtlCol="0">
            <a:spAutoFit/>
          </a:bodyPr>
          <a:lstStyle>
            <a:lvl1pPr marL="228600" indent="-228600" defTabSz="914400" eaLnBrk="1" latinLnBrk="0" hangingPunct="1">
              <a:lnSpc>
                <a:spcPct val="90000"/>
              </a:lnSpc>
              <a:spcBef>
                <a:spcPts val="1000"/>
              </a:spcBef>
              <a:buChar char="•"/>
              <a:defRPr sz="20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料药品称完后应及时密封好，防止回潮分解、飘散或泄漏。</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 name="文本框 3"/>
          <p:cNvSpPr txBox="1"/>
          <p:nvPr/>
        </p:nvSpPr>
        <p:spPr>
          <a:xfrm>
            <a:off x="1123372" y="3918098"/>
            <a:ext cx="4809400" cy="480131"/>
          </a:xfrm>
          <a:prstGeom prst="rect">
            <a:avLst/>
          </a:prstGeom>
          <a:noFill/>
        </p:spPr>
        <p:txBody>
          <a:bodyPr vert="horz" wrap="square" lIns="91440" tIns="45720" rIns="91440" bIns="45720" rtlCol="0">
            <a:spAutoFit/>
          </a:bodyPr>
          <a:lstStyle>
            <a:lvl1pPr marL="228600" indent="-228600" defTabSz="914400" eaLnBrk="1" latinLnBrk="0" hangingPunct="1">
              <a:lnSpc>
                <a:spcPct val="90000"/>
              </a:lnSpc>
              <a:spcBef>
                <a:spcPts val="1000"/>
              </a:spcBef>
              <a:buChar char="•"/>
              <a:defRPr sz="20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特殊药品如：片碱、酸、双氧水等对身体有伤害刺激的药品，不慎溅入眼睛或身体，应立即用清水冲洗，或医院就诊。</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文本框 15"/>
          <p:cNvSpPr txBox="1"/>
          <p:nvPr/>
        </p:nvSpPr>
        <p:spPr>
          <a:xfrm>
            <a:off x="1123372" y="4720071"/>
            <a:ext cx="2760692" cy="286232"/>
          </a:xfrm>
          <a:prstGeom prst="rect">
            <a:avLst/>
          </a:prstGeom>
          <a:noFill/>
        </p:spPr>
        <p:txBody>
          <a:bodyPr vert="horz" wrap="none" lIns="91440" tIns="45720" rIns="91440" bIns="45720" rtlCol="0">
            <a:spAutoFit/>
          </a:bodyPr>
          <a:lstStyle>
            <a:lvl1pPr marL="228600" indent="-228600" defTabSz="914400" eaLnBrk="1" latinLnBrk="0" hangingPunct="1">
              <a:lnSpc>
                <a:spcPct val="90000"/>
              </a:lnSpc>
              <a:spcBef>
                <a:spcPts val="1000"/>
              </a:spcBef>
              <a:buChar char="•"/>
              <a:defRPr sz="20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腐蚀的药品称重时采用塑料桶。</a:t>
            </a:r>
            <a:endParaRPr lang="zh-CN" altLang="en-US" sz="14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7" name="图片 16"/>
          <p:cNvPicPr>
            <a:picLocks noChangeAspect="1"/>
          </p:cNvPicPr>
          <p:nvPr/>
        </p:nvPicPr>
        <p:blipFill rotWithShape="1">
          <a:blip r:embed="rId1" cstate="print">
            <a:extLst>
              <a:ext uri="{28A0092B-C50C-407E-A947-70E740481C1C}">
                <a14:useLocalDpi xmlns:a14="http://schemas.microsoft.com/office/drawing/2010/main" val="0"/>
              </a:ext>
            </a:extLst>
          </a:blip>
          <a:srcRect l="4518" t="-1028" r="28816" b="4785"/>
          <a:stretch>
            <a:fillRect/>
          </a:stretch>
        </p:blipFill>
        <p:spPr>
          <a:xfrm>
            <a:off x="6984487" y="1594883"/>
            <a:ext cx="4438024" cy="4271321"/>
          </a:xfrm>
          <a:prstGeom prst="round2DiagRect">
            <a:avLst>
              <a:gd name="adj1" fmla="val 0"/>
              <a:gd name="adj2" fmla="val 0"/>
            </a:avLst>
          </a:prstGeom>
          <a:solidFill>
            <a:schemeClr val="bg1"/>
          </a:solidFill>
          <a:ln w="88900" cap="sq">
            <a:solidFill>
              <a:srgbClr val="FFFFFF"/>
            </a:solidFill>
            <a:miter lim="800000"/>
            <a:headEnd/>
            <a:tailEnd/>
          </a:ln>
          <a:effectLst>
            <a:outerShdw blurRad="254000" algn="tl" rotWithShape="0">
              <a:srgbClr val="000000">
                <a:alpha val="43000"/>
              </a:srgbClr>
            </a:outerShdw>
          </a:effectLst>
        </p:spPr>
      </p:pic>
      <p:grpSp>
        <p:nvGrpSpPr>
          <p:cNvPr id="20" name="Group 5_1"/>
          <p:cNvGrpSpPr/>
          <p:nvPr/>
        </p:nvGrpSpPr>
        <p:grpSpPr>
          <a:xfrm>
            <a:off x="155113" y="173438"/>
            <a:ext cx="11797133" cy="631294"/>
            <a:chOff x="155113" y="173438"/>
            <a:chExt cx="11797133" cy="631294"/>
          </a:xfrm>
        </p:grpSpPr>
        <p:sp>
          <p:nvSpPr>
            <p:cNvPr id="21" name="矩形 20"/>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2" name="矩形 21"/>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4"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PART06</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25" name="矩形 24"/>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26" name="直接连接符 25"/>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1706376" y="282522"/>
              <a:ext cx="245870"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animBg="1"/>
      <p:bldP spid="2" grpId="0" animBg="1"/>
      <p:bldP spid="3" grpId="0" animBg="1"/>
      <p:bldP spid="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70"/>
          <p:cNvSpPr/>
          <p:nvPr/>
        </p:nvSpPr>
        <p:spPr bwMode="auto">
          <a:xfrm>
            <a:off x="4069019" y="2189817"/>
            <a:ext cx="6491291" cy="2903587"/>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 name="文本框 1"/>
          <p:cNvSpPr txBox="1"/>
          <p:nvPr/>
        </p:nvSpPr>
        <p:spPr>
          <a:xfrm>
            <a:off x="4074290" y="2407319"/>
            <a:ext cx="2525745" cy="424732"/>
          </a:xfrm>
          <a:prstGeom prst="rect">
            <a:avLst/>
          </a:prstGeom>
          <a:solidFill>
            <a:srgbClr val="0070C0"/>
          </a:solidFill>
          <a:ln>
            <a:solidFill>
              <a:srgbClr val="0070C0"/>
            </a:solidFill>
          </a:ln>
        </p:spPr>
        <p:txBody>
          <a:bodyPr vert="horz" wrap="square" lIns="91440" tIns="45720" rIns="91440" bIns="45720" rtlCol="0" anchor="b">
            <a:spAutoFit/>
          </a:bodyPr>
          <a:lstStyle>
            <a:defPPr>
              <a:defRPr lang="zh-CN"/>
            </a:defPPr>
            <a:lvl1pPr algn="ctr" defTabSz="914400" eaLnBrk="1" latinLnBrk="0" hangingPunct="1">
              <a:lnSpc>
                <a:spcPct val="90000"/>
              </a:lnSpc>
              <a:buNone/>
              <a:defRPr sz="2400" b="1">
                <a:solidFill>
                  <a:schemeClr val="bg1"/>
                </a:solidFill>
                <a:latin typeface="微软雅黑" panose="020B0503020204020204" pitchFamily="34" charset="-122"/>
                <a:ea typeface="微软雅黑" panose="020B0503020204020204" pitchFamily="34" charset="-122"/>
              </a:defRPr>
            </a:lvl1pPr>
          </a:lstStyle>
          <a:p>
            <a:r>
              <a:rPr lang="zh-CN" altLang="zh-CN" dirty="0">
                <a:latin typeface="思源黑体" panose="020B0500000000000000" pitchFamily="34" charset="-122"/>
                <a:ea typeface="思源黑体" panose="020B0500000000000000" pitchFamily="34" charset="-122"/>
                <a:sym typeface="字魂105号-简雅黑" panose="00000500000000000000" pitchFamily="2" charset="-122"/>
              </a:rPr>
              <a:t>防护手套：</a:t>
            </a:r>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 name="文本框 2"/>
          <p:cNvSpPr txBox="1"/>
          <p:nvPr/>
        </p:nvSpPr>
        <p:spPr>
          <a:xfrm>
            <a:off x="4773040" y="3382919"/>
            <a:ext cx="4464303" cy="535531"/>
          </a:xfrm>
          <a:prstGeom prst="rect">
            <a:avLst/>
          </a:prstGeom>
          <a:noFill/>
        </p:spPr>
        <p:txBody>
          <a:bodyPr vert="horz" wrap="square" lIns="91440" tIns="45720" rIns="91440" bIns="45720" rtlCol="0">
            <a:spAutoFit/>
          </a:bodyPr>
          <a:lstStyle>
            <a:lvl1pPr marL="228600" indent="-228600" defTabSz="914400" eaLnBrk="1" latinLnBrk="0" hangingPunct="1">
              <a:lnSpc>
                <a:spcPct val="90000"/>
              </a:lnSpc>
              <a:spcBef>
                <a:spcPts val="1000"/>
              </a:spcBef>
              <a:buChar char="•"/>
              <a:defRPr sz="2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防止火与高温、低温，电磁与电离辐射，电、化学物质的伤害；</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 name="文本框 3"/>
          <p:cNvSpPr txBox="1"/>
          <p:nvPr/>
        </p:nvSpPr>
        <p:spPr>
          <a:xfrm>
            <a:off x="4773040" y="4245250"/>
            <a:ext cx="2441694" cy="313932"/>
          </a:xfrm>
          <a:prstGeom prst="rect">
            <a:avLst/>
          </a:prstGeom>
          <a:noFill/>
        </p:spPr>
        <p:txBody>
          <a:bodyPr vert="horz" wrap="none" lIns="91440" tIns="45720" rIns="91440" bIns="45720" rtlCol="0">
            <a:spAutoFit/>
          </a:bodyPr>
          <a:lstStyle>
            <a:lvl1pPr marL="228600" indent="-228600" defTabSz="914400" eaLnBrk="1" latinLnBrk="0" hangingPunct="1">
              <a:lnSpc>
                <a:spcPct val="90000"/>
              </a:lnSpc>
              <a:spcBef>
                <a:spcPts val="1000"/>
              </a:spcBef>
              <a:buChar char="•"/>
              <a:defRPr sz="2800">
                <a:latin typeface="+mn-lt"/>
                <a:ea typeface="+mn-ea"/>
              </a:defRPr>
            </a:lvl1pPr>
            <a:lvl2pPr marL="685800" indent="-228600" defTabSz="914400" eaLnBrk="1" latinLnBrk="0" hangingPunct="1">
              <a:lnSpc>
                <a:spcPct val="90000"/>
              </a:lnSpc>
              <a:spcBef>
                <a:spcPts val="500"/>
              </a:spcBef>
              <a:buChar char="•"/>
              <a:defRPr sz="2400">
                <a:latin typeface="+mn-lt"/>
                <a:ea typeface="+mn-ea"/>
              </a:defRPr>
            </a:lvl2pPr>
            <a:lvl3pPr marL="1143000" indent="-228600" defTabSz="914400" eaLnBrk="1" latinLnBrk="0" hangingPunct="1">
              <a:lnSpc>
                <a:spcPct val="90000"/>
              </a:lnSpc>
              <a:spcBef>
                <a:spcPts val="500"/>
              </a:spcBef>
              <a:buChar char="•"/>
              <a:defRPr sz="2000">
                <a:latin typeface="+mn-lt"/>
                <a:ea typeface="+mn-ea"/>
              </a:defRPr>
            </a:lvl3pPr>
            <a:lvl4pPr marL="1600200" indent="-228600" defTabSz="914400" eaLnBrk="1" latinLnBrk="0" hangingPunct="1">
              <a:lnSpc>
                <a:spcPct val="90000"/>
              </a:lnSpc>
              <a:spcBef>
                <a:spcPts val="500"/>
              </a:spcBef>
              <a:buChar char="•"/>
              <a:defRPr sz="1800">
                <a:latin typeface="+mn-lt"/>
                <a:ea typeface="+mn-ea"/>
              </a:defRPr>
            </a:lvl4pPr>
            <a:lvl5pPr marL="2057400" indent="-228600" defTabSz="914400" eaLnBrk="1" latinLnBrk="0" hangingPunct="1">
              <a:lnSpc>
                <a:spcPct val="90000"/>
              </a:lnSpc>
              <a:spcBef>
                <a:spcPts val="500"/>
              </a:spcBef>
              <a:buChar char="•"/>
              <a:defRPr sz="1800">
                <a:latin typeface="+mn-lt"/>
                <a:ea typeface="+mn-ea"/>
              </a:defRPr>
            </a:lvl5pPr>
            <a:lvl6pPr marL="2514600" indent="-228600">
              <a:lnSpc>
                <a:spcPct val="90000"/>
              </a:lnSpc>
              <a:spcBef>
                <a:spcPts val="500"/>
              </a:spcBef>
              <a:buFont typeface="Arial" panose="020B0604020202020204" pitchFamily="34" charset="0"/>
              <a:buChar char="•"/>
              <a:defRPr sz="1800">
                <a:latin typeface="+mn-lt"/>
                <a:ea typeface="+mn-ea"/>
              </a:defRPr>
            </a:lvl6pPr>
            <a:lvl7pPr marL="2971800" indent="-228600">
              <a:lnSpc>
                <a:spcPct val="90000"/>
              </a:lnSpc>
              <a:spcBef>
                <a:spcPts val="500"/>
              </a:spcBef>
              <a:buFont typeface="Arial" panose="020B0604020202020204" pitchFamily="34" charset="0"/>
              <a:buChar char="•"/>
              <a:defRPr sz="1800">
                <a:latin typeface="+mn-lt"/>
                <a:ea typeface="+mn-ea"/>
              </a:defRPr>
            </a:lvl7pPr>
            <a:lvl8pPr marL="3429000" indent="-228600">
              <a:lnSpc>
                <a:spcPct val="90000"/>
              </a:lnSpc>
              <a:spcBef>
                <a:spcPts val="500"/>
              </a:spcBef>
              <a:buFont typeface="Arial" panose="020B0604020202020204" pitchFamily="34" charset="0"/>
              <a:buChar char="•"/>
              <a:defRPr sz="1800">
                <a:latin typeface="+mn-lt"/>
                <a:ea typeface="+mn-ea"/>
              </a:defRPr>
            </a:lvl8pPr>
            <a:lvl9pPr marL="3886200" indent="-228600">
              <a:lnSpc>
                <a:spcPct val="90000"/>
              </a:lnSpc>
              <a:spcBef>
                <a:spcPts val="500"/>
              </a:spcBef>
              <a:buFont typeface="Arial" panose="020B0604020202020204" pitchFamily="34" charset="0"/>
              <a:buChar char="•"/>
              <a:defRPr sz="1800">
                <a:latin typeface="+mn-lt"/>
                <a:ea typeface="+mn-ea"/>
              </a:defRPr>
            </a:lvl9pPr>
          </a:lstStyle>
          <a:p>
            <a:pPr marL="0" indent="0">
              <a:buNone/>
            </a:pPr>
            <a:r>
              <a:rPr lang="zh-CN"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防止撞击、切割、擦伤。</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8" name="图片 17"/>
          <p:cNvPicPr>
            <a:picLocks noChangeAspect="1"/>
          </p:cNvPicPr>
          <p:nvPr/>
        </p:nvPicPr>
        <p:blipFill rotWithShape="1">
          <a:blip r:embed="rId1" cstate="print">
            <a:extLst>
              <a:ext uri="{28A0092B-C50C-407E-A947-70E740481C1C}">
                <a14:useLocalDpi xmlns:a14="http://schemas.microsoft.com/office/drawing/2010/main" val="0"/>
              </a:ext>
            </a:extLst>
          </a:blip>
          <a:srcRect l="4080" t="-949" r="29253" b="949"/>
          <a:stretch>
            <a:fillRect/>
          </a:stretch>
        </p:blipFill>
        <p:spPr>
          <a:xfrm>
            <a:off x="898874" y="2287022"/>
            <a:ext cx="2779991" cy="2779991"/>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17" name="Group 5_1"/>
          <p:cNvGrpSpPr/>
          <p:nvPr/>
        </p:nvGrpSpPr>
        <p:grpSpPr>
          <a:xfrm>
            <a:off x="155113" y="173438"/>
            <a:ext cx="11797133" cy="631294"/>
            <a:chOff x="155113" y="173438"/>
            <a:chExt cx="11797133" cy="631294"/>
          </a:xfrm>
        </p:grpSpPr>
        <p:sp>
          <p:nvSpPr>
            <p:cNvPr id="20" name="矩形 19"/>
            <p:cNvSpPr/>
            <p:nvPr/>
          </p:nvSpPr>
          <p:spPr>
            <a:xfrm>
              <a:off x="155113" y="173439"/>
              <a:ext cx="143301" cy="6312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1" name="矩形 20"/>
            <p:cNvSpPr/>
            <p:nvPr/>
          </p:nvSpPr>
          <p:spPr>
            <a:xfrm>
              <a:off x="407605" y="173438"/>
              <a:ext cx="1714341" cy="6312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2" name="文本框 19"/>
            <p:cNvSpPr txBox="1"/>
            <p:nvPr/>
          </p:nvSpPr>
          <p:spPr>
            <a:xfrm>
              <a:off x="485017" y="230755"/>
              <a:ext cx="1636929" cy="523220"/>
            </a:xfrm>
            <a:prstGeom prst="rect">
              <a:avLst/>
            </a:prstGeom>
            <a:solidFill>
              <a:srgbClr val="0070C0"/>
            </a:solidFill>
            <a:ln>
              <a:solidFill>
                <a:srgbClr val="0070C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PART06</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23" name="矩形 22"/>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24" name="直接连接符 23"/>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1706376" y="282522"/>
              <a:ext cx="245870" cy="42362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3"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70"/>
          <p:cNvSpPr/>
          <p:nvPr/>
        </p:nvSpPr>
        <p:spPr bwMode="auto">
          <a:xfrm>
            <a:off x="839635" y="2426555"/>
            <a:ext cx="6707306" cy="2730565"/>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 name="矩形 1"/>
          <p:cNvSpPr/>
          <p:nvPr/>
        </p:nvSpPr>
        <p:spPr>
          <a:xfrm>
            <a:off x="824207" y="2734380"/>
            <a:ext cx="2895628" cy="424732"/>
          </a:xfrm>
          <a:prstGeom prst="rect">
            <a:avLst/>
          </a:prstGeom>
          <a:solidFill>
            <a:schemeClr val="accent2"/>
          </a:solidFill>
        </p:spPr>
        <p:txBody>
          <a:bodyPr vert="horz" wrap="square" lIns="91440" tIns="45720" rIns="91440" bIns="45720" rtlCol="0" anchor="b">
            <a:spAutoFit/>
          </a:bodyPr>
          <a:lstStyle/>
          <a:p>
            <a:pPr algn="ctr">
              <a:lnSpc>
                <a:spcPct val="90000"/>
              </a:lnSpc>
            </a:pPr>
            <a:r>
              <a:rPr lang="zh-CN" altLang="en-US" sz="24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防尘防毒口罩：</a:t>
            </a:r>
            <a:endParaRPr lang="zh-CN" altLang="en-US" sz="240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矩形 13"/>
          <p:cNvSpPr/>
          <p:nvPr/>
        </p:nvSpPr>
        <p:spPr>
          <a:xfrm>
            <a:off x="1480927" y="3840275"/>
            <a:ext cx="6096000" cy="338554"/>
          </a:xfrm>
          <a:prstGeom prst="rect">
            <a:avLst/>
          </a:prstGeom>
        </p:spPr>
        <p:txBody>
          <a:bodyPr>
            <a:spAutoFit/>
          </a:bodyPr>
          <a:lstStyle/>
          <a:p>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防止生产性粉尘的危害</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防止生产过程中有害化学物质的伤害。 </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l="3505" r="3505"/>
          <a:stretch>
            <a:fillRect/>
          </a:stretch>
        </p:blipFill>
        <p:spPr>
          <a:xfrm>
            <a:off x="7889893" y="2557262"/>
            <a:ext cx="3491860" cy="2469149"/>
          </a:xfrm>
          <a:prstGeom prst="round2DiagRect">
            <a:avLst>
              <a:gd name="adj1" fmla="val 0"/>
              <a:gd name="adj2" fmla="val 0"/>
            </a:avLst>
          </a:prstGeom>
          <a:solidFill>
            <a:schemeClr val="bg1"/>
          </a:solidFill>
          <a:ln w="88900" cap="sq">
            <a:solidFill>
              <a:srgbClr val="FFFFFF"/>
            </a:solidFill>
            <a:miter lim="800000"/>
            <a:headEnd/>
            <a:tailEnd/>
          </a:ln>
          <a:effectLst>
            <a:outerShdw blurRad="254000" algn="tl" rotWithShape="0">
              <a:srgbClr val="000000">
                <a:alpha val="43000"/>
              </a:srgbClr>
            </a:outerShdw>
          </a:effectLst>
        </p:spPr>
      </p:pic>
      <p:grpSp>
        <p:nvGrpSpPr>
          <p:cNvPr id="16" name="Group 5_1"/>
          <p:cNvGrpSpPr/>
          <p:nvPr/>
        </p:nvGrpSpPr>
        <p:grpSpPr>
          <a:xfrm>
            <a:off x="155113" y="173438"/>
            <a:ext cx="11797133" cy="631294"/>
            <a:chOff x="155113" y="173438"/>
            <a:chExt cx="11797133" cy="631294"/>
          </a:xfrm>
        </p:grpSpPr>
        <p:sp>
          <p:nvSpPr>
            <p:cNvPr id="18" name="矩形 17"/>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0" name="文本框 19"/>
            <p:cNvSpPr txBox="1"/>
            <p:nvPr/>
          </p:nvSpPr>
          <p:spPr>
            <a:xfrm>
              <a:off x="485017" y="230755"/>
              <a:ext cx="1636929" cy="523220"/>
            </a:xfrm>
            <a:prstGeom prst="rect">
              <a:avLst/>
            </a:prstGeom>
            <a:solidFill>
              <a:srgbClr val="0070C0"/>
            </a:solidFill>
            <a:ln>
              <a:solidFill>
                <a:srgbClr val="0070C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PART06</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21" name="矩形 20"/>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22" name="直接连接符 21"/>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11706376" y="282522"/>
              <a:ext cx="245870"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70"/>
          <p:cNvSpPr/>
          <p:nvPr/>
        </p:nvSpPr>
        <p:spPr bwMode="auto">
          <a:xfrm>
            <a:off x="1366549" y="2413903"/>
            <a:ext cx="6522424" cy="625005"/>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4" name="矩形: 圆角 70"/>
          <p:cNvSpPr/>
          <p:nvPr/>
        </p:nvSpPr>
        <p:spPr bwMode="auto">
          <a:xfrm>
            <a:off x="1366549" y="3306065"/>
            <a:ext cx="6522424" cy="625005"/>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5" name="矩形: 圆角 70"/>
          <p:cNvSpPr/>
          <p:nvPr/>
        </p:nvSpPr>
        <p:spPr bwMode="auto">
          <a:xfrm>
            <a:off x="1366549" y="4118681"/>
            <a:ext cx="6522424" cy="737897"/>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6" name="矩形: 圆角 70"/>
          <p:cNvSpPr/>
          <p:nvPr/>
        </p:nvSpPr>
        <p:spPr bwMode="auto">
          <a:xfrm>
            <a:off x="1366549" y="5067747"/>
            <a:ext cx="6522424" cy="625005"/>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5602" name="Rectangle 2"/>
          <p:cNvSpPr>
            <a:spLocks noGrp="1" noRot="1" noChangeArrowheads="1"/>
          </p:cNvSpPr>
          <p:nvPr>
            <p:ph type="ctrTitle" idx="4294967295"/>
          </p:nvPr>
        </p:nvSpPr>
        <p:spPr>
          <a:xfrm>
            <a:off x="1366549" y="1613411"/>
            <a:ext cx="828852" cy="425450"/>
          </a:xfrm>
          <a:solidFill>
            <a:srgbClr val="0070C0"/>
          </a:solidFill>
          <a:ln>
            <a:solidFill>
              <a:srgbClr val="0070C0"/>
            </a:solidFill>
          </a:ln>
        </p:spPr>
        <p:txBody>
          <a:bodyPr vert="horz" wrap="square" lIns="91440" tIns="45720" rIns="91440" bIns="45720" rtlCol="0" anchor="b">
            <a:spAutoFit/>
          </a:bodyPr>
          <a:lstStyle/>
          <a:p>
            <a:pPr fontAlgn="base">
              <a:spcAft>
                <a:spcPct val="0"/>
              </a:spcAft>
              <a:buFont typeface="Arial" panose="020B0604020202020204" pitchFamily="34" charset="0"/>
            </a:pPr>
            <a:r>
              <a:rPr lang="zh-CN" altLang="zh-CN" sz="2400" b="1" dirty="0">
                <a:solidFill>
                  <a:schemeClr val="bg1"/>
                </a:solidFill>
                <a:latin typeface="思源黑体" panose="020B0500000000000000" pitchFamily="34" charset="-122"/>
                <a:cs typeface="+mn-cs"/>
                <a:sym typeface="字魂105号-简雅黑" panose="00000500000000000000" pitchFamily="2" charset="-122"/>
              </a:rPr>
              <a:t>着装</a:t>
            </a:r>
            <a:endParaRPr lang="zh-CN" altLang="zh-CN" sz="2400" b="1" dirty="0">
              <a:solidFill>
                <a:schemeClr val="bg1"/>
              </a:solidFill>
              <a:latin typeface="思源黑体" panose="020B0500000000000000" pitchFamily="34" charset="-122"/>
              <a:cs typeface="+mn-cs"/>
              <a:sym typeface="字魂105号-简雅黑" panose="00000500000000000000" pitchFamily="2" charset="-122"/>
            </a:endParaRPr>
          </a:p>
        </p:txBody>
      </p:sp>
      <p:sp>
        <p:nvSpPr>
          <p:cNvPr id="2" name="文本框 1"/>
          <p:cNvSpPr txBox="1"/>
          <p:nvPr/>
        </p:nvSpPr>
        <p:spPr>
          <a:xfrm>
            <a:off x="936365" y="2589745"/>
            <a:ext cx="5213287" cy="313932"/>
          </a:xfrm>
          <a:prstGeom prst="rect">
            <a:avLst/>
          </a:prstGeom>
          <a:noFill/>
        </p:spPr>
        <p:txBody>
          <a:bodyPr vert="horz" wrap="none" lIns="91440" tIns="45720" rIns="91440" bIns="45720" rtlCol="0">
            <a:spAutoFit/>
          </a:bodyPr>
          <a:lstStyle>
            <a:lvl1pPr marL="609600" indent="-609600"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indent="0"/>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、保持厂服清洁，肮脏的厂服可能引致皮肤病。</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 name="文本框 2"/>
          <p:cNvSpPr txBox="1"/>
          <p:nvPr/>
        </p:nvSpPr>
        <p:spPr>
          <a:xfrm>
            <a:off x="871048" y="3465025"/>
            <a:ext cx="7059946" cy="313932"/>
          </a:xfrm>
          <a:prstGeom prst="rect">
            <a:avLst/>
          </a:prstGeom>
          <a:noFill/>
        </p:spPr>
        <p:txBody>
          <a:bodyPr vert="horz" wrap="none" lIns="91440" tIns="45720" rIns="91440" bIns="45720" rtlCol="0">
            <a:spAutoFit/>
          </a:bodyPr>
          <a:lstStyle>
            <a:lvl1pPr marL="609600" indent="-609600"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indent="0"/>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2</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、工作时，头发应扎扎好，否则容易被机器所缠绕而引致头部受伤。</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文本框 13"/>
          <p:cNvSpPr txBox="1"/>
          <p:nvPr/>
        </p:nvSpPr>
        <p:spPr>
          <a:xfrm>
            <a:off x="897156" y="4194722"/>
            <a:ext cx="6779547" cy="584775"/>
          </a:xfrm>
          <a:prstGeom prst="rect">
            <a:avLst/>
          </a:prstGeom>
          <a:noFill/>
        </p:spPr>
        <p:txBody>
          <a:bodyPr vert="horz" wrap="square" lIns="91440" tIns="45720" rIns="91440" bIns="45720" rtlCol="0">
            <a:spAutoFit/>
          </a:bodyPr>
          <a:lstStyle>
            <a:lvl1pPr marL="609600" indent="-609600"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indent="0">
              <a:lnSpc>
                <a:spcPct val="100000"/>
              </a:lnSpc>
            </a:pP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3</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、工作时，厂服要“三紧”，即扎好衣领、衣袖和衣襟，避免缠绕受</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      </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伤。特别在搬运物料时，应及时扎好裤脚，以免挂倒受伤。</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文本框 14"/>
          <p:cNvSpPr txBox="1"/>
          <p:nvPr/>
        </p:nvSpPr>
        <p:spPr>
          <a:xfrm>
            <a:off x="936365" y="5223283"/>
            <a:ext cx="5987491" cy="313932"/>
          </a:xfrm>
          <a:prstGeom prst="rect">
            <a:avLst/>
          </a:prstGeom>
          <a:noFill/>
        </p:spPr>
        <p:txBody>
          <a:bodyPr vert="horz" wrap="square" lIns="91440" tIns="45720" rIns="91440" bIns="45720" rtlCol="0">
            <a:spAutoFit/>
          </a:bodyPr>
          <a:lstStyle>
            <a:lvl1pPr marL="609600" indent="-609600"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indent="0"/>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4</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、厂服被化学物品染污，应马上更换及彻底清洁。</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27" name="Group 5_1"/>
          <p:cNvGrpSpPr/>
          <p:nvPr/>
        </p:nvGrpSpPr>
        <p:grpSpPr>
          <a:xfrm>
            <a:off x="155113" y="173438"/>
            <a:ext cx="11797133" cy="631294"/>
            <a:chOff x="155113" y="173438"/>
            <a:chExt cx="11797133" cy="631294"/>
          </a:xfrm>
        </p:grpSpPr>
        <p:sp>
          <p:nvSpPr>
            <p:cNvPr id="28" name="矩形 27"/>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9" name="矩形 28"/>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0"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PART06</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31" name="矩形 30"/>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32" name="直接连接符 31"/>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1706376" y="282522"/>
              <a:ext cx="245870"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25673" t="7984" r="26586" b="14613"/>
          <a:stretch>
            <a:fillRect/>
          </a:stretch>
        </p:blipFill>
        <p:spPr>
          <a:xfrm>
            <a:off x="8146096" y="1405406"/>
            <a:ext cx="3684340" cy="467597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5602"/>
                                        </p:tgtEl>
                                        <p:attrNameLst>
                                          <p:attrName>style.visibility</p:attrName>
                                        </p:attrNameLst>
                                      </p:cBhvr>
                                      <p:to>
                                        <p:strVal val="visible"/>
                                      </p:to>
                                    </p:set>
                                    <p:anim calcmode="lin" valueType="num">
                                      <p:cBhvr additive="base">
                                        <p:cTn id="30" dur="500" fill="hold"/>
                                        <p:tgtEl>
                                          <p:spTgt spid="25602"/>
                                        </p:tgtEl>
                                        <p:attrNameLst>
                                          <p:attrName>ppt_x</p:attrName>
                                        </p:attrNameLst>
                                      </p:cBhvr>
                                      <p:tavLst>
                                        <p:tav tm="0">
                                          <p:val>
                                            <p:strVal val="#ppt_x"/>
                                          </p:val>
                                        </p:tav>
                                        <p:tav tm="100000">
                                          <p:val>
                                            <p:strVal val="#ppt_x"/>
                                          </p:val>
                                        </p:tav>
                                      </p:tavLst>
                                    </p:anim>
                                    <p:anim calcmode="lin" valueType="num">
                                      <p:cBhvr additive="base">
                                        <p:cTn id="31" dur="500" fill="hold"/>
                                        <p:tgtEl>
                                          <p:spTgt spid="25602"/>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6" grpId="0" animBg="1"/>
      <p:bldP spid="25602" grpId="0" animBg="1"/>
      <p:bldP spid="2" grpId="0" animBg="1"/>
      <p:bldP spid="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70"/>
          <p:cNvSpPr/>
          <p:nvPr/>
        </p:nvSpPr>
        <p:spPr bwMode="auto">
          <a:xfrm>
            <a:off x="1055650" y="2544690"/>
            <a:ext cx="10080699" cy="3548495"/>
          </a:xfrm>
          <a:prstGeom prst="roundRect">
            <a:avLst>
              <a:gd name="adj" fmla="val 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8" name="矩形: 圆角 70"/>
          <p:cNvSpPr/>
          <p:nvPr/>
        </p:nvSpPr>
        <p:spPr bwMode="auto">
          <a:xfrm>
            <a:off x="5591965" y="3197130"/>
            <a:ext cx="4752330" cy="2350890"/>
          </a:xfrm>
          <a:prstGeom prst="roundRect">
            <a:avLst>
              <a:gd name="adj" fmla="val 0"/>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6626" name="Rectangle 2"/>
          <p:cNvSpPr>
            <a:spLocks noGrp="1" noRot="1" noChangeArrowheads="1"/>
          </p:cNvSpPr>
          <p:nvPr>
            <p:ph type="ctrTitle" idx="4294967295"/>
          </p:nvPr>
        </p:nvSpPr>
        <p:spPr>
          <a:xfrm>
            <a:off x="1055650" y="1639471"/>
            <a:ext cx="2059690" cy="425450"/>
          </a:xfrm>
          <a:solidFill>
            <a:srgbClr val="0070C0"/>
          </a:solidFill>
          <a:ln>
            <a:solidFill>
              <a:srgbClr val="0070C0"/>
            </a:solidFill>
          </a:ln>
        </p:spPr>
        <p:txBody>
          <a:bodyPr vert="horz" wrap="square" lIns="91440" tIns="45720" rIns="91440" bIns="45720" rtlCol="0" anchor="b">
            <a:spAutoFit/>
          </a:bodyPr>
          <a:lstStyle/>
          <a:p>
            <a:pPr fontAlgn="base">
              <a:spcAft>
                <a:spcPct val="0"/>
              </a:spcAft>
              <a:buFont typeface="Arial" panose="020B0604020202020204" pitchFamily="34" charset="0"/>
            </a:pPr>
            <a:r>
              <a:rPr lang="zh-CN" altLang="zh-CN" sz="2400" b="1" dirty="0">
                <a:solidFill>
                  <a:schemeClr val="bg1"/>
                </a:solidFill>
                <a:latin typeface="思源黑体" panose="020B0500000000000000" pitchFamily="34" charset="-122"/>
                <a:cs typeface="+mn-cs"/>
                <a:sym typeface="字魂105号-简雅黑" panose="00000500000000000000" pitchFamily="2" charset="-122"/>
              </a:rPr>
              <a:t>紧急事故处理</a:t>
            </a:r>
            <a:endParaRPr lang="zh-CN" altLang="zh-CN" sz="2400" b="1" dirty="0">
              <a:solidFill>
                <a:schemeClr val="bg1"/>
              </a:solidFill>
              <a:latin typeface="思源黑体" panose="020B0500000000000000" pitchFamily="34" charset="-122"/>
              <a:cs typeface="+mn-cs"/>
              <a:sym typeface="字魂105号-简雅黑" panose="00000500000000000000" pitchFamily="2" charset="-122"/>
            </a:endParaRPr>
          </a:p>
        </p:txBody>
      </p:sp>
      <p:sp>
        <p:nvSpPr>
          <p:cNvPr id="2" name="矩形 1"/>
          <p:cNvSpPr/>
          <p:nvPr/>
        </p:nvSpPr>
        <p:spPr>
          <a:xfrm>
            <a:off x="1847016" y="3078779"/>
            <a:ext cx="3485187" cy="2585323"/>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 发生事故时，现场人员应保持镇定，把有关意外的发生地点、受伤人数、事故起因等清楚报告部门主管、安全负责人、保安等；现场管理人员应立即组织抢救受伤者和灾害现场。</a:t>
            </a:r>
            <a:endParaRPr lang="zh-CN" altLang="en-US"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 name="矩形 3"/>
          <p:cNvSpPr/>
          <p:nvPr/>
        </p:nvSpPr>
        <p:spPr>
          <a:xfrm>
            <a:off x="5992623" y="3500822"/>
            <a:ext cx="2028469" cy="1754326"/>
          </a:xfrm>
          <a:prstGeom prst="rect">
            <a:avLst/>
          </a:prstGeom>
        </p:spPr>
        <p:txBody>
          <a:bodyPr wrap="square">
            <a:spAutoFit/>
          </a:bodyPr>
          <a:lstStyle/>
          <a:p>
            <a:pPr marL="609600" indent="-609600">
              <a:lnSpc>
                <a:spcPct val="150000"/>
              </a:lnSpc>
            </a:pPr>
            <a:r>
              <a:rPr lang="zh-CN" altLang="en-US"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紧急联络电话</a:t>
            </a:r>
            <a:endParaRPr lang="zh-CN" altLang="en-US"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a:p>
            <a:pPr marL="609600" indent="-609600">
              <a:lnSpc>
                <a:spcPct val="150000"/>
              </a:lnSpc>
            </a:pPr>
            <a:r>
              <a:rPr lang="zh-CN" altLang="en-US"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火警电话</a:t>
            </a:r>
            <a:r>
              <a:rPr lang="en-US" altLang="zh-CN"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﹕119     </a:t>
            </a:r>
            <a:endParaRPr lang="zh-CN" altLang="en-US"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a:p>
            <a:pPr marL="609600" indent="-609600">
              <a:lnSpc>
                <a:spcPct val="150000"/>
              </a:lnSpc>
            </a:pPr>
            <a:r>
              <a:rPr lang="zh-CN" altLang="en-US"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急救电话</a:t>
            </a:r>
            <a:r>
              <a:rPr lang="en-US" altLang="zh-CN"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﹕120        </a:t>
            </a:r>
            <a:endParaRPr lang="zh-CN" altLang="en-US"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a:p>
            <a:pPr marL="609600" indent="-609600">
              <a:lnSpc>
                <a:spcPct val="150000"/>
              </a:lnSpc>
            </a:pPr>
            <a:r>
              <a:rPr lang="zh-CN" altLang="en-US"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匪警电话：</a:t>
            </a:r>
            <a:r>
              <a:rPr lang="en-US" altLang="zh-CN"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110</a:t>
            </a:r>
            <a:endParaRPr lang="zh-CN" altLang="en-US"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20" name="Group 5_1"/>
          <p:cNvGrpSpPr/>
          <p:nvPr/>
        </p:nvGrpSpPr>
        <p:grpSpPr>
          <a:xfrm>
            <a:off x="155113" y="173438"/>
            <a:ext cx="11797133" cy="631294"/>
            <a:chOff x="155113" y="173438"/>
            <a:chExt cx="11797133" cy="631294"/>
          </a:xfrm>
        </p:grpSpPr>
        <p:sp>
          <p:nvSpPr>
            <p:cNvPr id="21" name="矩形 20"/>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2" name="矩形 21"/>
            <p:cNvSpPr/>
            <p:nvPr/>
          </p:nvSpPr>
          <p:spPr>
            <a:xfrm>
              <a:off x="407605" y="173438"/>
              <a:ext cx="1714341" cy="6312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3" name="文本框 19"/>
            <p:cNvSpPr txBox="1"/>
            <p:nvPr/>
          </p:nvSpPr>
          <p:spPr>
            <a:xfrm>
              <a:off x="485017" y="230755"/>
              <a:ext cx="1636929" cy="523220"/>
            </a:xfrm>
            <a:prstGeom prst="rect">
              <a:avLst/>
            </a:prstGeom>
            <a:solidFill>
              <a:srgbClr val="0070C0"/>
            </a:solidFill>
            <a:ln>
              <a:solidFill>
                <a:srgbClr val="0070C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PART06</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24" name="矩形 23"/>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25" name="直接连接符 24"/>
            <p:cNvCxnSpPr/>
            <p:nvPr/>
          </p:nvCxnSpPr>
          <p:spPr>
            <a:xfrm>
              <a:off x="2195401" y="776617"/>
              <a:ext cx="9733004" cy="0"/>
            </a:xfrm>
            <a:prstGeom prst="lin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1706376" y="282522"/>
              <a:ext cx="245870" cy="42362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30" name="iconfont-11837-5649439"/>
          <p:cNvSpPr/>
          <p:nvPr/>
        </p:nvSpPr>
        <p:spPr>
          <a:xfrm>
            <a:off x="8153532" y="3778857"/>
            <a:ext cx="1650224" cy="1476291"/>
          </a:xfrm>
          <a:custGeom>
            <a:avLst/>
            <a:gdLst>
              <a:gd name="connsiteX0" fmla="*/ 86995 w 174689"/>
              <a:gd name="connsiteY0" fmla="*/ 92077 h 156433"/>
              <a:gd name="connsiteX1" fmla="*/ 105900 w 174689"/>
              <a:gd name="connsiteY1" fmla="*/ 111300 h 156433"/>
              <a:gd name="connsiteX2" fmla="*/ 86995 w 174689"/>
              <a:gd name="connsiteY2" fmla="*/ 130535 h 156433"/>
              <a:gd name="connsiteX3" fmla="*/ 68077 w 174689"/>
              <a:gd name="connsiteY3" fmla="*/ 111300 h 156433"/>
              <a:gd name="connsiteX4" fmla="*/ 86995 w 174689"/>
              <a:gd name="connsiteY4" fmla="*/ 92077 h 156433"/>
              <a:gd name="connsiteX5" fmla="*/ 87247 w 174689"/>
              <a:gd name="connsiteY5" fmla="*/ 85677 h 156433"/>
              <a:gd name="connsiteX6" fmla="*/ 62050 w 174689"/>
              <a:gd name="connsiteY6" fmla="*/ 111320 h 156433"/>
              <a:gd name="connsiteX7" fmla="*/ 87247 w 174689"/>
              <a:gd name="connsiteY7" fmla="*/ 136950 h 156433"/>
              <a:gd name="connsiteX8" fmla="*/ 112443 w 174689"/>
              <a:gd name="connsiteY8" fmla="*/ 111320 h 156433"/>
              <a:gd name="connsiteX9" fmla="*/ 87247 w 174689"/>
              <a:gd name="connsiteY9" fmla="*/ 85677 h 156433"/>
              <a:gd name="connsiteX10" fmla="*/ 91194 w 174689"/>
              <a:gd name="connsiteY10" fmla="*/ 34990 h 156433"/>
              <a:gd name="connsiteX11" fmla="*/ 96179 w 174689"/>
              <a:gd name="connsiteY11" fmla="*/ 39537 h 156433"/>
              <a:gd name="connsiteX12" fmla="*/ 97230 w 174689"/>
              <a:gd name="connsiteY12" fmla="*/ 42531 h 156433"/>
              <a:gd name="connsiteX13" fmla="*/ 98024 w 174689"/>
              <a:gd name="connsiteY13" fmla="*/ 44915 h 156433"/>
              <a:gd name="connsiteX14" fmla="*/ 114166 w 174689"/>
              <a:gd name="connsiteY14" fmla="*/ 59765 h 156433"/>
              <a:gd name="connsiteX15" fmla="*/ 115156 w 174689"/>
              <a:gd name="connsiteY15" fmla="*/ 59728 h 156433"/>
              <a:gd name="connsiteX16" fmla="*/ 126801 w 174689"/>
              <a:gd name="connsiteY16" fmla="*/ 57981 h 156433"/>
              <a:gd name="connsiteX17" fmla="*/ 132862 w 174689"/>
              <a:gd name="connsiteY17" fmla="*/ 67905 h 156433"/>
              <a:gd name="connsiteX18" fmla="*/ 174689 w 174689"/>
              <a:gd name="connsiteY18" fmla="*/ 112297 h 156433"/>
              <a:gd name="connsiteX19" fmla="*/ 145350 w 174689"/>
              <a:gd name="connsiteY19" fmla="*/ 154196 h 156433"/>
              <a:gd name="connsiteX20" fmla="*/ 132886 w 174689"/>
              <a:gd name="connsiteY20" fmla="*/ 156201 h 156433"/>
              <a:gd name="connsiteX21" fmla="*/ 37868 w 174689"/>
              <a:gd name="connsiteY21" fmla="*/ 156433 h 156433"/>
              <a:gd name="connsiteX22" fmla="*/ 20138 w 174689"/>
              <a:gd name="connsiteY22" fmla="*/ 152265 h 156433"/>
              <a:gd name="connsiteX23" fmla="*/ 269 w 174689"/>
              <a:gd name="connsiteY23" fmla="*/ 114278 h 156433"/>
              <a:gd name="connsiteX24" fmla="*/ 1869 w 174689"/>
              <a:gd name="connsiteY24" fmla="*/ 101774 h 156433"/>
              <a:gd name="connsiteX25" fmla="*/ 14101 w 174689"/>
              <a:gd name="connsiteY25" fmla="*/ 109633 h 156433"/>
              <a:gd name="connsiteX26" fmla="*/ 18280 w 174689"/>
              <a:gd name="connsiteY26" fmla="*/ 108716 h 156433"/>
              <a:gd name="connsiteX27" fmla="*/ 53594 w 174689"/>
              <a:gd name="connsiteY27" fmla="*/ 85127 h 156433"/>
              <a:gd name="connsiteX28" fmla="*/ 53851 w 174689"/>
              <a:gd name="connsiteY28" fmla="*/ 63566 h 156433"/>
              <a:gd name="connsiteX29" fmla="*/ 52189 w 174689"/>
              <a:gd name="connsiteY29" fmla="*/ 60706 h 156433"/>
              <a:gd name="connsiteX30" fmla="*/ 49904 w 174689"/>
              <a:gd name="connsiteY30" fmla="*/ 53177 h 156433"/>
              <a:gd name="connsiteX31" fmla="*/ 59252 w 174689"/>
              <a:gd name="connsiteY31" fmla="*/ 45342 h 156433"/>
              <a:gd name="connsiteX32" fmla="*/ 91194 w 174689"/>
              <a:gd name="connsiteY32" fmla="*/ 34990 h 156433"/>
              <a:gd name="connsiteX33" fmla="*/ 101905 w 174689"/>
              <a:gd name="connsiteY33" fmla="*/ 8 h 156433"/>
              <a:gd name="connsiteX34" fmla="*/ 137616 w 174689"/>
              <a:gd name="connsiteY34" fmla="*/ 7024 h 156433"/>
              <a:gd name="connsiteX35" fmla="*/ 157058 w 174689"/>
              <a:gd name="connsiteY35" fmla="*/ 30097 h 156433"/>
              <a:gd name="connsiteX36" fmla="*/ 154003 w 174689"/>
              <a:gd name="connsiteY36" fmla="*/ 44559 h 156433"/>
              <a:gd name="connsiteX37" fmla="*/ 114215 w 174689"/>
              <a:gd name="connsiteY37" fmla="*/ 53585 h 156433"/>
              <a:gd name="connsiteX38" fmla="*/ 103266 w 174689"/>
              <a:gd name="connsiteY38" fmla="*/ 42849 h 156433"/>
              <a:gd name="connsiteX39" fmla="*/ 91022 w 174689"/>
              <a:gd name="connsiteY39" fmla="*/ 28008 h 156433"/>
              <a:gd name="connsiteX40" fmla="*/ 67401 w 174689"/>
              <a:gd name="connsiteY40" fmla="*/ 34299 h 156433"/>
              <a:gd name="connsiteX41" fmla="*/ 44794 w 174689"/>
              <a:gd name="connsiteY41" fmla="*/ 49274 h 156433"/>
              <a:gd name="connsiteX42" fmla="*/ 48142 w 174689"/>
              <a:gd name="connsiteY42" fmla="*/ 66484 h 156433"/>
              <a:gd name="connsiteX43" fmla="*/ 48814 w 174689"/>
              <a:gd name="connsiteY43" fmla="*/ 80835 h 156433"/>
              <a:gd name="connsiteX44" fmla="*/ 15356 w 174689"/>
              <a:gd name="connsiteY44" fmla="*/ 103090 h 156433"/>
              <a:gd name="connsiteX45" fmla="*/ 5923 w 174689"/>
              <a:gd name="connsiteY45" fmla="*/ 97557 h 156433"/>
              <a:gd name="connsiteX46" fmla="*/ 1695 w 174689"/>
              <a:gd name="connsiteY46" fmla="*/ 66447 h 156433"/>
              <a:gd name="connsiteX47" fmla="*/ 56965 w 174689"/>
              <a:gd name="connsiteY47" fmla="*/ 9711 h 156433"/>
              <a:gd name="connsiteX48" fmla="*/ 101905 w 174689"/>
              <a:gd name="connsiteY48" fmla="*/ 8 h 156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4689" h="156433">
                <a:moveTo>
                  <a:pt x="86995" y="92077"/>
                </a:moveTo>
                <a:cubicBezTo>
                  <a:pt x="97419" y="92077"/>
                  <a:pt x="105900" y="100698"/>
                  <a:pt x="105900" y="111300"/>
                </a:cubicBezTo>
                <a:cubicBezTo>
                  <a:pt x="105900" y="121902"/>
                  <a:pt x="97419" y="130535"/>
                  <a:pt x="86995" y="130535"/>
                </a:cubicBezTo>
                <a:cubicBezTo>
                  <a:pt x="76558" y="130535"/>
                  <a:pt x="68077" y="121890"/>
                  <a:pt x="68077" y="111300"/>
                </a:cubicBezTo>
                <a:cubicBezTo>
                  <a:pt x="68077" y="100698"/>
                  <a:pt x="76571" y="92077"/>
                  <a:pt x="86995" y="92077"/>
                </a:cubicBezTo>
                <a:close/>
                <a:moveTo>
                  <a:pt x="87247" y="85677"/>
                </a:moveTo>
                <a:cubicBezTo>
                  <a:pt x="73353" y="85677"/>
                  <a:pt x="62050" y="97190"/>
                  <a:pt x="62050" y="111320"/>
                </a:cubicBezTo>
                <a:cubicBezTo>
                  <a:pt x="62050" y="125449"/>
                  <a:pt x="73353" y="136950"/>
                  <a:pt x="87247" y="136950"/>
                </a:cubicBezTo>
                <a:cubicBezTo>
                  <a:pt x="101140" y="136950"/>
                  <a:pt x="112443" y="125461"/>
                  <a:pt x="112443" y="111320"/>
                </a:cubicBezTo>
                <a:cubicBezTo>
                  <a:pt x="112443" y="97190"/>
                  <a:pt x="101140" y="85677"/>
                  <a:pt x="87247" y="85677"/>
                </a:cubicBezTo>
                <a:close/>
                <a:moveTo>
                  <a:pt x="91194" y="34990"/>
                </a:moveTo>
                <a:cubicBezTo>
                  <a:pt x="94346" y="34990"/>
                  <a:pt x="94517" y="37080"/>
                  <a:pt x="96179" y="39537"/>
                </a:cubicBezTo>
                <a:cubicBezTo>
                  <a:pt x="96546" y="40515"/>
                  <a:pt x="96912" y="41517"/>
                  <a:pt x="97230" y="42531"/>
                </a:cubicBezTo>
                <a:cubicBezTo>
                  <a:pt x="97487" y="43338"/>
                  <a:pt x="97743" y="44132"/>
                  <a:pt x="98024" y="44915"/>
                </a:cubicBezTo>
                <a:cubicBezTo>
                  <a:pt x="101140" y="53947"/>
                  <a:pt x="107470" y="59765"/>
                  <a:pt x="114166" y="59765"/>
                </a:cubicBezTo>
                <a:cubicBezTo>
                  <a:pt x="114496" y="59765"/>
                  <a:pt x="114838" y="59753"/>
                  <a:pt x="115156" y="59728"/>
                </a:cubicBezTo>
                <a:cubicBezTo>
                  <a:pt x="117954" y="59472"/>
                  <a:pt x="126801" y="57981"/>
                  <a:pt x="126801" y="57981"/>
                </a:cubicBezTo>
                <a:cubicBezTo>
                  <a:pt x="126801" y="57981"/>
                  <a:pt x="130027" y="67905"/>
                  <a:pt x="132862" y="67905"/>
                </a:cubicBezTo>
                <a:cubicBezTo>
                  <a:pt x="156128" y="69103"/>
                  <a:pt x="174701" y="88561"/>
                  <a:pt x="174689" y="112297"/>
                </a:cubicBezTo>
                <a:cubicBezTo>
                  <a:pt x="174689" y="131083"/>
                  <a:pt x="162885" y="147914"/>
                  <a:pt x="145350" y="154196"/>
                </a:cubicBezTo>
                <a:cubicBezTo>
                  <a:pt x="141611" y="155541"/>
                  <a:pt x="137542" y="156201"/>
                  <a:pt x="132886" y="156201"/>
                </a:cubicBezTo>
                <a:lnTo>
                  <a:pt x="37868" y="156433"/>
                </a:lnTo>
                <a:cubicBezTo>
                  <a:pt x="31257" y="156433"/>
                  <a:pt x="25282" y="155027"/>
                  <a:pt x="20138" y="152265"/>
                </a:cubicBezTo>
                <a:cubicBezTo>
                  <a:pt x="6330" y="144870"/>
                  <a:pt x="-1430" y="129983"/>
                  <a:pt x="269" y="114278"/>
                </a:cubicBezTo>
                <a:cubicBezTo>
                  <a:pt x="318" y="109841"/>
                  <a:pt x="868" y="105661"/>
                  <a:pt x="1869" y="101774"/>
                </a:cubicBezTo>
                <a:cubicBezTo>
                  <a:pt x="3580" y="104182"/>
                  <a:pt x="8065" y="109633"/>
                  <a:pt x="14101" y="109633"/>
                </a:cubicBezTo>
                <a:cubicBezTo>
                  <a:pt x="15555" y="109633"/>
                  <a:pt x="16985" y="109303"/>
                  <a:pt x="18280" y="108716"/>
                </a:cubicBezTo>
                <a:cubicBezTo>
                  <a:pt x="24463" y="105856"/>
                  <a:pt x="48902" y="90077"/>
                  <a:pt x="53594" y="85127"/>
                </a:cubicBezTo>
                <a:cubicBezTo>
                  <a:pt x="61317" y="77011"/>
                  <a:pt x="55684" y="66903"/>
                  <a:pt x="53851" y="63566"/>
                </a:cubicBezTo>
                <a:cubicBezTo>
                  <a:pt x="53313" y="62613"/>
                  <a:pt x="52763" y="61647"/>
                  <a:pt x="52189" y="60706"/>
                </a:cubicBezTo>
                <a:cubicBezTo>
                  <a:pt x="48878" y="55243"/>
                  <a:pt x="49354" y="53837"/>
                  <a:pt x="49904" y="53177"/>
                </a:cubicBezTo>
                <a:cubicBezTo>
                  <a:pt x="51823" y="50830"/>
                  <a:pt x="54340" y="48264"/>
                  <a:pt x="59252" y="45342"/>
                </a:cubicBezTo>
                <a:cubicBezTo>
                  <a:pt x="67146" y="41077"/>
                  <a:pt x="80538" y="34990"/>
                  <a:pt x="91194" y="34990"/>
                </a:cubicBezTo>
                <a:close/>
                <a:moveTo>
                  <a:pt x="101905" y="8"/>
                </a:moveTo>
                <a:cubicBezTo>
                  <a:pt x="115840" y="-155"/>
                  <a:pt x="128237" y="2468"/>
                  <a:pt x="137616" y="7024"/>
                </a:cubicBezTo>
                <a:cubicBezTo>
                  <a:pt x="150654" y="13339"/>
                  <a:pt x="155860" y="25456"/>
                  <a:pt x="157058" y="30097"/>
                </a:cubicBezTo>
                <a:cubicBezTo>
                  <a:pt x="158255" y="34751"/>
                  <a:pt x="159318" y="41982"/>
                  <a:pt x="154003" y="44559"/>
                </a:cubicBezTo>
                <a:cubicBezTo>
                  <a:pt x="147673" y="47637"/>
                  <a:pt x="123086" y="52816"/>
                  <a:pt x="114215" y="53585"/>
                </a:cubicBezTo>
                <a:cubicBezTo>
                  <a:pt x="110219" y="53952"/>
                  <a:pt x="105637" y="49750"/>
                  <a:pt x="103266" y="42849"/>
                </a:cubicBezTo>
                <a:cubicBezTo>
                  <a:pt x="100895" y="35960"/>
                  <a:pt x="99123" y="27471"/>
                  <a:pt x="91022" y="28008"/>
                </a:cubicBezTo>
                <a:cubicBezTo>
                  <a:pt x="86708" y="28289"/>
                  <a:pt x="83360" y="27581"/>
                  <a:pt x="67401" y="34299"/>
                </a:cubicBezTo>
                <a:cubicBezTo>
                  <a:pt x="52993" y="40381"/>
                  <a:pt x="47996" y="45328"/>
                  <a:pt x="44794" y="49274"/>
                </a:cubicBezTo>
                <a:cubicBezTo>
                  <a:pt x="40077" y="55100"/>
                  <a:pt x="44928" y="60682"/>
                  <a:pt x="48142" y="66484"/>
                </a:cubicBezTo>
                <a:cubicBezTo>
                  <a:pt x="51368" y="72285"/>
                  <a:pt x="52419" y="77049"/>
                  <a:pt x="48814" y="80835"/>
                </a:cubicBezTo>
                <a:cubicBezTo>
                  <a:pt x="44965" y="84891"/>
                  <a:pt x="21491" y="100244"/>
                  <a:pt x="15356" y="103090"/>
                </a:cubicBezTo>
                <a:cubicBezTo>
                  <a:pt x="10725" y="105203"/>
                  <a:pt x="5923" y="97557"/>
                  <a:pt x="5923" y="97557"/>
                </a:cubicBezTo>
                <a:cubicBezTo>
                  <a:pt x="5923" y="97557"/>
                  <a:pt x="-3829" y="83376"/>
                  <a:pt x="1695" y="66447"/>
                </a:cubicBezTo>
                <a:cubicBezTo>
                  <a:pt x="8953" y="44217"/>
                  <a:pt x="25548" y="23025"/>
                  <a:pt x="56965" y="9711"/>
                </a:cubicBezTo>
                <a:cubicBezTo>
                  <a:pt x="72496" y="3122"/>
                  <a:pt x="87970" y="172"/>
                  <a:pt x="101905" y="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6626"/>
                                        </p:tgtEl>
                                        <p:attrNameLst>
                                          <p:attrName>style.visibility</p:attrName>
                                        </p:attrNameLst>
                                      </p:cBhvr>
                                      <p:to>
                                        <p:strVal val="visible"/>
                                      </p:to>
                                    </p:set>
                                    <p:animEffect transition="in" filter="fade">
                                      <p:cBhvr>
                                        <p:cTn id="34" dur="1000"/>
                                        <p:tgtEl>
                                          <p:spTgt spid="26626"/>
                                        </p:tgtEl>
                                      </p:cBhvr>
                                    </p:animEffect>
                                    <p:anim calcmode="lin" valueType="num">
                                      <p:cBhvr>
                                        <p:cTn id="35" dur="1000" fill="hold"/>
                                        <p:tgtEl>
                                          <p:spTgt spid="26626"/>
                                        </p:tgtEl>
                                        <p:attrNameLst>
                                          <p:attrName>ppt_x</p:attrName>
                                        </p:attrNameLst>
                                      </p:cBhvr>
                                      <p:tavLst>
                                        <p:tav tm="0">
                                          <p:val>
                                            <p:strVal val="#ppt_x"/>
                                          </p:val>
                                        </p:tav>
                                        <p:tav tm="100000">
                                          <p:val>
                                            <p:strVal val="#ppt_x"/>
                                          </p:val>
                                        </p:tav>
                                      </p:tavLst>
                                    </p:anim>
                                    <p:anim calcmode="lin" valueType="num">
                                      <p:cBhvr>
                                        <p:cTn id="36"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26626" grpId="0" animBg="1"/>
      <p:bldP spid="2" grpId="0"/>
      <p:bldP spid="4" grpId="0"/>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连接符 35"/>
          <p:cNvCxnSpPr/>
          <p:nvPr/>
        </p:nvCxnSpPr>
        <p:spPr>
          <a:xfrm>
            <a:off x="2755839" y="3912903"/>
            <a:ext cx="6526300" cy="0"/>
          </a:xfrm>
          <a:prstGeom prst="line">
            <a:avLst/>
          </a:prstGeom>
          <a:ln>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37" name="TextBox 25"/>
          <p:cNvSpPr txBox="1"/>
          <p:nvPr/>
        </p:nvSpPr>
        <p:spPr>
          <a:xfrm>
            <a:off x="4170067" y="3983907"/>
            <a:ext cx="1704359" cy="3812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字魂105号-简雅黑" panose="00000500000000000000" pitchFamily="2" charset="-122"/>
              </a:rPr>
              <a:t>讲师：代用名</a:t>
            </a:r>
            <a:endParaRPr lang="en-US" altLang="zh-CN" sz="1600" b="1"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字魂105号-简雅黑" panose="00000500000000000000" pitchFamily="2" charset="-122"/>
            </a:endParaRPr>
          </a:p>
        </p:txBody>
      </p:sp>
      <p:sp>
        <p:nvSpPr>
          <p:cNvPr id="38" name="TextBox 26"/>
          <p:cNvSpPr txBox="1"/>
          <p:nvPr/>
        </p:nvSpPr>
        <p:spPr>
          <a:xfrm>
            <a:off x="6519023" y="3993964"/>
            <a:ext cx="2062272" cy="38125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b="1"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字魂105号-简雅黑" panose="00000500000000000000" pitchFamily="2" charset="-122"/>
              </a:rPr>
              <a:t>日期：</a:t>
            </a:r>
            <a:r>
              <a:rPr lang="en-US" altLang="zh-CN" sz="1600" b="1"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字魂105号-简雅黑" panose="00000500000000000000" pitchFamily="2" charset="-122"/>
              </a:rPr>
              <a:t>XXXX</a:t>
            </a:r>
            <a:endParaRPr lang="en-US" altLang="zh-CN" sz="1600" b="1" dirty="0">
              <a:solidFill>
                <a:schemeClr val="tx1">
                  <a:lumMod val="65000"/>
                  <a:lumOff val="35000"/>
                </a:schemeClr>
              </a:solidFill>
              <a:latin typeface="思源黑体" panose="020B0500000000000000" pitchFamily="34" charset="-122"/>
              <a:ea typeface="思源黑体" panose="020B0500000000000000" pitchFamily="34" charset="-122"/>
              <a:cs typeface="+mn-ea"/>
              <a:sym typeface="字魂105号-简雅黑" panose="00000500000000000000" pitchFamily="2" charset="-122"/>
            </a:endParaRPr>
          </a:p>
        </p:txBody>
      </p:sp>
      <p:grpSp>
        <p:nvGrpSpPr>
          <p:cNvPr id="39" name="组合 38"/>
          <p:cNvGrpSpPr/>
          <p:nvPr/>
        </p:nvGrpSpPr>
        <p:grpSpPr>
          <a:xfrm>
            <a:off x="3766119" y="4013394"/>
            <a:ext cx="383900" cy="383900"/>
            <a:chOff x="5097075" y="4119910"/>
            <a:chExt cx="254187" cy="252000"/>
          </a:xfrm>
          <a:solidFill>
            <a:schemeClr val="bg1"/>
          </a:solidFill>
        </p:grpSpPr>
        <p:sp>
          <p:nvSpPr>
            <p:cNvPr id="40" name="MH_SubTitle_5"/>
            <p:cNvSpPr/>
            <p:nvPr/>
          </p:nvSpPr>
          <p:spPr>
            <a:xfrm>
              <a:off x="5097075" y="4119910"/>
              <a:ext cx="254187" cy="252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888" tIns="60944" rIns="121888" bIns="60944"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1" name="KSO_Shape"/>
            <p:cNvSpPr>
              <a:spLocks noChangeAspect="1"/>
            </p:cNvSpPr>
            <p:nvPr/>
          </p:nvSpPr>
          <p:spPr bwMode="auto">
            <a:xfrm>
              <a:off x="5152160" y="4158451"/>
              <a:ext cx="144016" cy="174918"/>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grp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42" name="KSO_Shape"/>
          <p:cNvSpPr/>
          <p:nvPr/>
        </p:nvSpPr>
        <p:spPr bwMode="auto">
          <a:xfrm>
            <a:off x="6018989" y="4013394"/>
            <a:ext cx="383900" cy="383900"/>
          </a:xfrm>
          <a:custGeom>
            <a:avLst/>
            <a:gdLst>
              <a:gd name="T0" fmla="*/ 899695 w 3299"/>
              <a:gd name="T1" fmla="*/ 0 h 3300"/>
              <a:gd name="T2" fmla="*/ 1536410 w 3299"/>
              <a:gd name="T3" fmla="*/ 263513 h 3300"/>
              <a:gd name="T4" fmla="*/ 1799935 w 3299"/>
              <a:gd name="T5" fmla="*/ 900199 h 3300"/>
              <a:gd name="T6" fmla="*/ 1536410 w 3299"/>
              <a:gd name="T7" fmla="*/ 1536339 h 3300"/>
              <a:gd name="T8" fmla="*/ 899695 w 3299"/>
              <a:gd name="T9" fmla="*/ 1800397 h 3300"/>
              <a:gd name="T10" fmla="*/ 263525 w 3299"/>
              <a:gd name="T11" fmla="*/ 1536339 h 3300"/>
              <a:gd name="T12" fmla="*/ 0 w 3299"/>
              <a:gd name="T13" fmla="*/ 900199 h 3300"/>
              <a:gd name="T14" fmla="*/ 263525 w 3299"/>
              <a:gd name="T15" fmla="*/ 263513 h 3300"/>
              <a:gd name="T16" fmla="*/ 899695 w 3299"/>
              <a:gd name="T17" fmla="*/ 0 h 3300"/>
              <a:gd name="T18" fmla="*/ 1013180 w 3299"/>
              <a:gd name="T19" fmla="*/ 864736 h 3300"/>
              <a:gd name="T20" fmla="*/ 992992 w 3299"/>
              <a:gd name="T21" fmla="*/ 832002 h 3300"/>
              <a:gd name="T22" fmla="*/ 1264701 w 3299"/>
              <a:gd name="T23" fmla="*/ 435914 h 3300"/>
              <a:gd name="T24" fmla="*/ 1204685 w 3299"/>
              <a:gd name="T25" fmla="*/ 390086 h 3300"/>
              <a:gd name="T26" fmla="*/ 917700 w 3299"/>
              <a:gd name="T27" fmla="*/ 788901 h 3300"/>
              <a:gd name="T28" fmla="*/ 839679 w 3299"/>
              <a:gd name="T29" fmla="*/ 797630 h 3300"/>
              <a:gd name="T30" fmla="*/ 772570 w 3299"/>
              <a:gd name="T31" fmla="*/ 971123 h 3300"/>
              <a:gd name="T32" fmla="*/ 946071 w 3299"/>
              <a:gd name="T33" fmla="*/ 1038775 h 3300"/>
              <a:gd name="T34" fmla="*/ 968986 w 3299"/>
              <a:gd name="T35" fmla="*/ 1025681 h 3300"/>
              <a:gd name="T36" fmla="*/ 1287071 w 3299"/>
              <a:gd name="T37" fmla="*/ 1123339 h 3300"/>
              <a:gd name="T38" fmla="*/ 1315988 w 3299"/>
              <a:gd name="T39" fmla="*/ 1042594 h 3300"/>
              <a:gd name="T40" fmla="*/ 1024637 w 3299"/>
              <a:gd name="T41" fmla="*/ 922567 h 3300"/>
              <a:gd name="T42" fmla="*/ 1013180 w 3299"/>
              <a:gd name="T43" fmla="*/ 864736 h 3300"/>
              <a:gd name="T44" fmla="*/ 1364546 w 3299"/>
              <a:gd name="T45" fmla="*/ 435914 h 3300"/>
              <a:gd name="T46" fmla="*/ 899695 w 3299"/>
              <a:gd name="T47" fmla="*/ 243326 h 3300"/>
              <a:gd name="T48" fmla="*/ 435389 w 3299"/>
              <a:gd name="T49" fmla="*/ 435914 h 3300"/>
              <a:gd name="T50" fmla="*/ 243338 w 3299"/>
              <a:gd name="T51" fmla="*/ 900199 h 3300"/>
              <a:gd name="T52" fmla="*/ 435389 w 3299"/>
              <a:gd name="T53" fmla="*/ 1364483 h 3300"/>
              <a:gd name="T54" fmla="*/ 899695 w 3299"/>
              <a:gd name="T55" fmla="*/ 1556525 h 3300"/>
              <a:gd name="T56" fmla="*/ 1364546 w 3299"/>
              <a:gd name="T57" fmla="*/ 1364483 h 3300"/>
              <a:gd name="T58" fmla="*/ 1556597 w 3299"/>
              <a:gd name="T59" fmla="*/ 900199 h 3300"/>
              <a:gd name="T60" fmla="*/ 1364546 w 3299"/>
              <a:gd name="T61" fmla="*/ 435914 h 3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99" h="3300">
                <a:moveTo>
                  <a:pt x="1649" y="0"/>
                </a:moveTo>
                <a:cubicBezTo>
                  <a:pt x="2105" y="0"/>
                  <a:pt x="2517" y="185"/>
                  <a:pt x="2816" y="483"/>
                </a:cubicBezTo>
                <a:cubicBezTo>
                  <a:pt x="3115" y="782"/>
                  <a:pt x="3299" y="1194"/>
                  <a:pt x="3299" y="1650"/>
                </a:cubicBezTo>
                <a:cubicBezTo>
                  <a:pt x="3299" y="2105"/>
                  <a:pt x="3115" y="2518"/>
                  <a:pt x="2816" y="2816"/>
                </a:cubicBezTo>
                <a:cubicBezTo>
                  <a:pt x="2517" y="3115"/>
                  <a:pt x="2105" y="3300"/>
                  <a:pt x="1649" y="3300"/>
                </a:cubicBezTo>
                <a:cubicBezTo>
                  <a:pt x="1194" y="3300"/>
                  <a:pt x="781" y="3115"/>
                  <a:pt x="483" y="2816"/>
                </a:cubicBezTo>
                <a:cubicBezTo>
                  <a:pt x="184" y="2518"/>
                  <a:pt x="0" y="2105"/>
                  <a:pt x="0" y="1650"/>
                </a:cubicBezTo>
                <a:cubicBezTo>
                  <a:pt x="0" y="1194"/>
                  <a:pt x="184" y="782"/>
                  <a:pt x="483" y="483"/>
                </a:cubicBezTo>
                <a:cubicBezTo>
                  <a:pt x="781" y="185"/>
                  <a:pt x="1194" y="0"/>
                  <a:pt x="1649" y="0"/>
                </a:cubicBezTo>
                <a:close/>
                <a:moveTo>
                  <a:pt x="1857" y="1585"/>
                </a:moveTo>
                <a:cubicBezTo>
                  <a:pt x="1847" y="1563"/>
                  <a:pt x="1834" y="1543"/>
                  <a:pt x="1820" y="1525"/>
                </a:cubicBezTo>
                <a:cubicBezTo>
                  <a:pt x="2006" y="1303"/>
                  <a:pt x="2171" y="1060"/>
                  <a:pt x="2318" y="799"/>
                </a:cubicBezTo>
                <a:cubicBezTo>
                  <a:pt x="2281" y="771"/>
                  <a:pt x="2245" y="743"/>
                  <a:pt x="2208" y="715"/>
                </a:cubicBezTo>
                <a:cubicBezTo>
                  <a:pt x="2004" y="941"/>
                  <a:pt x="1829" y="1185"/>
                  <a:pt x="1682" y="1446"/>
                </a:cubicBezTo>
                <a:cubicBezTo>
                  <a:pt x="1635" y="1437"/>
                  <a:pt x="1585" y="1442"/>
                  <a:pt x="1539" y="1462"/>
                </a:cubicBezTo>
                <a:cubicBezTo>
                  <a:pt x="1417" y="1516"/>
                  <a:pt x="1362" y="1658"/>
                  <a:pt x="1416" y="1780"/>
                </a:cubicBezTo>
                <a:cubicBezTo>
                  <a:pt x="1470" y="1902"/>
                  <a:pt x="1612" y="1957"/>
                  <a:pt x="1734" y="1904"/>
                </a:cubicBezTo>
                <a:cubicBezTo>
                  <a:pt x="1749" y="1897"/>
                  <a:pt x="1763" y="1889"/>
                  <a:pt x="1776" y="1880"/>
                </a:cubicBezTo>
                <a:cubicBezTo>
                  <a:pt x="1956" y="1962"/>
                  <a:pt x="2149" y="2024"/>
                  <a:pt x="2359" y="2059"/>
                </a:cubicBezTo>
                <a:cubicBezTo>
                  <a:pt x="2376" y="2010"/>
                  <a:pt x="2394" y="1960"/>
                  <a:pt x="2412" y="1911"/>
                </a:cubicBezTo>
                <a:cubicBezTo>
                  <a:pt x="2243" y="1815"/>
                  <a:pt x="2064" y="1744"/>
                  <a:pt x="1878" y="1691"/>
                </a:cubicBezTo>
                <a:cubicBezTo>
                  <a:pt x="1879" y="1656"/>
                  <a:pt x="1873" y="1620"/>
                  <a:pt x="1857" y="1585"/>
                </a:cubicBezTo>
                <a:close/>
                <a:moveTo>
                  <a:pt x="2501" y="799"/>
                </a:moveTo>
                <a:cubicBezTo>
                  <a:pt x="2283" y="581"/>
                  <a:pt x="1982" y="446"/>
                  <a:pt x="1649" y="446"/>
                </a:cubicBezTo>
                <a:cubicBezTo>
                  <a:pt x="1317" y="446"/>
                  <a:pt x="1016" y="581"/>
                  <a:pt x="798" y="799"/>
                </a:cubicBezTo>
                <a:cubicBezTo>
                  <a:pt x="581" y="1017"/>
                  <a:pt x="446" y="1318"/>
                  <a:pt x="446" y="1650"/>
                </a:cubicBezTo>
                <a:cubicBezTo>
                  <a:pt x="446" y="1982"/>
                  <a:pt x="581" y="2283"/>
                  <a:pt x="798" y="2501"/>
                </a:cubicBezTo>
                <a:cubicBezTo>
                  <a:pt x="1016" y="2719"/>
                  <a:pt x="1317" y="2853"/>
                  <a:pt x="1649" y="2853"/>
                </a:cubicBezTo>
                <a:cubicBezTo>
                  <a:pt x="1982" y="2853"/>
                  <a:pt x="2283" y="2719"/>
                  <a:pt x="2501" y="2501"/>
                </a:cubicBezTo>
                <a:cubicBezTo>
                  <a:pt x="2718" y="2283"/>
                  <a:pt x="2853" y="1982"/>
                  <a:pt x="2853" y="1650"/>
                </a:cubicBezTo>
                <a:cubicBezTo>
                  <a:pt x="2853" y="1318"/>
                  <a:pt x="2718" y="1017"/>
                  <a:pt x="2501" y="799"/>
                </a:cubicBezTo>
                <a:close/>
              </a:path>
            </a:pathLst>
          </a:custGeom>
          <a:solidFill>
            <a:schemeClr val="accent2"/>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3200" dirty="0">
              <a:solidFill>
                <a:schemeClr val="tx1">
                  <a:lumMod val="65000"/>
                  <a:lumOff val="3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3" name="文本框 41"/>
          <p:cNvSpPr txBox="1"/>
          <p:nvPr/>
        </p:nvSpPr>
        <p:spPr>
          <a:xfrm>
            <a:off x="1332437" y="1852734"/>
            <a:ext cx="9527127"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8800" b="1" spc="600" dirty="0">
                <a:latin typeface="思源黑体" panose="020B0500000000000000" pitchFamily="34" charset="-122"/>
                <a:ea typeface="思源黑体" panose="020B0500000000000000" pitchFamily="34" charset="-122"/>
                <a:sym typeface="字魂105号-简雅黑" panose="00000500000000000000" pitchFamily="2" charset="-122"/>
              </a:rPr>
              <a:t>THANK YOU</a:t>
            </a:r>
            <a:endParaRPr lang="zh-CN" altLang="en-US" sz="8800" b="1" spc="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4" name="矩形 43"/>
          <p:cNvSpPr/>
          <p:nvPr/>
        </p:nvSpPr>
        <p:spPr>
          <a:xfrm>
            <a:off x="2134135" y="3333398"/>
            <a:ext cx="7923731" cy="4793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2">
                    <a:lumMod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适用于生产部门</a:t>
            </a:r>
            <a:r>
              <a:rPr lang="en-US" altLang="zh-CN" sz="2800" b="1" dirty="0">
                <a:solidFill>
                  <a:schemeClr val="bg2">
                    <a:lumMod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公司培训</a:t>
            </a:r>
            <a:r>
              <a:rPr lang="en-US" altLang="zh-CN" sz="2800" b="1" dirty="0">
                <a:solidFill>
                  <a:schemeClr val="bg2">
                    <a:lumMod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企业培训</a:t>
            </a:r>
            <a:r>
              <a:rPr lang="en-US" altLang="zh-CN" sz="2800" b="1" dirty="0">
                <a:solidFill>
                  <a:schemeClr val="bg2">
                    <a:lumMod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2800" b="1" dirty="0">
                <a:solidFill>
                  <a:schemeClr val="bg2">
                    <a:lumMod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安全生产</a:t>
            </a:r>
            <a:endParaRPr lang="zh-CN" altLang="en-US" sz="2800" b="1" dirty="0">
              <a:solidFill>
                <a:schemeClr val="bg2">
                  <a:lumMod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45" name="组合 44"/>
          <p:cNvGrpSpPr/>
          <p:nvPr/>
        </p:nvGrpSpPr>
        <p:grpSpPr>
          <a:xfrm>
            <a:off x="5948620" y="1145504"/>
            <a:ext cx="2646080" cy="545014"/>
            <a:chOff x="2884255" y="369618"/>
            <a:chExt cx="2188121" cy="603777"/>
          </a:xfrm>
        </p:grpSpPr>
        <p:sp>
          <p:nvSpPr>
            <p:cNvPr id="46" name="TextBox 15"/>
            <p:cNvSpPr txBox="1"/>
            <p:nvPr/>
          </p:nvSpPr>
          <p:spPr>
            <a:xfrm>
              <a:off x="3746602" y="369618"/>
              <a:ext cx="1325774" cy="3750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dirty="0">
                  <a:solidFill>
                    <a:schemeClr val="bg1">
                      <a:lumMod val="50000"/>
                    </a:schemeClr>
                  </a:solidFill>
                  <a:latin typeface="思源黑体" panose="020B0500000000000000" pitchFamily="34" charset="-122"/>
                  <a:ea typeface="思源黑体" panose="020B0500000000000000" pitchFamily="34" charset="-122"/>
                  <a:sym typeface="字魂105号-简雅黑" panose="00000500000000000000" pitchFamily="2" charset="-122"/>
                </a:rPr>
                <a:t>您的公司名称</a:t>
              </a:r>
              <a:endParaRPr lang="zh-CN" altLang="en-US" sz="1600" b="1" dirty="0">
                <a:solidFill>
                  <a:schemeClr val="bg1">
                    <a:lumMod val="50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7" name="TextBox 16"/>
            <p:cNvSpPr txBox="1"/>
            <p:nvPr/>
          </p:nvSpPr>
          <p:spPr>
            <a:xfrm>
              <a:off x="3709789" y="634710"/>
              <a:ext cx="1325776" cy="261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935" b="1" dirty="0">
                  <a:solidFill>
                    <a:schemeClr val="bg1">
                      <a:lumMod val="50000"/>
                    </a:schemeClr>
                  </a:solidFill>
                  <a:latin typeface="思源黑体" panose="020B0500000000000000" pitchFamily="34" charset="-122"/>
                  <a:ea typeface="思源黑体" panose="020B0500000000000000" pitchFamily="34" charset="-122"/>
                  <a:cs typeface="Arial" panose="020B0604020202020204" pitchFamily="34" charset="0"/>
                  <a:sym typeface="字魂105号-简雅黑" panose="00000500000000000000" pitchFamily="2" charset="-122"/>
                </a:rPr>
                <a:t>YOUR CONPANY NAME</a:t>
              </a:r>
              <a:endParaRPr lang="zh-CN" altLang="en-US" sz="935" b="1" dirty="0">
                <a:solidFill>
                  <a:schemeClr val="bg1">
                    <a:lumMod val="50000"/>
                  </a:schemeClr>
                </a:solidFill>
                <a:latin typeface="思源黑体" panose="020B0500000000000000" pitchFamily="34" charset="-122"/>
                <a:ea typeface="思源黑体" panose="020B0500000000000000" pitchFamily="34" charset="-122"/>
                <a:cs typeface="Arial" panose="020B0604020202020204" pitchFamily="34" charset="0"/>
                <a:sym typeface="字魂105号-简雅黑" panose="00000500000000000000" pitchFamily="2" charset="-122"/>
              </a:endParaRPr>
            </a:p>
          </p:txBody>
        </p:sp>
        <p:sp>
          <p:nvSpPr>
            <p:cNvPr id="48" name="TextBox 17"/>
            <p:cNvSpPr txBox="1"/>
            <p:nvPr/>
          </p:nvSpPr>
          <p:spPr>
            <a:xfrm>
              <a:off x="2884255" y="393762"/>
              <a:ext cx="966585" cy="5796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800" b="1" spc="-200" dirty="0">
                  <a:solidFill>
                    <a:schemeClr val="accent1"/>
                  </a:solidFill>
                  <a:latin typeface="思源黑体" panose="020B0500000000000000" pitchFamily="34" charset="-122"/>
                  <a:ea typeface="思源黑体" panose="020B0500000000000000" pitchFamily="34" charset="-122"/>
                  <a:cs typeface="Arial" panose="020B0604020202020204" pitchFamily="34" charset="0"/>
                  <a:sym typeface="字魂105号-简雅黑" panose="00000500000000000000" pitchFamily="2" charset="-122"/>
                </a:rPr>
                <a:t>LOGO</a:t>
              </a:r>
              <a:endParaRPr lang="zh-CN" altLang="en-US" sz="2800" b="1" spc="-200" dirty="0">
                <a:solidFill>
                  <a:schemeClr val="accent1"/>
                </a:solidFill>
                <a:latin typeface="思源黑体" panose="020B0500000000000000" pitchFamily="34" charset="-122"/>
                <a:ea typeface="思源黑体" panose="020B0500000000000000" pitchFamily="34" charset="-122"/>
                <a:cs typeface="Arial" panose="020B0604020202020204" pitchFamily="34" charset="0"/>
                <a:sym typeface="字魂105号-简雅黑" panose="00000500000000000000" pitchFamily="2" charset="-122"/>
              </a:endParaRPr>
            </a:p>
          </p:txBody>
        </p:sp>
      </p:grpSp>
      <p:sp>
        <p:nvSpPr>
          <p:cNvPr id="49" name="矩形 48"/>
          <p:cNvSpPr/>
          <p:nvPr/>
        </p:nvSpPr>
        <p:spPr>
          <a:xfrm>
            <a:off x="3556268" y="1178335"/>
            <a:ext cx="2347837" cy="4793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思源黑体" panose="020B0500000000000000" pitchFamily="34" charset="-122"/>
                <a:ea typeface="思源黑体" panose="020B0500000000000000" pitchFamily="34" charset="-122"/>
                <a:sym typeface="字魂105号-简雅黑" panose="00000500000000000000" pitchFamily="2" charset="-122"/>
              </a:rPr>
              <a:t>企业管理培训</a:t>
            </a:r>
            <a:endParaRPr lang="zh-CN" altLang="en-US" sz="2400" b="1"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1000"/>
                                        <p:tgtEl>
                                          <p:spTgt spid="38"/>
                                        </p:tgtEl>
                                      </p:cBhvr>
                                    </p:animEffect>
                                    <p:anim calcmode="lin" valueType="num">
                                      <p:cBhvr>
                                        <p:cTn id="28" dur="1000" fill="hold"/>
                                        <p:tgtEl>
                                          <p:spTgt spid="38"/>
                                        </p:tgtEl>
                                        <p:attrNameLst>
                                          <p:attrName>ppt_x</p:attrName>
                                        </p:attrNameLst>
                                      </p:cBhvr>
                                      <p:tavLst>
                                        <p:tav tm="0">
                                          <p:val>
                                            <p:strVal val="#ppt_x"/>
                                          </p:val>
                                        </p:tav>
                                        <p:tav tm="100000">
                                          <p:val>
                                            <p:strVal val="#ppt_x"/>
                                          </p:val>
                                        </p:tav>
                                      </p:tavLst>
                                    </p:anim>
                                    <p:anim calcmode="lin" valueType="num">
                                      <p:cBhvr>
                                        <p:cTn id="29" dur="1000" fill="hold"/>
                                        <p:tgtEl>
                                          <p:spTgt spid="3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2" grpId="0" animBg="1"/>
      <p:bldP spid="43" grpId="0"/>
      <p:bldP spid="44" grpId="0"/>
      <p:bldP spid="4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1335130" y="834478"/>
            <a:ext cx="143301" cy="142578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68" name="矩形 67"/>
          <p:cNvSpPr/>
          <p:nvPr/>
        </p:nvSpPr>
        <p:spPr>
          <a:xfrm>
            <a:off x="1587622" y="845243"/>
            <a:ext cx="4798708" cy="142578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53" name="TextBox 5"/>
          <p:cNvSpPr txBox="1"/>
          <p:nvPr/>
        </p:nvSpPr>
        <p:spPr>
          <a:xfrm>
            <a:off x="1859873" y="1053392"/>
            <a:ext cx="4227080" cy="912879"/>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目录</a:t>
            </a:r>
            <a:r>
              <a:rPr lang="en-US" altLang="zh-CN"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/Contents</a:t>
            </a:r>
            <a:endParaRPr lang="zh-CN" altLang="en-US"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54" name="组合 53"/>
          <p:cNvGrpSpPr/>
          <p:nvPr/>
        </p:nvGrpSpPr>
        <p:grpSpPr>
          <a:xfrm flipH="1">
            <a:off x="1318444" y="2625561"/>
            <a:ext cx="4099656" cy="994565"/>
            <a:chOff x="8145159" y="2017953"/>
            <a:chExt cx="2560940" cy="707460"/>
          </a:xfrm>
        </p:grpSpPr>
        <p:sp>
          <p:nvSpPr>
            <p:cNvPr id="64" name="圆角矩形 63"/>
            <p:cNvSpPr/>
            <p:nvPr/>
          </p:nvSpPr>
          <p:spPr>
            <a:xfrm>
              <a:off x="8145159" y="2221357"/>
              <a:ext cx="2560940" cy="504056"/>
            </a:xfrm>
            <a:prstGeom prst="roundRect">
              <a:avLst>
                <a:gd name="adj" fmla="val 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dirty="0">
                <a:solidFill>
                  <a:srgbClr val="C00000"/>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65" name="圆角矩形 64"/>
            <p:cNvSpPr/>
            <p:nvPr/>
          </p:nvSpPr>
          <p:spPr>
            <a:xfrm>
              <a:off x="9549052" y="2017953"/>
              <a:ext cx="1002009" cy="324947"/>
            </a:xfrm>
            <a:prstGeom prst="roundRect">
              <a:avLst>
                <a:gd name="adj" fmla="val 9725"/>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第一部分</a:t>
              </a:r>
              <a:endPar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72" name="矩形 71"/>
          <p:cNvSpPr/>
          <p:nvPr/>
        </p:nvSpPr>
        <p:spPr>
          <a:xfrm>
            <a:off x="1587622" y="3137497"/>
            <a:ext cx="357020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grpSp>
        <p:nvGrpSpPr>
          <p:cNvPr id="73" name="组合 72"/>
          <p:cNvGrpSpPr/>
          <p:nvPr/>
        </p:nvGrpSpPr>
        <p:grpSpPr>
          <a:xfrm flipH="1">
            <a:off x="1318444" y="3882427"/>
            <a:ext cx="4099656" cy="994565"/>
            <a:chOff x="8145159" y="2017953"/>
            <a:chExt cx="2560940" cy="707460"/>
          </a:xfrm>
        </p:grpSpPr>
        <p:sp>
          <p:nvSpPr>
            <p:cNvPr id="74" name="圆角矩形 73"/>
            <p:cNvSpPr/>
            <p:nvPr/>
          </p:nvSpPr>
          <p:spPr>
            <a:xfrm>
              <a:off x="8145159" y="2221357"/>
              <a:ext cx="2560940" cy="504056"/>
            </a:xfrm>
            <a:prstGeom prst="roundRect">
              <a:avLst>
                <a:gd name="adj" fmla="val 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dirty="0">
                <a:solidFill>
                  <a:srgbClr val="C00000"/>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75" name="圆角矩形 74"/>
            <p:cNvSpPr/>
            <p:nvPr/>
          </p:nvSpPr>
          <p:spPr>
            <a:xfrm>
              <a:off x="9549052" y="2017953"/>
              <a:ext cx="1002009" cy="324947"/>
            </a:xfrm>
            <a:prstGeom prst="roundRect">
              <a:avLst>
                <a:gd name="adj" fmla="val 9725"/>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第二部分</a:t>
              </a:r>
              <a:endPar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grpSp>
        <p:nvGrpSpPr>
          <p:cNvPr id="76" name="组合 75"/>
          <p:cNvGrpSpPr/>
          <p:nvPr/>
        </p:nvGrpSpPr>
        <p:grpSpPr>
          <a:xfrm flipH="1">
            <a:off x="1318444" y="5102358"/>
            <a:ext cx="4099656" cy="994565"/>
            <a:chOff x="8145159" y="2017953"/>
            <a:chExt cx="2560940" cy="707460"/>
          </a:xfrm>
        </p:grpSpPr>
        <p:sp>
          <p:nvSpPr>
            <p:cNvPr id="77" name="圆角矩形 76"/>
            <p:cNvSpPr/>
            <p:nvPr/>
          </p:nvSpPr>
          <p:spPr>
            <a:xfrm>
              <a:off x="8145159" y="2221357"/>
              <a:ext cx="2560940" cy="504056"/>
            </a:xfrm>
            <a:prstGeom prst="roundRect">
              <a:avLst>
                <a:gd name="adj" fmla="val 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dirty="0">
                <a:solidFill>
                  <a:srgbClr val="C00000"/>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78" name="圆角矩形 77"/>
            <p:cNvSpPr/>
            <p:nvPr/>
          </p:nvSpPr>
          <p:spPr>
            <a:xfrm>
              <a:off x="9549052" y="2017953"/>
              <a:ext cx="1002009" cy="324947"/>
            </a:xfrm>
            <a:prstGeom prst="roundRect">
              <a:avLst>
                <a:gd name="adj" fmla="val 9725"/>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第三部分</a:t>
              </a:r>
              <a:endPar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grpSp>
        <p:nvGrpSpPr>
          <p:cNvPr id="79" name="组合 78"/>
          <p:cNvGrpSpPr/>
          <p:nvPr/>
        </p:nvGrpSpPr>
        <p:grpSpPr>
          <a:xfrm flipH="1">
            <a:off x="6755222" y="2667701"/>
            <a:ext cx="4099656" cy="994565"/>
            <a:chOff x="8145159" y="2017953"/>
            <a:chExt cx="2560940" cy="707460"/>
          </a:xfrm>
        </p:grpSpPr>
        <p:sp>
          <p:nvSpPr>
            <p:cNvPr id="80" name="圆角矩形 79"/>
            <p:cNvSpPr/>
            <p:nvPr/>
          </p:nvSpPr>
          <p:spPr>
            <a:xfrm>
              <a:off x="8145159" y="2221357"/>
              <a:ext cx="2560940" cy="504056"/>
            </a:xfrm>
            <a:prstGeom prst="roundRect">
              <a:avLst>
                <a:gd name="adj" fmla="val 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dirty="0">
                <a:solidFill>
                  <a:srgbClr val="C00000"/>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81" name="圆角矩形 80"/>
            <p:cNvSpPr/>
            <p:nvPr/>
          </p:nvSpPr>
          <p:spPr>
            <a:xfrm>
              <a:off x="9549052" y="2017953"/>
              <a:ext cx="1002009" cy="324947"/>
            </a:xfrm>
            <a:prstGeom prst="roundRect">
              <a:avLst>
                <a:gd name="adj" fmla="val 9725"/>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第四部分</a:t>
              </a:r>
              <a:endPar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grpSp>
        <p:nvGrpSpPr>
          <p:cNvPr id="82" name="组合 81"/>
          <p:cNvGrpSpPr/>
          <p:nvPr/>
        </p:nvGrpSpPr>
        <p:grpSpPr>
          <a:xfrm flipH="1">
            <a:off x="6755222" y="3924567"/>
            <a:ext cx="4099656" cy="994565"/>
            <a:chOff x="8145159" y="2017953"/>
            <a:chExt cx="2560940" cy="707460"/>
          </a:xfrm>
        </p:grpSpPr>
        <p:sp>
          <p:nvSpPr>
            <p:cNvPr id="83" name="圆角矩形 82"/>
            <p:cNvSpPr/>
            <p:nvPr/>
          </p:nvSpPr>
          <p:spPr>
            <a:xfrm>
              <a:off x="8145159" y="2221357"/>
              <a:ext cx="2560940" cy="504056"/>
            </a:xfrm>
            <a:prstGeom prst="roundRect">
              <a:avLst>
                <a:gd name="adj" fmla="val 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dirty="0">
                <a:solidFill>
                  <a:srgbClr val="C00000"/>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84" name="圆角矩形 83"/>
            <p:cNvSpPr/>
            <p:nvPr/>
          </p:nvSpPr>
          <p:spPr>
            <a:xfrm>
              <a:off x="9549052" y="2017953"/>
              <a:ext cx="1002009" cy="324947"/>
            </a:xfrm>
            <a:prstGeom prst="roundRect">
              <a:avLst>
                <a:gd name="adj" fmla="val 9725"/>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第五部分</a:t>
              </a:r>
              <a:endPar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grpSp>
        <p:nvGrpSpPr>
          <p:cNvPr id="85" name="组合 84"/>
          <p:cNvGrpSpPr/>
          <p:nvPr/>
        </p:nvGrpSpPr>
        <p:grpSpPr>
          <a:xfrm flipH="1">
            <a:off x="6755222" y="5144498"/>
            <a:ext cx="4099656" cy="994565"/>
            <a:chOff x="8145159" y="2017953"/>
            <a:chExt cx="2560940" cy="707460"/>
          </a:xfrm>
        </p:grpSpPr>
        <p:sp>
          <p:nvSpPr>
            <p:cNvPr id="86" name="圆角矩形 85"/>
            <p:cNvSpPr/>
            <p:nvPr/>
          </p:nvSpPr>
          <p:spPr>
            <a:xfrm>
              <a:off x="8145159" y="2221357"/>
              <a:ext cx="2560940" cy="504056"/>
            </a:xfrm>
            <a:prstGeom prst="roundRect">
              <a:avLst>
                <a:gd name="adj" fmla="val 0"/>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dirty="0">
                <a:solidFill>
                  <a:srgbClr val="C00000"/>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87" name="圆角矩形 86"/>
            <p:cNvSpPr/>
            <p:nvPr/>
          </p:nvSpPr>
          <p:spPr>
            <a:xfrm>
              <a:off x="9549052" y="2017953"/>
              <a:ext cx="1002009" cy="324947"/>
            </a:xfrm>
            <a:prstGeom prst="roundRect">
              <a:avLst>
                <a:gd name="adj" fmla="val 9725"/>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第六部分</a:t>
              </a:r>
              <a:endParaRPr lang="zh-CN" altLang="en-US" sz="1575"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88" name="矩形 87"/>
          <p:cNvSpPr/>
          <p:nvPr/>
        </p:nvSpPr>
        <p:spPr>
          <a:xfrm>
            <a:off x="1566635" y="4365300"/>
            <a:ext cx="2031326"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机械安全操作</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89" name="矩形 88"/>
          <p:cNvSpPr/>
          <p:nvPr/>
        </p:nvSpPr>
        <p:spPr>
          <a:xfrm>
            <a:off x="1598031" y="5614294"/>
            <a:ext cx="1415773"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消防安全</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0" name="矩形 89"/>
          <p:cNvSpPr/>
          <p:nvPr/>
        </p:nvSpPr>
        <p:spPr>
          <a:xfrm>
            <a:off x="7104070" y="3152857"/>
            <a:ext cx="2031326"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电气安全操作</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1" name="矩形 90"/>
          <p:cNvSpPr/>
          <p:nvPr/>
        </p:nvSpPr>
        <p:spPr>
          <a:xfrm>
            <a:off x="7003413" y="4392330"/>
            <a:ext cx="264687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登高操作安全作业</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2" name="矩形 91"/>
          <p:cNvSpPr/>
          <p:nvPr/>
        </p:nvSpPr>
        <p:spPr>
          <a:xfrm>
            <a:off x="7003413" y="5639357"/>
            <a:ext cx="3570208" cy="461665"/>
          </a:xfrm>
          <a:prstGeom prst="rect">
            <a:avLst/>
          </a:prstGeom>
          <a:noFill/>
        </p:spPr>
        <p:txBody>
          <a:bodyPr wrap="none" rtlCol="0">
            <a:spAutoFit/>
            <a:scene3d>
              <a:camera prst="orthographicFront"/>
              <a:lightRig rig="threePt" dir="t"/>
            </a:scene3d>
            <a:sp3d contourW="12700"/>
          </a:bodyPr>
          <a:lstStyle/>
          <a:p>
            <a:r>
              <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危险化学品使用注意事项</a:t>
            </a:r>
            <a:endParaRPr lang="zh-CN" altLang="en-US" sz="2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736103" y="834478"/>
            <a:ext cx="2138674" cy="1425783"/>
          </a:xfrm>
          <a:prstGeom prst="rect">
            <a:avLst/>
          </a:prstGeom>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172690" y="830440"/>
            <a:ext cx="1920785" cy="14405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0-#ppt_w/2"/>
                                          </p:val>
                                        </p:tav>
                                        <p:tav tm="100000">
                                          <p:val>
                                            <p:strVal val="#ppt_x"/>
                                          </p:val>
                                        </p:tav>
                                      </p:tavLst>
                                    </p:anim>
                                    <p:anim calcmode="lin" valueType="num">
                                      <p:cBhvr additive="base">
                                        <p:cTn id="20" dur="500" fill="hold"/>
                                        <p:tgtEl>
                                          <p:spTgt spid="6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0-#ppt_w/2"/>
                                          </p:val>
                                        </p:tav>
                                        <p:tav tm="100000">
                                          <p:val>
                                            <p:strVal val="#ppt_x"/>
                                          </p:val>
                                        </p:tav>
                                      </p:tavLst>
                                    </p:anim>
                                    <p:anim calcmode="lin" valueType="num">
                                      <p:cBhvr additive="base">
                                        <p:cTn id="24" dur="500" fill="hold"/>
                                        <p:tgtEl>
                                          <p:spTgt spid="6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0-#ppt_w/2"/>
                                          </p:val>
                                        </p:tav>
                                        <p:tav tm="100000">
                                          <p:val>
                                            <p:strVal val="#ppt_x"/>
                                          </p:val>
                                        </p:tav>
                                      </p:tavLst>
                                    </p:anim>
                                    <p:anim calcmode="lin" valueType="num">
                                      <p:cBhvr additive="base">
                                        <p:cTn id="28" dur="500" fill="hold"/>
                                        <p:tgtEl>
                                          <p:spTgt spid="53"/>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additive="base">
                                        <p:cTn id="35" dur="500" fill="hold"/>
                                        <p:tgtEl>
                                          <p:spTgt spid="72"/>
                                        </p:tgtEl>
                                        <p:attrNameLst>
                                          <p:attrName>ppt_x</p:attrName>
                                        </p:attrNameLst>
                                      </p:cBhvr>
                                      <p:tavLst>
                                        <p:tav tm="0">
                                          <p:val>
                                            <p:strVal val="#ppt_x"/>
                                          </p:val>
                                        </p:tav>
                                        <p:tav tm="100000">
                                          <p:val>
                                            <p:strVal val="#ppt_x"/>
                                          </p:val>
                                        </p:tav>
                                      </p:tavLst>
                                    </p:anim>
                                    <p:anim calcmode="lin" valueType="num">
                                      <p:cBhvr additive="base">
                                        <p:cTn id="36" dur="500" fill="hold"/>
                                        <p:tgtEl>
                                          <p:spTgt spid="7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 calcmode="lin" valueType="num">
                                      <p:cBhvr additive="base">
                                        <p:cTn id="39" dur="500" fill="hold"/>
                                        <p:tgtEl>
                                          <p:spTgt spid="73"/>
                                        </p:tgtEl>
                                        <p:attrNameLst>
                                          <p:attrName>ppt_x</p:attrName>
                                        </p:attrNameLst>
                                      </p:cBhvr>
                                      <p:tavLst>
                                        <p:tav tm="0">
                                          <p:val>
                                            <p:strVal val="#ppt_x"/>
                                          </p:val>
                                        </p:tav>
                                        <p:tav tm="100000">
                                          <p:val>
                                            <p:strVal val="#ppt_x"/>
                                          </p:val>
                                        </p:tav>
                                      </p:tavLst>
                                    </p:anim>
                                    <p:anim calcmode="lin" valueType="num">
                                      <p:cBhvr additive="base">
                                        <p:cTn id="40" dur="500" fill="hold"/>
                                        <p:tgtEl>
                                          <p:spTgt spid="7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 calcmode="lin" valueType="num">
                                      <p:cBhvr additive="base">
                                        <p:cTn id="43" dur="500" fill="hold"/>
                                        <p:tgtEl>
                                          <p:spTgt spid="76"/>
                                        </p:tgtEl>
                                        <p:attrNameLst>
                                          <p:attrName>ppt_x</p:attrName>
                                        </p:attrNameLst>
                                      </p:cBhvr>
                                      <p:tavLst>
                                        <p:tav tm="0">
                                          <p:val>
                                            <p:strVal val="#ppt_x"/>
                                          </p:val>
                                        </p:tav>
                                        <p:tav tm="100000">
                                          <p:val>
                                            <p:strVal val="#ppt_x"/>
                                          </p:val>
                                        </p:tav>
                                      </p:tavLst>
                                    </p:anim>
                                    <p:anim calcmode="lin" valueType="num">
                                      <p:cBhvr additive="base">
                                        <p:cTn id="44" dur="500" fill="hold"/>
                                        <p:tgtEl>
                                          <p:spTgt spid="7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ppt_x"/>
                                          </p:val>
                                        </p:tav>
                                        <p:tav tm="100000">
                                          <p:val>
                                            <p:strVal val="#ppt_x"/>
                                          </p:val>
                                        </p:tav>
                                      </p:tavLst>
                                    </p:anim>
                                    <p:anim calcmode="lin" valueType="num">
                                      <p:cBhvr additive="base">
                                        <p:cTn id="48" dur="500" fill="hold"/>
                                        <p:tgtEl>
                                          <p:spTgt spid="79"/>
                                        </p:tgtEl>
                                        <p:attrNameLst>
                                          <p:attrName>ppt_y</p:attrName>
                                        </p:attrNameLst>
                                      </p:cBhvr>
                                      <p:tavLst>
                                        <p:tav tm="0">
                                          <p:val>
                                            <p:strVal val="1+#ppt_h/2"/>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additive="base">
                                        <p:cTn id="51" dur="500" fill="hold"/>
                                        <p:tgtEl>
                                          <p:spTgt spid="82"/>
                                        </p:tgtEl>
                                        <p:attrNameLst>
                                          <p:attrName>ppt_x</p:attrName>
                                        </p:attrNameLst>
                                      </p:cBhvr>
                                      <p:tavLst>
                                        <p:tav tm="0">
                                          <p:val>
                                            <p:strVal val="0-#ppt_w/2"/>
                                          </p:val>
                                        </p:tav>
                                        <p:tav tm="100000">
                                          <p:val>
                                            <p:strVal val="#ppt_x"/>
                                          </p:val>
                                        </p:tav>
                                      </p:tavLst>
                                    </p:anim>
                                    <p:anim calcmode="lin" valueType="num">
                                      <p:cBhvr additive="base">
                                        <p:cTn id="52" dur="500" fill="hold"/>
                                        <p:tgtEl>
                                          <p:spTgt spid="82"/>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additive="base">
                                        <p:cTn id="55" dur="500" fill="hold"/>
                                        <p:tgtEl>
                                          <p:spTgt spid="85"/>
                                        </p:tgtEl>
                                        <p:attrNameLst>
                                          <p:attrName>ppt_x</p:attrName>
                                        </p:attrNameLst>
                                      </p:cBhvr>
                                      <p:tavLst>
                                        <p:tav tm="0">
                                          <p:val>
                                            <p:strVal val="#ppt_x"/>
                                          </p:val>
                                        </p:tav>
                                        <p:tav tm="100000">
                                          <p:val>
                                            <p:strVal val="#ppt_x"/>
                                          </p:val>
                                        </p:tav>
                                      </p:tavLst>
                                    </p:anim>
                                    <p:anim calcmode="lin" valueType="num">
                                      <p:cBhvr additive="base">
                                        <p:cTn id="56" dur="500" fill="hold"/>
                                        <p:tgtEl>
                                          <p:spTgt spid="8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500" fill="hold"/>
                                        <p:tgtEl>
                                          <p:spTgt spid="89"/>
                                        </p:tgtEl>
                                        <p:attrNameLst>
                                          <p:attrName>ppt_x</p:attrName>
                                        </p:attrNameLst>
                                      </p:cBhvr>
                                      <p:tavLst>
                                        <p:tav tm="0">
                                          <p:val>
                                            <p:strVal val="#ppt_x"/>
                                          </p:val>
                                        </p:tav>
                                        <p:tav tm="100000">
                                          <p:val>
                                            <p:strVal val="#ppt_x"/>
                                          </p:val>
                                        </p:tav>
                                      </p:tavLst>
                                    </p:anim>
                                    <p:anim calcmode="lin" valueType="num">
                                      <p:cBhvr additive="base">
                                        <p:cTn id="64" dur="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500" fill="hold"/>
                                        <p:tgtEl>
                                          <p:spTgt spid="90"/>
                                        </p:tgtEl>
                                        <p:attrNameLst>
                                          <p:attrName>ppt_x</p:attrName>
                                        </p:attrNameLst>
                                      </p:cBhvr>
                                      <p:tavLst>
                                        <p:tav tm="0">
                                          <p:val>
                                            <p:strVal val="#ppt_x"/>
                                          </p:val>
                                        </p:tav>
                                        <p:tav tm="100000">
                                          <p:val>
                                            <p:strVal val="#ppt_x"/>
                                          </p:val>
                                        </p:tav>
                                      </p:tavLst>
                                    </p:anim>
                                    <p:anim calcmode="lin" valueType="num">
                                      <p:cBhvr additive="base">
                                        <p:cTn id="68" dur="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500" fill="hold"/>
                                        <p:tgtEl>
                                          <p:spTgt spid="91"/>
                                        </p:tgtEl>
                                        <p:attrNameLst>
                                          <p:attrName>ppt_x</p:attrName>
                                        </p:attrNameLst>
                                      </p:cBhvr>
                                      <p:tavLst>
                                        <p:tav tm="0">
                                          <p:val>
                                            <p:strVal val="#ppt_x"/>
                                          </p:val>
                                        </p:tav>
                                        <p:tav tm="100000">
                                          <p:val>
                                            <p:strVal val="#ppt_x"/>
                                          </p:val>
                                        </p:tav>
                                      </p:tavLst>
                                    </p:anim>
                                    <p:anim calcmode="lin" valueType="num">
                                      <p:cBhvr additive="base">
                                        <p:cTn id="72" dur="500" fill="hold"/>
                                        <p:tgtEl>
                                          <p:spTgt spid="9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2"/>
                                        </p:tgtEl>
                                        <p:attrNameLst>
                                          <p:attrName>style.visibility</p:attrName>
                                        </p:attrNameLst>
                                      </p:cBhvr>
                                      <p:to>
                                        <p:strVal val="visible"/>
                                      </p:to>
                                    </p:set>
                                    <p:anim calcmode="lin" valueType="num">
                                      <p:cBhvr additive="base">
                                        <p:cTn id="75" dur="500" fill="hold"/>
                                        <p:tgtEl>
                                          <p:spTgt spid="92"/>
                                        </p:tgtEl>
                                        <p:attrNameLst>
                                          <p:attrName>ppt_x</p:attrName>
                                        </p:attrNameLst>
                                      </p:cBhvr>
                                      <p:tavLst>
                                        <p:tav tm="0">
                                          <p:val>
                                            <p:strVal val="#ppt_x"/>
                                          </p:val>
                                        </p:tav>
                                        <p:tav tm="100000">
                                          <p:val>
                                            <p:strVal val="#ppt_x"/>
                                          </p:val>
                                        </p:tav>
                                      </p:tavLst>
                                    </p:anim>
                                    <p:anim calcmode="lin" valueType="num">
                                      <p:cBhvr additive="base">
                                        <p:cTn id="76"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53" grpId="0"/>
      <p:bldP spid="72" grpId="0"/>
      <p:bldP spid="88" grpId="0"/>
      <p:bldP spid="89" grpId="0"/>
      <p:bldP spid="90" grpId="0"/>
      <p:bldP spid="91" grpId="0"/>
      <p:bldP spid="9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p:cNvSpPr txBox="1"/>
          <p:nvPr/>
        </p:nvSpPr>
        <p:spPr>
          <a:xfrm>
            <a:off x="5208229" y="3757300"/>
            <a:ext cx="4780642" cy="6093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effectLst/>
                <a:uLnTx/>
                <a:uFillTx/>
                <a:latin typeface="思源黑体" panose="020B0500000000000000" pitchFamily="34" charset="-122"/>
                <a:ea typeface="思源黑体" panose="020B0500000000000000" pitchFamily="34" charset="-122"/>
                <a:sym typeface="字魂105号-简雅黑" panose="00000500000000000000" pitchFamily="2" charset="-122"/>
              </a:rPr>
              <a:t>The user can demonstrate on a projector or computer or print the it into a film to be used in a wider field</a:t>
            </a:r>
            <a:endParaRPr kumimoji="0" lang="en-US" altLang="zh-CN" sz="1400" b="0" i="0" u="none" strike="noStrike" kern="1200" cap="none" spc="0" normalizeH="0" baseline="0" noProof="0" dirty="0">
              <a:ln>
                <a:noFill/>
              </a:ln>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cxnSp>
        <p:nvCxnSpPr>
          <p:cNvPr id="7" name="直接连接符 6"/>
          <p:cNvCxnSpPr/>
          <p:nvPr/>
        </p:nvCxnSpPr>
        <p:spPr>
          <a:xfrm>
            <a:off x="4757249" y="3591471"/>
            <a:ext cx="587506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735367" y="2822030"/>
            <a:ext cx="2529539" cy="297004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72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a:t>
            </a:r>
            <a:endParaRPr lang="en-US" altLang="zh-CN" sz="72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15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01</a:t>
            </a:r>
            <a:endParaRPr kumimoji="0" lang="zh-CN" altLang="en-US" sz="11500" b="1" i="1" u="none" strike="noStrike" kern="1200" cap="none" spc="0" normalizeH="0" baseline="0" noProof="0" dirty="0">
              <a:ln>
                <a:noFill/>
              </a:ln>
              <a:solidFill>
                <a:srgbClr val="0070C0"/>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 name="文本框 21"/>
          <p:cNvSpPr txBox="1"/>
          <p:nvPr/>
        </p:nvSpPr>
        <p:spPr>
          <a:xfrm>
            <a:off x="5692872"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0" name="文本框 25"/>
          <p:cNvSpPr txBox="1"/>
          <p:nvPr/>
        </p:nvSpPr>
        <p:spPr>
          <a:xfrm>
            <a:off x="7824120"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1" name="文本框 26"/>
          <p:cNvSpPr txBox="1"/>
          <p:nvPr/>
        </p:nvSpPr>
        <p:spPr>
          <a:xfrm>
            <a:off x="5692872"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2" name="文本框 28"/>
          <p:cNvSpPr txBox="1"/>
          <p:nvPr/>
        </p:nvSpPr>
        <p:spPr>
          <a:xfrm>
            <a:off x="7824120"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4" name="矩形 13"/>
          <p:cNvSpPr/>
          <p:nvPr/>
        </p:nvSpPr>
        <p:spPr>
          <a:xfrm>
            <a:off x="1070101" y="1299235"/>
            <a:ext cx="143301" cy="142578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322593" y="1279651"/>
            <a:ext cx="4798708" cy="144536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8" name="TextBox 5"/>
          <p:cNvSpPr txBox="1"/>
          <p:nvPr/>
        </p:nvSpPr>
        <p:spPr>
          <a:xfrm>
            <a:off x="1594843" y="1487767"/>
            <a:ext cx="5119233" cy="912879"/>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目录</a:t>
            </a:r>
            <a:r>
              <a:rPr lang="en-US" altLang="zh-CN"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/Contents</a:t>
            </a:r>
            <a:endParaRPr lang="zh-CN" altLang="en-US"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4628373" y="2851672"/>
            <a:ext cx="6391493"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393551" y="1292182"/>
            <a:ext cx="2138674" cy="1425783"/>
          </a:xfrm>
          <a:prstGeom prst="rect">
            <a:avLst/>
          </a:prstGeom>
        </p:spPr>
      </p:pic>
      <p:pic>
        <p:nvPicPr>
          <p:cNvPr id="32" name="图片 3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0138" y="1288144"/>
            <a:ext cx="1920785" cy="14405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anim calcmode="lin" valueType="num">
                                      <p:cBhvr>
                                        <p:cTn id="61" dur="1000" fill="hold"/>
                                        <p:tgtEl>
                                          <p:spTgt spid="10"/>
                                        </p:tgtEl>
                                        <p:attrNameLst>
                                          <p:attrName>ppt_x</p:attrName>
                                        </p:attrNameLst>
                                      </p:cBhvr>
                                      <p:tavLst>
                                        <p:tav tm="0">
                                          <p:val>
                                            <p:strVal val="#ppt_x"/>
                                          </p:val>
                                        </p:tav>
                                        <p:tav tm="100000">
                                          <p:val>
                                            <p:strVal val="#ppt_x"/>
                                          </p:val>
                                        </p:tav>
                                      </p:tavLst>
                                    </p:anim>
                                    <p:anim calcmode="lin" valueType="num">
                                      <p:cBhvr>
                                        <p:cTn id="62" dur="1000" fill="hold"/>
                                        <p:tgtEl>
                                          <p:spTgt spid="1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animBg="1"/>
      <p:bldP spid="15"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88743" y="2326468"/>
            <a:ext cx="5117639" cy="535531"/>
          </a:xfrm>
          <a:prstGeom prst="rect">
            <a:avLst/>
          </a:prstGeom>
          <a:solidFill>
            <a:srgbClr val="0070C0"/>
          </a:solidFill>
          <a:ln>
            <a:solidFill>
              <a:srgbClr val="0070C0"/>
            </a:solidFill>
          </a:ln>
        </p:spPr>
        <p:txBody>
          <a:bodyPr vert="horz" wrap="square" lIns="91440" tIns="45720" rIns="91440" bIns="45720" rtlCol="0">
            <a:spAutoFit/>
          </a:bodyPr>
          <a:lstStyle>
            <a:lvl1pPr marL="0" indent="0" algn="ctr"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gn="l"/>
            <a:r>
              <a:rPr lang="en-US" altLang="zh-CN"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①</a:t>
            </a:r>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员工在劳动过程中必须严格遵守安全操作规程</a:t>
            </a:r>
            <a:r>
              <a:rPr lang="en-US" altLang="zh-CN"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遵守本厂规章制度（自律遵章）。</a:t>
            </a:r>
            <a:endPar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 name="文本框 2"/>
          <p:cNvSpPr txBox="1"/>
          <p:nvPr/>
        </p:nvSpPr>
        <p:spPr>
          <a:xfrm>
            <a:off x="6588742" y="3196725"/>
            <a:ext cx="5117639" cy="535531"/>
          </a:xfrm>
          <a:prstGeom prst="rect">
            <a:avLst/>
          </a:prstGeom>
          <a:solidFill>
            <a:srgbClr val="0070C0"/>
          </a:solidFill>
        </p:spPr>
        <p:txBody>
          <a:bodyPr vert="horz" wrap="square" lIns="91440" tIns="45720" rIns="91440" bIns="45720" rtlCol="0">
            <a:spAutoFit/>
          </a:bodyPr>
          <a:lstStyle>
            <a:lvl1pPr marL="0" indent="0" algn="ctr"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gn="l"/>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②员工必须按规定正确使用各种劳动保护用品（正确使用劳动用品）。</a:t>
            </a:r>
            <a:endPar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5" name="文本框 4"/>
          <p:cNvSpPr txBox="1"/>
          <p:nvPr/>
        </p:nvSpPr>
        <p:spPr>
          <a:xfrm>
            <a:off x="6588743" y="4068545"/>
            <a:ext cx="5117638" cy="535531"/>
          </a:xfrm>
          <a:prstGeom prst="rect">
            <a:avLst/>
          </a:prstGeom>
          <a:solidFill>
            <a:srgbClr val="0070C0"/>
          </a:solidFill>
          <a:ln>
            <a:solidFill>
              <a:srgbClr val="0070C0"/>
            </a:solidFill>
          </a:ln>
        </p:spPr>
        <p:txBody>
          <a:bodyPr vert="horz" wrap="square" lIns="91440" tIns="45720" rIns="91440" bIns="45720" rtlCol="0">
            <a:spAutoFit/>
          </a:bodyPr>
          <a:lstStyle>
            <a:lvl1pPr marL="0" indent="0" algn="ctr"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gn="l"/>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③在劳动过程中</a:t>
            </a:r>
            <a:r>
              <a:rPr lang="en-US" altLang="zh-CN"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员工有义务听从用人管理人员的生产指挥</a:t>
            </a:r>
            <a:r>
              <a:rPr lang="en-US" altLang="zh-CN"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不得随意行动（服从管理）。</a:t>
            </a:r>
            <a:endPar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6" name="文本框 5"/>
          <p:cNvSpPr txBox="1"/>
          <p:nvPr/>
        </p:nvSpPr>
        <p:spPr>
          <a:xfrm>
            <a:off x="6570252" y="5003155"/>
            <a:ext cx="5136129" cy="535531"/>
          </a:xfrm>
          <a:prstGeom prst="rect">
            <a:avLst/>
          </a:prstGeom>
          <a:solidFill>
            <a:srgbClr val="0070C0"/>
          </a:solidFill>
        </p:spPr>
        <p:txBody>
          <a:bodyPr vert="horz" wrap="square" lIns="91440" tIns="45720" rIns="91440" bIns="45720" rtlCol="0">
            <a:spAutoFit/>
          </a:bodyPr>
          <a:lstStyle>
            <a:lvl1pPr marL="0" indent="0" algn="ctr" defTabSz="914400" eaLnBrk="1" latinLnBrk="0" hangingPunct="1">
              <a:lnSpc>
                <a:spcPct val="90000"/>
              </a:lnSpc>
              <a:spcBef>
                <a:spcPts val="1000"/>
              </a:spcBef>
              <a:buNone/>
              <a:defRPr sz="24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pPr algn="l"/>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④员工在劳动过程中发现不安全因素或者危险及健康安全险情时</a:t>
            </a:r>
            <a:r>
              <a:rPr lang="en-US" altLang="zh-CN"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有义务向管理人员报告（危险报告的义务）。</a:t>
            </a:r>
            <a:endPar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8" name="矩形 7"/>
          <p:cNvSpPr/>
          <p:nvPr/>
        </p:nvSpPr>
        <p:spPr>
          <a:xfrm>
            <a:off x="6594752" y="1651796"/>
            <a:ext cx="1620957" cy="523220"/>
          </a:xfrm>
          <a:prstGeom prst="rect">
            <a:avLst/>
          </a:prstGeom>
        </p:spPr>
        <p:txBody>
          <a:bodyPr wrap="none">
            <a:spAutoFit/>
          </a:bodyPr>
          <a:lstStyle/>
          <a:p>
            <a:r>
              <a:rPr lang="zh-CN" altLang="en-US" sz="2800" b="1" dirty="0">
                <a:solidFill>
                  <a:srgbClr val="0070C0"/>
                </a:solidFill>
                <a:latin typeface="思源黑体" panose="020B0500000000000000" pitchFamily="34" charset="-122"/>
                <a:ea typeface="思源黑体" panose="020B0500000000000000" pitchFamily="34" charset="-122"/>
                <a:sym typeface="字魂105号-简雅黑" panose="00000500000000000000" pitchFamily="2" charset="-122"/>
              </a:rPr>
              <a:t>员工义务</a:t>
            </a:r>
            <a:endParaRPr lang="zh-CN" altLang="en-US" sz="2800" dirty="0">
              <a:solidFill>
                <a:srgbClr val="0070C0"/>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22" name="组合 21"/>
          <p:cNvGrpSpPr/>
          <p:nvPr/>
        </p:nvGrpSpPr>
        <p:grpSpPr>
          <a:xfrm>
            <a:off x="155113" y="173438"/>
            <a:ext cx="11797132" cy="631294"/>
            <a:chOff x="155113" y="173438"/>
            <a:chExt cx="11797132" cy="631294"/>
          </a:xfrm>
        </p:grpSpPr>
        <p:sp>
          <p:nvSpPr>
            <p:cNvPr id="10" name="矩形 9"/>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1" name="矩形 10"/>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3" name="文本框 19"/>
            <p:cNvSpPr txBox="1"/>
            <p:nvPr/>
          </p:nvSpPr>
          <p:spPr>
            <a:xfrm>
              <a:off x="485017" y="230755"/>
              <a:ext cx="1636929" cy="523220"/>
            </a:xfrm>
            <a:prstGeom prst="rect">
              <a:avLst/>
            </a:prstGeom>
            <a:solidFill>
              <a:srgbClr val="0070C0"/>
            </a:solidFill>
            <a:ln>
              <a:solidFill>
                <a:srgbClr val="0070C0"/>
              </a:solidFill>
            </a:ln>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PART01</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4" name="矩形 13"/>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15" name="直接连接符 14"/>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1706380" y="282522"/>
              <a:ext cx="245865" cy="3741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pic>
        <p:nvPicPr>
          <p:cNvPr id="21" name="图片 20"/>
          <p:cNvPicPr>
            <a:picLocks noChangeAspect="1"/>
          </p:cNvPicPr>
          <p:nvPr/>
        </p:nvPicPr>
        <p:blipFill>
          <a:blip r:embed="rId1" cstate="print">
            <a:extLst>
              <a:ext uri="{28A0092B-C50C-407E-A947-70E740481C1C}">
                <a14:useLocalDpi xmlns:a14="http://schemas.microsoft.com/office/drawing/2010/main" val="0"/>
              </a:ext>
            </a:extLst>
          </a:blip>
          <a:srcRect l="4008" r="4008"/>
          <a:stretch>
            <a:fillRect/>
          </a:stretch>
        </p:blipFill>
        <p:spPr>
          <a:xfrm>
            <a:off x="881587" y="2207915"/>
            <a:ext cx="5035493" cy="3357308"/>
          </a:xfrm>
          <a:prstGeom prst="round2DiagRect">
            <a:avLst>
              <a:gd name="adj1" fmla="val 0"/>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0-#ppt_w/2"/>
                                          </p:val>
                                        </p:tav>
                                        <p:tav tm="100000">
                                          <p:val>
                                            <p:strVal val="#ppt_x"/>
                                          </p:val>
                                        </p:tav>
                                      </p:tavLst>
                                    </p:anim>
                                    <p:anim calcmode="lin" valueType="num">
                                      <p:cBhvr additive="base">
                                        <p:cTn id="25" dur="500" fill="hold"/>
                                        <p:tgtEl>
                                          <p:spTgt spid="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ctrTitle" idx="4294967295"/>
          </p:nvPr>
        </p:nvSpPr>
        <p:spPr>
          <a:xfrm>
            <a:off x="298414" y="1205421"/>
            <a:ext cx="3163888" cy="479425"/>
          </a:xfrm>
        </p:spPr>
        <p:txBody>
          <a:bodyPr wrap="none">
            <a:spAutoFit/>
          </a:bodyPr>
          <a:lstStyle/>
          <a:p>
            <a:pPr algn="l" fontAlgn="base">
              <a:spcAft>
                <a:spcPct val="0"/>
              </a:spcAft>
              <a:buFont typeface="Arial" panose="020B0604020202020204" pitchFamily="34" charset="0"/>
            </a:pPr>
            <a:r>
              <a:rPr lang="zh-CN" altLang="zh-CN" sz="2800" b="1" dirty="0">
                <a:latin typeface="思源黑体" panose="020B0500000000000000" pitchFamily="34" charset="-122"/>
                <a:cs typeface="+mn-cs"/>
                <a:sym typeface="字魂105号-简雅黑" panose="00000500000000000000" pitchFamily="2" charset="-122"/>
              </a:rPr>
              <a:t>员工安全生产责任 </a:t>
            </a:r>
            <a:endParaRPr lang="zh-CN" altLang="zh-CN" sz="2800" b="1" dirty="0">
              <a:latin typeface="思源黑体" panose="020B0500000000000000" pitchFamily="34" charset="-122"/>
              <a:cs typeface="+mn-cs"/>
              <a:sym typeface="字魂105号-简雅黑" panose="00000500000000000000" pitchFamily="2" charset="-122"/>
            </a:endParaRPr>
          </a:p>
        </p:txBody>
      </p:sp>
      <p:sp>
        <p:nvSpPr>
          <p:cNvPr id="2" name="文本框 1"/>
          <p:cNvSpPr txBox="1"/>
          <p:nvPr/>
        </p:nvSpPr>
        <p:spPr>
          <a:xfrm>
            <a:off x="8524218" y="2382037"/>
            <a:ext cx="3140931" cy="978729"/>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1﹑</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认真学习相关知识</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严格遵守本厂的安全生产规章制度和操作规程</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服从管理</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正确佩戴和使用劳动防护用品。</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 name="文本框 2"/>
          <p:cNvSpPr txBox="1"/>
          <p:nvPr/>
        </p:nvSpPr>
        <p:spPr>
          <a:xfrm>
            <a:off x="921631" y="2383325"/>
            <a:ext cx="2986399" cy="1200329"/>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2﹑</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对自己操作的机器或工作用具及环境</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必须每天检查安全性</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发现事故隐患或其它不安全因素</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应当立即向部门负责人报告。</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 name="文本框 3"/>
          <p:cNvSpPr txBox="1"/>
          <p:nvPr/>
        </p:nvSpPr>
        <p:spPr>
          <a:xfrm>
            <a:off x="8524218" y="4587620"/>
            <a:ext cx="2661021" cy="75713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3﹑</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参加安全活动</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学习安全技朮知识</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严格遵守各项规章制度。</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文本框 14"/>
          <p:cNvSpPr txBox="1"/>
          <p:nvPr/>
        </p:nvSpPr>
        <p:spPr>
          <a:xfrm>
            <a:off x="921631" y="4726813"/>
            <a:ext cx="3240225" cy="75713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mn-lt"/>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4﹑</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认真执行交接班制度</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接班前必须认真检查本岗位的设备和安全设施及工</a:t>
            </a:r>
            <a:r>
              <a:rPr lang="en-US" altLang="zh-CN"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rPr>
              <a:t>器具是否齐全完好</a:t>
            </a:r>
            <a:endParaRPr lang="zh-CN" altLang="en-US" sz="1600" dirty="0">
              <a:solidFill>
                <a:schemeClr val="tx1">
                  <a:lumMod val="75000"/>
                  <a:lumOff val="25000"/>
                </a:schemeClr>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2" name="TextBox 11"/>
          <p:cNvSpPr txBox="1"/>
          <p:nvPr/>
        </p:nvSpPr>
        <p:spPr>
          <a:xfrm>
            <a:off x="7922118" y="2471407"/>
            <a:ext cx="370722" cy="370720"/>
          </a:xfrm>
          <a:prstGeom prst="ellipse">
            <a:avLst/>
          </a:prstGeom>
          <a:solidFill>
            <a:srgbClr val="0070C0"/>
          </a:solidFill>
          <a:ln>
            <a:solidFill>
              <a:srgbClr val="0070C0"/>
            </a:solidFill>
          </a:ln>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600" dirty="0">
                <a:latin typeface="思源黑体" panose="020B0500000000000000" pitchFamily="34" charset="-122"/>
                <a:ea typeface="思源黑体" panose="020B0500000000000000" pitchFamily="34" charset="-122"/>
                <a:sym typeface="字魂105号-简雅黑" panose="00000500000000000000" pitchFamily="2" charset="-122"/>
              </a:rPr>
              <a:t>01</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4" name="TextBox 11"/>
          <p:cNvSpPr txBox="1"/>
          <p:nvPr/>
        </p:nvSpPr>
        <p:spPr>
          <a:xfrm>
            <a:off x="7993858" y="4587620"/>
            <a:ext cx="370722" cy="370720"/>
          </a:xfrm>
          <a:prstGeom prst="ellipse">
            <a:avLst/>
          </a:prstGeom>
          <a:solidFill>
            <a:srgbClr val="0070C0"/>
          </a:solidFill>
          <a:ln>
            <a:solidFill>
              <a:srgbClr val="0070C0"/>
            </a:solidFill>
          </a:ln>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600" dirty="0">
                <a:latin typeface="思源黑体" panose="020B0500000000000000" pitchFamily="34" charset="-122"/>
                <a:ea typeface="思源黑体" panose="020B0500000000000000" pitchFamily="34" charset="-122"/>
                <a:sym typeface="字魂105号-简雅黑" panose="00000500000000000000" pitchFamily="2" charset="-122"/>
              </a:rPr>
              <a:t>03</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6" name="TextBox 11"/>
          <p:cNvSpPr txBox="1"/>
          <p:nvPr/>
        </p:nvSpPr>
        <p:spPr>
          <a:xfrm>
            <a:off x="4161856" y="2479710"/>
            <a:ext cx="370722" cy="370720"/>
          </a:xfrm>
          <a:prstGeom prst="ellipse">
            <a:avLst/>
          </a:prstGeom>
          <a:solidFill>
            <a:srgbClr val="0070C0"/>
          </a:solidFill>
          <a:ln>
            <a:solidFill>
              <a:srgbClr val="0070C0"/>
            </a:solidFill>
          </a:ln>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600" dirty="0">
                <a:latin typeface="思源黑体" panose="020B0500000000000000" pitchFamily="34" charset="-122"/>
                <a:ea typeface="思源黑体" panose="020B0500000000000000" pitchFamily="34" charset="-122"/>
                <a:sym typeface="字魂105号-简雅黑" panose="00000500000000000000" pitchFamily="2" charset="-122"/>
              </a:rPr>
              <a:t>02</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8" name="TextBox 11"/>
          <p:cNvSpPr txBox="1"/>
          <p:nvPr/>
        </p:nvSpPr>
        <p:spPr>
          <a:xfrm>
            <a:off x="4161856" y="4681279"/>
            <a:ext cx="370722" cy="370720"/>
          </a:xfrm>
          <a:prstGeom prst="ellipse">
            <a:avLst/>
          </a:prstGeom>
          <a:solidFill>
            <a:srgbClr val="0070C0"/>
          </a:solidFill>
          <a:ln>
            <a:solidFill>
              <a:srgbClr val="0070C0"/>
            </a:solidFill>
          </a:ln>
        </p:spPr>
        <p:txBody>
          <a:bodyPr wrap="square" lIns="0" tIns="0" rIns="0" bIns="0" rtlCol="0" anchor="ctr">
            <a:no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1600" dirty="0">
                <a:latin typeface="思源黑体" panose="020B0500000000000000" pitchFamily="34" charset="-122"/>
                <a:ea typeface="思源黑体" panose="020B0500000000000000" pitchFamily="34" charset="-122"/>
                <a:sym typeface="字魂105号-简雅黑" panose="00000500000000000000" pitchFamily="2" charset="-122"/>
              </a:rPr>
              <a:t>04</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39" name="Group 21_1"/>
          <p:cNvGrpSpPr/>
          <p:nvPr/>
        </p:nvGrpSpPr>
        <p:grpSpPr>
          <a:xfrm>
            <a:off x="155113" y="173438"/>
            <a:ext cx="11797132" cy="631294"/>
            <a:chOff x="155113" y="173438"/>
            <a:chExt cx="11797132" cy="631294"/>
          </a:xfrm>
        </p:grpSpPr>
        <p:sp>
          <p:nvSpPr>
            <p:cNvPr id="40" name="矩形 39"/>
            <p:cNvSpPr/>
            <p:nvPr/>
          </p:nvSpPr>
          <p:spPr>
            <a:xfrm>
              <a:off x="155113" y="173439"/>
              <a:ext cx="143301" cy="63129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1" name="矩形 40"/>
            <p:cNvSpPr/>
            <p:nvPr/>
          </p:nvSpPr>
          <p:spPr>
            <a:xfrm>
              <a:off x="407605" y="173438"/>
              <a:ext cx="1714341" cy="63129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latin typeface="思源黑体" panose="020B0500000000000000" pitchFamily="34" charset="-122"/>
                  <a:ea typeface="思源黑体" panose="020B0500000000000000" pitchFamily="34" charset="-122"/>
                  <a:sym typeface="字魂105号-简雅黑" panose="00000500000000000000" pitchFamily="2" charset="-122"/>
                </a:rPr>
                <a:t>0</a:t>
              </a: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2" name="文本框 19"/>
            <p:cNvSpPr txBox="1"/>
            <p:nvPr/>
          </p:nvSpPr>
          <p:spPr>
            <a:xfrm>
              <a:off x="485017" y="230755"/>
              <a:ext cx="1636929" cy="523220"/>
            </a:xfrm>
            <a:prstGeom prst="rect">
              <a:avLst/>
            </a:prstGeom>
            <a:solidFill>
              <a:srgbClr val="0070C0"/>
            </a:solid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PART01</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43" name="矩形 42"/>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44" name="直接连接符 43"/>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11706380" y="282522"/>
              <a:ext cx="245865" cy="3741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grpSp>
        <p:nvGrpSpPr>
          <p:cNvPr id="8" name="组合 7"/>
          <p:cNvGrpSpPr/>
          <p:nvPr/>
        </p:nvGrpSpPr>
        <p:grpSpPr>
          <a:xfrm>
            <a:off x="4944898" y="2581160"/>
            <a:ext cx="2563691" cy="2551298"/>
            <a:chOff x="4537187" y="2496807"/>
            <a:chExt cx="2532054" cy="2509199"/>
          </a:xfrm>
        </p:grpSpPr>
        <p:sp>
          <p:nvSpPr>
            <p:cNvPr id="5" name="椭圆 4"/>
            <p:cNvSpPr/>
            <p:nvPr/>
          </p:nvSpPr>
          <p:spPr>
            <a:xfrm>
              <a:off x="4537187" y="2496807"/>
              <a:ext cx="2532054" cy="250919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25685" t="10609" r="24498" b="13339"/>
            <a:stretch>
              <a:fillRect/>
            </a:stretch>
          </p:blipFill>
          <p:spPr>
            <a:xfrm>
              <a:off x="4776952" y="2578630"/>
              <a:ext cx="2048570" cy="234555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242"/>
                                        </p:tgtEl>
                                        <p:attrNameLst>
                                          <p:attrName>style.visibility</p:attrName>
                                        </p:attrNameLst>
                                      </p:cBhvr>
                                      <p:to>
                                        <p:strVal val="visible"/>
                                      </p:to>
                                    </p:set>
                                    <p:anim calcmode="lin" valueType="num">
                                      <p:cBhvr additive="base">
                                        <p:cTn id="21" dur="500" fill="hold"/>
                                        <p:tgtEl>
                                          <p:spTgt spid="10242"/>
                                        </p:tgtEl>
                                        <p:attrNameLst>
                                          <p:attrName>ppt_x</p:attrName>
                                        </p:attrNameLst>
                                      </p:cBhvr>
                                      <p:tavLst>
                                        <p:tav tm="0">
                                          <p:val>
                                            <p:strVal val="#ppt_x"/>
                                          </p:val>
                                        </p:tav>
                                        <p:tav tm="100000">
                                          <p:val>
                                            <p:strVal val="#ppt_x"/>
                                          </p:val>
                                        </p:tav>
                                      </p:tavLst>
                                    </p:anim>
                                    <p:anim calcmode="lin" valueType="num">
                                      <p:cBhvr additive="base">
                                        <p:cTn id="22" dur="500" fill="hold"/>
                                        <p:tgtEl>
                                          <p:spTgt spid="1024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500" fill="hold"/>
                                        <p:tgtEl>
                                          <p:spTgt spid="36"/>
                                        </p:tgtEl>
                                        <p:attrNameLst>
                                          <p:attrName>ppt_x</p:attrName>
                                        </p:attrNameLst>
                                      </p:cBhvr>
                                      <p:tavLst>
                                        <p:tav tm="0">
                                          <p:val>
                                            <p:strVal val="#ppt_x"/>
                                          </p:val>
                                        </p:tav>
                                        <p:tav tm="100000">
                                          <p:val>
                                            <p:strVal val="#ppt_x"/>
                                          </p:val>
                                        </p:tav>
                                      </p:tavLst>
                                    </p:anim>
                                    <p:anim calcmode="lin" valueType="num">
                                      <p:cBhvr additive="base">
                                        <p:cTn id="50" dur="500" fill="hold"/>
                                        <p:tgtEl>
                                          <p:spTgt spid="3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2" grpId="0" animBg="1"/>
      <p:bldP spid="3" grpId="0" animBg="1"/>
      <p:bldP spid="4" grpId="0" animBg="1"/>
      <p:bldP spid="15" grpId="0" animBg="1"/>
      <p:bldP spid="32" grpId="0" animBg="1"/>
      <p:bldP spid="34" grpId="0" animBg="1"/>
      <p:bldP spid="36"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139073" y="1576956"/>
            <a:ext cx="4781262" cy="75713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5﹑</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遵守纪律</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精心操作</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严格遵守工艺规程</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安全技朮规程和操作法</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认真做好所需记录</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真实</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rPr>
              <a:t>准确并保持生产场所清洁。</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3" name="文本框 12"/>
          <p:cNvSpPr txBox="1"/>
          <p:nvPr/>
        </p:nvSpPr>
        <p:spPr>
          <a:xfrm>
            <a:off x="2088862" y="4994060"/>
            <a:ext cx="3454854" cy="535531"/>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6﹑</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按时巡回检查</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准确分析</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rPr>
              <a:t>判断和处理生产过程中的异常情况。</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4" name="文本框 13"/>
          <p:cNvSpPr txBox="1"/>
          <p:nvPr/>
        </p:nvSpPr>
        <p:spPr>
          <a:xfrm>
            <a:off x="1699050" y="3530318"/>
            <a:ext cx="2805380" cy="75713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7﹑</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认真维护</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保养设备</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发现异常应妥善处理</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rPr>
              <a:t>及时上报并认真做好记录。</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文本框 14"/>
          <p:cNvSpPr txBox="1"/>
          <p:nvPr/>
        </p:nvSpPr>
        <p:spPr>
          <a:xfrm flipH="1">
            <a:off x="7307162" y="3142385"/>
            <a:ext cx="3411065" cy="535531"/>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8﹑</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正确使用</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妥善保管各种劳动保护用品</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rPr>
              <a:t>器具和防护消防器材。</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文本框 15"/>
          <p:cNvSpPr txBox="1"/>
          <p:nvPr/>
        </p:nvSpPr>
        <p:spPr>
          <a:xfrm>
            <a:off x="8474895" y="4869100"/>
            <a:ext cx="3206668" cy="757130"/>
          </a:xfrm>
          <a:prstGeom prst="rect">
            <a:avLst/>
          </a:prstGeom>
          <a:noFill/>
        </p:spPr>
        <p:txBody>
          <a:bodyPr vert="horz" wrap="square" lIns="91440" tIns="45720" rIns="91440" bIns="45720" rtlCol="0">
            <a:spAutoFit/>
          </a:bodyPr>
          <a:lstStyle>
            <a:lvl1pPr marL="0" indent="0" defTabSz="914400" eaLnBrk="1" latinLnBrk="0" hangingPunct="1">
              <a:lnSpc>
                <a:spcPct val="90000"/>
              </a:lnSpc>
              <a:spcBef>
                <a:spcPts val="1000"/>
              </a:spcBef>
              <a:buNone/>
              <a:defRPr sz="2000">
                <a:latin typeface="宋体" panose="02010600030101010101" pitchFamily="2" charset="-122"/>
                <a:ea typeface="+mn-ea"/>
              </a:defRPr>
            </a:lvl1pPr>
            <a:lvl2pPr indent="0" algn="ctr" defTabSz="914400" eaLnBrk="1" latinLnBrk="0" hangingPunct="1">
              <a:lnSpc>
                <a:spcPct val="90000"/>
              </a:lnSpc>
              <a:spcBef>
                <a:spcPts val="500"/>
              </a:spcBef>
              <a:buNone/>
              <a:defRPr sz="2000">
                <a:latin typeface="+mn-lt"/>
                <a:ea typeface="+mn-ea"/>
              </a:defRPr>
            </a:lvl2pPr>
            <a:lvl3pPr indent="0" algn="ctr" defTabSz="914400" eaLnBrk="1" latinLnBrk="0" hangingPunct="1">
              <a:lnSpc>
                <a:spcPct val="90000"/>
              </a:lnSpc>
              <a:spcBef>
                <a:spcPts val="500"/>
              </a:spcBef>
              <a:buNone/>
              <a:defRPr sz="1800">
                <a:latin typeface="+mn-lt"/>
                <a:ea typeface="+mn-ea"/>
              </a:defRPr>
            </a:lvl3pPr>
            <a:lvl4pPr indent="0" algn="ctr" defTabSz="914400" eaLnBrk="1" latinLnBrk="0" hangingPunct="1">
              <a:lnSpc>
                <a:spcPct val="90000"/>
              </a:lnSpc>
              <a:spcBef>
                <a:spcPts val="500"/>
              </a:spcBef>
              <a:buNone/>
              <a:defRPr sz="1600">
                <a:latin typeface="+mn-lt"/>
                <a:ea typeface="+mn-ea"/>
              </a:defRPr>
            </a:lvl4pPr>
            <a:lvl5pPr indent="0" algn="ctr" defTabSz="914400" eaLnBrk="1" latinLnBrk="0" hangingPunct="1">
              <a:lnSpc>
                <a:spcPct val="90000"/>
              </a:lnSpc>
              <a:spcBef>
                <a:spcPts val="500"/>
              </a:spcBef>
              <a:buNone/>
              <a:defRPr sz="1600">
                <a:latin typeface="+mn-lt"/>
                <a:ea typeface="+mn-ea"/>
              </a:defRPr>
            </a:lvl5pPr>
            <a:lvl6pPr indent="0" algn="ctr">
              <a:lnSpc>
                <a:spcPct val="90000"/>
              </a:lnSpc>
              <a:spcBef>
                <a:spcPts val="500"/>
              </a:spcBef>
              <a:buFont typeface="Arial" panose="020B0604020202020204" pitchFamily="34" charset="0"/>
              <a:buNone/>
              <a:defRPr sz="1600">
                <a:latin typeface="+mn-lt"/>
                <a:ea typeface="+mn-ea"/>
              </a:defRPr>
            </a:lvl6pPr>
            <a:lvl7pPr indent="0" algn="ctr">
              <a:lnSpc>
                <a:spcPct val="90000"/>
              </a:lnSpc>
              <a:spcBef>
                <a:spcPts val="500"/>
              </a:spcBef>
              <a:buFont typeface="Arial" panose="020B0604020202020204" pitchFamily="34" charset="0"/>
              <a:buNone/>
              <a:defRPr sz="1600">
                <a:latin typeface="+mn-lt"/>
                <a:ea typeface="+mn-ea"/>
              </a:defRPr>
            </a:lvl7pPr>
            <a:lvl8pPr indent="0" algn="ctr">
              <a:lnSpc>
                <a:spcPct val="90000"/>
              </a:lnSpc>
              <a:spcBef>
                <a:spcPts val="500"/>
              </a:spcBef>
              <a:buFont typeface="Arial" panose="020B0604020202020204" pitchFamily="34" charset="0"/>
              <a:buNone/>
              <a:defRPr sz="1600">
                <a:latin typeface="+mn-lt"/>
                <a:ea typeface="+mn-ea"/>
              </a:defRPr>
            </a:lvl8pPr>
            <a:lvl9pPr indent="0" algn="ctr">
              <a:lnSpc>
                <a:spcPct val="90000"/>
              </a:lnSpc>
              <a:spcBef>
                <a:spcPts val="500"/>
              </a:spcBef>
              <a:buFont typeface="Arial" panose="020B0604020202020204" pitchFamily="34" charset="0"/>
              <a:buNone/>
              <a:defRPr sz="1600">
                <a:latin typeface="+mn-lt"/>
                <a:ea typeface="+mn-ea"/>
              </a:defRPr>
            </a:lvl9pPr>
          </a:lstStyle>
          <a:p>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9﹑</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不违章作业</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并劝阻或制止他人违章作业</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对违章指挥有权拒绝执行</a:t>
            </a:r>
            <a:r>
              <a:rPr lang="en-US" altLang="zh-CN"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a:t>
            </a:r>
            <a:r>
              <a:rPr lang="zh-CN" altLang="en-US" sz="1600" dirty="0">
                <a:solidFill>
                  <a:prstClr val="black"/>
                </a:solidFill>
                <a:latin typeface="思源黑体" panose="020B0500000000000000" pitchFamily="34" charset="-122"/>
                <a:ea typeface="思源黑体" panose="020B0500000000000000" pitchFamily="34" charset="-122"/>
                <a:sym typeface="字魂105号-简雅黑" panose="00000500000000000000" pitchFamily="2" charset="-122"/>
              </a:rPr>
              <a:t>并及时向领导报告。</a:t>
            </a:r>
            <a:endParaRPr lang="zh-CN" altLang="en-US" sz="16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18" name="组合 17"/>
          <p:cNvGrpSpPr/>
          <p:nvPr/>
        </p:nvGrpSpPr>
        <p:grpSpPr>
          <a:xfrm>
            <a:off x="4559360" y="1774645"/>
            <a:ext cx="3863049" cy="3875560"/>
            <a:chOff x="4403291" y="1319307"/>
            <a:chExt cx="3863049" cy="3875560"/>
          </a:xfrm>
        </p:grpSpPr>
        <p:sp>
          <p:nvSpPr>
            <p:cNvPr id="27" name="Block Arc 9"/>
            <p:cNvSpPr/>
            <p:nvPr/>
          </p:nvSpPr>
          <p:spPr>
            <a:xfrm rot="10800000">
              <a:off x="5627653" y="3761777"/>
              <a:ext cx="1423803" cy="1424244"/>
            </a:xfrm>
            <a:prstGeom prst="blockArc">
              <a:avLst>
                <a:gd name="adj1" fmla="val 10800000"/>
                <a:gd name="adj2" fmla="val 5445255"/>
                <a:gd name="adj3" fmla="val 1459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8" name="Block Arc 10"/>
            <p:cNvSpPr/>
            <p:nvPr/>
          </p:nvSpPr>
          <p:spPr>
            <a:xfrm>
              <a:off x="6842537" y="3770623"/>
              <a:ext cx="1423803" cy="1424244"/>
            </a:xfrm>
            <a:prstGeom prst="blockArc">
              <a:avLst>
                <a:gd name="adj1" fmla="val 10800000"/>
                <a:gd name="adj2" fmla="val 5445255"/>
                <a:gd name="adj3" fmla="val 1459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9" name="Oval 13"/>
            <p:cNvSpPr/>
            <p:nvPr/>
          </p:nvSpPr>
          <p:spPr>
            <a:xfrm>
              <a:off x="6007922" y="2915871"/>
              <a:ext cx="672106" cy="67231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a:t>
              </a:r>
              <a:endPar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0" name="Oval 14"/>
            <p:cNvSpPr/>
            <p:nvPr/>
          </p:nvSpPr>
          <p:spPr>
            <a:xfrm>
              <a:off x="6007922" y="4146588"/>
              <a:ext cx="672106" cy="6723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D</a:t>
              </a:r>
              <a:endPar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1" name="Oval 15"/>
            <p:cNvSpPr/>
            <p:nvPr/>
          </p:nvSpPr>
          <p:spPr>
            <a:xfrm>
              <a:off x="7213965" y="4137742"/>
              <a:ext cx="672106" cy="67231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E</a:t>
              </a:r>
              <a:endPar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2" name="Block Arc 8"/>
            <p:cNvSpPr/>
            <p:nvPr/>
          </p:nvSpPr>
          <p:spPr>
            <a:xfrm>
              <a:off x="5627652" y="2531016"/>
              <a:ext cx="1423803" cy="1424244"/>
            </a:xfrm>
            <a:prstGeom prst="blockArc">
              <a:avLst>
                <a:gd name="adj1" fmla="val 10800000"/>
                <a:gd name="adj2" fmla="val 5445255"/>
                <a:gd name="adj3" fmla="val 1459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3" name="Block Arc 6"/>
            <p:cNvSpPr/>
            <p:nvPr/>
          </p:nvSpPr>
          <p:spPr>
            <a:xfrm>
              <a:off x="4403291" y="1319307"/>
              <a:ext cx="1423803" cy="1424244"/>
            </a:xfrm>
            <a:prstGeom prst="blockArc">
              <a:avLst>
                <a:gd name="adj1" fmla="val 10800000"/>
                <a:gd name="adj2" fmla="val 5445255"/>
                <a:gd name="adj3" fmla="val 1459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4" name="Block Arc 7"/>
            <p:cNvSpPr/>
            <p:nvPr/>
          </p:nvSpPr>
          <p:spPr>
            <a:xfrm rot="10800000">
              <a:off x="4403292" y="2531058"/>
              <a:ext cx="1423803" cy="1424244"/>
            </a:xfrm>
            <a:prstGeom prst="blockArc">
              <a:avLst>
                <a:gd name="adj1" fmla="val 10800000"/>
                <a:gd name="adj2" fmla="val 5445255"/>
                <a:gd name="adj3" fmla="val 14593"/>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200" dirty="0">
                <a:solidFill>
                  <a:schemeClr val="tx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5" name="Oval 11"/>
            <p:cNvSpPr/>
            <p:nvPr/>
          </p:nvSpPr>
          <p:spPr>
            <a:xfrm>
              <a:off x="4779140" y="1695271"/>
              <a:ext cx="672106" cy="67231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A</a:t>
              </a:r>
              <a:endPar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36" name="Oval 12"/>
            <p:cNvSpPr/>
            <p:nvPr/>
          </p:nvSpPr>
          <p:spPr>
            <a:xfrm>
              <a:off x="4783560" y="2907024"/>
              <a:ext cx="672106" cy="6723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B</a:t>
              </a:r>
              <a:endPar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grpSp>
      <p:grpSp>
        <p:nvGrpSpPr>
          <p:cNvPr id="38" name="Group 21_1"/>
          <p:cNvGrpSpPr/>
          <p:nvPr/>
        </p:nvGrpSpPr>
        <p:grpSpPr>
          <a:xfrm>
            <a:off x="155113" y="173438"/>
            <a:ext cx="11797132" cy="631294"/>
            <a:chOff x="155113" y="173438"/>
            <a:chExt cx="11797132" cy="631294"/>
          </a:xfrm>
        </p:grpSpPr>
        <p:sp>
          <p:nvSpPr>
            <p:cNvPr id="39" name="矩形 38"/>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0" name="矩形 39"/>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41"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PART01</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42" name="矩形 41"/>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43" name="直接连接符 42"/>
            <p:cNvCxnSpPr/>
            <p:nvPr/>
          </p:nvCxnSpPr>
          <p:spPr>
            <a:xfrm>
              <a:off x="2195401" y="776617"/>
              <a:ext cx="9733004"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1706380" y="282522"/>
              <a:ext cx="245865" cy="37418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26" name="Rectangle 2"/>
          <p:cNvSpPr txBox="1">
            <a:spLocks noRot="1" noChangeArrowheads="1"/>
          </p:cNvSpPr>
          <p:nvPr/>
        </p:nvSpPr>
        <p:spPr>
          <a:xfrm>
            <a:off x="407605" y="1215206"/>
            <a:ext cx="3163888" cy="479425"/>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思源黑体" panose="020B0500000000000000" pitchFamily="34" charset="-122"/>
                <a:cs typeface="+mj-cs"/>
              </a:defRPr>
            </a:lvl1pPr>
          </a:lstStyle>
          <a:p>
            <a:pPr fontAlgn="base">
              <a:spcAft>
                <a:spcPct val="0"/>
              </a:spcAft>
              <a:buFont typeface="Arial" panose="020B0604020202020204" pitchFamily="34" charset="0"/>
              <a:buNone/>
            </a:pPr>
            <a:r>
              <a:rPr lang="zh-CN" altLang="zh-CN" sz="2800" b="1">
                <a:latin typeface="思源黑体" panose="020B0500000000000000" pitchFamily="34" charset="-122"/>
                <a:cs typeface="+mn-cs"/>
                <a:sym typeface="字魂105号-简雅黑" panose="00000500000000000000" pitchFamily="2" charset="-122"/>
              </a:rPr>
              <a:t>员工安全生产责任 </a:t>
            </a:r>
            <a:endParaRPr lang="zh-CN" altLang="zh-CN" sz="2800" b="1" dirty="0">
              <a:latin typeface="思源黑体" panose="020B0500000000000000" pitchFamily="34" charset="-122"/>
              <a:cs typeface="+mn-cs"/>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ppt_x"/>
                                          </p:val>
                                        </p:tav>
                                        <p:tav tm="100000">
                                          <p:val>
                                            <p:strVal val="#ppt_x"/>
                                          </p:val>
                                        </p:tav>
                                      </p:tavLst>
                                    </p:anim>
                                    <p:anim calcmode="lin" valueType="num">
                                      <p:cBhvr additive="base">
                                        <p:cTn id="1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0"/>
                                        <p:tgtEl>
                                          <p:spTgt spid="38"/>
                                        </p:tgtEl>
                                      </p:cBhvr>
                                    </p:animEffect>
                                    <p:anim calcmode="lin" valueType="num">
                                      <p:cBhvr>
                                        <p:cTn id="48" dur="1000" fill="hold"/>
                                        <p:tgtEl>
                                          <p:spTgt spid="38"/>
                                        </p:tgtEl>
                                        <p:attrNameLst>
                                          <p:attrName>ppt_x</p:attrName>
                                        </p:attrNameLst>
                                      </p:cBhvr>
                                      <p:tavLst>
                                        <p:tav tm="0">
                                          <p:val>
                                            <p:strVal val="#ppt_x"/>
                                          </p:val>
                                        </p:tav>
                                        <p:tav tm="100000">
                                          <p:val>
                                            <p:strVal val="#ppt_x"/>
                                          </p:val>
                                        </p:tav>
                                      </p:tavLst>
                                    </p:anim>
                                    <p:anim calcmode="lin" valueType="num">
                                      <p:cBhvr>
                                        <p:cTn id="4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4" grpId="0" animBg="1"/>
      <p:bldP spid="15" grpId="0" animBg="1"/>
      <p:bldP spid="16" grpId="0"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17"/>
          <p:cNvSpPr txBox="1"/>
          <p:nvPr/>
        </p:nvSpPr>
        <p:spPr>
          <a:xfrm>
            <a:off x="5208229" y="3757300"/>
            <a:ext cx="4780642" cy="609398"/>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rPr>
              <a:t>The user can demonstrate on a projector or computer or print the it into a film to be used in a wider field</a:t>
            </a:r>
            <a:endParaRPr kumimoji="0" lang="en-US" altLang="zh-CN" sz="1400" b="0" i="0" u="none" strike="noStrike" kern="1200" cap="none" spc="0" normalizeH="0" baseline="0" noProof="0" dirty="0">
              <a:ln>
                <a:noFill/>
              </a:ln>
              <a:solidFill>
                <a:schemeClr val="bg1">
                  <a:lumMod val="50000"/>
                </a:schemeClr>
              </a:solidFill>
              <a:effectLst/>
              <a:uLnTx/>
              <a:uFillTx/>
              <a:latin typeface="思源黑体" panose="020B0500000000000000" pitchFamily="34" charset="-122"/>
              <a:ea typeface="思源黑体" panose="020B0500000000000000" pitchFamily="34" charset="-122"/>
              <a:sym typeface="字魂105号-简雅黑" panose="00000500000000000000" pitchFamily="2" charset="-122"/>
            </a:endParaRPr>
          </a:p>
        </p:txBody>
      </p:sp>
      <p:cxnSp>
        <p:nvCxnSpPr>
          <p:cNvPr id="7" name="直接连接符 6"/>
          <p:cNvCxnSpPr/>
          <p:nvPr/>
        </p:nvCxnSpPr>
        <p:spPr>
          <a:xfrm>
            <a:off x="4643045" y="3591471"/>
            <a:ext cx="587506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文本框 19"/>
          <p:cNvSpPr txBox="1"/>
          <p:nvPr/>
        </p:nvSpPr>
        <p:spPr>
          <a:xfrm>
            <a:off x="1735367" y="2822030"/>
            <a:ext cx="2529539" cy="2970044"/>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72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a:t>
            </a:r>
            <a:endParaRPr lang="en-US" altLang="zh-CN" sz="72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a:p>
            <a:pPr marL="0" marR="0" lvl="0" indent="0" algn="dist" defTabSz="914400" rtl="0" eaLnBrk="1" fontAlgn="auto" latinLnBrk="0" hangingPunct="1">
              <a:lnSpc>
                <a:spcPct val="100000"/>
              </a:lnSpc>
              <a:spcBef>
                <a:spcPts val="0"/>
              </a:spcBef>
              <a:spcAft>
                <a:spcPts val="0"/>
              </a:spcAft>
              <a:buClrTx/>
              <a:buSzTx/>
              <a:buFontTx/>
              <a:buNone/>
              <a:defRPr/>
            </a:pPr>
            <a:r>
              <a:rPr lang="en-US" altLang="zh-CN" sz="11500" b="1" i="1" noProof="0" dirty="0">
                <a:solidFill>
                  <a:srgbClr val="0070C0"/>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02</a:t>
            </a:r>
            <a:endParaRPr kumimoji="0" lang="zh-CN" altLang="en-US" sz="11500" b="1" i="1" u="none" strike="noStrike" kern="1200" cap="none" spc="0" normalizeH="0" baseline="0" noProof="0" dirty="0">
              <a:ln>
                <a:noFill/>
              </a:ln>
              <a:solidFill>
                <a:srgbClr val="0070C0"/>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 name="文本框 21"/>
          <p:cNvSpPr txBox="1"/>
          <p:nvPr/>
        </p:nvSpPr>
        <p:spPr>
          <a:xfrm>
            <a:off x="5692872"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0" name="文本框 25"/>
          <p:cNvSpPr txBox="1"/>
          <p:nvPr/>
        </p:nvSpPr>
        <p:spPr>
          <a:xfrm>
            <a:off x="7824120" y="4470763"/>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1" name="文本框 26"/>
          <p:cNvSpPr txBox="1"/>
          <p:nvPr/>
        </p:nvSpPr>
        <p:spPr>
          <a:xfrm>
            <a:off x="5692872"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2" name="文本框 28"/>
          <p:cNvSpPr txBox="1"/>
          <p:nvPr/>
        </p:nvSpPr>
        <p:spPr>
          <a:xfrm>
            <a:off x="7824120" y="4914727"/>
            <a:ext cx="1608133" cy="307777"/>
          </a:xfrm>
          <a:prstGeom prst="rect">
            <a:avLst/>
          </a:prstGeom>
          <a:noFill/>
        </p:spPr>
        <p:txBody>
          <a:bodyPr wrap="non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buFont typeface="Wingdings" panose="05000000000000000000" pitchFamily="2" charset="2"/>
              <a:buChar char="l"/>
              <a:defRPr/>
            </a:pPr>
            <a:r>
              <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标题文字添加</a:t>
            </a:r>
            <a:endParaRPr lang="zh-CN" altLang="en-US" sz="1400" dirty="0">
              <a:solidFill>
                <a:schemeClr val="tx1">
                  <a:lumMod val="50000"/>
                  <a:lumOff val="50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14" name="矩形 13"/>
          <p:cNvSpPr/>
          <p:nvPr/>
        </p:nvSpPr>
        <p:spPr>
          <a:xfrm>
            <a:off x="1070101" y="1299235"/>
            <a:ext cx="143301" cy="142578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矩形 14"/>
          <p:cNvSpPr/>
          <p:nvPr/>
        </p:nvSpPr>
        <p:spPr>
          <a:xfrm>
            <a:off x="1322593" y="1279651"/>
            <a:ext cx="4798708" cy="144536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6393551" y="1272319"/>
            <a:ext cx="2168050" cy="1445366"/>
          </a:xfrm>
          <a:prstGeom prst="rect">
            <a:avLst/>
          </a:prstGeom>
        </p:spPr>
      </p:pic>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8833851" y="1262766"/>
            <a:ext cx="1926298" cy="1462252"/>
          </a:xfrm>
          <a:prstGeom prst="rect">
            <a:avLst/>
          </a:prstGeom>
        </p:spPr>
      </p:pic>
      <p:sp>
        <p:nvSpPr>
          <p:cNvPr id="18" name="TextBox 5"/>
          <p:cNvSpPr txBox="1"/>
          <p:nvPr/>
        </p:nvSpPr>
        <p:spPr>
          <a:xfrm>
            <a:off x="1594843" y="1487767"/>
            <a:ext cx="5119233" cy="912879"/>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5330" b="1"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目录</a:t>
            </a:r>
            <a:r>
              <a:rPr lang="en-US" altLang="zh-CN"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/Contents</a:t>
            </a:r>
            <a:endParaRPr lang="zh-CN" altLang="en-US" sz="4265"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5824328" y="2822030"/>
            <a:ext cx="3570208" cy="769441"/>
          </a:xfrm>
          <a:prstGeom prst="rect">
            <a:avLst/>
          </a:prstGeom>
          <a:noFill/>
        </p:spPr>
        <p:txBody>
          <a:bodyPr wrap="none" rtlCol="0">
            <a:spAutoFit/>
            <a:scene3d>
              <a:camera prst="orthographicFront"/>
              <a:lightRig rig="threePt" dir="t"/>
            </a:scene3d>
            <a:sp3d contourW="12700"/>
          </a:bodyPr>
          <a:lstStyle/>
          <a:p>
            <a:r>
              <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机械安全操作</a:t>
            </a:r>
            <a:endParaRPr lang="zh-CN" altLang="en-US" sz="44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1000"/>
                                        <p:tgtEl>
                                          <p:spTgt spid="10"/>
                                        </p:tgtEl>
                                      </p:cBhvr>
                                    </p:animEffect>
                                    <p:anim calcmode="lin" valueType="num">
                                      <p:cBhvr>
                                        <p:cTn id="72" dur="1000" fill="hold"/>
                                        <p:tgtEl>
                                          <p:spTgt spid="10"/>
                                        </p:tgtEl>
                                        <p:attrNameLst>
                                          <p:attrName>ppt_x</p:attrName>
                                        </p:attrNameLst>
                                      </p:cBhvr>
                                      <p:tavLst>
                                        <p:tav tm="0">
                                          <p:val>
                                            <p:strVal val="#ppt_x"/>
                                          </p:val>
                                        </p:tav>
                                        <p:tav tm="100000">
                                          <p:val>
                                            <p:strVal val="#ppt_x"/>
                                          </p:val>
                                        </p:tav>
                                      </p:tavLst>
                                    </p:anim>
                                    <p:anim calcmode="lin" valueType="num">
                                      <p:cBhvr>
                                        <p:cTn id="7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4" grpId="0" animBg="1"/>
      <p:bldP spid="15" grpId="0" animBg="1"/>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742837" y="2113817"/>
            <a:ext cx="3527801" cy="352780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5" name="椭圆 14"/>
          <p:cNvSpPr/>
          <p:nvPr/>
        </p:nvSpPr>
        <p:spPr>
          <a:xfrm>
            <a:off x="4235528" y="2113818"/>
            <a:ext cx="3527801" cy="352780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6" name="椭圆 15"/>
          <p:cNvSpPr/>
          <p:nvPr/>
        </p:nvSpPr>
        <p:spPr>
          <a:xfrm>
            <a:off x="7733850" y="2049483"/>
            <a:ext cx="3527801" cy="3527801"/>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nvGrpSpPr>
          <p:cNvPr id="5" name="组合 4"/>
          <p:cNvGrpSpPr/>
          <p:nvPr/>
        </p:nvGrpSpPr>
        <p:grpSpPr>
          <a:xfrm>
            <a:off x="155113" y="173438"/>
            <a:ext cx="11797133" cy="631294"/>
            <a:chOff x="155113" y="173438"/>
            <a:chExt cx="11797133" cy="631294"/>
          </a:xfrm>
        </p:grpSpPr>
        <p:sp>
          <p:nvSpPr>
            <p:cNvPr id="6" name="矩形 5"/>
            <p:cNvSpPr/>
            <p:nvPr/>
          </p:nvSpPr>
          <p:spPr>
            <a:xfrm>
              <a:off x="155113" y="173439"/>
              <a:ext cx="143301" cy="6312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7" name="矩形 6"/>
            <p:cNvSpPr/>
            <p:nvPr/>
          </p:nvSpPr>
          <p:spPr>
            <a:xfrm>
              <a:off x="407605" y="173438"/>
              <a:ext cx="1714341" cy="631294"/>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8" name="文本框 19"/>
            <p:cNvSpPr txBox="1"/>
            <p:nvPr/>
          </p:nvSpPr>
          <p:spPr>
            <a:xfrm>
              <a:off x="485017" y="230755"/>
              <a:ext cx="1636929" cy="523220"/>
            </a:xfrm>
            <a:prstGeom prst="rect">
              <a:avLst/>
            </a:prstGeom>
            <a:noFill/>
          </p:spPr>
          <p:txBody>
            <a:bodyPr wrap="square" rtlCol="0">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i="1" noProof="0" dirty="0">
                  <a:solidFill>
                    <a:schemeClr val="bg1"/>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PART02</a:t>
              </a:r>
              <a:endParaRPr kumimoji="0" lang="zh-CN" altLang="en-US" sz="2800" b="1" i="1" u="none" strike="noStrike" kern="1200" cap="none" spc="0" normalizeH="0" baseline="0" noProof="0" dirty="0">
                <a:ln>
                  <a:noFill/>
                </a:ln>
                <a:solidFill>
                  <a:schemeClr val="bg1"/>
                </a:solidFill>
                <a:effectLst/>
                <a:uLnTx/>
                <a:uFillTx/>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sp>
          <p:nvSpPr>
            <p:cNvPr id="9" name="矩形 8"/>
            <p:cNvSpPr/>
            <p:nvPr/>
          </p:nvSpPr>
          <p:spPr>
            <a:xfrm>
              <a:off x="2195401" y="253397"/>
              <a:ext cx="4134465"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rPr>
                <a:t>员工义务与安全生产责任</a:t>
              </a:r>
              <a:endParaRPr lang="zh-CN" altLang="en-US" sz="2800" b="1" dirty="0">
                <a:solidFill>
                  <a:schemeClr val="tx1">
                    <a:lumMod val="75000"/>
                    <a:lumOff val="25000"/>
                  </a:schemeClr>
                </a:solidFill>
                <a:latin typeface="思源黑体" panose="020B0500000000000000" pitchFamily="34" charset="-122"/>
                <a:ea typeface="思源黑体" panose="020B0500000000000000" pitchFamily="34" charset="-122"/>
                <a:cs typeface="经典综艺体简" panose="02010609000101010101" pitchFamily="49" charset="-122"/>
                <a:sym typeface="字魂105号-简雅黑" panose="00000500000000000000" pitchFamily="2" charset="-122"/>
              </a:endParaRPr>
            </a:p>
          </p:txBody>
        </p:sp>
        <p:cxnSp>
          <p:nvCxnSpPr>
            <p:cNvPr id="10" name="直接连接符 9"/>
            <p:cNvCxnSpPr/>
            <p:nvPr/>
          </p:nvCxnSpPr>
          <p:spPr>
            <a:xfrm>
              <a:off x="2195401" y="776617"/>
              <a:ext cx="9733004" cy="0"/>
            </a:xfrm>
            <a:prstGeom prst="line">
              <a:avLst/>
            </a:prstGeom>
            <a:solidFill>
              <a:srgbClr val="0070C0"/>
            </a:solidFill>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11706380" y="282522"/>
              <a:ext cx="245866" cy="37417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3200" dirty="0">
                <a:latin typeface="思源黑体" panose="020B0500000000000000" pitchFamily="34" charset="-122"/>
                <a:ea typeface="思源黑体" panose="020B0500000000000000" pitchFamily="34" charset="-122"/>
                <a:sym typeface="字魂105号-简雅黑" panose="00000500000000000000" pitchFamily="2" charset="-122"/>
              </a:endParaRPr>
            </a:p>
          </p:txBody>
        </p:sp>
      </p:grpSp>
      <p:sp>
        <p:nvSpPr>
          <p:cNvPr id="17" name="矩形 16"/>
          <p:cNvSpPr/>
          <p:nvPr/>
        </p:nvSpPr>
        <p:spPr>
          <a:xfrm>
            <a:off x="1264775" y="2990966"/>
            <a:ext cx="2376165" cy="1938992"/>
          </a:xfrm>
          <a:prstGeom prst="rect">
            <a:avLst/>
          </a:prstGeom>
        </p:spPr>
        <p:txBody>
          <a:bodyPr wrap="square">
            <a:spAutoFit/>
          </a:bodyPr>
          <a:lstStyle/>
          <a:p>
            <a:pPr algn="ctr">
              <a:lnSpc>
                <a:spcPct val="150000"/>
              </a:lnSpc>
            </a:pPr>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应该停车进行的工作，不准开车进行；在没有确认机器已完全停稳前不准打开防护罩或用手触动危险部位；</a:t>
            </a:r>
            <a:endPar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8" name="矩形 17"/>
          <p:cNvSpPr/>
          <p:nvPr/>
        </p:nvSpPr>
        <p:spPr>
          <a:xfrm>
            <a:off x="4943247" y="3175632"/>
            <a:ext cx="2094834" cy="1569660"/>
          </a:xfrm>
          <a:prstGeom prst="rect">
            <a:avLst/>
          </a:prstGeom>
        </p:spPr>
        <p:txBody>
          <a:bodyPr wrap="square">
            <a:spAutoFit/>
          </a:bodyPr>
          <a:lstStyle/>
          <a:p>
            <a:pPr algn="ctr">
              <a:lnSpc>
                <a:spcPct val="150000"/>
              </a:lnSpc>
            </a:pPr>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允许不停车进行的工作，在工作时要严防手、衣服工具等接触机器危险部位；</a:t>
            </a:r>
            <a:endPar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19" name="矩形 18"/>
          <p:cNvSpPr/>
          <p:nvPr/>
        </p:nvSpPr>
        <p:spPr>
          <a:xfrm>
            <a:off x="8275624" y="3067424"/>
            <a:ext cx="2687838" cy="1569660"/>
          </a:xfrm>
          <a:prstGeom prst="rect">
            <a:avLst/>
          </a:prstGeom>
        </p:spPr>
        <p:txBody>
          <a:bodyPr wrap="square">
            <a:spAutoFit/>
          </a:bodyPr>
          <a:lstStyle/>
          <a:p>
            <a:pPr algn="ctr">
              <a:lnSpc>
                <a:spcPct val="150000"/>
              </a:lnSpc>
            </a:pPr>
            <a:r>
              <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检修机器必须挂“正在检修”标识，并向操作工交待清楚。“正在检修”标识谁挂谁摘，严禁别人乱动；</a:t>
            </a:r>
            <a:endParaRPr lang="zh-CN" altLang="en-US" sz="16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2" name="Oval 12"/>
          <p:cNvSpPr/>
          <p:nvPr/>
        </p:nvSpPr>
        <p:spPr>
          <a:xfrm>
            <a:off x="4770614" y="2067359"/>
            <a:ext cx="672106" cy="67231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B</a:t>
            </a:r>
            <a:endPar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3" name="Oval 13"/>
          <p:cNvSpPr/>
          <p:nvPr/>
        </p:nvSpPr>
        <p:spPr>
          <a:xfrm>
            <a:off x="8233826" y="2067359"/>
            <a:ext cx="672106" cy="67231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C</a:t>
            </a:r>
            <a:endPar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
        <p:nvSpPr>
          <p:cNvPr id="24" name="Oval 11"/>
          <p:cNvSpPr/>
          <p:nvPr/>
        </p:nvSpPr>
        <p:spPr>
          <a:xfrm>
            <a:off x="1264775" y="2067359"/>
            <a:ext cx="672106" cy="67231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rPr>
              <a:t>A</a:t>
            </a:r>
            <a:endParaRPr lang="en-US" sz="3200" dirty="0">
              <a:solidFill>
                <a:schemeClr val="bg1"/>
              </a:solidFill>
              <a:latin typeface="思源黑体" panose="020B0500000000000000" pitchFamily="34" charset="-122"/>
              <a:ea typeface="思源黑体" panose="020B0500000000000000" pitchFamily="34" charset="-122"/>
              <a:sym typeface="字魂105号-简雅黑"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0-#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0-#ppt_w/2"/>
                                          </p:val>
                                        </p:tav>
                                        <p:tav tm="100000">
                                          <p:val>
                                            <p:strVal val="#ppt_x"/>
                                          </p:val>
                                        </p:tav>
                                      </p:tavLst>
                                    </p:anim>
                                    <p:anim calcmode="lin" valueType="num">
                                      <p:cBhvr additive="base">
                                        <p:cTn id="36" dur="500" fill="hold"/>
                                        <p:tgtEl>
                                          <p:spTgt spid="2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0-#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2" grpId="0" animBg="1"/>
      <p:bldP spid="23" grpId="0" animBg="1"/>
      <p:bldP spid="24" grpId="0" animBg="1"/>
    </p:bldLst>
  </p:timing>
</p:sld>
</file>

<file path=ppt/tags/tag1.xml><?xml version="1.0" encoding="utf-8"?>
<p:tagLst xmlns:p="http://schemas.openxmlformats.org/presentationml/2006/main">
  <p:tag name="ISLIDE.ICON" val="#404703;#404703;#404703;#404329;#404329;#404703;"/>
</p:tagLst>
</file>

<file path=ppt/tags/tag2.xml><?xml version="1.0" encoding="utf-8"?>
<p:tagLst xmlns:p="http://schemas.openxmlformats.org/presentationml/2006/main">
  <p:tag name="ISPRING_PRESENTATION_TITLE" val="717"/>
</p:tagLst>
</file>

<file path=ppt/theme/theme1.xml><?xml version="1.0" encoding="utf-8"?>
<a:theme xmlns:a="http://schemas.openxmlformats.org/drawingml/2006/main" name="Office 主题">
  <a:themeElements>
    <a:clrScheme name="自定义 14">
      <a:dk1>
        <a:srgbClr val="000000"/>
      </a:dk1>
      <a:lt1>
        <a:srgbClr val="FFFFFF"/>
      </a:lt1>
      <a:dk2>
        <a:srgbClr val="0070C0"/>
      </a:dk2>
      <a:lt2>
        <a:srgbClr val="0070C0"/>
      </a:lt2>
      <a:accent1>
        <a:srgbClr val="0070C0"/>
      </a:accent1>
      <a:accent2>
        <a:srgbClr val="0070C0"/>
      </a:accent2>
      <a:accent3>
        <a:srgbClr val="A5A5A5"/>
      </a:accent3>
      <a:accent4>
        <a:srgbClr val="0070C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FFB400"/>
    </a:accent1>
    <a:accent2>
      <a:srgbClr val="1B1B1B"/>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4948</Words>
  <Application>WPS 演示</Application>
  <PresentationFormat>宽屏</PresentationFormat>
  <Paragraphs>502</Paragraphs>
  <Slides>28</Slides>
  <Notes>28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28</vt:i4>
      </vt:variant>
    </vt:vector>
  </HeadingPairs>
  <TitlesOfParts>
    <vt:vector size="41" baseType="lpstr">
      <vt:lpstr>Arial</vt:lpstr>
      <vt:lpstr>宋体</vt:lpstr>
      <vt:lpstr>Wingdings</vt:lpstr>
      <vt:lpstr>思源黑体</vt:lpstr>
      <vt:lpstr>黑体</vt:lpstr>
      <vt:lpstr>字魂105号-简雅黑</vt:lpstr>
      <vt:lpstr>Calibri</vt:lpstr>
      <vt:lpstr>Wingdings 2</vt:lpstr>
      <vt:lpstr>经典综艺体简</vt:lpstr>
      <vt:lpstr>微软雅黑</vt:lpstr>
      <vt:lpstr>Arial Unicode MS</vt:lpstr>
      <vt:lpstr>等线</vt:lpstr>
      <vt:lpstr>Office 主题</vt:lpstr>
      <vt:lpstr>PowerPoint 演示文稿</vt:lpstr>
      <vt:lpstr>前 言 </vt:lpstr>
      <vt:lpstr>PowerPoint 演示文稿</vt:lpstr>
      <vt:lpstr>PowerPoint 演示文稿</vt:lpstr>
      <vt:lpstr>PowerPoint 演示文稿</vt:lpstr>
      <vt:lpstr>员工安全生产责任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干粉灭火器的使用方法</vt:lpstr>
      <vt:lpstr>PowerPoint 演示文稿</vt:lpstr>
      <vt:lpstr>PowerPoint 演示文稿</vt:lpstr>
      <vt:lpstr>PowerPoint 演示文稿</vt:lpstr>
      <vt:lpstr>PowerPoint 演示文稿</vt:lpstr>
      <vt:lpstr>PowerPoint 演示文稿</vt:lpstr>
      <vt:lpstr>PowerPoint 演示文稿</vt:lpstr>
      <vt:lpstr>危险化学品使用注意事项</vt:lpstr>
      <vt:lpstr>PowerPoint 演示文稿</vt:lpstr>
      <vt:lpstr>PowerPoint 演示文稿</vt:lpstr>
      <vt:lpstr>PowerPoint 演示文稿</vt:lpstr>
      <vt:lpstr>着装</vt:lpstr>
      <vt:lpstr>紧急事故处理</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A呀土豆baby</cp:lastModifiedBy>
  <cp:revision>2</cp:revision>
  <dcterms:created xsi:type="dcterms:W3CDTF">2021-06-18T12:55:00Z</dcterms:created>
  <dcterms:modified xsi:type="dcterms:W3CDTF">2021-06-18T13:51:45Z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BEFA210E65D34811AB2B07CF5BC1699C</vt:lpwstr>
  </property>
  <property fmtid="{D5CDD505-2E9C-101B-9397-08002B2CF9AE}" pid="3" name="KSOProductBuildVer">
    <vt:lpwstr>2052-11.1.0.10577</vt:lpwstr>
  </property>
</Properties>
</file>