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48"/>
  </p:notesMasterIdLst>
  <p:sldIdLst>
    <p:sldId id="292" r:id="rId2"/>
    <p:sldId id="258" r:id="rId3"/>
    <p:sldId id="327" r:id="rId4"/>
    <p:sldId id="270" r:id="rId5"/>
    <p:sldId id="325" r:id="rId6"/>
    <p:sldId id="326" r:id="rId7"/>
    <p:sldId id="299" r:id="rId8"/>
    <p:sldId id="310" r:id="rId9"/>
    <p:sldId id="300" r:id="rId10"/>
    <p:sldId id="301" r:id="rId11"/>
    <p:sldId id="302" r:id="rId12"/>
    <p:sldId id="414" r:id="rId13"/>
    <p:sldId id="303" r:id="rId14"/>
    <p:sldId id="306" r:id="rId15"/>
    <p:sldId id="307" r:id="rId16"/>
    <p:sldId id="328" r:id="rId17"/>
    <p:sldId id="309" r:id="rId18"/>
    <p:sldId id="368" r:id="rId19"/>
    <p:sldId id="369" r:id="rId20"/>
    <p:sldId id="392" r:id="rId21"/>
    <p:sldId id="418" r:id="rId22"/>
    <p:sldId id="419" r:id="rId23"/>
    <p:sldId id="420" r:id="rId24"/>
    <p:sldId id="421" r:id="rId25"/>
    <p:sldId id="422" r:id="rId26"/>
    <p:sldId id="390" r:id="rId27"/>
    <p:sldId id="394" r:id="rId28"/>
    <p:sldId id="393" r:id="rId29"/>
    <p:sldId id="404" r:id="rId30"/>
    <p:sldId id="386" r:id="rId31"/>
    <p:sldId id="395" r:id="rId32"/>
    <p:sldId id="389" r:id="rId33"/>
    <p:sldId id="396" r:id="rId34"/>
    <p:sldId id="397" r:id="rId35"/>
    <p:sldId id="405" r:id="rId36"/>
    <p:sldId id="406" r:id="rId37"/>
    <p:sldId id="407" r:id="rId38"/>
    <p:sldId id="408" r:id="rId39"/>
    <p:sldId id="398" r:id="rId40"/>
    <p:sldId id="399" r:id="rId41"/>
    <p:sldId id="401" r:id="rId42"/>
    <p:sldId id="417" r:id="rId43"/>
    <p:sldId id="416" r:id="rId44"/>
    <p:sldId id="413" r:id="rId45"/>
    <p:sldId id="412" r:id="rId46"/>
    <p:sldId id="291" r:id="rId47"/>
  </p:sldIdLst>
  <p:sldSz cx="12192000" cy="685800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DD"/>
    <a:srgbClr val="FF5844"/>
    <a:srgbClr val="71C14E"/>
    <a:srgbClr val="175593"/>
    <a:srgbClr val="F7B540"/>
    <a:srgbClr val="00CFAD"/>
    <a:srgbClr val="00B1DA"/>
    <a:srgbClr val="FFB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4383" autoAdjust="0"/>
  </p:normalViewPr>
  <p:slideViewPr>
    <p:cSldViewPr snapToGrid="0" showGuides="1">
      <p:cViewPr varScale="1">
        <p:scale>
          <a:sx n="96" d="100"/>
          <a:sy n="96" d="100"/>
        </p:scale>
        <p:origin x="-1122" y="-90"/>
      </p:cViewPr>
      <p:guideLst>
        <p:guide orient="horz" pos="2160"/>
        <p:guide pos="3832"/>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506" name="页眉占位符 1">
            <a:extLst>
              <a:ext uri="{FF2B5EF4-FFF2-40B4-BE49-F238E27FC236}">
                <a16:creationId xmlns:a16="http://schemas.microsoft.com/office/drawing/2014/main" xmlns="" id="{45A65600-4CD0-42A6-984C-E99B9FA66F3A}"/>
              </a:ext>
            </a:extLst>
          </p:cNvPr>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21507" name="日期占位符 2">
            <a:extLst>
              <a:ext uri="{FF2B5EF4-FFF2-40B4-BE49-F238E27FC236}">
                <a16:creationId xmlns:a16="http://schemas.microsoft.com/office/drawing/2014/main" xmlns="" id="{4214C4DE-3304-406B-96C6-0CFBC848E235}"/>
              </a:ext>
            </a:extLst>
          </p:cNvPr>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fld id="{741D0A8D-BB8D-4BD9-B214-2E317E6997D4}" type="datetimeFigureOut">
              <a:rPr lang="zh-CN" altLang="en-US"/>
              <a:pPr>
                <a:defRPr/>
              </a:pPr>
              <a:t>2020/11/14</a:t>
            </a:fld>
            <a:endParaRPr lang="zh-CN" altLang="en-US"/>
          </a:p>
        </p:txBody>
      </p:sp>
      <p:sp>
        <p:nvSpPr>
          <p:cNvPr id="18436" name="幻灯片图像占位符 3">
            <a:extLst>
              <a:ext uri="{FF2B5EF4-FFF2-40B4-BE49-F238E27FC236}">
                <a16:creationId xmlns:a16="http://schemas.microsoft.com/office/drawing/2014/main" xmlns="" id="{D652E48E-8EA0-47CB-8DC4-14D89951591C}"/>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1509" name="备注占位符 4">
            <a:extLst>
              <a:ext uri="{FF2B5EF4-FFF2-40B4-BE49-F238E27FC236}">
                <a16:creationId xmlns:a16="http://schemas.microsoft.com/office/drawing/2014/main" xmlns="" id="{347FFD6F-F323-46D2-98E7-B5A043833EEB}"/>
              </a:ext>
            </a:extLst>
          </p:cNvPr>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1510" name="页脚占位符 5">
            <a:extLst>
              <a:ext uri="{FF2B5EF4-FFF2-40B4-BE49-F238E27FC236}">
                <a16:creationId xmlns:a16="http://schemas.microsoft.com/office/drawing/2014/main" xmlns="" id="{B0E734F9-3FA5-4271-914C-03548215617A}"/>
              </a:ext>
            </a:extLst>
          </p:cNvPr>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21511" name="灯片编号占位符 6">
            <a:extLst>
              <a:ext uri="{FF2B5EF4-FFF2-40B4-BE49-F238E27FC236}">
                <a16:creationId xmlns:a16="http://schemas.microsoft.com/office/drawing/2014/main" xmlns="" id="{C8EBEA23-48AD-4149-878B-8DFF8BFA06FF}"/>
              </a:ext>
            </a:extLst>
          </p:cNvPr>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pPr>
              <a:defRPr/>
            </a:pPr>
            <a:fld id="{A80A9C67-184A-4B0B-B0EE-60C8D2A74B64}" type="slidenum">
              <a:rPr lang="zh-CN" altLang="en-US"/>
              <a:pPr>
                <a:defRPr/>
              </a:pPr>
              <a:t>‹#›</a:t>
            </a:fld>
            <a:endParaRPr lang="zh-CN" altLang="en-US"/>
          </a:p>
        </p:txBody>
      </p:sp>
    </p:spTree>
    <p:extLst>
      <p:ext uri="{BB962C8B-B14F-4D97-AF65-F5344CB8AC3E}">
        <p14:creationId xmlns:p14="http://schemas.microsoft.com/office/powerpoint/2010/main" val="1547689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xmlns="" id="{91A10E12-2A04-4F9B-98E2-47098F4FAFC7}"/>
              </a:ext>
            </a:extLst>
          </p:cNvPr>
          <p:cNvSpPr>
            <a:spLocks noGrp="1" noRot="1" noChangeAspect="1" noChangeArrowheads="1" noTextEdit="1"/>
          </p:cNvSpPr>
          <p:nvPr>
            <p:ph type="sldImg"/>
          </p:nvPr>
        </p:nvSpPr>
        <p:spPr/>
      </p:sp>
      <p:sp>
        <p:nvSpPr>
          <p:cNvPr id="22531" name="备注占位符 2">
            <a:extLst>
              <a:ext uri="{FF2B5EF4-FFF2-40B4-BE49-F238E27FC236}">
                <a16:creationId xmlns:a16="http://schemas.microsoft.com/office/drawing/2014/main" xmlns="" id="{93134322-AB91-448D-A50C-4AC483DDB6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2" name="灯片编号占位符 3">
            <a:extLst>
              <a:ext uri="{FF2B5EF4-FFF2-40B4-BE49-F238E27FC236}">
                <a16:creationId xmlns:a16="http://schemas.microsoft.com/office/drawing/2014/main" xmlns="" id="{C714B4F7-1EA8-4DDA-B896-F30F8D9A83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7C686F1-6CF1-443C-960B-313BD6196A9E}" type="slidenum">
              <a:rPr lang="zh-CN" altLang="en-US" smtClean="0"/>
              <a:pPr/>
              <a:t>1</a:t>
            </a:fld>
            <a:endParaRPr lang="zh-CN" altLang="en-US"/>
          </a:p>
        </p:txBody>
      </p:sp>
    </p:spTree>
    <p:extLst>
      <p:ext uri="{BB962C8B-B14F-4D97-AF65-F5344CB8AC3E}">
        <p14:creationId xmlns:p14="http://schemas.microsoft.com/office/powerpoint/2010/main" val="3056244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xmlns="" id="{24AFDF79-72A1-4419-8157-51A06A1B3C89}"/>
              </a:ext>
            </a:extLst>
          </p:cNvPr>
          <p:cNvSpPr>
            <a:spLocks noGrp="1" noRot="1" noChangeAspect="1" noChangeArrowheads="1" noTextEdit="1"/>
          </p:cNvSpPr>
          <p:nvPr>
            <p:ph type="sldImg"/>
          </p:nvPr>
        </p:nvSpPr>
        <p:spPr/>
      </p:sp>
      <p:sp>
        <p:nvSpPr>
          <p:cNvPr id="28675" name="备注占位符 2">
            <a:extLst>
              <a:ext uri="{FF2B5EF4-FFF2-40B4-BE49-F238E27FC236}">
                <a16:creationId xmlns:a16="http://schemas.microsoft.com/office/drawing/2014/main" xmlns="" id="{F79E8857-CA0B-4D61-B625-A0D5C98AB8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6" name="灯片编号占位符 3">
            <a:extLst>
              <a:ext uri="{FF2B5EF4-FFF2-40B4-BE49-F238E27FC236}">
                <a16:creationId xmlns:a16="http://schemas.microsoft.com/office/drawing/2014/main" xmlns="" id="{E58527E8-83B3-4F8A-B1FB-2554D39F8D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CF01385-D333-47AF-95AC-49BDF3DE4346}" type="slidenum">
              <a:rPr lang="zh-CN" altLang="en-US" smtClean="0"/>
              <a:pPr/>
              <a:t>10</a:t>
            </a:fld>
            <a:endParaRPr lang="zh-CN" altLang="en-US"/>
          </a:p>
        </p:txBody>
      </p:sp>
    </p:spTree>
    <p:extLst>
      <p:ext uri="{BB962C8B-B14F-4D97-AF65-F5344CB8AC3E}">
        <p14:creationId xmlns:p14="http://schemas.microsoft.com/office/powerpoint/2010/main" val="349485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xmlns="" id="{24AFDF79-72A1-4419-8157-51A06A1B3C89}"/>
              </a:ext>
            </a:extLst>
          </p:cNvPr>
          <p:cNvSpPr>
            <a:spLocks noGrp="1" noRot="1" noChangeAspect="1" noChangeArrowheads="1" noTextEdit="1"/>
          </p:cNvSpPr>
          <p:nvPr>
            <p:ph type="sldImg"/>
          </p:nvPr>
        </p:nvSpPr>
        <p:spPr/>
      </p:sp>
      <p:sp>
        <p:nvSpPr>
          <p:cNvPr id="28675" name="备注占位符 2">
            <a:extLst>
              <a:ext uri="{FF2B5EF4-FFF2-40B4-BE49-F238E27FC236}">
                <a16:creationId xmlns:a16="http://schemas.microsoft.com/office/drawing/2014/main" xmlns="" id="{F79E8857-CA0B-4D61-B625-A0D5C98AB8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6" name="灯片编号占位符 3">
            <a:extLst>
              <a:ext uri="{FF2B5EF4-FFF2-40B4-BE49-F238E27FC236}">
                <a16:creationId xmlns:a16="http://schemas.microsoft.com/office/drawing/2014/main" xmlns="" id="{E58527E8-83B3-4F8A-B1FB-2554D39F8D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CF01385-D333-47AF-95AC-49BDF3DE4346}" type="slidenum">
              <a:rPr lang="zh-CN" altLang="en-US" smtClean="0"/>
              <a:pPr/>
              <a:t>11</a:t>
            </a:fld>
            <a:endParaRPr lang="zh-CN" altLang="en-US"/>
          </a:p>
        </p:txBody>
      </p:sp>
    </p:spTree>
    <p:extLst>
      <p:ext uri="{BB962C8B-B14F-4D97-AF65-F5344CB8AC3E}">
        <p14:creationId xmlns:p14="http://schemas.microsoft.com/office/powerpoint/2010/main" val="144695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xmlns="" id="{24AFDF79-72A1-4419-8157-51A06A1B3C89}"/>
              </a:ext>
            </a:extLst>
          </p:cNvPr>
          <p:cNvSpPr>
            <a:spLocks noGrp="1" noRot="1" noChangeAspect="1" noChangeArrowheads="1" noTextEdit="1"/>
          </p:cNvSpPr>
          <p:nvPr>
            <p:ph type="sldImg"/>
          </p:nvPr>
        </p:nvSpPr>
        <p:spPr/>
      </p:sp>
      <p:sp>
        <p:nvSpPr>
          <p:cNvPr id="28675" name="备注占位符 2">
            <a:extLst>
              <a:ext uri="{FF2B5EF4-FFF2-40B4-BE49-F238E27FC236}">
                <a16:creationId xmlns:a16="http://schemas.microsoft.com/office/drawing/2014/main" xmlns="" id="{F79E8857-CA0B-4D61-B625-A0D5C98AB8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6" name="灯片编号占位符 3">
            <a:extLst>
              <a:ext uri="{FF2B5EF4-FFF2-40B4-BE49-F238E27FC236}">
                <a16:creationId xmlns:a16="http://schemas.microsoft.com/office/drawing/2014/main" xmlns="" id="{E58527E8-83B3-4F8A-B1FB-2554D39F8D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CF01385-D333-47AF-95AC-49BDF3DE4346}" type="slidenum">
              <a:rPr lang="zh-CN" altLang="en-US" smtClean="0"/>
              <a:pPr/>
              <a:t>12</a:t>
            </a:fld>
            <a:endParaRPr lang="zh-CN" altLang="en-US"/>
          </a:p>
        </p:txBody>
      </p:sp>
    </p:spTree>
    <p:extLst>
      <p:ext uri="{BB962C8B-B14F-4D97-AF65-F5344CB8AC3E}">
        <p14:creationId xmlns:p14="http://schemas.microsoft.com/office/powerpoint/2010/main" val="1949334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xmlns="" id="{24AFDF79-72A1-4419-8157-51A06A1B3C89}"/>
              </a:ext>
            </a:extLst>
          </p:cNvPr>
          <p:cNvSpPr>
            <a:spLocks noGrp="1" noRot="1" noChangeAspect="1" noChangeArrowheads="1" noTextEdit="1"/>
          </p:cNvSpPr>
          <p:nvPr>
            <p:ph type="sldImg"/>
          </p:nvPr>
        </p:nvSpPr>
        <p:spPr/>
      </p:sp>
      <p:sp>
        <p:nvSpPr>
          <p:cNvPr id="28675" name="备注占位符 2">
            <a:extLst>
              <a:ext uri="{FF2B5EF4-FFF2-40B4-BE49-F238E27FC236}">
                <a16:creationId xmlns:a16="http://schemas.microsoft.com/office/drawing/2014/main" xmlns="" id="{F79E8857-CA0B-4D61-B625-A0D5C98AB8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6" name="灯片编号占位符 3">
            <a:extLst>
              <a:ext uri="{FF2B5EF4-FFF2-40B4-BE49-F238E27FC236}">
                <a16:creationId xmlns:a16="http://schemas.microsoft.com/office/drawing/2014/main" xmlns="" id="{E58527E8-83B3-4F8A-B1FB-2554D39F8D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CF01385-D333-47AF-95AC-49BDF3DE4346}" type="slidenum">
              <a:rPr lang="zh-CN" altLang="en-US" smtClean="0"/>
              <a:pPr/>
              <a:t>13</a:t>
            </a:fld>
            <a:endParaRPr lang="zh-CN" altLang="en-US"/>
          </a:p>
        </p:txBody>
      </p:sp>
    </p:spTree>
    <p:extLst>
      <p:ext uri="{BB962C8B-B14F-4D97-AF65-F5344CB8AC3E}">
        <p14:creationId xmlns:p14="http://schemas.microsoft.com/office/powerpoint/2010/main" val="1678264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14</a:t>
            </a:fld>
            <a:endParaRPr lang="zh-CN" altLang="en-US"/>
          </a:p>
        </p:txBody>
      </p:sp>
    </p:spTree>
    <p:extLst>
      <p:ext uri="{BB962C8B-B14F-4D97-AF65-F5344CB8AC3E}">
        <p14:creationId xmlns:p14="http://schemas.microsoft.com/office/powerpoint/2010/main" val="270655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15</a:t>
            </a:fld>
            <a:endParaRPr lang="zh-CN" altLang="en-US"/>
          </a:p>
        </p:txBody>
      </p:sp>
    </p:spTree>
    <p:extLst>
      <p:ext uri="{BB962C8B-B14F-4D97-AF65-F5344CB8AC3E}">
        <p14:creationId xmlns:p14="http://schemas.microsoft.com/office/powerpoint/2010/main" val="190733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16</a:t>
            </a:fld>
            <a:endParaRPr lang="zh-CN" altLang="en-US"/>
          </a:p>
        </p:txBody>
      </p:sp>
    </p:spTree>
    <p:extLst>
      <p:ext uri="{BB962C8B-B14F-4D97-AF65-F5344CB8AC3E}">
        <p14:creationId xmlns:p14="http://schemas.microsoft.com/office/powerpoint/2010/main" val="2185868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17</a:t>
            </a:fld>
            <a:endParaRPr lang="zh-CN" altLang="en-US"/>
          </a:p>
        </p:txBody>
      </p:sp>
    </p:spTree>
    <p:extLst>
      <p:ext uri="{BB962C8B-B14F-4D97-AF65-F5344CB8AC3E}">
        <p14:creationId xmlns:p14="http://schemas.microsoft.com/office/powerpoint/2010/main" val="89389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80A9C67-184A-4B0B-B0EE-60C8D2A74B64}" type="slidenum">
              <a:rPr lang="zh-CN" altLang="en-US" smtClean="0"/>
              <a:pPr>
                <a:defRPr/>
              </a:pPr>
              <a:t>20</a:t>
            </a:fld>
            <a:endParaRPr lang="zh-CN" altLang="en-US"/>
          </a:p>
        </p:txBody>
      </p:sp>
    </p:spTree>
    <p:extLst>
      <p:ext uri="{BB962C8B-B14F-4D97-AF65-F5344CB8AC3E}">
        <p14:creationId xmlns:p14="http://schemas.microsoft.com/office/powerpoint/2010/main" val="1390729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a:extLst>
              <a:ext uri="{FF2B5EF4-FFF2-40B4-BE49-F238E27FC236}">
                <a16:creationId xmlns:a16="http://schemas.microsoft.com/office/drawing/2014/main" xmlns="" id="{3BEBFBB6-D4B2-4543-8758-4A59EE50E277}"/>
              </a:ext>
            </a:extLst>
          </p:cNvPr>
          <p:cNvSpPr>
            <a:spLocks noGrp="1" noRot="1" noChangeAspect="1" noChangeArrowheads="1" noTextEdit="1"/>
          </p:cNvSpPr>
          <p:nvPr>
            <p:ph type="sldImg"/>
          </p:nvPr>
        </p:nvSpPr>
        <p:spPr/>
      </p:sp>
      <p:sp>
        <p:nvSpPr>
          <p:cNvPr id="63491" name="备注占位符 2">
            <a:extLst>
              <a:ext uri="{FF2B5EF4-FFF2-40B4-BE49-F238E27FC236}">
                <a16:creationId xmlns:a16="http://schemas.microsoft.com/office/drawing/2014/main" xmlns="" id="{7F6FE7A9-9636-4EA6-BEF9-05B5017657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2" name="灯片编号占位符 3">
            <a:extLst>
              <a:ext uri="{FF2B5EF4-FFF2-40B4-BE49-F238E27FC236}">
                <a16:creationId xmlns:a16="http://schemas.microsoft.com/office/drawing/2014/main" xmlns="" id="{6FB6EBB6-0CAA-46E9-8A95-E7EFB2FED18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FC65EAF-4791-453D-AF7F-EE54B5F34F13}" type="slidenum">
              <a:rPr lang="zh-CN" altLang="en-US" smtClean="0"/>
              <a:pPr/>
              <a:t>21</a:t>
            </a:fld>
            <a:endParaRPr lang="zh-CN" altLang="en-US"/>
          </a:p>
        </p:txBody>
      </p:sp>
    </p:spTree>
    <p:extLst>
      <p:ext uri="{BB962C8B-B14F-4D97-AF65-F5344CB8AC3E}">
        <p14:creationId xmlns:p14="http://schemas.microsoft.com/office/powerpoint/2010/main" val="235625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xmlns="" id="{91A10E12-2A04-4F9B-98E2-47098F4FAFC7}"/>
              </a:ext>
            </a:extLst>
          </p:cNvPr>
          <p:cNvSpPr>
            <a:spLocks noGrp="1" noRot="1" noChangeAspect="1" noChangeArrowheads="1" noTextEdit="1"/>
          </p:cNvSpPr>
          <p:nvPr>
            <p:ph type="sldImg"/>
          </p:nvPr>
        </p:nvSpPr>
        <p:spPr/>
      </p:sp>
      <p:sp>
        <p:nvSpPr>
          <p:cNvPr id="22531" name="备注占位符 2">
            <a:extLst>
              <a:ext uri="{FF2B5EF4-FFF2-40B4-BE49-F238E27FC236}">
                <a16:creationId xmlns:a16="http://schemas.microsoft.com/office/drawing/2014/main" xmlns="" id="{93134322-AB91-448D-A50C-4AC483DDB6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根据</a:t>
            </a:r>
            <a:r>
              <a:rPr lang="en-US" altLang="zh-CN" dirty="0"/>
              <a:t>《DB4403T 79-2020 </a:t>
            </a:r>
            <a:r>
              <a:rPr lang="zh-CN" altLang="en-US" dirty="0"/>
              <a:t>危险化学品储存柜安全技术要求及管理规范</a:t>
            </a:r>
            <a:r>
              <a:rPr lang="en-US" altLang="zh-CN" dirty="0"/>
              <a:t>》</a:t>
            </a:r>
            <a:r>
              <a:rPr lang="zh-CN" altLang="en-US" dirty="0"/>
              <a:t>整理</a:t>
            </a:r>
          </a:p>
        </p:txBody>
      </p:sp>
      <p:sp>
        <p:nvSpPr>
          <p:cNvPr id="22532" name="灯片编号占位符 3">
            <a:extLst>
              <a:ext uri="{FF2B5EF4-FFF2-40B4-BE49-F238E27FC236}">
                <a16:creationId xmlns:a16="http://schemas.microsoft.com/office/drawing/2014/main" xmlns="" id="{C714B4F7-1EA8-4DDA-B896-F30F8D9A83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7C686F1-6CF1-443C-960B-313BD6196A9E}"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27</a:t>
            </a:fld>
            <a:endParaRPr lang="zh-CN" altLang="en-US"/>
          </a:p>
        </p:txBody>
      </p:sp>
    </p:spTree>
    <p:extLst>
      <p:ext uri="{BB962C8B-B14F-4D97-AF65-F5344CB8AC3E}">
        <p14:creationId xmlns:p14="http://schemas.microsoft.com/office/powerpoint/2010/main" val="167197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xmlns="" id="{24AFDF79-72A1-4419-8157-51A06A1B3C89}"/>
              </a:ext>
            </a:extLst>
          </p:cNvPr>
          <p:cNvSpPr>
            <a:spLocks noGrp="1" noRot="1" noChangeAspect="1" noChangeArrowheads="1" noTextEdit="1"/>
          </p:cNvSpPr>
          <p:nvPr>
            <p:ph type="sldImg"/>
          </p:nvPr>
        </p:nvSpPr>
        <p:spPr/>
      </p:sp>
      <p:sp>
        <p:nvSpPr>
          <p:cNvPr id="28675" name="备注占位符 2">
            <a:extLst>
              <a:ext uri="{FF2B5EF4-FFF2-40B4-BE49-F238E27FC236}">
                <a16:creationId xmlns:a16="http://schemas.microsoft.com/office/drawing/2014/main" xmlns="" id="{F79E8857-CA0B-4D61-B625-A0D5C98AB8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6" name="灯片编号占位符 3">
            <a:extLst>
              <a:ext uri="{FF2B5EF4-FFF2-40B4-BE49-F238E27FC236}">
                <a16:creationId xmlns:a16="http://schemas.microsoft.com/office/drawing/2014/main" xmlns="" id="{E58527E8-83B3-4F8A-B1FB-2554D39F8D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CF01385-D333-47AF-95AC-49BDF3DE4346}" type="slidenum">
              <a:rPr lang="zh-CN" altLang="en-US" smtClean="0"/>
              <a:pPr/>
              <a:t>28</a:t>
            </a:fld>
            <a:endParaRPr lang="zh-CN" altLang="en-US"/>
          </a:p>
        </p:txBody>
      </p:sp>
    </p:spTree>
    <p:extLst>
      <p:ext uri="{BB962C8B-B14F-4D97-AF65-F5344CB8AC3E}">
        <p14:creationId xmlns:p14="http://schemas.microsoft.com/office/powerpoint/2010/main" val="84113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29</a:t>
            </a:fld>
            <a:endParaRPr lang="zh-CN" altLang="en-US"/>
          </a:p>
        </p:txBody>
      </p:sp>
    </p:spTree>
    <p:extLst>
      <p:ext uri="{BB962C8B-B14F-4D97-AF65-F5344CB8AC3E}">
        <p14:creationId xmlns:p14="http://schemas.microsoft.com/office/powerpoint/2010/main" val="1512112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30</a:t>
            </a:fld>
            <a:endParaRPr lang="zh-CN" altLang="en-US"/>
          </a:p>
        </p:txBody>
      </p:sp>
    </p:spTree>
    <p:extLst>
      <p:ext uri="{BB962C8B-B14F-4D97-AF65-F5344CB8AC3E}">
        <p14:creationId xmlns:p14="http://schemas.microsoft.com/office/powerpoint/2010/main" val="1171016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31</a:t>
            </a:fld>
            <a:endParaRPr lang="zh-CN" altLang="en-US"/>
          </a:p>
        </p:txBody>
      </p:sp>
    </p:spTree>
    <p:extLst>
      <p:ext uri="{BB962C8B-B14F-4D97-AF65-F5344CB8AC3E}">
        <p14:creationId xmlns:p14="http://schemas.microsoft.com/office/powerpoint/2010/main" val="1058732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32</a:t>
            </a:fld>
            <a:endParaRPr lang="zh-CN" altLang="en-US"/>
          </a:p>
        </p:txBody>
      </p:sp>
    </p:spTree>
    <p:extLst>
      <p:ext uri="{BB962C8B-B14F-4D97-AF65-F5344CB8AC3E}">
        <p14:creationId xmlns:p14="http://schemas.microsoft.com/office/powerpoint/2010/main" val="1179156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33</a:t>
            </a:fld>
            <a:endParaRPr lang="zh-CN" altLang="en-US"/>
          </a:p>
        </p:txBody>
      </p:sp>
    </p:spTree>
    <p:extLst>
      <p:ext uri="{BB962C8B-B14F-4D97-AF65-F5344CB8AC3E}">
        <p14:creationId xmlns:p14="http://schemas.microsoft.com/office/powerpoint/2010/main" val="3690142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34</a:t>
            </a:fld>
            <a:endParaRPr lang="zh-CN" altLang="en-US"/>
          </a:p>
        </p:txBody>
      </p:sp>
    </p:spTree>
    <p:extLst>
      <p:ext uri="{BB962C8B-B14F-4D97-AF65-F5344CB8AC3E}">
        <p14:creationId xmlns:p14="http://schemas.microsoft.com/office/powerpoint/2010/main" val="2120642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35</a:t>
            </a:fld>
            <a:endParaRPr lang="zh-CN" altLang="en-US"/>
          </a:p>
        </p:txBody>
      </p:sp>
    </p:spTree>
    <p:extLst>
      <p:ext uri="{BB962C8B-B14F-4D97-AF65-F5344CB8AC3E}">
        <p14:creationId xmlns:p14="http://schemas.microsoft.com/office/powerpoint/2010/main" val="3873152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36</a:t>
            </a:fld>
            <a:endParaRPr lang="zh-CN" altLang="en-US"/>
          </a:p>
        </p:txBody>
      </p:sp>
    </p:spTree>
    <p:extLst>
      <p:ext uri="{BB962C8B-B14F-4D97-AF65-F5344CB8AC3E}">
        <p14:creationId xmlns:p14="http://schemas.microsoft.com/office/powerpoint/2010/main" val="27089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a:t>
            </a:fld>
            <a:endParaRPr lang="zh-CN" altLang="en-US"/>
          </a:p>
        </p:txBody>
      </p:sp>
    </p:spTree>
    <p:extLst>
      <p:ext uri="{BB962C8B-B14F-4D97-AF65-F5344CB8AC3E}">
        <p14:creationId xmlns:p14="http://schemas.microsoft.com/office/powerpoint/2010/main" val="1203664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37</a:t>
            </a:fld>
            <a:endParaRPr lang="zh-CN" altLang="en-US"/>
          </a:p>
        </p:txBody>
      </p:sp>
    </p:spTree>
    <p:extLst>
      <p:ext uri="{BB962C8B-B14F-4D97-AF65-F5344CB8AC3E}">
        <p14:creationId xmlns:p14="http://schemas.microsoft.com/office/powerpoint/2010/main" val="2729062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38</a:t>
            </a:fld>
            <a:endParaRPr lang="zh-CN" altLang="en-US"/>
          </a:p>
        </p:txBody>
      </p:sp>
    </p:spTree>
    <p:extLst>
      <p:ext uri="{BB962C8B-B14F-4D97-AF65-F5344CB8AC3E}">
        <p14:creationId xmlns:p14="http://schemas.microsoft.com/office/powerpoint/2010/main" val="1884324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39</a:t>
            </a:fld>
            <a:endParaRPr lang="zh-CN" altLang="en-US"/>
          </a:p>
        </p:txBody>
      </p:sp>
    </p:spTree>
    <p:extLst>
      <p:ext uri="{BB962C8B-B14F-4D97-AF65-F5344CB8AC3E}">
        <p14:creationId xmlns:p14="http://schemas.microsoft.com/office/powerpoint/2010/main" val="379971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40</a:t>
            </a:fld>
            <a:endParaRPr lang="zh-CN" altLang="en-US"/>
          </a:p>
        </p:txBody>
      </p:sp>
    </p:spTree>
    <p:extLst>
      <p:ext uri="{BB962C8B-B14F-4D97-AF65-F5344CB8AC3E}">
        <p14:creationId xmlns:p14="http://schemas.microsoft.com/office/powerpoint/2010/main" val="3309914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41</a:t>
            </a:fld>
            <a:endParaRPr lang="zh-CN" altLang="en-US"/>
          </a:p>
        </p:txBody>
      </p:sp>
    </p:spTree>
    <p:extLst>
      <p:ext uri="{BB962C8B-B14F-4D97-AF65-F5344CB8AC3E}">
        <p14:creationId xmlns:p14="http://schemas.microsoft.com/office/powerpoint/2010/main" val="1635593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42</a:t>
            </a:fld>
            <a:endParaRPr lang="zh-CN" altLang="en-US"/>
          </a:p>
        </p:txBody>
      </p:sp>
    </p:spTree>
    <p:extLst>
      <p:ext uri="{BB962C8B-B14F-4D97-AF65-F5344CB8AC3E}">
        <p14:creationId xmlns:p14="http://schemas.microsoft.com/office/powerpoint/2010/main" val="188384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43</a:t>
            </a:fld>
            <a:endParaRPr lang="zh-CN" altLang="en-US"/>
          </a:p>
        </p:txBody>
      </p:sp>
    </p:spTree>
    <p:extLst>
      <p:ext uri="{BB962C8B-B14F-4D97-AF65-F5344CB8AC3E}">
        <p14:creationId xmlns:p14="http://schemas.microsoft.com/office/powerpoint/2010/main" val="2565480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xmlns="" id="{F6BA3CB3-F2C0-4018-88A3-FB92C6104DEB}"/>
              </a:ext>
            </a:extLst>
          </p:cNvPr>
          <p:cNvSpPr>
            <a:spLocks noGrp="1" noRot="1" noChangeAspect="1" noChangeArrowheads="1" noTextEdit="1"/>
          </p:cNvSpPr>
          <p:nvPr>
            <p:ph type="sldImg"/>
          </p:nvPr>
        </p:nvSpPr>
        <p:spPr/>
      </p:sp>
      <p:sp>
        <p:nvSpPr>
          <p:cNvPr id="43011" name="备注占位符 2">
            <a:extLst>
              <a:ext uri="{FF2B5EF4-FFF2-40B4-BE49-F238E27FC236}">
                <a16:creationId xmlns:a16="http://schemas.microsoft.com/office/drawing/2014/main" xmlns="" id="{93B9956D-F09F-49A7-A5D5-651E2CAA67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43012" name="灯片编号占位符 3">
            <a:extLst>
              <a:ext uri="{FF2B5EF4-FFF2-40B4-BE49-F238E27FC236}">
                <a16:creationId xmlns:a16="http://schemas.microsoft.com/office/drawing/2014/main" xmlns="" id="{850ADD67-0D98-4A03-9FD7-A6317375EE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DBF1D81-17D5-4EE9-862B-9EC431D165DE}" type="slidenum">
              <a:rPr lang="zh-CN" altLang="en-US" smtClean="0"/>
              <a:pPr/>
              <a:t>44</a:t>
            </a:fld>
            <a:endParaRPr lang="zh-CN" altLang="en-US"/>
          </a:p>
        </p:txBody>
      </p:sp>
    </p:spTree>
    <p:extLst>
      <p:ext uri="{BB962C8B-B14F-4D97-AF65-F5344CB8AC3E}">
        <p14:creationId xmlns:p14="http://schemas.microsoft.com/office/powerpoint/2010/main" val="4207083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45</a:t>
            </a:fld>
            <a:endParaRPr lang="zh-CN" altLang="en-US"/>
          </a:p>
        </p:txBody>
      </p:sp>
    </p:spTree>
    <p:extLst>
      <p:ext uri="{BB962C8B-B14F-4D97-AF65-F5344CB8AC3E}">
        <p14:creationId xmlns:p14="http://schemas.microsoft.com/office/powerpoint/2010/main" val="1603621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a:extLst>
              <a:ext uri="{FF2B5EF4-FFF2-40B4-BE49-F238E27FC236}">
                <a16:creationId xmlns:a16="http://schemas.microsoft.com/office/drawing/2014/main" xmlns="" id="{2A6FD332-34AC-45DA-A2A9-708C3EC2B4E4}"/>
              </a:ext>
            </a:extLst>
          </p:cNvPr>
          <p:cNvSpPr>
            <a:spLocks noGrp="1" noRot="1" noChangeAspect="1" noChangeArrowheads="1" noTextEdit="1"/>
          </p:cNvSpPr>
          <p:nvPr>
            <p:ph type="sldImg"/>
          </p:nvPr>
        </p:nvSpPr>
        <p:spPr/>
      </p:sp>
      <p:sp>
        <p:nvSpPr>
          <p:cNvPr id="65539" name="备注占位符 2">
            <a:extLst>
              <a:ext uri="{FF2B5EF4-FFF2-40B4-BE49-F238E27FC236}">
                <a16:creationId xmlns:a16="http://schemas.microsoft.com/office/drawing/2014/main" xmlns="" id="{2C596087-411C-49E6-A7B8-CCE4833549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40" name="灯片编号占位符 3">
            <a:extLst>
              <a:ext uri="{FF2B5EF4-FFF2-40B4-BE49-F238E27FC236}">
                <a16:creationId xmlns:a16="http://schemas.microsoft.com/office/drawing/2014/main" xmlns="" id="{22323159-1BF0-4050-8C00-C0FD6BB0238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49B4DD2-A95E-4DAA-BDDE-50F9F3BE23CF}" type="slidenum">
              <a:rPr lang="zh-CN" altLang="en-US" smtClean="0"/>
              <a:pPr/>
              <a:t>46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5</a:t>
            </a:fld>
            <a:endParaRPr lang="zh-CN" altLang="en-US"/>
          </a:p>
        </p:txBody>
      </p:sp>
    </p:spTree>
    <p:extLst>
      <p:ext uri="{BB962C8B-B14F-4D97-AF65-F5344CB8AC3E}">
        <p14:creationId xmlns:p14="http://schemas.microsoft.com/office/powerpoint/2010/main" val="384674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易燃液体储存柜、可燃液体储存柜、腐蚀性液体储存柜及毒害品储存柜的最大容积不宜超过</a:t>
            </a:r>
            <a:r>
              <a:rPr lang="en-US" altLang="zh-CN" dirty="0"/>
              <a:t>455 L</a:t>
            </a:r>
            <a:r>
              <a:rPr lang="zh-CN" altLang="en-US" dirty="0"/>
              <a:t>，常见规格有：</a:t>
            </a:r>
            <a:r>
              <a:rPr lang="en-US" altLang="zh-CN" dirty="0"/>
              <a:t>15 L</a:t>
            </a:r>
            <a:r>
              <a:rPr lang="zh-CN" altLang="en-US" dirty="0"/>
              <a:t>、</a:t>
            </a:r>
            <a:r>
              <a:rPr lang="en-US" altLang="zh-CN" dirty="0"/>
              <a:t>45 L</a:t>
            </a:r>
            <a:r>
              <a:rPr lang="zh-CN" altLang="en-US" dirty="0"/>
              <a:t>、</a:t>
            </a:r>
            <a:r>
              <a:rPr lang="en-US" altLang="zh-CN" dirty="0"/>
              <a:t>83 L</a:t>
            </a:r>
            <a:r>
              <a:rPr lang="zh-CN" altLang="en-US" dirty="0"/>
              <a:t>、</a:t>
            </a:r>
            <a:r>
              <a:rPr lang="en-US" altLang="zh-CN" dirty="0"/>
              <a:t>114 L</a:t>
            </a:r>
            <a:r>
              <a:rPr lang="zh-CN" altLang="en-US" dirty="0"/>
              <a:t>、</a:t>
            </a:r>
            <a:r>
              <a:rPr lang="en-US" altLang="zh-CN" dirty="0"/>
              <a:t>170 L</a:t>
            </a:r>
            <a:r>
              <a:rPr lang="zh-CN" altLang="en-US" dirty="0"/>
              <a:t>、</a:t>
            </a:r>
            <a:r>
              <a:rPr lang="en-US" altLang="zh-CN" dirty="0"/>
              <a:t>204 L</a:t>
            </a:r>
            <a:r>
              <a:rPr lang="zh-CN" altLang="en-US" dirty="0"/>
              <a:t>、</a:t>
            </a:r>
            <a:r>
              <a:rPr lang="en-US" altLang="zh-CN" dirty="0"/>
              <a:t>207 L</a:t>
            </a:r>
            <a:r>
              <a:rPr lang="zh-CN" altLang="en-US" dirty="0"/>
              <a:t>、</a:t>
            </a:r>
            <a:r>
              <a:rPr lang="en-US" altLang="zh-CN" dirty="0"/>
              <a:t>227 L</a:t>
            </a:r>
            <a:r>
              <a:rPr lang="zh-CN" altLang="en-US" dirty="0"/>
              <a:t>、</a:t>
            </a:r>
            <a:r>
              <a:rPr lang="en-US" altLang="zh-CN" dirty="0"/>
              <a:t>340 L</a:t>
            </a:r>
            <a:r>
              <a:rPr lang="zh-CN" altLang="en-US" dirty="0"/>
              <a:t>、</a:t>
            </a:r>
            <a:r>
              <a:rPr lang="en-US" altLang="zh-CN" dirty="0"/>
              <a:t>415 L</a:t>
            </a:r>
            <a:r>
              <a:rPr lang="zh-CN" altLang="en-US" dirty="0"/>
              <a:t>、</a:t>
            </a:r>
            <a:r>
              <a:rPr lang="en-US" altLang="zh-CN" dirty="0"/>
              <a:t>435 L</a:t>
            </a:r>
            <a:r>
              <a:rPr lang="zh-CN" altLang="en-US" dirty="0"/>
              <a:t>等；压缩气体气瓶储存柜最大容积不宜超过 </a:t>
            </a:r>
            <a:r>
              <a:rPr lang="en-US" altLang="zh-CN" dirty="0"/>
              <a:t>220 L</a:t>
            </a:r>
            <a:r>
              <a:rPr lang="zh-CN" altLang="en-US" dirty="0"/>
              <a:t>。 </a:t>
            </a:r>
          </a:p>
          <a:p>
            <a:endParaRPr lang="zh-CN" altLang="en-US" dirty="0"/>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6</a:t>
            </a:fld>
            <a:endParaRPr lang="zh-CN" altLang="en-US"/>
          </a:p>
        </p:txBody>
      </p:sp>
    </p:spTree>
    <p:extLst>
      <p:ext uri="{BB962C8B-B14F-4D97-AF65-F5344CB8AC3E}">
        <p14:creationId xmlns:p14="http://schemas.microsoft.com/office/powerpoint/2010/main" val="377590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xmlns="" id="{24AFDF79-72A1-4419-8157-51A06A1B3C89}"/>
              </a:ext>
            </a:extLst>
          </p:cNvPr>
          <p:cNvSpPr>
            <a:spLocks noGrp="1" noRot="1" noChangeAspect="1" noChangeArrowheads="1" noTextEdit="1"/>
          </p:cNvSpPr>
          <p:nvPr>
            <p:ph type="sldImg"/>
          </p:nvPr>
        </p:nvSpPr>
        <p:spPr/>
      </p:sp>
      <p:sp>
        <p:nvSpPr>
          <p:cNvPr id="28675" name="备注占位符 2">
            <a:extLst>
              <a:ext uri="{FF2B5EF4-FFF2-40B4-BE49-F238E27FC236}">
                <a16:creationId xmlns:a16="http://schemas.microsoft.com/office/drawing/2014/main" xmlns="" id="{F79E8857-CA0B-4D61-B625-A0D5C98AB8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6" name="灯片编号占位符 3">
            <a:extLst>
              <a:ext uri="{FF2B5EF4-FFF2-40B4-BE49-F238E27FC236}">
                <a16:creationId xmlns:a16="http://schemas.microsoft.com/office/drawing/2014/main" xmlns="" id="{E58527E8-83B3-4F8A-B1FB-2554D39F8D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CF01385-D333-47AF-95AC-49BDF3DE4346}" type="slidenum">
              <a:rPr lang="zh-CN" altLang="en-US" smtClean="0"/>
              <a:pPr/>
              <a:t>7</a:t>
            </a:fld>
            <a:endParaRPr lang="zh-CN" altLang="en-US"/>
          </a:p>
        </p:txBody>
      </p:sp>
    </p:spTree>
    <p:extLst>
      <p:ext uri="{BB962C8B-B14F-4D97-AF65-F5344CB8AC3E}">
        <p14:creationId xmlns:p14="http://schemas.microsoft.com/office/powerpoint/2010/main" val="169183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xmlns="" id="{D30F72E9-8973-4943-A3AD-C8880AE7DCFB}"/>
              </a:ext>
            </a:extLst>
          </p:cNvPr>
          <p:cNvSpPr>
            <a:spLocks noGrp="1" noRot="1" noChangeAspect="1" noChangeArrowheads="1" noTextEdit="1"/>
          </p:cNvSpPr>
          <p:nvPr>
            <p:ph type="sldImg"/>
          </p:nvPr>
        </p:nvSpPr>
        <p:spPr/>
      </p:sp>
      <p:sp>
        <p:nvSpPr>
          <p:cNvPr id="26627" name="备注占位符 2">
            <a:extLst>
              <a:ext uri="{FF2B5EF4-FFF2-40B4-BE49-F238E27FC236}">
                <a16:creationId xmlns:a16="http://schemas.microsoft.com/office/drawing/2014/main" xmlns="" id="{2EEE0693-9E9E-4BAD-86D8-354F6FC3D8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a:extLst>
              <a:ext uri="{FF2B5EF4-FFF2-40B4-BE49-F238E27FC236}">
                <a16:creationId xmlns:a16="http://schemas.microsoft.com/office/drawing/2014/main" xmlns="" id="{BCC16A33-463E-4D8F-BF5E-6C22A0902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pPr/>
              <a:t>8</a:t>
            </a:fld>
            <a:endParaRPr lang="zh-CN" altLang="en-US"/>
          </a:p>
        </p:txBody>
      </p:sp>
    </p:spTree>
    <p:extLst>
      <p:ext uri="{BB962C8B-B14F-4D97-AF65-F5344CB8AC3E}">
        <p14:creationId xmlns:p14="http://schemas.microsoft.com/office/powerpoint/2010/main" val="183368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a:extLst>
              <a:ext uri="{FF2B5EF4-FFF2-40B4-BE49-F238E27FC236}">
                <a16:creationId xmlns:a16="http://schemas.microsoft.com/office/drawing/2014/main" xmlns="" id="{24AFDF79-72A1-4419-8157-51A06A1B3C89}"/>
              </a:ext>
            </a:extLst>
          </p:cNvPr>
          <p:cNvSpPr>
            <a:spLocks noGrp="1" noRot="1" noChangeAspect="1" noChangeArrowheads="1" noTextEdit="1"/>
          </p:cNvSpPr>
          <p:nvPr>
            <p:ph type="sldImg"/>
          </p:nvPr>
        </p:nvSpPr>
        <p:spPr/>
      </p:sp>
      <p:sp>
        <p:nvSpPr>
          <p:cNvPr id="28675" name="备注占位符 2">
            <a:extLst>
              <a:ext uri="{FF2B5EF4-FFF2-40B4-BE49-F238E27FC236}">
                <a16:creationId xmlns:a16="http://schemas.microsoft.com/office/drawing/2014/main" xmlns="" id="{F79E8857-CA0B-4D61-B625-A0D5C98AB8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6" name="灯片编号占位符 3">
            <a:extLst>
              <a:ext uri="{FF2B5EF4-FFF2-40B4-BE49-F238E27FC236}">
                <a16:creationId xmlns:a16="http://schemas.microsoft.com/office/drawing/2014/main" xmlns="" id="{E58527E8-83B3-4F8A-B1FB-2554D39F8D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CF01385-D333-47AF-95AC-49BDF3DE4346}" type="slidenum">
              <a:rPr lang="zh-CN" altLang="en-US" smtClean="0"/>
              <a:pPr/>
              <a:t>9</a:t>
            </a:fld>
            <a:endParaRPr lang="zh-CN" altLang="en-US"/>
          </a:p>
        </p:txBody>
      </p:sp>
    </p:spTree>
    <p:extLst>
      <p:ext uri="{BB962C8B-B14F-4D97-AF65-F5344CB8AC3E}">
        <p14:creationId xmlns:p14="http://schemas.microsoft.com/office/powerpoint/2010/main" val="85214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a:defRPr/>
            </a:pPr>
            <a:fld id="{C43EDC0C-55BF-4366-9277-C1D945203042}" type="datetimeFigureOut">
              <a:rPr lang="zh-CN" altLang="en-US" smtClean="0"/>
              <a:pPr>
                <a:defRPr/>
              </a:pPr>
              <a:t>2020/11/14</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6EC2B817-F982-4A4E-824D-56C1FC4DA62F}" type="slidenum">
              <a:rPr lang="zh-CN" altLang="en-US" smtClean="0"/>
              <a:pPr>
                <a:defRPr/>
              </a:pPr>
              <a:t>‹#›</a:t>
            </a:fld>
            <a:endParaRPr lang="zh-CN" altLang="en-US"/>
          </a:p>
        </p:txBody>
      </p:sp>
    </p:spTree>
    <p:extLst>
      <p:ext uri="{BB962C8B-B14F-4D97-AF65-F5344CB8AC3E}">
        <p14:creationId xmlns:p14="http://schemas.microsoft.com/office/powerpoint/2010/main" val="151070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5DA56532-8D9A-430A-BF25-641667E39A5D}" type="datetimeFigureOut">
              <a:rPr lang="zh-CN" altLang="en-US" smtClean="0"/>
              <a:pPr>
                <a:defRPr/>
              </a:pPr>
              <a:t>2020/11/14</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044ABDCA-9956-4FD3-9322-BB8A8049BAC3}" type="slidenum">
              <a:rPr lang="zh-CN" altLang="en-US" smtClean="0"/>
              <a:pPr>
                <a:defRPr/>
              </a:pPr>
              <a:t>‹#›</a:t>
            </a:fld>
            <a:endParaRPr lang="zh-CN" altLang="en-US"/>
          </a:p>
        </p:txBody>
      </p:sp>
    </p:spTree>
    <p:extLst>
      <p:ext uri="{BB962C8B-B14F-4D97-AF65-F5344CB8AC3E}">
        <p14:creationId xmlns:p14="http://schemas.microsoft.com/office/powerpoint/2010/main" val="295779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7EF20101-CC54-4D66-BF8B-694B950AE6C7}" type="datetimeFigureOut">
              <a:rPr lang="zh-CN" altLang="en-US" smtClean="0"/>
              <a:pPr>
                <a:defRPr/>
              </a:pPr>
              <a:t>2020/11/14</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460D8923-5DA9-45EB-9377-3ABF0CDB84B6}" type="slidenum">
              <a:rPr lang="zh-CN" altLang="en-US" smtClean="0"/>
              <a:pPr>
                <a:defRPr/>
              </a:pPr>
              <a:t>‹#›</a:t>
            </a:fld>
            <a:endParaRPr lang="zh-CN" altLang="en-US"/>
          </a:p>
        </p:txBody>
      </p:sp>
    </p:spTree>
    <p:extLst>
      <p:ext uri="{BB962C8B-B14F-4D97-AF65-F5344CB8AC3E}">
        <p14:creationId xmlns:p14="http://schemas.microsoft.com/office/powerpoint/2010/main" val="179675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72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D8973182-AA81-476B-9663-FBCB9AF978B2}" type="datetimeFigureOut">
              <a:rPr lang="zh-CN" altLang="en-US" smtClean="0"/>
              <a:pPr>
                <a:defRPr/>
              </a:pPr>
              <a:t>2020/11/14</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E045E5B6-F238-48F9-9931-AC32F772EFF0}" type="slidenum">
              <a:rPr lang="zh-CN" altLang="en-US" smtClean="0"/>
              <a:pPr>
                <a:defRPr/>
              </a:pPr>
              <a:t>‹#›</a:t>
            </a:fld>
            <a:endParaRPr lang="zh-CN" altLang="en-US"/>
          </a:p>
        </p:txBody>
      </p:sp>
    </p:spTree>
    <p:extLst>
      <p:ext uri="{BB962C8B-B14F-4D97-AF65-F5344CB8AC3E}">
        <p14:creationId xmlns:p14="http://schemas.microsoft.com/office/powerpoint/2010/main" val="283893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fld id="{B213064E-F43C-46B1-ACC9-981C69EA364C}" type="datetimeFigureOut">
              <a:rPr lang="zh-CN" altLang="en-US" smtClean="0"/>
              <a:pPr>
                <a:defRPr/>
              </a:pPr>
              <a:t>2020/11/14</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1F9F608E-CD61-4D4D-BB0F-EB9164720DDB}" type="slidenum">
              <a:rPr lang="zh-CN" altLang="en-US" smtClean="0"/>
              <a:pPr>
                <a:defRPr/>
              </a:pPr>
              <a:t>‹#›</a:t>
            </a:fld>
            <a:endParaRPr lang="zh-CN" altLang="en-US"/>
          </a:p>
        </p:txBody>
      </p:sp>
    </p:spTree>
    <p:extLst>
      <p:ext uri="{BB962C8B-B14F-4D97-AF65-F5344CB8AC3E}">
        <p14:creationId xmlns:p14="http://schemas.microsoft.com/office/powerpoint/2010/main" val="94416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9245BEDE-7FAA-4A16-9A1F-2B81309F9C49}" type="datetimeFigureOut">
              <a:rPr lang="zh-CN" altLang="en-US" smtClean="0"/>
              <a:pPr>
                <a:defRPr/>
              </a:pPr>
              <a:t>2020/11/14</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E1FA4CEF-CDC4-43FA-BD6F-D8BC9D09A66E}" type="slidenum">
              <a:rPr lang="zh-CN" altLang="en-US" smtClean="0"/>
              <a:pPr>
                <a:defRPr/>
              </a:pPr>
              <a:t>‹#›</a:t>
            </a:fld>
            <a:endParaRPr lang="zh-CN" altLang="en-US"/>
          </a:p>
        </p:txBody>
      </p:sp>
    </p:spTree>
    <p:extLst>
      <p:ext uri="{BB962C8B-B14F-4D97-AF65-F5344CB8AC3E}">
        <p14:creationId xmlns:p14="http://schemas.microsoft.com/office/powerpoint/2010/main" val="398076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291DCB11-FA11-41BE-AA7C-D6A2CC9540D6}" type="datetimeFigureOut">
              <a:rPr lang="zh-CN" altLang="en-US" smtClean="0"/>
              <a:pPr>
                <a:defRPr/>
              </a:pPr>
              <a:t>2020/11/14</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D0B2D2A2-3B85-4859-843B-B325D065E4DE}" type="slidenum">
              <a:rPr lang="zh-CN" altLang="en-US" smtClean="0"/>
              <a:pPr>
                <a:defRPr/>
              </a:pPr>
              <a:t>‹#›</a:t>
            </a:fld>
            <a:endParaRPr lang="zh-CN" altLang="en-US"/>
          </a:p>
        </p:txBody>
      </p:sp>
      <p:sp>
        <p:nvSpPr>
          <p:cNvPr id="10" name="矩形 9"/>
          <p:cNvSpPr/>
          <p:nvPr userDrawn="1"/>
        </p:nvSpPr>
        <p:spPr>
          <a:xfrm>
            <a:off x="8896728" y="6450175"/>
            <a:ext cx="775136" cy="246221"/>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eaLnBrk="1" fontAlgn="auto" hangingPunct="1">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eaLnBrk="1" fontAlgn="auto" hangingPunct="1">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eaLnBrk="1" fontAlgn="auto" hangingPunct="1">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eaLnBrk="1" fontAlgn="auto" hangingPunct="1">
              <a:spcBef>
                <a:spcPts val="0"/>
              </a:spcBef>
              <a:spcAft>
                <a:spcPts val="0"/>
              </a:spcAft>
            </a:pP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49788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182A4EFE-564D-425E-86C5-F6DDB5F47F5C}" type="datetimeFigureOut">
              <a:rPr lang="zh-CN" altLang="en-US" smtClean="0"/>
              <a:pPr>
                <a:defRPr/>
              </a:pPr>
              <a:t>2020/11/14</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AE4EC7B7-8E46-44AF-9338-1BC808A12EB9}" type="slidenum">
              <a:rPr lang="zh-CN" altLang="en-US" smtClean="0"/>
              <a:pPr>
                <a:defRPr/>
              </a:pPr>
              <a:t>‹#›</a:t>
            </a:fld>
            <a:endParaRPr lang="zh-CN" altLang="en-US"/>
          </a:p>
        </p:txBody>
      </p:sp>
    </p:spTree>
    <p:extLst>
      <p:ext uri="{BB962C8B-B14F-4D97-AF65-F5344CB8AC3E}">
        <p14:creationId xmlns:p14="http://schemas.microsoft.com/office/powerpoint/2010/main" val="255405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610B3A7-8FAF-42A8-B412-13F78442EA75}" type="datetimeFigureOut">
              <a:rPr lang="zh-CN" altLang="en-US" smtClean="0"/>
              <a:pPr>
                <a:defRPr/>
              </a:pPr>
              <a:t>2020/11/14</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B688A005-5F16-4CEA-BCA8-A93AF17DE6F1}" type="slidenum">
              <a:rPr lang="zh-CN" altLang="en-US" smtClean="0"/>
              <a:pPr>
                <a:defRPr/>
              </a:pPr>
              <a:t>‹#›</a:t>
            </a:fld>
            <a:endParaRPr lang="zh-CN" altLang="en-US"/>
          </a:p>
        </p:txBody>
      </p:sp>
    </p:spTree>
    <p:extLst>
      <p:ext uri="{BB962C8B-B14F-4D97-AF65-F5344CB8AC3E}">
        <p14:creationId xmlns:p14="http://schemas.microsoft.com/office/powerpoint/2010/main" val="406652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fld id="{B3968A7B-6FC3-46ED-A249-77F2601782BD}" type="datetimeFigureOut">
              <a:rPr lang="zh-CN" altLang="en-US" smtClean="0"/>
              <a:pPr>
                <a:defRPr/>
              </a:pPr>
              <a:t>2020/11/14</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BA25FE39-D2E8-4BBD-98FE-C5B86DD7F65F}" type="slidenum">
              <a:rPr lang="zh-CN" altLang="en-US" smtClean="0"/>
              <a:pPr>
                <a:defRPr/>
              </a:pPr>
              <a:t>‹#›</a:t>
            </a:fld>
            <a:endParaRPr lang="zh-CN" altLang="en-US"/>
          </a:p>
        </p:txBody>
      </p:sp>
    </p:spTree>
    <p:extLst>
      <p:ext uri="{BB962C8B-B14F-4D97-AF65-F5344CB8AC3E}">
        <p14:creationId xmlns:p14="http://schemas.microsoft.com/office/powerpoint/2010/main" val="191356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fld id="{058FE1F5-F292-4FC2-8E33-9CFBF359CDB6}" type="datetimeFigureOut">
              <a:rPr lang="zh-CN" altLang="en-US" smtClean="0"/>
              <a:pPr>
                <a:defRPr/>
              </a:pPr>
              <a:t>2020/11/14</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7CE40DCD-9FA6-42D4-9C00-F4ED356CDB4C}" type="slidenum">
              <a:rPr lang="zh-CN" altLang="en-US" smtClean="0"/>
              <a:pPr>
                <a:defRPr/>
              </a:pPr>
              <a:t>‹#›</a:t>
            </a:fld>
            <a:endParaRPr lang="zh-CN" altLang="en-US"/>
          </a:p>
        </p:txBody>
      </p:sp>
    </p:spTree>
    <p:extLst>
      <p:ext uri="{BB962C8B-B14F-4D97-AF65-F5344CB8AC3E}">
        <p14:creationId xmlns:p14="http://schemas.microsoft.com/office/powerpoint/2010/main" val="424711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20101-CC54-4D66-BF8B-694B950AE6C7}" type="datetimeFigureOut">
              <a:rPr lang="zh-CN" altLang="en-US" smtClean="0"/>
              <a:pPr>
                <a:defRPr/>
              </a:pPr>
              <a:t>2020/11/14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0D8923-5DA9-45EB-9377-3ABF0CDB84B6}" type="slidenum">
              <a:rPr lang="zh-CN" altLang="en-US" smtClean="0"/>
              <a:pPr>
                <a:defRPr/>
              </a:pPr>
              <a:t>‹#›</a:t>
            </a:fld>
            <a:endParaRPr lang="zh-CN" altLang="en-US"/>
          </a:p>
        </p:txBody>
      </p:sp>
    </p:spTree>
    <p:extLst>
      <p:ext uri="{BB962C8B-B14F-4D97-AF65-F5344CB8AC3E}">
        <p14:creationId xmlns:p14="http://schemas.microsoft.com/office/powerpoint/2010/main" val="36597279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0.xml"/><Relationship Id="rId7"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6.xml"/><Relationship Id="rId7"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22.xml"/><Relationship Id="rId7"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1.jp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25.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59">
            <a:extLst>
              <a:ext uri="{FF2B5EF4-FFF2-40B4-BE49-F238E27FC236}">
                <a16:creationId xmlns:a16="http://schemas.microsoft.com/office/drawing/2014/main" xmlns="" id="{322D384C-8B1E-4945-91D8-D78AB964543D}"/>
              </a:ext>
            </a:extLst>
          </p:cNvPr>
          <p:cNvGrpSpPr>
            <a:grpSpLocks/>
          </p:cNvGrpSpPr>
          <p:nvPr/>
        </p:nvGrpSpPr>
        <p:grpSpPr bwMode="auto">
          <a:xfrm>
            <a:off x="-95250" y="274638"/>
            <a:ext cx="5721350" cy="6570662"/>
            <a:chOff x="0" y="0"/>
            <a:chExt cx="5721848" cy="6569912"/>
          </a:xfrm>
        </p:grpSpPr>
        <p:sp>
          <p:nvSpPr>
            <p:cNvPr id="21540" name="任意多边形 60">
              <a:extLst>
                <a:ext uri="{FF2B5EF4-FFF2-40B4-BE49-F238E27FC236}">
                  <a16:creationId xmlns:a16="http://schemas.microsoft.com/office/drawing/2014/main" xmlns="" id="{119F9B9F-AD6F-422F-A5E5-6AAC43894DA2}"/>
                </a:ext>
              </a:extLst>
            </p:cNvPr>
            <p:cNvSpPr>
              <a:spLocks/>
            </p:cNvSpPr>
            <p:nvPr/>
          </p:nvSpPr>
          <p:spPr bwMode="auto">
            <a:xfrm rot="10800000">
              <a:off x="95238" y="752328"/>
              <a:ext cx="5626610" cy="5817584"/>
            </a:xfrm>
            <a:custGeom>
              <a:avLst/>
              <a:gdLst>
                <a:gd name="T0" fmla="*/ 5626610 w 5626610"/>
                <a:gd name="T1" fmla="*/ 5817584 h 5817584"/>
                <a:gd name="T2" fmla="*/ 0 w 5626610"/>
                <a:gd name="T3" fmla="*/ 5817584 h 5817584"/>
                <a:gd name="T4" fmla="*/ 3374199 w 5626610"/>
                <a:gd name="T5" fmla="*/ 0 h 5817584"/>
                <a:gd name="T6" fmla="*/ 5626610 w 5626610"/>
                <a:gd name="T7" fmla="*/ 3883468 h 5817584"/>
                <a:gd name="T8" fmla="*/ 5626610 w 5626610"/>
                <a:gd name="T9" fmla="*/ 5817584 h 5817584"/>
                <a:gd name="T10" fmla="*/ 0 60000 65536"/>
                <a:gd name="T11" fmla="*/ 0 60000 65536"/>
                <a:gd name="T12" fmla="*/ 0 60000 65536"/>
                <a:gd name="T13" fmla="*/ 0 60000 65536"/>
                <a:gd name="T14" fmla="*/ 0 60000 65536"/>
                <a:gd name="T15" fmla="*/ 0 w 5626610"/>
                <a:gd name="T16" fmla="*/ 0 h 5817584"/>
                <a:gd name="T17" fmla="*/ 5626610 w 5626610"/>
                <a:gd name="T18" fmla="*/ 5817584 h 5817584"/>
              </a:gdLst>
              <a:ahLst/>
              <a:cxnLst>
                <a:cxn ang="T10">
                  <a:pos x="T0" y="T1"/>
                </a:cxn>
                <a:cxn ang="T11">
                  <a:pos x="T2" y="T3"/>
                </a:cxn>
                <a:cxn ang="T12">
                  <a:pos x="T4" y="T5"/>
                </a:cxn>
                <a:cxn ang="T13">
                  <a:pos x="T6" y="T7"/>
                </a:cxn>
                <a:cxn ang="T14">
                  <a:pos x="T8" y="T9"/>
                </a:cxn>
              </a:cxnLst>
              <a:rect l="T15" t="T16" r="T17" b="T18"/>
              <a:pathLst>
                <a:path w="5626610" h="5817584">
                  <a:moveTo>
                    <a:pt x="5626610" y="5817584"/>
                  </a:moveTo>
                  <a:lnTo>
                    <a:pt x="0" y="5817584"/>
                  </a:lnTo>
                  <a:lnTo>
                    <a:pt x="3374199" y="0"/>
                  </a:lnTo>
                  <a:lnTo>
                    <a:pt x="5626610" y="3883468"/>
                  </a:lnTo>
                  <a:lnTo>
                    <a:pt x="5626610" y="5817584"/>
                  </a:lnTo>
                  <a:close/>
                </a:path>
              </a:pathLst>
            </a:custGeom>
            <a:solidFill>
              <a:srgbClr val="FF5844">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41" name="任意多边形 61">
              <a:extLst>
                <a:ext uri="{FF2B5EF4-FFF2-40B4-BE49-F238E27FC236}">
                  <a16:creationId xmlns:a16="http://schemas.microsoft.com/office/drawing/2014/main" xmlns="" id="{8BA92806-8B23-45CB-9D01-EB160CFE6B77}"/>
                </a:ext>
              </a:extLst>
            </p:cNvPr>
            <p:cNvSpPr>
              <a:spLocks/>
            </p:cNvSpPr>
            <p:nvPr/>
          </p:nvSpPr>
          <p:spPr bwMode="auto">
            <a:xfrm rot="10800000">
              <a:off x="95238" y="0"/>
              <a:ext cx="4107004" cy="3986911"/>
            </a:xfrm>
            <a:custGeom>
              <a:avLst/>
              <a:gdLst>
                <a:gd name="T0" fmla="*/ 4107004 w 4107004"/>
                <a:gd name="T1" fmla="*/ 3986911 h 3986911"/>
                <a:gd name="T2" fmla="*/ 0 w 4107004"/>
                <a:gd name="T3" fmla="*/ 3986911 h 3986911"/>
                <a:gd name="T4" fmla="*/ 2312408 w 4107004"/>
                <a:gd name="T5" fmla="*/ 0 h 3986911"/>
                <a:gd name="T6" fmla="*/ 4107004 w 4107004"/>
                <a:gd name="T7" fmla="*/ 3094131 h 3986911"/>
                <a:gd name="T8" fmla="*/ 4107004 w 4107004"/>
                <a:gd name="T9" fmla="*/ 3986911 h 3986911"/>
                <a:gd name="T10" fmla="*/ 0 60000 65536"/>
                <a:gd name="T11" fmla="*/ 0 60000 65536"/>
                <a:gd name="T12" fmla="*/ 0 60000 65536"/>
                <a:gd name="T13" fmla="*/ 0 60000 65536"/>
                <a:gd name="T14" fmla="*/ 0 60000 65536"/>
                <a:gd name="T15" fmla="*/ 0 w 4107004"/>
                <a:gd name="T16" fmla="*/ 0 h 3986911"/>
                <a:gd name="T17" fmla="*/ 4107004 w 4107004"/>
                <a:gd name="T18" fmla="*/ 3986911 h 3986911"/>
              </a:gdLst>
              <a:ahLst/>
              <a:cxnLst>
                <a:cxn ang="T10">
                  <a:pos x="T0" y="T1"/>
                </a:cxn>
                <a:cxn ang="T11">
                  <a:pos x="T2" y="T3"/>
                </a:cxn>
                <a:cxn ang="T12">
                  <a:pos x="T4" y="T5"/>
                </a:cxn>
                <a:cxn ang="T13">
                  <a:pos x="T6" y="T7"/>
                </a:cxn>
                <a:cxn ang="T14">
                  <a:pos x="T8" y="T9"/>
                </a:cxn>
              </a:cxnLst>
              <a:rect l="T15" t="T16" r="T17" b="T18"/>
              <a:pathLst>
                <a:path w="4107004" h="3986911">
                  <a:moveTo>
                    <a:pt x="4107004" y="3986911"/>
                  </a:moveTo>
                  <a:lnTo>
                    <a:pt x="0" y="3986911"/>
                  </a:lnTo>
                  <a:lnTo>
                    <a:pt x="2312409" y="0"/>
                  </a:lnTo>
                  <a:lnTo>
                    <a:pt x="4107004" y="3094130"/>
                  </a:lnTo>
                  <a:lnTo>
                    <a:pt x="4107004" y="3986911"/>
                  </a:lnTo>
                  <a:close/>
                </a:path>
              </a:pathLst>
            </a:custGeom>
            <a:solidFill>
              <a:srgbClr val="00CF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42" name="椭圆 62">
              <a:extLst>
                <a:ext uri="{FF2B5EF4-FFF2-40B4-BE49-F238E27FC236}">
                  <a16:creationId xmlns:a16="http://schemas.microsoft.com/office/drawing/2014/main" xmlns="" id="{D7B0F0DB-7615-4F76-A9A2-B7762FFD250A}"/>
                </a:ext>
              </a:extLst>
            </p:cNvPr>
            <p:cNvSpPr>
              <a:spLocks noChangeArrowheads="1"/>
            </p:cNvSpPr>
            <p:nvPr/>
          </p:nvSpPr>
          <p:spPr bwMode="auto">
            <a:xfrm>
              <a:off x="2475669" y="2311089"/>
              <a:ext cx="2336840" cy="2336840"/>
            </a:xfrm>
            <a:prstGeom prst="ellipse">
              <a:avLst/>
            </a:prstGeom>
            <a:solidFill>
              <a:srgbClr val="F7B54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1543" name="直接连接符 63">
              <a:extLst>
                <a:ext uri="{FF2B5EF4-FFF2-40B4-BE49-F238E27FC236}">
                  <a16:creationId xmlns:a16="http://schemas.microsoft.com/office/drawing/2014/main" xmlns="" id="{90B2AA3F-FA34-4E25-862C-7F72818C12FB}"/>
                </a:ext>
              </a:extLst>
            </p:cNvPr>
            <p:cNvCxnSpPr>
              <a:cxnSpLocks noChangeShapeType="1"/>
            </p:cNvCxnSpPr>
            <p:nvPr/>
          </p:nvCxnSpPr>
          <p:spPr bwMode="auto">
            <a:xfrm flipH="1">
              <a:off x="3644089" y="152808"/>
              <a:ext cx="1449120" cy="2484868"/>
            </a:xfrm>
            <a:prstGeom prst="line">
              <a:avLst/>
            </a:prstGeom>
            <a:noFill/>
            <a:ln w="28575">
              <a:solidFill>
                <a:srgbClr val="F7B540"/>
              </a:solidFill>
              <a:round/>
              <a:headEnd/>
              <a:tailEnd/>
            </a:ln>
            <a:extLst>
              <a:ext uri="{909E8E84-426E-40DD-AFC4-6F175D3DCCD1}">
                <a14:hiddenFill xmlns:a14="http://schemas.microsoft.com/office/drawing/2010/main">
                  <a:noFill/>
                </a14:hiddenFill>
              </a:ext>
            </a:extLst>
          </p:spPr>
        </p:cxnSp>
        <p:cxnSp>
          <p:nvCxnSpPr>
            <p:cNvPr id="21544" name="直接连接符 64">
              <a:extLst>
                <a:ext uri="{FF2B5EF4-FFF2-40B4-BE49-F238E27FC236}">
                  <a16:creationId xmlns:a16="http://schemas.microsoft.com/office/drawing/2014/main" xmlns="" id="{F47892F9-E868-4A0D-96ED-F8D8FF22C429}"/>
                </a:ext>
              </a:extLst>
            </p:cNvPr>
            <p:cNvCxnSpPr>
              <a:cxnSpLocks noChangeShapeType="1"/>
            </p:cNvCxnSpPr>
            <p:nvPr/>
          </p:nvCxnSpPr>
          <p:spPr bwMode="auto">
            <a:xfrm flipH="1">
              <a:off x="0" y="3661120"/>
              <a:ext cx="1449120" cy="2484868"/>
            </a:xfrm>
            <a:prstGeom prst="line">
              <a:avLst/>
            </a:prstGeom>
            <a:noFill/>
            <a:ln w="28575">
              <a:solidFill>
                <a:srgbClr val="FF5844"/>
              </a:solidFill>
              <a:round/>
              <a:headEnd/>
              <a:tailEnd/>
            </a:ln>
            <a:extLst>
              <a:ext uri="{909E8E84-426E-40DD-AFC4-6F175D3DCCD1}">
                <a14:hiddenFill xmlns:a14="http://schemas.microsoft.com/office/drawing/2010/main">
                  <a:noFill/>
                </a14:hiddenFill>
              </a:ext>
            </a:extLst>
          </p:spPr>
        </p:cxnSp>
        <p:grpSp>
          <p:nvGrpSpPr>
            <p:cNvPr id="21545" name="组合 65">
              <a:extLst>
                <a:ext uri="{FF2B5EF4-FFF2-40B4-BE49-F238E27FC236}">
                  <a16:creationId xmlns:a16="http://schemas.microsoft.com/office/drawing/2014/main" xmlns="" id="{6D976E23-DDFC-4F22-B728-A090E0B9367C}"/>
                </a:ext>
              </a:extLst>
            </p:cNvPr>
            <p:cNvGrpSpPr>
              <a:grpSpLocks/>
            </p:cNvGrpSpPr>
            <p:nvPr/>
          </p:nvGrpSpPr>
          <p:grpSpPr bwMode="auto">
            <a:xfrm>
              <a:off x="1695907" y="3986912"/>
              <a:ext cx="397392" cy="912899"/>
              <a:chOff x="0" y="0"/>
              <a:chExt cx="397392" cy="912899"/>
            </a:xfrm>
          </p:grpSpPr>
          <p:sp>
            <p:nvSpPr>
              <p:cNvPr id="21547" name="等腰三角形 67">
                <a:extLst>
                  <a:ext uri="{FF2B5EF4-FFF2-40B4-BE49-F238E27FC236}">
                    <a16:creationId xmlns:a16="http://schemas.microsoft.com/office/drawing/2014/main" xmlns="" id="{F2654E7D-313A-49F0-B80B-3AB0F6F4EE3A}"/>
                  </a:ext>
                </a:extLst>
              </p:cNvPr>
              <p:cNvSpPr>
                <a:spLocks noChangeArrowheads="1"/>
              </p:cNvSpPr>
              <p:nvPr/>
            </p:nvSpPr>
            <p:spPr bwMode="auto">
              <a:xfrm rot="7212055">
                <a:off x="-106467" y="250852"/>
                <a:ext cx="754709" cy="253005"/>
              </a:xfrm>
              <a:prstGeom prst="triangle">
                <a:avLst>
                  <a:gd name="adj" fmla="val 50000"/>
                </a:avLst>
              </a:prstGeom>
              <a:solidFill>
                <a:srgbClr val="71C1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48" name="等腰三角形 68">
                <a:extLst>
                  <a:ext uri="{FF2B5EF4-FFF2-40B4-BE49-F238E27FC236}">
                    <a16:creationId xmlns:a16="http://schemas.microsoft.com/office/drawing/2014/main" xmlns="" id="{36010C1E-BAE8-4358-85B5-A0EC0CCA9292}"/>
                  </a:ext>
                </a:extLst>
              </p:cNvPr>
              <p:cNvSpPr>
                <a:spLocks noChangeArrowheads="1"/>
              </p:cNvSpPr>
              <p:nvPr/>
            </p:nvSpPr>
            <p:spPr bwMode="auto">
              <a:xfrm rot="7212055">
                <a:off x="-192863" y="525517"/>
                <a:ext cx="580243" cy="194518"/>
              </a:xfrm>
              <a:prstGeom prst="triangle">
                <a:avLst>
                  <a:gd name="adj" fmla="val 50000"/>
                </a:avLst>
              </a:prstGeom>
              <a:solidFill>
                <a:srgbClr val="00B1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21546" name="椭圆 66">
              <a:extLst>
                <a:ext uri="{FF2B5EF4-FFF2-40B4-BE49-F238E27FC236}">
                  <a16:creationId xmlns:a16="http://schemas.microsoft.com/office/drawing/2014/main" xmlns="" id="{368495A7-4061-4DCB-AE51-F2EFCE75F9A6}"/>
                </a:ext>
              </a:extLst>
            </p:cNvPr>
            <p:cNvSpPr>
              <a:spLocks noChangeArrowheads="1"/>
            </p:cNvSpPr>
            <p:nvPr/>
          </p:nvSpPr>
          <p:spPr bwMode="auto">
            <a:xfrm>
              <a:off x="2850216" y="901779"/>
              <a:ext cx="1034321" cy="1034321"/>
            </a:xfrm>
            <a:prstGeom prst="ellipse">
              <a:avLst/>
            </a:prstGeom>
            <a:solidFill>
              <a:srgbClr val="CBC5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46" name="文本框 256">
            <a:extLst>
              <a:ext uri="{FF2B5EF4-FFF2-40B4-BE49-F238E27FC236}">
                <a16:creationId xmlns:a16="http://schemas.microsoft.com/office/drawing/2014/main" xmlns="" id="{C76ABD97-A0DD-42E2-9664-ECB2D6305094}"/>
              </a:ext>
            </a:extLst>
          </p:cNvPr>
          <p:cNvSpPr txBox="1">
            <a:spLocks noChangeArrowheads="1"/>
          </p:cNvSpPr>
          <p:nvPr/>
        </p:nvSpPr>
        <p:spPr bwMode="auto">
          <a:xfrm>
            <a:off x="5133087" y="2527894"/>
            <a:ext cx="69313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4400" b="1" dirty="0">
                <a:solidFill>
                  <a:srgbClr val="FFC000"/>
                </a:solidFill>
                <a:latin typeface="微软雅黑" panose="020B0503020204020204" pitchFamily="34" charset="-122"/>
                <a:ea typeface="微软雅黑" panose="020B0503020204020204" pitchFamily="34" charset="-122"/>
              </a:rPr>
              <a:t>危险化学品储存柜安全管理</a:t>
            </a:r>
          </a:p>
        </p:txBody>
      </p:sp>
      <p:sp>
        <p:nvSpPr>
          <p:cNvPr id="47" name="文本框 1">
            <a:extLst>
              <a:ext uri="{FF2B5EF4-FFF2-40B4-BE49-F238E27FC236}">
                <a16:creationId xmlns:a16="http://schemas.microsoft.com/office/drawing/2014/main" xmlns="" id="{AFB47DD2-1034-43C5-8459-37122EF80E79}"/>
              </a:ext>
            </a:extLst>
          </p:cNvPr>
          <p:cNvSpPr txBox="1">
            <a:spLocks noChangeArrowheads="1"/>
          </p:cNvSpPr>
          <p:nvPr/>
        </p:nvSpPr>
        <p:spPr bwMode="auto">
          <a:xfrm>
            <a:off x="5178909" y="4195653"/>
            <a:ext cx="2615885"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dirty="0">
                <a:solidFill>
                  <a:srgbClr val="FFC000"/>
                </a:solidFill>
                <a:latin typeface="微软雅黑" panose="020B0503020204020204" pitchFamily="34" charset="-122"/>
                <a:ea typeface="微软雅黑" panose="020B0503020204020204" pitchFamily="34" charset="-122"/>
              </a:rPr>
              <a:t>汇报人：</a:t>
            </a:r>
            <a:r>
              <a:rPr lang="en-US" altLang="zh-CN" dirty="0">
                <a:solidFill>
                  <a:srgbClr val="FFC000"/>
                </a:solidFill>
                <a:latin typeface="微软雅黑" panose="020B0503020204020204" pitchFamily="34" charset="-122"/>
                <a:ea typeface="微软雅黑" panose="020B0503020204020204" pitchFamily="34" charset="-122"/>
              </a:rPr>
              <a:t>xxx</a:t>
            </a:r>
          </a:p>
          <a:p>
            <a:pPr>
              <a:lnSpc>
                <a:spcPct val="150000"/>
              </a:lnSpc>
            </a:pPr>
            <a:r>
              <a:rPr lang="zh-CN" altLang="en-US" dirty="0">
                <a:solidFill>
                  <a:srgbClr val="FFC000"/>
                </a:solidFill>
                <a:latin typeface="微软雅黑" panose="020B0503020204020204" pitchFamily="34" charset="-122"/>
                <a:ea typeface="微软雅黑" panose="020B0503020204020204" pitchFamily="34" charset="-122"/>
              </a:rPr>
              <a:t>时    间：</a:t>
            </a:r>
            <a:r>
              <a:rPr lang="en-US" altLang="zh-CN" dirty="0">
                <a:solidFill>
                  <a:srgbClr val="FFC000"/>
                </a:solidFill>
                <a:latin typeface="微软雅黑" panose="020B0503020204020204" pitchFamily="34" charset="-122"/>
                <a:ea typeface="微软雅黑" panose="020B0503020204020204" pitchFamily="34" charset="-122"/>
              </a:rPr>
              <a:t>xxx</a:t>
            </a:r>
            <a:endParaRPr lang="zh-CN" altLang="en-US"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524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6">
            <a:extLst>
              <a:ext uri="{FF2B5EF4-FFF2-40B4-BE49-F238E27FC236}">
                <a16:creationId xmlns:a16="http://schemas.microsoft.com/office/drawing/2014/main" xmlns="" id="{090742F1-99F3-4F88-9FEC-15295B9DDF7F}"/>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1" name="矩形 7">
            <a:extLst>
              <a:ext uri="{FF2B5EF4-FFF2-40B4-BE49-F238E27FC236}">
                <a16:creationId xmlns:a16="http://schemas.microsoft.com/office/drawing/2014/main" xmlns="" id="{3D7F02AF-7ADB-453F-BC5D-F6D62A96860B}"/>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2" name="文本框 1">
            <a:extLst>
              <a:ext uri="{FF2B5EF4-FFF2-40B4-BE49-F238E27FC236}">
                <a16:creationId xmlns:a16="http://schemas.microsoft.com/office/drawing/2014/main" xmlns="" id="{1D7CD5B2-3206-4F1E-AECB-B23CEADA52F5}"/>
              </a:ext>
            </a:extLst>
          </p:cNvPr>
          <p:cNvSpPr txBox="1">
            <a:spLocks noChangeArrowheads="1"/>
          </p:cNvSpPr>
          <p:nvPr/>
        </p:nvSpPr>
        <p:spPr bwMode="auto">
          <a:xfrm>
            <a:off x="777875" y="327025"/>
            <a:ext cx="680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危险化学品储存柜标记、</a:t>
            </a:r>
            <a:r>
              <a:rPr lang="zh-CN" altLang="en-US" sz="2400" b="1" dirty="0">
                <a:solidFill>
                  <a:srgbClr val="FF0000"/>
                </a:solidFill>
                <a:latin typeface="微软雅黑" panose="020B0503020204020204" pitchFamily="34" charset="-122"/>
                <a:ea typeface="微软雅黑" panose="020B0503020204020204" pitchFamily="34" charset="-122"/>
              </a:rPr>
              <a:t>标签</a:t>
            </a:r>
            <a:r>
              <a:rPr lang="zh-CN" altLang="en-US" sz="2400" b="1" dirty="0">
                <a:solidFill>
                  <a:srgbClr val="595959"/>
                </a:solidFill>
                <a:latin typeface="微软雅黑" panose="020B0503020204020204" pitchFamily="34" charset="-122"/>
                <a:ea typeface="微软雅黑" panose="020B0503020204020204" pitchFamily="34" charset="-122"/>
              </a:rPr>
              <a:t>和规格</a:t>
            </a:r>
          </a:p>
        </p:txBody>
      </p:sp>
      <p:pic>
        <p:nvPicPr>
          <p:cNvPr id="2" name="图片 1"/>
          <p:cNvPicPr>
            <a:picLocks noChangeAspect="1"/>
          </p:cNvPicPr>
          <p:nvPr/>
        </p:nvPicPr>
        <p:blipFill>
          <a:blip r:embed="rId3"/>
          <a:stretch>
            <a:fillRect/>
          </a:stretch>
        </p:blipFill>
        <p:spPr>
          <a:xfrm>
            <a:off x="563563" y="1153084"/>
            <a:ext cx="2662177" cy="4376468"/>
          </a:xfrm>
          <a:prstGeom prst="rect">
            <a:avLst/>
          </a:prstGeom>
        </p:spPr>
      </p:pic>
      <p:sp>
        <p:nvSpPr>
          <p:cNvPr id="3" name="矩形 2"/>
          <p:cNvSpPr/>
          <p:nvPr/>
        </p:nvSpPr>
        <p:spPr>
          <a:xfrm>
            <a:off x="848166" y="5708982"/>
            <a:ext cx="2377574" cy="369332"/>
          </a:xfrm>
          <a:prstGeom prst="rect">
            <a:avLst/>
          </a:prstGeom>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rPr>
              <a:t>易燃液体储存柜标签 </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3437152" y="1184714"/>
            <a:ext cx="2662177" cy="4313208"/>
          </a:xfrm>
          <a:prstGeom prst="rect">
            <a:avLst/>
          </a:prstGeom>
        </p:spPr>
      </p:pic>
      <p:sp>
        <p:nvSpPr>
          <p:cNvPr id="5" name="矩形 4"/>
          <p:cNvSpPr/>
          <p:nvPr/>
        </p:nvSpPr>
        <p:spPr>
          <a:xfrm>
            <a:off x="3579453" y="5708982"/>
            <a:ext cx="2377574" cy="369332"/>
          </a:xfrm>
          <a:prstGeom prst="rect">
            <a:avLst/>
          </a:prstGeom>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rPr>
              <a:t>可燃液体储存柜标签 </a:t>
            </a:r>
            <a:endParaRPr lang="zh-CN" altLang="en-US"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a:stretch>
            <a:fillRect/>
          </a:stretch>
        </p:blipFill>
        <p:spPr>
          <a:xfrm>
            <a:off x="6310741" y="1184714"/>
            <a:ext cx="2662177" cy="4313208"/>
          </a:xfrm>
          <a:prstGeom prst="rect">
            <a:avLst/>
          </a:prstGeom>
        </p:spPr>
      </p:pic>
      <p:sp>
        <p:nvSpPr>
          <p:cNvPr id="7" name="矩形 6"/>
          <p:cNvSpPr/>
          <p:nvPr/>
        </p:nvSpPr>
        <p:spPr>
          <a:xfrm>
            <a:off x="6337626" y="5708982"/>
            <a:ext cx="2608406" cy="369332"/>
          </a:xfrm>
          <a:prstGeom prst="rect">
            <a:avLst/>
          </a:prstGeom>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rPr>
              <a:t>腐蚀性液体储存柜标签 </a:t>
            </a:r>
            <a:endParaRPr lang="zh-CN" altLang="en-US"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6"/>
          <a:stretch>
            <a:fillRect/>
          </a:stretch>
        </p:blipFill>
        <p:spPr>
          <a:xfrm>
            <a:off x="9299333" y="1210594"/>
            <a:ext cx="2662177" cy="4318958"/>
          </a:xfrm>
          <a:prstGeom prst="rect">
            <a:avLst/>
          </a:prstGeom>
        </p:spPr>
      </p:pic>
      <p:sp>
        <p:nvSpPr>
          <p:cNvPr id="9" name="矩形 8"/>
          <p:cNvSpPr/>
          <p:nvPr/>
        </p:nvSpPr>
        <p:spPr>
          <a:xfrm>
            <a:off x="9326631" y="5708982"/>
            <a:ext cx="2535517" cy="369332"/>
          </a:xfrm>
          <a:prstGeom prst="rect">
            <a:avLst/>
          </a:prstGeom>
        </p:spPr>
        <p:txBody>
          <a:bodyPr wrap="square">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毒害品储存柜标签</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632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6">
            <a:extLst>
              <a:ext uri="{FF2B5EF4-FFF2-40B4-BE49-F238E27FC236}">
                <a16:creationId xmlns:a16="http://schemas.microsoft.com/office/drawing/2014/main" xmlns="" id="{090742F1-99F3-4F88-9FEC-15295B9DDF7F}"/>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1" name="矩形 7">
            <a:extLst>
              <a:ext uri="{FF2B5EF4-FFF2-40B4-BE49-F238E27FC236}">
                <a16:creationId xmlns:a16="http://schemas.microsoft.com/office/drawing/2014/main" xmlns="" id="{3D7F02AF-7ADB-453F-BC5D-F6D62A96860B}"/>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2" name="文本框 1">
            <a:extLst>
              <a:ext uri="{FF2B5EF4-FFF2-40B4-BE49-F238E27FC236}">
                <a16:creationId xmlns:a16="http://schemas.microsoft.com/office/drawing/2014/main" xmlns="" id="{1D7CD5B2-3206-4F1E-AECB-B23CEADA52F5}"/>
              </a:ext>
            </a:extLst>
          </p:cNvPr>
          <p:cNvSpPr txBox="1">
            <a:spLocks noChangeArrowheads="1"/>
          </p:cNvSpPr>
          <p:nvPr/>
        </p:nvSpPr>
        <p:spPr bwMode="auto">
          <a:xfrm>
            <a:off x="777875" y="327025"/>
            <a:ext cx="7660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危险化学品储存柜标记、</a:t>
            </a:r>
            <a:r>
              <a:rPr lang="zh-CN" altLang="en-US" sz="2400" b="1" dirty="0">
                <a:solidFill>
                  <a:srgbClr val="FF0000"/>
                </a:solidFill>
                <a:latin typeface="微软雅黑" panose="020B0503020204020204" pitchFamily="34" charset="-122"/>
                <a:ea typeface="微软雅黑" panose="020B0503020204020204" pitchFamily="34" charset="-122"/>
              </a:rPr>
              <a:t>标签</a:t>
            </a:r>
            <a:r>
              <a:rPr lang="zh-CN" altLang="en-US" sz="2400" b="1" dirty="0">
                <a:solidFill>
                  <a:srgbClr val="595959"/>
                </a:solidFill>
                <a:latin typeface="微软雅黑" panose="020B0503020204020204" pitchFamily="34" charset="-122"/>
                <a:ea typeface="微软雅黑" panose="020B0503020204020204" pitchFamily="34" charset="-122"/>
              </a:rPr>
              <a:t>和规格</a:t>
            </a:r>
          </a:p>
        </p:txBody>
      </p:sp>
      <p:pic>
        <p:nvPicPr>
          <p:cNvPr id="2" name="图片 1"/>
          <p:cNvPicPr>
            <a:picLocks noChangeAspect="1"/>
          </p:cNvPicPr>
          <p:nvPr/>
        </p:nvPicPr>
        <p:blipFill>
          <a:blip r:embed="rId3"/>
          <a:stretch>
            <a:fillRect/>
          </a:stretch>
        </p:blipFill>
        <p:spPr>
          <a:xfrm>
            <a:off x="956048" y="1333805"/>
            <a:ext cx="2639028" cy="4215442"/>
          </a:xfrm>
          <a:prstGeom prst="rect">
            <a:avLst/>
          </a:prstGeom>
        </p:spPr>
      </p:pic>
      <p:sp>
        <p:nvSpPr>
          <p:cNvPr id="3" name="矩形 2"/>
          <p:cNvSpPr/>
          <p:nvPr/>
        </p:nvSpPr>
        <p:spPr>
          <a:xfrm>
            <a:off x="715963" y="5724732"/>
            <a:ext cx="3762568" cy="369332"/>
          </a:xfrm>
          <a:prstGeom prst="rect">
            <a:avLst/>
          </a:prstGeom>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rPr>
              <a:t>压缩气体储存柜标签（易燃气体） </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4940276" y="1287798"/>
            <a:ext cx="2662177" cy="4261449"/>
          </a:xfrm>
          <a:prstGeom prst="rect">
            <a:avLst/>
          </a:prstGeom>
        </p:spPr>
      </p:pic>
      <p:sp>
        <p:nvSpPr>
          <p:cNvPr id="5" name="矩形 4"/>
          <p:cNvSpPr/>
          <p:nvPr/>
        </p:nvSpPr>
        <p:spPr>
          <a:xfrm>
            <a:off x="4359058" y="5724732"/>
            <a:ext cx="4455066" cy="369332"/>
          </a:xfrm>
          <a:prstGeom prst="rect">
            <a:avLst/>
          </a:prstGeom>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rPr>
              <a:t>压缩气体储存柜标签（非易燃无毒气体） </a:t>
            </a:r>
            <a:endParaRPr lang="zh-CN" altLang="en-US"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a:stretch>
            <a:fillRect/>
          </a:stretch>
        </p:blipFill>
        <p:spPr>
          <a:xfrm>
            <a:off x="8851702" y="1276296"/>
            <a:ext cx="2615878" cy="4272951"/>
          </a:xfrm>
          <a:prstGeom prst="rect">
            <a:avLst/>
          </a:prstGeom>
        </p:spPr>
      </p:pic>
      <p:sp>
        <p:nvSpPr>
          <p:cNvPr id="8" name="矩形 7"/>
          <p:cNvSpPr/>
          <p:nvPr/>
        </p:nvSpPr>
        <p:spPr>
          <a:xfrm>
            <a:off x="8648930" y="5724732"/>
            <a:ext cx="3762568" cy="369332"/>
          </a:xfrm>
          <a:prstGeom prst="rect">
            <a:avLst/>
          </a:prstGeom>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rPr>
              <a:t>压缩气体储存柜标签（毒性气体） </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331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6">
            <a:extLst>
              <a:ext uri="{FF2B5EF4-FFF2-40B4-BE49-F238E27FC236}">
                <a16:creationId xmlns:a16="http://schemas.microsoft.com/office/drawing/2014/main" xmlns="" id="{090742F1-99F3-4F88-9FEC-15295B9DDF7F}"/>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1" name="矩形 7">
            <a:extLst>
              <a:ext uri="{FF2B5EF4-FFF2-40B4-BE49-F238E27FC236}">
                <a16:creationId xmlns:a16="http://schemas.microsoft.com/office/drawing/2014/main" xmlns="" id="{3D7F02AF-7ADB-453F-BC5D-F6D62A96860B}"/>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2" name="文本框 1">
            <a:extLst>
              <a:ext uri="{FF2B5EF4-FFF2-40B4-BE49-F238E27FC236}">
                <a16:creationId xmlns:a16="http://schemas.microsoft.com/office/drawing/2014/main" xmlns="" id="{1D7CD5B2-3206-4F1E-AECB-B23CEADA52F5}"/>
              </a:ext>
            </a:extLst>
          </p:cNvPr>
          <p:cNvSpPr txBox="1">
            <a:spLocks noChangeArrowheads="1"/>
          </p:cNvSpPr>
          <p:nvPr/>
        </p:nvSpPr>
        <p:spPr bwMode="auto">
          <a:xfrm>
            <a:off x="777875" y="327025"/>
            <a:ext cx="7660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危险化学品储存柜标记、</a:t>
            </a:r>
            <a:r>
              <a:rPr lang="zh-CN" altLang="en-US" sz="2400" b="1" dirty="0">
                <a:solidFill>
                  <a:srgbClr val="FF0000"/>
                </a:solidFill>
                <a:latin typeface="微软雅黑" panose="020B0503020204020204" pitchFamily="34" charset="-122"/>
                <a:ea typeface="微软雅黑" panose="020B0503020204020204" pitchFamily="34" charset="-122"/>
              </a:rPr>
              <a:t>标签</a:t>
            </a:r>
            <a:r>
              <a:rPr lang="zh-CN" altLang="en-US" sz="2400" b="1" dirty="0">
                <a:solidFill>
                  <a:srgbClr val="595959"/>
                </a:solidFill>
                <a:latin typeface="微软雅黑" panose="020B0503020204020204" pitchFamily="34" charset="-122"/>
                <a:ea typeface="微软雅黑" panose="020B0503020204020204" pitchFamily="34" charset="-122"/>
              </a:rPr>
              <a:t>和规格</a:t>
            </a:r>
          </a:p>
        </p:txBody>
      </p:sp>
      <p:pic>
        <p:nvPicPr>
          <p:cNvPr id="7" name="图片 6"/>
          <p:cNvPicPr>
            <a:picLocks noChangeAspect="1"/>
          </p:cNvPicPr>
          <p:nvPr/>
        </p:nvPicPr>
        <p:blipFill rotWithShape="1">
          <a:blip r:embed="rId3"/>
          <a:srcRect t="1" r="2640" b="2075"/>
          <a:stretch/>
        </p:blipFill>
        <p:spPr>
          <a:xfrm>
            <a:off x="629824" y="1389654"/>
            <a:ext cx="3702851" cy="3814663"/>
          </a:xfrm>
          <a:prstGeom prst="rect">
            <a:avLst/>
          </a:prstGeom>
        </p:spPr>
      </p:pic>
      <p:pic>
        <p:nvPicPr>
          <p:cNvPr id="9" name="图片 8"/>
          <p:cNvPicPr>
            <a:picLocks noChangeAspect="1"/>
          </p:cNvPicPr>
          <p:nvPr/>
        </p:nvPicPr>
        <p:blipFill rotWithShape="1">
          <a:blip r:embed="rId4"/>
          <a:srcRect l="1" r="1517" b="1156"/>
          <a:stretch/>
        </p:blipFill>
        <p:spPr>
          <a:xfrm>
            <a:off x="4740300" y="1467186"/>
            <a:ext cx="3577435" cy="3737131"/>
          </a:xfrm>
          <a:prstGeom prst="rect">
            <a:avLst/>
          </a:prstGeom>
        </p:spPr>
      </p:pic>
      <p:pic>
        <p:nvPicPr>
          <p:cNvPr id="10" name="图片 9"/>
          <p:cNvPicPr>
            <a:picLocks noChangeAspect="1"/>
          </p:cNvPicPr>
          <p:nvPr/>
        </p:nvPicPr>
        <p:blipFill>
          <a:blip r:embed="rId5"/>
          <a:stretch>
            <a:fillRect/>
          </a:stretch>
        </p:blipFill>
        <p:spPr>
          <a:xfrm>
            <a:off x="8901630" y="1467186"/>
            <a:ext cx="2743200" cy="3737131"/>
          </a:xfrm>
          <a:prstGeom prst="rect">
            <a:avLst/>
          </a:prstGeom>
        </p:spPr>
      </p:pic>
      <p:sp>
        <p:nvSpPr>
          <p:cNvPr id="12" name="矩形 11"/>
          <p:cNvSpPr/>
          <p:nvPr/>
        </p:nvSpPr>
        <p:spPr>
          <a:xfrm>
            <a:off x="5191830" y="5453268"/>
            <a:ext cx="2954655" cy="369332"/>
          </a:xfrm>
          <a:prstGeom prst="rect">
            <a:avLst/>
          </a:prstGeom>
        </p:spPr>
        <p:txBody>
          <a:bodyPr wrap="none">
            <a:spAutoFit/>
          </a:bodyPr>
          <a:lstStyle/>
          <a:p>
            <a:r>
              <a:rPr lang="zh-CN" altLang="en-US" dirty="0"/>
              <a:t>双门柜的左侧门上部中央；</a:t>
            </a:r>
          </a:p>
        </p:txBody>
      </p:sp>
      <p:sp>
        <p:nvSpPr>
          <p:cNvPr id="14" name="矩形 13"/>
          <p:cNvSpPr/>
          <p:nvPr/>
        </p:nvSpPr>
        <p:spPr>
          <a:xfrm>
            <a:off x="789533" y="5453268"/>
            <a:ext cx="3647152" cy="369332"/>
          </a:xfrm>
          <a:prstGeom prst="rect">
            <a:avLst/>
          </a:prstGeom>
        </p:spPr>
        <p:txBody>
          <a:bodyPr wrap="none">
            <a:spAutoFit/>
          </a:bodyPr>
          <a:lstStyle/>
          <a:p>
            <a:r>
              <a:rPr lang="zh-CN" altLang="en-US" dirty="0"/>
              <a:t>标签张贴在单门柜的柜门上部中央</a:t>
            </a:r>
          </a:p>
        </p:txBody>
      </p:sp>
      <p:sp>
        <p:nvSpPr>
          <p:cNvPr id="15" name="矩形 14"/>
          <p:cNvSpPr/>
          <p:nvPr/>
        </p:nvSpPr>
        <p:spPr>
          <a:xfrm>
            <a:off x="8901630" y="5453268"/>
            <a:ext cx="3097341" cy="646331"/>
          </a:xfrm>
          <a:prstGeom prst="rect">
            <a:avLst/>
          </a:prstGeom>
        </p:spPr>
        <p:txBody>
          <a:bodyPr wrap="square">
            <a:spAutoFit/>
          </a:bodyPr>
          <a:lstStyle/>
          <a:p>
            <a:r>
              <a:rPr lang="zh-CN" altLang="en-US" dirty="0"/>
              <a:t>有视窗的柜门应在左侧门视窗下部张贴</a:t>
            </a:r>
          </a:p>
        </p:txBody>
      </p:sp>
    </p:spTree>
    <p:extLst>
      <p:ext uri="{BB962C8B-B14F-4D97-AF65-F5344CB8AC3E}">
        <p14:creationId xmlns:p14="http://schemas.microsoft.com/office/powerpoint/2010/main" val="282009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6">
            <a:extLst>
              <a:ext uri="{FF2B5EF4-FFF2-40B4-BE49-F238E27FC236}">
                <a16:creationId xmlns:a16="http://schemas.microsoft.com/office/drawing/2014/main" xmlns="" id="{090742F1-99F3-4F88-9FEC-15295B9DDF7F}"/>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1" name="矩形 7">
            <a:extLst>
              <a:ext uri="{FF2B5EF4-FFF2-40B4-BE49-F238E27FC236}">
                <a16:creationId xmlns:a16="http://schemas.microsoft.com/office/drawing/2014/main" xmlns="" id="{3D7F02AF-7ADB-453F-BC5D-F6D62A96860B}"/>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2" name="文本框 1">
            <a:extLst>
              <a:ext uri="{FF2B5EF4-FFF2-40B4-BE49-F238E27FC236}">
                <a16:creationId xmlns:a16="http://schemas.microsoft.com/office/drawing/2014/main" xmlns="" id="{1D7CD5B2-3206-4F1E-AECB-B23CEADA52F5}"/>
              </a:ext>
            </a:extLst>
          </p:cNvPr>
          <p:cNvSpPr txBox="1">
            <a:spLocks noChangeArrowheads="1"/>
          </p:cNvSpPr>
          <p:nvPr/>
        </p:nvSpPr>
        <p:spPr bwMode="auto">
          <a:xfrm>
            <a:off x="777874" y="327025"/>
            <a:ext cx="5732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危险化学品储存柜标识</a:t>
            </a:r>
          </a:p>
        </p:txBody>
      </p:sp>
      <p:pic>
        <p:nvPicPr>
          <p:cNvPr id="7" name="图片 6"/>
          <p:cNvPicPr>
            <a:picLocks noChangeAspect="1"/>
          </p:cNvPicPr>
          <p:nvPr/>
        </p:nvPicPr>
        <p:blipFill>
          <a:blip r:embed="rId3"/>
          <a:stretch>
            <a:fillRect/>
          </a:stretch>
        </p:blipFill>
        <p:spPr>
          <a:xfrm>
            <a:off x="940388" y="1503123"/>
            <a:ext cx="3729529" cy="3782860"/>
          </a:xfrm>
          <a:prstGeom prst="rect">
            <a:avLst/>
          </a:prstGeom>
          <a:ln>
            <a:solidFill>
              <a:schemeClr val="tx1">
                <a:lumMod val="75000"/>
                <a:lumOff val="25000"/>
              </a:schemeClr>
            </a:solidFill>
          </a:ln>
        </p:spPr>
      </p:pic>
      <p:pic>
        <p:nvPicPr>
          <p:cNvPr id="9" name="图片 8"/>
          <p:cNvPicPr>
            <a:picLocks noChangeAspect="1"/>
          </p:cNvPicPr>
          <p:nvPr/>
        </p:nvPicPr>
        <p:blipFill>
          <a:blip r:embed="rId4"/>
          <a:stretch>
            <a:fillRect/>
          </a:stretch>
        </p:blipFill>
        <p:spPr>
          <a:xfrm>
            <a:off x="6284365" y="1503123"/>
            <a:ext cx="3520744" cy="3782860"/>
          </a:xfrm>
          <a:prstGeom prst="rect">
            <a:avLst/>
          </a:prstGeom>
          <a:ln>
            <a:solidFill>
              <a:schemeClr val="tx1">
                <a:lumMod val="75000"/>
                <a:lumOff val="25000"/>
              </a:schemeClr>
            </a:solidFill>
          </a:ln>
        </p:spPr>
      </p:pic>
    </p:spTree>
    <p:extLst>
      <p:ext uri="{BB962C8B-B14F-4D97-AF65-F5344CB8AC3E}">
        <p14:creationId xmlns:p14="http://schemas.microsoft.com/office/powerpoint/2010/main" val="298365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防爆柜的构造</a:t>
            </a:r>
          </a:p>
        </p:txBody>
      </p:sp>
      <p:pic>
        <p:nvPicPr>
          <p:cNvPr id="7" name="图片 6"/>
          <p:cNvPicPr>
            <a:picLocks noChangeAspect="1"/>
          </p:cNvPicPr>
          <p:nvPr/>
        </p:nvPicPr>
        <p:blipFill>
          <a:blip r:embed="rId3"/>
          <a:stretch>
            <a:fillRect/>
          </a:stretch>
        </p:blipFill>
        <p:spPr>
          <a:xfrm>
            <a:off x="777875" y="946364"/>
            <a:ext cx="5437203" cy="542461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37" y="946364"/>
            <a:ext cx="4932099" cy="5484067"/>
          </a:xfrm>
          <a:prstGeom prst="rect">
            <a:avLst/>
          </a:prstGeom>
        </p:spPr>
      </p:pic>
    </p:spTree>
    <p:extLst>
      <p:ext uri="{BB962C8B-B14F-4D97-AF65-F5344CB8AC3E}">
        <p14:creationId xmlns:p14="http://schemas.microsoft.com/office/powerpoint/2010/main" val="2961921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防爆柜的构造</a:t>
            </a:r>
          </a:p>
        </p:txBody>
      </p:sp>
      <p:pic>
        <p:nvPicPr>
          <p:cNvPr id="9" name="图片 8"/>
          <p:cNvPicPr>
            <a:picLocks noChangeAspect="1"/>
          </p:cNvPicPr>
          <p:nvPr/>
        </p:nvPicPr>
        <p:blipFill rotWithShape="1">
          <a:blip r:embed="rId3"/>
          <a:srcRect l="4268" t="3057" r="5179" b="25489"/>
          <a:stretch/>
        </p:blipFill>
        <p:spPr>
          <a:xfrm>
            <a:off x="606287" y="1083364"/>
            <a:ext cx="2233336" cy="1898337"/>
          </a:xfrm>
          <a:prstGeom prst="rect">
            <a:avLst/>
          </a:prstGeom>
        </p:spPr>
      </p:pic>
      <p:pic>
        <p:nvPicPr>
          <p:cNvPr id="10" name="图片 9"/>
          <p:cNvPicPr>
            <a:picLocks noChangeAspect="1"/>
          </p:cNvPicPr>
          <p:nvPr/>
        </p:nvPicPr>
        <p:blipFill rotWithShape="1">
          <a:blip r:embed="rId4"/>
          <a:srcRect l="4505" t="2055" r="2487" b="28090"/>
          <a:stretch/>
        </p:blipFill>
        <p:spPr>
          <a:xfrm>
            <a:off x="3372625" y="1083364"/>
            <a:ext cx="2245382" cy="1918165"/>
          </a:xfrm>
          <a:prstGeom prst="rect">
            <a:avLst/>
          </a:prstGeom>
        </p:spPr>
      </p:pic>
      <p:pic>
        <p:nvPicPr>
          <p:cNvPr id="11" name="图片 10"/>
          <p:cNvPicPr>
            <a:picLocks noChangeAspect="1"/>
          </p:cNvPicPr>
          <p:nvPr/>
        </p:nvPicPr>
        <p:blipFill rotWithShape="1">
          <a:blip r:embed="rId5"/>
          <a:srcRect t="3140" r="4253" b="26075"/>
          <a:stretch/>
        </p:blipFill>
        <p:spPr>
          <a:xfrm>
            <a:off x="6189909" y="1093303"/>
            <a:ext cx="2268291" cy="1890594"/>
          </a:xfrm>
          <a:prstGeom prst="rect">
            <a:avLst/>
          </a:prstGeom>
        </p:spPr>
      </p:pic>
      <p:pic>
        <p:nvPicPr>
          <p:cNvPr id="12" name="图片 11"/>
          <p:cNvPicPr>
            <a:picLocks noChangeAspect="1"/>
          </p:cNvPicPr>
          <p:nvPr/>
        </p:nvPicPr>
        <p:blipFill rotWithShape="1">
          <a:blip r:embed="rId6"/>
          <a:srcRect t="2568" r="3929" b="25880"/>
          <a:stretch/>
        </p:blipFill>
        <p:spPr>
          <a:xfrm>
            <a:off x="9079154" y="1083364"/>
            <a:ext cx="2279411" cy="1890594"/>
          </a:xfrm>
          <a:prstGeom prst="rect">
            <a:avLst/>
          </a:prstGeom>
        </p:spPr>
      </p:pic>
      <p:pic>
        <p:nvPicPr>
          <p:cNvPr id="13" name="图片 12"/>
          <p:cNvPicPr>
            <a:picLocks noChangeAspect="1"/>
          </p:cNvPicPr>
          <p:nvPr/>
        </p:nvPicPr>
        <p:blipFill rotWithShape="1">
          <a:blip r:embed="rId7"/>
          <a:srcRect l="3289" r="2416" b="27618"/>
          <a:stretch/>
        </p:blipFill>
        <p:spPr>
          <a:xfrm>
            <a:off x="639762" y="3770028"/>
            <a:ext cx="2193149" cy="1869832"/>
          </a:xfrm>
          <a:prstGeom prst="rect">
            <a:avLst/>
          </a:prstGeom>
        </p:spPr>
      </p:pic>
      <p:pic>
        <p:nvPicPr>
          <p:cNvPr id="14" name="图片 13"/>
          <p:cNvPicPr>
            <a:picLocks noChangeAspect="1"/>
          </p:cNvPicPr>
          <p:nvPr/>
        </p:nvPicPr>
        <p:blipFill rotWithShape="1">
          <a:blip r:embed="rId8"/>
          <a:srcRect l="4174" t="1966" r="3172" b="27033"/>
          <a:stretch/>
        </p:blipFill>
        <p:spPr>
          <a:xfrm>
            <a:off x="3335079" y="3770028"/>
            <a:ext cx="2151321" cy="1869832"/>
          </a:xfrm>
          <a:prstGeom prst="rect">
            <a:avLst/>
          </a:prstGeom>
        </p:spPr>
      </p:pic>
      <p:pic>
        <p:nvPicPr>
          <p:cNvPr id="15" name="图片 14"/>
          <p:cNvPicPr>
            <a:picLocks noChangeAspect="1"/>
          </p:cNvPicPr>
          <p:nvPr/>
        </p:nvPicPr>
        <p:blipFill rotWithShape="1">
          <a:blip r:embed="rId9"/>
          <a:srcRect l="3500" t="3634" r="2099" b="25887"/>
          <a:stretch/>
        </p:blipFill>
        <p:spPr>
          <a:xfrm>
            <a:off x="6179971" y="3726072"/>
            <a:ext cx="2278230" cy="1913787"/>
          </a:xfrm>
          <a:prstGeom prst="rect">
            <a:avLst/>
          </a:prstGeom>
        </p:spPr>
      </p:pic>
      <p:sp>
        <p:nvSpPr>
          <p:cNvPr id="2" name="文本框 1"/>
          <p:cNvSpPr txBox="1"/>
          <p:nvPr/>
        </p:nvSpPr>
        <p:spPr>
          <a:xfrm>
            <a:off x="599575" y="3031396"/>
            <a:ext cx="2233336" cy="369332"/>
          </a:xfrm>
          <a:prstGeom prst="rect">
            <a:avLst/>
          </a:prstGeom>
          <a:noFill/>
          <a:ln>
            <a:solidFill>
              <a:schemeClr val="tx1"/>
            </a:solidFill>
            <a:prstDash val="sysDot"/>
          </a:ln>
        </p:spPr>
        <p:txBody>
          <a:bodyPr wrap="square" rtlCol="0">
            <a:spAutoFit/>
          </a:bodyPr>
          <a:lstStyle/>
          <a:p>
            <a:pPr algn="ctr"/>
            <a:r>
              <a:rPr lang="zh-CN" altLang="en-US" dirty="0"/>
              <a:t>可调层板</a:t>
            </a:r>
            <a:r>
              <a:rPr lang="en-US" altLang="zh-CN" dirty="0"/>
              <a:t>&amp;</a:t>
            </a:r>
            <a:r>
              <a:rPr lang="zh-CN" altLang="en-US" dirty="0"/>
              <a:t>挂钩</a:t>
            </a:r>
          </a:p>
        </p:txBody>
      </p:sp>
      <p:sp>
        <p:nvSpPr>
          <p:cNvPr id="16" name="文本框 15"/>
          <p:cNvSpPr txBox="1"/>
          <p:nvPr/>
        </p:nvSpPr>
        <p:spPr>
          <a:xfrm>
            <a:off x="6219726" y="3028146"/>
            <a:ext cx="2238474" cy="372582"/>
          </a:xfrm>
          <a:prstGeom prst="rect">
            <a:avLst/>
          </a:prstGeom>
          <a:noFill/>
          <a:ln>
            <a:solidFill>
              <a:schemeClr val="tx1"/>
            </a:solidFill>
            <a:prstDash val="sysDot"/>
          </a:ln>
        </p:spPr>
        <p:txBody>
          <a:bodyPr wrap="square" rtlCol="0">
            <a:spAutoFit/>
          </a:bodyPr>
          <a:lstStyle>
            <a:defPPr>
              <a:defRPr lang="en-US"/>
            </a:defPPr>
            <a:lvl1pPr algn="ctr"/>
          </a:lstStyle>
          <a:p>
            <a:r>
              <a:rPr lang="zh-CN" altLang="en-US" dirty="0"/>
              <a:t>三点联动锁</a:t>
            </a:r>
          </a:p>
        </p:txBody>
      </p:sp>
      <p:sp>
        <p:nvSpPr>
          <p:cNvPr id="17" name="文本框 16"/>
          <p:cNvSpPr txBox="1"/>
          <p:nvPr/>
        </p:nvSpPr>
        <p:spPr>
          <a:xfrm>
            <a:off x="3372625" y="3041335"/>
            <a:ext cx="2245382" cy="369332"/>
          </a:xfrm>
          <a:prstGeom prst="rect">
            <a:avLst/>
          </a:prstGeom>
          <a:noFill/>
          <a:ln>
            <a:solidFill>
              <a:schemeClr val="tx1"/>
            </a:solidFill>
            <a:prstDash val="sysDot"/>
          </a:ln>
        </p:spPr>
        <p:txBody>
          <a:bodyPr wrap="square" rtlCol="0">
            <a:spAutoFit/>
          </a:bodyPr>
          <a:lstStyle/>
          <a:p>
            <a:pPr algn="ctr"/>
            <a:r>
              <a:rPr lang="zh-CN" altLang="en-US" dirty="0"/>
              <a:t>阻燃通风装置</a:t>
            </a:r>
          </a:p>
        </p:txBody>
      </p:sp>
      <p:sp>
        <p:nvSpPr>
          <p:cNvPr id="18" name="文本框 17"/>
          <p:cNvSpPr txBox="1"/>
          <p:nvPr/>
        </p:nvSpPr>
        <p:spPr>
          <a:xfrm>
            <a:off x="9079153" y="3031396"/>
            <a:ext cx="2279411" cy="369332"/>
          </a:xfrm>
          <a:prstGeom prst="rect">
            <a:avLst/>
          </a:prstGeom>
          <a:noFill/>
          <a:ln>
            <a:solidFill>
              <a:schemeClr val="tx1"/>
            </a:solidFill>
            <a:prstDash val="sysDot"/>
          </a:ln>
        </p:spPr>
        <p:txBody>
          <a:bodyPr wrap="square" rtlCol="0">
            <a:spAutoFit/>
          </a:bodyPr>
          <a:lstStyle>
            <a:defPPr>
              <a:defRPr lang="en-US"/>
            </a:defPPr>
            <a:lvl1pPr algn="ctr"/>
          </a:lstStyle>
          <a:p>
            <a:r>
              <a:rPr lang="en-US" altLang="zh-CN" dirty="0"/>
              <a:t>GA</a:t>
            </a:r>
            <a:r>
              <a:rPr lang="zh-CN" altLang="en-US" dirty="0"/>
              <a:t>机械防盗锁</a:t>
            </a:r>
          </a:p>
        </p:txBody>
      </p:sp>
      <p:sp>
        <p:nvSpPr>
          <p:cNvPr id="19" name="文本框 18"/>
          <p:cNvSpPr txBox="1"/>
          <p:nvPr/>
        </p:nvSpPr>
        <p:spPr>
          <a:xfrm>
            <a:off x="639761" y="5709431"/>
            <a:ext cx="2193149" cy="369332"/>
          </a:xfrm>
          <a:prstGeom prst="rect">
            <a:avLst/>
          </a:prstGeom>
          <a:noFill/>
          <a:ln>
            <a:solidFill>
              <a:schemeClr val="tx1"/>
            </a:solidFill>
            <a:prstDash val="sysDot"/>
          </a:ln>
        </p:spPr>
        <p:txBody>
          <a:bodyPr wrap="square" rtlCol="0">
            <a:spAutoFit/>
          </a:bodyPr>
          <a:lstStyle>
            <a:defPPr>
              <a:defRPr lang="en-US"/>
            </a:defPPr>
            <a:lvl1pPr algn="ctr"/>
          </a:lstStyle>
          <a:p>
            <a:r>
              <a:rPr lang="zh-CN" altLang="en-US" dirty="0"/>
              <a:t>三点联动锁舌</a:t>
            </a:r>
          </a:p>
        </p:txBody>
      </p:sp>
      <p:sp>
        <p:nvSpPr>
          <p:cNvPr id="20" name="文本框 19"/>
          <p:cNvSpPr txBox="1"/>
          <p:nvPr/>
        </p:nvSpPr>
        <p:spPr>
          <a:xfrm>
            <a:off x="6189908" y="5685515"/>
            <a:ext cx="2268291" cy="369332"/>
          </a:xfrm>
          <a:prstGeom prst="rect">
            <a:avLst/>
          </a:prstGeom>
          <a:noFill/>
          <a:ln>
            <a:solidFill>
              <a:schemeClr val="tx1"/>
            </a:solidFill>
            <a:prstDash val="sysDot"/>
          </a:ln>
        </p:spPr>
        <p:txBody>
          <a:bodyPr wrap="square" rtlCol="0">
            <a:spAutoFit/>
          </a:bodyPr>
          <a:lstStyle>
            <a:defPPr>
              <a:defRPr lang="en-US"/>
            </a:defPPr>
            <a:lvl1pPr algn="ctr"/>
          </a:lstStyle>
          <a:p>
            <a:r>
              <a:rPr lang="zh-CN" altLang="en-US" dirty="0"/>
              <a:t>自闭器装置</a:t>
            </a:r>
          </a:p>
        </p:txBody>
      </p:sp>
      <p:sp>
        <p:nvSpPr>
          <p:cNvPr id="21" name="文本框 20"/>
          <p:cNvSpPr txBox="1"/>
          <p:nvPr/>
        </p:nvSpPr>
        <p:spPr>
          <a:xfrm>
            <a:off x="3335078" y="5696988"/>
            <a:ext cx="2151321" cy="369332"/>
          </a:xfrm>
          <a:prstGeom prst="rect">
            <a:avLst/>
          </a:prstGeom>
          <a:noFill/>
          <a:ln>
            <a:solidFill>
              <a:schemeClr val="tx1"/>
            </a:solidFill>
            <a:prstDash val="sysDot"/>
          </a:ln>
        </p:spPr>
        <p:txBody>
          <a:bodyPr wrap="square" rtlCol="0">
            <a:spAutoFit/>
          </a:bodyPr>
          <a:lstStyle>
            <a:defPPr>
              <a:defRPr lang="en-US"/>
            </a:defPPr>
            <a:lvl1pPr algn="ctr"/>
          </a:lstStyle>
          <a:p>
            <a:r>
              <a:rPr lang="zh-CN" altLang="en-US" dirty="0"/>
              <a:t>防静电装置</a:t>
            </a:r>
          </a:p>
        </p:txBody>
      </p:sp>
      <p:pic>
        <p:nvPicPr>
          <p:cNvPr id="22"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45437" t="57832" r="7185" b="10682"/>
          <a:stretch/>
        </p:blipFill>
        <p:spPr bwMode="auto">
          <a:xfrm>
            <a:off x="9048108" y="3770028"/>
            <a:ext cx="2310456" cy="22848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18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301770" y="3277632"/>
            <a:ext cx="873637" cy="615553"/>
          </a:xfrm>
          <a:prstGeom prst="rect">
            <a:avLst/>
          </a:prstGeom>
          <a:noFill/>
        </p:spPr>
        <p:txBody>
          <a:bodyPr wrap="none" lIns="0" tIns="0" rIns="0" bIns="0">
            <a:spAutoFit/>
          </a:bodyPr>
          <a:lstStyle/>
          <a:p>
            <a:pPr>
              <a:defRPr/>
            </a:pPr>
            <a:r>
              <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00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1466"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3"/>
            </p:custDataLst>
          </p:nvPr>
        </p:nvSpPr>
        <p:spPr>
          <a:xfrm>
            <a:off x="5902336" y="2847975"/>
            <a:ext cx="6289664" cy="1143000"/>
          </a:xfrm>
          <a:prstGeom prst="rect">
            <a:avLst/>
          </a:prstGeom>
          <a:solidFill>
            <a:schemeClr val="accent2"/>
          </a:solidFill>
          <a:ln w="12700" cap="flat" cmpd="sng" algn="ctr">
            <a:noFill/>
            <a:prstDash val="solid"/>
            <a:miter lim="800000"/>
          </a:ln>
          <a:effectLst/>
        </p:spPr>
        <p:txBody>
          <a:bodyPr lIns="323977" tIns="43348" rIns="899937" bIns="43348" anchor="ctr"/>
          <a:lstStyle/>
          <a:p>
            <a:pPr>
              <a:lnSpc>
                <a:spcPct val="130000"/>
              </a:lnSpc>
              <a:defRPr/>
            </a:pPr>
            <a:endParaRPr lang="zh-CN" altLang="en-US" sz="1333" b="1"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3426194" y="3115706"/>
            <a:ext cx="623568"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3"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5"/>
            </p:custDataLst>
          </p:nvPr>
        </p:nvSpPr>
        <p:spPr bwMode="auto">
          <a:xfrm>
            <a:off x="4336806" y="2663268"/>
            <a:ext cx="136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9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a:spLocks/>
          </p:cNvSpPr>
          <p:nvPr>
            <p:custDataLst>
              <p:tags r:id="rId6"/>
            </p:custDataLst>
          </p:nvPr>
        </p:nvSpPr>
        <p:spPr>
          <a:xfrm>
            <a:off x="6158353" y="3265247"/>
            <a:ext cx="5904440" cy="332399"/>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400" b="1" kern="0" dirty="0">
                <a:solidFill>
                  <a:schemeClr val="bg1"/>
                </a:solidFill>
                <a:latin typeface="Arial" panose="020B0604020202020204" pitchFamily="34" charset="0"/>
                <a:ea typeface="微软雅黑" panose="020B0503020204020204" pitchFamily="34" charset="-122"/>
                <a:sym typeface="Arial" panose="020B0604020202020204" pitchFamily="34" charset="0"/>
              </a:rPr>
              <a:t>危险化学品基础知识</a:t>
            </a:r>
          </a:p>
        </p:txBody>
      </p:sp>
      <p:sp>
        <p:nvSpPr>
          <p:cNvPr id="2" name="文本框 1"/>
          <p:cNvSpPr txBox="1"/>
          <p:nvPr/>
        </p:nvSpPr>
        <p:spPr>
          <a:xfrm>
            <a:off x="5902336" y="4234070"/>
            <a:ext cx="6289664" cy="1169551"/>
          </a:xfrm>
          <a:prstGeom prst="rect">
            <a:avLst/>
          </a:prstGeom>
          <a:noFill/>
          <a:ln>
            <a:noFill/>
            <a:prstDash val="dash"/>
          </a:ln>
        </p:spPr>
        <p:txBody>
          <a:bodyPr wrap="square" rtlCol="0">
            <a:spAutoFit/>
          </a:bodyPr>
          <a:lstStyle/>
          <a:p>
            <a:pPr>
              <a:lnSpc>
                <a:spcPct val="150000"/>
              </a:lnSpc>
            </a:pPr>
            <a:r>
              <a:rPr lang="zh-CN" altLang="en-US" sz="1400" dirty="0">
                <a:solidFill>
                  <a:schemeClr val="accent2"/>
                </a:solidFill>
                <a:latin typeface="微软雅黑" panose="020B0503020204020204" pitchFamily="34" charset="-122"/>
                <a:ea typeface="微软雅黑" panose="020B0503020204020204" pitchFamily="34" charset="-122"/>
                <a:sym typeface="Wingdings 2" panose="05020102010507070707" pitchFamily="18" charset="2"/>
              </a:rPr>
              <a:t>危险化学品概念</a:t>
            </a:r>
            <a:r>
              <a:rPr lang="zh-CN" altLang="en-US" sz="1400" dirty="0">
                <a:solidFill>
                  <a:schemeClr val="accent2"/>
                </a:solidFill>
                <a:latin typeface="微软雅黑" panose="020B0503020204020204" pitchFamily="34" charset="-122"/>
                <a:ea typeface="微软雅黑" panose="020B0503020204020204" pitchFamily="34" charset="-122"/>
              </a:rPr>
              <a:t>                                      </a:t>
            </a:r>
            <a:r>
              <a:rPr lang="zh-CN" altLang="en-US" sz="1400" dirty="0">
                <a:solidFill>
                  <a:schemeClr val="accent2"/>
                </a:solidFill>
                <a:latin typeface="微软雅黑" panose="020B0503020204020204" pitchFamily="34" charset="-122"/>
                <a:ea typeface="微软雅黑" panose="020B0503020204020204" pitchFamily="34" charset="-122"/>
                <a:sym typeface="Wingdings 2" panose="05020102010507070707" pitchFamily="18" charset="2"/>
              </a:rPr>
              <a:t>术语和定义</a:t>
            </a:r>
            <a:r>
              <a:rPr lang="zh-CN" altLang="en-US" sz="1400" dirty="0">
                <a:solidFill>
                  <a:schemeClr val="accent2"/>
                </a:solidFill>
                <a:latin typeface="微软雅黑" panose="020B0503020204020204" pitchFamily="34" charset="-122"/>
                <a:ea typeface="微软雅黑" panose="020B0503020204020204" pitchFamily="34" charset="-122"/>
              </a:rPr>
              <a:t> </a:t>
            </a:r>
            <a:endParaRPr lang="en-US" altLang="zh-CN" sz="1400" dirty="0">
              <a:solidFill>
                <a:schemeClr val="accent2"/>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accent2"/>
                </a:solidFill>
                <a:latin typeface="微软雅黑" panose="020B0503020204020204" pitchFamily="34" charset="-122"/>
                <a:ea typeface="微软雅黑" panose="020B0503020204020204" pitchFamily="34" charset="-122"/>
                <a:sym typeface="Wingdings 2" panose="05020102010507070707" pitchFamily="18" charset="2"/>
              </a:rPr>
              <a:t>常用危险化学品标志</a:t>
            </a:r>
          </a:p>
          <a:p>
            <a:pPr marL="342900" indent="-342900">
              <a:buFont typeface="+mj-ea"/>
              <a:buAutoNum type="circleNumDbPlain"/>
            </a:pPr>
            <a:endParaRPr lang="zh-CN" altLang="en-US" sz="1400" dirty="0">
              <a:solidFill>
                <a:schemeClr val="accent2"/>
              </a:solidFill>
            </a:endParaRPr>
          </a:p>
          <a:p>
            <a:pPr marL="342900" indent="-342900">
              <a:buFont typeface="+mj-ea"/>
              <a:buAutoNum type="circleNumDbPlain"/>
            </a:pPr>
            <a:endParaRPr lang="zh-CN" altLang="en-US" sz="1400" dirty="0">
              <a:solidFill>
                <a:schemeClr val="accent2"/>
              </a:solidFill>
            </a:endParaRPr>
          </a:p>
        </p:txBody>
      </p:sp>
    </p:spTree>
    <p:custDataLst>
      <p:tags r:id="rId1"/>
    </p:custDataLst>
    <p:extLst>
      <p:ext uri="{BB962C8B-B14F-4D97-AF65-F5344CB8AC3E}">
        <p14:creationId xmlns:p14="http://schemas.microsoft.com/office/powerpoint/2010/main" val="4067590703"/>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危险化学品概念</a:t>
            </a:r>
          </a:p>
        </p:txBody>
      </p:sp>
      <p:sp>
        <p:nvSpPr>
          <p:cNvPr id="3" name="矩形 2"/>
          <p:cNvSpPr/>
          <p:nvPr/>
        </p:nvSpPr>
        <p:spPr>
          <a:xfrm>
            <a:off x="777875" y="1235768"/>
            <a:ext cx="10890664" cy="5078313"/>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危险化学品的概念系指国家标准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危险化学品名录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中所列的爆炸品、压缩气体和液化气体、易燃液体、易燃固体、自燃物品和遇湿易燃物品、氧化剂和有机过氧化物、毒害品和腐蚀品，以及国家确定并公布的</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剧毒化学品目录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和其他未列入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危险化学品名录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但由国家认定的危险化学品。</a:t>
            </a:r>
          </a:p>
          <a:p>
            <a:pPr>
              <a:lnSpc>
                <a:spcPct val="15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类爆炸品；</a:t>
            </a:r>
          </a:p>
          <a:p>
            <a:pPr>
              <a:lnSpc>
                <a:spcPct val="15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类压缩气体和液化气体；</a:t>
            </a:r>
          </a:p>
          <a:p>
            <a:pPr>
              <a:lnSpc>
                <a:spcPct val="15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类易燃液体；</a:t>
            </a:r>
          </a:p>
          <a:p>
            <a:pPr>
              <a:lnSpc>
                <a:spcPct val="15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类易燃固体、自然物品和遇湿易燃物品；</a:t>
            </a:r>
          </a:p>
          <a:p>
            <a:pPr>
              <a:lnSpc>
                <a:spcPct val="15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类氧化剂和有机过氧化物；</a:t>
            </a:r>
          </a:p>
          <a:p>
            <a:pPr>
              <a:lnSpc>
                <a:spcPct val="15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类毒害品和感染性物品；</a:t>
            </a:r>
          </a:p>
          <a:p>
            <a:pPr>
              <a:lnSpc>
                <a:spcPct val="15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类放射性物品；</a:t>
            </a:r>
          </a:p>
          <a:p>
            <a:pPr>
              <a:lnSpc>
                <a:spcPct val="15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类腐蚀品；</a:t>
            </a:r>
          </a:p>
          <a:p>
            <a:pPr>
              <a:lnSpc>
                <a:spcPct val="150000"/>
              </a:lnSpc>
            </a:pPr>
            <a:r>
              <a:rPr lang="zh-CN" altLang="en-US" dirty="0">
                <a:latin typeface="微软雅黑" panose="020B0503020204020204" pitchFamily="34" charset="-122"/>
                <a:ea typeface="微软雅黑" panose="020B0503020204020204" pitchFamily="34" charset="-122"/>
              </a:rPr>
              <a:t>第</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类杂类。</a:t>
            </a:r>
          </a:p>
        </p:txBody>
      </p:sp>
    </p:spTree>
    <p:extLst>
      <p:ext uri="{BB962C8B-B14F-4D97-AF65-F5344CB8AC3E}">
        <p14:creationId xmlns:p14="http://schemas.microsoft.com/office/powerpoint/2010/main" val="3724400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2426" y="1218698"/>
            <a:ext cx="10104103" cy="1291379"/>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易燃液体 </a:t>
            </a:r>
            <a:r>
              <a:rPr lang="en-US" altLang="zh-CN" dirty="0">
                <a:solidFill>
                  <a:srgbClr val="000000"/>
                </a:solidFill>
                <a:latin typeface="黑体" panose="02010609060101010101" pitchFamily="49" charset="-122"/>
                <a:ea typeface="黑体" panose="02010609060101010101" pitchFamily="49" charset="-122"/>
              </a:rPr>
              <a:t>flammable liquid </a:t>
            </a:r>
          </a:p>
          <a:p>
            <a:pPr>
              <a:lnSpc>
                <a:spcPct val="150000"/>
              </a:lnSpc>
            </a:pPr>
            <a:r>
              <a:rPr lang="zh-CN" altLang="en-US" dirty="0">
                <a:solidFill>
                  <a:srgbClr val="000000"/>
                </a:solidFill>
                <a:latin typeface="宋体" panose="02010600030101010101" pitchFamily="2" charset="-122"/>
                <a:ea typeface="宋体" panose="02010600030101010101" pitchFamily="2" charset="-122"/>
              </a:rPr>
              <a:t>易燃的液体或液体混合物，或是在溶液或悬浮液中有固体的液体，其闭杯试验闪点不高于 </a:t>
            </a:r>
            <a:r>
              <a:rPr lang="en-US" altLang="zh-CN" dirty="0">
                <a:solidFill>
                  <a:srgbClr val="000000"/>
                </a:solidFill>
                <a:latin typeface="宋体" panose="02010600030101010101" pitchFamily="2" charset="-122"/>
                <a:ea typeface="宋体" panose="02010600030101010101" pitchFamily="2" charset="-122"/>
              </a:rPr>
              <a:t>60 ℃</a:t>
            </a:r>
            <a:r>
              <a:rPr lang="zh-CN" altLang="en-US" dirty="0">
                <a:solidFill>
                  <a:srgbClr val="000000"/>
                </a:solidFill>
                <a:latin typeface="宋体" panose="02010600030101010101" pitchFamily="2" charset="-122"/>
                <a:ea typeface="宋体" panose="02010600030101010101" pitchFamily="2" charset="-122"/>
              </a:rPr>
              <a:t>，或开杯试验闪点不高于 </a:t>
            </a:r>
            <a:r>
              <a:rPr lang="en-US" altLang="zh-CN" dirty="0">
                <a:solidFill>
                  <a:srgbClr val="000000"/>
                </a:solidFill>
                <a:latin typeface="宋体" panose="02010600030101010101" pitchFamily="2" charset="-122"/>
                <a:ea typeface="宋体" panose="02010600030101010101" pitchFamily="2" charset="-122"/>
              </a:rPr>
              <a:t>65 ℃</a:t>
            </a:r>
            <a:r>
              <a:rPr lang="zh-CN" altLang="en-US" dirty="0">
                <a:solidFill>
                  <a:srgbClr val="000000"/>
                </a:solidFill>
                <a:latin typeface="宋体" panose="02010600030101010101" pitchFamily="2" charset="-122"/>
                <a:ea typeface="宋体" panose="02010600030101010101" pitchFamily="2" charset="-122"/>
              </a:rPr>
              <a:t>。 </a:t>
            </a:r>
            <a:endParaRPr lang="zh-CN" altLang="en-US" dirty="0"/>
          </a:p>
        </p:txBody>
      </p:sp>
      <p:sp>
        <p:nvSpPr>
          <p:cNvPr id="4" name="矩形 3"/>
          <p:cNvSpPr/>
          <p:nvPr/>
        </p:nvSpPr>
        <p:spPr>
          <a:xfrm>
            <a:off x="692426" y="2699628"/>
            <a:ext cx="9751563" cy="1291379"/>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可燃液体 </a:t>
            </a:r>
            <a:r>
              <a:rPr lang="en-US" altLang="zh-CN" dirty="0">
                <a:solidFill>
                  <a:srgbClr val="000000"/>
                </a:solidFill>
                <a:latin typeface="黑体" panose="02010609060101010101" pitchFamily="49" charset="-122"/>
                <a:ea typeface="黑体" panose="02010609060101010101" pitchFamily="49" charset="-122"/>
              </a:rPr>
              <a:t>combustible liquid </a:t>
            </a:r>
          </a:p>
          <a:p>
            <a:pPr>
              <a:lnSpc>
                <a:spcPct val="150000"/>
              </a:lnSpc>
            </a:pPr>
            <a:r>
              <a:rPr lang="zh-CN" altLang="en-US" dirty="0">
                <a:solidFill>
                  <a:srgbClr val="000000"/>
                </a:solidFill>
                <a:latin typeface="宋体" panose="02010600030101010101" pitchFamily="2" charset="-122"/>
                <a:ea typeface="宋体" panose="02010600030101010101" pitchFamily="2" charset="-122"/>
              </a:rPr>
              <a:t>可燃的液体或液体混合物，或是在溶液或悬浮液中有固体的液体，其闭杯试验闪点高于</a:t>
            </a:r>
            <a:r>
              <a:rPr lang="en-US" altLang="zh-CN" dirty="0">
                <a:solidFill>
                  <a:srgbClr val="000000"/>
                </a:solidFill>
                <a:latin typeface="宋体" panose="02010600030101010101" pitchFamily="2" charset="-122"/>
                <a:ea typeface="宋体" panose="02010600030101010101" pitchFamily="2" charset="-122"/>
              </a:rPr>
              <a:t>60 ℃</a:t>
            </a:r>
            <a:r>
              <a:rPr lang="zh-CN" altLang="en-US" dirty="0">
                <a:solidFill>
                  <a:srgbClr val="000000"/>
                </a:solidFill>
                <a:latin typeface="宋体" panose="02010600030101010101" pitchFamily="2" charset="-122"/>
                <a:ea typeface="宋体" panose="02010600030101010101" pitchFamily="2" charset="-122"/>
              </a:rPr>
              <a:t>，或开杯试验闪点高于</a:t>
            </a:r>
            <a:r>
              <a:rPr lang="en-US" altLang="zh-CN" dirty="0">
                <a:solidFill>
                  <a:srgbClr val="000000"/>
                </a:solidFill>
                <a:latin typeface="宋体" panose="02010600030101010101" pitchFamily="2" charset="-122"/>
                <a:ea typeface="宋体" panose="02010600030101010101" pitchFamily="2" charset="-122"/>
              </a:rPr>
              <a:t>65 ℃</a:t>
            </a:r>
            <a:r>
              <a:rPr lang="zh-CN" altLang="en-US" dirty="0">
                <a:solidFill>
                  <a:srgbClr val="000000"/>
                </a:solidFill>
                <a:latin typeface="宋体" panose="02010600030101010101" pitchFamily="2" charset="-122"/>
                <a:ea typeface="宋体" panose="02010600030101010101" pitchFamily="2" charset="-122"/>
              </a:rPr>
              <a:t>。 </a:t>
            </a:r>
            <a:endParaRPr lang="zh-CN" altLang="en-US" dirty="0"/>
          </a:p>
        </p:txBody>
      </p:sp>
      <p:sp>
        <p:nvSpPr>
          <p:cNvPr id="5" name="矩形 4"/>
          <p:cNvSpPr/>
          <p:nvPr/>
        </p:nvSpPr>
        <p:spPr>
          <a:xfrm>
            <a:off x="791816" y="4239544"/>
            <a:ext cx="9652173" cy="1291379"/>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腐蚀性液体 </a:t>
            </a:r>
            <a:r>
              <a:rPr lang="en-US" altLang="zh-CN" dirty="0">
                <a:solidFill>
                  <a:srgbClr val="000000"/>
                </a:solidFill>
                <a:latin typeface="黑体" panose="02010609060101010101" pitchFamily="49" charset="-122"/>
                <a:ea typeface="黑体" panose="02010609060101010101" pitchFamily="49" charset="-122"/>
              </a:rPr>
              <a:t>corrosive liquid </a:t>
            </a:r>
          </a:p>
          <a:p>
            <a:pPr>
              <a:lnSpc>
                <a:spcPct val="150000"/>
              </a:lnSpc>
            </a:pPr>
            <a:r>
              <a:rPr lang="zh-CN" altLang="en-US" dirty="0">
                <a:solidFill>
                  <a:srgbClr val="000000"/>
                </a:solidFill>
                <a:latin typeface="宋体" panose="02010600030101010101" pitchFamily="2" charset="-122"/>
                <a:ea typeface="宋体" panose="02010600030101010101" pitchFamily="2" charset="-122"/>
              </a:rPr>
              <a:t>通过化学作用、使生物组织接触时会造成严重损伤，或在渗漏时会严重损害甚至毁坏其他货物或运载工具的液体。 </a:t>
            </a:r>
            <a:endParaRPr lang="zh-CN" altLang="en-US" dirty="0"/>
          </a:p>
        </p:txBody>
      </p:sp>
      <p:sp>
        <p:nvSpPr>
          <p:cNvPr id="8"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9"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10"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术语和定义</a:t>
            </a:r>
          </a:p>
        </p:txBody>
      </p:sp>
    </p:spTree>
    <p:extLst>
      <p:ext uri="{BB962C8B-B14F-4D97-AF65-F5344CB8AC3E}">
        <p14:creationId xmlns:p14="http://schemas.microsoft.com/office/powerpoint/2010/main" val="268009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1635" y="1357196"/>
            <a:ext cx="9324900" cy="875881"/>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毒害品 </a:t>
            </a:r>
            <a:r>
              <a:rPr lang="en-US" altLang="zh-CN" dirty="0">
                <a:solidFill>
                  <a:srgbClr val="000000"/>
                </a:solidFill>
                <a:latin typeface="黑体" panose="02010609060101010101" pitchFamily="49" charset="-122"/>
                <a:ea typeface="黑体" panose="02010609060101010101" pitchFamily="49" charset="-122"/>
              </a:rPr>
              <a:t>toxic article </a:t>
            </a:r>
          </a:p>
          <a:p>
            <a:pPr>
              <a:lnSpc>
                <a:spcPct val="150000"/>
              </a:lnSpc>
            </a:pPr>
            <a:r>
              <a:rPr lang="zh-CN" altLang="en-US" dirty="0">
                <a:solidFill>
                  <a:srgbClr val="000000"/>
                </a:solidFill>
                <a:latin typeface="宋体" panose="02010600030101010101" pitchFamily="2" charset="-122"/>
                <a:ea typeface="宋体" panose="02010600030101010101" pitchFamily="2" charset="-122"/>
              </a:rPr>
              <a:t>经吞食、吸入或与皮肤接触后可能造成死亡或严重受伤或损害人类健康的物质。 </a:t>
            </a:r>
            <a:endParaRPr lang="zh-CN" altLang="en-US" dirty="0"/>
          </a:p>
        </p:txBody>
      </p:sp>
      <p:sp>
        <p:nvSpPr>
          <p:cNvPr id="4" name="矩形 3"/>
          <p:cNvSpPr/>
          <p:nvPr/>
        </p:nvSpPr>
        <p:spPr>
          <a:xfrm>
            <a:off x="821635" y="2846769"/>
            <a:ext cx="9324899" cy="1291957"/>
          </a:xfrm>
          <a:prstGeom prst="rect">
            <a:avLst/>
          </a:prstGeom>
        </p:spPr>
        <p:txBody>
          <a:bodyPr wrap="square">
            <a:spAutoFit/>
          </a:bodyPr>
          <a:lstStyle/>
          <a:p>
            <a:pPr>
              <a:lnSpc>
                <a:spcPct val="150000"/>
              </a:lnSpc>
            </a:pPr>
            <a:r>
              <a:rPr lang="zh-CN" altLang="en-US" dirty="0">
                <a:solidFill>
                  <a:srgbClr val="000000"/>
                </a:solidFill>
                <a:latin typeface="黑体" panose="02010609060101010101" pitchFamily="49" charset="-122"/>
                <a:ea typeface="黑体" panose="02010609060101010101" pitchFamily="49" charset="-122"/>
              </a:rPr>
              <a:t>压缩气体气瓶 </a:t>
            </a:r>
            <a:r>
              <a:rPr lang="en-US" altLang="zh-CN" dirty="0">
                <a:solidFill>
                  <a:srgbClr val="000000"/>
                </a:solidFill>
                <a:latin typeface="黑体" panose="02010609060101010101" pitchFamily="49" charset="-122"/>
                <a:ea typeface="黑体" panose="02010609060101010101" pitchFamily="49" charset="-122"/>
              </a:rPr>
              <a:t>compressed gas cylinder</a:t>
            </a:r>
          </a:p>
          <a:p>
            <a:pPr>
              <a:lnSpc>
                <a:spcPct val="150000"/>
              </a:lnSpc>
            </a:pPr>
            <a:r>
              <a:rPr lang="zh-CN" altLang="en-US" dirty="0"/>
              <a:t>压缩气体气瓶按照公称压力分为高压气瓶、低压气瓶，高压气瓶是指公称工作压力大于或者等于</a:t>
            </a:r>
            <a:r>
              <a:rPr lang="en-US" altLang="zh-CN" dirty="0"/>
              <a:t>10 MPa</a:t>
            </a:r>
            <a:r>
              <a:rPr lang="zh-CN" altLang="en-US" dirty="0"/>
              <a:t>的气瓶，低压气瓶是指公称工作压力小于</a:t>
            </a:r>
            <a:r>
              <a:rPr lang="en-US" altLang="zh-CN" dirty="0"/>
              <a:t>10 MPa</a:t>
            </a:r>
            <a:r>
              <a:rPr lang="zh-CN" altLang="en-US" dirty="0"/>
              <a:t>的气瓶。 </a:t>
            </a:r>
            <a:r>
              <a:rPr lang="en-US" altLang="zh-CN" dirty="0">
                <a:solidFill>
                  <a:srgbClr val="000000"/>
                </a:solidFill>
                <a:latin typeface="黑体" panose="02010609060101010101" pitchFamily="49" charset="-122"/>
                <a:ea typeface="黑体" panose="02010609060101010101" pitchFamily="49" charset="-122"/>
              </a:rPr>
              <a:t> </a:t>
            </a:r>
            <a:endParaRPr lang="zh-CN" altLang="en-US" dirty="0"/>
          </a:p>
        </p:txBody>
      </p:sp>
      <p:sp>
        <p:nvSpPr>
          <p:cNvPr id="5"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6"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7"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术语和定义</a:t>
            </a:r>
          </a:p>
        </p:txBody>
      </p:sp>
    </p:spTree>
    <p:extLst>
      <p:ext uri="{BB962C8B-B14F-4D97-AF65-F5344CB8AC3E}">
        <p14:creationId xmlns:p14="http://schemas.microsoft.com/office/powerpoint/2010/main" val="108866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1507" name="组合 69">
            <a:extLst>
              <a:ext uri="{FF2B5EF4-FFF2-40B4-BE49-F238E27FC236}">
                <a16:creationId xmlns:a16="http://schemas.microsoft.com/office/drawing/2014/main" xmlns="" id="{E4F9C2C5-E3E7-4E3B-A024-BD98692E3B9F}"/>
              </a:ext>
            </a:extLst>
          </p:cNvPr>
          <p:cNvGrpSpPr>
            <a:grpSpLocks/>
          </p:cNvGrpSpPr>
          <p:nvPr/>
        </p:nvGrpSpPr>
        <p:grpSpPr bwMode="auto">
          <a:xfrm>
            <a:off x="1113067" y="2591825"/>
            <a:ext cx="9208379" cy="490537"/>
            <a:chOff x="0" y="0"/>
            <a:chExt cx="9206814" cy="489600"/>
          </a:xfrm>
        </p:grpSpPr>
        <p:sp>
          <p:nvSpPr>
            <p:cNvPr id="21539" name="Rectangle 6">
              <a:extLst>
                <a:ext uri="{FF2B5EF4-FFF2-40B4-BE49-F238E27FC236}">
                  <a16:creationId xmlns:a16="http://schemas.microsoft.com/office/drawing/2014/main" xmlns="" id="{545E309E-442A-43BE-999A-A35AA0BA12D7}"/>
                </a:ext>
              </a:extLst>
            </p:cNvPr>
            <p:cNvSpPr>
              <a:spLocks noChangeArrowheads="1"/>
            </p:cNvSpPr>
            <p:nvPr/>
          </p:nvSpPr>
          <p:spPr bwMode="auto">
            <a:xfrm>
              <a:off x="1824724" y="45775"/>
              <a:ext cx="7382090" cy="3993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000" b="1" dirty="0">
                  <a:solidFill>
                    <a:srgbClr val="FF5844"/>
                  </a:solidFill>
                  <a:latin typeface="微软雅黑" panose="020B0503020204020204" pitchFamily="34" charset="-122"/>
                  <a:ea typeface="微软雅黑" panose="020B0503020204020204" pitchFamily="34" charset="-122"/>
                </a:rPr>
                <a:t>危险化学品储存</a:t>
              </a:r>
              <a:r>
                <a:rPr lang="zh-CN" altLang="en-US" sz="2000" b="1">
                  <a:solidFill>
                    <a:srgbClr val="FF5844"/>
                  </a:solidFill>
                  <a:latin typeface="微软雅黑" panose="020B0503020204020204" pitchFamily="34" charset="-122"/>
                  <a:ea typeface="微软雅黑" panose="020B0503020204020204" pitchFamily="34" charset="-122"/>
                </a:rPr>
                <a:t>柜分类</a:t>
              </a:r>
              <a:r>
                <a:rPr lang="zh-CN" altLang="en-US" sz="2000" b="1" dirty="0">
                  <a:solidFill>
                    <a:srgbClr val="FF5844"/>
                  </a:solidFill>
                  <a:latin typeface="微软雅黑" panose="020B0503020204020204" pitchFamily="34" charset="-122"/>
                  <a:ea typeface="微软雅黑" panose="020B0503020204020204" pitchFamily="34" charset="-122"/>
                </a:rPr>
                <a:t>、标记、标签和规格</a:t>
              </a:r>
            </a:p>
          </p:txBody>
        </p:sp>
        <p:grpSp>
          <p:nvGrpSpPr>
            <p:cNvPr id="21535" name="组合 71">
              <a:extLst>
                <a:ext uri="{FF2B5EF4-FFF2-40B4-BE49-F238E27FC236}">
                  <a16:creationId xmlns:a16="http://schemas.microsoft.com/office/drawing/2014/main" xmlns="" id="{9F9F4585-F70A-4214-A639-A8A72BCDD659}"/>
                </a:ext>
              </a:extLst>
            </p:cNvPr>
            <p:cNvGrpSpPr>
              <a:grpSpLocks/>
            </p:cNvGrpSpPr>
            <p:nvPr/>
          </p:nvGrpSpPr>
          <p:grpSpPr bwMode="auto">
            <a:xfrm>
              <a:off x="0" y="0"/>
              <a:ext cx="1328685" cy="489600"/>
              <a:chOff x="0" y="0"/>
              <a:chExt cx="1328685" cy="489600"/>
            </a:xfrm>
          </p:grpSpPr>
          <p:sp>
            <p:nvSpPr>
              <p:cNvPr id="21536" name="矩形 72">
                <a:extLst>
                  <a:ext uri="{FF2B5EF4-FFF2-40B4-BE49-F238E27FC236}">
                    <a16:creationId xmlns:a16="http://schemas.microsoft.com/office/drawing/2014/main" xmlns="" id="{2C241721-C8E4-497D-869A-A34F7B3D9FFE}"/>
                  </a:ext>
                </a:extLst>
              </p:cNvPr>
              <p:cNvSpPr>
                <a:spLocks noChangeArrowheads="1"/>
              </p:cNvSpPr>
              <p:nvPr/>
            </p:nvSpPr>
            <p:spPr bwMode="auto">
              <a:xfrm>
                <a:off x="0" y="0"/>
                <a:ext cx="1328685" cy="48960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37" name="文本框 73">
                <a:extLst>
                  <a:ext uri="{FF2B5EF4-FFF2-40B4-BE49-F238E27FC236}">
                    <a16:creationId xmlns:a16="http://schemas.microsoft.com/office/drawing/2014/main" xmlns="" id="{C0E80E5B-60EC-428E-A66C-7F78A9BCF377}"/>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第一章</a:t>
                </a:r>
              </a:p>
            </p:txBody>
          </p:sp>
        </p:grpSp>
      </p:grpSp>
      <p:grpSp>
        <p:nvGrpSpPr>
          <p:cNvPr id="21508" name="组合 76">
            <a:extLst>
              <a:ext uri="{FF2B5EF4-FFF2-40B4-BE49-F238E27FC236}">
                <a16:creationId xmlns:a16="http://schemas.microsoft.com/office/drawing/2014/main" xmlns="" id="{50B066E4-43F3-4DB2-BFC5-5EC5FCFFC288}"/>
              </a:ext>
            </a:extLst>
          </p:cNvPr>
          <p:cNvGrpSpPr>
            <a:grpSpLocks/>
          </p:cNvGrpSpPr>
          <p:nvPr/>
        </p:nvGrpSpPr>
        <p:grpSpPr bwMode="auto">
          <a:xfrm>
            <a:off x="1113067" y="3252225"/>
            <a:ext cx="9208379" cy="490537"/>
            <a:chOff x="0" y="0"/>
            <a:chExt cx="9206815" cy="489600"/>
          </a:xfrm>
        </p:grpSpPr>
        <p:sp>
          <p:nvSpPr>
            <p:cNvPr id="21533" name="Rectangle 6">
              <a:extLst>
                <a:ext uri="{FF2B5EF4-FFF2-40B4-BE49-F238E27FC236}">
                  <a16:creationId xmlns:a16="http://schemas.microsoft.com/office/drawing/2014/main" xmlns="" id="{0130FBF2-7531-4B60-8FF2-D5D195004503}"/>
                </a:ext>
              </a:extLst>
            </p:cNvPr>
            <p:cNvSpPr>
              <a:spLocks noChangeArrowheads="1"/>
            </p:cNvSpPr>
            <p:nvPr/>
          </p:nvSpPr>
          <p:spPr bwMode="auto">
            <a:xfrm>
              <a:off x="1824725" y="45775"/>
              <a:ext cx="7382090" cy="3993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000" b="1" dirty="0">
                  <a:solidFill>
                    <a:srgbClr val="FF5844"/>
                  </a:solidFill>
                  <a:latin typeface="微软雅黑" panose="020B0503020204020204" pitchFamily="34" charset="-122"/>
                  <a:ea typeface="微软雅黑" panose="020B0503020204020204" pitchFamily="34" charset="-122"/>
                </a:rPr>
                <a:t>危险化学品基础知识</a:t>
              </a:r>
            </a:p>
          </p:txBody>
        </p:sp>
        <p:grpSp>
          <p:nvGrpSpPr>
            <p:cNvPr id="21529" name="组合 78">
              <a:extLst>
                <a:ext uri="{FF2B5EF4-FFF2-40B4-BE49-F238E27FC236}">
                  <a16:creationId xmlns:a16="http://schemas.microsoft.com/office/drawing/2014/main" xmlns="" id="{814828CF-1858-44A6-9859-448D631793FB}"/>
                </a:ext>
              </a:extLst>
            </p:cNvPr>
            <p:cNvGrpSpPr>
              <a:grpSpLocks/>
            </p:cNvGrpSpPr>
            <p:nvPr/>
          </p:nvGrpSpPr>
          <p:grpSpPr bwMode="auto">
            <a:xfrm>
              <a:off x="0" y="0"/>
              <a:ext cx="1328685" cy="489600"/>
              <a:chOff x="0" y="0"/>
              <a:chExt cx="1328685" cy="489600"/>
            </a:xfrm>
          </p:grpSpPr>
          <p:sp>
            <p:nvSpPr>
              <p:cNvPr id="21530" name="矩形 79">
                <a:extLst>
                  <a:ext uri="{FF2B5EF4-FFF2-40B4-BE49-F238E27FC236}">
                    <a16:creationId xmlns:a16="http://schemas.microsoft.com/office/drawing/2014/main" xmlns="" id="{85024476-E942-4FB1-BB89-67A6025C3D6F}"/>
                  </a:ext>
                </a:extLst>
              </p:cNvPr>
              <p:cNvSpPr>
                <a:spLocks noChangeArrowheads="1"/>
              </p:cNvSpPr>
              <p:nvPr/>
            </p:nvSpPr>
            <p:spPr bwMode="auto">
              <a:xfrm>
                <a:off x="0" y="0"/>
                <a:ext cx="1328685" cy="48960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31" name="文本框 80">
                <a:extLst>
                  <a:ext uri="{FF2B5EF4-FFF2-40B4-BE49-F238E27FC236}">
                    <a16:creationId xmlns:a16="http://schemas.microsoft.com/office/drawing/2014/main" xmlns="" id="{4764B78E-D85E-4F28-8555-F1CD27676421}"/>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第二章</a:t>
                </a:r>
              </a:p>
            </p:txBody>
          </p:sp>
        </p:grpSp>
      </p:grpSp>
      <p:grpSp>
        <p:nvGrpSpPr>
          <p:cNvPr id="21509" name="组合 83">
            <a:extLst>
              <a:ext uri="{FF2B5EF4-FFF2-40B4-BE49-F238E27FC236}">
                <a16:creationId xmlns:a16="http://schemas.microsoft.com/office/drawing/2014/main" xmlns="" id="{AED4A3ED-9438-4EBC-87F8-CAEF34B9F953}"/>
              </a:ext>
            </a:extLst>
          </p:cNvPr>
          <p:cNvGrpSpPr>
            <a:grpSpLocks/>
          </p:cNvGrpSpPr>
          <p:nvPr/>
        </p:nvGrpSpPr>
        <p:grpSpPr bwMode="auto">
          <a:xfrm>
            <a:off x="1111479" y="3912625"/>
            <a:ext cx="9209967" cy="490537"/>
            <a:chOff x="0" y="0"/>
            <a:chExt cx="9211438" cy="489600"/>
          </a:xfrm>
        </p:grpSpPr>
        <p:sp>
          <p:nvSpPr>
            <p:cNvPr id="21527" name="Rectangle 6">
              <a:extLst>
                <a:ext uri="{FF2B5EF4-FFF2-40B4-BE49-F238E27FC236}">
                  <a16:creationId xmlns:a16="http://schemas.microsoft.com/office/drawing/2014/main" xmlns="" id="{F82AE60F-D298-493D-A320-BA60C8B1BC70}"/>
                </a:ext>
              </a:extLst>
            </p:cNvPr>
            <p:cNvSpPr>
              <a:spLocks noChangeArrowheads="1"/>
            </p:cNvSpPr>
            <p:nvPr/>
          </p:nvSpPr>
          <p:spPr bwMode="auto">
            <a:xfrm>
              <a:off x="1824725" y="45775"/>
              <a:ext cx="7386713" cy="3993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000" b="1" dirty="0">
                  <a:solidFill>
                    <a:srgbClr val="FF5844"/>
                  </a:solidFill>
                  <a:latin typeface="微软雅黑" panose="020B0503020204020204" pitchFamily="34" charset="-122"/>
                  <a:ea typeface="微软雅黑" panose="020B0503020204020204" pitchFamily="34" charset="-122"/>
                </a:rPr>
                <a:t>危险化学品储存柜安全技术基本要求 </a:t>
              </a:r>
            </a:p>
          </p:txBody>
        </p:sp>
        <p:grpSp>
          <p:nvGrpSpPr>
            <p:cNvPr id="21523" name="组合 85">
              <a:extLst>
                <a:ext uri="{FF2B5EF4-FFF2-40B4-BE49-F238E27FC236}">
                  <a16:creationId xmlns:a16="http://schemas.microsoft.com/office/drawing/2014/main" xmlns="" id="{3CDD60AA-0FE5-4310-BABA-A97EF23BAB53}"/>
                </a:ext>
              </a:extLst>
            </p:cNvPr>
            <p:cNvGrpSpPr>
              <a:grpSpLocks/>
            </p:cNvGrpSpPr>
            <p:nvPr/>
          </p:nvGrpSpPr>
          <p:grpSpPr bwMode="auto">
            <a:xfrm>
              <a:off x="0" y="0"/>
              <a:ext cx="1328685" cy="489600"/>
              <a:chOff x="0" y="0"/>
              <a:chExt cx="1328685" cy="489600"/>
            </a:xfrm>
          </p:grpSpPr>
          <p:sp>
            <p:nvSpPr>
              <p:cNvPr id="21524" name="矩形 86">
                <a:extLst>
                  <a:ext uri="{FF2B5EF4-FFF2-40B4-BE49-F238E27FC236}">
                    <a16:creationId xmlns:a16="http://schemas.microsoft.com/office/drawing/2014/main" xmlns="" id="{22182A0C-053C-4255-A22A-840B11E5DE15}"/>
                  </a:ext>
                </a:extLst>
              </p:cNvPr>
              <p:cNvSpPr>
                <a:spLocks noChangeArrowheads="1"/>
              </p:cNvSpPr>
              <p:nvPr/>
            </p:nvSpPr>
            <p:spPr bwMode="auto">
              <a:xfrm>
                <a:off x="0" y="0"/>
                <a:ext cx="1328685" cy="48960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25" name="文本框 87">
                <a:extLst>
                  <a:ext uri="{FF2B5EF4-FFF2-40B4-BE49-F238E27FC236}">
                    <a16:creationId xmlns:a16="http://schemas.microsoft.com/office/drawing/2014/main" xmlns="" id="{6FFAD28F-21CE-49F6-8602-D833ADFE5D7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第三章</a:t>
                </a:r>
              </a:p>
            </p:txBody>
          </p:sp>
        </p:grpSp>
      </p:grpSp>
      <p:grpSp>
        <p:nvGrpSpPr>
          <p:cNvPr id="21517" name="组合 92">
            <a:extLst>
              <a:ext uri="{FF2B5EF4-FFF2-40B4-BE49-F238E27FC236}">
                <a16:creationId xmlns:a16="http://schemas.microsoft.com/office/drawing/2014/main" xmlns="" id="{F8247F54-A1C9-4681-A68E-B2726C2A0963}"/>
              </a:ext>
            </a:extLst>
          </p:cNvPr>
          <p:cNvGrpSpPr>
            <a:grpSpLocks/>
          </p:cNvGrpSpPr>
          <p:nvPr/>
        </p:nvGrpSpPr>
        <p:grpSpPr bwMode="auto">
          <a:xfrm>
            <a:off x="1111479" y="4573025"/>
            <a:ext cx="1328473" cy="490537"/>
            <a:chOff x="0" y="0"/>
            <a:chExt cx="1328685" cy="489600"/>
          </a:xfrm>
        </p:grpSpPr>
        <p:sp>
          <p:nvSpPr>
            <p:cNvPr id="21518" name="矩形 93">
              <a:extLst>
                <a:ext uri="{FF2B5EF4-FFF2-40B4-BE49-F238E27FC236}">
                  <a16:creationId xmlns:a16="http://schemas.microsoft.com/office/drawing/2014/main" xmlns="" id="{F1BE5231-6F72-48D4-96AD-69B54CB6394A}"/>
                </a:ext>
              </a:extLst>
            </p:cNvPr>
            <p:cNvSpPr>
              <a:spLocks noChangeArrowheads="1"/>
            </p:cNvSpPr>
            <p:nvPr/>
          </p:nvSpPr>
          <p:spPr bwMode="auto">
            <a:xfrm>
              <a:off x="0" y="0"/>
              <a:ext cx="1328685" cy="48960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19" name="文本框 94">
              <a:extLst>
                <a:ext uri="{FF2B5EF4-FFF2-40B4-BE49-F238E27FC236}">
                  <a16:creationId xmlns:a16="http://schemas.microsoft.com/office/drawing/2014/main" xmlns="" id="{0557BBC2-5C91-4872-9DE5-F2AA1594230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第四章</a:t>
              </a:r>
            </a:p>
          </p:txBody>
        </p:sp>
      </p:grpSp>
      <p:grpSp>
        <p:nvGrpSpPr>
          <p:cNvPr id="21511" name="组合 97">
            <a:extLst>
              <a:ext uri="{FF2B5EF4-FFF2-40B4-BE49-F238E27FC236}">
                <a16:creationId xmlns:a16="http://schemas.microsoft.com/office/drawing/2014/main" xmlns="" id="{B4761B6E-EBDD-4DAE-A3F2-A27CA7B5AFE8}"/>
              </a:ext>
            </a:extLst>
          </p:cNvPr>
          <p:cNvGrpSpPr>
            <a:grpSpLocks/>
          </p:cNvGrpSpPr>
          <p:nvPr/>
        </p:nvGrpSpPr>
        <p:grpSpPr bwMode="auto">
          <a:xfrm>
            <a:off x="908279" y="857471"/>
            <a:ext cx="2701925" cy="900113"/>
            <a:chOff x="0" y="0"/>
            <a:chExt cx="2702007" cy="899374"/>
          </a:xfrm>
        </p:grpSpPr>
        <p:grpSp>
          <p:nvGrpSpPr>
            <p:cNvPr id="21512" name="组合 98">
              <a:extLst>
                <a:ext uri="{FF2B5EF4-FFF2-40B4-BE49-F238E27FC236}">
                  <a16:creationId xmlns:a16="http://schemas.microsoft.com/office/drawing/2014/main" xmlns="" id="{F1A9BAC6-B996-4168-B3B6-B32CC1AA6865}"/>
                </a:ext>
              </a:extLst>
            </p:cNvPr>
            <p:cNvGrpSpPr>
              <a:grpSpLocks/>
            </p:cNvGrpSpPr>
            <p:nvPr/>
          </p:nvGrpSpPr>
          <p:grpSpPr bwMode="auto">
            <a:xfrm>
              <a:off x="0" y="0"/>
              <a:ext cx="2702007" cy="849531"/>
              <a:chOff x="0" y="0"/>
              <a:chExt cx="2702007" cy="849531"/>
            </a:xfrm>
          </p:grpSpPr>
          <p:sp>
            <p:nvSpPr>
              <p:cNvPr id="21514" name="文本框 100">
                <a:extLst>
                  <a:ext uri="{FF2B5EF4-FFF2-40B4-BE49-F238E27FC236}">
                    <a16:creationId xmlns:a16="http://schemas.microsoft.com/office/drawing/2014/main" xmlns="" id="{71916518-0AAB-4584-B395-8325D307AEF6}"/>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rgbClr val="000000"/>
                    </a:solidFill>
                    <a:latin typeface="微软雅黑" panose="020B0503020204020204" pitchFamily="34" charset="-122"/>
                    <a:ea typeface="微软雅黑" panose="020B0503020204020204" pitchFamily="34" charset="-122"/>
                  </a:rPr>
                  <a:t>目</a:t>
                </a:r>
                <a:r>
                  <a:rPr lang="zh-CN" altLang="en-US" sz="3600" b="1" dirty="0">
                    <a:solidFill>
                      <a:srgbClr val="FF5844"/>
                    </a:solidFill>
                    <a:latin typeface="微软雅黑" panose="020B0503020204020204" pitchFamily="34" charset="-122"/>
                    <a:ea typeface="微软雅黑" panose="020B0503020204020204" pitchFamily="34" charset="-122"/>
                  </a:rPr>
                  <a:t>录</a:t>
                </a:r>
              </a:p>
            </p:txBody>
          </p:sp>
          <p:cxnSp>
            <p:nvCxnSpPr>
              <p:cNvPr id="21515" name="直接连接符 101">
                <a:extLst>
                  <a:ext uri="{FF2B5EF4-FFF2-40B4-BE49-F238E27FC236}">
                    <a16:creationId xmlns:a16="http://schemas.microsoft.com/office/drawing/2014/main" xmlns="" id="{581111CD-F179-4ABA-A737-56393430C520}"/>
                  </a:ext>
                </a:extLst>
              </p:cNvPr>
              <p:cNvCxnSpPr>
                <a:cxnSpLocks noChangeShapeType="1"/>
              </p:cNvCxnSpPr>
              <p:nvPr/>
            </p:nvCxnSpPr>
            <p:spPr bwMode="auto">
              <a:xfrm>
                <a:off x="151331" y="849531"/>
                <a:ext cx="2550676"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21513" name="文本框 99">
              <a:extLst>
                <a:ext uri="{FF2B5EF4-FFF2-40B4-BE49-F238E27FC236}">
                  <a16:creationId xmlns:a16="http://schemas.microsoft.com/office/drawing/2014/main" xmlns="" id="{6EE1841F-0DAD-463F-B8E7-AF476E567401}"/>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b="1" dirty="0">
                  <a:solidFill>
                    <a:srgbClr val="FF5844"/>
                  </a:solidFill>
                  <a:latin typeface="微软雅黑" panose="020B0503020204020204" pitchFamily="34" charset="-122"/>
                  <a:ea typeface="微软雅黑" panose="020B0503020204020204" pitchFamily="34" charset="-122"/>
                </a:rPr>
                <a:t>Contents</a:t>
              </a:r>
              <a:endParaRPr lang="zh-CN" altLang="en-US" sz="2000" b="1" dirty="0">
                <a:solidFill>
                  <a:srgbClr val="FF5844"/>
                </a:solidFill>
                <a:latin typeface="微软雅黑" panose="020B0503020204020204" pitchFamily="34" charset="-122"/>
                <a:ea typeface="微软雅黑" panose="020B0503020204020204" pitchFamily="34" charset="-122"/>
              </a:endParaRPr>
            </a:p>
          </p:txBody>
        </p:sp>
      </p:grpSp>
      <p:sp>
        <p:nvSpPr>
          <p:cNvPr id="27" name="Rectangle 6">
            <a:extLst>
              <a:ext uri="{FF2B5EF4-FFF2-40B4-BE49-F238E27FC236}">
                <a16:creationId xmlns:a16="http://schemas.microsoft.com/office/drawing/2014/main" xmlns="" id="{F82AE60F-D298-493D-A320-BA60C8B1BC70}"/>
              </a:ext>
            </a:extLst>
          </p:cNvPr>
          <p:cNvSpPr>
            <a:spLocks noChangeArrowheads="1"/>
          </p:cNvSpPr>
          <p:nvPr/>
        </p:nvSpPr>
        <p:spPr bwMode="auto">
          <a:xfrm>
            <a:off x="2935912" y="4612781"/>
            <a:ext cx="738553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000" b="1" dirty="0">
                <a:solidFill>
                  <a:srgbClr val="FF5844"/>
                </a:solidFill>
                <a:latin typeface="微软雅黑" panose="020B0503020204020204" pitchFamily="34" charset="-122"/>
                <a:ea typeface="微软雅黑" panose="020B0503020204020204" pitchFamily="34" charset="-122"/>
              </a:rPr>
              <a:t>危险化学品储存柜使用安全管理要求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10"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11"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常用危险化学品标志</a:t>
            </a:r>
          </a:p>
        </p:txBody>
      </p:sp>
      <p:sp>
        <p:nvSpPr>
          <p:cNvPr id="4" name="矩形 3"/>
          <p:cNvSpPr/>
          <p:nvPr/>
        </p:nvSpPr>
        <p:spPr>
          <a:xfrm>
            <a:off x="715963" y="1253423"/>
            <a:ext cx="10455141" cy="923330"/>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根据危险化学品的危险特性和类别，设主标志</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种，副标志</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种。其中主标志由表示危险特性的图案、文字说明、底色和危险品类别号四个部分组成的菱形标志；副标志图形中没有危险品类别号。</a:t>
            </a:r>
          </a:p>
        </p:txBody>
      </p:sp>
      <p:pic>
        <p:nvPicPr>
          <p:cNvPr id="46" name="图片 45"/>
          <p:cNvPicPr>
            <a:picLocks noChangeAspect="1"/>
          </p:cNvPicPr>
          <p:nvPr/>
        </p:nvPicPr>
        <p:blipFill>
          <a:blip r:embed="rId3"/>
          <a:stretch>
            <a:fillRect/>
          </a:stretch>
        </p:blipFill>
        <p:spPr>
          <a:xfrm>
            <a:off x="612154" y="2718604"/>
            <a:ext cx="6419644" cy="3304318"/>
          </a:xfrm>
          <a:prstGeom prst="rect">
            <a:avLst/>
          </a:prstGeom>
          <a:ln>
            <a:solidFill>
              <a:schemeClr val="tx1">
                <a:lumMod val="50000"/>
                <a:lumOff val="50000"/>
              </a:schemeClr>
            </a:solidFill>
          </a:ln>
        </p:spPr>
      </p:pic>
      <p:pic>
        <p:nvPicPr>
          <p:cNvPr id="61" name="图片 60"/>
          <p:cNvPicPr>
            <a:picLocks noChangeAspect="1"/>
          </p:cNvPicPr>
          <p:nvPr/>
        </p:nvPicPr>
        <p:blipFill>
          <a:blip r:embed="rId4"/>
          <a:stretch>
            <a:fillRect/>
          </a:stretch>
        </p:blipFill>
        <p:spPr>
          <a:xfrm>
            <a:off x="7181443" y="2718603"/>
            <a:ext cx="4562537" cy="3315403"/>
          </a:xfrm>
          <a:prstGeom prst="rect">
            <a:avLst/>
          </a:prstGeom>
          <a:ln>
            <a:solidFill>
              <a:schemeClr val="tx1">
                <a:lumMod val="50000"/>
                <a:lumOff val="50000"/>
              </a:schemeClr>
            </a:solidFill>
          </a:ln>
        </p:spPr>
      </p:pic>
      <p:sp>
        <p:nvSpPr>
          <p:cNvPr id="62" name="矩形 61"/>
          <p:cNvSpPr/>
          <p:nvPr/>
        </p:nvSpPr>
        <p:spPr>
          <a:xfrm>
            <a:off x="2743879" y="2349271"/>
            <a:ext cx="1803699" cy="369332"/>
          </a:xfrm>
          <a:prstGeom prst="rect">
            <a:avLst/>
          </a:prstGeom>
        </p:spPr>
        <p:txBody>
          <a:bodyPr wrap="none">
            <a:spAutoFit/>
          </a:bodyPr>
          <a:lstStyle/>
          <a:p>
            <a:r>
              <a:rPr lang="zh-CN" altLang="en-US" dirty="0"/>
              <a:t>主标志（</a:t>
            </a:r>
            <a:r>
              <a:rPr lang="en-US" altLang="zh-CN" dirty="0"/>
              <a:t>16</a:t>
            </a:r>
            <a:r>
              <a:rPr lang="zh-CN" altLang="en-US" dirty="0"/>
              <a:t>种）</a:t>
            </a:r>
          </a:p>
        </p:txBody>
      </p:sp>
      <p:sp>
        <p:nvSpPr>
          <p:cNvPr id="63" name="矩形 62"/>
          <p:cNvSpPr/>
          <p:nvPr/>
        </p:nvSpPr>
        <p:spPr>
          <a:xfrm>
            <a:off x="8763813" y="2349271"/>
            <a:ext cx="1803699" cy="369332"/>
          </a:xfrm>
          <a:prstGeom prst="rect">
            <a:avLst/>
          </a:prstGeom>
        </p:spPr>
        <p:txBody>
          <a:bodyPr wrap="none">
            <a:spAutoFit/>
          </a:bodyPr>
          <a:lstStyle/>
          <a:p>
            <a:r>
              <a:rPr lang="zh-CN" altLang="en-US" dirty="0"/>
              <a:t>副标志（</a:t>
            </a:r>
            <a:r>
              <a:rPr lang="en-US" altLang="zh-CN" dirty="0"/>
              <a:t>11</a:t>
            </a:r>
            <a:r>
              <a:rPr lang="zh-CN" altLang="en-US" dirty="0"/>
              <a:t>种）</a:t>
            </a:r>
          </a:p>
        </p:txBody>
      </p:sp>
    </p:spTree>
    <p:extLst>
      <p:ext uri="{BB962C8B-B14F-4D97-AF65-F5344CB8AC3E}">
        <p14:creationId xmlns:p14="http://schemas.microsoft.com/office/powerpoint/2010/main" val="111119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15566"/>
          <a:stretch/>
        </p:blipFill>
        <p:spPr>
          <a:xfrm>
            <a:off x="1131353" y="1090669"/>
            <a:ext cx="10072802" cy="5511051"/>
          </a:xfrm>
          <a:prstGeom prst="rect">
            <a:avLst/>
          </a:prstGeom>
        </p:spPr>
      </p:pic>
      <p:sp>
        <p:nvSpPr>
          <p:cNvPr id="4"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5"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6"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常用危险化学品标志</a:t>
            </a:r>
          </a:p>
        </p:txBody>
      </p:sp>
    </p:spTree>
    <p:extLst>
      <p:ext uri="{BB962C8B-B14F-4D97-AF65-F5344CB8AC3E}">
        <p14:creationId xmlns:p14="http://schemas.microsoft.com/office/powerpoint/2010/main" val="270954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604" b="3273"/>
          <a:stretch/>
        </p:blipFill>
        <p:spPr>
          <a:xfrm>
            <a:off x="1448776" y="968200"/>
            <a:ext cx="9072332" cy="5697006"/>
          </a:xfrm>
          <a:prstGeom prst="rect">
            <a:avLst/>
          </a:prstGeom>
        </p:spPr>
      </p:pic>
      <p:sp>
        <p:nvSpPr>
          <p:cNvPr id="3"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4"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5"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常用危险化学品标志</a:t>
            </a:r>
          </a:p>
        </p:txBody>
      </p:sp>
    </p:spTree>
    <p:extLst>
      <p:ext uri="{BB962C8B-B14F-4D97-AF65-F5344CB8AC3E}">
        <p14:creationId xmlns:p14="http://schemas.microsoft.com/office/powerpoint/2010/main" val="308810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5854" r="403"/>
          <a:stretch/>
        </p:blipFill>
        <p:spPr>
          <a:xfrm>
            <a:off x="1653907" y="1078501"/>
            <a:ext cx="8867201" cy="5560424"/>
          </a:xfrm>
          <a:prstGeom prst="rect">
            <a:avLst/>
          </a:prstGeom>
        </p:spPr>
      </p:pic>
      <p:sp>
        <p:nvSpPr>
          <p:cNvPr id="3"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4"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5"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常用危险化学品标志</a:t>
            </a:r>
          </a:p>
        </p:txBody>
      </p:sp>
    </p:spTree>
    <p:extLst>
      <p:ext uri="{BB962C8B-B14F-4D97-AF65-F5344CB8AC3E}">
        <p14:creationId xmlns:p14="http://schemas.microsoft.com/office/powerpoint/2010/main" val="2813871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2180"/>
          <a:stretch/>
        </p:blipFill>
        <p:spPr>
          <a:xfrm>
            <a:off x="1676801" y="1037837"/>
            <a:ext cx="8403633" cy="5430842"/>
          </a:xfrm>
          <a:prstGeom prst="rect">
            <a:avLst/>
          </a:prstGeom>
        </p:spPr>
      </p:pic>
      <p:sp>
        <p:nvSpPr>
          <p:cNvPr id="3"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4"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5"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常用危险化学品标志</a:t>
            </a:r>
          </a:p>
        </p:txBody>
      </p:sp>
    </p:spTree>
    <p:extLst>
      <p:ext uri="{BB962C8B-B14F-4D97-AF65-F5344CB8AC3E}">
        <p14:creationId xmlns:p14="http://schemas.microsoft.com/office/powerpoint/2010/main" val="305783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2704" r="2839"/>
          <a:stretch/>
        </p:blipFill>
        <p:spPr>
          <a:xfrm>
            <a:off x="1403159" y="870332"/>
            <a:ext cx="9162017" cy="5875548"/>
          </a:xfrm>
          <a:prstGeom prst="rect">
            <a:avLst/>
          </a:prstGeom>
        </p:spPr>
      </p:pic>
      <p:sp>
        <p:nvSpPr>
          <p:cNvPr id="3"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4"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5"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常用危险化学品标志</a:t>
            </a:r>
          </a:p>
        </p:txBody>
      </p:sp>
    </p:spTree>
    <p:extLst>
      <p:ext uri="{BB962C8B-B14F-4D97-AF65-F5344CB8AC3E}">
        <p14:creationId xmlns:p14="http://schemas.microsoft.com/office/powerpoint/2010/main" val="275539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854" y="812800"/>
            <a:ext cx="8379773" cy="5609600"/>
          </a:xfrm>
          <a:prstGeom prst="rect">
            <a:avLst/>
          </a:prstGeom>
        </p:spPr>
      </p:pic>
      <p:sp>
        <p:nvSpPr>
          <p:cNvPr id="20" name="文本框 19"/>
          <p:cNvSpPr txBox="1"/>
          <p:nvPr/>
        </p:nvSpPr>
        <p:spPr>
          <a:xfrm>
            <a:off x="6433890" y="1937982"/>
            <a:ext cx="3766783" cy="2862322"/>
          </a:xfrm>
          <a:prstGeom prst="rect">
            <a:avLst/>
          </a:prstGeom>
          <a:noFill/>
          <a:ln w="38100">
            <a:solidFill>
              <a:srgbClr val="008CDD"/>
            </a:solidFill>
            <a:prstDash val="dash"/>
          </a:ln>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8"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9"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10"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常用危险化学品标志</a:t>
            </a:r>
          </a:p>
        </p:txBody>
      </p:sp>
    </p:spTree>
    <p:extLst>
      <p:ext uri="{BB962C8B-B14F-4D97-AF65-F5344CB8AC3E}">
        <p14:creationId xmlns:p14="http://schemas.microsoft.com/office/powerpoint/2010/main" val="2651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301770" y="3277632"/>
            <a:ext cx="873637" cy="615553"/>
          </a:xfrm>
          <a:prstGeom prst="rect">
            <a:avLst/>
          </a:prstGeom>
          <a:noFill/>
        </p:spPr>
        <p:txBody>
          <a:bodyPr wrap="none" lIns="0" tIns="0" rIns="0" bIns="0">
            <a:spAutoFit/>
          </a:bodyPr>
          <a:lstStyle/>
          <a:p>
            <a:pPr>
              <a:defRPr/>
            </a:pPr>
            <a:r>
              <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00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1466"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3"/>
            </p:custDataLst>
          </p:nvPr>
        </p:nvSpPr>
        <p:spPr>
          <a:xfrm>
            <a:off x="5902336" y="2847975"/>
            <a:ext cx="6289664" cy="1143000"/>
          </a:xfrm>
          <a:prstGeom prst="rect">
            <a:avLst/>
          </a:prstGeom>
          <a:solidFill>
            <a:schemeClr val="accent2"/>
          </a:solidFill>
          <a:ln w="12700" cap="flat" cmpd="sng" algn="ctr">
            <a:noFill/>
            <a:prstDash val="solid"/>
            <a:miter lim="800000"/>
          </a:ln>
          <a:effectLst/>
        </p:spPr>
        <p:txBody>
          <a:bodyPr lIns="323977" tIns="43348" rIns="899937" bIns="43348" anchor="ctr"/>
          <a:lstStyle/>
          <a:p>
            <a:pPr>
              <a:lnSpc>
                <a:spcPct val="130000"/>
              </a:lnSpc>
              <a:defRPr/>
            </a:pPr>
            <a:endParaRPr lang="zh-CN" altLang="en-US" sz="1333" b="1"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3426194" y="3115706"/>
            <a:ext cx="623568"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3"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5"/>
            </p:custDataLst>
          </p:nvPr>
        </p:nvSpPr>
        <p:spPr bwMode="auto">
          <a:xfrm>
            <a:off x="4336806" y="2663268"/>
            <a:ext cx="136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9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a:spLocks/>
          </p:cNvSpPr>
          <p:nvPr>
            <p:custDataLst>
              <p:tags r:id="rId6"/>
            </p:custDataLst>
          </p:nvPr>
        </p:nvSpPr>
        <p:spPr>
          <a:xfrm>
            <a:off x="6158353" y="3265247"/>
            <a:ext cx="5904440" cy="332399"/>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400" b="1" kern="0" dirty="0">
                <a:solidFill>
                  <a:schemeClr val="bg1"/>
                </a:solidFill>
                <a:latin typeface="Arial" panose="020B0604020202020204" pitchFamily="34" charset="0"/>
                <a:ea typeface="微软雅黑" panose="020B0503020204020204" pitchFamily="34" charset="-122"/>
                <a:sym typeface="Arial" panose="020B0604020202020204" pitchFamily="34" charset="0"/>
              </a:rPr>
              <a:t>危险化学品储存柜安全技术基本要求 </a:t>
            </a:r>
          </a:p>
        </p:txBody>
      </p:sp>
    </p:spTree>
    <p:custDataLst>
      <p:tags r:id="rId1"/>
    </p:custDataLst>
    <p:extLst>
      <p:ext uri="{BB962C8B-B14F-4D97-AF65-F5344CB8AC3E}">
        <p14:creationId xmlns:p14="http://schemas.microsoft.com/office/powerpoint/2010/main" val="3630663894"/>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6">
            <a:extLst>
              <a:ext uri="{FF2B5EF4-FFF2-40B4-BE49-F238E27FC236}">
                <a16:creationId xmlns:a16="http://schemas.microsoft.com/office/drawing/2014/main" xmlns="" id="{090742F1-99F3-4F88-9FEC-15295B9DDF7F}"/>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1" name="矩形 7">
            <a:extLst>
              <a:ext uri="{FF2B5EF4-FFF2-40B4-BE49-F238E27FC236}">
                <a16:creationId xmlns:a16="http://schemas.microsoft.com/office/drawing/2014/main" xmlns="" id="{3D7F02AF-7ADB-453F-BC5D-F6D62A96860B}"/>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2" name="文本框 1">
            <a:extLst>
              <a:ext uri="{FF2B5EF4-FFF2-40B4-BE49-F238E27FC236}">
                <a16:creationId xmlns:a16="http://schemas.microsoft.com/office/drawing/2014/main" xmlns="" id="{1D7CD5B2-3206-4F1E-AECB-B23CEADA52F5}"/>
              </a:ext>
            </a:extLst>
          </p:cNvPr>
          <p:cNvSpPr txBox="1">
            <a:spLocks noChangeArrowheads="1"/>
          </p:cNvSpPr>
          <p:nvPr/>
        </p:nvSpPr>
        <p:spPr bwMode="auto">
          <a:xfrm>
            <a:off x="777875" y="327025"/>
            <a:ext cx="5212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危险化学品储存柜安全技术基本要求 </a:t>
            </a:r>
          </a:p>
        </p:txBody>
      </p:sp>
      <p:grpSp>
        <p:nvGrpSpPr>
          <p:cNvPr id="27653" name="组合 4">
            <a:extLst>
              <a:ext uri="{FF2B5EF4-FFF2-40B4-BE49-F238E27FC236}">
                <a16:creationId xmlns:a16="http://schemas.microsoft.com/office/drawing/2014/main" xmlns="" id="{66B6FF3B-AA3F-471A-87E9-73DA98B53EF5}"/>
              </a:ext>
            </a:extLst>
          </p:cNvPr>
          <p:cNvGrpSpPr>
            <a:grpSpLocks/>
          </p:cNvGrpSpPr>
          <p:nvPr/>
        </p:nvGrpSpPr>
        <p:grpSpPr bwMode="auto">
          <a:xfrm>
            <a:off x="4060825" y="1849438"/>
            <a:ext cx="3848100" cy="3851275"/>
            <a:chOff x="0" y="0"/>
            <a:chExt cx="3848105" cy="3850009"/>
          </a:xfrm>
        </p:grpSpPr>
        <p:sp>
          <p:nvSpPr>
            <p:cNvPr id="27670" name="Block Arc 38">
              <a:extLst>
                <a:ext uri="{FF2B5EF4-FFF2-40B4-BE49-F238E27FC236}">
                  <a16:creationId xmlns:a16="http://schemas.microsoft.com/office/drawing/2014/main" xmlns="" id="{4455247F-3DE9-4043-918A-1BA34A6CED57}"/>
                </a:ext>
              </a:extLst>
            </p:cNvPr>
            <p:cNvSpPr>
              <a:spLocks/>
            </p:cNvSpPr>
            <p:nvPr/>
          </p:nvSpPr>
          <p:spPr bwMode="auto">
            <a:xfrm rot="2990966">
              <a:off x="15241" y="1"/>
              <a:ext cx="3823336" cy="3823334"/>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 name="T14" fmla="*/ 0 60000 65536"/>
                <a:gd name="T15" fmla="*/ 0 60000 65536"/>
                <a:gd name="T16" fmla="*/ 0 60000 65536"/>
                <a:gd name="T17" fmla="*/ 0 60000 65536"/>
                <a:gd name="T18" fmla="*/ 0 60000 65536"/>
                <a:gd name="T19" fmla="*/ 0 60000 65536"/>
                <a:gd name="T20" fmla="*/ 0 60000 65536"/>
                <a:gd name="T21" fmla="*/ 0 w 3823336"/>
                <a:gd name="T22" fmla="*/ 0 h 3823334"/>
                <a:gd name="T23" fmla="*/ 3823336 w 3823336"/>
                <a:gd name="T24" fmla="*/ 3823334 h 3823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00CF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7671" name="Block Arc 37">
              <a:extLst>
                <a:ext uri="{FF2B5EF4-FFF2-40B4-BE49-F238E27FC236}">
                  <a16:creationId xmlns:a16="http://schemas.microsoft.com/office/drawing/2014/main" xmlns="" id="{E0071A92-DBA4-4EAD-AADE-0DC88F4A59D1}"/>
                </a:ext>
              </a:extLst>
            </p:cNvPr>
            <p:cNvSpPr>
              <a:spLocks/>
            </p:cNvSpPr>
            <p:nvPr/>
          </p:nvSpPr>
          <p:spPr bwMode="auto">
            <a:xfrm rot="-2484302">
              <a:off x="0" y="7620"/>
              <a:ext cx="3823334" cy="3823336"/>
            </a:xfrm>
            <a:custGeom>
              <a:avLst/>
              <a:gdLst>
                <a:gd name="T0" fmla="*/ 9943 w 3823334"/>
                <a:gd name="T1" fmla="*/ 1716950 h 3823336"/>
                <a:gd name="T2" fmla="*/ 1966253 w 3823334"/>
                <a:gd name="T3" fmla="*/ 779 h 3823336"/>
                <a:gd name="T4" fmla="*/ 1948428 w 3823334"/>
                <a:gd name="T5" fmla="*/ 624761 h 3823336"/>
                <a:gd name="T6" fmla="*/ 630932 w 3823334"/>
                <a:gd name="T7" fmla="*/ 1780533 h 3823336"/>
                <a:gd name="T8" fmla="*/ 9943 w 3823334"/>
                <a:gd name="T9" fmla="*/ 1716950 h 3823336"/>
                <a:gd name="T10" fmla="*/ 0 60000 65536"/>
                <a:gd name="T11" fmla="*/ 0 60000 65536"/>
                <a:gd name="T12" fmla="*/ 0 60000 65536"/>
                <a:gd name="T13" fmla="*/ 0 60000 65536"/>
                <a:gd name="T14" fmla="*/ 0 60000 65536"/>
                <a:gd name="T15" fmla="*/ 0 w 3823334"/>
                <a:gd name="T16" fmla="*/ 0 h 3823336"/>
                <a:gd name="T17" fmla="*/ 3823334 w 3823334"/>
                <a:gd name="T18" fmla="*/ 3823336 h 3823336"/>
              </a:gdLst>
              <a:ahLst/>
              <a:cxnLst>
                <a:cxn ang="T10">
                  <a:pos x="T0" y="T1"/>
                </a:cxn>
                <a:cxn ang="T11">
                  <a:pos x="T2" y="T3"/>
                </a:cxn>
                <a:cxn ang="T12">
                  <a:pos x="T4" y="T5"/>
                </a:cxn>
                <a:cxn ang="T13">
                  <a:pos x="T6" y="T7"/>
                </a:cxn>
                <a:cxn ang="T14">
                  <a:pos x="T8" y="T9"/>
                </a:cxn>
              </a:cxnLst>
              <a:rect l="T15" t="T16" r="T17" b="T18"/>
              <a:pathLst>
                <a:path w="3823334" h="3823336">
                  <a:moveTo>
                    <a:pt x="9943" y="1716950"/>
                  </a:moveTo>
                  <a:cubicBezTo>
                    <a:pt x="111937" y="720819"/>
                    <a:pt x="965323" y="-27813"/>
                    <a:pt x="1966253" y="779"/>
                  </a:cubicBezTo>
                  <a:lnTo>
                    <a:pt x="1948428" y="624761"/>
                  </a:lnTo>
                  <a:cubicBezTo>
                    <a:pt x="1274342" y="605505"/>
                    <a:pt x="699620" y="1109679"/>
                    <a:pt x="630932" y="1780533"/>
                  </a:cubicBezTo>
                  <a:lnTo>
                    <a:pt x="9943" y="1716950"/>
                  </a:lnTo>
                  <a:close/>
                </a:path>
              </a:pathLst>
            </a:custGeom>
            <a:solidFill>
              <a:srgbClr val="71C1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nvGrpSpPr>
            <p:cNvPr id="27672" name="组合 8">
              <a:extLst>
                <a:ext uri="{FF2B5EF4-FFF2-40B4-BE49-F238E27FC236}">
                  <a16:creationId xmlns:a16="http://schemas.microsoft.com/office/drawing/2014/main" xmlns="" id="{9AE6BB8D-45BE-4DF8-BE12-9BCC4E786995}"/>
                </a:ext>
              </a:extLst>
            </p:cNvPr>
            <p:cNvGrpSpPr>
              <a:grpSpLocks/>
            </p:cNvGrpSpPr>
            <p:nvPr/>
          </p:nvGrpSpPr>
          <p:grpSpPr bwMode="auto">
            <a:xfrm>
              <a:off x="9527" y="13337"/>
              <a:ext cx="3838578" cy="3836672"/>
              <a:chOff x="0" y="0"/>
              <a:chExt cx="3838578" cy="3836672"/>
            </a:xfrm>
          </p:grpSpPr>
          <p:sp>
            <p:nvSpPr>
              <p:cNvPr id="27673" name="Block Arc 40">
                <a:extLst>
                  <a:ext uri="{FF2B5EF4-FFF2-40B4-BE49-F238E27FC236}">
                    <a16:creationId xmlns:a16="http://schemas.microsoft.com/office/drawing/2014/main" xmlns="" id="{D4A1976C-7A55-4B48-A4AF-878F2FFF69AB}"/>
                  </a:ext>
                </a:extLst>
              </p:cNvPr>
              <p:cNvSpPr>
                <a:spLocks/>
              </p:cNvSpPr>
              <p:nvPr/>
            </p:nvSpPr>
            <p:spPr bwMode="auto">
              <a:xfrm rot="-7652769">
                <a:off x="0" y="13336"/>
                <a:ext cx="3823336" cy="3823336"/>
              </a:xfrm>
              <a:custGeom>
                <a:avLst/>
                <a:gdLst>
                  <a:gd name="T0" fmla="*/ 0 w 3823336"/>
                  <a:gd name="T1" fmla="*/ 1911668 h 3823336"/>
                  <a:gd name="T2" fmla="*/ 579354 w 3823336"/>
                  <a:gd name="T3" fmla="*/ 540751 h 3823336"/>
                  <a:gd name="T4" fmla="*/ 1966255 w 3823336"/>
                  <a:gd name="T5" fmla="*/ 779 h 3823336"/>
                  <a:gd name="T6" fmla="*/ 1948429 w 3823336"/>
                  <a:gd name="T7" fmla="*/ 624761 h 3823336"/>
                  <a:gd name="T8" fmla="*/ 1014407 w 3823336"/>
                  <a:gd name="T9" fmla="*/ 988411 h 3823336"/>
                  <a:gd name="T10" fmla="*/ 624236 w 3823336"/>
                  <a:gd name="T11" fmla="*/ 1911669 h 3823336"/>
                  <a:gd name="T12" fmla="*/ 0 w 3823336"/>
                  <a:gd name="T13" fmla="*/ 1911668 h 3823336"/>
                  <a:gd name="T14" fmla="*/ 0 60000 65536"/>
                  <a:gd name="T15" fmla="*/ 0 60000 65536"/>
                  <a:gd name="T16" fmla="*/ 0 60000 65536"/>
                  <a:gd name="T17" fmla="*/ 0 60000 65536"/>
                  <a:gd name="T18" fmla="*/ 0 60000 65536"/>
                  <a:gd name="T19" fmla="*/ 0 60000 65536"/>
                  <a:gd name="T20" fmla="*/ 0 60000 65536"/>
                  <a:gd name="T21" fmla="*/ 0 w 3823336"/>
                  <a:gd name="T22" fmla="*/ 0 h 3823336"/>
                  <a:gd name="T23" fmla="*/ 3823336 w 3823336"/>
                  <a:gd name="T24" fmla="*/ 3823336 h 3823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3336" h="3823336">
                    <a:moveTo>
                      <a:pt x="0" y="1911668"/>
                    </a:moveTo>
                    <a:cubicBezTo>
                      <a:pt x="0" y="1395196"/>
                      <a:pt x="208976" y="900700"/>
                      <a:pt x="579354" y="540751"/>
                    </a:cubicBezTo>
                    <a:cubicBezTo>
                      <a:pt x="949732" y="180802"/>
                      <a:pt x="1449994" y="-13968"/>
                      <a:pt x="1966255" y="779"/>
                    </a:cubicBezTo>
                    <a:lnTo>
                      <a:pt x="1948429" y="624761"/>
                    </a:lnTo>
                    <a:cubicBezTo>
                      <a:pt x="1600748" y="614829"/>
                      <a:pt x="1263841" y="745999"/>
                      <a:pt x="1014407" y="988411"/>
                    </a:cubicBezTo>
                    <a:cubicBezTo>
                      <a:pt x="764972" y="1230822"/>
                      <a:pt x="624236" y="1563846"/>
                      <a:pt x="624236" y="1911669"/>
                    </a:cubicBezTo>
                    <a:lnTo>
                      <a:pt x="0" y="1911668"/>
                    </a:lnTo>
                    <a:close/>
                  </a:path>
                </a:pathLst>
              </a:custGeom>
              <a:solidFill>
                <a:srgbClr val="F7B54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nvGrpSpPr>
              <p:cNvPr id="27674" name="组合 10">
                <a:extLst>
                  <a:ext uri="{FF2B5EF4-FFF2-40B4-BE49-F238E27FC236}">
                    <a16:creationId xmlns:a16="http://schemas.microsoft.com/office/drawing/2014/main" xmlns="" id="{DCA3844F-6EF3-41D5-9258-DE10BC187845}"/>
                  </a:ext>
                </a:extLst>
              </p:cNvPr>
              <p:cNvGrpSpPr>
                <a:grpSpLocks/>
              </p:cNvGrpSpPr>
              <p:nvPr/>
            </p:nvGrpSpPr>
            <p:grpSpPr bwMode="auto">
              <a:xfrm>
                <a:off x="15242" y="0"/>
                <a:ext cx="3823336" cy="3823334"/>
                <a:chOff x="0" y="0"/>
                <a:chExt cx="3823336" cy="3823334"/>
              </a:xfrm>
            </p:grpSpPr>
            <p:sp>
              <p:nvSpPr>
                <p:cNvPr id="27675" name="Block Arc 39">
                  <a:extLst>
                    <a:ext uri="{FF2B5EF4-FFF2-40B4-BE49-F238E27FC236}">
                      <a16:creationId xmlns:a16="http://schemas.microsoft.com/office/drawing/2014/main" xmlns="" id="{381FFF83-49A7-4ECF-B8B5-D1EA3ACFB183}"/>
                    </a:ext>
                  </a:extLst>
                </p:cNvPr>
                <p:cNvSpPr>
                  <a:spLocks/>
                </p:cNvSpPr>
                <p:nvPr/>
              </p:nvSpPr>
              <p:spPr bwMode="auto">
                <a:xfrm rot="8470872">
                  <a:off x="0" y="0"/>
                  <a:ext cx="3823336" cy="3823334"/>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 name="T14" fmla="*/ 0 60000 65536"/>
                    <a:gd name="T15" fmla="*/ 0 60000 65536"/>
                    <a:gd name="T16" fmla="*/ 0 60000 65536"/>
                    <a:gd name="T17" fmla="*/ 0 60000 65536"/>
                    <a:gd name="T18" fmla="*/ 0 60000 65536"/>
                    <a:gd name="T19" fmla="*/ 0 60000 65536"/>
                    <a:gd name="T20" fmla="*/ 0 60000 65536"/>
                    <a:gd name="T21" fmla="*/ 0 w 3823336"/>
                    <a:gd name="T22" fmla="*/ 0 h 3823334"/>
                    <a:gd name="T23" fmla="*/ 3823336 w 3823336"/>
                    <a:gd name="T24" fmla="*/ 3823334 h 3823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00B1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7676" name="TextBox 44">
                  <a:extLst>
                    <a:ext uri="{FF2B5EF4-FFF2-40B4-BE49-F238E27FC236}">
                      <a16:creationId xmlns:a16="http://schemas.microsoft.com/office/drawing/2014/main" xmlns="" id="{1FF852A4-63C6-426C-8F19-61AD8B380CB0}"/>
                    </a:ext>
                  </a:extLst>
                </p:cNvPr>
                <p:cNvSpPr txBox="1">
                  <a:spLocks noChangeArrowheads="1"/>
                </p:cNvSpPr>
                <p:nvPr/>
              </p:nvSpPr>
              <p:spPr bwMode="auto">
                <a:xfrm>
                  <a:off x="556260" y="1847850"/>
                  <a:ext cx="4635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latin typeface="Roboto Medium"/>
                      <a:ea typeface="MS PGothic" panose="020B0600070205080204" pitchFamily="34" charset="-128"/>
                    </a:rPr>
                    <a:t>20%</a:t>
                  </a:r>
                </a:p>
              </p:txBody>
            </p:sp>
            <p:sp>
              <p:nvSpPr>
                <p:cNvPr id="27677" name="Isosceles Triangle 41">
                  <a:extLst>
                    <a:ext uri="{FF2B5EF4-FFF2-40B4-BE49-F238E27FC236}">
                      <a16:creationId xmlns:a16="http://schemas.microsoft.com/office/drawing/2014/main" xmlns="" id="{839A2C02-1F22-401F-A01C-F4D5FB21F1E3}"/>
                    </a:ext>
                  </a:extLst>
                </p:cNvPr>
                <p:cNvSpPr>
                  <a:spLocks noChangeArrowheads="1"/>
                </p:cNvSpPr>
                <p:nvPr/>
              </p:nvSpPr>
              <p:spPr bwMode="auto">
                <a:xfrm rot="2938533">
                  <a:off x="522921" y="385761"/>
                  <a:ext cx="916304" cy="358140"/>
                </a:xfrm>
                <a:prstGeom prst="triangle">
                  <a:avLst>
                    <a:gd name="adj" fmla="val 50000"/>
                  </a:avLst>
                </a:prstGeom>
                <a:solidFill>
                  <a:srgbClr val="71C1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Roboto Medium"/>
                    <a:ea typeface="Roboto Medium"/>
                    <a:cs typeface="Roboto Medium"/>
                  </a:endParaRPr>
                </a:p>
              </p:txBody>
            </p:sp>
            <p:sp>
              <p:nvSpPr>
                <p:cNvPr id="27678" name="Isosceles Triangle 42">
                  <a:extLst>
                    <a:ext uri="{FF2B5EF4-FFF2-40B4-BE49-F238E27FC236}">
                      <a16:creationId xmlns:a16="http://schemas.microsoft.com/office/drawing/2014/main" xmlns="" id="{2E942B48-881A-4A40-B7CB-BE890B5AFFB0}"/>
                    </a:ext>
                  </a:extLst>
                </p:cNvPr>
                <p:cNvSpPr>
                  <a:spLocks noChangeArrowheads="1"/>
                </p:cNvSpPr>
                <p:nvPr/>
              </p:nvSpPr>
              <p:spPr bwMode="auto">
                <a:xfrm rot="8461846">
                  <a:off x="2779396" y="861060"/>
                  <a:ext cx="916304" cy="358140"/>
                </a:xfrm>
                <a:prstGeom prst="triangle">
                  <a:avLst>
                    <a:gd name="adj" fmla="val 50000"/>
                  </a:avLst>
                </a:prstGeom>
                <a:solidFill>
                  <a:srgbClr val="00CF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Roboto Medium"/>
                    <a:ea typeface="Roboto Medium"/>
                    <a:cs typeface="Roboto Medium"/>
                  </a:endParaRPr>
                </a:p>
              </p:txBody>
            </p:sp>
            <p:sp>
              <p:nvSpPr>
                <p:cNvPr id="27679" name="Isosceles Triangle 43">
                  <a:extLst>
                    <a:ext uri="{FF2B5EF4-FFF2-40B4-BE49-F238E27FC236}">
                      <a16:creationId xmlns:a16="http://schemas.microsoft.com/office/drawing/2014/main" xmlns="" id="{121D8546-8802-4AE5-8BD5-EFBE2495E685}"/>
                    </a:ext>
                  </a:extLst>
                </p:cNvPr>
                <p:cNvSpPr>
                  <a:spLocks noChangeArrowheads="1"/>
                </p:cNvSpPr>
                <p:nvPr/>
              </p:nvSpPr>
              <p:spPr bwMode="auto">
                <a:xfrm rot="-7527845">
                  <a:off x="2290761" y="3068001"/>
                  <a:ext cx="916304" cy="358140"/>
                </a:xfrm>
                <a:prstGeom prst="triangle">
                  <a:avLst>
                    <a:gd name="adj" fmla="val 50000"/>
                  </a:avLst>
                </a:prstGeom>
                <a:solidFill>
                  <a:srgbClr val="00B1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Roboto Medium"/>
                    <a:ea typeface="Roboto Medium"/>
                    <a:cs typeface="Roboto Medium"/>
                  </a:endParaRPr>
                </a:p>
              </p:txBody>
            </p:sp>
            <p:sp>
              <p:nvSpPr>
                <p:cNvPr id="27680" name="Isosceles Triangle 44">
                  <a:extLst>
                    <a:ext uri="{FF2B5EF4-FFF2-40B4-BE49-F238E27FC236}">
                      <a16:creationId xmlns:a16="http://schemas.microsoft.com/office/drawing/2014/main" xmlns="" id="{C71EC372-2B07-4F0D-AB44-439846ADB134}"/>
                    </a:ext>
                  </a:extLst>
                </p:cNvPr>
                <p:cNvSpPr>
                  <a:spLocks noChangeArrowheads="1"/>
                </p:cNvSpPr>
                <p:nvPr/>
              </p:nvSpPr>
              <p:spPr bwMode="auto">
                <a:xfrm rot="-2140796">
                  <a:off x="43816" y="2567941"/>
                  <a:ext cx="916304" cy="360044"/>
                </a:xfrm>
                <a:prstGeom prst="triangle">
                  <a:avLst>
                    <a:gd name="adj" fmla="val 50000"/>
                  </a:avLst>
                </a:prstGeom>
                <a:solidFill>
                  <a:srgbClr val="F7B5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Roboto Medium"/>
                    <a:ea typeface="Roboto Medium"/>
                    <a:cs typeface="Roboto Medium"/>
                  </a:endParaRPr>
                </a:p>
              </p:txBody>
            </p:sp>
            <p:sp>
              <p:nvSpPr>
                <p:cNvPr id="27681" name="TextBox 61">
                  <a:extLst>
                    <a:ext uri="{FF2B5EF4-FFF2-40B4-BE49-F238E27FC236}">
                      <a16:creationId xmlns:a16="http://schemas.microsoft.com/office/drawing/2014/main" xmlns="" id="{7A423144-8150-4346-8342-08BE504E7713}"/>
                    </a:ext>
                  </a:extLst>
                </p:cNvPr>
                <p:cNvSpPr txBox="1">
                  <a:spLocks noChangeArrowheads="1"/>
                </p:cNvSpPr>
                <p:nvPr/>
              </p:nvSpPr>
              <p:spPr bwMode="auto">
                <a:xfrm>
                  <a:off x="1904995" y="163831"/>
                  <a:ext cx="184731" cy="36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27682" name="TextBox 62">
                  <a:extLst>
                    <a:ext uri="{FF2B5EF4-FFF2-40B4-BE49-F238E27FC236}">
                      <a16:creationId xmlns:a16="http://schemas.microsoft.com/office/drawing/2014/main" xmlns="" id="{F273B35A-1D73-41EF-B6D3-FAFC78181E24}"/>
                    </a:ext>
                  </a:extLst>
                </p:cNvPr>
                <p:cNvSpPr txBox="1">
                  <a:spLocks noChangeArrowheads="1"/>
                </p:cNvSpPr>
                <p:nvPr/>
              </p:nvSpPr>
              <p:spPr bwMode="auto">
                <a:xfrm>
                  <a:off x="1453511" y="3329941"/>
                  <a:ext cx="184731" cy="36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27683" name="TextBox 63">
                  <a:extLst>
                    <a:ext uri="{FF2B5EF4-FFF2-40B4-BE49-F238E27FC236}">
                      <a16:creationId xmlns:a16="http://schemas.microsoft.com/office/drawing/2014/main" xmlns="" id="{71090A45-DB06-46F3-ABAE-221025877EBF}"/>
                    </a:ext>
                  </a:extLst>
                </p:cNvPr>
                <p:cNvSpPr txBox="1">
                  <a:spLocks noChangeArrowheads="1"/>
                </p:cNvSpPr>
                <p:nvPr/>
              </p:nvSpPr>
              <p:spPr bwMode="auto">
                <a:xfrm>
                  <a:off x="134560" y="1508746"/>
                  <a:ext cx="184731" cy="36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27684" name="TextBox 64">
                  <a:extLst>
                    <a:ext uri="{FF2B5EF4-FFF2-40B4-BE49-F238E27FC236}">
                      <a16:creationId xmlns:a16="http://schemas.microsoft.com/office/drawing/2014/main" xmlns="" id="{CEE9A1C9-4041-45AF-ADCC-D08522A95011}"/>
                    </a:ext>
                  </a:extLst>
                </p:cNvPr>
                <p:cNvSpPr txBox="1">
                  <a:spLocks noChangeArrowheads="1"/>
                </p:cNvSpPr>
                <p:nvPr/>
              </p:nvSpPr>
              <p:spPr bwMode="auto">
                <a:xfrm>
                  <a:off x="3276595" y="2042161"/>
                  <a:ext cx="184731" cy="36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grpSp>
      </p:grpSp>
      <p:cxnSp>
        <p:nvCxnSpPr>
          <p:cNvPr id="27654" name="Straight Connector 3">
            <a:extLst>
              <a:ext uri="{FF2B5EF4-FFF2-40B4-BE49-F238E27FC236}">
                <a16:creationId xmlns:a16="http://schemas.microsoft.com/office/drawing/2014/main" xmlns="" id="{A52EE6D2-B2F5-4FDF-AADF-727AF042E7F6}"/>
              </a:ext>
            </a:extLst>
          </p:cNvPr>
          <p:cNvCxnSpPr>
            <a:cxnSpLocks noChangeShapeType="1"/>
          </p:cNvCxnSpPr>
          <p:nvPr/>
        </p:nvCxnSpPr>
        <p:spPr bwMode="auto">
          <a:xfrm flipH="1">
            <a:off x="893702" y="3529013"/>
            <a:ext cx="3060000" cy="0"/>
          </a:xfrm>
          <a:prstGeom prst="line">
            <a:avLst/>
          </a:prstGeom>
          <a:noFill/>
          <a:ln w="12700">
            <a:solidFill>
              <a:srgbClr val="7E7E7D"/>
            </a:solidFill>
            <a:round/>
            <a:headEnd/>
            <a:tailEnd/>
          </a:ln>
          <a:extLst>
            <a:ext uri="{909E8E84-426E-40DD-AFC4-6F175D3DCCD1}">
              <a14:hiddenFill xmlns:a14="http://schemas.microsoft.com/office/drawing/2010/main">
                <a:noFill/>
              </a14:hiddenFill>
            </a:ext>
          </a:extLst>
        </p:spPr>
      </p:cxnSp>
      <p:cxnSp>
        <p:nvCxnSpPr>
          <p:cNvPr id="27655" name="Straight Connector 71">
            <a:extLst>
              <a:ext uri="{FF2B5EF4-FFF2-40B4-BE49-F238E27FC236}">
                <a16:creationId xmlns:a16="http://schemas.microsoft.com/office/drawing/2014/main" xmlns="" id="{ED877279-AF84-42AA-B9ED-166B73B41A77}"/>
              </a:ext>
            </a:extLst>
          </p:cNvPr>
          <p:cNvCxnSpPr>
            <a:cxnSpLocks noChangeShapeType="1"/>
          </p:cNvCxnSpPr>
          <p:nvPr/>
        </p:nvCxnSpPr>
        <p:spPr bwMode="auto">
          <a:xfrm flipH="1">
            <a:off x="7958138" y="4051300"/>
            <a:ext cx="2927350" cy="0"/>
          </a:xfrm>
          <a:prstGeom prst="line">
            <a:avLst/>
          </a:prstGeom>
          <a:noFill/>
          <a:ln w="12700">
            <a:solidFill>
              <a:srgbClr val="7E7E7D"/>
            </a:solidFill>
            <a:round/>
            <a:headEnd/>
            <a:tailEnd/>
          </a:ln>
          <a:extLst>
            <a:ext uri="{909E8E84-426E-40DD-AFC4-6F175D3DCCD1}">
              <a14:hiddenFill xmlns:a14="http://schemas.microsoft.com/office/drawing/2010/main">
                <a:noFill/>
              </a14:hiddenFill>
            </a:ext>
          </a:extLst>
        </p:spPr>
      </p:cxnSp>
      <p:cxnSp>
        <p:nvCxnSpPr>
          <p:cNvPr id="27656" name="Straight Connector 72">
            <a:extLst>
              <a:ext uri="{FF2B5EF4-FFF2-40B4-BE49-F238E27FC236}">
                <a16:creationId xmlns:a16="http://schemas.microsoft.com/office/drawing/2014/main" xmlns="" id="{D27E14A3-AE5D-4EBD-ACFF-EADEED260704}"/>
              </a:ext>
            </a:extLst>
          </p:cNvPr>
          <p:cNvCxnSpPr>
            <a:cxnSpLocks noChangeShapeType="1"/>
          </p:cNvCxnSpPr>
          <p:nvPr/>
        </p:nvCxnSpPr>
        <p:spPr bwMode="auto">
          <a:xfrm flipH="1">
            <a:off x="6692900" y="1965325"/>
            <a:ext cx="4192588" cy="0"/>
          </a:xfrm>
          <a:prstGeom prst="line">
            <a:avLst/>
          </a:prstGeom>
          <a:noFill/>
          <a:ln w="12700">
            <a:solidFill>
              <a:srgbClr val="7E7E7D"/>
            </a:solidFill>
            <a:round/>
            <a:headEnd/>
            <a:tailEnd/>
          </a:ln>
          <a:extLst>
            <a:ext uri="{909E8E84-426E-40DD-AFC4-6F175D3DCCD1}">
              <a14:hiddenFill xmlns:a14="http://schemas.microsoft.com/office/drawing/2010/main">
                <a:noFill/>
              </a14:hiddenFill>
            </a:ext>
          </a:extLst>
        </p:spPr>
      </p:cxnSp>
      <p:cxnSp>
        <p:nvCxnSpPr>
          <p:cNvPr id="27657" name="Straight Connector 73">
            <a:extLst>
              <a:ext uri="{FF2B5EF4-FFF2-40B4-BE49-F238E27FC236}">
                <a16:creationId xmlns:a16="http://schemas.microsoft.com/office/drawing/2014/main" xmlns="" id="{D80D7D37-66E7-4315-974B-7D6E3A361D80}"/>
              </a:ext>
            </a:extLst>
          </p:cNvPr>
          <p:cNvCxnSpPr>
            <a:cxnSpLocks noChangeShapeType="1"/>
          </p:cNvCxnSpPr>
          <p:nvPr/>
        </p:nvCxnSpPr>
        <p:spPr bwMode="auto">
          <a:xfrm flipH="1">
            <a:off x="872158" y="5588093"/>
            <a:ext cx="4192588" cy="0"/>
          </a:xfrm>
          <a:prstGeom prst="line">
            <a:avLst/>
          </a:prstGeom>
          <a:noFill/>
          <a:ln w="12700">
            <a:solidFill>
              <a:srgbClr val="7E7E7D"/>
            </a:solidFill>
            <a:round/>
            <a:headEnd/>
            <a:tailEnd/>
          </a:ln>
          <a:extLst>
            <a:ext uri="{909E8E84-426E-40DD-AFC4-6F175D3DCCD1}">
              <a14:hiddenFill xmlns:a14="http://schemas.microsoft.com/office/drawing/2010/main">
                <a:noFill/>
              </a14:hiddenFill>
            </a:ext>
          </a:extLst>
        </p:spPr>
      </p:cxnSp>
      <p:grpSp>
        <p:nvGrpSpPr>
          <p:cNvPr id="27658" name="组合 26">
            <a:extLst>
              <a:ext uri="{FF2B5EF4-FFF2-40B4-BE49-F238E27FC236}">
                <a16:creationId xmlns:a16="http://schemas.microsoft.com/office/drawing/2014/main" xmlns="" id="{31E3612D-E9EE-4357-B408-B4DD522C2CA6}"/>
              </a:ext>
            </a:extLst>
          </p:cNvPr>
          <p:cNvGrpSpPr>
            <a:grpSpLocks/>
          </p:cNvGrpSpPr>
          <p:nvPr/>
        </p:nvGrpSpPr>
        <p:grpSpPr bwMode="auto">
          <a:xfrm>
            <a:off x="563562" y="2262188"/>
            <a:ext cx="3412433" cy="1275409"/>
            <a:chOff x="-433191" y="0"/>
            <a:chExt cx="3410888" cy="1273464"/>
          </a:xfrm>
        </p:grpSpPr>
        <p:sp>
          <p:nvSpPr>
            <p:cNvPr id="27668" name="TextBox 11">
              <a:extLst>
                <a:ext uri="{FF2B5EF4-FFF2-40B4-BE49-F238E27FC236}">
                  <a16:creationId xmlns:a16="http://schemas.microsoft.com/office/drawing/2014/main" xmlns="" id="{71E223EB-B4C2-4548-96F6-0128467063DA}"/>
                </a:ext>
              </a:extLst>
            </p:cNvPr>
            <p:cNvSpPr txBox="1">
              <a:spLocks noChangeArrowheads="1"/>
            </p:cNvSpPr>
            <p:nvPr/>
          </p:nvSpPr>
          <p:spPr bwMode="auto">
            <a:xfrm>
              <a:off x="-433191" y="342323"/>
              <a:ext cx="3410888" cy="9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buFont typeface="Wingdings" panose="05000000000000000000" pitchFamily="2" charset="2"/>
                <a:buChar char="ü"/>
              </a:pPr>
              <a:r>
                <a:rPr lang="zh-CN" altLang="en-US" sz="1400" dirty="0">
                  <a:solidFill>
                    <a:srgbClr val="595959"/>
                  </a:solidFill>
                  <a:latin typeface="微软雅黑" panose="020B0503020204020204" pitchFamily="34" charset="-122"/>
                  <a:ea typeface="微软雅黑" panose="020B0503020204020204" pitchFamily="34" charset="-122"/>
                </a:rPr>
                <a:t>柜体及各部件涂层色泽统一、厚薄均匀，表面应平整、光滑；金属件无锈蚀，柜体焊缝均匀无毛刺。</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27669" name="TextBox 10">
              <a:extLst>
                <a:ext uri="{FF2B5EF4-FFF2-40B4-BE49-F238E27FC236}">
                  <a16:creationId xmlns:a16="http://schemas.microsoft.com/office/drawing/2014/main" xmlns="" id="{9A9AB922-EA41-41E2-B207-EA4CAA6B504B}"/>
                </a:ext>
              </a:extLst>
            </p:cNvPr>
            <p:cNvSpPr txBox="1">
              <a:spLocks noChangeArrowheads="1"/>
            </p:cNvSpPr>
            <p:nvPr/>
          </p:nvSpPr>
          <p:spPr bwMode="auto">
            <a:xfrm>
              <a:off x="700735" y="0"/>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b="1" dirty="0">
                  <a:solidFill>
                    <a:srgbClr val="71C14E"/>
                  </a:solidFill>
                  <a:latin typeface="微软雅黑" panose="020B0503020204020204" pitchFamily="34" charset="-122"/>
                  <a:ea typeface="微软雅黑" panose="020B0503020204020204" pitchFamily="34" charset="-122"/>
                </a:rPr>
                <a:t>外观</a:t>
              </a:r>
              <a:endParaRPr lang="en-US" altLang="zh-CN" sz="1600" b="1" dirty="0">
                <a:solidFill>
                  <a:srgbClr val="71C14E"/>
                </a:solidFill>
                <a:latin typeface="微软雅黑" panose="020B0503020204020204" pitchFamily="34" charset="-122"/>
                <a:ea typeface="微软雅黑" panose="020B0503020204020204" pitchFamily="34" charset="-122"/>
              </a:endParaRPr>
            </a:p>
          </p:txBody>
        </p:sp>
      </p:grpSp>
      <p:grpSp>
        <p:nvGrpSpPr>
          <p:cNvPr id="27659" name="组合 29">
            <a:extLst>
              <a:ext uri="{FF2B5EF4-FFF2-40B4-BE49-F238E27FC236}">
                <a16:creationId xmlns:a16="http://schemas.microsoft.com/office/drawing/2014/main" xmlns="" id="{0734065A-FA45-4E0E-AF09-D2EC29E7E328}"/>
              </a:ext>
            </a:extLst>
          </p:cNvPr>
          <p:cNvGrpSpPr>
            <a:grpSpLocks/>
          </p:cNvGrpSpPr>
          <p:nvPr/>
        </p:nvGrpSpPr>
        <p:grpSpPr bwMode="auto">
          <a:xfrm>
            <a:off x="563563" y="4243388"/>
            <a:ext cx="4008153" cy="1327894"/>
            <a:chOff x="-433191" y="0"/>
            <a:chExt cx="4006339" cy="1325869"/>
          </a:xfrm>
        </p:grpSpPr>
        <p:sp>
          <p:nvSpPr>
            <p:cNvPr id="27666" name="TextBox 11">
              <a:extLst>
                <a:ext uri="{FF2B5EF4-FFF2-40B4-BE49-F238E27FC236}">
                  <a16:creationId xmlns:a16="http://schemas.microsoft.com/office/drawing/2014/main" xmlns="" id="{4405E7BC-D62D-4E23-AC15-875F9D755806}"/>
                </a:ext>
              </a:extLst>
            </p:cNvPr>
            <p:cNvSpPr txBox="1">
              <a:spLocks noChangeArrowheads="1"/>
            </p:cNvSpPr>
            <p:nvPr/>
          </p:nvSpPr>
          <p:spPr bwMode="auto">
            <a:xfrm>
              <a:off x="-433191" y="394728"/>
              <a:ext cx="4006339" cy="9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buFont typeface="Wingdings" panose="05000000000000000000" pitchFamily="2" charset="2"/>
                <a:buChar char="ü"/>
              </a:pPr>
              <a:r>
                <a:rPr lang="zh-CN" altLang="en-US" sz="1400" dirty="0">
                  <a:solidFill>
                    <a:srgbClr val="595959"/>
                  </a:solidFill>
                  <a:latin typeface="微软雅黑" panose="020B0503020204020204" pitchFamily="34" charset="-122"/>
                  <a:ea typeface="微软雅黑" panose="020B0503020204020204" pitchFamily="34" charset="-122"/>
                </a:rPr>
                <a:t>储存柜上安装的机械防盗锁或电子密码锁</a:t>
              </a:r>
              <a:endParaRPr lang="en-US" altLang="zh-CN" sz="1400" dirty="0">
                <a:solidFill>
                  <a:srgbClr val="595959"/>
                </a:solidFill>
                <a:latin typeface="微软雅黑" panose="020B0503020204020204" pitchFamily="34" charset="-122"/>
                <a:ea typeface="微软雅黑" panose="020B0503020204020204" pitchFamily="34" charset="-122"/>
              </a:endParaRPr>
            </a:p>
            <a:p>
              <a:pPr marL="285750" indent="-285750">
                <a:lnSpc>
                  <a:spcPct val="130000"/>
                </a:lnSpc>
                <a:spcBef>
                  <a:spcPct val="0"/>
                </a:spcBef>
                <a:buFont typeface="Wingdings" panose="05000000000000000000" pitchFamily="2" charset="2"/>
                <a:buChar char="ü"/>
              </a:pPr>
              <a:r>
                <a:rPr lang="zh-CN" altLang="en-US" sz="1400" dirty="0">
                  <a:solidFill>
                    <a:srgbClr val="595959"/>
                  </a:solidFill>
                  <a:latin typeface="微软雅黑" panose="020B0503020204020204" pitchFamily="34" charset="-122"/>
                  <a:ea typeface="微软雅黑" panose="020B0503020204020204" pitchFamily="34" charset="-122"/>
                </a:rPr>
                <a:t>柜门应配备自锁装置，柜门宜安装闭门器及高温熔断装置</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27667" name="TextBox 10">
              <a:extLst>
                <a:ext uri="{FF2B5EF4-FFF2-40B4-BE49-F238E27FC236}">
                  <a16:creationId xmlns:a16="http://schemas.microsoft.com/office/drawing/2014/main" xmlns="" id="{CEB638ED-E57A-4C21-872E-C8AEA72415E1}"/>
                </a:ext>
              </a:extLst>
            </p:cNvPr>
            <p:cNvSpPr txBox="1">
              <a:spLocks noChangeArrowheads="1"/>
            </p:cNvSpPr>
            <p:nvPr/>
          </p:nvSpPr>
          <p:spPr bwMode="auto">
            <a:xfrm>
              <a:off x="700735" y="0"/>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600" b="1" dirty="0">
                  <a:solidFill>
                    <a:srgbClr val="F7B540"/>
                  </a:solidFill>
                  <a:latin typeface="微软雅黑" panose="020B0503020204020204" pitchFamily="34" charset="-122"/>
                  <a:ea typeface="微软雅黑" panose="020B0503020204020204" pitchFamily="34" charset="-122"/>
                </a:rPr>
                <a:t>锁、门</a:t>
              </a:r>
              <a:endParaRPr lang="en-US" altLang="zh-CN" sz="1600" b="1" dirty="0">
                <a:solidFill>
                  <a:srgbClr val="F7B540"/>
                </a:solidFill>
                <a:latin typeface="微软雅黑" panose="020B0503020204020204" pitchFamily="34" charset="-122"/>
                <a:ea typeface="微软雅黑" panose="020B0503020204020204" pitchFamily="34" charset="-122"/>
              </a:endParaRPr>
            </a:p>
          </p:txBody>
        </p:sp>
      </p:grpSp>
      <p:grpSp>
        <p:nvGrpSpPr>
          <p:cNvPr id="27660" name="组合 32">
            <a:extLst>
              <a:ext uri="{FF2B5EF4-FFF2-40B4-BE49-F238E27FC236}">
                <a16:creationId xmlns:a16="http://schemas.microsoft.com/office/drawing/2014/main" xmlns="" id="{06478D3C-A40C-432A-AA27-89EF78311CF0}"/>
              </a:ext>
            </a:extLst>
          </p:cNvPr>
          <p:cNvGrpSpPr>
            <a:grpSpLocks/>
          </p:cNvGrpSpPr>
          <p:nvPr/>
        </p:nvGrpSpPr>
        <p:grpSpPr bwMode="auto">
          <a:xfrm>
            <a:off x="8066087" y="2137294"/>
            <a:ext cx="3325353" cy="1636026"/>
            <a:chOff x="-1" y="-28013"/>
            <a:chExt cx="3325620" cy="1633530"/>
          </a:xfrm>
        </p:grpSpPr>
        <p:sp>
          <p:nvSpPr>
            <p:cNvPr id="27664" name="TextBox 11">
              <a:extLst>
                <a:ext uri="{FF2B5EF4-FFF2-40B4-BE49-F238E27FC236}">
                  <a16:creationId xmlns:a16="http://schemas.microsoft.com/office/drawing/2014/main" xmlns="" id="{B95C1AEA-8A4E-4D02-B3A6-F64C4E21AA15}"/>
                </a:ext>
              </a:extLst>
            </p:cNvPr>
            <p:cNvSpPr txBox="1">
              <a:spLocks noChangeArrowheads="1"/>
            </p:cNvSpPr>
            <p:nvPr/>
          </p:nvSpPr>
          <p:spPr bwMode="auto">
            <a:xfrm>
              <a:off x="-1" y="394727"/>
              <a:ext cx="3325620" cy="121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a:lnSpc>
                  <a:spcPct val="130000"/>
                </a:lnSpc>
                <a:spcBef>
                  <a:spcPct val="0"/>
                </a:spcBef>
                <a:buFont typeface="Wingdings" panose="05000000000000000000" pitchFamily="2" charset="2"/>
                <a:buChar char="ü"/>
              </a:pPr>
              <a:r>
                <a:rPr lang="zh-CN" altLang="en-US" sz="1400" dirty="0">
                  <a:solidFill>
                    <a:srgbClr val="595959"/>
                  </a:solidFill>
                  <a:latin typeface="微软雅黑" panose="020B0503020204020204" pitchFamily="34" charset="-122"/>
                  <a:ea typeface="微软雅黑" panose="020B0503020204020204" pitchFamily="34" charset="-122"/>
                </a:rPr>
                <a:t>柜体应装有静电接地装置并张贴静电接地标识</a:t>
              </a:r>
              <a:endParaRPr lang="en-US" altLang="zh-CN" sz="1400" dirty="0">
                <a:solidFill>
                  <a:srgbClr val="595959"/>
                </a:solidFill>
                <a:latin typeface="微软雅黑" panose="020B0503020204020204" pitchFamily="34" charset="-122"/>
                <a:ea typeface="微软雅黑" panose="020B0503020204020204" pitchFamily="34" charset="-122"/>
              </a:endParaRPr>
            </a:p>
            <a:p>
              <a:pPr marL="285750" indent="-285750">
                <a:lnSpc>
                  <a:spcPct val="130000"/>
                </a:lnSpc>
                <a:spcBef>
                  <a:spcPct val="0"/>
                </a:spcBef>
                <a:buFont typeface="Wingdings" panose="05000000000000000000" pitchFamily="2" charset="2"/>
                <a:buChar char="ü"/>
              </a:pPr>
              <a:r>
                <a:rPr lang="zh-CN" altLang="en-US" sz="1400" dirty="0">
                  <a:solidFill>
                    <a:srgbClr val="595959"/>
                  </a:solidFill>
                  <a:latin typeface="微软雅黑" panose="020B0503020204020204" pitchFamily="34" charset="-122"/>
                  <a:ea typeface="微软雅黑" panose="020B0503020204020204" pitchFamily="34" charset="-122"/>
                </a:rPr>
                <a:t>储存柜应设通风孔并张贴通风标</a:t>
              </a:r>
              <a:endParaRPr lang="en-US" altLang="zh-CN" sz="1400" dirty="0">
                <a:solidFill>
                  <a:srgbClr val="595959"/>
                </a:solidFill>
                <a:latin typeface="微软雅黑" panose="020B0503020204020204" pitchFamily="34" charset="-122"/>
                <a:ea typeface="微软雅黑" panose="020B0503020204020204" pitchFamily="34" charset="-122"/>
              </a:endParaRPr>
            </a:p>
            <a:p>
              <a:pPr marL="285750" indent="-285750">
                <a:lnSpc>
                  <a:spcPct val="130000"/>
                </a:lnSpc>
                <a:spcBef>
                  <a:spcPct val="0"/>
                </a:spcBef>
                <a:buFont typeface="Wingdings" panose="05000000000000000000" pitchFamily="2" charset="2"/>
                <a:buChar char="ü"/>
              </a:pPr>
              <a:r>
                <a:rPr lang="zh-CN" altLang="en-US" sz="1400" dirty="0">
                  <a:solidFill>
                    <a:srgbClr val="595959"/>
                  </a:solidFill>
                  <a:latin typeface="微软雅黑" panose="020B0503020204020204" pitchFamily="34" charset="-122"/>
                  <a:ea typeface="微软雅黑" panose="020B0503020204020204" pitchFamily="34" charset="-122"/>
                </a:rPr>
                <a:t>盛漏槽深度至少</a:t>
              </a:r>
              <a:r>
                <a:rPr lang="en-US" altLang="zh-CN" sz="1400" dirty="0">
                  <a:solidFill>
                    <a:srgbClr val="595959"/>
                  </a:solidFill>
                  <a:latin typeface="微软雅黑" panose="020B0503020204020204" pitchFamily="34" charset="-122"/>
                  <a:ea typeface="微软雅黑" panose="020B0503020204020204" pitchFamily="34" charset="-122"/>
                </a:rPr>
                <a:t>51 mm</a:t>
              </a:r>
              <a:endParaRPr lang="zh-CN" altLang="en-US" sz="1400" dirty="0">
                <a:solidFill>
                  <a:srgbClr val="595959"/>
                </a:solidFill>
                <a:latin typeface="微软雅黑" panose="020B0503020204020204" pitchFamily="34" charset="-122"/>
                <a:ea typeface="微软雅黑" panose="020B0503020204020204" pitchFamily="34" charset="-122"/>
              </a:endParaRPr>
            </a:p>
          </p:txBody>
        </p:sp>
        <p:sp>
          <p:nvSpPr>
            <p:cNvPr id="27665" name="TextBox 10">
              <a:extLst>
                <a:ext uri="{FF2B5EF4-FFF2-40B4-BE49-F238E27FC236}">
                  <a16:creationId xmlns:a16="http://schemas.microsoft.com/office/drawing/2014/main" xmlns="" id="{7D79F3CF-B10A-4ABF-805B-66BCE7803E0F}"/>
                </a:ext>
              </a:extLst>
            </p:cNvPr>
            <p:cNvSpPr txBox="1">
              <a:spLocks noChangeArrowheads="1"/>
            </p:cNvSpPr>
            <p:nvPr/>
          </p:nvSpPr>
          <p:spPr bwMode="auto">
            <a:xfrm>
              <a:off x="156242" y="-28013"/>
              <a:ext cx="2966439" cy="33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600" b="1" dirty="0">
                  <a:solidFill>
                    <a:srgbClr val="00CFAD"/>
                  </a:solidFill>
                  <a:latin typeface="微软雅黑" panose="020B0503020204020204" pitchFamily="34" charset="-122"/>
                  <a:ea typeface="微软雅黑" panose="020B0503020204020204" pitchFamily="34" charset="-122"/>
                </a:rPr>
                <a:t>防火、防静电、通风、防泄漏</a:t>
              </a:r>
              <a:endParaRPr lang="en-US" altLang="zh-CN" sz="1600" b="1" dirty="0">
                <a:solidFill>
                  <a:srgbClr val="00CFAD"/>
                </a:solidFill>
                <a:latin typeface="微软雅黑" panose="020B0503020204020204" pitchFamily="34" charset="-122"/>
                <a:ea typeface="微软雅黑" panose="020B0503020204020204" pitchFamily="34" charset="-122"/>
              </a:endParaRPr>
            </a:p>
          </p:txBody>
        </p:sp>
      </p:grpSp>
      <p:grpSp>
        <p:nvGrpSpPr>
          <p:cNvPr id="27661" name="组合 35">
            <a:extLst>
              <a:ext uri="{FF2B5EF4-FFF2-40B4-BE49-F238E27FC236}">
                <a16:creationId xmlns:a16="http://schemas.microsoft.com/office/drawing/2014/main" xmlns="" id="{EFCA0C2C-C36D-426E-BBDF-A3AE4080DFC3}"/>
              </a:ext>
            </a:extLst>
          </p:cNvPr>
          <p:cNvGrpSpPr>
            <a:grpSpLocks/>
          </p:cNvGrpSpPr>
          <p:nvPr/>
        </p:nvGrpSpPr>
        <p:grpSpPr bwMode="auto">
          <a:xfrm>
            <a:off x="8066088" y="4275138"/>
            <a:ext cx="3237218" cy="1327894"/>
            <a:chOff x="0" y="0"/>
            <a:chExt cx="3237478" cy="1325869"/>
          </a:xfrm>
        </p:grpSpPr>
        <p:sp>
          <p:nvSpPr>
            <p:cNvPr id="27662" name="TextBox 11">
              <a:extLst>
                <a:ext uri="{FF2B5EF4-FFF2-40B4-BE49-F238E27FC236}">
                  <a16:creationId xmlns:a16="http://schemas.microsoft.com/office/drawing/2014/main" xmlns="" id="{9355F24D-4D97-4AAF-9569-3BA1DDADB5F5}"/>
                </a:ext>
              </a:extLst>
            </p:cNvPr>
            <p:cNvSpPr txBox="1">
              <a:spLocks noChangeArrowheads="1"/>
            </p:cNvSpPr>
            <p:nvPr/>
          </p:nvSpPr>
          <p:spPr bwMode="auto">
            <a:xfrm>
              <a:off x="0" y="394728"/>
              <a:ext cx="3237478" cy="9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1400" dirty="0">
                  <a:solidFill>
                    <a:srgbClr val="595959"/>
                  </a:solidFill>
                  <a:latin typeface="微软雅黑" panose="020B0503020204020204" pitchFamily="34" charset="-122"/>
                  <a:ea typeface="微软雅黑" panose="020B0503020204020204" pitchFamily="34" charset="-122"/>
                </a:rPr>
                <a:t>储存柜左侧面的左上角张贴金属材质的产品铭牌，铭牌的颜色应清晰醒目、色泽均匀，不应有泛色</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27663" name="TextBox 10">
              <a:extLst>
                <a:ext uri="{FF2B5EF4-FFF2-40B4-BE49-F238E27FC236}">
                  <a16:creationId xmlns:a16="http://schemas.microsoft.com/office/drawing/2014/main" xmlns="" id="{FAA6D428-C536-4036-A72F-FF7C107A8467}"/>
                </a:ext>
              </a:extLst>
            </p:cNvPr>
            <p:cNvSpPr txBox="1">
              <a:spLocks noChangeArrowheads="1"/>
            </p:cNvSpPr>
            <p:nvPr/>
          </p:nvSpPr>
          <p:spPr bwMode="auto">
            <a:xfrm>
              <a:off x="700735" y="0"/>
              <a:ext cx="1432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600" b="1" dirty="0">
                  <a:solidFill>
                    <a:srgbClr val="00B1DA"/>
                  </a:solidFill>
                  <a:latin typeface="微软雅黑" panose="020B0503020204020204" pitchFamily="34" charset="-122"/>
                  <a:ea typeface="微软雅黑" panose="020B0503020204020204" pitchFamily="34" charset="-122"/>
                </a:rPr>
                <a:t>产品铭牌</a:t>
              </a:r>
              <a:endParaRPr lang="en-US" altLang="zh-CN" sz="1600" b="1" dirty="0">
                <a:solidFill>
                  <a:srgbClr val="00B1DA"/>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3"/>
          <a:stretch>
            <a:fillRect/>
          </a:stretch>
        </p:blipFill>
        <p:spPr>
          <a:xfrm>
            <a:off x="4653042" y="2568872"/>
            <a:ext cx="2664164" cy="2273989"/>
          </a:xfrm>
          <a:prstGeom prst="ellipse">
            <a:avLst/>
          </a:prstGeom>
          <a:ln>
            <a:noFill/>
          </a:ln>
          <a:effectLst>
            <a:softEdge rad="112500"/>
          </a:effectLst>
        </p:spPr>
      </p:pic>
    </p:spTree>
    <p:extLst>
      <p:ext uri="{BB962C8B-B14F-4D97-AF65-F5344CB8AC3E}">
        <p14:creationId xmlns:p14="http://schemas.microsoft.com/office/powerpoint/2010/main" val="4009694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危险化学品储存柜安全技术基本要求 </a:t>
            </a:r>
          </a:p>
        </p:txBody>
      </p:sp>
      <p:pic>
        <p:nvPicPr>
          <p:cNvPr id="3" name="图片 2"/>
          <p:cNvPicPr>
            <a:picLocks noChangeAspect="1"/>
          </p:cNvPicPr>
          <p:nvPr/>
        </p:nvPicPr>
        <p:blipFill>
          <a:blip r:embed="rId3"/>
          <a:stretch>
            <a:fillRect/>
          </a:stretch>
        </p:blipFill>
        <p:spPr>
          <a:xfrm>
            <a:off x="925602" y="2088822"/>
            <a:ext cx="4449997" cy="3628932"/>
          </a:xfrm>
          <a:prstGeom prst="rect">
            <a:avLst/>
          </a:prstGeom>
        </p:spPr>
      </p:pic>
      <p:pic>
        <p:nvPicPr>
          <p:cNvPr id="4" name="图片 3"/>
          <p:cNvPicPr>
            <a:picLocks noChangeAspect="1"/>
          </p:cNvPicPr>
          <p:nvPr/>
        </p:nvPicPr>
        <p:blipFill>
          <a:blip r:embed="rId4"/>
          <a:stretch>
            <a:fillRect/>
          </a:stretch>
        </p:blipFill>
        <p:spPr>
          <a:xfrm>
            <a:off x="6168434" y="2182153"/>
            <a:ext cx="5149525" cy="2687302"/>
          </a:xfrm>
          <a:prstGeom prst="rect">
            <a:avLst/>
          </a:prstGeom>
        </p:spPr>
      </p:pic>
      <p:sp>
        <p:nvSpPr>
          <p:cNvPr id="7" name="TextBox 10">
            <a:extLst>
              <a:ext uri="{FF2B5EF4-FFF2-40B4-BE49-F238E27FC236}">
                <a16:creationId xmlns:a16="http://schemas.microsoft.com/office/drawing/2014/main" xmlns="" id="{FAA6D428-C536-4036-A72F-FF7C107A8467}"/>
              </a:ext>
            </a:extLst>
          </p:cNvPr>
          <p:cNvSpPr txBox="1">
            <a:spLocks noChangeArrowheads="1"/>
          </p:cNvSpPr>
          <p:nvPr/>
        </p:nvSpPr>
        <p:spPr bwMode="auto">
          <a:xfrm>
            <a:off x="8027061" y="1749751"/>
            <a:ext cx="1432270" cy="33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600" b="1" dirty="0">
                <a:latin typeface="微软雅黑" panose="020B0503020204020204" pitchFamily="34" charset="-122"/>
                <a:ea typeface="微软雅黑" panose="020B0503020204020204" pitchFamily="34" charset="-122"/>
              </a:rPr>
              <a:t>产品铭牌</a:t>
            </a:r>
            <a:endParaRPr lang="en-US" altLang="zh-CN"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512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301770" y="3277632"/>
            <a:ext cx="873637" cy="615553"/>
          </a:xfrm>
          <a:prstGeom prst="rect">
            <a:avLst/>
          </a:prstGeom>
          <a:noFill/>
        </p:spPr>
        <p:txBody>
          <a:bodyPr wrap="none" lIns="0" tIns="0" rIns="0" bIns="0">
            <a:spAutoFit/>
          </a:bodyPr>
          <a:lstStyle/>
          <a:p>
            <a:pPr>
              <a:defRPr/>
            </a:pPr>
            <a:r>
              <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00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1466"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3"/>
            </p:custDataLst>
          </p:nvPr>
        </p:nvSpPr>
        <p:spPr>
          <a:xfrm>
            <a:off x="5902336" y="2847975"/>
            <a:ext cx="6289664" cy="1143000"/>
          </a:xfrm>
          <a:prstGeom prst="rect">
            <a:avLst/>
          </a:prstGeom>
          <a:solidFill>
            <a:schemeClr val="accent2"/>
          </a:solidFill>
          <a:ln w="12700" cap="flat" cmpd="sng" algn="ctr">
            <a:noFill/>
            <a:prstDash val="solid"/>
            <a:miter lim="800000"/>
          </a:ln>
          <a:effectLst/>
        </p:spPr>
        <p:txBody>
          <a:bodyPr lIns="323977" tIns="43348" rIns="899937" bIns="43348" anchor="ctr"/>
          <a:lstStyle/>
          <a:p>
            <a:pPr>
              <a:lnSpc>
                <a:spcPct val="130000"/>
              </a:lnSpc>
              <a:defRPr/>
            </a:pPr>
            <a:endParaRPr lang="zh-CN" altLang="en-US" sz="1333" b="1"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3426194" y="3115706"/>
            <a:ext cx="623568"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3"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5"/>
            </p:custDataLst>
          </p:nvPr>
        </p:nvSpPr>
        <p:spPr bwMode="auto">
          <a:xfrm>
            <a:off x="4336806" y="2663268"/>
            <a:ext cx="136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9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a:spLocks/>
          </p:cNvSpPr>
          <p:nvPr>
            <p:custDataLst>
              <p:tags r:id="rId6"/>
            </p:custDataLst>
          </p:nvPr>
        </p:nvSpPr>
        <p:spPr>
          <a:xfrm>
            <a:off x="6158353" y="3265247"/>
            <a:ext cx="5904440" cy="332399"/>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400" b="1" kern="0" dirty="0">
                <a:solidFill>
                  <a:schemeClr val="bg1"/>
                </a:solidFill>
                <a:latin typeface="Arial" panose="020B0604020202020204" pitchFamily="34" charset="0"/>
                <a:ea typeface="微软雅黑" panose="020B0503020204020204" pitchFamily="34" charset="-122"/>
                <a:sym typeface="Arial" panose="020B0604020202020204" pitchFamily="34" charset="0"/>
              </a:rPr>
              <a:t>危险化学品储存柜分类、标记、标签和规格</a:t>
            </a:r>
          </a:p>
        </p:txBody>
      </p:sp>
      <p:sp>
        <p:nvSpPr>
          <p:cNvPr id="2" name="文本框 1"/>
          <p:cNvSpPr txBox="1"/>
          <p:nvPr/>
        </p:nvSpPr>
        <p:spPr>
          <a:xfrm>
            <a:off x="5902336" y="4234070"/>
            <a:ext cx="6289664" cy="1384995"/>
          </a:xfrm>
          <a:prstGeom prst="rect">
            <a:avLst/>
          </a:prstGeom>
          <a:noFill/>
          <a:ln>
            <a:noFill/>
            <a:prstDash val="dash"/>
          </a:ln>
        </p:spPr>
        <p:txBody>
          <a:bodyPr wrap="square" rtlCol="0">
            <a:spAutoFit/>
          </a:bodyPr>
          <a:lstStyle/>
          <a:p>
            <a:pPr>
              <a:lnSpc>
                <a:spcPct val="150000"/>
              </a:lnSpc>
            </a:pPr>
            <a:r>
              <a:rPr lang="zh-CN" altLang="en-US" sz="1400" dirty="0">
                <a:solidFill>
                  <a:schemeClr val="accent2"/>
                </a:solidFill>
                <a:latin typeface="微软雅黑" panose="020B0503020204020204" pitchFamily="34" charset="-122"/>
                <a:ea typeface="微软雅黑" panose="020B0503020204020204" pitchFamily="34" charset="-122"/>
                <a:sym typeface="Wingdings 2" panose="05020102010507070707" pitchFamily="18" charset="2"/>
              </a:rPr>
              <a:t></a:t>
            </a:r>
            <a:r>
              <a:rPr lang="zh-CN" altLang="en-US" sz="1400" dirty="0">
                <a:solidFill>
                  <a:schemeClr val="accent2"/>
                </a:solidFill>
                <a:latin typeface="微软雅黑" panose="020B0503020204020204" pitchFamily="34" charset="-122"/>
                <a:ea typeface="微软雅黑" panose="020B0503020204020204" pitchFamily="34" charset="-122"/>
              </a:rPr>
              <a:t>化学品储存柜分类                                  </a:t>
            </a:r>
            <a:r>
              <a:rPr lang="zh-CN" altLang="en-US" sz="1400" dirty="0">
                <a:solidFill>
                  <a:schemeClr val="accent2"/>
                </a:solidFill>
                <a:latin typeface="微软雅黑" panose="020B0503020204020204" pitchFamily="34" charset="-122"/>
                <a:ea typeface="微软雅黑" panose="020B0503020204020204" pitchFamily="34" charset="-122"/>
                <a:sym typeface="Wingdings 2" panose="05020102010507070707" pitchFamily="18" charset="2"/>
              </a:rPr>
              <a:t></a:t>
            </a:r>
            <a:r>
              <a:rPr lang="zh-CN" altLang="en-US" sz="1400" dirty="0">
                <a:solidFill>
                  <a:schemeClr val="accent2"/>
                </a:solidFill>
                <a:latin typeface="微软雅黑" panose="020B0503020204020204" pitchFamily="34" charset="-122"/>
                <a:ea typeface="微软雅黑" panose="020B0503020204020204" pitchFamily="34" charset="-122"/>
              </a:rPr>
              <a:t>识别色和色样 </a:t>
            </a:r>
            <a:endParaRPr lang="en-US" altLang="zh-CN" sz="1400" dirty="0">
              <a:solidFill>
                <a:schemeClr val="accent2"/>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accent2"/>
                </a:solidFill>
                <a:latin typeface="微软雅黑" panose="020B0503020204020204" pitchFamily="34" charset="-122"/>
                <a:ea typeface="微软雅黑" panose="020B0503020204020204" pitchFamily="34" charset="-122"/>
                <a:sym typeface="Wingdings 2" panose="05020102010507070707" pitchFamily="18" charset="2"/>
              </a:rPr>
              <a:t></a:t>
            </a:r>
            <a:r>
              <a:rPr lang="zh-CN" altLang="en-US" sz="1400" dirty="0">
                <a:solidFill>
                  <a:schemeClr val="accent2"/>
                </a:solidFill>
                <a:latin typeface="微软雅黑" panose="020B0503020204020204" pitchFamily="34" charset="-122"/>
                <a:ea typeface="微软雅黑" panose="020B0503020204020204" pitchFamily="34" charset="-122"/>
              </a:rPr>
              <a:t>化学品储存柜作用                                  </a:t>
            </a:r>
            <a:r>
              <a:rPr lang="zh-CN" altLang="en-US" sz="1400" dirty="0">
                <a:solidFill>
                  <a:schemeClr val="accent2"/>
                </a:solidFill>
                <a:latin typeface="微软雅黑" panose="020B0503020204020204" pitchFamily="34" charset="-122"/>
                <a:ea typeface="微软雅黑" panose="020B0503020204020204" pitchFamily="34" charset="-122"/>
                <a:sym typeface="Wingdings 2" panose="05020102010507070707" pitchFamily="18" charset="2"/>
              </a:rPr>
              <a:t></a:t>
            </a:r>
            <a:r>
              <a:rPr lang="zh-CN" altLang="en-US" sz="1400" dirty="0">
                <a:solidFill>
                  <a:schemeClr val="accent2"/>
                </a:solidFill>
                <a:latin typeface="微软雅黑" panose="020B0503020204020204" pitchFamily="34" charset="-122"/>
                <a:ea typeface="微软雅黑" panose="020B0503020204020204" pitchFamily="34" charset="-122"/>
              </a:rPr>
              <a:t>标记、标签和规格</a:t>
            </a:r>
          </a:p>
          <a:p>
            <a:endParaRPr lang="en-US" altLang="zh-CN" sz="1400" dirty="0">
              <a:solidFill>
                <a:schemeClr val="accent2"/>
              </a:solidFill>
              <a:latin typeface="微软雅黑" panose="020B0503020204020204" pitchFamily="34" charset="-122"/>
              <a:ea typeface="微软雅黑" panose="020B0503020204020204" pitchFamily="34" charset="-122"/>
            </a:endParaRPr>
          </a:p>
          <a:p>
            <a:pPr marL="342900" indent="-342900">
              <a:buFont typeface="+mj-ea"/>
              <a:buAutoNum type="circleNumDbPlain"/>
            </a:pPr>
            <a:endParaRPr lang="zh-CN" altLang="en-US" sz="1400" dirty="0">
              <a:solidFill>
                <a:schemeClr val="accent2"/>
              </a:solidFill>
            </a:endParaRPr>
          </a:p>
          <a:p>
            <a:pPr marL="342900" indent="-342900">
              <a:buFont typeface="+mj-ea"/>
              <a:buAutoNum type="circleNumDbPlain"/>
            </a:pPr>
            <a:endParaRPr lang="zh-CN" altLang="en-US" sz="1400" dirty="0">
              <a:solidFill>
                <a:schemeClr val="accent2"/>
              </a:solidFill>
            </a:endParaRPr>
          </a:p>
        </p:txBody>
      </p:sp>
    </p:spTree>
    <p:custDataLst>
      <p:tags r:id="rId1"/>
    </p:custDataLst>
    <p:extLst>
      <p:ext uri="{BB962C8B-B14F-4D97-AF65-F5344CB8AC3E}">
        <p14:creationId xmlns:p14="http://schemas.microsoft.com/office/powerpoint/2010/main" val="3044086714"/>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危险化学品储存柜安全技术基本要求 </a:t>
            </a:r>
          </a:p>
        </p:txBody>
      </p:sp>
      <p:sp>
        <p:nvSpPr>
          <p:cNvPr id="2" name="矩形 1"/>
          <p:cNvSpPr/>
          <p:nvPr/>
        </p:nvSpPr>
        <p:spPr>
          <a:xfrm>
            <a:off x="777875" y="874377"/>
            <a:ext cx="10514414" cy="5078313"/>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压缩气体气瓶柜设置要求</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易燃气体气瓶储存柜应设置可燃气体检测报警装置，有毒气体气瓶储存柜应设置有毒气体检测报警装置，气体检测报警器应在检定有效期内。</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气体浓度检测探头安装高度应符合如下要求：</a:t>
            </a:r>
          </a:p>
          <a:p>
            <a:pPr>
              <a:lnSpc>
                <a:spcPct val="150000"/>
              </a:lnSpc>
            </a:pPr>
            <a:r>
              <a:rPr lang="en-US" altLang="zh-CN" dirty="0">
                <a:latin typeface="微软雅黑" panose="020B0503020204020204" pitchFamily="34" charset="-122"/>
                <a:ea typeface="微软雅黑" panose="020B0503020204020204" pitchFamily="34" charset="-122"/>
              </a:rPr>
              <a:t>    a</a:t>
            </a:r>
            <a:r>
              <a:rPr lang="zh-CN" altLang="en-US" dirty="0">
                <a:latin typeface="微软雅黑" panose="020B0503020204020204" pitchFamily="34" charset="-122"/>
                <a:ea typeface="微软雅黑" panose="020B0503020204020204" pitchFamily="34" charset="-122"/>
              </a:rPr>
              <a:t>）检测比空气</a:t>
            </a:r>
            <a:r>
              <a:rPr lang="zh-CN" altLang="en-US" dirty="0">
                <a:solidFill>
                  <a:srgbClr val="FF0000"/>
                </a:solidFill>
                <a:latin typeface="微软雅黑" panose="020B0503020204020204" pitchFamily="34" charset="-122"/>
                <a:ea typeface="微软雅黑" panose="020B0503020204020204" pitchFamily="34" charset="-122"/>
              </a:rPr>
              <a:t>重</a:t>
            </a:r>
            <a:r>
              <a:rPr lang="zh-CN" altLang="en-US" dirty="0">
                <a:latin typeface="微软雅黑" panose="020B0503020204020204" pitchFamily="34" charset="-122"/>
                <a:ea typeface="微软雅黑" panose="020B0503020204020204" pitchFamily="34" charset="-122"/>
              </a:rPr>
              <a:t>的气体，探头安装在柜体</a:t>
            </a:r>
            <a:r>
              <a:rPr lang="zh-CN" altLang="en-US" dirty="0">
                <a:solidFill>
                  <a:srgbClr val="FF0000"/>
                </a:solidFill>
                <a:latin typeface="微软雅黑" panose="020B0503020204020204" pitchFamily="34" charset="-122"/>
                <a:ea typeface="微软雅黑" panose="020B0503020204020204" pitchFamily="34" charset="-122"/>
              </a:rPr>
              <a:t>下部</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b</a:t>
            </a:r>
            <a:r>
              <a:rPr lang="zh-CN" altLang="en-US" dirty="0">
                <a:latin typeface="微软雅黑" panose="020B0503020204020204" pitchFamily="34" charset="-122"/>
                <a:ea typeface="微软雅黑" panose="020B0503020204020204" pitchFamily="34" charset="-122"/>
              </a:rPr>
              <a:t>）检测比空气</a:t>
            </a:r>
            <a:r>
              <a:rPr lang="zh-CN" altLang="en-US" dirty="0">
                <a:solidFill>
                  <a:srgbClr val="71C14E"/>
                </a:solidFill>
                <a:latin typeface="微软雅黑" panose="020B0503020204020204" pitchFamily="34" charset="-122"/>
                <a:ea typeface="微软雅黑" panose="020B0503020204020204" pitchFamily="34" charset="-122"/>
              </a:rPr>
              <a:t>轻</a:t>
            </a:r>
            <a:r>
              <a:rPr lang="zh-CN" altLang="en-US" dirty="0">
                <a:latin typeface="微软雅黑" panose="020B0503020204020204" pitchFamily="34" charset="-122"/>
                <a:ea typeface="微软雅黑" panose="020B0503020204020204" pitchFamily="34" charset="-122"/>
              </a:rPr>
              <a:t>的气体，探头安装在柜体</a:t>
            </a:r>
            <a:r>
              <a:rPr lang="zh-CN" altLang="en-US" dirty="0">
                <a:solidFill>
                  <a:srgbClr val="71C14E"/>
                </a:solidFill>
                <a:latin typeface="微软雅黑" panose="020B0503020204020204" pitchFamily="34" charset="-122"/>
                <a:ea typeface="微软雅黑" panose="020B0503020204020204" pitchFamily="34" charset="-122"/>
              </a:rPr>
              <a:t>上部</a:t>
            </a:r>
            <a:r>
              <a:rPr lang="zh-CN" altLang="en-US" dirty="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报警装置应具有声、光显示功能，应安装在工作人员易看到和听到的地方。</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毒性气体不应直接排到室外。如设置自动联锁强排风扇，排风管应与吸收处理装置连接。</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易燃气体气瓶储存柜应设置自动联锁强排风扇，排风管应接到室外，排风管应采用金属管道并接地。</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易燃气体气瓶储存柜采用的防爆型气体检（探）测器应取得防爆合格证。</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柜内应安装防止气瓶倾倒的固定装置，如固定导轨、固定链条等。</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柜体颜色应符合</a:t>
            </a:r>
            <a:r>
              <a:rPr lang="en-US" altLang="zh-CN" dirty="0">
                <a:latin typeface="微软雅黑" panose="020B0503020204020204" pitchFamily="34" charset="-122"/>
                <a:ea typeface="微软雅黑" panose="020B0503020204020204" pitchFamily="34" charset="-122"/>
              </a:rPr>
              <a:t>”DB4403T 79”4.1</a:t>
            </a:r>
            <a:r>
              <a:rPr lang="zh-CN" altLang="en-US" dirty="0">
                <a:latin typeface="微软雅黑" panose="020B0503020204020204" pitchFamily="34" charset="-122"/>
                <a:ea typeface="微软雅黑" panose="020B0503020204020204" pitchFamily="34" charset="-122"/>
              </a:rPr>
              <a:t>的要求，并宜在柜体摆放位置标示黄色警示线。</a:t>
            </a:r>
          </a:p>
        </p:txBody>
      </p:sp>
    </p:spTree>
    <p:extLst>
      <p:ext uri="{BB962C8B-B14F-4D97-AF65-F5344CB8AC3E}">
        <p14:creationId xmlns:p14="http://schemas.microsoft.com/office/powerpoint/2010/main" val="4146958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3301770" y="3277632"/>
            <a:ext cx="873637" cy="615553"/>
          </a:xfrm>
          <a:prstGeom prst="rect">
            <a:avLst/>
          </a:prstGeom>
          <a:noFill/>
        </p:spPr>
        <p:txBody>
          <a:bodyPr wrap="none" lIns="0" tIns="0" rIns="0" bIns="0">
            <a:spAutoFit/>
          </a:bodyPr>
          <a:lstStyle/>
          <a:p>
            <a:pPr>
              <a:defRPr/>
            </a:pPr>
            <a:r>
              <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rPr>
              <a:t>P</a:t>
            </a:r>
            <a:r>
              <a:rPr lang="en-US" altLang="zh-CN" sz="4000" dirty="0">
                <a:solidFill>
                  <a:schemeClr val="accent2"/>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1466"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3"/>
            </p:custDataLst>
          </p:nvPr>
        </p:nvSpPr>
        <p:spPr>
          <a:xfrm>
            <a:off x="5902336" y="2847975"/>
            <a:ext cx="6289664" cy="1143000"/>
          </a:xfrm>
          <a:prstGeom prst="rect">
            <a:avLst/>
          </a:prstGeom>
          <a:solidFill>
            <a:schemeClr val="accent2"/>
          </a:solidFill>
          <a:ln w="12700" cap="flat" cmpd="sng" algn="ctr">
            <a:noFill/>
            <a:prstDash val="solid"/>
            <a:miter lim="800000"/>
          </a:ln>
          <a:effectLst/>
        </p:spPr>
        <p:txBody>
          <a:bodyPr lIns="323977" tIns="43348" rIns="899937" bIns="43348" anchor="ctr"/>
          <a:lstStyle/>
          <a:p>
            <a:pPr>
              <a:lnSpc>
                <a:spcPct val="130000"/>
              </a:lnSpc>
              <a:defRPr/>
            </a:pPr>
            <a:endParaRPr lang="zh-CN" altLang="en-US" sz="1333" b="1"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3426194" y="3115706"/>
            <a:ext cx="623568"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33" dirty="0">
                <a:solidFill>
                  <a:schemeClr val="accent2"/>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5"/>
            </p:custDataLst>
          </p:nvPr>
        </p:nvSpPr>
        <p:spPr bwMode="auto">
          <a:xfrm>
            <a:off x="4336806" y="2663268"/>
            <a:ext cx="136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chemeClr val="accent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9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a:spLocks/>
          </p:cNvSpPr>
          <p:nvPr>
            <p:custDataLst>
              <p:tags r:id="rId6"/>
            </p:custDataLst>
          </p:nvPr>
        </p:nvSpPr>
        <p:spPr>
          <a:xfrm>
            <a:off x="6158353" y="3265247"/>
            <a:ext cx="5904440" cy="332399"/>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400" b="1" kern="0" dirty="0">
                <a:solidFill>
                  <a:schemeClr val="bg1"/>
                </a:solidFill>
                <a:latin typeface="Arial" panose="020B0604020202020204" pitchFamily="34" charset="0"/>
                <a:ea typeface="微软雅黑" panose="020B0503020204020204" pitchFamily="34" charset="-122"/>
                <a:sym typeface="Arial" panose="020B0604020202020204" pitchFamily="34" charset="0"/>
              </a:rPr>
              <a:t>危险化学品储存柜使用安全管理要求</a:t>
            </a:r>
          </a:p>
        </p:txBody>
      </p:sp>
    </p:spTree>
    <p:custDataLst>
      <p:tags r:id="rId1"/>
    </p:custDataLst>
    <p:extLst>
      <p:ext uri="{BB962C8B-B14F-4D97-AF65-F5344CB8AC3E}">
        <p14:creationId xmlns:p14="http://schemas.microsoft.com/office/powerpoint/2010/main" val="525864530"/>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危险化学品储存柜使用场所 </a:t>
            </a:r>
          </a:p>
        </p:txBody>
      </p:sp>
      <p:sp>
        <p:nvSpPr>
          <p:cNvPr id="2" name="矩形 1"/>
          <p:cNvSpPr/>
          <p:nvPr/>
        </p:nvSpPr>
        <p:spPr>
          <a:xfrm>
            <a:off x="777875" y="925842"/>
            <a:ext cx="3070071" cy="369332"/>
          </a:xfrm>
          <a:prstGeom prst="rect">
            <a:avLst/>
          </a:prstGeom>
        </p:spPr>
        <p:txBody>
          <a:bodyPr wrap="none">
            <a:spAutoFit/>
          </a:bodyPr>
          <a:lstStyle/>
          <a:p>
            <a:r>
              <a:rPr lang="zh-CN" altLang="en-US" dirty="0">
                <a:solidFill>
                  <a:srgbClr val="000000"/>
                </a:solidFill>
                <a:latin typeface="黑体" panose="02010609060101010101" pitchFamily="49" charset="-122"/>
                <a:ea typeface="黑体" panose="02010609060101010101" pitchFamily="49" charset="-122"/>
              </a:rPr>
              <a:t>危险化学品储存柜使用场所 </a:t>
            </a:r>
            <a:endParaRPr lang="zh-CN" altLang="en-US" dirty="0"/>
          </a:p>
        </p:txBody>
      </p:sp>
      <p:sp>
        <p:nvSpPr>
          <p:cNvPr id="3" name="矩形 2"/>
          <p:cNvSpPr/>
          <p:nvPr/>
        </p:nvSpPr>
        <p:spPr>
          <a:xfrm>
            <a:off x="777875" y="1295174"/>
            <a:ext cx="5722077" cy="1754326"/>
          </a:xfrm>
          <a:prstGeom prst="rect">
            <a:avLst/>
          </a:prstGeom>
        </p:spPr>
        <p:txBody>
          <a:bodyPr wrap="square">
            <a:spAutoFit/>
          </a:bodyPr>
          <a:lstStyle/>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危险化学品储存柜使用场所应满足以下安全管理要求： </a:t>
            </a: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a</a:t>
            </a:r>
            <a:r>
              <a:rPr lang="zh-CN" altLang="en-US" dirty="0">
                <a:solidFill>
                  <a:srgbClr val="000000"/>
                </a:solidFill>
                <a:latin typeface="微软雅黑" panose="020B0503020204020204" pitchFamily="34" charset="-122"/>
                <a:ea typeface="微软雅黑" panose="020B0503020204020204" pitchFamily="34" charset="-122"/>
              </a:rPr>
              <a:t>）使用单位应根据储存危险化学品的性质、数量选择符合要求的储存柜，危险化学品储存柜可储存的常见危险化学品参见附录</a:t>
            </a:r>
            <a:r>
              <a:rPr lang="en-US" altLang="zh-CN" dirty="0">
                <a:solidFill>
                  <a:srgbClr val="000000"/>
                </a:solidFill>
                <a:latin typeface="微软雅黑" panose="020B0503020204020204" pitchFamily="34" charset="-122"/>
                <a:ea typeface="微软雅黑" panose="020B0503020204020204" pitchFamily="34" charset="-122"/>
              </a:rPr>
              <a:t>C</a:t>
            </a:r>
            <a:r>
              <a:rPr lang="zh-CN" altLang="en-US" dirty="0">
                <a:solidFill>
                  <a:srgbClr val="000000"/>
                </a:solidFill>
                <a:latin typeface="微软雅黑" panose="020B0503020204020204" pitchFamily="34" charset="-122"/>
                <a:ea typeface="微软雅黑" panose="020B0503020204020204" pitchFamily="34" charset="-122"/>
              </a:rPr>
              <a:t>； </a:t>
            </a:r>
          </a:p>
        </p:txBody>
      </p:sp>
      <p:pic>
        <p:nvPicPr>
          <p:cNvPr id="5" name="图片 4"/>
          <p:cNvPicPr>
            <a:picLocks noChangeAspect="1"/>
          </p:cNvPicPr>
          <p:nvPr/>
        </p:nvPicPr>
        <p:blipFill>
          <a:blip r:embed="rId3"/>
          <a:stretch>
            <a:fillRect/>
          </a:stretch>
        </p:blipFill>
        <p:spPr>
          <a:xfrm>
            <a:off x="6830458" y="1050630"/>
            <a:ext cx="5133860" cy="5748694"/>
          </a:xfrm>
          <a:prstGeom prst="rect">
            <a:avLst/>
          </a:prstGeom>
        </p:spPr>
      </p:pic>
    </p:spTree>
    <p:extLst>
      <p:ext uri="{BB962C8B-B14F-4D97-AF65-F5344CB8AC3E}">
        <p14:creationId xmlns:p14="http://schemas.microsoft.com/office/powerpoint/2010/main" val="147929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危险化学品储存柜使用场所 </a:t>
            </a:r>
          </a:p>
        </p:txBody>
      </p:sp>
      <p:sp>
        <p:nvSpPr>
          <p:cNvPr id="2" name="矩形 1"/>
          <p:cNvSpPr/>
          <p:nvPr/>
        </p:nvSpPr>
        <p:spPr>
          <a:xfrm>
            <a:off x="777874" y="1225092"/>
            <a:ext cx="10371195" cy="1338828"/>
          </a:xfrm>
          <a:prstGeom prst="rect">
            <a:avLst/>
          </a:prstGeom>
        </p:spPr>
        <p:txBody>
          <a:bodyPr wrap="square">
            <a:spAutoFit/>
          </a:bodyPr>
          <a:lstStyle/>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b</a:t>
            </a:r>
            <a:r>
              <a:rPr lang="zh-CN" altLang="en-US" dirty="0">
                <a:solidFill>
                  <a:srgbClr val="000000"/>
                </a:solidFill>
                <a:latin typeface="微软雅黑" panose="020B0503020204020204" pitchFamily="34" charset="-122"/>
                <a:ea typeface="微软雅黑" panose="020B0503020204020204" pitchFamily="34" charset="-122"/>
              </a:rPr>
              <a:t>）危险化学品储存柜或柜组应独立设置，存放在通风良好的环境，远离火源、热源、电源及产生火花的环境，周边</a:t>
            </a:r>
            <a:r>
              <a:rPr lang="en-US" altLang="zh-CN" dirty="0">
                <a:solidFill>
                  <a:srgbClr val="000000"/>
                </a:solidFill>
                <a:latin typeface="微软雅黑" panose="020B0503020204020204" pitchFamily="34" charset="-122"/>
                <a:ea typeface="微软雅黑" panose="020B0503020204020204" pitchFamily="34" charset="-122"/>
              </a:rPr>
              <a:t>1000 mm</a:t>
            </a:r>
            <a:r>
              <a:rPr lang="zh-CN" altLang="en-US" dirty="0">
                <a:solidFill>
                  <a:srgbClr val="000000"/>
                </a:solidFill>
                <a:latin typeface="微软雅黑" panose="020B0503020204020204" pitchFamily="34" charset="-122"/>
                <a:ea typeface="微软雅黑" panose="020B0503020204020204" pitchFamily="34" charset="-122"/>
              </a:rPr>
              <a:t>范围内不应放置杂物；当多个存放性质相近危险化学品的储存柜组成柜组时，相邻储存柜的间距不应小于</a:t>
            </a:r>
            <a:r>
              <a:rPr lang="en-US" altLang="zh-CN" dirty="0">
                <a:solidFill>
                  <a:srgbClr val="000000"/>
                </a:solidFill>
                <a:latin typeface="微软雅黑" panose="020B0503020204020204" pitchFamily="34" charset="-122"/>
                <a:ea typeface="微软雅黑" panose="020B0503020204020204" pitchFamily="34" charset="-122"/>
              </a:rPr>
              <a:t>150 mm</a:t>
            </a:r>
            <a:r>
              <a:rPr lang="zh-CN" altLang="en-US" dirty="0">
                <a:solidFill>
                  <a:srgbClr val="000000"/>
                </a:solidFill>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866762" y="2741695"/>
            <a:ext cx="4156477" cy="3599990"/>
          </a:xfrm>
          <a:prstGeom prst="rect">
            <a:avLst/>
          </a:prstGeom>
        </p:spPr>
      </p:pic>
      <p:cxnSp>
        <p:nvCxnSpPr>
          <p:cNvPr id="8" name="直接箭头连接符 7"/>
          <p:cNvCxnSpPr/>
          <p:nvPr/>
        </p:nvCxnSpPr>
        <p:spPr>
          <a:xfrm>
            <a:off x="2680444" y="6293912"/>
            <a:ext cx="3932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2417246" y="6341685"/>
            <a:ext cx="1077539" cy="307777"/>
          </a:xfrm>
          <a:prstGeom prst="rect">
            <a:avLst/>
          </a:prstGeom>
        </p:spPr>
        <p:txBody>
          <a:bodyPr wrap="none">
            <a:spAutoFit/>
          </a:bodyPr>
          <a:lstStyle/>
          <a:p>
            <a:r>
              <a:rPr lang="zh-CN" altLang="en-US" sz="1400" dirty="0">
                <a:solidFill>
                  <a:srgbClr val="00B0F0"/>
                </a:solidFill>
                <a:latin typeface="微软雅黑" panose="020B0503020204020204" pitchFamily="34" charset="-122"/>
                <a:ea typeface="微软雅黑" panose="020B0503020204020204" pitchFamily="34" charset="-122"/>
              </a:rPr>
              <a:t>≥ </a:t>
            </a:r>
            <a:r>
              <a:rPr lang="en-US" altLang="zh-CN" sz="1400" dirty="0">
                <a:solidFill>
                  <a:srgbClr val="00B0F0"/>
                </a:solidFill>
                <a:latin typeface="微软雅黑" panose="020B0503020204020204" pitchFamily="34" charset="-122"/>
                <a:ea typeface="微软雅黑" panose="020B0503020204020204" pitchFamily="34" charset="-122"/>
              </a:rPr>
              <a:t>150 mm</a:t>
            </a:r>
            <a:endParaRPr lang="zh-CN" altLang="en-US" sz="1400" dirty="0">
              <a:solidFill>
                <a:srgbClr val="00B0F0"/>
              </a:solidFill>
              <a:latin typeface="微软雅黑" panose="020B0503020204020204" pitchFamily="34" charset="-122"/>
              <a:ea typeface="微软雅黑" panose="020B0503020204020204" pitchFamily="34" charset="-122"/>
            </a:endParaRPr>
          </a:p>
        </p:txBody>
      </p:sp>
      <p:sp>
        <p:nvSpPr>
          <p:cNvPr id="10" name="爆炸形 1 9"/>
          <p:cNvSpPr/>
          <p:nvPr/>
        </p:nvSpPr>
        <p:spPr>
          <a:xfrm>
            <a:off x="7722824" y="3536415"/>
            <a:ext cx="3084723" cy="168558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a:t>杂物</a:t>
            </a:r>
          </a:p>
        </p:txBody>
      </p:sp>
      <p:cxnSp>
        <p:nvCxnSpPr>
          <p:cNvPr id="12" name="直接箭头连接符 11"/>
          <p:cNvCxnSpPr>
            <a:stCxn id="4" idx="3"/>
          </p:cNvCxnSpPr>
          <p:nvPr/>
        </p:nvCxnSpPr>
        <p:spPr>
          <a:xfrm flipV="1">
            <a:off x="5023239" y="4362680"/>
            <a:ext cx="2633484" cy="1790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rot="21387072">
            <a:off x="5506486" y="4027994"/>
            <a:ext cx="1465466" cy="369332"/>
          </a:xfrm>
          <a:prstGeom prst="rect">
            <a:avLst/>
          </a:prstGeom>
        </p:spPr>
        <p:txBody>
          <a:bodyPr wrap="none">
            <a:spAutoFit/>
          </a:bodyPr>
          <a:lstStyle/>
          <a:p>
            <a:r>
              <a:rPr lang="zh-CN" altLang="en-US" dirty="0">
                <a:solidFill>
                  <a:srgbClr val="00B0F0"/>
                </a:solidFill>
                <a:latin typeface="微软雅黑" panose="020B0503020204020204" pitchFamily="34" charset="-122"/>
                <a:ea typeface="微软雅黑" panose="020B0503020204020204" pitchFamily="34" charset="-122"/>
              </a:rPr>
              <a:t>≥ </a:t>
            </a:r>
            <a:r>
              <a:rPr lang="en-US" altLang="zh-CN" dirty="0">
                <a:solidFill>
                  <a:srgbClr val="00B0F0"/>
                </a:solidFill>
                <a:latin typeface="微软雅黑" panose="020B0503020204020204" pitchFamily="34" charset="-122"/>
                <a:ea typeface="微软雅黑" panose="020B0503020204020204" pitchFamily="34" charset="-122"/>
              </a:rPr>
              <a:t>1000 mm</a:t>
            </a:r>
            <a:endParaRPr lang="zh-CN" altLang="en-US" dirty="0">
              <a:solidFill>
                <a:srgbClr val="00B0F0"/>
              </a:solidFill>
            </a:endParaRPr>
          </a:p>
        </p:txBody>
      </p:sp>
    </p:spTree>
    <p:extLst>
      <p:ext uri="{BB962C8B-B14F-4D97-AF65-F5344CB8AC3E}">
        <p14:creationId xmlns:p14="http://schemas.microsoft.com/office/powerpoint/2010/main" val="367162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危险化学品储存柜使用场所 </a:t>
            </a:r>
          </a:p>
        </p:txBody>
      </p:sp>
      <p:sp>
        <p:nvSpPr>
          <p:cNvPr id="3" name="矩形 2"/>
          <p:cNvSpPr/>
          <p:nvPr/>
        </p:nvSpPr>
        <p:spPr>
          <a:xfrm>
            <a:off x="762215" y="899284"/>
            <a:ext cx="9714825" cy="369332"/>
          </a:xfrm>
          <a:prstGeom prst="rect">
            <a:avLst/>
          </a:prstGeom>
        </p:spPr>
        <p:txBody>
          <a:bodyPr wrap="square">
            <a:spAutoFit/>
          </a:bodyPr>
          <a:lstStyle/>
          <a:p>
            <a:r>
              <a:rPr lang="en-US" altLang="zh-CN" dirty="0">
                <a:solidFill>
                  <a:srgbClr val="000000"/>
                </a:solidFill>
                <a:latin typeface="微软雅黑" panose="020B0503020204020204" pitchFamily="34" charset="-122"/>
                <a:ea typeface="微软雅黑" panose="020B0503020204020204" pitchFamily="34" charset="-122"/>
              </a:rPr>
              <a:t>c</a:t>
            </a:r>
            <a:r>
              <a:rPr lang="zh-CN" altLang="en-US" dirty="0">
                <a:solidFill>
                  <a:srgbClr val="000000"/>
                </a:solidFill>
                <a:latin typeface="微软雅黑" panose="020B0503020204020204" pitchFamily="34" charset="-122"/>
                <a:ea typeface="微软雅黑" panose="020B0503020204020204" pitchFamily="34" charset="-122"/>
              </a:rPr>
              <a:t>）危险化学品包装容器泄漏、渗漏时，应迅速处理，不应继续存放在危险化学品储存柜内； </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627" y="2390660"/>
            <a:ext cx="2829193" cy="282919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07" y="1861848"/>
            <a:ext cx="3830804" cy="3830804"/>
          </a:xfrm>
          <a:prstGeom prst="rect">
            <a:avLst/>
          </a:prstGeom>
        </p:spPr>
      </p:pic>
      <p:pic>
        <p:nvPicPr>
          <p:cNvPr id="6" name="图片 5"/>
          <p:cNvPicPr>
            <a:picLocks noChangeAspect="1"/>
          </p:cNvPicPr>
          <p:nvPr/>
        </p:nvPicPr>
        <p:blipFill>
          <a:blip r:embed="rId5"/>
          <a:stretch>
            <a:fillRect/>
          </a:stretch>
        </p:blipFill>
        <p:spPr>
          <a:xfrm>
            <a:off x="8694345" y="2291508"/>
            <a:ext cx="2143035" cy="3123360"/>
          </a:xfrm>
          <a:prstGeom prst="rect">
            <a:avLst/>
          </a:prstGeom>
        </p:spPr>
      </p:pic>
    </p:spTree>
    <p:extLst>
      <p:ext uri="{BB962C8B-B14F-4D97-AF65-F5344CB8AC3E}">
        <p14:creationId xmlns:p14="http://schemas.microsoft.com/office/powerpoint/2010/main" val="3883577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危险化学品储存柜使用场所 </a:t>
            </a:r>
          </a:p>
        </p:txBody>
      </p:sp>
      <p:sp>
        <p:nvSpPr>
          <p:cNvPr id="3" name="矩形 2"/>
          <p:cNvSpPr/>
          <p:nvPr/>
        </p:nvSpPr>
        <p:spPr>
          <a:xfrm>
            <a:off x="762215" y="899284"/>
            <a:ext cx="10673293" cy="923330"/>
          </a:xfrm>
          <a:prstGeom prst="rect">
            <a:avLst/>
          </a:prstGeom>
        </p:spPr>
        <p:txBody>
          <a:bodyPr wrap="square">
            <a:spAutoFit/>
          </a:bodyPr>
          <a:lstStyle/>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d</a:t>
            </a:r>
            <a:r>
              <a:rPr lang="zh-CN" altLang="en-US" dirty="0">
                <a:solidFill>
                  <a:srgbClr val="000000"/>
                </a:solidFill>
                <a:latin typeface="微软雅黑" panose="020B0503020204020204" pitchFamily="34" charset="-122"/>
                <a:ea typeface="微软雅黑" panose="020B0503020204020204" pitchFamily="34" charset="-122"/>
              </a:rPr>
              <a:t>）易燃液体和可燃液体储存柜柜体防静电接地装置应有效运行，静电接地体的接地电阻值应小于</a:t>
            </a:r>
            <a:r>
              <a:rPr lang="en-US" altLang="zh-CN" dirty="0">
                <a:solidFill>
                  <a:srgbClr val="FF5844"/>
                </a:solidFill>
                <a:latin typeface="微软雅黑" panose="020B0503020204020204" pitchFamily="34" charset="-122"/>
                <a:ea typeface="微软雅黑" panose="020B0503020204020204" pitchFamily="34" charset="-122"/>
              </a:rPr>
              <a:t>100Ω</a:t>
            </a:r>
            <a:r>
              <a:rPr lang="zh-CN" altLang="en-US" dirty="0">
                <a:solidFill>
                  <a:srgbClr val="000000"/>
                </a:solidFill>
                <a:latin typeface="微软雅黑" panose="020B0503020204020204" pitchFamily="34" charset="-122"/>
                <a:ea typeface="微软雅黑" panose="020B0503020204020204" pitchFamily="34" charset="-122"/>
              </a:rPr>
              <a:t>，静电防护的其他要求应符合</a:t>
            </a:r>
            <a:r>
              <a:rPr lang="en-US" altLang="zh-CN" dirty="0">
                <a:solidFill>
                  <a:srgbClr val="000000"/>
                </a:solidFill>
                <a:latin typeface="微软雅黑" panose="020B0503020204020204" pitchFamily="34" charset="-122"/>
                <a:ea typeface="微软雅黑" panose="020B0503020204020204" pitchFamily="34" charset="-122"/>
              </a:rPr>
              <a:t>GB 12158</a:t>
            </a:r>
            <a:r>
              <a:rPr lang="zh-CN" altLang="en-US" dirty="0">
                <a:solidFill>
                  <a:srgbClr val="000000"/>
                </a:solidFill>
                <a:latin typeface="微软雅黑" panose="020B0503020204020204" pitchFamily="34" charset="-122"/>
                <a:ea typeface="微软雅黑" panose="020B0503020204020204" pitchFamily="34" charset="-122"/>
              </a:rPr>
              <a:t>的要求； </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0327" y="2319734"/>
            <a:ext cx="1267393" cy="1586776"/>
          </a:xfrm>
          <a:prstGeom prst="rect">
            <a:avLst/>
          </a:prstGeom>
        </p:spPr>
      </p:pic>
      <p:pic>
        <p:nvPicPr>
          <p:cNvPr id="5" name="图片 4"/>
          <p:cNvPicPr>
            <a:picLocks noChangeAspect="1"/>
          </p:cNvPicPr>
          <p:nvPr/>
        </p:nvPicPr>
        <p:blipFill>
          <a:blip r:embed="rId4"/>
          <a:stretch>
            <a:fillRect/>
          </a:stretch>
        </p:blipFill>
        <p:spPr>
          <a:xfrm>
            <a:off x="4994163" y="4763907"/>
            <a:ext cx="5772150" cy="1476375"/>
          </a:xfrm>
          <a:prstGeom prst="rect">
            <a:avLst/>
          </a:prstGeom>
        </p:spPr>
      </p:pic>
      <p:pic>
        <p:nvPicPr>
          <p:cNvPr id="6" name="图片 5"/>
          <p:cNvPicPr>
            <a:picLocks noChangeAspect="1"/>
          </p:cNvPicPr>
          <p:nvPr/>
        </p:nvPicPr>
        <p:blipFill>
          <a:blip r:embed="rId5"/>
          <a:stretch>
            <a:fillRect/>
          </a:stretch>
        </p:blipFill>
        <p:spPr>
          <a:xfrm>
            <a:off x="5110354" y="2095501"/>
            <a:ext cx="1977013" cy="2171286"/>
          </a:xfrm>
          <a:prstGeom prst="rect">
            <a:avLst/>
          </a:prstGeom>
        </p:spPr>
      </p:pic>
      <p:pic>
        <p:nvPicPr>
          <p:cNvPr id="7" name="图片 6"/>
          <p:cNvPicPr>
            <a:picLocks noChangeAspect="1"/>
          </p:cNvPicPr>
          <p:nvPr/>
        </p:nvPicPr>
        <p:blipFill>
          <a:blip r:embed="rId6"/>
          <a:stretch>
            <a:fillRect/>
          </a:stretch>
        </p:blipFill>
        <p:spPr>
          <a:xfrm>
            <a:off x="503238" y="1947734"/>
            <a:ext cx="4432319" cy="4638106"/>
          </a:xfrm>
          <a:prstGeom prst="rect">
            <a:avLst/>
          </a:prstGeom>
        </p:spPr>
      </p:pic>
    </p:spTree>
    <p:extLst>
      <p:ext uri="{BB962C8B-B14F-4D97-AF65-F5344CB8AC3E}">
        <p14:creationId xmlns:p14="http://schemas.microsoft.com/office/powerpoint/2010/main" val="1968367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危险化学品储存柜使用场所 </a:t>
            </a:r>
          </a:p>
        </p:txBody>
      </p:sp>
      <p:sp>
        <p:nvSpPr>
          <p:cNvPr id="3" name="矩形 2"/>
          <p:cNvSpPr/>
          <p:nvPr/>
        </p:nvSpPr>
        <p:spPr>
          <a:xfrm>
            <a:off x="762215" y="888267"/>
            <a:ext cx="9714825" cy="369332"/>
          </a:xfrm>
          <a:prstGeom prst="rect">
            <a:avLst/>
          </a:prstGeom>
        </p:spPr>
        <p:txBody>
          <a:bodyPr wrap="square">
            <a:spAutoFit/>
          </a:bodyPr>
          <a:lstStyle/>
          <a:p>
            <a:r>
              <a:rPr lang="en-US" altLang="zh-CN" dirty="0">
                <a:solidFill>
                  <a:srgbClr val="000000"/>
                </a:solidFill>
                <a:latin typeface="微软雅黑" panose="020B0503020204020204" pitchFamily="34" charset="-122"/>
                <a:ea typeface="微软雅黑" panose="020B0503020204020204" pitchFamily="34" charset="-122"/>
              </a:rPr>
              <a:t>e</a:t>
            </a:r>
            <a:r>
              <a:rPr lang="zh-CN" altLang="en-US" dirty="0">
                <a:solidFill>
                  <a:srgbClr val="000000"/>
                </a:solidFill>
                <a:latin typeface="微软雅黑" panose="020B0503020204020204" pitchFamily="34" charset="-122"/>
                <a:ea typeface="微软雅黑" panose="020B0503020204020204" pitchFamily="34" charset="-122"/>
              </a:rPr>
              <a:t>）危险化学品不应与相应的相禁忌化学品混合储存，危险化学品储存禁忌如下图附录； </a:t>
            </a:r>
          </a:p>
        </p:txBody>
      </p:sp>
      <p:pic>
        <p:nvPicPr>
          <p:cNvPr id="6" name="图片 5"/>
          <p:cNvPicPr>
            <a:picLocks noChangeAspect="1"/>
          </p:cNvPicPr>
          <p:nvPr/>
        </p:nvPicPr>
        <p:blipFill>
          <a:blip r:embed="rId3"/>
          <a:stretch>
            <a:fillRect/>
          </a:stretch>
        </p:blipFill>
        <p:spPr>
          <a:xfrm>
            <a:off x="1172196" y="1257599"/>
            <a:ext cx="7916720" cy="5526824"/>
          </a:xfrm>
          <a:prstGeom prst="rect">
            <a:avLst/>
          </a:prstGeom>
          <a:ln>
            <a:noFill/>
          </a:ln>
        </p:spPr>
      </p:pic>
    </p:spTree>
    <p:extLst>
      <p:ext uri="{BB962C8B-B14F-4D97-AF65-F5344CB8AC3E}">
        <p14:creationId xmlns:p14="http://schemas.microsoft.com/office/powerpoint/2010/main" val="4050756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危险化学品储存柜使用场所 </a:t>
            </a:r>
          </a:p>
        </p:txBody>
      </p:sp>
      <p:sp>
        <p:nvSpPr>
          <p:cNvPr id="3" name="矩形 2"/>
          <p:cNvSpPr/>
          <p:nvPr/>
        </p:nvSpPr>
        <p:spPr>
          <a:xfrm>
            <a:off x="762215" y="899284"/>
            <a:ext cx="10298720" cy="1754326"/>
          </a:xfrm>
          <a:prstGeom prst="rect">
            <a:avLst/>
          </a:prstGeom>
        </p:spPr>
        <p:txBody>
          <a:bodyPr wrap="square">
            <a:spAutoFit/>
          </a:bodyPr>
          <a:lstStyle/>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f</a:t>
            </a:r>
            <a:r>
              <a:rPr lang="zh-CN" altLang="en-US" dirty="0">
                <a:solidFill>
                  <a:srgbClr val="000000"/>
                </a:solidFill>
                <a:latin typeface="微软雅黑" panose="020B0503020204020204" pitchFamily="34" charset="-122"/>
                <a:ea typeface="微软雅黑" panose="020B0503020204020204" pitchFamily="34" charset="-122"/>
              </a:rPr>
              <a:t>）使用危险化学品企业应当要求危险化学品生产企业提供与其生产的危险化学品相符的化学品安全技术说明书，并在危险化学品包装（包括外包装件）上粘贴或者拴挂与包装内危险化学品相符的化学品安全标签。化学品安全技术说明书和化学品安全标签所载明的内容应当分别符合</a:t>
            </a:r>
            <a:r>
              <a:rPr lang="en-US" altLang="zh-CN" dirty="0">
                <a:solidFill>
                  <a:srgbClr val="000000"/>
                </a:solidFill>
                <a:latin typeface="微软雅黑" panose="020B0503020204020204" pitchFamily="34" charset="-122"/>
                <a:ea typeface="微软雅黑" panose="020B0503020204020204" pitchFamily="34" charset="-122"/>
              </a:rPr>
              <a:t>GB/T 16483</a:t>
            </a:r>
            <a:r>
              <a:rPr lang="zh-CN" altLang="en-US" dirty="0">
                <a:solidFill>
                  <a:srgbClr val="000000"/>
                </a:solidFill>
                <a:latin typeface="微软雅黑" panose="020B0503020204020204" pitchFamily="34" charset="-122"/>
                <a:ea typeface="微软雅黑" panose="020B0503020204020204" pitchFamily="34" charset="-122"/>
              </a:rPr>
              <a:t>、</a:t>
            </a:r>
            <a:r>
              <a:rPr lang="en-US" altLang="zh-CN" dirty="0">
                <a:solidFill>
                  <a:srgbClr val="000000"/>
                </a:solidFill>
                <a:latin typeface="微软雅黑" panose="020B0503020204020204" pitchFamily="34" charset="-122"/>
                <a:ea typeface="微软雅黑" panose="020B0503020204020204" pitchFamily="34" charset="-122"/>
              </a:rPr>
              <a:t>GB/T 17519</a:t>
            </a:r>
            <a:r>
              <a:rPr lang="zh-CN" altLang="en-US" dirty="0">
                <a:solidFill>
                  <a:srgbClr val="000000"/>
                </a:solidFill>
                <a:latin typeface="微软雅黑" panose="020B0503020204020204" pitchFamily="34" charset="-122"/>
                <a:ea typeface="微软雅黑" panose="020B0503020204020204" pitchFamily="34" charset="-122"/>
              </a:rPr>
              <a:t>和</a:t>
            </a:r>
            <a:r>
              <a:rPr lang="en-US" altLang="zh-CN" dirty="0">
                <a:solidFill>
                  <a:srgbClr val="000000"/>
                </a:solidFill>
                <a:latin typeface="微软雅黑" panose="020B0503020204020204" pitchFamily="34" charset="-122"/>
                <a:ea typeface="微软雅黑" panose="020B0503020204020204" pitchFamily="34" charset="-122"/>
              </a:rPr>
              <a:t>GB 15258</a:t>
            </a:r>
            <a:r>
              <a:rPr lang="zh-CN" altLang="en-US" dirty="0">
                <a:solidFill>
                  <a:srgbClr val="000000"/>
                </a:solidFill>
                <a:latin typeface="微软雅黑" panose="020B0503020204020204" pitchFamily="34" charset="-122"/>
                <a:ea typeface="微软雅黑" panose="020B0503020204020204" pitchFamily="34" charset="-122"/>
              </a:rPr>
              <a:t>的要求，化学品安全技术说明书应在危险化学品储存柜使用场所上墙或悬挂； </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327" y="3147094"/>
            <a:ext cx="4689213" cy="297828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510" y="3147094"/>
            <a:ext cx="4197425" cy="3169235"/>
          </a:xfrm>
          <a:prstGeom prst="rect">
            <a:avLst/>
          </a:prstGeom>
        </p:spPr>
      </p:pic>
    </p:spTree>
    <p:extLst>
      <p:ext uri="{BB962C8B-B14F-4D97-AF65-F5344CB8AC3E}">
        <p14:creationId xmlns:p14="http://schemas.microsoft.com/office/powerpoint/2010/main" val="917101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危险化学品储存柜使用场所 </a:t>
            </a:r>
          </a:p>
        </p:txBody>
      </p:sp>
      <p:sp>
        <p:nvSpPr>
          <p:cNvPr id="3" name="矩形 2"/>
          <p:cNvSpPr/>
          <p:nvPr/>
        </p:nvSpPr>
        <p:spPr>
          <a:xfrm>
            <a:off x="762215" y="899284"/>
            <a:ext cx="9714825" cy="1705403"/>
          </a:xfrm>
          <a:prstGeom prst="rect">
            <a:avLst/>
          </a:prstGeom>
        </p:spPr>
        <p:txBody>
          <a:bodyPr wrap="square">
            <a:spAutoFit/>
          </a:bodyPr>
          <a:lstStyle/>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g</a:t>
            </a:r>
            <a:r>
              <a:rPr lang="zh-CN" altLang="en-US" dirty="0">
                <a:solidFill>
                  <a:srgbClr val="000000"/>
                </a:solidFill>
                <a:latin typeface="微软雅黑" panose="020B0503020204020204" pitchFamily="34" charset="-122"/>
                <a:ea typeface="微软雅黑" panose="020B0503020204020204" pitchFamily="34" charset="-122"/>
              </a:rPr>
              <a:t>）领用危险化学品时，应做好相关记录； </a:t>
            </a: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h</a:t>
            </a:r>
            <a:r>
              <a:rPr lang="zh-CN" altLang="en-US" dirty="0">
                <a:solidFill>
                  <a:srgbClr val="000000"/>
                </a:solidFill>
                <a:latin typeface="微软雅黑" panose="020B0503020204020204" pitchFamily="34" charset="-122"/>
                <a:ea typeface="微软雅黑" panose="020B0503020204020204" pitchFamily="34" charset="-122"/>
              </a:rPr>
              <a:t>）危险化学品储存柜存放场所应按</a:t>
            </a:r>
            <a:r>
              <a:rPr lang="en-US" altLang="zh-CN" dirty="0">
                <a:solidFill>
                  <a:srgbClr val="000000"/>
                </a:solidFill>
                <a:latin typeface="微软雅黑" panose="020B0503020204020204" pitchFamily="34" charset="-122"/>
                <a:ea typeface="微软雅黑" panose="020B0503020204020204" pitchFamily="34" charset="-122"/>
              </a:rPr>
              <a:t>GB 50140</a:t>
            </a:r>
            <a:r>
              <a:rPr lang="zh-CN" altLang="en-US" dirty="0">
                <a:solidFill>
                  <a:srgbClr val="000000"/>
                </a:solidFill>
                <a:latin typeface="微软雅黑" panose="020B0503020204020204" pitchFamily="34" charset="-122"/>
                <a:ea typeface="微软雅黑" panose="020B0503020204020204" pitchFamily="34" charset="-122"/>
              </a:rPr>
              <a:t>规定配备相应灭火器材； </a:t>
            </a:r>
          </a:p>
          <a:p>
            <a:pPr>
              <a:lnSpc>
                <a:spcPct val="150000"/>
              </a:lnSpc>
            </a:pPr>
            <a:r>
              <a:rPr lang="en-US" altLang="zh-CN" dirty="0" err="1">
                <a:solidFill>
                  <a:srgbClr val="000000"/>
                </a:solidFill>
                <a:latin typeface="微软雅黑" panose="020B0503020204020204" pitchFamily="34" charset="-122"/>
                <a:ea typeface="微软雅黑" panose="020B0503020204020204" pitchFamily="34" charset="-122"/>
              </a:rPr>
              <a:t>i</a:t>
            </a:r>
            <a:r>
              <a:rPr lang="zh-CN" altLang="en-US" dirty="0">
                <a:solidFill>
                  <a:srgbClr val="000000"/>
                </a:solidFill>
                <a:latin typeface="微软雅黑" panose="020B0503020204020204" pitchFamily="34" charset="-122"/>
                <a:ea typeface="微软雅黑" panose="020B0503020204020204" pitchFamily="34" charset="-122"/>
              </a:rPr>
              <a:t>）剧毒化学品储存管理应符合</a:t>
            </a:r>
            <a:r>
              <a:rPr lang="en-US" altLang="zh-CN" dirty="0">
                <a:solidFill>
                  <a:srgbClr val="000000"/>
                </a:solidFill>
                <a:latin typeface="微软雅黑" panose="020B0503020204020204" pitchFamily="34" charset="-122"/>
                <a:ea typeface="微软雅黑" panose="020B0503020204020204" pitchFamily="34" charset="-122"/>
              </a:rPr>
              <a:t>GA 1002</a:t>
            </a:r>
            <a:r>
              <a:rPr lang="zh-CN" altLang="en-US" dirty="0">
                <a:solidFill>
                  <a:srgbClr val="000000"/>
                </a:solidFill>
                <a:latin typeface="微软雅黑" panose="020B0503020204020204" pitchFamily="34" charset="-122"/>
                <a:ea typeface="微软雅黑" panose="020B0503020204020204" pitchFamily="34" charset="-122"/>
              </a:rPr>
              <a:t>的要求，实行“五双”管理</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双人验收、双人保管、双人发货、双把锁、双本账</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。易制爆危险化学品的储存管理应符合</a:t>
            </a:r>
            <a:r>
              <a:rPr lang="en-US" altLang="zh-CN" dirty="0">
                <a:solidFill>
                  <a:srgbClr val="000000"/>
                </a:solidFill>
                <a:latin typeface="微软雅黑" panose="020B0503020204020204" pitchFamily="34" charset="-122"/>
                <a:ea typeface="微软雅黑" panose="020B0503020204020204" pitchFamily="34" charset="-122"/>
              </a:rPr>
              <a:t>GA 1511</a:t>
            </a:r>
            <a:r>
              <a:rPr lang="zh-CN" altLang="en-US" dirty="0">
                <a:solidFill>
                  <a:srgbClr val="000000"/>
                </a:solidFill>
                <a:latin typeface="微软雅黑" panose="020B0503020204020204" pitchFamily="34" charset="-122"/>
                <a:ea typeface="微软雅黑" panose="020B0503020204020204" pitchFamily="34" charset="-122"/>
              </a:rPr>
              <a:t>的要求。 </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503238" y="2946636"/>
            <a:ext cx="2412827" cy="280085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549" y="3233874"/>
            <a:ext cx="2096037" cy="2404632"/>
          </a:xfrm>
          <a:prstGeom prst="rect">
            <a:avLst/>
          </a:prstGeom>
        </p:spPr>
      </p:pic>
      <p:pic>
        <p:nvPicPr>
          <p:cNvPr id="5" name="图片 4"/>
          <p:cNvPicPr>
            <a:picLocks noChangeAspect="1"/>
          </p:cNvPicPr>
          <p:nvPr/>
        </p:nvPicPr>
        <p:blipFill>
          <a:blip r:embed="rId5"/>
          <a:stretch>
            <a:fillRect/>
          </a:stretch>
        </p:blipFill>
        <p:spPr>
          <a:xfrm>
            <a:off x="5978696" y="3631730"/>
            <a:ext cx="2845815" cy="1588683"/>
          </a:xfrm>
          <a:prstGeom prst="rect">
            <a:avLst/>
          </a:prstGeom>
        </p:spPr>
      </p:pic>
      <p:pic>
        <p:nvPicPr>
          <p:cNvPr id="6" name="图片 5"/>
          <p:cNvPicPr>
            <a:picLocks noChangeAspect="1"/>
          </p:cNvPicPr>
          <p:nvPr/>
        </p:nvPicPr>
        <p:blipFill>
          <a:blip r:embed="rId6"/>
          <a:stretch>
            <a:fillRect/>
          </a:stretch>
        </p:blipFill>
        <p:spPr>
          <a:xfrm>
            <a:off x="9053083" y="3621803"/>
            <a:ext cx="2847914" cy="1595900"/>
          </a:xfrm>
          <a:prstGeom prst="rect">
            <a:avLst/>
          </a:prstGeom>
        </p:spPr>
      </p:pic>
    </p:spTree>
    <p:extLst>
      <p:ext uri="{BB962C8B-B14F-4D97-AF65-F5344CB8AC3E}">
        <p14:creationId xmlns:p14="http://schemas.microsoft.com/office/powerpoint/2010/main" val="3817114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危险化学品储存柜管理制度要求</a:t>
            </a:r>
          </a:p>
        </p:txBody>
      </p:sp>
      <p:sp>
        <p:nvSpPr>
          <p:cNvPr id="2" name="矩形 1"/>
          <p:cNvSpPr/>
          <p:nvPr/>
        </p:nvSpPr>
        <p:spPr>
          <a:xfrm>
            <a:off x="820738" y="1080256"/>
            <a:ext cx="6096000" cy="874407"/>
          </a:xfrm>
          <a:prstGeom prst="rect">
            <a:avLst/>
          </a:prstGeom>
        </p:spPr>
        <p:txBody>
          <a:bodyPr>
            <a:spAutoFit/>
          </a:bodyPr>
          <a:lstStyle/>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使用单位应制定危险化学品储存柜安全管理制度。</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使用单位应编制危险化学品储存柜安全操作规程。</a:t>
            </a:r>
          </a:p>
        </p:txBody>
      </p:sp>
      <p:sp>
        <p:nvSpPr>
          <p:cNvPr id="6" name="AutoShape 2">
            <a:extLst>
              <a:ext uri="{FF2B5EF4-FFF2-40B4-BE49-F238E27FC236}">
                <a16:creationId xmlns:a16="http://schemas.microsoft.com/office/drawing/2014/main" xmlns="" id="{8054E59E-6B8C-4437-91B5-F29915DBC740}"/>
              </a:ext>
            </a:extLst>
          </p:cNvPr>
          <p:cNvSpPr>
            <a:spLocks/>
          </p:cNvSpPr>
          <p:nvPr/>
        </p:nvSpPr>
        <p:spPr bwMode="auto">
          <a:xfrm>
            <a:off x="2994522" y="2331846"/>
            <a:ext cx="1327150" cy="1397000"/>
          </a:xfrm>
          <a:custGeom>
            <a:avLst/>
            <a:gdLst>
              <a:gd name="T0" fmla="*/ 2147483646 w 21600"/>
              <a:gd name="T1" fmla="*/ 0 h 21600"/>
              <a:gd name="T2" fmla="*/ 2147483646 w 21600"/>
              <a:gd name="T3" fmla="*/ 2147483646 h 21600"/>
              <a:gd name="T4" fmla="*/ 0 w 21600"/>
              <a:gd name="T5" fmla="*/ 2147483646 h 21600"/>
              <a:gd name="T6" fmla="*/ 2147483646 w 21600"/>
              <a:gd name="T7" fmla="*/ 0 h 21600"/>
              <a:gd name="T8" fmla="*/ 2147483646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0800" y="0"/>
                </a:moveTo>
                <a:lnTo>
                  <a:pt x="21600" y="21600"/>
                </a:lnTo>
                <a:lnTo>
                  <a:pt x="0" y="21600"/>
                </a:lnTo>
                <a:lnTo>
                  <a:pt x="10800" y="0"/>
                </a:lnTo>
                <a:close/>
                <a:moveTo>
                  <a:pt x="10800" y="0"/>
                </a:moveTo>
              </a:path>
            </a:pathLst>
          </a:custGeom>
          <a:solidFill>
            <a:srgbClr val="FF584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7" name="AutoShape 3">
            <a:extLst>
              <a:ext uri="{FF2B5EF4-FFF2-40B4-BE49-F238E27FC236}">
                <a16:creationId xmlns:a16="http://schemas.microsoft.com/office/drawing/2014/main" xmlns="" id="{B19B5EEE-A780-4CB8-AA97-0B389A00A23B}"/>
              </a:ext>
            </a:extLst>
          </p:cNvPr>
          <p:cNvSpPr>
            <a:spLocks/>
          </p:cNvSpPr>
          <p:nvPr/>
        </p:nvSpPr>
        <p:spPr bwMode="auto">
          <a:xfrm>
            <a:off x="2678610" y="3770121"/>
            <a:ext cx="1957387" cy="698500"/>
          </a:xfrm>
          <a:custGeom>
            <a:avLst/>
            <a:gdLst>
              <a:gd name="T0" fmla="*/ 2147483646 w 21600"/>
              <a:gd name="T1" fmla="*/ 0 h 21600"/>
              <a:gd name="T2" fmla="*/ 2147483646 w 21600"/>
              <a:gd name="T3" fmla="*/ 2147483646 h 21600"/>
              <a:gd name="T4" fmla="*/ 0 w 21600"/>
              <a:gd name="T5" fmla="*/ 2147483646 h 21600"/>
              <a:gd name="T6" fmla="*/ 2147483646 w 21600"/>
              <a:gd name="T7" fmla="*/ 0 h 21600"/>
              <a:gd name="T8" fmla="*/ 2147483646 w 21600"/>
              <a:gd name="T9" fmla="*/ 0 h 21600"/>
              <a:gd name="T10" fmla="*/ 2147483646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00" y="0"/>
                </a:moveTo>
                <a:lnTo>
                  <a:pt x="21600" y="21600"/>
                </a:lnTo>
                <a:lnTo>
                  <a:pt x="0" y="21600"/>
                </a:lnTo>
                <a:lnTo>
                  <a:pt x="3600" y="0"/>
                </a:lnTo>
                <a:lnTo>
                  <a:pt x="18000" y="0"/>
                </a:lnTo>
                <a:close/>
                <a:moveTo>
                  <a:pt x="18000" y="0"/>
                </a:moveTo>
              </a:path>
            </a:pathLst>
          </a:custGeom>
          <a:solidFill>
            <a:srgbClr val="71C14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8" name="AutoShape 4">
            <a:extLst>
              <a:ext uri="{FF2B5EF4-FFF2-40B4-BE49-F238E27FC236}">
                <a16:creationId xmlns:a16="http://schemas.microsoft.com/office/drawing/2014/main" xmlns="" id="{2C057F75-1125-45BB-9096-16D78CBEE977}"/>
              </a:ext>
            </a:extLst>
          </p:cNvPr>
          <p:cNvSpPr>
            <a:spLocks/>
          </p:cNvSpPr>
          <p:nvPr/>
        </p:nvSpPr>
        <p:spPr bwMode="auto">
          <a:xfrm>
            <a:off x="2367460" y="4522596"/>
            <a:ext cx="2579687" cy="698500"/>
          </a:xfrm>
          <a:custGeom>
            <a:avLst/>
            <a:gdLst>
              <a:gd name="T0" fmla="*/ 2147483646 w 21600"/>
              <a:gd name="T1" fmla="*/ 0 h 21600"/>
              <a:gd name="T2" fmla="*/ 2147483646 w 21600"/>
              <a:gd name="T3" fmla="*/ 2147483646 h 21600"/>
              <a:gd name="T4" fmla="*/ 0 w 21600"/>
              <a:gd name="T5" fmla="*/ 2147483646 h 21600"/>
              <a:gd name="T6" fmla="*/ 2147483646 w 21600"/>
              <a:gd name="T7" fmla="*/ 0 h 21600"/>
              <a:gd name="T8" fmla="*/ 2147483646 w 21600"/>
              <a:gd name="T9" fmla="*/ 0 h 21600"/>
              <a:gd name="T10" fmla="*/ 2147483646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00" y="0"/>
                </a:moveTo>
                <a:lnTo>
                  <a:pt x="21600" y="21600"/>
                </a:lnTo>
                <a:lnTo>
                  <a:pt x="0" y="21600"/>
                </a:lnTo>
                <a:lnTo>
                  <a:pt x="2700" y="0"/>
                </a:lnTo>
                <a:lnTo>
                  <a:pt x="18900" y="0"/>
                </a:lnTo>
                <a:close/>
                <a:moveTo>
                  <a:pt x="18900" y="0"/>
                </a:moveTo>
              </a:path>
            </a:pathLst>
          </a:custGeom>
          <a:solidFill>
            <a:srgbClr val="00B1D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9" name="AutoShape 5">
            <a:extLst>
              <a:ext uri="{FF2B5EF4-FFF2-40B4-BE49-F238E27FC236}">
                <a16:creationId xmlns:a16="http://schemas.microsoft.com/office/drawing/2014/main" xmlns="" id="{E968E40D-C443-477F-A350-B05E0F3B5238}"/>
              </a:ext>
            </a:extLst>
          </p:cNvPr>
          <p:cNvSpPr>
            <a:spLocks/>
          </p:cNvSpPr>
          <p:nvPr/>
        </p:nvSpPr>
        <p:spPr bwMode="auto">
          <a:xfrm>
            <a:off x="2043610" y="5281421"/>
            <a:ext cx="3228975" cy="698500"/>
          </a:xfrm>
          <a:custGeom>
            <a:avLst/>
            <a:gdLst>
              <a:gd name="T0" fmla="*/ 2147483646 w 21600"/>
              <a:gd name="T1" fmla="*/ 0 h 21600"/>
              <a:gd name="T2" fmla="*/ 2147483646 w 21600"/>
              <a:gd name="T3" fmla="*/ 2147483646 h 21600"/>
              <a:gd name="T4" fmla="*/ 0 w 21600"/>
              <a:gd name="T5" fmla="*/ 2147483646 h 21600"/>
              <a:gd name="T6" fmla="*/ 2147483646 w 21600"/>
              <a:gd name="T7" fmla="*/ 0 h 21600"/>
              <a:gd name="T8" fmla="*/ 2147483646 w 21600"/>
              <a:gd name="T9" fmla="*/ 0 h 21600"/>
              <a:gd name="T10" fmla="*/ 2147483646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40" y="0"/>
                </a:moveTo>
                <a:lnTo>
                  <a:pt x="21600" y="21600"/>
                </a:lnTo>
                <a:lnTo>
                  <a:pt x="0" y="21600"/>
                </a:lnTo>
                <a:lnTo>
                  <a:pt x="2160" y="0"/>
                </a:lnTo>
                <a:lnTo>
                  <a:pt x="19440" y="0"/>
                </a:lnTo>
                <a:close/>
                <a:moveTo>
                  <a:pt x="19440" y="0"/>
                </a:moveTo>
              </a:path>
            </a:pathLst>
          </a:custGeom>
          <a:solidFill>
            <a:srgbClr val="00CFA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13" name="AutoShape 19">
            <a:extLst>
              <a:ext uri="{FF2B5EF4-FFF2-40B4-BE49-F238E27FC236}">
                <a16:creationId xmlns:a16="http://schemas.microsoft.com/office/drawing/2014/main" xmlns="" id="{8DBD7A31-04A6-4B2E-995C-773B043E4E03}"/>
              </a:ext>
            </a:extLst>
          </p:cNvPr>
          <p:cNvSpPr>
            <a:spLocks noChangeArrowheads="1"/>
          </p:cNvSpPr>
          <p:nvPr/>
        </p:nvSpPr>
        <p:spPr bwMode="auto">
          <a:xfrm>
            <a:off x="6814047" y="4146358"/>
            <a:ext cx="2887663" cy="460375"/>
          </a:xfrm>
          <a:prstGeom prst="roundRect">
            <a:avLst>
              <a:gd name="adj" fmla="val 26315"/>
            </a:avLst>
          </a:prstGeom>
          <a:solidFill>
            <a:srgbClr val="00B1D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18" name="Freeform 27">
            <a:extLst>
              <a:ext uri="{FF2B5EF4-FFF2-40B4-BE49-F238E27FC236}">
                <a16:creationId xmlns:a16="http://schemas.microsoft.com/office/drawing/2014/main" xmlns="" id="{2186F51F-4734-49D6-8F21-45BFD1B9081B}"/>
              </a:ext>
            </a:extLst>
          </p:cNvPr>
          <p:cNvSpPr>
            <a:spLocks/>
          </p:cNvSpPr>
          <p:nvPr/>
        </p:nvSpPr>
        <p:spPr bwMode="auto">
          <a:xfrm>
            <a:off x="4940797" y="4271771"/>
            <a:ext cx="1719263" cy="509587"/>
          </a:xfrm>
          <a:custGeom>
            <a:avLst/>
            <a:gdLst>
              <a:gd name="T0" fmla="*/ 0 w 21600"/>
              <a:gd name="T1" fmla="*/ 2147483646 h 13858"/>
              <a:gd name="T2" fmla="*/ 2147483646 w 21600"/>
              <a:gd name="T3" fmla="*/ 2147483646 h 13858"/>
              <a:gd name="T4" fmla="*/ 0 60000 65536"/>
              <a:gd name="T5" fmla="*/ 0 60000 65536"/>
              <a:gd name="T6" fmla="*/ 0 w 21600"/>
              <a:gd name="T7" fmla="*/ 0 h 13858"/>
              <a:gd name="T8" fmla="*/ 21600 w 21600"/>
              <a:gd name="T9" fmla="*/ 13858 h 13858"/>
            </a:gdLst>
            <a:ahLst/>
            <a:cxnLst>
              <a:cxn ang="T4">
                <a:pos x="T0" y="T1"/>
              </a:cxn>
              <a:cxn ang="T5">
                <a:pos x="T2" y="T3"/>
              </a:cxn>
            </a:cxnLst>
            <a:rect l="T6" t="T7" r="T8" b="T9"/>
            <a:pathLst>
              <a:path w="21600" h="13858">
                <a:moveTo>
                  <a:pt x="0" y="13858"/>
                </a:moveTo>
                <a:cubicBezTo>
                  <a:pt x="0" y="13858"/>
                  <a:pt x="7202" y="-7742"/>
                  <a:pt x="21600" y="2992"/>
                </a:cubicBezTo>
              </a:path>
            </a:pathLst>
          </a:custGeom>
          <a:noFill/>
          <a:ln w="38100">
            <a:solidFill>
              <a:srgbClr val="00B1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25" name="Oval 34">
            <a:extLst>
              <a:ext uri="{FF2B5EF4-FFF2-40B4-BE49-F238E27FC236}">
                <a16:creationId xmlns:a16="http://schemas.microsoft.com/office/drawing/2014/main" xmlns="" id="{C34DCE77-0449-422E-9320-046616373D9A}"/>
              </a:ext>
            </a:extLst>
          </p:cNvPr>
          <p:cNvSpPr>
            <a:spLocks noChangeArrowheads="1"/>
          </p:cNvSpPr>
          <p:nvPr/>
        </p:nvSpPr>
        <p:spPr bwMode="auto">
          <a:xfrm>
            <a:off x="4863010" y="4732146"/>
            <a:ext cx="133350" cy="134937"/>
          </a:xfrm>
          <a:prstGeom prst="ellipse">
            <a:avLst/>
          </a:prstGeom>
          <a:solidFill>
            <a:srgbClr val="00B1D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26" name="Oval 35">
            <a:extLst>
              <a:ext uri="{FF2B5EF4-FFF2-40B4-BE49-F238E27FC236}">
                <a16:creationId xmlns:a16="http://schemas.microsoft.com/office/drawing/2014/main" xmlns="" id="{7D75EE24-4A4F-427F-AB92-4DBB671FD693}"/>
              </a:ext>
            </a:extLst>
          </p:cNvPr>
          <p:cNvSpPr>
            <a:spLocks noChangeArrowheads="1"/>
          </p:cNvSpPr>
          <p:nvPr/>
        </p:nvSpPr>
        <p:spPr bwMode="auto">
          <a:xfrm>
            <a:off x="6556872" y="4301933"/>
            <a:ext cx="133350" cy="134938"/>
          </a:xfrm>
          <a:prstGeom prst="ellipse">
            <a:avLst/>
          </a:prstGeom>
          <a:solidFill>
            <a:srgbClr val="00B1D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31" name="Title 1">
            <a:extLst>
              <a:ext uri="{FF2B5EF4-FFF2-40B4-BE49-F238E27FC236}">
                <a16:creationId xmlns:a16="http://schemas.microsoft.com/office/drawing/2014/main" xmlns="" id="{F2026C0A-4BE2-49F9-8E04-29974CBEC626}"/>
              </a:ext>
            </a:extLst>
          </p:cNvPr>
          <p:cNvSpPr txBox="1">
            <a:spLocks noChangeArrowheads="1"/>
          </p:cNvSpPr>
          <p:nvPr/>
        </p:nvSpPr>
        <p:spPr bwMode="auto">
          <a:xfrm>
            <a:off x="7339510" y="3090671"/>
            <a:ext cx="192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sym typeface="Gill Sans"/>
              </a:rPr>
              <a:t>点击此处添加标题</a:t>
            </a:r>
          </a:p>
        </p:txBody>
      </p:sp>
      <p:sp>
        <p:nvSpPr>
          <p:cNvPr id="33" name="Title 1">
            <a:extLst>
              <a:ext uri="{FF2B5EF4-FFF2-40B4-BE49-F238E27FC236}">
                <a16:creationId xmlns:a16="http://schemas.microsoft.com/office/drawing/2014/main" xmlns="" id="{1B4E25C5-288C-43AE-BDBF-0F14EC1C278B}"/>
              </a:ext>
            </a:extLst>
          </p:cNvPr>
          <p:cNvSpPr txBox="1">
            <a:spLocks noChangeArrowheads="1"/>
          </p:cNvSpPr>
          <p:nvPr/>
        </p:nvSpPr>
        <p:spPr bwMode="auto">
          <a:xfrm>
            <a:off x="7009000" y="4157472"/>
            <a:ext cx="282905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1400" dirty="0">
                <a:solidFill>
                  <a:srgbClr val="FFFFFF"/>
                </a:solidFill>
                <a:latin typeface="微软雅黑" panose="020B0503020204020204" pitchFamily="34" charset="-122"/>
                <a:ea typeface="微软雅黑" panose="020B0503020204020204" pitchFamily="34" charset="-122"/>
                <a:sym typeface="Gill Sans"/>
              </a:rPr>
              <a:t>安全管理制度</a:t>
            </a:r>
            <a:r>
              <a:rPr lang="en-US" altLang="zh-CN" sz="1400" dirty="0">
                <a:solidFill>
                  <a:srgbClr val="FFFFFF"/>
                </a:solidFill>
                <a:latin typeface="微软雅黑" panose="020B0503020204020204" pitchFamily="34" charset="-122"/>
                <a:ea typeface="微软雅黑" panose="020B0503020204020204" pitchFamily="34" charset="-122"/>
                <a:sym typeface="Gill Sans"/>
              </a:rPr>
              <a:t>&amp;</a:t>
            </a:r>
            <a:r>
              <a:rPr lang="zh-CN" altLang="en-US" sz="1400" dirty="0">
                <a:solidFill>
                  <a:srgbClr val="FFFFFF"/>
                </a:solidFill>
                <a:latin typeface="微软雅黑" panose="020B0503020204020204" pitchFamily="34" charset="-122"/>
                <a:ea typeface="微软雅黑" panose="020B0503020204020204" pitchFamily="34" charset="-122"/>
                <a:sym typeface="Gill Sans"/>
              </a:rPr>
              <a:t>安全操作规程</a:t>
            </a:r>
          </a:p>
        </p:txBody>
      </p:sp>
      <p:sp>
        <p:nvSpPr>
          <p:cNvPr id="34" name="Title 1">
            <a:extLst>
              <a:ext uri="{FF2B5EF4-FFF2-40B4-BE49-F238E27FC236}">
                <a16:creationId xmlns:a16="http://schemas.microsoft.com/office/drawing/2014/main" xmlns="" id="{5D127B41-5377-4C4F-A2F3-2C65C4FDB213}"/>
              </a:ext>
            </a:extLst>
          </p:cNvPr>
          <p:cNvSpPr txBox="1">
            <a:spLocks noChangeArrowheads="1"/>
          </p:cNvSpPr>
          <p:nvPr/>
        </p:nvSpPr>
        <p:spPr bwMode="auto">
          <a:xfrm>
            <a:off x="7339510" y="4770246"/>
            <a:ext cx="192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sym typeface="Gill Sans"/>
              </a:rPr>
              <a:t>点击此处添加标题</a:t>
            </a:r>
          </a:p>
        </p:txBody>
      </p:sp>
      <p:sp>
        <p:nvSpPr>
          <p:cNvPr id="3" name="文本框 2"/>
          <p:cNvSpPr txBox="1"/>
          <p:nvPr/>
        </p:nvSpPr>
        <p:spPr>
          <a:xfrm>
            <a:off x="3200945" y="4003583"/>
            <a:ext cx="1081145" cy="307777"/>
          </a:xfrm>
          <a:prstGeom prst="rect">
            <a:avLst/>
          </a:prstGeom>
          <a:noFill/>
        </p:spPr>
        <p:txBody>
          <a:bodyPr wrap="square" rtlCol="0">
            <a:spAutoFit/>
          </a:bodyPr>
          <a:lstStyle/>
          <a:p>
            <a:r>
              <a:rPr lang="zh-CN" altLang="en-US" sz="1400" dirty="0">
                <a:solidFill>
                  <a:srgbClr val="FFFFFF"/>
                </a:solidFill>
                <a:latin typeface="微软雅黑" panose="020B0503020204020204" pitchFamily="34" charset="-122"/>
                <a:ea typeface="微软雅黑" panose="020B0503020204020204" pitchFamily="34" charset="-122"/>
              </a:rPr>
              <a:t>程序文件</a:t>
            </a:r>
          </a:p>
        </p:txBody>
      </p:sp>
      <p:sp>
        <p:nvSpPr>
          <p:cNvPr id="37" name="文本框 36"/>
          <p:cNvSpPr txBox="1"/>
          <p:nvPr/>
        </p:nvSpPr>
        <p:spPr>
          <a:xfrm>
            <a:off x="3362153" y="3153811"/>
            <a:ext cx="638978" cy="307777"/>
          </a:xfrm>
          <a:prstGeom prst="rect">
            <a:avLst/>
          </a:prstGeom>
          <a:noFill/>
        </p:spPr>
        <p:txBody>
          <a:bodyPr wrap="square" rtlCol="0">
            <a:spAutoFit/>
          </a:bodyPr>
          <a:lstStyle/>
          <a:p>
            <a:r>
              <a:rPr lang="zh-CN" altLang="en-US" sz="1400" dirty="0">
                <a:solidFill>
                  <a:srgbClr val="FFFFFF"/>
                </a:solidFill>
                <a:latin typeface="微软雅黑" panose="020B0503020204020204" pitchFamily="34" charset="-122"/>
                <a:ea typeface="微软雅黑" panose="020B0503020204020204" pitchFamily="34" charset="-122"/>
              </a:rPr>
              <a:t>手册</a:t>
            </a:r>
          </a:p>
        </p:txBody>
      </p:sp>
      <p:sp>
        <p:nvSpPr>
          <p:cNvPr id="38" name="文本框 37"/>
          <p:cNvSpPr txBox="1"/>
          <p:nvPr/>
        </p:nvSpPr>
        <p:spPr>
          <a:xfrm>
            <a:off x="3362153" y="5476782"/>
            <a:ext cx="1081145" cy="307777"/>
          </a:xfrm>
          <a:prstGeom prst="rect">
            <a:avLst/>
          </a:prstGeom>
          <a:noFill/>
        </p:spPr>
        <p:txBody>
          <a:bodyPr wrap="square" rtlCol="0">
            <a:spAutoFit/>
          </a:bodyPr>
          <a:lstStyle/>
          <a:p>
            <a:r>
              <a:rPr lang="zh-CN" altLang="en-US" sz="1400" dirty="0">
                <a:solidFill>
                  <a:srgbClr val="FFFFFF"/>
                </a:solidFill>
                <a:latin typeface="微软雅黑" panose="020B0503020204020204" pitchFamily="34" charset="-122"/>
                <a:ea typeface="微软雅黑" panose="020B0503020204020204" pitchFamily="34" charset="-122"/>
              </a:rPr>
              <a:t>记录</a:t>
            </a:r>
          </a:p>
        </p:txBody>
      </p:sp>
      <p:sp>
        <p:nvSpPr>
          <p:cNvPr id="40" name="文本框 39"/>
          <p:cNvSpPr txBox="1"/>
          <p:nvPr/>
        </p:nvSpPr>
        <p:spPr>
          <a:xfrm>
            <a:off x="2740598" y="4750479"/>
            <a:ext cx="2001838" cy="307777"/>
          </a:xfrm>
          <a:prstGeom prst="rect">
            <a:avLst/>
          </a:prstGeom>
          <a:noFill/>
        </p:spPr>
        <p:txBody>
          <a:bodyPr wrap="square" rtlCol="0">
            <a:spAutoFit/>
          </a:bodyPr>
          <a:lstStyle/>
          <a:p>
            <a:r>
              <a:rPr lang="zh-CN" altLang="en-US" sz="1400" dirty="0">
                <a:solidFill>
                  <a:srgbClr val="FFFFFF"/>
                </a:solidFill>
                <a:latin typeface="微软雅黑" panose="020B0503020204020204" pitchFamily="34" charset="-122"/>
                <a:ea typeface="微软雅黑" panose="020B0503020204020204" pitchFamily="34" charset="-122"/>
              </a:rPr>
              <a:t>管理办法</a:t>
            </a:r>
            <a:r>
              <a:rPr lang="en-US" altLang="zh-CN" sz="1400" dirty="0">
                <a:solidFill>
                  <a:srgbClr val="FFFFFF"/>
                </a:solidFill>
                <a:latin typeface="微软雅黑" panose="020B0503020204020204" pitchFamily="34" charset="-122"/>
                <a:ea typeface="微软雅黑" panose="020B0503020204020204" pitchFamily="34" charset="-122"/>
              </a:rPr>
              <a:t>/</a:t>
            </a:r>
            <a:r>
              <a:rPr lang="zh-CN" altLang="en-US" sz="1400" dirty="0">
                <a:solidFill>
                  <a:srgbClr val="FFFFFF"/>
                </a:solidFill>
                <a:latin typeface="微软雅黑" panose="020B0503020204020204" pitchFamily="34" charset="-122"/>
                <a:ea typeface="微软雅黑" panose="020B0503020204020204" pitchFamily="34" charset="-122"/>
              </a:rPr>
              <a:t>作业指导书</a:t>
            </a:r>
          </a:p>
        </p:txBody>
      </p:sp>
    </p:spTree>
    <p:extLst>
      <p:ext uri="{BB962C8B-B14F-4D97-AF65-F5344CB8AC3E}">
        <p14:creationId xmlns:p14="http://schemas.microsoft.com/office/powerpoint/2010/main" val="129354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2" name="AutoShape 5">
            <a:extLst>
              <a:ext uri="{FF2B5EF4-FFF2-40B4-BE49-F238E27FC236}">
                <a16:creationId xmlns:a16="http://schemas.microsoft.com/office/drawing/2014/main" xmlns="" id="{4F4768C9-3D57-4D04-B103-47D037C709DD}"/>
              </a:ext>
            </a:extLst>
          </p:cNvPr>
          <p:cNvSpPr>
            <a:spLocks/>
          </p:cNvSpPr>
          <p:nvPr/>
        </p:nvSpPr>
        <p:spPr bwMode="auto">
          <a:xfrm>
            <a:off x="9580523" y="1812904"/>
            <a:ext cx="2603500" cy="2603500"/>
          </a:xfrm>
          <a:prstGeom prst="diamond">
            <a:avLst/>
          </a:prstGeom>
          <a:solidFill>
            <a:schemeClr val="tx1">
              <a:lumMod val="50000"/>
              <a:lumOff val="50000"/>
            </a:schemeClr>
          </a:solidFill>
          <a:ln w="25400">
            <a:solidFill>
              <a:schemeClr val="tx1">
                <a:alpha val="0"/>
              </a:schemeClr>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23" name="Rectangle 21">
            <a:extLst>
              <a:ext uri="{FF2B5EF4-FFF2-40B4-BE49-F238E27FC236}">
                <a16:creationId xmlns:a16="http://schemas.microsoft.com/office/drawing/2014/main" xmlns="" id="{98061E63-B275-43D7-B192-0A799F04FAD4}"/>
              </a:ext>
            </a:extLst>
          </p:cNvPr>
          <p:cNvSpPr>
            <a:spLocks noChangeArrowheads="1"/>
          </p:cNvSpPr>
          <p:nvPr/>
        </p:nvSpPr>
        <p:spPr bwMode="auto">
          <a:xfrm>
            <a:off x="10126623" y="2744766"/>
            <a:ext cx="173355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2400" dirty="0">
                <a:solidFill>
                  <a:schemeClr val="bg1"/>
                </a:solidFill>
                <a:latin typeface="微软雅黑" panose="020B0503020204020204" pitchFamily="34" charset="-122"/>
                <a:ea typeface="微软雅黑" panose="020B0503020204020204" pitchFamily="34" charset="-122"/>
              </a:rPr>
              <a:t>压缩气体气瓶储存柜</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危险化学品储存柜分类</a:t>
            </a:r>
          </a:p>
        </p:txBody>
      </p:sp>
      <p:sp>
        <p:nvSpPr>
          <p:cNvPr id="25605" name="AutoShape 2">
            <a:extLst>
              <a:ext uri="{FF2B5EF4-FFF2-40B4-BE49-F238E27FC236}">
                <a16:creationId xmlns:a16="http://schemas.microsoft.com/office/drawing/2014/main" xmlns="" id="{8260144E-992F-432E-8ECB-1B56DE88C408}"/>
              </a:ext>
            </a:extLst>
          </p:cNvPr>
          <p:cNvSpPr>
            <a:spLocks/>
          </p:cNvSpPr>
          <p:nvPr/>
        </p:nvSpPr>
        <p:spPr bwMode="auto">
          <a:xfrm>
            <a:off x="7356651" y="1773238"/>
            <a:ext cx="2603500" cy="2603500"/>
          </a:xfrm>
          <a:prstGeom prst="diamond">
            <a:avLst/>
          </a:prstGeom>
          <a:solidFill>
            <a:schemeClr val="bg1">
              <a:lumMod val="65000"/>
            </a:schemeClr>
          </a:solidFill>
          <a:ln w="25400">
            <a:solidFill>
              <a:schemeClr val="tx1">
                <a:alpha val="0"/>
              </a:schemeClr>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25606" name="AutoShape 3">
            <a:extLst>
              <a:ext uri="{FF2B5EF4-FFF2-40B4-BE49-F238E27FC236}">
                <a16:creationId xmlns:a16="http://schemas.microsoft.com/office/drawing/2014/main" xmlns="" id="{1AB3A7E9-F7EC-48C0-A628-565F07598169}"/>
              </a:ext>
            </a:extLst>
          </p:cNvPr>
          <p:cNvSpPr>
            <a:spLocks/>
          </p:cNvSpPr>
          <p:nvPr/>
        </p:nvSpPr>
        <p:spPr bwMode="auto">
          <a:xfrm>
            <a:off x="5051601" y="1773238"/>
            <a:ext cx="2603500" cy="2603500"/>
          </a:xfrm>
          <a:prstGeom prst="diamond">
            <a:avLst/>
          </a:prstGeom>
          <a:solidFill>
            <a:srgbClr val="008CDD"/>
          </a:solidFill>
          <a:ln w="25400">
            <a:solidFill>
              <a:schemeClr val="tx1">
                <a:alpha val="0"/>
              </a:schemeClr>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25607" name="AutoShape 4">
            <a:extLst>
              <a:ext uri="{FF2B5EF4-FFF2-40B4-BE49-F238E27FC236}">
                <a16:creationId xmlns:a16="http://schemas.microsoft.com/office/drawing/2014/main" xmlns="" id="{F8DCD809-857D-4E51-9FB4-FABF3A7D05EA}"/>
              </a:ext>
            </a:extLst>
          </p:cNvPr>
          <p:cNvSpPr>
            <a:spLocks/>
          </p:cNvSpPr>
          <p:nvPr/>
        </p:nvSpPr>
        <p:spPr bwMode="auto">
          <a:xfrm>
            <a:off x="2771951" y="1773238"/>
            <a:ext cx="2603500" cy="2603500"/>
          </a:xfrm>
          <a:prstGeom prst="diamond">
            <a:avLst/>
          </a:prstGeom>
          <a:solidFill>
            <a:srgbClr val="FF0000"/>
          </a:solidFill>
          <a:ln w="25400">
            <a:solidFill>
              <a:schemeClr val="tx1">
                <a:alpha val="0"/>
              </a:schemeClr>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25608" name="AutoShape 5">
            <a:extLst>
              <a:ext uri="{FF2B5EF4-FFF2-40B4-BE49-F238E27FC236}">
                <a16:creationId xmlns:a16="http://schemas.microsoft.com/office/drawing/2014/main" xmlns="" id="{4F4768C9-3D57-4D04-B103-47D037C709DD}"/>
              </a:ext>
            </a:extLst>
          </p:cNvPr>
          <p:cNvSpPr>
            <a:spLocks/>
          </p:cNvSpPr>
          <p:nvPr/>
        </p:nvSpPr>
        <p:spPr bwMode="auto">
          <a:xfrm>
            <a:off x="384351" y="1773238"/>
            <a:ext cx="2603500" cy="2603500"/>
          </a:xfrm>
          <a:prstGeom prst="diamond">
            <a:avLst/>
          </a:prstGeom>
          <a:solidFill>
            <a:srgbClr val="FFFF00"/>
          </a:solidFill>
          <a:ln w="25400">
            <a:solidFill>
              <a:schemeClr val="tx1">
                <a:alpha val="0"/>
              </a:schemeClr>
            </a:solidFill>
            <a:miter lim="800000"/>
            <a:headEnd/>
            <a:tailEnd/>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25613" name="Rectangle 21">
            <a:extLst>
              <a:ext uri="{FF2B5EF4-FFF2-40B4-BE49-F238E27FC236}">
                <a16:creationId xmlns:a16="http://schemas.microsoft.com/office/drawing/2014/main" xmlns="" id="{98061E63-B275-43D7-B192-0A799F04FAD4}"/>
              </a:ext>
            </a:extLst>
          </p:cNvPr>
          <p:cNvSpPr>
            <a:spLocks noChangeArrowheads="1"/>
          </p:cNvSpPr>
          <p:nvPr/>
        </p:nvSpPr>
        <p:spPr bwMode="auto">
          <a:xfrm>
            <a:off x="930451" y="2705100"/>
            <a:ext cx="1454150" cy="100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2400" dirty="0">
                <a:solidFill>
                  <a:schemeClr val="bg1"/>
                </a:solidFill>
                <a:latin typeface="微软雅黑" panose="020B0503020204020204" pitchFamily="34" charset="-122"/>
                <a:ea typeface="微软雅黑" panose="020B0503020204020204" pitchFamily="34" charset="-122"/>
              </a:rPr>
              <a:t>易燃液体储存柜</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5614" name="Rectangle 21">
            <a:extLst>
              <a:ext uri="{FF2B5EF4-FFF2-40B4-BE49-F238E27FC236}">
                <a16:creationId xmlns:a16="http://schemas.microsoft.com/office/drawing/2014/main" xmlns="" id="{DEA429D8-A3E4-4644-88F5-82D157CA0D98}"/>
              </a:ext>
            </a:extLst>
          </p:cNvPr>
          <p:cNvSpPr>
            <a:spLocks noChangeArrowheads="1"/>
          </p:cNvSpPr>
          <p:nvPr/>
        </p:nvSpPr>
        <p:spPr bwMode="auto">
          <a:xfrm>
            <a:off x="3287889" y="2705100"/>
            <a:ext cx="1454150" cy="100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2400" dirty="0">
                <a:solidFill>
                  <a:schemeClr val="bg1"/>
                </a:solidFill>
                <a:latin typeface="微软雅黑" panose="020B0503020204020204" pitchFamily="34" charset="-122"/>
                <a:ea typeface="微软雅黑" panose="020B0503020204020204" pitchFamily="34" charset="-122"/>
              </a:rPr>
              <a:t>可燃液体储存柜</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5615" name="Rectangle 21">
            <a:extLst>
              <a:ext uri="{FF2B5EF4-FFF2-40B4-BE49-F238E27FC236}">
                <a16:creationId xmlns:a16="http://schemas.microsoft.com/office/drawing/2014/main" xmlns="" id="{958346E1-9AC0-4198-911A-59070FDBB45F}"/>
              </a:ext>
            </a:extLst>
          </p:cNvPr>
          <p:cNvSpPr>
            <a:spLocks noChangeArrowheads="1"/>
          </p:cNvSpPr>
          <p:nvPr/>
        </p:nvSpPr>
        <p:spPr bwMode="auto">
          <a:xfrm>
            <a:off x="5640564" y="2732088"/>
            <a:ext cx="1454150" cy="100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2400" dirty="0">
                <a:solidFill>
                  <a:schemeClr val="bg1"/>
                </a:solidFill>
                <a:latin typeface="微软雅黑" panose="020B0503020204020204" pitchFamily="34" charset="-122"/>
                <a:ea typeface="微软雅黑" panose="020B0503020204020204" pitchFamily="34" charset="-122"/>
              </a:rPr>
              <a:t>腐蚀性液体储存柜</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5616" name="Rectangle 21">
            <a:extLst>
              <a:ext uri="{FF2B5EF4-FFF2-40B4-BE49-F238E27FC236}">
                <a16:creationId xmlns:a16="http://schemas.microsoft.com/office/drawing/2014/main" xmlns="" id="{21B80490-3A41-46E7-9FF5-613C1BEE5B18}"/>
              </a:ext>
            </a:extLst>
          </p:cNvPr>
          <p:cNvSpPr>
            <a:spLocks noChangeArrowheads="1"/>
          </p:cNvSpPr>
          <p:nvPr/>
        </p:nvSpPr>
        <p:spPr bwMode="auto">
          <a:xfrm>
            <a:off x="7931326" y="2732088"/>
            <a:ext cx="1454150" cy="100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2400" dirty="0">
                <a:solidFill>
                  <a:schemeClr val="bg1"/>
                </a:solidFill>
                <a:latin typeface="微软雅黑" panose="020B0503020204020204" pitchFamily="34" charset="-122"/>
                <a:ea typeface="微软雅黑" panose="020B0503020204020204" pitchFamily="34" charset="-122"/>
              </a:rPr>
              <a:t>毒害品储存柜</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5617" name="TextBox 35">
            <a:extLst>
              <a:ext uri="{FF2B5EF4-FFF2-40B4-BE49-F238E27FC236}">
                <a16:creationId xmlns:a16="http://schemas.microsoft.com/office/drawing/2014/main" xmlns="" id="{BA4512BA-7E25-47F7-A2D9-358BC4C5D70E}"/>
              </a:ext>
            </a:extLst>
          </p:cNvPr>
          <p:cNvSpPr txBox="1">
            <a:spLocks noChangeArrowheads="1"/>
          </p:cNvSpPr>
          <p:nvPr/>
        </p:nvSpPr>
        <p:spPr bwMode="auto">
          <a:xfrm>
            <a:off x="721967" y="4673600"/>
            <a:ext cx="19351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rgbClr val="595959"/>
                </a:solidFill>
                <a:latin typeface="微软雅黑" panose="020B0503020204020204" pitchFamily="34" charset="-122"/>
                <a:ea typeface="微软雅黑" panose="020B0503020204020204" pitchFamily="34" charset="-122"/>
              </a:rPr>
              <a:t>用于储存易燃液体的柜体。</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25618" name="TextBox 35">
            <a:extLst>
              <a:ext uri="{FF2B5EF4-FFF2-40B4-BE49-F238E27FC236}">
                <a16:creationId xmlns:a16="http://schemas.microsoft.com/office/drawing/2014/main" xmlns="" id="{02214409-1378-4341-BBC8-8A7FA9426D5E}"/>
              </a:ext>
            </a:extLst>
          </p:cNvPr>
          <p:cNvSpPr txBox="1">
            <a:spLocks noChangeArrowheads="1"/>
          </p:cNvSpPr>
          <p:nvPr/>
        </p:nvSpPr>
        <p:spPr bwMode="auto">
          <a:xfrm>
            <a:off x="3057179" y="4673600"/>
            <a:ext cx="193516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rgbClr val="595959"/>
                </a:solidFill>
                <a:latin typeface="微软雅黑" panose="020B0503020204020204" pitchFamily="34" charset="-122"/>
                <a:ea typeface="微软雅黑" panose="020B0503020204020204" pitchFamily="34" charset="-122"/>
              </a:rPr>
              <a:t>用于储存可燃液体的柜体。</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25619" name="TextBox 35">
            <a:extLst>
              <a:ext uri="{FF2B5EF4-FFF2-40B4-BE49-F238E27FC236}">
                <a16:creationId xmlns:a16="http://schemas.microsoft.com/office/drawing/2014/main" xmlns="" id="{126A622D-79FB-45B4-8243-63FF5C8001EC}"/>
              </a:ext>
            </a:extLst>
          </p:cNvPr>
          <p:cNvSpPr txBox="1">
            <a:spLocks noChangeArrowheads="1"/>
          </p:cNvSpPr>
          <p:nvPr/>
        </p:nvSpPr>
        <p:spPr bwMode="auto">
          <a:xfrm>
            <a:off x="5392391" y="4673600"/>
            <a:ext cx="1964259"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rgbClr val="595959"/>
                </a:solidFill>
                <a:latin typeface="微软雅黑" panose="020B0503020204020204" pitchFamily="34" charset="-122"/>
                <a:ea typeface="微软雅黑" panose="020B0503020204020204" pitchFamily="34" charset="-122"/>
              </a:rPr>
              <a:t>用于储存腐蚀性液体的柜体</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25620" name="TextBox 35">
            <a:extLst>
              <a:ext uri="{FF2B5EF4-FFF2-40B4-BE49-F238E27FC236}">
                <a16:creationId xmlns:a16="http://schemas.microsoft.com/office/drawing/2014/main" xmlns="" id="{65DBE45A-4F77-43F4-816E-A238367D6828}"/>
              </a:ext>
            </a:extLst>
          </p:cNvPr>
          <p:cNvSpPr txBox="1">
            <a:spLocks noChangeArrowheads="1"/>
          </p:cNvSpPr>
          <p:nvPr/>
        </p:nvSpPr>
        <p:spPr bwMode="auto">
          <a:xfrm>
            <a:off x="7727603" y="4673600"/>
            <a:ext cx="1992593"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rgbClr val="595959"/>
                </a:solidFill>
                <a:latin typeface="微软雅黑" panose="020B0503020204020204" pitchFamily="34" charset="-122"/>
                <a:ea typeface="微软雅黑" panose="020B0503020204020204" pitchFamily="34" charset="-122"/>
              </a:rPr>
              <a:t>用于储存毒害品的</a:t>
            </a:r>
            <a:endParaRPr lang="en-US" altLang="zh-CN" sz="1400" dirty="0">
              <a:solidFill>
                <a:srgbClr val="595959"/>
              </a:solidFill>
              <a:latin typeface="微软雅黑" panose="020B0503020204020204" pitchFamily="34" charset="-122"/>
              <a:ea typeface="微软雅黑" panose="020B0503020204020204" pitchFamily="34" charset="-122"/>
            </a:endParaRPr>
          </a:p>
          <a:p>
            <a:pPr algn="ctr">
              <a:lnSpc>
                <a:spcPct val="130000"/>
              </a:lnSpc>
              <a:spcBef>
                <a:spcPct val="0"/>
              </a:spcBef>
              <a:buNone/>
            </a:pPr>
            <a:r>
              <a:rPr lang="zh-CN" altLang="en-US" sz="1400" dirty="0">
                <a:solidFill>
                  <a:srgbClr val="595959"/>
                </a:solidFill>
                <a:latin typeface="微软雅黑" panose="020B0503020204020204" pitchFamily="34" charset="-122"/>
                <a:ea typeface="微软雅黑" panose="020B0503020204020204" pitchFamily="34" charset="-122"/>
              </a:rPr>
              <a:t>柜体</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24" name="TextBox 35">
            <a:extLst>
              <a:ext uri="{FF2B5EF4-FFF2-40B4-BE49-F238E27FC236}">
                <a16:creationId xmlns:a16="http://schemas.microsoft.com/office/drawing/2014/main" xmlns="" id="{65DBE45A-4F77-43F4-816E-A238367D6828}"/>
              </a:ext>
            </a:extLst>
          </p:cNvPr>
          <p:cNvSpPr txBox="1">
            <a:spLocks noChangeArrowheads="1"/>
          </p:cNvSpPr>
          <p:nvPr/>
        </p:nvSpPr>
        <p:spPr bwMode="auto">
          <a:xfrm>
            <a:off x="9870509" y="4675688"/>
            <a:ext cx="2313513"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rgbClr val="595959"/>
                </a:solidFill>
                <a:latin typeface="微软雅黑" panose="020B0503020204020204" pitchFamily="34" charset="-122"/>
                <a:ea typeface="微软雅黑" panose="020B0503020204020204" pitchFamily="34" charset="-122"/>
              </a:rPr>
              <a:t>用于储存压缩气体气瓶的柜体</a:t>
            </a:r>
            <a:endParaRPr lang="en-US" altLang="zh-CN" sz="1400" dirty="0">
              <a:solidFill>
                <a:srgbClr val="595959"/>
              </a:solidFill>
              <a:latin typeface="微软雅黑" panose="020B0503020204020204" pitchFamily="34" charset="-122"/>
              <a:ea typeface="微软雅黑" panose="020B0503020204020204" pitchFamily="34" charset="-122"/>
            </a:endParaRPr>
          </a:p>
        </p:txBody>
      </p:sp>
      <p:sp>
        <p:nvSpPr>
          <p:cNvPr id="2" name="矩形 1"/>
          <p:cNvSpPr/>
          <p:nvPr/>
        </p:nvSpPr>
        <p:spPr>
          <a:xfrm>
            <a:off x="715963" y="1144622"/>
            <a:ext cx="11495455" cy="369332"/>
          </a:xfrm>
          <a:prstGeom prst="rect">
            <a:avLst/>
          </a:prstGeom>
        </p:spPr>
        <p:txBody>
          <a:bodyPr wrap="none">
            <a:spAutoFit/>
          </a:bodyPr>
          <a:lstStyle/>
          <a:p>
            <a:r>
              <a:rPr lang="zh-CN" altLang="en-US" dirty="0">
                <a:solidFill>
                  <a:srgbClr val="000000"/>
                </a:solidFill>
                <a:latin typeface="微软雅黑" panose="020B0503020204020204" pitchFamily="34" charset="-122"/>
                <a:ea typeface="微软雅黑" panose="020B0503020204020204" pitchFamily="34" charset="-122"/>
              </a:rPr>
              <a:t>危险化学品储存柜：</a:t>
            </a:r>
            <a:r>
              <a:rPr lang="zh-CN" altLang="en-US" dirty="0">
                <a:latin typeface="微软雅黑" panose="020B0503020204020204" pitchFamily="34" charset="-122"/>
                <a:ea typeface="微软雅黑" panose="020B0503020204020204" pitchFamily="34" charset="-122"/>
              </a:rPr>
              <a:t>用于储存易燃液体、可燃液体、腐蚀性液体、毒害品、压缩气体气瓶等危险化学品的柜体。</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应急处置</a:t>
            </a:r>
          </a:p>
        </p:txBody>
      </p:sp>
      <p:sp>
        <p:nvSpPr>
          <p:cNvPr id="3" name="矩形 2"/>
          <p:cNvSpPr/>
          <p:nvPr/>
        </p:nvSpPr>
        <p:spPr>
          <a:xfrm>
            <a:off x="715963" y="1080419"/>
            <a:ext cx="11050051" cy="923330"/>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dirty="0">
                <a:solidFill>
                  <a:srgbClr val="000000"/>
                </a:solidFill>
                <a:latin typeface="微软雅黑" panose="020B0503020204020204" pitchFamily="34" charset="-122"/>
                <a:ea typeface="微软雅黑" panose="020B0503020204020204" pitchFamily="34" charset="-122"/>
              </a:rPr>
              <a:t>使用单位应编制符合</a:t>
            </a:r>
            <a:r>
              <a:rPr lang="en-US" altLang="zh-CN" dirty="0">
                <a:solidFill>
                  <a:srgbClr val="000000"/>
                </a:solidFill>
                <a:latin typeface="微软雅黑" panose="020B0503020204020204" pitchFamily="34" charset="-122"/>
                <a:ea typeface="微软雅黑" panose="020B0503020204020204" pitchFamily="34" charset="-122"/>
              </a:rPr>
              <a:t>GB/T 29639</a:t>
            </a:r>
            <a:r>
              <a:rPr lang="zh-CN" altLang="en-US" dirty="0">
                <a:solidFill>
                  <a:srgbClr val="000000"/>
                </a:solidFill>
                <a:latin typeface="微软雅黑" panose="020B0503020204020204" pitchFamily="34" charset="-122"/>
                <a:ea typeface="微软雅黑" panose="020B0503020204020204" pitchFamily="34" charset="-122"/>
              </a:rPr>
              <a:t>要求的危险化学品储存柜</a:t>
            </a:r>
            <a:r>
              <a:rPr lang="zh-CN" altLang="en-US" dirty="0">
                <a:solidFill>
                  <a:srgbClr val="FF5844"/>
                </a:solidFill>
                <a:latin typeface="微软雅黑" panose="020B0503020204020204" pitchFamily="34" charset="-122"/>
                <a:ea typeface="微软雅黑" panose="020B0503020204020204" pitchFamily="34" charset="-122"/>
              </a:rPr>
              <a:t>现场处置方案及应急处置卡</a:t>
            </a:r>
            <a:r>
              <a:rPr lang="zh-CN" altLang="en-US" dirty="0">
                <a:solidFill>
                  <a:srgbClr val="000000"/>
                </a:solidFill>
                <a:latin typeface="微软雅黑" panose="020B0503020204020204" pitchFamily="34" charset="-122"/>
                <a:ea typeface="微软雅黑" panose="020B0503020204020204" pitchFamily="34" charset="-122"/>
              </a:rPr>
              <a:t>。 </a:t>
            </a:r>
          </a:p>
          <a:p>
            <a:pPr marL="285750" indent="-285750">
              <a:lnSpc>
                <a:spcPct val="150000"/>
              </a:lnSpc>
              <a:buFont typeface="Wingdings" panose="05000000000000000000" pitchFamily="2" charset="2"/>
              <a:buChar char="l"/>
            </a:pPr>
            <a:r>
              <a:rPr lang="zh-CN" altLang="en-US" dirty="0">
                <a:solidFill>
                  <a:srgbClr val="000000"/>
                </a:solidFill>
                <a:latin typeface="微软雅黑" panose="020B0503020204020204" pitchFamily="34" charset="-122"/>
                <a:ea typeface="微软雅黑" panose="020B0503020204020204" pitchFamily="34" charset="-122"/>
              </a:rPr>
              <a:t>使用单位应</a:t>
            </a:r>
            <a:r>
              <a:rPr lang="zh-CN" altLang="en-US" dirty="0">
                <a:solidFill>
                  <a:srgbClr val="FF5844"/>
                </a:solidFill>
                <a:latin typeface="微软雅黑" panose="020B0503020204020204" pitchFamily="34" charset="-122"/>
                <a:ea typeface="微软雅黑" panose="020B0503020204020204" pitchFamily="34" charset="-122"/>
              </a:rPr>
              <a:t>每半年</a:t>
            </a:r>
            <a:r>
              <a:rPr lang="zh-CN" altLang="en-US" dirty="0">
                <a:solidFill>
                  <a:srgbClr val="000000"/>
                </a:solidFill>
                <a:latin typeface="微软雅黑" panose="020B0503020204020204" pitchFamily="34" charset="-122"/>
                <a:ea typeface="微软雅黑" panose="020B0503020204020204" pitchFamily="34" charset="-122"/>
              </a:rPr>
              <a:t>至少组织相关人员进行一次应急演练，并做好演练记录。 </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943128" y="2765233"/>
            <a:ext cx="1932274" cy="2684334"/>
          </a:xfrm>
          <a:prstGeom prst="rect">
            <a:avLst/>
          </a:prstGeom>
          <a:ln>
            <a:solidFill>
              <a:srgbClr val="008CDD"/>
            </a:solidFill>
          </a:ln>
        </p:spPr>
      </p:pic>
      <p:pic>
        <p:nvPicPr>
          <p:cNvPr id="5" name="图片 4"/>
          <p:cNvPicPr>
            <a:picLocks noChangeAspect="1"/>
          </p:cNvPicPr>
          <p:nvPr/>
        </p:nvPicPr>
        <p:blipFill>
          <a:blip r:embed="rId4"/>
          <a:stretch>
            <a:fillRect/>
          </a:stretch>
        </p:blipFill>
        <p:spPr>
          <a:xfrm>
            <a:off x="3382178" y="2765233"/>
            <a:ext cx="3554739" cy="265997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5315" y="2765233"/>
            <a:ext cx="4724936" cy="2659439"/>
          </a:xfrm>
          <a:prstGeom prst="rect">
            <a:avLst/>
          </a:prstGeom>
        </p:spPr>
      </p:pic>
    </p:spTree>
    <p:extLst>
      <p:ext uri="{BB962C8B-B14F-4D97-AF65-F5344CB8AC3E}">
        <p14:creationId xmlns:p14="http://schemas.microsoft.com/office/powerpoint/2010/main" val="3203261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管理人员要求</a:t>
            </a:r>
          </a:p>
        </p:txBody>
      </p:sp>
      <p:sp>
        <p:nvSpPr>
          <p:cNvPr id="2" name="矩形 1"/>
          <p:cNvSpPr/>
          <p:nvPr/>
        </p:nvSpPr>
        <p:spPr>
          <a:xfrm>
            <a:off x="639763" y="1196762"/>
            <a:ext cx="10245820" cy="1754326"/>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危险化学品储存柜管理人员应具备危险化学品安全使用知识和危险化学品事故应急处置能力。</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危险化学品储存柜管理人员应进行安全培训，经使用单位考核合格后才能上岗。</a:t>
            </a:r>
          </a:p>
          <a:p>
            <a:pPr marL="285750" indent="-285750">
              <a:lnSpc>
                <a:spcPct val="15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危险化学品储存柜管理人员应正确选用和配戴符合</a:t>
            </a:r>
            <a:r>
              <a:rPr lang="en-US" altLang="zh-CN" dirty="0">
                <a:latin typeface="微软雅黑" panose="020B0503020204020204" pitchFamily="34" charset="-122"/>
                <a:ea typeface="微软雅黑" panose="020B0503020204020204" pitchFamily="34" charset="-122"/>
              </a:rPr>
              <a:t>GB/T 11651</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GB/T 29510</a:t>
            </a:r>
            <a:r>
              <a:rPr lang="zh-CN" altLang="en-US" dirty="0">
                <a:latin typeface="微软雅黑" panose="020B0503020204020204" pitchFamily="34" charset="-122"/>
                <a:ea typeface="微软雅黑" panose="020B0503020204020204" pitchFamily="34" charset="-122"/>
              </a:rPr>
              <a:t>等标准规定的个体劳动防护用品。</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19" y="3359160"/>
            <a:ext cx="4125832" cy="2947023"/>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4555" r="4120"/>
          <a:stretch/>
        </p:blipFill>
        <p:spPr>
          <a:xfrm>
            <a:off x="6529178" y="3335050"/>
            <a:ext cx="4102100" cy="3056569"/>
          </a:xfrm>
          <a:prstGeom prst="rect">
            <a:avLst/>
          </a:prstGeom>
        </p:spPr>
      </p:pic>
    </p:spTree>
    <p:extLst>
      <p:ext uri="{BB962C8B-B14F-4D97-AF65-F5344CB8AC3E}">
        <p14:creationId xmlns:p14="http://schemas.microsoft.com/office/powerpoint/2010/main" val="454916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个体劳动防护用品</a:t>
            </a:r>
          </a:p>
        </p:txBody>
      </p:sp>
      <p:pic>
        <p:nvPicPr>
          <p:cNvPr id="2" name="图片 1"/>
          <p:cNvPicPr>
            <a:picLocks noChangeAspect="1"/>
          </p:cNvPicPr>
          <p:nvPr/>
        </p:nvPicPr>
        <p:blipFill>
          <a:blip r:embed="rId3"/>
          <a:stretch>
            <a:fillRect/>
          </a:stretch>
        </p:blipFill>
        <p:spPr>
          <a:xfrm>
            <a:off x="1533240" y="1543336"/>
            <a:ext cx="4306599" cy="2502655"/>
          </a:xfrm>
          <a:prstGeom prst="rect">
            <a:avLst/>
          </a:prstGeom>
        </p:spPr>
      </p:pic>
      <p:pic>
        <p:nvPicPr>
          <p:cNvPr id="3" name="图片 2"/>
          <p:cNvPicPr>
            <a:picLocks noChangeAspect="1"/>
          </p:cNvPicPr>
          <p:nvPr/>
        </p:nvPicPr>
        <p:blipFill>
          <a:blip r:embed="rId4"/>
          <a:stretch>
            <a:fillRect/>
          </a:stretch>
        </p:blipFill>
        <p:spPr>
          <a:xfrm>
            <a:off x="5931228" y="1530633"/>
            <a:ext cx="4243079" cy="2515358"/>
          </a:xfrm>
          <a:prstGeom prst="rect">
            <a:avLst/>
          </a:prstGeom>
        </p:spPr>
      </p:pic>
      <p:pic>
        <p:nvPicPr>
          <p:cNvPr id="4" name="图片 3"/>
          <p:cNvPicPr>
            <a:picLocks noChangeAspect="1"/>
          </p:cNvPicPr>
          <p:nvPr/>
        </p:nvPicPr>
        <p:blipFill>
          <a:blip r:embed="rId5"/>
          <a:stretch>
            <a:fillRect/>
          </a:stretch>
        </p:blipFill>
        <p:spPr>
          <a:xfrm>
            <a:off x="1622167" y="4138382"/>
            <a:ext cx="4217672" cy="2426432"/>
          </a:xfrm>
          <a:prstGeom prst="rect">
            <a:avLst/>
          </a:prstGeom>
        </p:spPr>
      </p:pic>
      <p:pic>
        <p:nvPicPr>
          <p:cNvPr id="6" name="图片 5"/>
          <p:cNvPicPr>
            <a:picLocks noChangeAspect="1"/>
          </p:cNvPicPr>
          <p:nvPr/>
        </p:nvPicPr>
        <p:blipFill>
          <a:blip r:embed="rId6"/>
          <a:stretch>
            <a:fillRect/>
          </a:stretch>
        </p:blipFill>
        <p:spPr>
          <a:xfrm>
            <a:off x="6007451" y="4138382"/>
            <a:ext cx="4166856" cy="2477247"/>
          </a:xfrm>
          <a:prstGeom prst="rect">
            <a:avLst/>
          </a:prstGeom>
        </p:spPr>
      </p:pic>
    </p:spTree>
    <p:extLst>
      <p:ext uri="{BB962C8B-B14F-4D97-AF65-F5344CB8AC3E}">
        <p14:creationId xmlns:p14="http://schemas.microsoft.com/office/powerpoint/2010/main" val="3360921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个体劳动防护用品</a:t>
            </a:r>
          </a:p>
        </p:txBody>
      </p:sp>
      <p:pic>
        <p:nvPicPr>
          <p:cNvPr id="9" name="图片 8"/>
          <p:cNvPicPr>
            <a:picLocks noChangeAspect="1"/>
          </p:cNvPicPr>
          <p:nvPr/>
        </p:nvPicPr>
        <p:blipFill>
          <a:blip r:embed="rId3"/>
          <a:stretch>
            <a:fillRect/>
          </a:stretch>
        </p:blipFill>
        <p:spPr>
          <a:xfrm>
            <a:off x="503238" y="1308662"/>
            <a:ext cx="7061027" cy="4704050"/>
          </a:xfrm>
          <a:prstGeom prst="rect">
            <a:avLst/>
          </a:prstGeom>
        </p:spPr>
      </p:pic>
      <p:pic>
        <p:nvPicPr>
          <p:cNvPr id="12" name="图片 11"/>
          <p:cNvPicPr>
            <a:picLocks noChangeAspect="1"/>
          </p:cNvPicPr>
          <p:nvPr/>
        </p:nvPicPr>
        <p:blipFill>
          <a:blip r:embed="rId4"/>
          <a:stretch>
            <a:fillRect/>
          </a:stretch>
        </p:blipFill>
        <p:spPr>
          <a:xfrm>
            <a:off x="7995805" y="1399141"/>
            <a:ext cx="3774923" cy="2566947"/>
          </a:xfrm>
          <a:prstGeom prst="rect">
            <a:avLst/>
          </a:prstGeom>
        </p:spPr>
      </p:pic>
      <p:pic>
        <p:nvPicPr>
          <p:cNvPr id="13" name="图片 12"/>
          <p:cNvPicPr>
            <a:picLocks noChangeAspect="1"/>
          </p:cNvPicPr>
          <p:nvPr/>
        </p:nvPicPr>
        <p:blipFill>
          <a:blip r:embed="rId5"/>
          <a:stretch>
            <a:fillRect/>
          </a:stretch>
        </p:blipFill>
        <p:spPr>
          <a:xfrm>
            <a:off x="8075364" y="3966088"/>
            <a:ext cx="3615806" cy="1630481"/>
          </a:xfrm>
          <a:prstGeom prst="rect">
            <a:avLst/>
          </a:prstGeom>
        </p:spPr>
      </p:pic>
    </p:spTree>
    <p:extLst>
      <p:ext uri="{BB962C8B-B14F-4D97-AF65-F5344CB8AC3E}">
        <p14:creationId xmlns:p14="http://schemas.microsoft.com/office/powerpoint/2010/main" val="2077516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16">
            <a:extLst>
              <a:ext uri="{FF2B5EF4-FFF2-40B4-BE49-F238E27FC236}">
                <a16:creationId xmlns:a16="http://schemas.microsoft.com/office/drawing/2014/main" xmlns="" id="{D69B6476-136F-4802-A3E9-EB1D51C60A57}"/>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41987" name="矩形 7">
            <a:extLst>
              <a:ext uri="{FF2B5EF4-FFF2-40B4-BE49-F238E27FC236}">
                <a16:creationId xmlns:a16="http://schemas.microsoft.com/office/drawing/2014/main" xmlns="" id="{A1A6C2B1-F18C-4C7C-8E17-DF13909CA80B}"/>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41988" name="文本框 1">
            <a:extLst>
              <a:ext uri="{FF2B5EF4-FFF2-40B4-BE49-F238E27FC236}">
                <a16:creationId xmlns:a16="http://schemas.microsoft.com/office/drawing/2014/main" xmlns="" id="{C42992FB-51B3-4481-AC55-9D4A4FEBD7CC}"/>
              </a:ext>
            </a:extLst>
          </p:cNvPr>
          <p:cNvSpPr txBox="1">
            <a:spLocks noChangeArrowheads="1"/>
          </p:cNvSpPr>
          <p:nvPr/>
        </p:nvSpPr>
        <p:spPr bwMode="auto">
          <a:xfrm>
            <a:off x="777875" y="327025"/>
            <a:ext cx="6630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危险化学品储存柜安全检查及维修</a:t>
            </a:r>
          </a:p>
        </p:txBody>
      </p:sp>
      <p:grpSp>
        <p:nvGrpSpPr>
          <p:cNvPr id="41989" name="Group 2">
            <a:extLst>
              <a:ext uri="{FF2B5EF4-FFF2-40B4-BE49-F238E27FC236}">
                <a16:creationId xmlns:a16="http://schemas.microsoft.com/office/drawing/2014/main" xmlns="" id="{CA0AD370-07CA-420B-BEB0-66034DF42E1D}"/>
              </a:ext>
            </a:extLst>
          </p:cNvPr>
          <p:cNvGrpSpPr>
            <a:grpSpLocks/>
          </p:cNvGrpSpPr>
          <p:nvPr/>
        </p:nvGrpSpPr>
        <p:grpSpPr bwMode="auto">
          <a:xfrm>
            <a:off x="4137025" y="1741774"/>
            <a:ext cx="3956050" cy="4008438"/>
            <a:chOff x="0" y="0"/>
            <a:chExt cx="4984" cy="5050"/>
          </a:xfrm>
        </p:grpSpPr>
        <p:sp>
          <p:nvSpPr>
            <p:cNvPr id="42003" name="AutoShape 4">
              <a:extLst>
                <a:ext uri="{FF2B5EF4-FFF2-40B4-BE49-F238E27FC236}">
                  <a16:creationId xmlns:a16="http://schemas.microsoft.com/office/drawing/2014/main" xmlns="" id="{84FE9F16-3953-40B7-8107-883A86C55295}"/>
                </a:ext>
              </a:extLst>
            </p:cNvPr>
            <p:cNvSpPr>
              <a:spLocks/>
            </p:cNvSpPr>
            <p:nvPr/>
          </p:nvSpPr>
          <p:spPr bwMode="auto">
            <a:xfrm>
              <a:off x="1520" y="1532"/>
              <a:ext cx="1944" cy="1944"/>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755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04" name="AutoShape 7">
              <a:extLst>
                <a:ext uri="{FF2B5EF4-FFF2-40B4-BE49-F238E27FC236}">
                  <a16:creationId xmlns:a16="http://schemas.microsoft.com/office/drawing/2014/main" xmlns="" id="{90038F31-F2E4-4674-9F2B-F892BB6BA36F}"/>
                </a:ext>
              </a:extLst>
            </p:cNvPr>
            <p:cNvSpPr>
              <a:spLocks/>
            </p:cNvSpPr>
            <p:nvPr/>
          </p:nvSpPr>
          <p:spPr bwMode="auto">
            <a:xfrm>
              <a:off x="479" y="545"/>
              <a:ext cx="4025" cy="4025"/>
            </a:xfrm>
            <a:custGeom>
              <a:avLst/>
              <a:gdLst>
                <a:gd name="T0" fmla="*/ 1 w 19679"/>
                <a:gd name="T1" fmla="*/ 0 h 19679"/>
                <a:gd name="T2" fmla="*/ 1 w 19679"/>
                <a:gd name="T3" fmla="*/ 1 h 19679"/>
                <a:gd name="T4" fmla="*/ 0 w 19679"/>
                <a:gd name="T5" fmla="*/ 1 h 19679"/>
                <a:gd name="T6" fmla="*/ 0 w 19679"/>
                <a:gd name="T7" fmla="*/ 0 h 19679"/>
                <a:gd name="T8" fmla="*/ 1 w 19679"/>
                <a:gd name="T9" fmla="*/ 0 h 19679"/>
                <a:gd name="T10" fmla="*/ 1 w 19679"/>
                <a:gd name="T11" fmla="*/ 0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noFill/>
            <a:ln w="127000">
              <a:solidFill>
                <a:srgbClr val="175593">
                  <a:alpha val="52940"/>
                </a:srgbClr>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42005" name="AutoShape 8">
              <a:extLst>
                <a:ext uri="{FF2B5EF4-FFF2-40B4-BE49-F238E27FC236}">
                  <a16:creationId xmlns:a16="http://schemas.microsoft.com/office/drawing/2014/main" xmlns="" id="{3E1091D5-25F6-448E-B287-D748C4253C5A}"/>
                </a:ext>
              </a:extLst>
            </p:cNvPr>
            <p:cNvSpPr>
              <a:spLocks/>
            </p:cNvSpPr>
            <p:nvPr/>
          </p:nvSpPr>
          <p:spPr bwMode="auto">
            <a:xfrm>
              <a:off x="0" y="952"/>
              <a:ext cx="1341" cy="1342"/>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584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06" name="AutoShape 9">
              <a:extLst>
                <a:ext uri="{FF2B5EF4-FFF2-40B4-BE49-F238E27FC236}">
                  <a16:creationId xmlns:a16="http://schemas.microsoft.com/office/drawing/2014/main" xmlns="" id="{F4363AF7-D9EC-4D0B-B941-0BC9C4FF2EC3}"/>
                </a:ext>
              </a:extLst>
            </p:cNvPr>
            <p:cNvSpPr>
              <a:spLocks/>
            </p:cNvSpPr>
            <p:nvPr/>
          </p:nvSpPr>
          <p:spPr bwMode="auto">
            <a:xfrm>
              <a:off x="1821" y="0"/>
              <a:ext cx="1341" cy="1341"/>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71C14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07" name="AutoShape 10">
              <a:extLst>
                <a:ext uri="{FF2B5EF4-FFF2-40B4-BE49-F238E27FC236}">
                  <a16:creationId xmlns:a16="http://schemas.microsoft.com/office/drawing/2014/main" xmlns="" id="{CFA044BC-6C5B-4426-9553-8D4D024FF3F5}"/>
                </a:ext>
              </a:extLst>
            </p:cNvPr>
            <p:cNvSpPr>
              <a:spLocks/>
            </p:cNvSpPr>
            <p:nvPr/>
          </p:nvSpPr>
          <p:spPr bwMode="auto">
            <a:xfrm>
              <a:off x="0" y="2654"/>
              <a:ext cx="1341" cy="1341"/>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8C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08" name="AutoShape 11">
              <a:extLst>
                <a:ext uri="{FF2B5EF4-FFF2-40B4-BE49-F238E27FC236}">
                  <a16:creationId xmlns:a16="http://schemas.microsoft.com/office/drawing/2014/main" xmlns="" id="{5A579FE9-961C-44B9-8518-1E962AC40756}"/>
                </a:ext>
              </a:extLst>
            </p:cNvPr>
            <p:cNvSpPr>
              <a:spLocks/>
            </p:cNvSpPr>
            <p:nvPr/>
          </p:nvSpPr>
          <p:spPr bwMode="auto">
            <a:xfrm>
              <a:off x="3622" y="952"/>
              <a:ext cx="1342" cy="1342"/>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B1D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09" name="AutoShape 12">
              <a:extLst>
                <a:ext uri="{FF2B5EF4-FFF2-40B4-BE49-F238E27FC236}">
                  <a16:creationId xmlns:a16="http://schemas.microsoft.com/office/drawing/2014/main" xmlns="" id="{CDEE08B1-C513-4B66-A384-9E2396A69D6F}"/>
                </a:ext>
              </a:extLst>
            </p:cNvPr>
            <p:cNvSpPr>
              <a:spLocks/>
            </p:cNvSpPr>
            <p:nvPr/>
          </p:nvSpPr>
          <p:spPr bwMode="auto">
            <a:xfrm>
              <a:off x="1821" y="3708"/>
              <a:ext cx="1341" cy="1342"/>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7B54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10" name="AutoShape 13">
              <a:extLst>
                <a:ext uri="{FF2B5EF4-FFF2-40B4-BE49-F238E27FC236}">
                  <a16:creationId xmlns:a16="http://schemas.microsoft.com/office/drawing/2014/main" xmlns="" id="{4D52E5B5-EFF9-4ACE-9E22-65AB27149E32}"/>
                </a:ext>
              </a:extLst>
            </p:cNvPr>
            <p:cNvSpPr>
              <a:spLocks/>
            </p:cNvSpPr>
            <p:nvPr/>
          </p:nvSpPr>
          <p:spPr bwMode="auto">
            <a:xfrm>
              <a:off x="3642" y="2654"/>
              <a:ext cx="1342" cy="1341"/>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CFA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11" name="AutoShape 14">
              <a:extLst>
                <a:ext uri="{FF2B5EF4-FFF2-40B4-BE49-F238E27FC236}">
                  <a16:creationId xmlns:a16="http://schemas.microsoft.com/office/drawing/2014/main" xmlns="" id="{6560A01B-F348-47D7-86CF-33671899B7F6}"/>
                </a:ext>
              </a:extLst>
            </p:cNvPr>
            <p:cNvSpPr>
              <a:spLocks/>
            </p:cNvSpPr>
            <p:nvPr/>
          </p:nvSpPr>
          <p:spPr bwMode="auto">
            <a:xfrm>
              <a:off x="4122" y="1427"/>
              <a:ext cx="424" cy="4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grpSp>
          <p:nvGrpSpPr>
            <p:cNvPr id="42012" name="Group 15">
              <a:extLst>
                <a:ext uri="{FF2B5EF4-FFF2-40B4-BE49-F238E27FC236}">
                  <a16:creationId xmlns:a16="http://schemas.microsoft.com/office/drawing/2014/main" xmlns="" id="{9906CE69-E8C4-48C6-866A-49E199C72B9E}"/>
                </a:ext>
              </a:extLst>
            </p:cNvPr>
            <p:cNvGrpSpPr>
              <a:grpSpLocks/>
            </p:cNvGrpSpPr>
            <p:nvPr/>
          </p:nvGrpSpPr>
          <p:grpSpPr bwMode="auto">
            <a:xfrm>
              <a:off x="484" y="3126"/>
              <a:ext cx="381" cy="368"/>
              <a:chOff x="0" y="0"/>
              <a:chExt cx="380" cy="367"/>
            </a:xfrm>
          </p:grpSpPr>
          <p:sp>
            <p:nvSpPr>
              <p:cNvPr id="42017" name="AutoShape 16">
                <a:extLst>
                  <a:ext uri="{FF2B5EF4-FFF2-40B4-BE49-F238E27FC236}">
                    <a16:creationId xmlns:a16="http://schemas.microsoft.com/office/drawing/2014/main" xmlns="" id="{994024A1-7029-4470-848E-A2F7958AF77B}"/>
                  </a:ext>
                </a:extLst>
              </p:cNvPr>
              <p:cNvSpPr>
                <a:spLocks/>
              </p:cNvSpPr>
              <p:nvPr/>
            </p:nvSpPr>
            <p:spPr bwMode="auto">
              <a:xfrm>
                <a:off x="0" y="0"/>
                <a:ext cx="380" cy="3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
                  <a:gd name="T85" fmla="*/ 0 h 21600"/>
                  <a:gd name="T86" fmla="*/ 21600 w 21600"/>
                  <a:gd name="T87" fmla="*/ 21600 h 216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18" name="AutoShape 17">
                <a:extLst>
                  <a:ext uri="{FF2B5EF4-FFF2-40B4-BE49-F238E27FC236}">
                    <a16:creationId xmlns:a16="http://schemas.microsoft.com/office/drawing/2014/main" xmlns="" id="{A5859F8F-D968-4B3B-B04A-B624A20D6738}"/>
                  </a:ext>
                </a:extLst>
              </p:cNvPr>
              <p:cNvSpPr>
                <a:spLocks/>
              </p:cNvSpPr>
              <p:nvPr/>
            </p:nvSpPr>
            <p:spPr bwMode="auto">
              <a:xfrm>
                <a:off x="179" y="241"/>
                <a:ext cx="28" cy="31"/>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 name="T18" fmla="*/ 0 w 19679"/>
                  <a:gd name="T19" fmla="*/ 0 h 19679"/>
                  <a:gd name="T20" fmla="*/ 19679 w 19679"/>
                  <a:gd name="T21" fmla="*/ 19679 h 19679"/>
                </a:gdLst>
                <a:ahLst/>
                <a:cxnLst>
                  <a:cxn ang="T12">
                    <a:pos x="T0" y="T1"/>
                  </a:cxn>
                  <a:cxn ang="T13">
                    <a:pos x="T2" y="T3"/>
                  </a:cxn>
                  <a:cxn ang="T14">
                    <a:pos x="T4" y="T5"/>
                  </a:cxn>
                  <a:cxn ang="T15">
                    <a:pos x="T6" y="T7"/>
                  </a:cxn>
                  <a:cxn ang="T16">
                    <a:pos x="T8" y="T9"/>
                  </a:cxn>
                  <a:cxn ang="T17">
                    <a:pos x="T10" y="T11"/>
                  </a:cxn>
                </a:cxnLst>
                <a:rect l="T18" t="T19" r="T20" b="T21"/>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grpSp>
        <p:sp>
          <p:nvSpPr>
            <p:cNvPr id="42013" name="AutoShape 18">
              <a:extLst>
                <a:ext uri="{FF2B5EF4-FFF2-40B4-BE49-F238E27FC236}">
                  <a16:creationId xmlns:a16="http://schemas.microsoft.com/office/drawing/2014/main" xmlns="" id="{D402C89B-E293-41D8-9F6A-37D1E044C0AC}"/>
                </a:ext>
              </a:extLst>
            </p:cNvPr>
            <p:cNvSpPr>
              <a:spLocks/>
            </p:cNvSpPr>
            <p:nvPr/>
          </p:nvSpPr>
          <p:spPr bwMode="auto">
            <a:xfrm>
              <a:off x="2328" y="4274"/>
              <a:ext cx="376" cy="3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14" name="AutoShape 19">
              <a:extLst>
                <a:ext uri="{FF2B5EF4-FFF2-40B4-BE49-F238E27FC236}">
                  <a16:creationId xmlns:a16="http://schemas.microsoft.com/office/drawing/2014/main" xmlns="" id="{1E3E9F8B-DCCA-4C76-B9CC-52556F6D7E04}"/>
                </a:ext>
              </a:extLst>
            </p:cNvPr>
            <p:cNvSpPr>
              <a:spLocks/>
            </p:cNvSpPr>
            <p:nvPr/>
          </p:nvSpPr>
          <p:spPr bwMode="auto">
            <a:xfrm>
              <a:off x="2251" y="507"/>
              <a:ext cx="488" cy="3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600"/>
                <a:gd name="T118" fmla="*/ 0 h 21600"/>
                <a:gd name="T119" fmla="*/ 21600 w 21600"/>
                <a:gd name="T120" fmla="*/ 21600 h 21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15" name="AutoShape 20">
              <a:extLst>
                <a:ext uri="{FF2B5EF4-FFF2-40B4-BE49-F238E27FC236}">
                  <a16:creationId xmlns:a16="http://schemas.microsoft.com/office/drawing/2014/main" xmlns="" id="{824762BF-2E85-4BF1-8A29-DABD0D4B61C8}"/>
                </a:ext>
              </a:extLst>
            </p:cNvPr>
            <p:cNvSpPr>
              <a:spLocks/>
            </p:cNvSpPr>
            <p:nvPr/>
          </p:nvSpPr>
          <p:spPr bwMode="auto">
            <a:xfrm>
              <a:off x="475" y="1424"/>
              <a:ext cx="397" cy="3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00"/>
                <a:gd name="T133" fmla="*/ 0 h 21600"/>
                <a:gd name="T134" fmla="*/ 21600 w 21600"/>
                <a:gd name="T135" fmla="*/ 21600 h 216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2016" name="AutoShape 21">
              <a:extLst>
                <a:ext uri="{FF2B5EF4-FFF2-40B4-BE49-F238E27FC236}">
                  <a16:creationId xmlns:a16="http://schemas.microsoft.com/office/drawing/2014/main" xmlns="" id="{6EDC975D-B249-48FE-A68C-988D833CC157}"/>
                </a:ext>
              </a:extLst>
            </p:cNvPr>
            <p:cNvSpPr>
              <a:spLocks/>
            </p:cNvSpPr>
            <p:nvPr/>
          </p:nvSpPr>
          <p:spPr bwMode="auto">
            <a:xfrm>
              <a:off x="4140" y="3159"/>
              <a:ext cx="397"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grpSp>
      <p:sp>
        <p:nvSpPr>
          <p:cNvPr id="41999" name="TextBox 15">
            <a:extLst>
              <a:ext uri="{FF2B5EF4-FFF2-40B4-BE49-F238E27FC236}">
                <a16:creationId xmlns:a16="http://schemas.microsoft.com/office/drawing/2014/main" xmlns="" id="{F97D01DB-0B57-4AD3-A1DC-B2B663CB700B}"/>
              </a:ext>
            </a:extLst>
          </p:cNvPr>
          <p:cNvSpPr txBox="1">
            <a:spLocks noChangeArrowheads="1"/>
          </p:cNvSpPr>
          <p:nvPr/>
        </p:nvSpPr>
        <p:spPr bwMode="auto">
          <a:xfrm>
            <a:off x="928958" y="4116359"/>
            <a:ext cx="3181873"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None/>
            </a:pPr>
            <a:r>
              <a:rPr lang="en-US" altLang="zh-CN" sz="1800" dirty="0">
                <a:latin typeface="微软雅黑" panose="020B0503020204020204" pitchFamily="34" charset="-122"/>
                <a:ea typeface="微软雅黑" panose="020B0503020204020204" pitchFamily="34" charset="-122"/>
              </a:rPr>
              <a:t>b) </a:t>
            </a:r>
            <a:r>
              <a:rPr lang="zh-CN" altLang="en-US" sz="1800" dirty="0">
                <a:latin typeface="微软雅黑" panose="020B0503020204020204" pitchFamily="34" charset="-122"/>
                <a:ea typeface="微软雅黑" panose="020B0503020204020204" pitchFamily="34" charset="-122"/>
              </a:rPr>
              <a:t>防静电接地装置牢固、无锈蚀，标识清晰完整；</a:t>
            </a:r>
            <a:endParaRPr lang="zh-CN" altLang="en-US" sz="1800" dirty="0">
              <a:latin typeface="微软雅黑" panose="020B0503020204020204" pitchFamily="34" charset="-122"/>
              <a:ea typeface="微软雅黑" panose="020B0503020204020204" pitchFamily="34" charset="-122"/>
              <a:sym typeface="Gill Sans"/>
            </a:endParaRPr>
          </a:p>
        </p:txBody>
      </p:sp>
      <p:sp>
        <p:nvSpPr>
          <p:cNvPr id="41994" name="文本框 67">
            <a:extLst>
              <a:ext uri="{FF2B5EF4-FFF2-40B4-BE49-F238E27FC236}">
                <a16:creationId xmlns:a16="http://schemas.microsoft.com/office/drawing/2014/main" xmlns="" id="{969E3C26-F603-4D20-B683-D824436E2C94}"/>
              </a:ext>
            </a:extLst>
          </p:cNvPr>
          <p:cNvSpPr txBox="1">
            <a:spLocks noChangeArrowheads="1"/>
          </p:cNvSpPr>
          <p:nvPr/>
        </p:nvSpPr>
        <p:spPr bwMode="auto">
          <a:xfrm>
            <a:off x="5314950" y="3495962"/>
            <a:ext cx="1620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800" b="1" dirty="0">
                <a:solidFill>
                  <a:schemeClr val="bg1"/>
                </a:solidFill>
                <a:latin typeface="微软雅黑" panose="020B0503020204020204" pitchFamily="34" charset="-122"/>
                <a:ea typeface="微软雅黑" panose="020B0503020204020204" pitchFamily="34" charset="-122"/>
              </a:rPr>
              <a:t>安全检查</a:t>
            </a:r>
          </a:p>
        </p:txBody>
      </p:sp>
      <p:sp>
        <p:nvSpPr>
          <p:cNvPr id="35" name="TextBox 15">
            <a:extLst>
              <a:ext uri="{FF2B5EF4-FFF2-40B4-BE49-F238E27FC236}">
                <a16:creationId xmlns:a16="http://schemas.microsoft.com/office/drawing/2014/main" xmlns="" id="{F97D01DB-0B57-4AD3-A1DC-B2B663CB700B}"/>
              </a:ext>
            </a:extLst>
          </p:cNvPr>
          <p:cNvSpPr txBox="1">
            <a:spLocks noChangeArrowheads="1"/>
          </p:cNvSpPr>
          <p:nvPr/>
        </p:nvSpPr>
        <p:spPr bwMode="auto">
          <a:xfrm>
            <a:off x="798320" y="2726446"/>
            <a:ext cx="3487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en-US" altLang="zh-CN" sz="1800" dirty="0">
                <a:latin typeface="微软雅黑" panose="020B0503020204020204" pitchFamily="34" charset="-122"/>
                <a:ea typeface="微软雅黑" panose="020B0503020204020204" pitchFamily="34" charset="-122"/>
                <a:sym typeface="Gill Sans"/>
              </a:rPr>
              <a:t>a) </a:t>
            </a:r>
            <a:r>
              <a:rPr lang="zh-CN" altLang="en-US" sz="1800" dirty="0">
                <a:latin typeface="微软雅黑" panose="020B0503020204020204" pitchFamily="34" charset="-122"/>
                <a:ea typeface="微软雅黑" panose="020B0503020204020204" pitchFamily="34" charset="-122"/>
                <a:sym typeface="Gill Sans"/>
              </a:rPr>
              <a:t>柜体外观完好整洁，无锈蚀；</a:t>
            </a:r>
          </a:p>
        </p:txBody>
      </p:sp>
      <p:sp>
        <p:nvSpPr>
          <p:cNvPr id="36" name="TextBox 15">
            <a:extLst>
              <a:ext uri="{FF2B5EF4-FFF2-40B4-BE49-F238E27FC236}">
                <a16:creationId xmlns:a16="http://schemas.microsoft.com/office/drawing/2014/main" xmlns="" id="{F97D01DB-0B57-4AD3-A1DC-B2B663CB700B}"/>
              </a:ext>
            </a:extLst>
          </p:cNvPr>
          <p:cNvSpPr txBox="1">
            <a:spLocks noChangeArrowheads="1"/>
          </p:cNvSpPr>
          <p:nvPr/>
        </p:nvSpPr>
        <p:spPr bwMode="auto">
          <a:xfrm>
            <a:off x="4576672" y="5887668"/>
            <a:ext cx="3657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en-US" altLang="zh-CN" sz="1800" dirty="0">
                <a:latin typeface="微软雅黑" panose="020B0503020204020204" pitchFamily="34" charset="-122"/>
                <a:ea typeface="微软雅黑" panose="020B0503020204020204" pitchFamily="34" charset="-122"/>
              </a:rPr>
              <a:t>c) </a:t>
            </a:r>
            <a:r>
              <a:rPr lang="zh-CN" altLang="en-US" sz="1800" dirty="0">
                <a:latin typeface="微软雅黑" panose="020B0503020204020204" pitchFamily="34" charset="-122"/>
                <a:ea typeface="微软雅黑" panose="020B0503020204020204" pitchFamily="34" charset="-122"/>
              </a:rPr>
              <a:t>通风口完好畅通，标识清晰完整</a:t>
            </a:r>
            <a:r>
              <a:rPr lang="zh-CN" altLang="en-US" sz="1800" dirty="0">
                <a:latin typeface="微软雅黑" panose="020B0503020204020204" pitchFamily="34" charset="-122"/>
                <a:ea typeface="微软雅黑" panose="020B0503020204020204" pitchFamily="34" charset="-122"/>
                <a:sym typeface="Gill Sans"/>
              </a:rPr>
              <a:t>；</a:t>
            </a:r>
          </a:p>
        </p:txBody>
      </p:sp>
      <p:sp>
        <p:nvSpPr>
          <p:cNvPr id="37" name="TextBox 15">
            <a:extLst>
              <a:ext uri="{FF2B5EF4-FFF2-40B4-BE49-F238E27FC236}">
                <a16:creationId xmlns:a16="http://schemas.microsoft.com/office/drawing/2014/main" xmlns="" id="{F97D01DB-0B57-4AD3-A1DC-B2B663CB700B}"/>
              </a:ext>
            </a:extLst>
          </p:cNvPr>
          <p:cNvSpPr txBox="1">
            <a:spLocks noChangeArrowheads="1"/>
          </p:cNvSpPr>
          <p:nvPr/>
        </p:nvSpPr>
        <p:spPr bwMode="auto">
          <a:xfrm>
            <a:off x="8104537" y="4315667"/>
            <a:ext cx="394424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en-US" altLang="zh-CN" sz="1800" dirty="0">
                <a:latin typeface="微软雅黑" panose="020B0503020204020204" pitchFamily="34" charset="-122"/>
                <a:ea typeface="微软雅黑" panose="020B0503020204020204" pitchFamily="34" charset="-122"/>
              </a:rPr>
              <a:t>d) </a:t>
            </a:r>
            <a:r>
              <a:rPr lang="zh-CN" altLang="en-US" sz="1800" dirty="0">
                <a:latin typeface="微软雅黑" panose="020B0503020204020204" pitchFamily="34" charset="-122"/>
                <a:ea typeface="微软雅黑" panose="020B0503020204020204" pitchFamily="34" charset="-122"/>
              </a:rPr>
              <a:t>物品摆放整齐，包装无破损、渗漏；</a:t>
            </a:r>
          </a:p>
        </p:txBody>
      </p:sp>
      <p:sp>
        <p:nvSpPr>
          <p:cNvPr id="38" name="TextBox 15">
            <a:extLst>
              <a:ext uri="{FF2B5EF4-FFF2-40B4-BE49-F238E27FC236}">
                <a16:creationId xmlns:a16="http://schemas.microsoft.com/office/drawing/2014/main" xmlns="" id="{F97D01DB-0B57-4AD3-A1DC-B2B663CB700B}"/>
              </a:ext>
            </a:extLst>
          </p:cNvPr>
          <p:cNvSpPr txBox="1">
            <a:spLocks noChangeArrowheads="1"/>
          </p:cNvSpPr>
          <p:nvPr/>
        </p:nvSpPr>
        <p:spPr bwMode="auto">
          <a:xfrm>
            <a:off x="8136512" y="2729079"/>
            <a:ext cx="3487135"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en-US" altLang="zh-CN" sz="1800" dirty="0">
                <a:latin typeface="微软雅黑" panose="020B0503020204020204" pitchFamily="34" charset="-122"/>
                <a:ea typeface="微软雅黑" panose="020B0503020204020204" pitchFamily="34" charset="-122"/>
              </a:rPr>
              <a:t>e) </a:t>
            </a:r>
            <a:r>
              <a:rPr lang="zh-CN" altLang="en-US" sz="1800" dirty="0">
                <a:latin typeface="微软雅黑" panose="020B0503020204020204" pitchFamily="34" charset="-122"/>
                <a:ea typeface="微软雅黑" panose="020B0503020204020204" pitchFamily="34" charset="-122"/>
              </a:rPr>
              <a:t>气体浓度检测探头准确度标定；</a:t>
            </a:r>
          </a:p>
        </p:txBody>
      </p:sp>
      <p:sp>
        <p:nvSpPr>
          <p:cNvPr id="39" name="TextBox 15">
            <a:extLst>
              <a:ext uri="{FF2B5EF4-FFF2-40B4-BE49-F238E27FC236}">
                <a16:creationId xmlns:a16="http://schemas.microsoft.com/office/drawing/2014/main" xmlns="" id="{F97D01DB-0B57-4AD3-A1DC-B2B663CB700B}"/>
              </a:ext>
            </a:extLst>
          </p:cNvPr>
          <p:cNvSpPr txBox="1">
            <a:spLocks noChangeArrowheads="1"/>
          </p:cNvSpPr>
          <p:nvPr/>
        </p:nvSpPr>
        <p:spPr bwMode="auto">
          <a:xfrm>
            <a:off x="4180188" y="1276535"/>
            <a:ext cx="3487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None/>
            </a:pPr>
            <a:r>
              <a:rPr lang="en-US" altLang="zh-CN" sz="1800" dirty="0">
                <a:latin typeface="微软雅黑" panose="020B0503020204020204" pitchFamily="34" charset="-122"/>
                <a:ea typeface="微软雅黑" panose="020B0503020204020204" pitchFamily="34" charset="-122"/>
              </a:rPr>
              <a:t>f) </a:t>
            </a:r>
            <a:r>
              <a:rPr lang="zh-CN" altLang="en-US" sz="1800" dirty="0">
                <a:latin typeface="微软雅黑" panose="020B0503020204020204" pitchFamily="34" charset="-122"/>
                <a:ea typeface="微软雅黑" panose="020B0503020204020204" pitchFamily="34" charset="-122"/>
              </a:rPr>
              <a:t>盛漏槽无破损、渗漏</a:t>
            </a:r>
            <a:r>
              <a:rPr lang="zh-CN" altLang="en-US" sz="1800" dirty="0">
                <a:latin typeface="微软雅黑" panose="020B0503020204020204" pitchFamily="34" charset="-122"/>
                <a:ea typeface="微软雅黑" panose="020B0503020204020204" pitchFamily="34" charset="-122"/>
                <a:sym typeface="Gill Sans"/>
              </a:rPr>
              <a:t>。</a:t>
            </a:r>
          </a:p>
        </p:txBody>
      </p:sp>
      <p:pic>
        <p:nvPicPr>
          <p:cNvPr id="4" name="图片 3"/>
          <p:cNvPicPr>
            <a:picLocks noChangeAspect="1"/>
          </p:cNvPicPr>
          <p:nvPr/>
        </p:nvPicPr>
        <p:blipFill>
          <a:blip r:embed="rId3"/>
          <a:stretch>
            <a:fillRect/>
          </a:stretch>
        </p:blipFill>
        <p:spPr>
          <a:xfrm>
            <a:off x="4101748" y="2479849"/>
            <a:ext cx="1179864" cy="1082788"/>
          </a:xfrm>
          <a:prstGeom prst="flowChartConnector">
            <a:avLst/>
          </a:prstGeom>
          <a:ln>
            <a:noFill/>
          </a:ln>
          <a:effectLst>
            <a:outerShdw blurRad="292100" dist="139700" dir="2700000" algn="tl" rotWithShape="0">
              <a:srgbClr val="333333">
                <a:alpha val="65000"/>
              </a:srgbClr>
            </a:outerShdw>
          </a:effectLst>
        </p:spPr>
      </p:pic>
      <p:pic>
        <p:nvPicPr>
          <p:cNvPr id="44" name="图片 43"/>
          <p:cNvPicPr>
            <a:picLocks noChangeAspect="1"/>
          </p:cNvPicPr>
          <p:nvPr/>
        </p:nvPicPr>
        <p:blipFill rotWithShape="1">
          <a:blip r:embed="rId4"/>
          <a:srcRect l="4174" t="1966" r="3172" b="27033"/>
          <a:stretch/>
        </p:blipFill>
        <p:spPr>
          <a:xfrm>
            <a:off x="4136229" y="3834516"/>
            <a:ext cx="1081089" cy="1078290"/>
          </a:xfrm>
          <a:prstGeom prst="flowChartConnector">
            <a:avLst/>
          </a:prstGeom>
        </p:spPr>
      </p:pic>
      <p:pic>
        <p:nvPicPr>
          <p:cNvPr id="45" name="图片 44"/>
          <p:cNvPicPr>
            <a:picLocks noChangeAspect="1"/>
          </p:cNvPicPr>
          <p:nvPr/>
        </p:nvPicPr>
        <p:blipFill rotWithShape="1">
          <a:blip r:embed="rId5"/>
          <a:srcRect l="4505" t="2055" r="2487" b="28090"/>
          <a:stretch/>
        </p:blipFill>
        <p:spPr>
          <a:xfrm>
            <a:off x="5581650" y="4684999"/>
            <a:ext cx="1076674" cy="1065213"/>
          </a:xfrm>
          <a:prstGeom prst="flowChartConnector">
            <a:avLst/>
          </a:prstGeom>
        </p:spPr>
      </p:pic>
      <p:pic>
        <p:nvPicPr>
          <p:cNvPr id="5" name="图片 4"/>
          <p:cNvPicPr>
            <a:picLocks noChangeAspect="1"/>
          </p:cNvPicPr>
          <p:nvPr/>
        </p:nvPicPr>
        <p:blipFill>
          <a:blip r:embed="rId6"/>
          <a:stretch>
            <a:fillRect/>
          </a:stretch>
        </p:blipFill>
        <p:spPr>
          <a:xfrm>
            <a:off x="7022656" y="3773745"/>
            <a:ext cx="1211708" cy="1217021"/>
          </a:xfrm>
          <a:prstGeom prst="flowChartConnector">
            <a:avLst/>
          </a:prstGeom>
        </p:spPr>
      </p:pic>
      <p:pic>
        <p:nvPicPr>
          <p:cNvPr id="6" name="图片 5"/>
          <p:cNvPicPr>
            <a:picLocks noChangeAspect="1"/>
          </p:cNvPicPr>
          <p:nvPr/>
        </p:nvPicPr>
        <p:blipFill>
          <a:blip r:embed="rId7"/>
          <a:stretch>
            <a:fillRect/>
          </a:stretch>
        </p:blipFill>
        <p:spPr>
          <a:xfrm>
            <a:off x="6996908" y="2499901"/>
            <a:ext cx="1107629" cy="1069435"/>
          </a:xfrm>
          <a:prstGeom prst="flowChartConnector">
            <a:avLst/>
          </a:prstGeom>
        </p:spPr>
      </p:pic>
      <p:pic>
        <p:nvPicPr>
          <p:cNvPr id="7" name="图片 6"/>
          <p:cNvPicPr>
            <a:picLocks noChangeAspect="1"/>
          </p:cNvPicPr>
          <p:nvPr/>
        </p:nvPicPr>
        <p:blipFill>
          <a:blip r:embed="rId8"/>
          <a:stretch>
            <a:fillRect/>
          </a:stretch>
        </p:blipFill>
        <p:spPr>
          <a:xfrm>
            <a:off x="5573362" y="1734445"/>
            <a:ext cx="1084961" cy="1098417"/>
          </a:xfrm>
          <a:prstGeom prst="flowChartConnector">
            <a:avLst/>
          </a:prstGeom>
        </p:spPr>
      </p:pic>
    </p:spTree>
    <p:extLst>
      <p:ext uri="{BB962C8B-B14F-4D97-AF65-F5344CB8AC3E}">
        <p14:creationId xmlns:p14="http://schemas.microsoft.com/office/powerpoint/2010/main" val="3971745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危险化学品储存柜安全检查及维修</a:t>
            </a:r>
          </a:p>
        </p:txBody>
      </p:sp>
      <p:sp>
        <p:nvSpPr>
          <p:cNvPr id="3" name="矩形 2"/>
          <p:cNvSpPr/>
          <p:nvPr/>
        </p:nvSpPr>
        <p:spPr>
          <a:xfrm>
            <a:off x="777875" y="1398221"/>
            <a:ext cx="9974588" cy="369332"/>
          </a:xfrm>
          <a:prstGeom prst="rect">
            <a:avLst/>
          </a:prstGeom>
        </p:spPr>
        <p:txBody>
          <a:bodyPr wrap="square">
            <a:spAutoFit/>
          </a:bodyPr>
          <a:lstStyle/>
          <a:p>
            <a:pPr marL="285750" indent="-285750">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维修危险化学品储存柜时，应清理出柜内危险化学品后再进行作业，并做好相应的维修记录。</a:t>
            </a:r>
          </a:p>
        </p:txBody>
      </p:sp>
      <p:pic>
        <p:nvPicPr>
          <p:cNvPr id="6" name="图片 5"/>
          <p:cNvPicPr>
            <a:picLocks noChangeAspect="1"/>
          </p:cNvPicPr>
          <p:nvPr/>
        </p:nvPicPr>
        <p:blipFill>
          <a:blip r:embed="rId3"/>
          <a:stretch>
            <a:fillRect/>
          </a:stretch>
        </p:blipFill>
        <p:spPr>
          <a:xfrm>
            <a:off x="777875" y="2252050"/>
            <a:ext cx="4660399" cy="3908689"/>
          </a:xfrm>
          <a:prstGeom prst="rect">
            <a:avLst/>
          </a:prstGeom>
        </p:spPr>
      </p:pic>
      <p:pic>
        <p:nvPicPr>
          <p:cNvPr id="7" name="图片 6"/>
          <p:cNvPicPr>
            <a:picLocks noChangeAspect="1"/>
          </p:cNvPicPr>
          <p:nvPr/>
        </p:nvPicPr>
        <p:blipFill>
          <a:blip r:embed="rId4"/>
          <a:stretch>
            <a:fillRect/>
          </a:stretch>
        </p:blipFill>
        <p:spPr>
          <a:xfrm>
            <a:off x="3701782" y="2683247"/>
            <a:ext cx="1736492" cy="2582636"/>
          </a:xfrm>
          <a:prstGeom prst="rect">
            <a:avLst/>
          </a:prstGeom>
        </p:spPr>
      </p:pic>
      <p:pic>
        <p:nvPicPr>
          <p:cNvPr id="14" name="图片 13"/>
          <p:cNvPicPr>
            <a:picLocks noChangeAspect="1"/>
          </p:cNvPicPr>
          <p:nvPr/>
        </p:nvPicPr>
        <p:blipFill>
          <a:blip r:embed="rId5"/>
          <a:stretch>
            <a:fillRect/>
          </a:stretch>
        </p:blipFill>
        <p:spPr>
          <a:xfrm flipH="1">
            <a:off x="7613585" y="2377084"/>
            <a:ext cx="2560318" cy="3577019"/>
          </a:xfrm>
          <a:prstGeom prst="rect">
            <a:avLst/>
          </a:prstGeom>
        </p:spPr>
      </p:pic>
    </p:spTree>
    <p:extLst>
      <p:ext uri="{BB962C8B-B14F-4D97-AF65-F5344CB8AC3E}">
        <p14:creationId xmlns:p14="http://schemas.microsoft.com/office/powerpoint/2010/main" val="4071003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bwMode="auto">
      <p:bgPr>
        <a:solidFill>
          <a:srgbClr val="FF5844"/>
        </a:solidFill>
        <a:effectLst/>
      </p:bgPr>
    </p:bg>
    <p:spTree>
      <p:nvGrpSpPr>
        <p:cNvPr id="1" name=""/>
        <p:cNvGrpSpPr/>
        <p:nvPr/>
      </p:nvGrpSpPr>
      <p:grpSpPr>
        <a:xfrm>
          <a:off x="0" y="0"/>
          <a:ext cx="0" cy="0"/>
          <a:chOff x="0" y="0"/>
          <a:chExt cx="0" cy="0"/>
        </a:xfrm>
      </p:grpSpPr>
      <p:sp>
        <p:nvSpPr>
          <p:cNvPr id="64515" name="直角三角形 2">
            <a:extLst>
              <a:ext uri="{FF2B5EF4-FFF2-40B4-BE49-F238E27FC236}">
                <a16:creationId xmlns:a16="http://schemas.microsoft.com/office/drawing/2014/main" xmlns="" id="{800BCA8C-3A23-41E2-8870-63BAD9CBC9E6}"/>
              </a:ext>
            </a:extLst>
          </p:cNvPr>
          <p:cNvSpPr>
            <a:spLocks noChangeArrowheads="1"/>
          </p:cNvSpPr>
          <p:nvPr/>
        </p:nvSpPr>
        <p:spPr bwMode="auto">
          <a:xfrm flipH="1" flipV="1">
            <a:off x="8612188" y="0"/>
            <a:ext cx="3579812" cy="1736725"/>
          </a:xfrm>
          <a:prstGeom prst="rtTriangle">
            <a:avLst/>
          </a:prstGeom>
          <a:solidFill>
            <a:srgbClr val="68C3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4516" name="任意多边形 8">
            <a:extLst>
              <a:ext uri="{FF2B5EF4-FFF2-40B4-BE49-F238E27FC236}">
                <a16:creationId xmlns:a16="http://schemas.microsoft.com/office/drawing/2014/main" xmlns="" id="{10AA4D69-0EB1-417C-AE20-729EF9F5B3AB}"/>
              </a:ext>
            </a:extLst>
          </p:cNvPr>
          <p:cNvSpPr>
            <a:spLocks noChangeArrowheads="1"/>
          </p:cNvSpPr>
          <p:nvPr/>
        </p:nvSpPr>
        <p:spPr bwMode="auto">
          <a:xfrm>
            <a:off x="11710988" y="0"/>
            <a:ext cx="481012" cy="1620838"/>
          </a:xfrm>
          <a:custGeom>
            <a:avLst/>
            <a:gdLst>
              <a:gd name="T0" fmla="*/ 138306 w 480347"/>
              <a:gd name="T1" fmla="*/ 0 h 1620456"/>
              <a:gd name="T2" fmla="*/ 484352 w 480347"/>
              <a:gd name="T3" fmla="*/ 0 h 1620456"/>
              <a:gd name="T4" fmla="*/ 484352 w 480347"/>
              <a:gd name="T5" fmla="*/ 1622748 h 1620456"/>
              <a:gd name="T6" fmla="*/ 386739 w 480347"/>
              <a:gd name="T7" fmla="*/ 1603337 h 1620456"/>
              <a:gd name="T8" fmla="*/ 0 w 480347"/>
              <a:gd name="T9" fmla="*/ 667181 h 1620456"/>
              <a:gd name="T10" fmla="*/ 82720 w 480347"/>
              <a:gd name="T11" fmla="*/ 132913 h 1620456"/>
              <a:gd name="T12" fmla="*/ 0 60000 65536"/>
              <a:gd name="T13" fmla="*/ 0 60000 65536"/>
              <a:gd name="T14" fmla="*/ 0 60000 65536"/>
              <a:gd name="T15" fmla="*/ 0 60000 65536"/>
              <a:gd name="T16" fmla="*/ 0 60000 65536"/>
              <a:gd name="T17" fmla="*/ 0 60000 65536"/>
              <a:gd name="T18" fmla="*/ 0 w 480347"/>
              <a:gd name="T19" fmla="*/ 0 h 1620456"/>
              <a:gd name="T20" fmla="*/ 480347 w 480347"/>
              <a:gd name="T21" fmla="*/ 1620456 h 1620456"/>
            </a:gdLst>
            <a:ahLst/>
            <a:cxnLst>
              <a:cxn ang="T12">
                <a:pos x="T0" y="T1"/>
              </a:cxn>
              <a:cxn ang="T13">
                <a:pos x="T2" y="T3"/>
              </a:cxn>
              <a:cxn ang="T14">
                <a:pos x="T4" y="T5"/>
              </a:cxn>
              <a:cxn ang="T15">
                <a:pos x="T6" y="T7"/>
              </a:cxn>
              <a:cxn ang="T16">
                <a:pos x="T8" y="T9"/>
              </a:cxn>
              <a:cxn ang="T17">
                <a:pos x="T10" y="T11"/>
              </a:cxn>
            </a:cxnLst>
            <a:rect l="T18" t="T19" r="T20" b="T21"/>
            <a:pathLst>
              <a:path w="480347" h="1620456">
                <a:moveTo>
                  <a:pt x="137163" y="0"/>
                </a:moveTo>
                <a:lnTo>
                  <a:pt x="480347" y="0"/>
                </a:lnTo>
                <a:lnTo>
                  <a:pt x="480347" y="1620456"/>
                </a:lnTo>
                <a:lnTo>
                  <a:pt x="383542" y="1601070"/>
                </a:lnTo>
                <a:cubicBezTo>
                  <a:pt x="164655" y="1512092"/>
                  <a:pt x="0" y="1127363"/>
                  <a:pt x="0" y="666239"/>
                </a:cubicBezTo>
                <a:cubicBezTo>
                  <a:pt x="0" y="468614"/>
                  <a:pt x="30243" y="285022"/>
                  <a:pt x="82036" y="132727"/>
                </a:cubicBezTo>
                <a:lnTo>
                  <a:pt x="137163" y="0"/>
                </a:lnTo>
                <a:close/>
              </a:path>
            </a:pathLst>
          </a:custGeom>
          <a:solidFill>
            <a:srgbClr val="F7B5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sp>
        <p:nvSpPr>
          <p:cNvPr id="64518" name="椭圆 10">
            <a:extLst>
              <a:ext uri="{FF2B5EF4-FFF2-40B4-BE49-F238E27FC236}">
                <a16:creationId xmlns:a16="http://schemas.microsoft.com/office/drawing/2014/main" xmlns="" id="{F6B7AD73-699F-4CE8-AD57-CF72EF87F74D}"/>
              </a:ext>
            </a:extLst>
          </p:cNvPr>
          <p:cNvSpPr>
            <a:spLocks noChangeArrowheads="1"/>
          </p:cNvSpPr>
          <p:nvPr/>
        </p:nvSpPr>
        <p:spPr bwMode="auto">
          <a:xfrm>
            <a:off x="10156825" y="536575"/>
            <a:ext cx="1458913" cy="1458913"/>
          </a:xfrm>
          <a:prstGeom prst="ellipse">
            <a:avLst/>
          </a:prstGeom>
          <a:solidFill>
            <a:srgbClr val="F7B540">
              <a:alpha val="43921"/>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4520" name="文本框 256">
            <a:extLst>
              <a:ext uri="{FF2B5EF4-FFF2-40B4-BE49-F238E27FC236}">
                <a16:creationId xmlns:a16="http://schemas.microsoft.com/office/drawing/2014/main" xmlns="" id="{8C9A034E-F65F-4C9F-B200-381F801F3BEB}"/>
              </a:ext>
            </a:extLst>
          </p:cNvPr>
          <p:cNvSpPr txBox="1">
            <a:spLocks noChangeArrowheads="1"/>
          </p:cNvSpPr>
          <p:nvPr/>
        </p:nvSpPr>
        <p:spPr bwMode="auto">
          <a:xfrm>
            <a:off x="3955985" y="2501617"/>
            <a:ext cx="54133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8000" b="1" dirty="0">
                <a:solidFill>
                  <a:schemeClr val="bg1"/>
                </a:solidFill>
                <a:latin typeface="微软雅黑" panose="020B0503020204020204" pitchFamily="34" charset="-122"/>
                <a:ea typeface="微软雅黑" panose="020B0503020204020204" pitchFamily="34" charset="-122"/>
              </a:rPr>
              <a:t>谢谢观看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危险化学品储存柜分类</a:t>
            </a:r>
          </a:p>
        </p:txBody>
      </p:sp>
      <p:sp>
        <p:nvSpPr>
          <p:cNvPr id="2" name="矩形 1"/>
          <p:cNvSpPr/>
          <p:nvPr/>
        </p:nvSpPr>
        <p:spPr>
          <a:xfrm>
            <a:off x="0" y="1068805"/>
            <a:ext cx="12191999" cy="369332"/>
          </a:xfrm>
          <a:prstGeom prst="rect">
            <a:avLst/>
          </a:prstGeom>
          <a:solidFill>
            <a:srgbClr val="FF5844"/>
          </a:solidFill>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常见危险化学品储存柜</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713" t="4275" r="5810" b="4871"/>
          <a:stretch/>
        </p:blipFill>
        <p:spPr>
          <a:xfrm>
            <a:off x="9158568" y="2126583"/>
            <a:ext cx="2697044" cy="2769502"/>
          </a:xfrm>
          <a:prstGeom prst="rect">
            <a:avLst/>
          </a:prstGeom>
          <a:ln>
            <a:noFill/>
          </a:ln>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0713" t="11600" r="16887" b="2000"/>
          <a:stretch/>
        </p:blipFill>
        <p:spPr>
          <a:xfrm>
            <a:off x="6539309" y="2126583"/>
            <a:ext cx="2236943" cy="309730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7368" y="2236745"/>
            <a:ext cx="2987143" cy="2987143"/>
          </a:xfrm>
          <a:prstGeom prst="rect">
            <a:avLst/>
          </a:prstGeom>
        </p:spPr>
      </p:pic>
      <p:sp>
        <p:nvSpPr>
          <p:cNvPr id="8" name="矩形 7"/>
          <p:cNvSpPr/>
          <p:nvPr/>
        </p:nvSpPr>
        <p:spPr>
          <a:xfrm>
            <a:off x="639763" y="5538547"/>
            <a:ext cx="1800493" cy="369332"/>
          </a:xfrm>
          <a:prstGeom prst="rect">
            <a:avLst/>
          </a:prstGeom>
          <a:ln>
            <a:solidFill>
              <a:schemeClr val="tx1"/>
            </a:solidFill>
            <a:prstDash val="sysDot"/>
          </a:ln>
        </p:spPr>
        <p:txBody>
          <a:bodyPr wrap="none">
            <a:spAutoFit/>
          </a:bodyPr>
          <a:lstStyle/>
          <a:p>
            <a:r>
              <a:rPr lang="zh-CN" altLang="en-US" dirty="0"/>
              <a:t>易燃液体储存柜</a:t>
            </a:r>
          </a:p>
        </p:txBody>
      </p:sp>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16610" t="10869" r="13425" b="5391"/>
          <a:stretch/>
        </p:blipFill>
        <p:spPr>
          <a:xfrm>
            <a:off x="423725" y="2126583"/>
            <a:ext cx="2647466" cy="3168667"/>
          </a:xfrm>
          <a:prstGeom prst="rect">
            <a:avLst/>
          </a:prstGeom>
        </p:spPr>
      </p:pic>
      <p:sp>
        <p:nvSpPr>
          <p:cNvPr id="11" name="矩形 10"/>
          <p:cNvSpPr/>
          <p:nvPr/>
        </p:nvSpPr>
        <p:spPr>
          <a:xfrm>
            <a:off x="4009779" y="5538547"/>
            <a:ext cx="1800493" cy="369332"/>
          </a:xfrm>
          <a:prstGeom prst="rect">
            <a:avLst/>
          </a:prstGeom>
          <a:ln>
            <a:solidFill>
              <a:schemeClr val="tx1"/>
            </a:solidFill>
            <a:prstDash val="sysDot"/>
          </a:ln>
        </p:spPr>
        <p:txBody>
          <a:bodyPr wrap="none">
            <a:spAutoFit/>
          </a:bodyPr>
          <a:lstStyle/>
          <a:p>
            <a:r>
              <a:rPr lang="zh-CN" altLang="en-US" dirty="0"/>
              <a:t>可燃液体储存柜</a:t>
            </a:r>
          </a:p>
        </p:txBody>
      </p:sp>
      <p:sp>
        <p:nvSpPr>
          <p:cNvPr id="13" name="矩形 12"/>
          <p:cNvSpPr/>
          <p:nvPr/>
        </p:nvSpPr>
        <p:spPr>
          <a:xfrm>
            <a:off x="6744927" y="5538547"/>
            <a:ext cx="2031325" cy="369332"/>
          </a:xfrm>
          <a:prstGeom prst="rect">
            <a:avLst/>
          </a:prstGeom>
          <a:ln>
            <a:solidFill>
              <a:schemeClr val="tx1"/>
            </a:solidFill>
            <a:prstDash val="sysDot"/>
          </a:ln>
        </p:spPr>
        <p:txBody>
          <a:bodyPr wrap="none">
            <a:spAutoFit/>
          </a:bodyPr>
          <a:lstStyle/>
          <a:p>
            <a:r>
              <a:rPr lang="zh-CN" altLang="en-US" dirty="0"/>
              <a:t>腐蚀性液体储存柜</a:t>
            </a:r>
          </a:p>
        </p:txBody>
      </p:sp>
      <p:sp>
        <p:nvSpPr>
          <p:cNvPr id="17" name="矩形 16"/>
          <p:cNvSpPr/>
          <p:nvPr/>
        </p:nvSpPr>
        <p:spPr>
          <a:xfrm>
            <a:off x="9491427" y="5538547"/>
            <a:ext cx="2031325" cy="369332"/>
          </a:xfrm>
          <a:prstGeom prst="rect">
            <a:avLst/>
          </a:prstGeom>
          <a:ln>
            <a:solidFill>
              <a:schemeClr val="tx1"/>
            </a:solidFill>
            <a:prstDash val="sysDot"/>
          </a:ln>
        </p:spPr>
        <p:txBody>
          <a:bodyPr wrap="none">
            <a:spAutoFit/>
          </a:bodyPr>
          <a:lstStyle/>
          <a:p>
            <a:r>
              <a:rPr lang="zh-CN" altLang="en-US" dirty="0"/>
              <a:t>腐蚀性液体储存柜</a:t>
            </a:r>
          </a:p>
        </p:txBody>
      </p:sp>
    </p:spTree>
    <p:extLst>
      <p:ext uri="{BB962C8B-B14F-4D97-AF65-F5344CB8AC3E}">
        <p14:creationId xmlns:p14="http://schemas.microsoft.com/office/powerpoint/2010/main" val="366118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危险化学品储存柜分类</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7343" t="3333" r="23913" b="3043"/>
          <a:stretch/>
        </p:blipFill>
        <p:spPr>
          <a:xfrm>
            <a:off x="1124643" y="1513954"/>
            <a:ext cx="3245289" cy="4404016"/>
          </a:xfrm>
          <a:prstGeom prst="rect">
            <a:avLst/>
          </a:prstGeom>
        </p:spPr>
      </p:pic>
      <p:pic>
        <p:nvPicPr>
          <p:cNvPr id="7" name="图片 6"/>
          <p:cNvPicPr>
            <a:picLocks noChangeAspect="1"/>
          </p:cNvPicPr>
          <p:nvPr/>
        </p:nvPicPr>
        <p:blipFill>
          <a:blip r:embed="rId4"/>
          <a:stretch>
            <a:fillRect/>
          </a:stretch>
        </p:blipFill>
        <p:spPr>
          <a:xfrm>
            <a:off x="6202905" y="1513954"/>
            <a:ext cx="3110060" cy="4273180"/>
          </a:xfrm>
          <a:prstGeom prst="rect">
            <a:avLst/>
          </a:prstGeom>
        </p:spPr>
      </p:pic>
      <p:sp>
        <p:nvSpPr>
          <p:cNvPr id="8" name="TextBox 35">
            <a:extLst>
              <a:ext uri="{FF2B5EF4-FFF2-40B4-BE49-F238E27FC236}">
                <a16:creationId xmlns:a16="http://schemas.microsoft.com/office/drawing/2014/main" xmlns="" id="{65DBE45A-4F77-43F4-816E-A238367D6828}"/>
              </a:ext>
            </a:extLst>
          </p:cNvPr>
          <p:cNvSpPr txBox="1">
            <a:spLocks noChangeArrowheads="1"/>
          </p:cNvSpPr>
          <p:nvPr/>
        </p:nvSpPr>
        <p:spPr bwMode="auto">
          <a:xfrm>
            <a:off x="1208510" y="6001070"/>
            <a:ext cx="3015620" cy="369332"/>
          </a:xfrm>
          <a:prstGeom prst="rect">
            <a:avLst/>
          </a:prstGeom>
          <a:ln>
            <a:solidFill>
              <a:schemeClr val="tx1"/>
            </a:solidFill>
            <a:prstDash val="sysDot"/>
          </a:ln>
        </p:spPr>
        <p:txBody>
          <a:bodyPr wrap="square">
            <a:spAutoFit/>
          </a:bodyPr>
          <a:lstStyle>
            <a:defPPr>
              <a:defRPr lang="en-US"/>
            </a:defPPr>
          </a:lstStyle>
          <a:p>
            <a:pPr algn="ctr"/>
            <a:r>
              <a:rPr lang="zh-CN" altLang="en-US" dirty="0"/>
              <a:t>压缩气体气瓶的储存柜</a:t>
            </a:r>
          </a:p>
        </p:txBody>
      </p:sp>
      <p:sp>
        <p:nvSpPr>
          <p:cNvPr id="9" name="TextBox 35">
            <a:extLst>
              <a:ext uri="{FF2B5EF4-FFF2-40B4-BE49-F238E27FC236}">
                <a16:creationId xmlns:a16="http://schemas.microsoft.com/office/drawing/2014/main" xmlns="" id="{65DBE45A-4F77-43F4-816E-A238367D6828}"/>
              </a:ext>
            </a:extLst>
          </p:cNvPr>
          <p:cNvSpPr txBox="1">
            <a:spLocks noChangeArrowheads="1"/>
          </p:cNvSpPr>
          <p:nvPr/>
        </p:nvSpPr>
        <p:spPr bwMode="auto">
          <a:xfrm>
            <a:off x="6202905" y="6001070"/>
            <a:ext cx="3110060" cy="369332"/>
          </a:xfrm>
          <a:prstGeom prst="rect">
            <a:avLst/>
          </a:prstGeom>
          <a:ln>
            <a:solidFill>
              <a:schemeClr val="tx1"/>
            </a:solidFill>
            <a:prstDash val="sysDot"/>
          </a:ln>
        </p:spPr>
        <p:txBody>
          <a:bodyPr wrap="square">
            <a:spAutoFit/>
          </a:bodyPr>
          <a:lstStyle>
            <a:defPPr>
              <a:defRPr lang="en-US"/>
            </a:defPPr>
            <a:lvl1pPr algn="ctr"/>
          </a:lstStyle>
          <a:p>
            <a:r>
              <a:rPr lang="zh-CN" altLang="en-US" dirty="0"/>
              <a:t>毒害品的储存柜</a:t>
            </a:r>
            <a:endParaRPr lang="en-US" altLang="zh-CN" dirty="0"/>
          </a:p>
        </p:txBody>
      </p:sp>
    </p:spTree>
    <p:extLst>
      <p:ext uri="{BB962C8B-B14F-4D97-AF65-F5344CB8AC3E}">
        <p14:creationId xmlns:p14="http://schemas.microsoft.com/office/powerpoint/2010/main" val="155671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6">
            <a:extLst>
              <a:ext uri="{FF2B5EF4-FFF2-40B4-BE49-F238E27FC236}">
                <a16:creationId xmlns:a16="http://schemas.microsoft.com/office/drawing/2014/main" xmlns="" id="{090742F1-99F3-4F88-9FEC-15295B9DDF7F}"/>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1" name="矩形 7">
            <a:extLst>
              <a:ext uri="{FF2B5EF4-FFF2-40B4-BE49-F238E27FC236}">
                <a16:creationId xmlns:a16="http://schemas.microsoft.com/office/drawing/2014/main" xmlns="" id="{3D7F02AF-7ADB-453F-BC5D-F6D62A96860B}"/>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2" name="文本框 1">
            <a:extLst>
              <a:ext uri="{FF2B5EF4-FFF2-40B4-BE49-F238E27FC236}">
                <a16:creationId xmlns:a16="http://schemas.microsoft.com/office/drawing/2014/main" xmlns="" id="{1D7CD5B2-3206-4F1E-AECB-B23CEADA52F5}"/>
              </a:ext>
            </a:extLst>
          </p:cNvPr>
          <p:cNvSpPr txBox="1">
            <a:spLocks noChangeArrowheads="1"/>
          </p:cNvSpPr>
          <p:nvPr/>
        </p:nvSpPr>
        <p:spPr bwMode="auto">
          <a:xfrm>
            <a:off x="777875" y="327025"/>
            <a:ext cx="7301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危险化学品储存柜识别色和色样</a:t>
            </a:r>
          </a:p>
        </p:txBody>
      </p:sp>
      <p:pic>
        <p:nvPicPr>
          <p:cNvPr id="2" name="图片 1"/>
          <p:cNvPicPr>
            <a:picLocks noChangeAspect="1"/>
          </p:cNvPicPr>
          <p:nvPr/>
        </p:nvPicPr>
        <p:blipFill>
          <a:blip r:embed="rId3"/>
          <a:stretch>
            <a:fillRect/>
          </a:stretch>
        </p:blipFill>
        <p:spPr>
          <a:xfrm>
            <a:off x="631755" y="2404998"/>
            <a:ext cx="10920439" cy="2680830"/>
          </a:xfrm>
          <a:prstGeom prst="rect">
            <a:avLst/>
          </a:prstGeom>
        </p:spPr>
      </p:pic>
      <p:sp>
        <p:nvSpPr>
          <p:cNvPr id="4" name="矩形 3"/>
          <p:cNvSpPr/>
          <p:nvPr/>
        </p:nvSpPr>
        <p:spPr>
          <a:xfrm>
            <a:off x="3806733" y="1916575"/>
            <a:ext cx="4570482" cy="369332"/>
          </a:xfrm>
          <a:prstGeom prst="rect">
            <a:avLst/>
          </a:prstGeom>
        </p:spPr>
        <p:txBody>
          <a:bodyPr wrap="none">
            <a:spAutoFit/>
          </a:bodyPr>
          <a:lstStyle/>
          <a:p>
            <a:pPr>
              <a:lnSpc>
                <a:spcPct val="100000"/>
              </a:lnSpc>
              <a:spcBef>
                <a:spcPct val="0"/>
              </a:spcBef>
              <a:buNone/>
            </a:pPr>
            <a:r>
              <a:rPr lang="zh-CN" altLang="en-US" b="1" dirty="0">
                <a:solidFill>
                  <a:srgbClr val="595959"/>
                </a:solidFill>
                <a:latin typeface="微软雅黑" panose="020B0503020204020204" pitchFamily="34" charset="-122"/>
                <a:ea typeface="微软雅黑" panose="020B0503020204020204" pitchFamily="34" charset="-122"/>
              </a:rPr>
              <a:t>危险化学品储存柜柜体的基本识别色和色样</a:t>
            </a:r>
          </a:p>
        </p:txBody>
      </p:sp>
    </p:spTree>
    <p:extLst>
      <p:ext uri="{BB962C8B-B14F-4D97-AF65-F5344CB8AC3E}">
        <p14:creationId xmlns:p14="http://schemas.microsoft.com/office/powerpoint/2010/main" val="173742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a:extLst>
              <a:ext uri="{FF2B5EF4-FFF2-40B4-BE49-F238E27FC236}">
                <a16:creationId xmlns:a16="http://schemas.microsoft.com/office/drawing/2014/main" xmlns="" id="{C9FBBBDF-129F-4CDD-8977-DA2C0BF7C303}"/>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a:extLst>
              <a:ext uri="{FF2B5EF4-FFF2-40B4-BE49-F238E27FC236}">
                <a16:creationId xmlns:a16="http://schemas.microsoft.com/office/drawing/2014/main" xmlns="" id="{C35702DD-198B-4A5F-948A-F1C535926692}"/>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a:extLst>
              <a:ext uri="{FF2B5EF4-FFF2-40B4-BE49-F238E27FC236}">
                <a16:creationId xmlns:a16="http://schemas.microsoft.com/office/drawing/2014/main" xmlns="" id="{5227B87D-4DC6-4D84-82E4-CFAA7DDC17DA}"/>
              </a:ext>
            </a:extLst>
          </p:cNvPr>
          <p:cNvSpPr txBox="1">
            <a:spLocks noChangeArrowheads="1"/>
          </p:cNvSpPr>
          <p:nvPr/>
        </p:nvSpPr>
        <p:spPr bwMode="auto">
          <a:xfrm>
            <a:off x="777875" y="327025"/>
            <a:ext cx="753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危险化学品储存柜作用</a:t>
            </a:r>
          </a:p>
        </p:txBody>
      </p:sp>
      <p:sp>
        <p:nvSpPr>
          <p:cNvPr id="2" name="矩形 1"/>
          <p:cNvSpPr/>
          <p:nvPr/>
        </p:nvSpPr>
        <p:spPr>
          <a:xfrm>
            <a:off x="1119808" y="1648025"/>
            <a:ext cx="10081591" cy="2226828"/>
          </a:xfrm>
          <a:prstGeom prst="rect">
            <a:avLst/>
          </a:prstGeom>
        </p:spPr>
        <p:txBody>
          <a:bodyPr wrap="square">
            <a:spAutoFit/>
          </a:bodyPr>
          <a:lstStyle/>
          <a:p>
            <a:pPr algn="just">
              <a:lnSpc>
                <a:spcPct val="200000"/>
              </a:lnSpc>
            </a:pPr>
            <a:r>
              <a:rPr lang="zh-CN" altLang="en-US" dirty="0">
                <a:solidFill>
                  <a:srgbClr val="393939"/>
                </a:solidFill>
                <a:latin typeface="-apple-system-font"/>
              </a:rPr>
              <a:t>▶使用化学品柜存储危险化学品可以</a:t>
            </a:r>
            <a:r>
              <a:rPr lang="zh-CN" altLang="en-US" b="1" dirty="0">
                <a:solidFill>
                  <a:srgbClr val="393939"/>
                </a:solidFill>
                <a:latin typeface="-apple-system-font"/>
              </a:rPr>
              <a:t>有效防止化学品外溢，</a:t>
            </a:r>
            <a:r>
              <a:rPr lang="zh-CN" altLang="en-US" b="1" dirty="0">
                <a:solidFill>
                  <a:srgbClr val="7B0C00"/>
                </a:solidFill>
                <a:latin typeface="-apple-system-font"/>
              </a:rPr>
              <a:t>预防事故发生</a:t>
            </a:r>
            <a:r>
              <a:rPr lang="zh-CN" altLang="en-US" dirty="0">
                <a:solidFill>
                  <a:srgbClr val="393939"/>
                </a:solidFill>
                <a:latin typeface="-apple-system-font"/>
              </a:rPr>
              <a:t>；</a:t>
            </a:r>
            <a:endParaRPr lang="zh-CN" altLang="en-US" dirty="0">
              <a:solidFill>
                <a:srgbClr val="333333"/>
              </a:solidFill>
              <a:latin typeface="-apple-system-font"/>
            </a:endParaRPr>
          </a:p>
          <a:p>
            <a:pPr algn="just">
              <a:lnSpc>
                <a:spcPct val="200000"/>
              </a:lnSpc>
            </a:pPr>
            <a:r>
              <a:rPr lang="zh-CN" altLang="en-US" dirty="0">
                <a:solidFill>
                  <a:srgbClr val="393939"/>
                </a:solidFill>
                <a:latin typeface="-apple-system-font"/>
              </a:rPr>
              <a:t>▶各种危险品的有效管理，不同颜色的安全柜功能不一样，可存放的化学品也不同，分门别类存储，一目了然，</a:t>
            </a:r>
            <a:r>
              <a:rPr lang="zh-CN" altLang="en-US" b="1" dirty="0">
                <a:solidFill>
                  <a:srgbClr val="7B0C00"/>
                </a:solidFill>
                <a:latin typeface="-apple-system-font"/>
              </a:rPr>
              <a:t>便于管理</a:t>
            </a:r>
            <a:r>
              <a:rPr lang="zh-CN" altLang="en-US" dirty="0">
                <a:solidFill>
                  <a:srgbClr val="393939"/>
                </a:solidFill>
                <a:latin typeface="-apple-system-font"/>
              </a:rPr>
              <a:t>；</a:t>
            </a:r>
            <a:endParaRPr lang="zh-CN" altLang="en-US" dirty="0">
              <a:solidFill>
                <a:srgbClr val="333333"/>
              </a:solidFill>
              <a:latin typeface="-apple-system-font"/>
            </a:endParaRPr>
          </a:p>
          <a:p>
            <a:pPr algn="just">
              <a:lnSpc>
                <a:spcPct val="200000"/>
              </a:lnSpc>
            </a:pPr>
            <a:r>
              <a:rPr lang="zh-CN" altLang="en-US" dirty="0">
                <a:solidFill>
                  <a:srgbClr val="393939"/>
                </a:solidFill>
                <a:latin typeface="-apple-system-font"/>
              </a:rPr>
              <a:t>▶</a:t>
            </a:r>
            <a:r>
              <a:rPr lang="zh-CN" altLang="en-US" dirty="0">
                <a:solidFill>
                  <a:srgbClr val="333333"/>
                </a:solidFill>
                <a:latin typeface="-apple-system-font"/>
              </a:rPr>
              <a:t>安全使用</a:t>
            </a:r>
            <a:r>
              <a:rPr lang="zh-CN" altLang="en-US" dirty="0">
                <a:solidFill>
                  <a:srgbClr val="393939"/>
                </a:solidFill>
                <a:latin typeface="-apple-system-font"/>
              </a:rPr>
              <a:t>化学品</a:t>
            </a:r>
            <a:r>
              <a:rPr lang="zh-CN" altLang="en-US" dirty="0">
                <a:solidFill>
                  <a:srgbClr val="333333"/>
                </a:solidFill>
                <a:latin typeface="-apple-system-font"/>
              </a:rPr>
              <a:t>柜既可以保护工作环境安全卫生，又可以</a:t>
            </a:r>
            <a:r>
              <a:rPr lang="zh-CN" altLang="en-US" b="1" dirty="0">
                <a:solidFill>
                  <a:srgbClr val="7B0C00"/>
                </a:solidFill>
                <a:latin typeface="-apple-system-font"/>
              </a:rPr>
              <a:t>保障企业员工的生命、财产安全。</a:t>
            </a:r>
            <a:endParaRPr lang="zh-CN" altLang="en-US" b="0" i="0" u="none" strike="noStrike" dirty="0">
              <a:solidFill>
                <a:srgbClr val="333333"/>
              </a:solidFill>
              <a:effectLst/>
              <a:latin typeface="-apple-system-font"/>
            </a:endParaRPr>
          </a:p>
        </p:txBody>
      </p:sp>
    </p:spTree>
    <p:extLst>
      <p:ext uri="{BB962C8B-B14F-4D97-AF65-F5344CB8AC3E}">
        <p14:creationId xmlns:p14="http://schemas.microsoft.com/office/powerpoint/2010/main" val="84908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6">
            <a:extLst>
              <a:ext uri="{FF2B5EF4-FFF2-40B4-BE49-F238E27FC236}">
                <a16:creationId xmlns:a16="http://schemas.microsoft.com/office/drawing/2014/main" xmlns="" id="{090742F1-99F3-4F88-9FEC-15295B9DDF7F}"/>
              </a:ext>
            </a:extLst>
          </p:cNvPr>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1" name="矩形 7">
            <a:extLst>
              <a:ext uri="{FF2B5EF4-FFF2-40B4-BE49-F238E27FC236}">
                <a16:creationId xmlns:a16="http://schemas.microsoft.com/office/drawing/2014/main" xmlns="" id="{3D7F02AF-7ADB-453F-BC5D-F6D62A96860B}"/>
              </a:ext>
            </a:extLst>
          </p:cNvPr>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7652" name="文本框 1">
            <a:extLst>
              <a:ext uri="{FF2B5EF4-FFF2-40B4-BE49-F238E27FC236}">
                <a16:creationId xmlns:a16="http://schemas.microsoft.com/office/drawing/2014/main" xmlns="" id="{1D7CD5B2-3206-4F1E-AECB-B23CEADA52F5}"/>
              </a:ext>
            </a:extLst>
          </p:cNvPr>
          <p:cNvSpPr txBox="1">
            <a:spLocks noChangeArrowheads="1"/>
          </p:cNvSpPr>
          <p:nvPr/>
        </p:nvSpPr>
        <p:spPr bwMode="auto">
          <a:xfrm>
            <a:off x="777875" y="327025"/>
            <a:ext cx="8554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b="1" dirty="0">
                <a:solidFill>
                  <a:srgbClr val="595959"/>
                </a:solidFill>
                <a:latin typeface="微软雅黑" panose="020B0503020204020204" pitchFamily="34" charset="-122"/>
                <a:ea typeface="微软雅黑" panose="020B0503020204020204" pitchFamily="34" charset="-122"/>
              </a:rPr>
              <a:t>危险化学品储存柜</a:t>
            </a:r>
            <a:r>
              <a:rPr lang="zh-CN" altLang="en-US" sz="2400" b="1" dirty="0">
                <a:solidFill>
                  <a:srgbClr val="FF0000"/>
                </a:solidFill>
                <a:latin typeface="微软雅黑" panose="020B0503020204020204" pitchFamily="34" charset="-122"/>
                <a:ea typeface="微软雅黑" panose="020B0503020204020204" pitchFamily="34" charset="-122"/>
              </a:rPr>
              <a:t>标记</a:t>
            </a:r>
            <a:r>
              <a:rPr lang="zh-CN" altLang="en-US" sz="2400" b="1" dirty="0">
                <a:solidFill>
                  <a:srgbClr val="595959"/>
                </a:solidFill>
                <a:latin typeface="微软雅黑" panose="020B0503020204020204" pitchFamily="34" charset="-122"/>
                <a:ea typeface="微软雅黑" panose="020B0503020204020204" pitchFamily="34" charset="-122"/>
              </a:rPr>
              <a:t>、标签和规格</a:t>
            </a:r>
          </a:p>
        </p:txBody>
      </p:sp>
      <p:pic>
        <p:nvPicPr>
          <p:cNvPr id="2" name="图片 1"/>
          <p:cNvPicPr>
            <a:picLocks noChangeAspect="1"/>
          </p:cNvPicPr>
          <p:nvPr/>
        </p:nvPicPr>
        <p:blipFill>
          <a:blip r:embed="rId3"/>
          <a:stretch>
            <a:fillRect/>
          </a:stretch>
        </p:blipFill>
        <p:spPr>
          <a:xfrm>
            <a:off x="1007610" y="2082286"/>
            <a:ext cx="7558256" cy="3829283"/>
          </a:xfrm>
          <a:prstGeom prst="rect">
            <a:avLst/>
          </a:prstGeom>
        </p:spPr>
      </p:pic>
      <p:sp>
        <p:nvSpPr>
          <p:cNvPr id="3" name="矩形 2"/>
          <p:cNvSpPr/>
          <p:nvPr/>
        </p:nvSpPr>
        <p:spPr>
          <a:xfrm>
            <a:off x="1007610" y="1063289"/>
            <a:ext cx="4801314" cy="400110"/>
          </a:xfrm>
          <a:prstGeom prst="rect">
            <a:avLst/>
          </a:prstGeom>
        </p:spPr>
        <p:txBody>
          <a:bodyPr wrap="none">
            <a:spAutoFit/>
          </a:bodyPr>
          <a:lstStyle/>
          <a:p>
            <a:r>
              <a:rPr lang="zh-CN" altLang="en-US" sz="2000" dirty="0">
                <a:solidFill>
                  <a:srgbClr val="000000"/>
                </a:solidFill>
                <a:latin typeface="宋体" panose="02010600030101010101" pitchFamily="2" charset="-122"/>
                <a:ea typeface="宋体" panose="02010600030101010101" pitchFamily="2" charset="-122"/>
              </a:rPr>
              <a:t>危险化学品储存柜应按下述方式进行标记</a:t>
            </a:r>
            <a:endParaRPr lang="zh-CN" altLang="en-US" sz="2000" dirty="0"/>
          </a:p>
        </p:txBody>
      </p:sp>
      <p:sp>
        <p:nvSpPr>
          <p:cNvPr id="4" name="矩形 3"/>
          <p:cNvSpPr/>
          <p:nvPr/>
        </p:nvSpPr>
        <p:spPr>
          <a:xfrm>
            <a:off x="9331890" y="3410045"/>
            <a:ext cx="2040482" cy="2308324"/>
          </a:xfrm>
          <a:prstGeom prst="rect">
            <a:avLst/>
          </a:prstGeom>
        </p:spPr>
        <p:txBody>
          <a:bodyPr wrap="square">
            <a:spAutoFit/>
          </a:bodyPr>
          <a:lstStyle/>
          <a:p>
            <a:pPr>
              <a:lnSpc>
                <a:spcPct val="200000"/>
              </a:lnSpc>
            </a:pPr>
            <a:r>
              <a:rPr lang="zh-CN" altLang="en-US" dirty="0">
                <a:solidFill>
                  <a:srgbClr val="000000"/>
                </a:solidFill>
                <a:latin typeface="黑体" panose="02010609060101010101" pitchFamily="49" charset="-122"/>
                <a:ea typeface="黑体" panose="02010609060101010101" pitchFamily="49" charset="-122"/>
              </a:rPr>
              <a:t>示例： </a:t>
            </a:r>
          </a:p>
          <a:p>
            <a:pPr>
              <a:lnSpc>
                <a:spcPct val="200000"/>
              </a:lnSpc>
            </a:pPr>
            <a:r>
              <a:rPr lang="en-US" altLang="zh-CN" dirty="0">
                <a:solidFill>
                  <a:srgbClr val="000000"/>
                </a:solidFill>
                <a:latin typeface="宋体" panose="02010600030101010101" pitchFamily="2" charset="-122"/>
                <a:ea typeface="宋体" panose="02010600030101010101" pitchFamily="2" charset="-122"/>
              </a:rPr>
              <a:t>WHPG-Y-45 </a:t>
            </a:r>
          </a:p>
          <a:p>
            <a:pPr>
              <a:lnSpc>
                <a:spcPct val="200000"/>
              </a:lnSpc>
            </a:pPr>
            <a:r>
              <a:rPr lang="zh-CN" altLang="en-US" dirty="0">
                <a:solidFill>
                  <a:srgbClr val="000000"/>
                </a:solidFill>
                <a:latin typeface="宋体" panose="02010600030101010101" pitchFamily="2" charset="-122"/>
                <a:ea typeface="宋体" panose="02010600030101010101" pitchFamily="2" charset="-122"/>
              </a:rPr>
              <a:t>表示体积为</a:t>
            </a:r>
            <a:r>
              <a:rPr lang="en-US" altLang="zh-CN" dirty="0">
                <a:solidFill>
                  <a:srgbClr val="000000"/>
                </a:solidFill>
                <a:latin typeface="宋体" panose="02010600030101010101" pitchFamily="2" charset="-122"/>
                <a:ea typeface="宋体" panose="02010600030101010101" pitchFamily="2" charset="-122"/>
              </a:rPr>
              <a:t>45L</a:t>
            </a:r>
            <a:r>
              <a:rPr lang="zh-CN" altLang="en-US" dirty="0">
                <a:solidFill>
                  <a:srgbClr val="000000"/>
                </a:solidFill>
                <a:latin typeface="宋体" panose="02010600030101010101" pitchFamily="2" charset="-122"/>
                <a:ea typeface="宋体" panose="02010600030101010101" pitchFamily="2" charset="-122"/>
              </a:rPr>
              <a:t>的易燃液体储存柜 </a:t>
            </a:r>
            <a:endParaRPr lang="zh-CN" altLang="en-US" dirty="0"/>
          </a:p>
        </p:txBody>
      </p:sp>
    </p:spTree>
    <p:extLst>
      <p:ext uri="{BB962C8B-B14F-4D97-AF65-F5344CB8AC3E}">
        <p14:creationId xmlns:p14="http://schemas.microsoft.com/office/powerpoint/2010/main" val="703569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扁平化创意通用PPT模板"/>
</p:tagLst>
</file>

<file path=ppt/tags/tag1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ags/tag1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ags/tag1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ags/tag2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Rectangle 12"/>
</p:tagLst>
</file>

<file path=ppt/tags/tag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1578</TotalTime>
  <Pages>0</Pages>
  <Words>2181</Words>
  <Characters>0</Characters>
  <Application>Microsoft Office PowerPoint</Application>
  <DocSecurity>0</DocSecurity>
  <PresentationFormat>自定义</PresentationFormat>
  <Lines>0</Lines>
  <Paragraphs>251</Paragraphs>
  <Slides>46</Slides>
  <Notes>39</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危险化学品储存柜安全管理</dc:title>
  <dc:creator>玺猫PPT</dc:creator>
  <cp:lastModifiedBy>admin</cp:lastModifiedBy>
  <cp:revision>3</cp:revision>
  <dcterms:created xsi:type="dcterms:W3CDTF">2015-03-24T11:43:26Z</dcterms:created>
  <dcterms:modified xsi:type="dcterms:W3CDTF">2020-11-13T22:55:01Z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y fmtid="{D5CDD505-2E9C-101B-9397-08002B2CF9AE}" pid="3" name="TitusGUID">
    <vt:lpwstr>59b48b52-df53-45dd-94e4-e3d221306561</vt:lpwstr>
  </property>
  <property fmtid="{D5CDD505-2E9C-101B-9397-08002B2CF9AE}" pid="4" name="CLASSIFICATION">
    <vt:lpwstr>TT-DC-3</vt:lpwstr>
  </property>
</Properties>
</file>