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6" r:id="rId28"/>
    <p:sldId id="287" r:id="rId29"/>
    <p:sldId id="288" r:id="rId30"/>
    <p:sldId id="289" r:id="rId31"/>
    <p:sldId id="290" r:id="rId32"/>
    <p:sldId id="291" r:id="rId33"/>
    <p:sldId id="292" r:id="rId34"/>
    <p:sldId id="282" r:id="rId35"/>
    <p:sldId id="283" r:id="rId36"/>
    <p:sldId id="284" r:id="rId37"/>
    <p:sldId id="285"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5"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24" userDrawn="1">
          <p15:clr>
            <a:srgbClr val="A4A3A4"/>
          </p15:clr>
        </p15:guide>
        <p15:guide id="4" orient="horz" pos="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061"/>
    <a:srgbClr val="2F5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showGuides="1">
      <p:cViewPr varScale="1">
        <p:scale>
          <a:sx n="123" d="100"/>
          <a:sy n="123" d="100"/>
        </p:scale>
        <p:origin x="114" y="168"/>
      </p:cViewPr>
      <p:guideLst>
        <p:guide orient="horz" pos="2160"/>
        <p:guide pos="3840"/>
        <p:guide pos="824"/>
        <p:guide orient="horz" pos="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2F5697"/>
              </a:solidFill>
              <a:ln w="19050">
                <a:solidFill>
                  <a:schemeClr val="lt1"/>
                </a:solidFill>
              </a:ln>
              <a:effectLst/>
            </c:spPr>
            <c:extLst>
              <c:ext xmlns:c16="http://schemas.microsoft.com/office/drawing/2014/chart" uri="{C3380CC4-5D6E-409C-BE32-E72D297353CC}">
                <c16:uniqueId val="{00000001-B522-4F62-88CA-22572EC410DF}"/>
              </c:ext>
            </c:extLst>
          </c:dPt>
          <c:dPt>
            <c:idx val="1"/>
            <c:bubble3D val="0"/>
            <c:spPr>
              <a:solidFill>
                <a:srgbClr val="012061"/>
              </a:solidFill>
              <a:ln w="19050">
                <a:solidFill>
                  <a:schemeClr val="lt1"/>
                </a:solidFill>
              </a:ln>
              <a:effectLst/>
            </c:spPr>
            <c:extLst>
              <c:ext xmlns:c16="http://schemas.microsoft.com/office/drawing/2014/chart" uri="{C3380CC4-5D6E-409C-BE32-E72D297353CC}">
                <c16:uniqueId val="{00000002-B522-4F62-88CA-22572EC410D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F5E-4ADA-882F-5F072B8CCA5D}"/>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CF5E-4ADA-882F-5F072B8CCA5D}"/>
              </c:ext>
            </c:extLst>
          </c:dPt>
          <c:dLbls>
            <c:delete val="1"/>
          </c:dLbls>
          <c:cat>
            <c:strRef>
              <c:f>Sheet1!$A$2:$A$5</c:f>
              <c:strCache>
                <c:ptCount val="2"/>
                <c:pt idx="0">
                  <c:v>第一季度</c:v>
                </c:pt>
                <c:pt idx="1">
                  <c:v>第二季度</c:v>
                </c:pt>
              </c:strCache>
            </c:strRef>
          </c:cat>
          <c:val>
            <c:numRef>
              <c:f>Sheet1!$B$2:$B$5</c:f>
              <c:numCache>
                <c:formatCode>0%</c:formatCode>
                <c:ptCount val="4"/>
                <c:pt idx="0">
                  <c:v>0.1</c:v>
                </c:pt>
                <c:pt idx="1">
                  <c:v>0.9</c:v>
                </c:pt>
              </c:numCache>
            </c:numRef>
          </c:val>
          <c:extLst>
            <c:ext xmlns:c16="http://schemas.microsoft.com/office/drawing/2014/chart" uri="{C3380CC4-5D6E-409C-BE32-E72D297353CC}">
              <c16:uniqueId val="{00000000-B522-4F62-88CA-22572EC410D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EFDBB3-AEB1-47CA-B2C9-657E87B0DA6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E8143E4-7197-4384-8423-D952EC4F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0B266CF-2576-439D-9A4E-C33810D6BBE8}"/>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5" name="页脚占位符 4">
            <a:extLst>
              <a:ext uri="{FF2B5EF4-FFF2-40B4-BE49-F238E27FC236}">
                <a16:creationId xmlns:a16="http://schemas.microsoft.com/office/drawing/2014/main" id="{F136FD53-DEB6-43D5-801B-449A9E6625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AF1485-1CED-4F62-8ABD-E1054F2461C7}"/>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97649644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912E7F-E3A2-44D4-9DF1-8EFB36F5936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68019C-3277-458D-9DFD-9485043885B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915065C-8320-478E-8F7C-D1C57B8829C2}"/>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5" name="页脚占位符 4">
            <a:extLst>
              <a:ext uri="{FF2B5EF4-FFF2-40B4-BE49-F238E27FC236}">
                <a16:creationId xmlns:a16="http://schemas.microsoft.com/office/drawing/2014/main" id="{5D26B08F-CDFC-45DA-A169-B41391954F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297564-AE96-42B7-8426-78EE951A8CBF}"/>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327581925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08CFEF9-8EA8-4B0D-86EE-C172EEA7BE5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D3A24C-04C4-42DE-A169-ED1E1EDAEF3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AB0F3FE-B70F-4EF8-ABB5-03E860A0EED2}"/>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5" name="页脚占位符 4">
            <a:extLst>
              <a:ext uri="{FF2B5EF4-FFF2-40B4-BE49-F238E27FC236}">
                <a16:creationId xmlns:a16="http://schemas.microsoft.com/office/drawing/2014/main" id="{313EBC96-9A4A-4DD1-AED9-9FEEE86A64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81D3ED-412C-4D2A-B368-18F7846F1052}"/>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304887250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B35D43-1711-431D-A86A-BD6A4FF991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84F642-62A4-4BD4-A033-B59EA961C1C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AB133B-7DC4-4186-8DA4-2E0C24FBDD1F}"/>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5" name="页脚占位符 4">
            <a:extLst>
              <a:ext uri="{FF2B5EF4-FFF2-40B4-BE49-F238E27FC236}">
                <a16:creationId xmlns:a16="http://schemas.microsoft.com/office/drawing/2014/main" id="{5B2EE0D7-FD63-4EC7-9643-29FC37A1A9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49448B-1689-4042-9EC6-B6296AD8C3A2}"/>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359855223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2C32F-0D1C-4983-A8E8-03D9B257C83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9752159-AB84-4852-BC62-BFD691D3DF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5A0B680-2420-4370-9493-0A4AFAEA979C}"/>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5" name="页脚占位符 4">
            <a:extLst>
              <a:ext uri="{FF2B5EF4-FFF2-40B4-BE49-F238E27FC236}">
                <a16:creationId xmlns:a16="http://schemas.microsoft.com/office/drawing/2014/main" id="{E7BE8873-8035-4BF1-8520-3E2569DD9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7B3FE9-764A-40F6-A425-98B919444645}"/>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284949679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4E2048-64AD-4208-B010-A625629B811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055201-C8F0-427D-A871-4834B64A011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5A8F5DD-958A-49D1-B351-382B36EDA01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5FE5DA7-F0E0-4E02-B799-9E9DC06DA9B3}"/>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6" name="页脚占位符 5">
            <a:extLst>
              <a:ext uri="{FF2B5EF4-FFF2-40B4-BE49-F238E27FC236}">
                <a16:creationId xmlns:a16="http://schemas.microsoft.com/office/drawing/2014/main" id="{62DD987E-0BBF-4830-B52C-12250672DB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8B4260-9F0C-4815-AB50-AE6E6C145F2F}"/>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105407618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5AF864-9CC4-4295-9FA2-570839453C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3E81719-3303-4B0A-8AC9-307143187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2BCFDE6-7B26-4C6F-A1CA-1B5CB9A388C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8250A9A-815A-432A-B533-2594E6B4E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ACE3E6F-B645-4381-BFB8-E343AE0E7FF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F04923B-D093-43D8-8270-5BCDA38B3FC4}"/>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8" name="页脚占位符 7">
            <a:extLst>
              <a:ext uri="{FF2B5EF4-FFF2-40B4-BE49-F238E27FC236}">
                <a16:creationId xmlns:a16="http://schemas.microsoft.com/office/drawing/2014/main" id="{95F877A6-9BC7-42D8-8507-F492D98B21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DB46435-E21D-4FB9-819A-35DC13B66E83}"/>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213611581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D276EC-C581-42EA-8532-7B5B20F4FE1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BF38421-A236-4F85-837A-B9B7C318D4F7}"/>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4" name="页脚占位符 3">
            <a:extLst>
              <a:ext uri="{FF2B5EF4-FFF2-40B4-BE49-F238E27FC236}">
                <a16:creationId xmlns:a16="http://schemas.microsoft.com/office/drawing/2014/main" id="{1D3620A0-88C3-4BC0-A0D6-A53FC254613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97E066A-F14F-4319-A680-44A93D46E615}"/>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267399221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C91ABF2-D9BB-405A-AF28-7AD8967434F0}"/>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3" name="页脚占位符 2">
            <a:extLst>
              <a:ext uri="{FF2B5EF4-FFF2-40B4-BE49-F238E27FC236}">
                <a16:creationId xmlns:a16="http://schemas.microsoft.com/office/drawing/2014/main" id="{75CFE1C3-B70A-4113-8710-114C4862AB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5B90282-44AC-4759-9461-A992DDE63D0F}"/>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213213811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8D5F3-8F51-4669-AE30-DA8AEDF5E9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ABB3467-0816-4C85-84CC-52D49AA21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3E75CDA-86C9-488C-8614-E11125D00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3432E2B-9462-456C-9681-7AFB1C1A1ADC}"/>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6" name="页脚占位符 5">
            <a:extLst>
              <a:ext uri="{FF2B5EF4-FFF2-40B4-BE49-F238E27FC236}">
                <a16:creationId xmlns:a16="http://schemas.microsoft.com/office/drawing/2014/main" id="{A2BD47B5-9E0C-4304-AAB7-0C96512E5D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E62E65-15CE-418E-869D-7A63EADAC888}"/>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179347568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8FADE-1004-435F-8507-5DE0063343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838F4F1-B2D9-4D88-8668-3116D5A6F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CA5428-CF03-45EB-AA0D-9DBA8E792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66A8E3D-1442-48F4-8046-74ED78CBF7DC}"/>
              </a:ext>
            </a:extLst>
          </p:cNvPr>
          <p:cNvSpPr>
            <a:spLocks noGrp="1"/>
          </p:cNvSpPr>
          <p:nvPr>
            <p:ph type="dt" sz="half" idx="10"/>
          </p:nvPr>
        </p:nvSpPr>
        <p:spPr/>
        <p:txBody>
          <a:bodyPr/>
          <a:lstStyle/>
          <a:p>
            <a:fld id="{6A8D3E73-ED4D-423A-AE4F-ECFB910435CA}" type="datetimeFigureOut">
              <a:rPr lang="zh-CN" altLang="en-US" smtClean="0"/>
              <a:t>2022/3/9</a:t>
            </a:fld>
            <a:endParaRPr lang="zh-CN" altLang="en-US"/>
          </a:p>
        </p:txBody>
      </p:sp>
      <p:sp>
        <p:nvSpPr>
          <p:cNvPr id="6" name="页脚占位符 5">
            <a:extLst>
              <a:ext uri="{FF2B5EF4-FFF2-40B4-BE49-F238E27FC236}">
                <a16:creationId xmlns:a16="http://schemas.microsoft.com/office/drawing/2014/main" id="{2CD2CDE2-B76A-42DD-A15A-5D161A4772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B2F784-A575-441A-AA43-0A60541DA9DB}"/>
              </a:ext>
            </a:extLst>
          </p:cNvPr>
          <p:cNvSpPr>
            <a:spLocks noGrp="1"/>
          </p:cNvSpPr>
          <p:nvPr>
            <p:ph type="sldNum" sz="quarter" idx="12"/>
          </p:nvPr>
        </p:nvSpPr>
        <p:spPr/>
        <p:txBody>
          <a:body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328318170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1B313C9-6B9E-4A9F-A0ED-2C99E7B10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9DF23D-796B-49C0-A20B-17C992928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EF0847-7643-4F73-9A2A-91BBED665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3E73-ED4D-423A-AE4F-ECFB910435CA}" type="datetimeFigureOut">
              <a:rPr lang="zh-CN" altLang="en-US" smtClean="0"/>
              <a:t>2022/3/9</a:t>
            </a:fld>
            <a:endParaRPr lang="zh-CN" altLang="en-US"/>
          </a:p>
        </p:txBody>
      </p:sp>
      <p:sp>
        <p:nvSpPr>
          <p:cNvPr id="5" name="页脚占位符 4">
            <a:extLst>
              <a:ext uri="{FF2B5EF4-FFF2-40B4-BE49-F238E27FC236}">
                <a16:creationId xmlns:a16="http://schemas.microsoft.com/office/drawing/2014/main" id="{816797B6-F647-47DB-93CD-3E35809F6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69256FC-BC97-4247-A1ED-415660DBC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01F2-5254-4E1D-AED1-E0CDBA4A04E8}" type="slidenum">
              <a:rPr lang="zh-CN" altLang="en-US" smtClean="0"/>
              <a:t>‹#›</a:t>
            </a:fld>
            <a:endParaRPr lang="zh-CN" altLang="en-US"/>
          </a:p>
        </p:txBody>
      </p:sp>
    </p:spTree>
    <p:extLst>
      <p:ext uri="{BB962C8B-B14F-4D97-AF65-F5344CB8AC3E}">
        <p14:creationId xmlns:p14="http://schemas.microsoft.com/office/powerpoint/2010/main" val="44476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70F23A-3F3F-41D3-A7CB-E13E3A992A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直角三角形 5">
            <a:extLst>
              <a:ext uri="{FF2B5EF4-FFF2-40B4-BE49-F238E27FC236}">
                <a16:creationId xmlns:a16="http://schemas.microsoft.com/office/drawing/2014/main" id="{F2011859-6088-423A-86A3-DC8B73B13261}"/>
              </a:ext>
            </a:extLst>
          </p:cNvPr>
          <p:cNvSpPr/>
          <p:nvPr/>
        </p:nvSpPr>
        <p:spPr>
          <a:xfrm>
            <a:off x="0" y="1465943"/>
            <a:ext cx="12192000" cy="53920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a:extLst>
              <a:ext uri="{FF2B5EF4-FFF2-40B4-BE49-F238E27FC236}">
                <a16:creationId xmlns:a16="http://schemas.microsoft.com/office/drawing/2014/main" id="{BE92915A-61D6-4C62-B1D2-CE8191037BC0}"/>
              </a:ext>
            </a:extLst>
          </p:cNvPr>
          <p:cNvSpPr/>
          <p:nvPr/>
        </p:nvSpPr>
        <p:spPr>
          <a:xfrm>
            <a:off x="9593942" y="212864"/>
            <a:ext cx="1901371" cy="2806107"/>
          </a:xfrm>
          <a:prstGeom prst="frame">
            <a:avLst>
              <a:gd name="adj1" fmla="val 4370"/>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a:extLst>
              <a:ext uri="{FF2B5EF4-FFF2-40B4-BE49-F238E27FC236}">
                <a16:creationId xmlns:a16="http://schemas.microsoft.com/office/drawing/2014/main" id="{32255062-CBA7-4297-A553-363439A12317}"/>
              </a:ext>
            </a:extLst>
          </p:cNvPr>
          <p:cNvSpPr txBox="1"/>
          <p:nvPr/>
        </p:nvSpPr>
        <p:spPr>
          <a:xfrm>
            <a:off x="9739083" y="791653"/>
            <a:ext cx="1611087" cy="1648528"/>
          </a:xfrm>
          <a:prstGeom prst="rect">
            <a:avLst/>
          </a:prstGeom>
          <a:noFill/>
        </p:spPr>
        <p:txBody>
          <a:bodyPr wrap="square" rtlCol="0">
            <a:spAutoFit/>
          </a:bodyPr>
          <a:lstStyle/>
          <a:p>
            <a:pPr algn="ctr">
              <a:lnSpc>
                <a:spcPct val="120000"/>
              </a:lnSpc>
            </a:pPr>
            <a:r>
              <a:rPr lang="en-US" altLang="zh-CN" sz="4400" dirty="0">
                <a:solidFill>
                  <a:srgbClr val="2F5697"/>
                </a:solidFill>
                <a:latin typeface="微软雅黑" panose="020B0503020204020204" pitchFamily="34" charset="-122"/>
                <a:ea typeface="微软雅黑" panose="020B0503020204020204" pitchFamily="34" charset="-122"/>
              </a:rPr>
              <a:t>EHS</a:t>
            </a:r>
          </a:p>
          <a:p>
            <a:pPr algn="ctr">
              <a:lnSpc>
                <a:spcPct val="120000"/>
              </a:lnSpc>
            </a:pPr>
            <a:r>
              <a:rPr lang="zh-CN" altLang="en-US" sz="4400" dirty="0">
                <a:solidFill>
                  <a:srgbClr val="2F5697"/>
                </a:solidFill>
                <a:latin typeface="微软雅黑" panose="020B0503020204020204" pitchFamily="34" charset="-122"/>
                <a:ea typeface="微软雅黑" panose="020B0503020204020204" pitchFamily="34" charset="-122"/>
              </a:rPr>
              <a:t>培训</a:t>
            </a:r>
          </a:p>
        </p:txBody>
      </p:sp>
      <p:sp>
        <p:nvSpPr>
          <p:cNvPr id="9" name="文本框 8">
            <a:extLst>
              <a:ext uri="{FF2B5EF4-FFF2-40B4-BE49-F238E27FC236}">
                <a16:creationId xmlns:a16="http://schemas.microsoft.com/office/drawing/2014/main" id="{18B2A8F8-CB81-47AD-9A40-95329207B0A7}"/>
              </a:ext>
            </a:extLst>
          </p:cNvPr>
          <p:cNvSpPr txBox="1"/>
          <p:nvPr/>
        </p:nvSpPr>
        <p:spPr>
          <a:xfrm>
            <a:off x="232229" y="3918858"/>
            <a:ext cx="6277059" cy="835998"/>
          </a:xfrm>
          <a:prstGeom prst="rect">
            <a:avLst/>
          </a:prstGeom>
          <a:noFill/>
        </p:spPr>
        <p:txBody>
          <a:bodyPr wrap="square" rtlCol="0">
            <a:spAutoFit/>
          </a:bodyPr>
          <a:lstStyle/>
          <a:p>
            <a:pPr>
              <a:lnSpc>
                <a:spcPct val="120000"/>
              </a:lnSpc>
            </a:pPr>
            <a:r>
              <a:rPr lang="zh-CN" altLang="en-US" sz="4400" b="1" dirty="0">
                <a:solidFill>
                  <a:schemeClr val="bg1"/>
                </a:solidFill>
                <a:latin typeface="微软雅黑" panose="020B0503020204020204" pitchFamily="34" charset="-122"/>
                <a:ea typeface="微软雅黑" panose="020B0503020204020204" pitchFamily="34" charset="-122"/>
              </a:rPr>
              <a:t>安全管理原理方法培训</a:t>
            </a:r>
          </a:p>
        </p:txBody>
      </p:sp>
      <p:sp>
        <p:nvSpPr>
          <p:cNvPr id="10" name="矩形 9">
            <a:extLst>
              <a:ext uri="{FF2B5EF4-FFF2-40B4-BE49-F238E27FC236}">
                <a16:creationId xmlns:a16="http://schemas.microsoft.com/office/drawing/2014/main" id="{43BCE154-3B68-44B5-9E94-6426BFAFCB8D}"/>
              </a:ext>
            </a:extLst>
          </p:cNvPr>
          <p:cNvSpPr/>
          <p:nvPr/>
        </p:nvSpPr>
        <p:spPr>
          <a:xfrm>
            <a:off x="232228" y="3295955"/>
            <a:ext cx="3775393" cy="400110"/>
          </a:xfrm>
          <a:prstGeom prst="rect">
            <a:avLst/>
          </a:prstGeom>
        </p:spPr>
        <p:txBody>
          <a:bodyPr wrap="none">
            <a:spAutoFit/>
          </a:bodyPr>
          <a:lstStyle/>
          <a:p>
            <a:r>
              <a:rPr lang="zh-CN" altLang="en-US" sz="2000" b="1" dirty="0">
                <a:solidFill>
                  <a:schemeClr val="bg1"/>
                </a:solidFill>
                <a:latin typeface="宋体" panose="02010600030101010101" pitchFamily="2" charset="-122"/>
                <a:ea typeface="宋体" panose="02010600030101010101" pitchFamily="2" charset="-122"/>
              </a:rPr>
              <a:t>安全管理人员能力素质提升专题</a:t>
            </a:r>
          </a:p>
        </p:txBody>
      </p:sp>
      <p:sp>
        <p:nvSpPr>
          <p:cNvPr id="11" name="矩形 10">
            <a:extLst>
              <a:ext uri="{FF2B5EF4-FFF2-40B4-BE49-F238E27FC236}">
                <a16:creationId xmlns:a16="http://schemas.microsoft.com/office/drawing/2014/main" id="{F6613D94-5B11-4834-B2DD-24CBBA0EF3AA}"/>
              </a:ext>
            </a:extLst>
          </p:cNvPr>
          <p:cNvSpPr/>
          <p:nvPr/>
        </p:nvSpPr>
        <p:spPr>
          <a:xfrm>
            <a:off x="327659" y="3749405"/>
            <a:ext cx="3566161" cy="83455"/>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E3D1783E-DBFF-4DDC-A677-33C863BDCF8A}"/>
              </a:ext>
            </a:extLst>
          </p:cNvPr>
          <p:cNvSpPr txBox="1"/>
          <p:nvPr/>
        </p:nvSpPr>
        <p:spPr>
          <a:xfrm>
            <a:off x="327659" y="5801858"/>
            <a:ext cx="1384300" cy="338554"/>
          </a:xfrm>
          <a:prstGeom prst="rect">
            <a:avLst/>
          </a:prstGeom>
          <a:noFill/>
        </p:spPr>
        <p:txBody>
          <a:bodyPr wrap="square" rtlCol="0">
            <a:spAutoFit/>
          </a:bodyPr>
          <a:lstStyle/>
          <a:p>
            <a:r>
              <a:rPr lang="zh-CN" altLang="en-US" sz="1600" dirty="0">
                <a:solidFill>
                  <a:schemeClr val="bg1"/>
                </a:solidFill>
              </a:rPr>
              <a:t>培训讲师：</a:t>
            </a:r>
          </a:p>
        </p:txBody>
      </p:sp>
      <p:sp>
        <p:nvSpPr>
          <p:cNvPr id="13" name="文本框 12">
            <a:extLst>
              <a:ext uri="{FF2B5EF4-FFF2-40B4-BE49-F238E27FC236}">
                <a16:creationId xmlns:a16="http://schemas.microsoft.com/office/drawing/2014/main" id="{1C7325CE-10CC-4C84-B314-CC1F333BBB99}"/>
              </a:ext>
            </a:extLst>
          </p:cNvPr>
          <p:cNvSpPr txBox="1"/>
          <p:nvPr/>
        </p:nvSpPr>
        <p:spPr>
          <a:xfrm>
            <a:off x="2623321" y="5790179"/>
            <a:ext cx="1384300" cy="338554"/>
          </a:xfrm>
          <a:prstGeom prst="rect">
            <a:avLst/>
          </a:prstGeom>
          <a:noFill/>
        </p:spPr>
        <p:txBody>
          <a:bodyPr wrap="square" rtlCol="0">
            <a:spAutoFit/>
          </a:bodyPr>
          <a:lstStyle/>
          <a:p>
            <a:r>
              <a:rPr lang="zh-CN" altLang="en-US" sz="1600" dirty="0">
                <a:solidFill>
                  <a:schemeClr val="bg1"/>
                </a:solidFill>
              </a:rPr>
              <a:t>培训日期：</a:t>
            </a:r>
          </a:p>
        </p:txBody>
      </p:sp>
      <p:sp>
        <p:nvSpPr>
          <p:cNvPr id="14" name="等腰三角形 13">
            <a:extLst>
              <a:ext uri="{FF2B5EF4-FFF2-40B4-BE49-F238E27FC236}">
                <a16:creationId xmlns:a16="http://schemas.microsoft.com/office/drawing/2014/main" id="{F6898309-C902-4EA0-A899-27F54663181C}"/>
              </a:ext>
            </a:extLst>
          </p:cNvPr>
          <p:cNvSpPr/>
          <p:nvPr/>
        </p:nvSpPr>
        <p:spPr>
          <a:xfrm>
            <a:off x="6654800" y="5069266"/>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6CC51C4C-1A84-4B30-8ADD-13A17AC78146}"/>
              </a:ext>
            </a:extLst>
          </p:cNvPr>
          <p:cNvSpPr/>
          <p:nvPr/>
        </p:nvSpPr>
        <p:spPr>
          <a:xfrm flipV="1">
            <a:off x="7801429" y="5415389"/>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191647DF-AD8D-4D0D-B264-887A6E535046}"/>
              </a:ext>
            </a:extLst>
          </p:cNvPr>
          <p:cNvSpPr/>
          <p:nvPr/>
        </p:nvSpPr>
        <p:spPr>
          <a:xfrm flipV="1">
            <a:off x="7953829" y="6304389"/>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48FDA14D-0FBA-4FB0-9794-0BBB8B8A8A30}"/>
              </a:ext>
            </a:extLst>
          </p:cNvPr>
          <p:cNvSpPr/>
          <p:nvPr/>
        </p:nvSpPr>
        <p:spPr>
          <a:xfrm>
            <a:off x="8511901" y="5578160"/>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DC2569A2-F986-4AED-B739-EEAE3C641830}"/>
              </a:ext>
            </a:extLst>
          </p:cNvPr>
          <p:cNvSpPr/>
          <p:nvPr/>
        </p:nvSpPr>
        <p:spPr>
          <a:xfrm>
            <a:off x="8760316" y="6307470"/>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7DB7F102-93E5-48C9-BC16-C29FA499A504}"/>
              </a:ext>
            </a:extLst>
          </p:cNvPr>
          <p:cNvSpPr/>
          <p:nvPr/>
        </p:nvSpPr>
        <p:spPr>
          <a:xfrm flipV="1">
            <a:off x="9329528" y="6261513"/>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086858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6EB14E-7FBE-4B7D-9CA3-C9304FDF4BB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966391"/>
            <a:ext cx="12192000" cy="5891609"/>
          </a:xfrm>
          <a:prstGeom prst="rect">
            <a:avLst/>
          </a:prstGeom>
        </p:spPr>
      </p:pic>
      <p:sp>
        <p:nvSpPr>
          <p:cNvPr id="4" name="直角三角形 3">
            <a:extLst>
              <a:ext uri="{FF2B5EF4-FFF2-40B4-BE49-F238E27FC236}">
                <a16:creationId xmlns:a16="http://schemas.microsoft.com/office/drawing/2014/main" id="{DC037F44-7822-4DA0-B50F-02AE1967DAC5}"/>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F281E93-088D-4ECD-8D0C-68E8F3074A29}"/>
              </a:ext>
            </a:extLst>
          </p:cNvPr>
          <p:cNvSpPr/>
          <p:nvPr/>
        </p:nvSpPr>
        <p:spPr>
          <a:xfrm>
            <a:off x="1308100" y="215325"/>
            <a:ext cx="264687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安全的价值观</a:t>
            </a:r>
          </a:p>
        </p:txBody>
      </p:sp>
      <p:sp>
        <p:nvSpPr>
          <p:cNvPr id="8" name="矩形 7">
            <a:extLst>
              <a:ext uri="{FF2B5EF4-FFF2-40B4-BE49-F238E27FC236}">
                <a16:creationId xmlns:a16="http://schemas.microsoft.com/office/drawing/2014/main" id="{98125117-2F11-47A1-A3C0-83F25AF20D46}"/>
              </a:ext>
            </a:extLst>
          </p:cNvPr>
          <p:cNvSpPr/>
          <p:nvPr/>
        </p:nvSpPr>
        <p:spPr>
          <a:xfrm>
            <a:off x="7610490" y="2507734"/>
            <a:ext cx="2339102" cy="461665"/>
          </a:xfrm>
          <a:prstGeom prst="rect">
            <a:avLst/>
          </a:prstGeom>
        </p:spPr>
        <p:txBody>
          <a:bodyPr wrap="none">
            <a:spAutoFit/>
          </a:bodyPr>
          <a:lstStyle/>
          <a:p>
            <a:pPr algn="ctr"/>
            <a:r>
              <a:rPr lang="zh-CN" altLang="en-US" sz="2400" b="1" dirty="0">
                <a:solidFill>
                  <a:srgbClr val="012061"/>
                </a:solidFill>
                <a:latin typeface="微软雅黑" panose="020B0503020204020204" pitchFamily="34" charset="-122"/>
                <a:ea typeface="微软雅黑" panose="020B0503020204020204" pitchFamily="34" charset="-122"/>
              </a:rPr>
              <a:t>安全的两大功能</a:t>
            </a:r>
            <a:endParaRPr lang="zh-CN" altLang="en-US" sz="2400" dirty="0">
              <a:solidFill>
                <a:srgbClr val="012061"/>
              </a:solidFill>
              <a:latin typeface="微软雅黑" panose="020B0503020204020204" pitchFamily="34" charset="-122"/>
              <a:ea typeface="微软雅黑" panose="020B0503020204020204" pitchFamily="34" charset="-122"/>
            </a:endParaRPr>
          </a:p>
        </p:txBody>
      </p:sp>
      <p:sp>
        <p:nvSpPr>
          <p:cNvPr id="11" name="椭圆 10">
            <a:extLst>
              <a:ext uri="{FF2B5EF4-FFF2-40B4-BE49-F238E27FC236}">
                <a16:creationId xmlns:a16="http://schemas.microsoft.com/office/drawing/2014/main" id="{4C73A191-FA61-43BD-87F6-870FDC813535}"/>
              </a:ext>
            </a:extLst>
          </p:cNvPr>
          <p:cNvSpPr/>
          <p:nvPr/>
        </p:nvSpPr>
        <p:spPr>
          <a:xfrm>
            <a:off x="6731000" y="3691592"/>
            <a:ext cx="1282700" cy="1282700"/>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7AE8F14E-EDCE-4655-9EC7-E9557C3F7862}"/>
              </a:ext>
            </a:extLst>
          </p:cNvPr>
          <p:cNvSpPr/>
          <p:nvPr/>
        </p:nvSpPr>
        <p:spPr>
          <a:xfrm>
            <a:off x="9410700" y="3691592"/>
            <a:ext cx="1282700" cy="1282700"/>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4828F55-FF24-4D9A-89BA-4A926C58FA5C}"/>
              </a:ext>
            </a:extLst>
          </p:cNvPr>
          <p:cNvSpPr/>
          <p:nvPr/>
        </p:nvSpPr>
        <p:spPr>
          <a:xfrm>
            <a:off x="6815146" y="4141410"/>
            <a:ext cx="111440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减少损失</a:t>
            </a:r>
          </a:p>
        </p:txBody>
      </p:sp>
      <p:sp>
        <p:nvSpPr>
          <p:cNvPr id="14" name="矩形 13">
            <a:extLst>
              <a:ext uri="{FF2B5EF4-FFF2-40B4-BE49-F238E27FC236}">
                <a16:creationId xmlns:a16="http://schemas.microsoft.com/office/drawing/2014/main" id="{12C42EB9-EE50-40A5-A433-AF0E5EB5D76E}"/>
              </a:ext>
            </a:extLst>
          </p:cNvPr>
          <p:cNvSpPr/>
          <p:nvPr/>
        </p:nvSpPr>
        <p:spPr>
          <a:xfrm>
            <a:off x="9494846" y="4148276"/>
            <a:ext cx="111440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增加价值</a:t>
            </a:r>
          </a:p>
        </p:txBody>
      </p:sp>
      <p:sp>
        <p:nvSpPr>
          <p:cNvPr id="15" name="加号 14">
            <a:extLst>
              <a:ext uri="{FF2B5EF4-FFF2-40B4-BE49-F238E27FC236}">
                <a16:creationId xmlns:a16="http://schemas.microsoft.com/office/drawing/2014/main" id="{7AAE5B9E-1B2D-4C30-8876-EBE2B77E7954}"/>
              </a:ext>
            </a:extLst>
          </p:cNvPr>
          <p:cNvSpPr/>
          <p:nvPr/>
        </p:nvSpPr>
        <p:spPr>
          <a:xfrm>
            <a:off x="8374054" y="4038600"/>
            <a:ext cx="609600" cy="609600"/>
          </a:xfrm>
          <a:prstGeom prst="mathPlus">
            <a:avLst>
              <a:gd name="adj1" fmla="val 6853"/>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0913391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21B6ACCE-76A9-4F30-9F3A-ECAC4044AC4F}"/>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2E7772C-E724-448B-BE30-3D0CACBD4925}"/>
              </a:ext>
            </a:extLst>
          </p:cNvPr>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安全人本观</a:t>
            </a:r>
          </a:p>
        </p:txBody>
      </p:sp>
      <p:pic>
        <p:nvPicPr>
          <p:cNvPr id="7" name="图片 6">
            <a:extLst>
              <a:ext uri="{FF2B5EF4-FFF2-40B4-BE49-F238E27FC236}">
                <a16:creationId xmlns:a16="http://schemas.microsoft.com/office/drawing/2014/main" id="{29F67205-A8B4-45B3-A5D8-A301692195A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74737"/>
            <a:ext cx="12192000" cy="5783263"/>
          </a:xfrm>
          <a:prstGeom prst="rect">
            <a:avLst/>
          </a:prstGeom>
        </p:spPr>
      </p:pic>
      <p:sp>
        <p:nvSpPr>
          <p:cNvPr id="10" name="矩形 9">
            <a:extLst>
              <a:ext uri="{FF2B5EF4-FFF2-40B4-BE49-F238E27FC236}">
                <a16:creationId xmlns:a16="http://schemas.microsoft.com/office/drawing/2014/main" id="{075E493B-BD3D-4065-BF67-AA8885F097FC}"/>
              </a:ext>
            </a:extLst>
          </p:cNvPr>
          <p:cNvSpPr/>
          <p:nvPr/>
        </p:nvSpPr>
        <p:spPr>
          <a:xfrm>
            <a:off x="0" y="2810668"/>
            <a:ext cx="12192000" cy="2311400"/>
          </a:xfrm>
          <a:prstGeom prst="rect">
            <a:avLst/>
          </a:prstGeom>
          <a:solidFill>
            <a:srgbClr val="01206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ACD967B-6247-48C1-AC07-390BBA20F0C4}"/>
              </a:ext>
            </a:extLst>
          </p:cNvPr>
          <p:cNvSpPr/>
          <p:nvPr/>
        </p:nvSpPr>
        <p:spPr>
          <a:xfrm>
            <a:off x="4310896" y="3735535"/>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生命是一切价值的承载体</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864587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C4DF7CA-01DD-4C6E-B95B-7FF6561C5FFA}"/>
              </a:ext>
            </a:extLst>
          </p:cNvPr>
          <p:cNvSpPr/>
          <p:nvPr/>
        </p:nvSpPr>
        <p:spPr>
          <a:xfrm>
            <a:off x="0" y="5092281"/>
            <a:ext cx="12192000" cy="1765719"/>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99F7C99-5D15-468B-A13C-D0CD681A9355}"/>
              </a:ext>
            </a:extLst>
          </p:cNvPr>
          <p:cNvSpPr/>
          <p:nvPr/>
        </p:nvSpPr>
        <p:spPr>
          <a:xfrm>
            <a:off x="498786" y="2527300"/>
            <a:ext cx="11185214" cy="1625600"/>
          </a:xfrm>
          <a:prstGeom prst="rect">
            <a:avLst/>
          </a:prstGeom>
          <a:noFill/>
          <a:ln w="2540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B0352DE2-A5A3-43A2-8D66-88EE30AB249A}"/>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FF0539D-872C-467A-9E8B-AF1954FD2A17}"/>
              </a:ext>
            </a:extLst>
          </p:cNvPr>
          <p:cNvSpPr/>
          <p:nvPr/>
        </p:nvSpPr>
        <p:spPr>
          <a:xfrm>
            <a:off x="1308100" y="208356"/>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安全纪律观</a:t>
            </a:r>
          </a:p>
        </p:txBody>
      </p:sp>
      <p:pic>
        <p:nvPicPr>
          <p:cNvPr id="7" name="图片 6">
            <a:extLst>
              <a:ext uri="{FF2B5EF4-FFF2-40B4-BE49-F238E27FC236}">
                <a16:creationId xmlns:a16="http://schemas.microsoft.com/office/drawing/2014/main" id="{E77D0BE4-86C8-4FA3-A76B-40968DF3F4D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74472" y="1447800"/>
            <a:ext cx="2071325" cy="2349499"/>
          </a:xfrm>
          <a:prstGeom prst="rect">
            <a:avLst/>
          </a:prstGeom>
        </p:spPr>
      </p:pic>
      <p:sp>
        <p:nvSpPr>
          <p:cNvPr id="9" name="文本框 8">
            <a:extLst>
              <a:ext uri="{FF2B5EF4-FFF2-40B4-BE49-F238E27FC236}">
                <a16:creationId xmlns:a16="http://schemas.microsoft.com/office/drawing/2014/main" id="{8E3BC8CB-C61F-4BB9-8B50-FEFA58E41277}"/>
              </a:ext>
            </a:extLst>
          </p:cNvPr>
          <p:cNvSpPr txBox="1"/>
          <p:nvPr/>
        </p:nvSpPr>
        <p:spPr>
          <a:xfrm>
            <a:off x="3121482" y="1756718"/>
            <a:ext cx="1564817" cy="461665"/>
          </a:xfrm>
          <a:prstGeom prst="rect">
            <a:avLst/>
          </a:prstGeom>
          <a:noFill/>
        </p:spPr>
        <p:txBody>
          <a:bodyPr wrap="square" rtlCol="0">
            <a:spAutoFit/>
          </a:bodyPr>
          <a:lstStyle/>
          <a:p>
            <a:r>
              <a:rPr lang="zh-CN" altLang="en-US" sz="2400" dirty="0">
                <a:solidFill>
                  <a:srgbClr val="012061"/>
                </a:solidFill>
                <a:latin typeface="微软雅黑" panose="020B0503020204020204" pitchFamily="34" charset="-122"/>
                <a:ea typeface="微软雅黑" panose="020B0503020204020204" pitchFamily="34" charset="-122"/>
              </a:rPr>
              <a:t>管理名言</a:t>
            </a:r>
          </a:p>
        </p:txBody>
      </p:sp>
      <p:sp>
        <p:nvSpPr>
          <p:cNvPr id="11" name="文本框 10">
            <a:extLst>
              <a:ext uri="{FF2B5EF4-FFF2-40B4-BE49-F238E27FC236}">
                <a16:creationId xmlns:a16="http://schemas.microsoft.com/office/drawing/2014/main" id="{6E0FAE13-D70A-49F2-8FDB-874DE51CD5CF}"/>
              </a:ext>
            </a:extLst>
          </p:cNvPr>
          <p:cNvSpPr txBox="1"/>
          <p:nvPr/>
        </p:nvSpPr>
        <p:spPr>
          <a:xfrm>
            <a:off x="3121482" y="2836513"/>
            <a:ext cx="7533817"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你的下属绝对不会做你希望的事情，他只会做你要求和检查监督的事情</a:t>
            </a:r>
          </a:p>
        </p:txBody>
      </p:sp>
      <p:sp>
        <p:nvSpPr>
          <p:cNvPr id="12" name="文本框 11">
            <a:extLst>
              <a:ext uri="{FF2B5EF4-FFF2-40B4-BE49-F238E27FC236}">
                <a16:creationId xmlns:a16="http://schemas.microsoft.com/office/drawing/2014/main" id="{ED9176C1-614B-4F83-963C-8BEBAA2C252B}"/>
              </a:ext>
            </a:extLst>
          </p:cNvPr>
          <p:cNvSpPr txBox="1"/>
          <p:nvPr/>
        </p:nvSpPr>
        <p:spPr>
          <a:xfrm>
            <a:off x="8729896" y="3466681"/>
            <a:ext cx="2865204" cy="400110"/>
          </a:xfrm>
          <a:prstGeom prst="rect">
            <a:avLst/>
          </a:prstGeom>
          <a:noFill/>
        </p:spPr>
        <p:txBody>
          <a:bodyPr wrap="square" rtlCol="0">
            <a:spAutoFit/>
          </a:bodyPr>
          <a:lstStyle/>
          <a:p>
            <a:r>
              <a:rPr lang="en-US" altLang="zh-CN" sz="2000" dirty="0">
                <a:solidFill>
                  <a:srgbClr val="012061"/>
                </a:solidFill>
                <a:latin typeface="微软雅黑" panose="020B0503020204020204" pitchFamily="34" charset="-122"/>
                <a:ea typeface="微软雅黑" panose="020B0503020204020204" pitchFamily="34" charset="-122"/>
              </a:rPr>
              <a:t>IBM </a:t>
            </a:r>
            <a:r>
              <a:rPr lang="zh-CN" altLang="en-US" sz="2000" dirty="0">
                <a:solidFill>
                  <a:srgbClr val="012061"/>
                </a:solidFill>
                <a:latin typeface="微软雅黑" panose="020B0503020204020204" pitchFamily="34" charset="-122"/>
                <a:ea typeface="微软雅黑" panose="020B0503020204020204" pitchFamily="34" charset="-122"/>
              </a:rPr>
              <a:t>董事长</a:t>
            </a:r>
            <a:r>
              <a:rPr lang="en-US" altLang="zh-CN" sz="2000" dirty="0">
                <a:solidFill>
                  <a:srgbClr val="012061"/>
                </a:solidFill>
                <a:latin typeface="微软雅黑" panose="020B0503020204020204" pitchFamily="34" charset="-122"/>
                <a:ea typeface="微软雅黑" panose="020B0503020204020204" pitchFamily="34" charset="-122"/>
              </a:rPr>
              <a:t>——</a:t>
            </a:r>
            <a:r>
              <a:rPr lang="zh-CN" altLang="en-US" sz="2000" dirty="0">
                <a:solidFill>
                  <a:srgbClr val="012061"/>
                </a:solidFill>
                <a:latin typeface="微软雅黑" panose="020B0503020204020204" pitchFamily="34" charset="-122"/>
                <a:ea typeface="微软雅黑" panose="020B0503020204020204" pitchFamily="34" charset="-122"/>
              </a:rPr>
              <a:t>郭世纳</a:t>
            </a:r>
          </a:p>
        </p:txBody>
      </p:sp>
      <p:sp>
        <p:nvSpPr>
          <p:cNvPr id="13" name="Rectangle 2">
            <a:extLst>
              <a:ext uri="{FF2B5EF4-FFF2-40B4-BE49-F238E27FC236}">
                <a16:creationId xmlns:a16="http://schemas.microsoft.com/office/drawing/2014/main" id="{D85D63FA-96BC-40D1-AA64-272E8160210D}"/>
              </a:ext>
            </a:extLst>
          </p:cNvPr>
          <p:cNvSpPr txBox="1">
            <a:spLocks noChangeArrowheads="1"/>
          </p:cNvSpPr>
          <p:nvPr/>
        </p:nvSpPr>
        <p:spPr>
          <a:xfrm>
            <a:off x="2371880" y="5618556"/>
            <a:ext cx="7439025" cy="584775"/>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zh-CN" altLang="en-US" sz="3200" b="1" dirty="0">
                <a:solidFill>
                  <a:schemeClr val="bg1"/>
                </a:solidFill>
                <a:latin typeface="楷体_GB2312" pitchFamily="49" charset="-122"/>
                <a:ea typeface="楷体_GB2312" pitchFamily="49" charset="-122"/>
              </a:rPr>
              <a:t>不追究处罚，偏差就会普及、加重</a:t>
            </a:r>
          </a:p>
        </p:txBody>
      </p:sp>
    </p:spTree>
    <p:extLst>
      <p:ext uri="{BB962C8B-B14F-4D97-AF65-F5344CB8AC3E}">
        <p14:creationId xmlns:p14="http://schemas.microsoft.com/office/powerpoint/2010/main" val="339132145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直角三角形 13">
            <a:extLst>
              <a:ext uri="{FF2B5EF4-FFF2-40B4-BE49-F238E27FC236}">
                <a16:creationId xmlns:a16="http://schemas.microsoft.com/office/drawing/2014/main" id="{2B1697F0-7B7B-4573-945E-2D4DB293180C}"/>
              </a:ext>
            </a:extLst>
          </p:cNvPr>
          <p:cNvSpPr/>
          <p:nvPr/>
        </p:nvSpPr>
        <p:spPr>
          <a:xfrm flipH="1">
            <a:off x="-549562" y="1230477"/>
            <a:ext cx="12741562" cy="56275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2CBF92A3-B4AA-47C7-BE55-1357F700CA0D}"/>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8742909-EC05-486E-AEC0-5A51BC04C66D}"/>
              </a:ext>
            </a:extLst>
          </p:cNvPr>
          <p:cNvSpPr/>
          <p:nvPr/>
        </p:nvSpPr>
        <p:spPr>
          <a:xfrm>
            <a:off x="1308100" y="212856"/>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安全纪律观</a:t>
            </a:r>
          </a:p>
        </p:txBody>
      </p:sp>
      <p:pic>
        <p:nvPicPr>
          <p:cNvPr id="11" name="图片 10">
            <a:extLst>
              <a:ext uri="{FF2B5EF4-FFF2-40B4-BE49-F238E27FC236}">
                <a16:creationId xmlns:a16="http://schemas.microsoft.com/office/drawing/2014/main" id="{67ED62A3-8E27-4C1B-A9AB-ED3E9234361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400974"/>
            <a:ext cx="12192000" cy="5457027"/>
          </a:xfrm>
          <a:custGeom>
            <a:avLst/>
            <a:gdLst>
              <a:gd name="connsiteX0" fmla="*/ 3121152 w 3121152"/>
              <a:gd name="connsiteY0" fmla="*/ 0 h 1396999"/>
              <a:gd name="connsiteX1" fmla="*/ 3121152 w 3121152"/>
              <a:gd name="connsiteY1" fmla="*/ 1396999 h 1396999"/>
              <a:gd name="connsiteX2" fmla="*/ 0 w 3121152"/>
              <a:gd name="connsiteY2" fmla="*/ 1396999 h 1396999"/>
            </a:gdLst>
            <a:ahLst/>
            <a:cxnLst>
              <a:cxn ang="0">
                <a:pos x="connsiteX0" y="connsiteY0"/>
              </a:cxn>
              <a:cxn ang="0">
                <a:pos x="connsiteX1" y="connsiteY1"/>
              </a:cxn>
              <a:cxn ang="0">
                <a:pos x="connsiteX2" y="connsiteY2"/>
              </a:cxn>
            </a:cxnLst>
            <a:rect l="l" t="t" r="r" b="b"/>
            <a:pathLst>
              <a:path w="3121152" h="1396999">
                <a:moveTo>
                  <a:pt x="3121152" y="0"/>
                </a:moveTo>
                <a:lnTo>
                  <a:pt x="3121152" y="1396999"/>
                </a:lnTo>
                <a:lnTo>
                  <a:pt x="0" y="1396999"/>
                </a:lnTo>
                <a:close/>
              </a:path>
            </a:pathLst>
          </a:custGeom>
        </p:spPr>
      </p:pic>
      <p:sp>
        <p:nvSpPr>
          <p:cNvPr id="12" name="矩形 11">
            <a:extLst>
              <a:ext uri="{FF2B5EF4-FFF2-40B4-BE49-F238E27FC236}">
                <a16:creationId xmlns:a16="http://schemas.microsoft.com/office/drawing/2014/main" id="{ECB4BD80-729F-4025-A16F-E8BFA7E3C94F}"/>
              </a:ext>
            </a:extLst>
          </p:cNvPr>
          <p:cNvSpPr/>
          <p:nvPr/>
        </p:nvSpPr>
        <p:spPr>
          <a:xfrm>
            <a:off x="918086" y="1999734"/>
            <a:ext cx="1882247"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、安全强制观</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BC0C12D0-EA4E-409E-8930-9ADF479CE810}"/>
              </a:ext>
            </a:extLst>
          </p:cNvPr>
          <p:cNvSpPr/>
          <p:nvPr/>
        </p:nvSpPr>
        <p:spPr>
          <a:xfrm>
            <a:off x="918086" y="2456595"/>
            <a:ext cx="6308214" cy="1289905"/>
          </a:xfrm>
          <a:prstGeom prst="rect">
            <a:avLst/>
          </a:prstGeom>
          <a:noFill/>
        </p:spPr>
        <p:txBody>
          <a:bodyPr wrap="square" rtlCol="0">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采取强制管理的手段控制人的意愿和行为以及设备的状态，使个人的活动、行为和设备的状态等受到安全生产要求的约束，从而实现有效的安全生产管理。</a:t>
            </a:r>
          </a:p>
        </p:txBody>
      </p:sp>
    </p:spTree>
    <p:extLst>
      <p:ext uri="{BB962C8B-B14F-4D97-AF65-F5344CB8AC3E}">
        <p14:creationId xmlns:p14="http://schemas.microsoft.com/office/powerpoint/2010/main" val="424854175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FFE97017-2404-4AEF-A8B6-3C6209DC909C}"/>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E6EF2BE-1C91-4CAC-8CBD-22CE52541C79}"/>
              </a:ext>
            </a:extLst>
          </p:cNvPr>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安全纪律观</a:t>
            </a:r>
          </a:p>
        </p:txBody>
      </p:sp>
      <p:pic>
        <p:nvPicPr>
          <p:cNvPr id="7" name="图片 6">
            <a:extLst>
              <a:ext uri="{FF2B5EF4-FFF2-40B4-BE49-F238E27FC236}">
                <a16:creationId xmlns:a16="http://schemas.microsoft.com/office/drawing/2014/main" id="{29BE451D-3B05-4750-8CE8-1318A4C77B0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111647"/>
            <a:ext cx="12192000" cy="5746353"/>
          </a:xfrm>
          <a:prstGeom prst="rect">
            <a:avLst/>
          </a:prstGeom>
        </p:spPr>
      </p:pic>
      <p:sp>
        <p:nvSpPr>
          <p:cNvPr id="11" name="矩形 10">
            <a:extLst>
              <a:ext uri="{FF2B5EF4-FFF2-40B4-BE49-F238E27FC236}">
                <a16:creationId xmlns:a16="http://schemas.microsoft.com/office/drawing/2014/main" id="{0782D41E-3087-4FF4-A31C-8536D297AD01}"/>
              </a:ext>
            </a:extLst>
          </p:cNvPr>
          <p:cNvSpPr/>
          <p:nvPr/>
        </p:nvSpPr>
        <p:spPr>
          <a:xfrm>
            <a:off x="4109276" y="4379384"/>
            <a:ext cx="560985" cy="560985"/>
          </a:xfrm>
          <a:prstGeom prst="rect">
            <a:avLst/>
          </a:prstGeom>
          <a:noFill/>
          <a:ln w="1905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9031F34-08A9-4D20-B09D-68DAACBFFC9B}"/>
              </a:ext>
            </a:extLst>
          </p:cNvPr>
          <p:cNvSpPr/>
          <p:nvPr/>
        </p:nvSpPr>
        <p:spPr>
          <a:xfrm>
            <a:off x="870857" y="2674035"/>
            <a:ext cx="1882247"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、安全忠诚观</a:t>
            </a:r>
          </a:p>
        </p:txBody>
      </p:sp>
      <p:sp>
        <p:nvSpPr>
          <p:cNvPr id="9" name="矩形 8">
            <a:extLst>
              <a:ext uri="{FF2B5EF4-FFF2-40B4-BE49-F238E27FC236}">
                <a16:creationId xmlns:a16="http://schemas.microsoft.com/office/drawing/2014/main" id="{9D2E64A2-85B5-4262-BDBE-CE167A9F00C9}"/>
              </a:ext>
            </a:extLst>
          </p:cNvPr>
          <p:cNvSpPr/>
          <p:nvPr/>
        </p:nvSpPr>
        <p:spPr>
          <a:xfrm>
            <a:off x="870857" y="3160373"/>
            <a:ext cx="3518912"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服从才能执行，忠诚胜于能力</a:t>
            </a:r>
          </a:p>
        </p:txBody>
      </p:sp>
      <p:sp>
        <p:nvSpPr>
          <p:cNvPr id="10" name="矩形 9">
            <a:extLst>
              <a:ext uri="{FF2B5EF4-FFF2-40B4-BE49-F238E27FC236}">
                <a16:creationId xmlns:a16="http://schemas.microsoft.com/office/drawing/2014/main" id="{46128BA2-28C3-4D24-BBEA-D3A5B4B12574}"/>
              </a:ext>
            </a:extLst>
          </p:cNvPr>
          <p:cNvSpPr/>
          <p:nvPr/>
        </p:nvSpPr>
        <p:spPr>
          <a:xfrm>
            <a:off x="870857" y="3723282"/>
            <a:ext cx="3518912" cy="874407"/>
          </a:xfrm>
          <a:prstGeom prst="rect">
            <a:avLst/>
          </a:prstGeom>
        </p:spPr>
        <p:txBody>
          <a:bodyPr wrap="square">
            <a:spAutoFit/>
          </a:bodyPr>
          <a:lstStyle/>
          <a:p>
            <a:pPr>
              <a:lnSpc>
                <a:spcPct val="150000"/>
              </a:lnSpc>
              <a:buSzPct val="70000"/>
              <a:buFont typeface="Wingdings" pitchFamily="2" charset="2"/>
              <a:buChar char="Ø"/>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尊重自以为智商低于自己的人</a:t>
            </a:r>
          </a:p>
          <a:p>
            <a:pPr>
              <a:lnSpc>
                <a:spcPct val="150000"/>
              </a:lnSpc>
              <a:buSzPct val="70000"/>
              <a:buFont typeface="Wingdings" pitchFamily="2" charset="2"/>
              <a:buChar char="Ø"/>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遵从您以为不正确的游戏规则</a:t>
            </a:r>
          </a:p>
        </p:txBody>
      </p:sp>
      <p:sp>
        <p:nvSpPr>
          <p:cNvPr id="12" name="矩形 11">
            <a:extLst>
              <a:ext uri="{FF2B5EF4-FFF2-40B4-BE49-F238E27FC236}">
                <a16:creationId xmlns:a16="http://schemas.microsoft.com/office/drawing/2014/main" id="{19D2DB40-0E01-4D71-8D4A-37BF07AB6B01}"/>
              </a:ext>
            </a:extLst>
          </p:cNvPr>
          <p:cNvSpPr/>
          <p:nvPr/>
        </p:nvSpPr>
        <p:spPr>
          <a:xfrm>
            <a:off x="4506167" y="4776275"/>
            <a:ext cx="328188" cy="328188"/>
          </a:xfrm>
          <a:prstGeom prst="rect">
            <a:avLst/>
          </a:prstGeom>
          <a:noFill/>
          <a:ln w="19050">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A2D3F32F-F4E2-4D90-B961-799CE398818E}"/>
              </a:ext>
            </a:extLst>
          </p:cNvPr>
          <p:cNvCxnSpPr>
            <a:cxnSpLocks/>
          </p:cNvCxnSpPr>
          <p:nvPr/>
        </p:nvCxnSpPr>
        <p:spPr>
          <a:xfrm>
            <a:off x="0" y="2432957"/>
            <a:ext cx="2630313" cy="0"/>
          </a:xfrm>
          <a:prstGeom prst="line">
            <a:avLst/>
          </a:prstGeom>
          <a:ln w="22225">
            <a:solidFill>
              <a:srgbClr val="012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7463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id="{1C2BE0DA-8CA8-4167-820C-CCF08846DA82}"/>
              </a:ext>
            </a:extLst>
          </p:cNvPr>
          <p:cNvSpPr/>
          <p:nvPr/>
        </p:nvSpPr>
        <p:spPr>
          <a:xfrm>
            <a:off x="3106294" y="2266094"/>
            <a:ext cx="711200" cy="711200"/>
          </a:xfrm>
          <a:prstGeom prst="ellipse">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D950BF10-7BBA-4BE5-A2D3-40B93C3A9B8A}"/>
              </a:ext>
            </a:extLst>
          </p:cNvPr>
          <p:cNvSpPr/>
          <p:nvPr/>
        </p:nvSpPr>
        <p:spPr>
          <a:xfrm>
            <a:off x="6502274" y="2266094"/>
            <a:ext cx="711200" cy="711200"/>
          </a:xfrm>
          <a:prstGeom prst="ellipse">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6C084D5-3A5E-43F1-BAA5-8AA9F95036E4}"/>
              </a:ext>
            </a:extLst>
          </p:cNvPr>
          <p:cNvSpPr/>
          <p:nvPr/>
        </p:nvSpPr>
        <p:spPr>
          <a:xfrm>
            <a:off x="9898254" y="2266094"/>
            <a:ext cx="711200" cy="711200"/>
          </a:xfrm>
          <a:prstGeom prst="ellipse">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0B9F5580-D799-4CBF-8A65-6183718AA00E}"/>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338AE25-DDA3-4168-9C7A-57C2BE4DA109}"/>
              </a:ext>
            </a:extLst>
          </p:cNvPr>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安全责任观</a:t>
            </a:r>
          </a:p>
        </p:txBody>
      </p:sp>
      <p:sp>
        <p:nvSpPr>
          <p:cNvPr id="6" name="圆: 空心 5">
            <a:extLst>
              <a:ext uri="{FF2B5EF4-FFF2-40B4-BE49-F238E27FC236}">
                <a16:creationId xmlns:a16="http://schemas.microsoft.com/office/drawing/2014/main" id="{39F39F14-39A9-49F5-B29A-2184CB5D36D7}"/>
              </a:ext>
            </a:extLst>
          </p:cNvPr>
          <p:cNvSpPr/>
          <p:nvPr/>
        </p:nvSpPr>
        <p:spPr>
          <a:xfrm>
            <a:off x="1741714" y="2621694"/>
            <a:ext cx="2022482" cy="2022482"/>
          </a:xfrm>
          <a:prstGeom prst="donut">
            <a:avLst>
              <a:gd name="adj" fmla="val 11230"/>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圆: 空心 6">
            <a:extLst>
              <a:ext uri="{FF2B5EF4-FFF2-40B4-BE49-F238E27FC236}">
                <a16:creationId xmlns:a16="http://schemas.microsoft.com/office/drawing/2014/main" id="{CB22C0CE-8F4F-4E77-A01C-DD3C2CD1BA35}"/>
              </a:ext>
            </a:extLst>
          </p:cNvPr>
          <p:cNvSpPr/>
          <p:nvPr/>
        </p:nvSpPr>
        <p:spPr>
          <a:xfrm>
            <a:off x="5084759" y="2621694"/>
            <a:ext cx="2022482" cy="2022482"/>
          </a:xfrm>
          <a:prstGeom prst="donut">
            <a:avLst>
              <a:gd name="adj" fmla="val 11230"/>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圆: 空心 7">
            <a:extLst>
              <a:ext uri="{FF2B5EF4-FFF2-40B4-BE49-F238E27FC236}">
                <a16:creationId xmlns:a16="http://schemas.microsoft.com/office/drawing/2014/main" id="{7B236A2F-49A2-4124-A131-A783D8FB75EC}"/>
              </a:ext>
            </a:extLst>
          </p:cNvPr>
          <p:cNvSpPr/>
          <p:nvPr/>
        </p:nvSpPr>
        <p:spPr>
          <a:xfrm>
            <a:off x="8427804" y="2621694"/>
            <a:ext cx="2022482" cy="2022482"/>
          </a:xfrm>
          <a:prstGeom prst="donut">
            <a:avLst>
              <a:gd name="adj" fmla="val 11230"/>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a:extLst>
              <a:ext uri="{FF2B5EF4-FFF2-40B4-BE49-F238E27FC236}">
                <a16:creationId xmlns:a16="http://schemas.microsoft.com/office/drawing/2014/main" id="{1330B744-82C3-4807-BCCD-84D7455C2E59}"/>
              </a:ext>
            </a:extLst>
          </p:cNvPr>
          <p:cNvSpPr/>
          <p:nvPr/>
        </p:nvSpPr>
        <p:spPr>
          <a:xfrm>
            <a:off x="2275901" y="3410625"/>
            <a:ext cx="954107"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预防观</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EE0377E-BFB3-4D58-A6D2-EA2EB74E459F}"/>
              </a:ext>
            </a:extLst>
          </p:cNvPr>
          <p:cNvSpPr/>
          <p:nvPr/>
        </p:nvSpPr>
        <p:spPr>
          <a:xfrm>
            <a:off x="5618946" y="3410625"/>
            <a:ext cx="954107"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细节观</a:t>
            </a:r>
          </a:p>
        </p:txBody>
      </p:sp>
      <p:sp>
        <p:nvSpPr>
          <p:cNvPr id="14" name="矩形 13">
            <a:extLst>
              <a:ext uri="{FF2B5EF4-FFF2-40B4-BE49-F238E27FC236}">
                <a16:creationId xmlns:a16="http://schemas.microsoft.com/office/drawing/2014/main" id="{E1CAC22E-7B8B-43D3-9CF1-82329AFBFBF3}"/>
              </a:ext>
            </a:extLst>
          </p:cNvPr>
          <p:cNvSpPr/>
          <p:nvPr/>
        </p:nvSpPr>
        <p:spPr>
          <a:xfrm>
            <a:off x="8961991" y="3432880"/>
            <a:ext cx="954107"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奉献观</a:t>
            </a:r>
          </a:p>
        </p:txBody>
      </p:sp>
      <p:sp>
        <p:nvSpPr>
          <p:cNvPr id="15" name="文本框 14">
            <a:extLst>
              <a:ext uri="{FF2B5EF4-FFF2-40B4-BE49-F238E27FC236}">
                <a16:creationId xmlns:a16="http://schemas.microsoft.com/office/drawing/2014/main" id="{27A2257E-EEAE-4588-83F5-7E5F82E5B025}"/>
              </a:ext>
            </a:extLst>
          </p:cNvPr>
          <p:cNvSpPr txBox="1"/>
          <p:nvPr/>
        </p:nvSpPr>
        <p:spPr>
          <a:xfrm>
            <a:off x="3253895" y="2421639"/>
            <a:ext cx="411144"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93D28CA0-FB4D-41DA-B189-FE020C62EC28}"/>
              </a:ext>
            </a:extLst>
          </p:cNvPr>
          <p:cNvSpPr txBox="1"/>
          <p:nvPr/>
        </p:nvSpPr>
        <p:spPr>
          <a:xfrm>
            <a:off x="6663273" y="2421639"/>
            <a:ext cx="411144"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9B2FF2A9-67E8-499B-B88A-A2EF8AD58EF8}"/>
              </a:ext>
            </a:extLst>
          </p:cNvPr>
          <p:cNvSpPr txBox="1"/>
          <p:nvPr/>
        </p:nvSpPr>
        <p:spPr>
          <a:xfrm>
            <a:off x="10048282" y="2421639"/>
            <a:ext cx="411144"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02259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157145FA-41A2-414E-8EF0-6682DAAC42C1}"/>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7C8119C-C9DA-4AAD-AF6A-E28D2CEAB6AF}"/>
              </a:ext>
            </a:extLst>
          </p:cNvPr>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安全责任观</a:t>
            </a:r>
          </a:p>
        </p:txBody>
      </p:sp>
      <p:pic>
        <p:nvPicPr>
          <p:cNvPr id="1026" name="Picture 2" descr="https://timgsa.baidu.com/timg?image&amp;quality=80&amp;size=b9999_10000&amp;sec=1526984784998&amp;di=16fa9aeafe3a4dcde4c2565ba96bd475&amp;imgtype=jpg&amp;src=http%3A%2F%2Fimg2.imgtn.bdimg.com%2Fit%2Fu%3D3949899147%2C2668541393%26fm%3D214%26gp%3D0.jpg">
            <a:extLst>
              <a:ext uri="{FF2B5EF4-FFF2-40B4-BE49-F238E27FC236}">
                <a16:creationId xmlns:a16="http://schemas.microsoft.com/office/drawing/2014/main" id="{F28FCF47-447C-4AC2-AF11-7579B5639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flipH="1">
            <a:off x="7296150" y="337618"/>
            <a:ext cx="4895850" cy="652038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C4365D35-2F50-4E09-AA32-E385EE70AD76}"/>
              </a:ext>
            </a:extLst>
          </p:cNvPr>
          <p:cNvSpPr/>
          <p:nvPr/>
        </p:nvSpPr>
        <p:spPr>
          <a:xfrm>
            <a:off x="870857" y="2097315"/>
            <a:ext cx="6464300" cy="21082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BEF4D66-6814-4CFC-9BE8-B9B0B3A469BF}"/>
              </a:ext>
            </a:extLst>
          </p:cNvPr>
          <p:cNvSpPr/>
          <p:nvPr/>
        </p:nvSpPr>
        <p:spPr>
          <a:xfrm>
            <a:off x="870857" y="2097315"/>
            <a:ext cx="2236510" cy="21082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A9D5F0E-4328-45B9-8CE3-E7CA02A98078}"/>
              </a:ext>
            </a:extLst>
          </p:cNvPr>
          <p:cNvSpPr/>
          <p:nvPr/>
        </p:nvSpPr>
        <p:spPr>
          <a:xfrm>
            <a:off x="1047303" y="2439938"/>
            <a:ext cx="2053714" cy="1422954"/>
          </a:xfrm>
          <a:prstGeom prst="rect">
            <a:avLst/>
          </a:prstGeom>
        </p:spPr>
        <p:txBody>
          <a:bodyPr wrap="square">
            <a:spAutoFit/>
          </a:bodyPr>
          <a:lstStyle/>
          <a:p>
            <a:pPr>
              <a:lnSpc>
                <a:spcPct val="150000"/>
              </a:lnSpc>
              <a:spcBef>
                <a:spcPct val="40000"/>
              </a:spcBef>
              <a:spcAft>
                <a:spcPct val="20000"/>
              </a:spcAft>
              <a:defRPr/>
            </a:pPr>
            <a:r>
              <a:rPr lang="zh-CN" altLang="en-US" sz="2000" b="1" dirty="0">
                <a:solidFill>
                  <a:schemeClr val="bg1"/>
                </a:solidFill>
                <a:latin typeface="微软雅黑" panose="020B0503020204020204" pitchFamily="34" charset="-122"/>
                <a:ea typeface="微软雅黑" panose="020B0503020204020204" pitchFamily="34" charset="-122"/>
              </a:rPr>
              <a:t>战国时期思想家、政治家、教育家荀况</a:t>
            </a:r>
            <a:r>
              <a:rPr lang="en-US" altLang="zh-CN" sz="2000" b="1" dirty="0">
                <a:solidFill>
                  <a:schemeClr val="bg1"/>
                </a:solidFill>
                <a:latin typeface="微软雅黑" panose="020B0503020204020204" pitchFamily="34" charset="-122"/>
                <a:ea typeface="微软雅黑" panose="020B0503020204020204" pitchFamily="34" charset="-122"/>
              </a:rPr>
              <a:t>:</a:t>
            </a:r>
          </a:p>
        </p:txBody>
      </p:sp>
      <p:sp>
        <p:nvSpPr>
          <p:cNvPr id="9" name="矩形 8">
            <a:extLst>
              <a:ext uri="{FF2B5EF4-FFF2-40B4-BE49-F238E27FC236}">
                <a16:creationId xmlns:a16="http://schemas.microsoft.com/office/drawing/2014/main" id="{FAAE719F-BCC6-4C1F-B4E6-13465F3243FD}"/>
              </a:ext>
            </a:extLst>
          </p:cNvPr>
          <p:cNvSpPr/>
          <p:nvPr/>
        </p:nvSpPr>
        <p:spPr>
          <a:xfrm>
            <a:off x="4281037" y="2439938"/>
            <a:ext cx="1903186" cy="1289905"/>
          </a:xfrm>
          <a:prstGeom prst="rect">
            <a:avLst/>
          </a:prstGeom>
        </p:spPr>
        <p:txBody>
          <a:bodyPr wrap="square">
            <a:spAutoFit/>
          </a:bodyPr>
          <a:lstStyle/>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先其未然谓之防</a:t>
            </a:r>
          </a:p>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发而止之谓其救</a:t>
            </a:r>
          </a:p>
          <a:p>
            <a:pPr algn="ctr">
              <a:lnSpc>
                <a:spcPct val="150000"/>
              </a:lnSpc>
              <a:defRPr/>
            </a:pPr>
            <a:r>
              <a:rPr lang="zh-CN" altLang="en-US" dirty="0">
                <a:solidFill>
                  <a:schemeClr val="bg1"/>
                </a:solidFill>
                <a:latin typeface="微软雅黑" panose="020B0503020204020204" pitchFamily="34" charset="-122"/>
                <a:ea typeface="微软雅黑" panose="020B0503020204020204" pitchFamily="34" charset="-122"/>
              </a:rPr>
              <a:t>行而责之谓之戒</a:t>
            </a:r>
          </a:p>
        </p:txBody>
      </p:sp>
      <p:sp>
        <p:nvSpPr>
          <p:cNvPr id="12" name="矩形 11">
            <a:extLst>
              <a:ext uri="{FF2B5EF4-FFF2-40B4-BE49-F238E27FC236}">
                <a16:creationId xmlns:a16="http://schemas.microsoft.com/office/drawing/2014/main" id="{AC3FEE2F-9B66-4356-B5FF-7D197F3104D3}"/>
              </a:ext>
            </a:extLst>
          </p:cNvPr>
          <p:cNvSpPr/>
          <p:nvPr/>
        </p:nvSpPr>
        <p:spPr>
          <a:xfrm>
            <a:off x="2554031" y="5057747"/>
            <a:ext cx="3262432" cy="400110"/>
          </a:xfrm>
          <a:prstGeom prst="rect">
            <a:avLst/>
          </a:prstGeom>
        </p:spPr>
        <p:txBody>
          <a:bodyPr wrap="none">
            <a:spAutoFit/>
          </a:bodyPr>
          <a:lstStyle/>
          <a:p>
            <a:pPr algn="ctr"/>
            <a:r>
              <a:rPr lang="zh-CN" altLang="en-US" sz="2000" b="1" dirty="0">
                <a:solidFill>
                  <a:srgbClr val="012061"/>
                </a:solidFill>
                <a:latin typeface="微软雅黑" panose="020B0503020204020204" pitchFamily="34" charset="-122"/>
                <a:ea typeface="微软雅黑" panose="020B0503020204020204" pitchFamily="34" charset="-122"/>
              </a:rPr>
              <a:t>防为上，救次之，戒为下。</a:t>
            </a:r>
            <a:endParaRPr lang="zh-CN" altLang="en-US" sz="2000" dirty="0">
              <a:solidFill>
                <a:srgbClr val="01206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5CEEA50E-0118-49C0-98F7-767BB196210A}"/>
              </a:ext>
            </a:extLst>
          </p:cNvPr>
          <p:cNvSpPr/>
          <p:nvPr/>
        </p:nvSpPr>
        <p:spPr>
          <a:xfrm>
            <a:off x="962025" y="2209800"/>
            <a:ext cx="6257925" cy="18859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394478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707266"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3</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2" name="矩形 1">
            <a:extLst>
              <a:ext uri="{FF2B5EF4-FFF2-40B4-BE49-F238E27FC236}">
                <a16:creationId xmlns:a16="http://schemas.microsoft.com/office/drawing/2014/main" id="{18E91EBD-5F77-4CD8-8103-F628999E63CB}"/>
              </a:ext>
            </a:extLst>
          </p:cNvPr>
          <p:cNvSpPr/>
          <p:nvPr/>
        </p:nvSpPr>
        <p:spPr>
          <a:xfrm>
            <a:off x="5657415" y="48571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道</a:t>
            </a:r>
          </a:p>
        </p:txBody>
      </p:sp>
    </p:spTree>
    <p:extLst>
      <p:ext uri="{BB962C8B-B14F-4D97-AF65-F5344CB8AC3E}">
        <p14:creationId xmlns:p14="http://schemas.microsoft.com/office/powerpoint/2010/main" val="2431012545"/>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349CCBE-D966-4F30-88B9-EAED9AD800DD}"/>
              </a:ext>
            </a:extLst>
          </p:cNvPr>
          <p:cNvSpPr/>
          <p:nvPr/>
        </p:nvSpPr>
        <p:spPr>
          <a:xfrm>
            <a:off x="0" y="381000"/>
            <a:ext cx="8077200" cy="1206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CDA5B18-A709-48F5-A5D8-5BEDA2F4D89A}"/>
              </a:ext>
            </a:extLst>
          </p:cNvPr>
          <p:cNvSpPr/>
          <p:nvPr/>
        </p:nvSpPr>
        <p:spPr>
          <a:xfrm>
            <a:off x="0" y="1879600"/>
            <a:ext cx="9906000" cy="12065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F6515C7B-0BF5-4742-9F2E-3A91941EEDC5}"/>
              </a:ext>
            </a:extLst>
          </p:cNvPr>
          <p:cNvSpPr/>
          <p:nvPr/>
        </p:nvSpPr>
        <p:spPr>
          <a:xfrm>
            <a:off x="0" y="3429000"/>
            <a:ext cx="6832600" cy="1206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0704263C-3DA0-4B1E-B36A-FD24C9116409}"/>
              </a:ext>
            </a:extLst>
          </p:cNvPr>
          <p:cNvSpPr/>
          <p:nvPr/>
        </p:nvSpPr>
        <p:spPr>
          <a:xfrm>
            <a:off x="651395" y="784195"/>
            <a:ext cx="634019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老子说：“道”生一，一生二，二生三，三生万物”。</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1B6C7137-186B-4840-B0AE-F43E4CC194D7}"/>
              </a:ext>
            </a:extLst>
          </p:cNvPr>
          <p:cNvSpPr/>
          <p:nvPr/>
        </p:nvSpPr>
        <p:spPr>
          <a:xfrm>
            <a:off x="651395" y="2282795"/>
            <a:ext cx="8905002"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易经说：无极生太极，太极生两仪，两仪生四象，四象生八卦，八卦生万物。</a:t>
            </a:r>
          </a:p>
        </p:txBody>
      </p:sp>
      <p:sp>
        <p:nvSpPr>
          <p:cNvPr id="10" name="矩形 9">
            <a:extLst>
              <a:ext uri="{FF2B5EF4-FFF2-40B4-BE49-F238E27FC236}">
                <a16:creationId xmlns:a16="http://schemas.microsoft.com/office/drawing/2014/main" id="{CE7F5EB1-94BE-416C-977C-BF36C7799B3A}"/>
              </a:ext>
            </a:extLst>
          </p:cNvPr>
          <p:cNvSpPr/>
          <p:nvPr/>
        </p:nvSpPr>
        <p:spPr>
          <a:xfrm>
            <a:off x="651395" y="3551605"/>
            <a:ext cx="6092305" cy="961289"/>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“道”是指天地‘始”，而更重要的是“天”和“人”的运动规律。 </a:t>
            </a:r>
          </a:p>
        </p:txBody>
      </p:sp>
      <p:sp>
        <p:nvSpPr>
          <p:cNvPr id="12" name="矩形 11">
            <a:extLst>
              <a:ext uri="{FF2B5EF4-FFF2-40B4-BE49-F238E27FC236}">
                <a16:creationId xmlns:a16="http://schemas.microsoft.com/office/drawing/2014/main" id="{FC4D9D0F-D1C4-47B2-90C1-F5C7789DF17E}"/>
              </a:ext>
            </a:extLst>
          </p:cNvPr>
          <p:cNvSpPr/>
          <p:nvPr/>
        </p:nvSpPr>
        <p:spPr>
          <a:xfrm>
            <a:off x="4114800" y="5207516"/>
            <a:ext cx="80772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EFA8CD6-FBB7-4253-94A1-D2EF23F666D4}"/>
              </a:ext>
            </a:extLst>
          </p:cNvPr>
          <p:cNvSpPr/>
          <p:nvPr/>
        </p:nvSpPr>
        <p:spPr>
          <a:xfrm>
            <a:off x="4559300" y="5610711"/>
            <a:ext cx="628890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安全之道：就是指蕴藏在人、机、料、法、环中的规律</a:t>
            </a:r>
          </a:p>
        </p:txBody>
      </p:sp>
    </p:spTree>
    <p:extLst>
      <p:ext uri="{BB962C8B-B14F-4D97-AF65-F5344CB8AC3E}">
        <p14:creationId xmlns:p14="http://schemas.microsoft.com/office/powerpoint/2010/main" val="282571781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39B4466-3757-4FD7-BE3B-099B600066AA}"/>
              </a:ext>
            </a:extLst>
          </p:cNvPr>
          <p:cNvSpPr/>
          <p:nvPr/>
        </p:nvSpPr>
        <p:spPr>
          <a:xfrm>
            <a:off x="8191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a:extLst>
              <a:ext uri="{FF2B5EF4-FFF2-40B4-BE49-F238E27FC236}">
                <a16:creationId xmlns:a16="http://schemas.microsoft.com/office/drawing/2014/main" id="{B13DAFF1-6937-42E8-B1AC-4404C38BEC51}"/>
              </a:ext>
            </a:extLst>
          </p:cNvPr>
          <p:cNvSpPr/>
          <p:nvPr/>
        </p:nvSpPr>
        <p:spPr>
          <a:xfrm flipV="1">
            <a:off x="1675892"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9E75570A-43A7-4228-B5D2-7DA4C1B73E63}"/>
              </a:ext>
            </a:extLst>
          </p:cNvPr>
          <p:cNvSpPr/>
          <p:nvPr/>
        </p:nvSpPr>
        <p:spPr>
          <a:xfrm>
            <a:off x="35750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5855BD01-DD7D-4253-8442-4258976FC281}"/>
              </a:ext>
            </a:extLst>
          </p:cNvPr>
          <p:cNvSpPr/>
          <p:nvPr/>
        </p:nvSpPr>
        <p:spPr>
          <a:xfrm flipV="1">
            <a:off x="4458779"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C046F2BE-EEF6-4FF5-BFFC-95833376C7BA}"/>
              </a:ext>
            </a:extLst>
          </p:cNvPr>
          <p:cNvSpPr/>
          <p:nvPr/>
        </p:nvSpPr>
        <p:spPr>
          <a:xfrm>
            <a:off x="63309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5C1FE71F-3DA6-4A7C-BDB7-F157EADE9ED4}"/>
              </a:ext>
            </a:extLst>
          </p:cNvPr>
          <p:cNvSpPr/>
          <p:nvPr/>
        </p:nvSpPr>
        <p:spPr>
          <a:xfrm flipV="1">
            <a:off x="7201185"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6ED58ADB-8E6F-40D1-B707-BEE9F813E01F}"/>
              </a:ext>
            </a:extLst>
          </p:cNvPr>
          <p:cNvSpPr/>
          <p:nvPr/>
        </p:nvSpPr>
        <p:spPr>
          <a:xfrm>
            <a:off x="9086850" y="17399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3266809F-FDAA-4FD1-AAF7-C3C513AFAAC9}"/>
              </a:ext>
            </a:extLst>
          </p:cNvPr>
          <p:cNvSpPr/>
          <p:nvPr/>
        </p:nvSpPr>
        <p:spPr>
          <a:xfrm flipV="1">
            <a:off x="9943592" y="15113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3CD87FBF-7B7C-4EA9-B6F6-2699FEBAE865}"/>
              </a:ext>
            </a:extLst>
          </p:cNvPr>
          <p:cNvSpPr txBox="1"/>
          <p:nvPr/>
        </p:nvSpPr>
        <p:spPr>
          <a:xfrm>
            <a:off x="1731438"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2C3907B0-5189-4AF9-89D2-7C2AF8EC8041}"/>
              </a:ext>
            </a:extLst>
          </p:cNvPr>
          <p:cNvSpPr txBox="1"/>
          <p:nvPr/>
        </p:nvSpPr>
        <p:spPr>
          <a:xfrm>
            <a:off x="4514325"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C100394E-C5E2-4C23-8318-41F3686BCFBC}"/>
              </a:ext>
            </a:extLst>
          </p:cNvPr>
          <p:cNvSpPr txBox="1"/>
          <p:nvPr/>
        </p:nvSpPr>
        <p:spPr>
          <a:xfrm>
            <a:off x="7256731"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033C7262-922A-4E11-A3BA-4DB89835701A}"/>
              </a:ext>
            </a:extLst>
          </p:cNvPr>
          <p:cNvSpPr txBox="1"/>
          <p:nvPr/>
        </p:nvSpPr>
        <p:spPr>
          <a:xfrm>
            <a:off x="9999138" y="151130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71D35589-B294-43EA-A49B-0A4E522D273E}"/>
              </a:ext>
            </a:extLst>
          </p:cNvPr>
          <p:cNvSpPr/>
          <p:nvPr/>
        </p:nvSpPr>
        <p:spPr>
          <a:xfrm>
            <a:off x="8191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B413D02-5206-44DB-B121-B502A90EAD9E}"/>
              </a:ext>
            </a:extLst>
          </p:cNvPr>
          <p:cNvSpPr/>
          <p:nvPr/>
        </p:nvSpPr>
        <p:spPr>
          <a:xfrm>
            <a:off x="35750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9FE2B0CD-EE57-438F-9CF8-C7F64C3F54CE}"/>
              </a:ext>
            </a:extLst>
          </p:cNvPr>
          <p:cNvSpPr/>
          <p:nvPr/>
        </p:nvSpPr>
        <p:spPr>
          <a:xfrm>
            <a:off x="63309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0521FBF3-FB03-4BCA-B5D5-63AD6E64A057}"/>
              </a:ext>
            </a:extLst>
          </p:cNvPr>
          <p:cNvSpPr/>
          <p:nvPr/>
        </p:nvSpPr>
        <p:spPr>
          <a:xfrm>
            <a:off x="9086850" y="3860800"/>
            <a:ext cx="2273300" cy="1181100"/>
          </a:xfrm>
          <a:prstGeom prst="rect">
            <a:avLst/>
          </a:prstGeom>
          <a:noFill/>
          <a:ln w="2540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FEC12445-C956-44F2-8FCF-68A23AC97F6D}"/>
              </a:ext>
            </a:extLst>
          </p:cNvPr>
          <p:cNvSpPr/>
          <p:nvPr/>
        </p:nvSpPr>
        <p:spPr>
          <a:xfrm>
            <a:off x="1675892"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等腰三角形 21">
            <a:extLst>
              <a:ext uri="{FF2B5EF4-FFF2-40B4-BE49-F238E27FC236}">
                <a16:creationId xmlns:a16="http://schemas.microsoft.com/office/drawing/2014/main" id="{C106176C-9004-401D-A47B-D8F8E49D1F05}"/>
              </a:ext>
            </a:extLst>
          </p:cNvPr>
          <p:cNvSpPr/>
          <p:nvPr/>
        </p:nvSpPr>
        <p:spPr>
          <a:xfrm>
            <a:off x="4458778"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等腰三角形 22">
            <a:extLst>
              <a:ext uri="{FF2B5EF4-FFF2-40B4-BE49-F238E27FC236}">
                <a16:creationId xmlns:a16="http://schemas.microsoft.com/office/drawing/2014/main" id="{BE8658E0-FCD3-4CED-A8CE-C98A73175132}"/>
              </a:ext>
            </a:extLst>
          </p:cNvPr>
          <p:cNvSpPr/>
          <p:nvPr/>
        </p:nvSpPr>
        <p:spPr>
          <a:xfrm>
            <a:off x="7187692"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等腰三角形 23">
            <a:extLst>
              <a:ext uri="{FF2B5EF4-FFF2-40B4-BE49-F238E27FC236}">
                <a16:creationId xmlns:a16="http://schemas.microsoft.com/office/drawing/2014/main" id="{228FE104-5B4F-40D5-96C1-5FD126427527}"/>
              </a:ext>
            </a:extLst>
          </p:cNvPr>
          <p:cNvSpPr/>
          <p:nvPr/>
        </p:nvSpPr>
        <p:spPr>
          <a:xfrm>
            <a:off x="9945181" y="4800600"/>
            <a:ext cx="559816" cy="4826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DE58C914-A29A-4061-B960-AC5FEF2032FA}"/>
              </a:ext>
            </a:extLst>
          </p:cNvPr>
          <p:cNvSpPr txBox="1"/>
          <p:nvPr/>
        </p:nvSpPr>
        <p:spPr>
          <a:xfrm>
            <a:off x="1731438" y="489579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51DC306A-8B9B-4556-9916-B1162FEFF729}"/>
              </a:ext>
            </a:extLst>
          </p:cNvPr>
          <p:cNvSpPr txBox="1"/>
          <p:nvPr/>
        </p:nvSpPr>
        <p:spPr>
          <a:xfrm>
            <a:off x="4505552" y="489579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6</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8ECB9C9C-9CB4-46E0-A0DF-D998B483D45B}"/>
              </a:ext>
            </a:extLst>
          </p:cNvPr>
          <p:cNvSpPr txBox="1"/>
          <p:nvPr/>
        </p:nvSpPr>
        <p:spPr>
          <a:xfrm>
            <a:off x="7243238" y="4911605"/>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7</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D0B338FD-0289-46EF-9A6D-C656E4B488D9}"/>
              </a:ext>
            </a:extLst>
          </p:cNvPr>
          <p:cNvSpPr txBox="1"/>
          <p:nvPr/>
        </p:nvSpPr>
        <p:spPr>
          <a:xfrm>
            <a:off x="10007827" y="4902080"/>
            <a:ext cx="448723"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8</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EC4FBAD4-408E-4CF7-B836-1E75F65A5AD2}"/>
              </a:ext>
            </a:extLst>
          </p:cNvPr>
          <p:cNvSpPr/>
          <p:nvPr/>
        </p:nvSpPr>
        <p:spPr>
          <a:xfrm>
            <a:off x="1347299" y="2216210"/>
            <a:ext cx="1217000"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冰山理论</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8CAC1E78-A0DA-448A-A4F4-3F44DBE79CC2}"/>
              </a:ext>
            </a:extLst>
          </p:cNvPr>
          <p:cNvSpPr/>
          <p:nvPr/>
        </p:nvSpPr>
        <p:spPr>
          <a:xfrm>
            <a:off x="4106405" y="2216330"/>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木桶理论</a:t>
            </a:r>
          </a:p>
        </p:txBody>
      </p:sp>
      <p:sp>
        <p:nvSpPr>
          <p:cNvPr id="31" name="矩形 30">
            <a:extLst>
              <a:ext uri="{FF2B5EF4-FFF2-40B4-BE49-F238E27FC236}">
                <a16:creationId xmlns:a16="http://schemas.microsoft.com/office/drawing/2014/main" id="{42A89F39-0DA7-4EEF-891D-A06C31C387AC}"/>
              </a:ext>
            </a:extLst>
          </p:cNvPr>
          <p:cNvSpPr/>
          <p:nvPr/>
        </p:nvSpPr>
        <p:spPr>
          <a:xfrm>
            <a:off x="6875798" y="2216210"/>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蛙水效应</a:t>
            </a:r>
          </a:p>
        </p:txBody>
      </p:sp>
      <p:sp>
        <p:nvSpPr>
          <p:cNvPr id="32" name="矩形 31">
            <a:extLst>
              <a:ext uri="{FF2B5EF4-FFF2-40B4-BE49-F238E27FC236}">
                <a16:creationId xmlns:a16="http://schemas.microsoft.com/office/drawing/2014/main" id="{DE5982F2-66F5-466A-B114-F00A7332CE3E}"/>
              </a:ext>
            </a:extLst>
          </p:cNvPr>
          <p:cNvSpPr/>
          <p:nvPr/>
        </p:nvSpPr>
        <p:spPr>
          <a:xfrm>
            <a:off x="9498653" y="2216210"/>
            <a:ext cx="146706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需求层次论</a:t>
            </a:r>
          </a:p>
        </p:txBody>
      </p:sp>
      <p:sp>
        <p:nvSpPr>
          <p:cNvPr id="33" name="矩形 32">
            <a:extLst>
              <a:ext uri="{FF2B5EF4-FFF2-40B4-BE49-F238E27FC236}">
                <a16:creationId xmlns:a16="http://schemas.microsoft.com/office/drawing/2014/main" id="{DCC716F2-E677-4749-832A-1FA696E8CFBF}"/>
              </a:ext>
            </a:extLst>
          </p:cNvPr>
          <p:cNvSpPr/>
          <p:nvPr/>
        </p:nvSpPr>
        <p:spPr>
          <a:xfrm>
            <a:off x="1094025" y="4189968"/>
            <a:ext cx="172354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事故倾向理论</a:t>
            </a:r>
          </a:p>
        </p:txBody>
      </p:sp>
      <p:sp>
        <p:nvSpPr>
          <p:cNvPr id="34" name="矩形 33">
            <a:extLst>
              <a:ext uri="{FF2B5EF4-FFF2-40B4-BE49-F238E27FC236}">
                <a16:creationId xmlns:a16="http://schemas.microsoft.com/office/drawing/2014/main" id="{C5FC78DF-EEBD-4628-BD1E-30B1FEB7B80F}"/>
              </a:ext>
            </a:extLst>
          </p:cNvPr>
          <p:cNvSpPr/>
          <p:nvPr/>
        </p:nvSpPr>
        <p:spPr>
          <a:xfrm>
            <a:off x="4124618"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破窗理论</a:t>
            </a:r>
          </a:p>
        </p:txBody>
      </p:sp>
      <p:sp>
        <p:nvSpPr>
          <p:cNvPr id="35" name="矩形 34">
            <a:extLst>
              <a:ext uri="{FF2B5EF4-FFF2-40B4-BE49-F238E27FC236}">
                <a16:creationId xmlns:a16="http://schemas.microsoft.com/office/drawing/2014/main" id="{92A4A6D0-36DF-4C8A-8749-910343DDE284}"/>
              </a:ext>
            </a:extLst>
          </p:cNvPr>
          <p:cNvSpPr/>
          <p:nvPr/>
        </p:nvSpPr>
        <p:spPr>
          <a:xfrm>
            <a:off x="6863890"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跳蚤原理</a:t>
            </a:r>
          </a:p>
        </p:txBody>
      </p:sp>
      <p:sp>
        <p:nvSpPr>
          <p:cNvPr id="36" name="矩形 35">
            <a:extLst>
              <a:ext uri="{FF2B5EF4-FFF2-40B4-BE49-F238E27FC236}">
                <a16:creationId xmlns:a16="http://schemas.microsoft.com/office/drawing/2014/main" id="{A75DD895-48B3-4B53-9306-A390EDD955A8}"/>
              </a:ext>
            </a:extLst>
          </p:cNvPr>
          <p:cNvSpPr/>
          <p:nvPr/>
        </p:nvSpPr>
        <p:spPr>
          <a:xfrm>
            <a:off x="9626894" y="4189968"/>
            <a:ext cx="121058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栅栏理论</a:t>
            </a:r>
          </a:p>
        </p:txBody>
      </p:sp>
    </p:spTree>
    <p:extLst>
      <p:ext uri="{BB962C8B-B14F-4D97-AF65-F5344CB8AC3E}">
        <p14:creationId xmlns:p14="http://schemas.microsoft.com/office/powerpoint/2010/main" val="26294277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B7636D02-29C5-49FC-8D73-DDBB9E8F9B2F}"/>
              </a:ext>
            </a:extLst>
          </p:cNvPr>
          <p:cNvSpPr/>
          <p:nvPr/>
        </p:nvSpPr>
        <p:spPr>
          <a:xfrm flipV="1">
            <a:off x="0" y="3630"/>
            <a:ext cx="12192000" cy="3131456"/>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8A7A396D-D3A3-4C7B-AB4D-56499577554F}"/>
              </a:ext>
            </a:extLst>
          </p:cNvPr>
          <p:cNvSpPr/>
          <p:nvPr/>
        </p:nvSpPr>
        <p:spPr>
          <a:xfrm>
            <a:off x="9473217" y="56848"/>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F7342E32-B17E-4AAE-A075-E7FF90AC558E}"/>
              </a:ext>
            </a:extLst>
          </p:cNvPr>
          <p:cNvSpPr/>
          <p:nvPr/>
        </p:nvSpPr>
        <p:spPr>
          <a:xfrm>
            <a:off x="7965697" y="438755"/>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B02D72F1-A293-4D54-845F-02A70AABD196}"/>
              </a:ext>
            </a:extLst>
          </p:cNvPr>
          <p:cNvSpPr/>
          <p:nvPr/>
        </p:nvSpPr>
        <p:spPr>
          <a:xfrm>
            <a:off x="6458177" y="820662"/>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1B794731-651D-4ECB-86E1-23FD81B0F3C3}"/>
              </a:ext>
            </a:extLst>
          </p:cNvPr>
          <p:cNvSpPr/>
          <p:nvPr/>
        </p:nvSpPr>
        <p:spPr>
          <a:xfrm>
            <a:off x="4950657" y="1202569"/>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CF31B9DE-43B5-4FD1-B39C-E186859631D4}"/>
              </a:ext>
            </a:extLst>
          </p:cNvPr>
          <p:cNvSpPr/>
          <p:nvPr/>
        </p:nvSpPr>
        <p:spPr>
          <a:xfrm>
            <a:off x="3443137" y="1584476"/>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5C743C6-705D-4356-A373-AC04DF2D2307}"/>
              </a:ext>
            </a:extLst>
          </p:cNvPr>
          <p:cNvSpPr/>
          <p:nvPr/>
        </p:nvSpPr>
        <p:spPr>
          <a:xfrm>
            <a:off x="1935617" y="1966383"/>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A4132FAC-512F-4C2A-BA82-2FD71C04D0CB}"/>
              </a:ext>
            </a:extLst>
          </p:cNvPr>
          <p:cNvSpPr/>
          <p:nvPr/>
        </p:nvSpPr>
        <p:spPr>
          <a:xfrm>
            <a:off x="428097" y="2348291"/>
            <a:ext cx="914400" cy="9144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B9CE119D-A4A8-45F2-A4F1-928A6FAEB99A}"/>
              </a:ext>
            </a:extLst>
          </p:cNvPr>
          <p:cNvSpPr txBox="1"/>
          <p:nvPr/>
        </p:nvSpPr>
        <p:spPr>
          <a:xfrm>
            <a:off x="641843" y="2451548"/>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1</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C9BD1C3C-0463-46AF-8C21-995E5FA64214}"/>
              </a:ext>
            </a:extLst>
          </p:cNvPr>
          <p:cNvSpPr txBox="1"/>
          <p:nvPr/>
        </p:nvSpPr>
        <p:spPr>
          <a:xfrm>
            <a:off x="2154011" y="2069640"/>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2</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FB13EC56-C98E-4A31-BBEF-131E30531FD1}"/>
              </a:ext>
            </a:extLst>
          </p:cNvPr>
          <p:cNvSpPr txBox="1"/>
          <p:nvPr/>
        </p:nvSpPr>
        <p:spPr>
          <a:xfrm>
            <a:off x="3661531" y="1687733"/>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3</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9496DD85-C1B7-457E-B614-0113D197B026}"/>
              </a:ext>
            </a:extLst>
          </p:cNvPr>
          <p:cNvSpPr txBox="1"/>
          <p:nvPr/>
        </p:nvSpPr>
        <p:spPr>
          <a:xfrm>
            <a:off x="5169051" y="1305826"/>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4</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63CF06FC-17E1-4E7B-9550-E36336DA0D01}"/>
              </a:ext>
            </a:extLst>
          </p:cNvPr>
          <p:cNvSpPr txBox="1"/>
          <p:nvPr/>
        </p:nvSpPr>
        <p:spPr>
          <a:xfrm>
            <a:off x="6676571" y="923919"/>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5</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282059E8-90FF-41F1-AD27-0203CEA76919}"/>
              </a:ext>
            </a:extLst>
          </p:cNvPr>
          <p:cNvSpPr txBox="1"/>
          <p:nvPr/>
        </p:nvSpPr>
        <p:spPr>
          <a:xfrm>
            <a:off x="8184091" y="542012"/>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6</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FD5EB29F-966D-41CD-8E56-67ED2D08A211}"/>
              </a:ext>
            </a:extLst>
          </p:cNvPr>
          <p:cNvSpPr txBox="1"/>
          <p:nvPr/>
        </p:nvSpPr>
        <p:spPr>
          <a:xfrm>
            <a:off x="9691611" y="160105"/>
            <a:ext cx="477611"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cs typeface="Arial" panose="020B0604020202020204" pitchFamily="34" charset="0"/>
              </a:rPr>
              <a:t>7</a:t>
            </a:r>
            <a:endParaRPr lang="zh-CN" altLang="en-US" sz="4000" dirty="0">
              <a:solidFill>
                <a:schemeClr val="bg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8E67C0FF-9311-4DFF-9257-224112974CF5}"/>
              </a:ext>
            </a:extLst>
          </p:cNvPr>
          <p:cNvSpPr/>
          <p:nvPr/>
        </p:nvSpPr>
        <p:spPr>
          <a:xfrm>
            <a:off x="542094" y="3453796"/>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义</a:t>
            </a:r>
          </a:p>
        </p:txBody>
      </p:sp>
      <p:sp>
        <p:nvSpPr>
          <p:cNvPr id="24" name="矩形 23">
            <a:extLst>
              <a:ext uri="{FF2B5EF4-FFF2-40B4-BE49-F238E27FC236}">
                <a16:creationId xmlns:a16="http://schemas.microsoft.com/office/drawing/2014/main" id="{7ACC0EB7-7EFF-46DD-8FE4-D8F76CBD3634}"/>
              </a:ext>
            </a:extLst>
          </p:cNvPr>
          <p:cNvSpPr/>
          <p:nvPr/>
        </p:nvSpPr>
        <p:spPr>
          <a:xfrm>
            <a:off x="2055662" y="3131456"/>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观</a:t>
            </a:r>
          </a:p>
        </p:txBody>
      </p:sp>
      <p:sp>
        <p:nvSpPr>
          <p:cNvPr id="25" name="矩形 24">
            <a:extLst>
              <a:ext uri="{FF2B5EF4-FFF2-40B4-BE49-F238E27FC236}">
                <a16:creationId xmlns:a16="http://schemas.microsoft.com/office/drawing/2014/main" id="{AF7A8AA7-4F64-45B0-B022-79EE1E7D7C4C}"/>
              </a:ext>
            </a:extLst>
          </p:cNvPr>
          <p:cNvSpPr/>
          <p:nvPr/>
        </p:nvSpPr>
        <p:spPr>
          <a:xfrm>
            <a:off x="3564582" y="2742596"/>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道</a:t>
            </a:r>
          </a:p>
        </p:txBody>
      </p:sp>
      <p:sp>
        <p:nvSpPr>
          <p:cNvPr id="26" name="矩形 25">
            <a:extLst>
              <a:ext uri="{FF2B5EF4-FFF2-40B4-BE49-F238E27FC236}">
                <a16:creationId xmlns:a16="http://schemas.microsoft.com/office/drawing/2014/main" id="{6C8F08BE-CDA8-4235-A7B1-AAC297C2AF35}"/>
              </a:ext>
            </a:extLst>
          </p:cNvPr>
          <p:cNvSpPr/>
          <p:nvPr/>
        </p:nvSpPr>
        <p:spPr>
          <a:xfrm>
            <a:off x="5070702" y="2319263"/>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器</a:t>
            </a:r>
          </a:p>
        </p:txBody>
      </p:sp>
      <p:sp>
        <p:nvSpPr>
          <p:cNvPr id="27" name="矩形 26">
            <a:extLst>
              <a:ext uri="{FF2B5EF4-FFF2-40B4-BE49-F238E27FC236}">
                <a16:creationId xmlns:a16="http://schemas.microsoft.com/office/drawing/2014/main" id="{228F9A8A-C869-4430-83DA-E58EAF59960D}"/>
              </a:ext>
            </a:extLst>
          </p:cNvPr>
          <p:cNvSpPr/>
          <p:nvPr/>
        </p:nvSpPr>
        <p:spPr>
          <a:xfrm>
            <a:off x="6576822" y="2006903"/>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底</a:t>
            </a:r>
          </a:p>
        </p:txBody>
      </p:sp>
      <p:sp>
        <p:nvSpPr>
          <p:cNvPr id="28" name="矩形 27">
            <a:extLst>
              <a:ext uri="{FF2B5EF4-FFF2-40B4-BE49-F238E27FC236}">
                <a16:creationId xmlns:a16="http://schemas.microsoft.com/office/drawing/2014/main" id="{0048C1D3-E51C-46EC-9704-6266DCBAB184}"/>
              </a:ext>
            </a:extLst>
          </p:cNvPr>
          <p:cNvSpPr/>
          <p:nvPr/>
        </p:nvSpPr>
        <p:spPr>
          <a:xfrm>
            <a:off x="8082942" y="1621367"/>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痛</a:t>
            </a:r>
          </a:p>
        </p:txBody>
      </p:sp>
      <p:sp>
        <p:nvSpPr>
          <p:cNvPr id="29" name="矩形 28">
            <a:extLst>
              <a:ext uri="{FF2B5EF4-FFF2-40B4-BE49-F238E27FC236}">
                <a16:creationId xmlns:a16="http://schemas.microsoft.com/office/drawing/2014/main" id="{04C62A94-9F66-4202-9298-6253CECBA291}"/>
              </a:ext>
            </a:extLst>
          </p:cNvPr>
          <p:cNvSpPr/>
          <p:nvPr/>
        </p:nvSpPr>
        <p:spPr>
          <a:xfrm>
            <a:off x="9591862" y="1185939"/>
            <a:ext cx="677108" cy="2785378"/>
          </a:xfrm>
          <a:prstGeom prst="rect">
            <a:avLst/>
          </a:prstGeom>
        </p:spPr>
        <p:txBody>
          <a:bodyPr vert="eaVert" wrap="none">
            <a:spAutoFit/>
          </a:bodyPr>
          <a:lstStyle/>
          <a:p>
            <a:r>
              <a:rPr lang="zh-CN" altLang="en-US" sz="3200" b="1" spc="3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r>
              <a:rPr lang="zh-CN" altLang="en-US" sz="3200" b="1" spc="300" dirty="0">
                <a:solidFill>
                  <a:schemeClr val="accent2"/>
                </a:solidFill>
                <a:latin typeface="微软雅黑" panose="020B0503020204020204" pitchFamily="34" charset="-122"/>
                <a:ea typeface="微软雅黑" panose="020B0503020204020204" pitchFamily="34" charset="-122"/>
              </a:rPr>
              <a:t>术</a:t>
            </a:r>
          </a:p>
        </p:txBody>
      </p:sp>
      <p:pic>
        <p:nvPicPr>
          <p:cNvPr id="35" name="图片 34">
            <a:extLst>
              <a:ext uri="{FF2B5EF4-FFF2-40B4-BE49-F238E27FC236}">
                <a16:creationId xmlns:a16="http://schemas.microsoft.com/office/drawing/2014/main" id="{A95C0BBB-0FAB-44A3-805C-468F954B15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3726544"/>
            <a:ext cx="12192000" cy="3131456"/>
          </a:xfrm>
          <a:custGeom>
            <a:avLst/>
            <a:gdLst>
              <a:gd name="connsiteX0" fmla="*/ 12192000 w 12192000"/>
              <a:gd name="connsiteY0" fmla="*/ 0 h 3131456"/>
              <a:gd name="connsiteX1" fmla="*/ 12192000 w 12192000"/>
              <a:gd name="connsiteY1" fmla="*/ 3131456 h 3131456"/>
              <a:gd name="connsiteX2" fmla="*/ 0 w 12192000"/>
              <a:gd name="connsiteY2" fmla="*/ 3131456 h 3131456"/>
            </a:gdLst>
            <a:ahLst/>
            <a:cxnLst>
              <a:cxn ang="0">
                <a:pos x="connsiteX0" y="connsiteY0"/>
              </a:cxn>
              <a:cxn ang="0">
                <a:pos x="connsiteX1" y="connsiteY1"/>
              </a:cxn>
              <a:cxn ang="0">
                <a:pos x="connsiteX2" y="connsiteY2"/>
              </a:cxn>
            </a:cxnLst>
            <a:rect l="l" t="t" r="r" b="b"/>
            <a:pathLst>
              <a:path w="12192000" h="3131456">
                <a:moveTo>
                  <a:pt x="12192000" y="0"/>
                </a:moveTo>
                <a:lnTo>
                  <a:pt x="12192000" y="3131456"/>
                </a:lnTo>
                <a:lnTo>
                  <a:pt x="0" y="3131456"/>
                </a:lnTo>
                <a:close/>
              </a:path>
            </a:pathLst>
          </a:custGeom>
        </p:spPr>
      </p:pic>
      <p:sp>
        <p:nvSpPr>
          <p:cNvPr id="36" name="文本框 35">
            <a:extLst>
              <a:ext uri="{FF2B5EF4-FFF2-40B4-BE49-F238E27FC236}">
                <a16:creationId xmlns:a16="http://schemas.microsoft.com/office/drawing/2014/main" id="{183CD889-FA9E-4F9A-AD8C-F4C61C9EE342}"/>
              </a:ext>
            </a:extLst>
          </p:cNvPr>
          <p:cNvSpPr txBox="1"/>
          <p:nvPr/>
        </p:nvSpPr>
        <p:spPr>
          <a:xfrm>
            <a:off x="1195956" y="452492"/>
            <a:ext cx="2208174"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37" name="矩形 36">
            <a:extLst>
              <a:ext uri="{FF2B5EF4-FFF2-40B4-BE49-F238E27FC236}">
                <a16:creationId xmlns:a16="http://schemas.microsoft.com/office/drawing/2014/main" id="{BC083A3E-7BE9-4D20-9C7F-C88905714C2A}"/>
              </a:ext>
            </a:extLst>
          </p:cNvPr>
          <p:cNvSpPr/>
          <p:nvPr/>
        </p:nvSpPr>
        <p:spPr>
          <a:xfrm>
            <a:off x="951906" y="526222"/>
            <a:ext cx="122067" cy="791778"/>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32026242"/>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C2D23EC-4216-4D6F-9DB0-54AC7366F066}"/>
              </a:ext>
            </a:extLst>
          </p:cNvPr>
          <p:cNvSpPr/>
          <p:nvPr/>
        </p:nvSpPr>
        <p:spPr>
          <a:xfrm>
            <a:off x="0" y="1995873"/>
            <a:ext cx="12192000" cy="35052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02363610-995B-4A0C-ABA6-957B692D1840}"/>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冰山理论</a:t>
            </a:r>
          </a:p>
        </p:txBody>
      </p:sp>
      <p:sp>
        <p:nvSpPr>
          <p:cNvPr id="5" name="直角三角形 4">
            <a:extLst>
              <a:ext uri="{FF2B5EF4-FFF2-40B4-BE49-F238E27FC236}">
                <a16:creationId xmlns:a16="http://schemas.microsoft.com/office/drawing/2014/main" id="{228C845A-66CF-4F07-BF12-79CCAFCC7CD1}"/>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4" descr="1113480244">
            <a:extLst>
              <a:ext uri="{FF2B5EF4-FFF2-40B4-BE49-F238E27FC236}">
                <a16:creationId xmlns:a16="http://schemas.microsoft.com/office/drawing/2014/main" id="{80C54DFF-B1BB-4418-AF10-E3B9DBD6B5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678057" y="1619155"/>
            <a:ext cx="3802742" cy="4258635"/>
          </a:xfrm>
          <a:prstGeom prst="rect">
            <a:avLst/>
          </a:prstGeom>
          <a:noFill/>
          <a:ln>
            <a:noFill/>
          </a:ln>
          <a:effectLst>
            <a:outerShdw blurRad="10414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B76A6683-49A5-4957-A4DD-881107BABB3D}"/>
              </a:ext>
            </a:extLst>
          </p:cNvPr>
          <p:cNvSpPr/>
          <p:nvPr/>
        </p:nvSpPr>
        <p:spPr>
          <a:xfrm>
            <a:off x="870857" y="2688022"/>
            <a:ext cx="6096000" cy="2120902"/>
          </a:xfrm>
          <a:prstGeom prst="rect">
            <a:avLst/>
          </a:prstGeom>
        </p:spPr>
        <p:txBody>
          <a:bodyPr>
            <a:spAutoFit/>
          </a:bodyPr>
          <a:lstStyle/>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1895</a:t>
            </a:r>
            <a:r>
              <a:rPr lang="zh-CN" altLang="en-US" dirty="0">
                <a:solidFill>
                  <a:schemeClr val="bg1"/>
                </a:solidFill>
                <a:latin typeface="微软雅黑" panose="020B0503020204020204" pitchFamily="34" charset="-122"/>
                <a:ea typeface="微软雅黑" panose="020B0503020204020204" pitchFamily="34" charset="-122"/>
              </a:rPr>
              <a:t>年，心理学家弗洛伊德与布罗伊尔合作发表</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歇斯底里研究</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，提出了著名的“冰山理论”：人的心理就像海上的冰山一样，露出来的仅仅是其中的小部分，绝大部分处于海面之下，处于无意识状态。而正是这看不见的冰山下的巨大的底部，在某种程度上决定人类的行为。</a:t>
            </a:r>
          </a:p>
        </p:txBody>
      </p:sp>
    </p:spTree>
    <p:extLst>
      <p:ext uri="{BB962C8B-B14F-4D97-AF65-F5344CB8AC3E}">
        <p14:creationId xmlns:p14="http://schemas.microsoft.com/office/powerpoint/2010/main" val="278560077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831BA2-9C26-43AD-8F0A-C7C50ACF9FFB}"/>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冰山理论</a:t>
            </a:r>
          </a:p>
        </p:txBody>
      </p:sp>
      <p:sp>
        <p:nvSpPr>
          <p:cNvPr id="5" name="直角三角形 4">
            <a:extLst>
              <a:ext uri="{FF2B5EF4-FFF2-40B4-BE49-F238E27FC236}">
                <a16:creationId xmlns:a16="http://schemas.microsoft.com/office/drawing/2014/main" id="{E2C7D46F-E75C-45FA-B7B1-392D686A3866}"/>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4" descr="fulliceberg">
            <a:extLst>
              <a:ext uri="{FF2B5EF4-FFF2-40B4-BE49-F238E27FC236}">
                <a16:creationId xmlns:a16="http://schemas.microsoft.com/office/drawing/2014/main" id="{DBB4E5D9-5FD1-4938-B337-902E1CEA8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461" y="2070850"/>
            <a:ext cx="5493539"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36FECE0C-2E9B-4ABB-9A1F-6113ADAFA17B}"/>
              </a:ext>
            </a:extLst>
          </p:cNvPr>
          <p:cNvSpPr>
            <a:spLocks noChangeArrowheads="1"/>
          </p:cNvSpPr>
          <p:nvPr/>
        </p:nvSpPr>
        <p:spPr bwMode="auto">
          <a:xfrm>
            <a:off x="8404670" y="2465450"/>
            <a:ext cx="2081120" cy="2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2" tIns="45694" rIns="91392" bIns="45694"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5000"/>
              </a:spcBef>
            </a:pPr>
            <a:r>
              <a:rPr lang="zh-CN" altLang="en-US" sz="1200" b="1" dirty="0">
                <a:solidFill>
                  <a:srgbClr val="C00000"/>
                </a:solidFill>
                <a:ea typeface="黑体" panose="02010609060101010101" pitchFamily="49" charset="-122"/>
              </a:rPr>
              <a:t>死亡、重伤</a:t>
            </a:r>
          </a:p>
        </p:txBody>
      </p:sp>
      <p:sp>
        <p:nvSpPr>
          <p:cNvPr id="8" name="Rectangle 6">
            <a:extLst>
              <a:ext uri="{FF2B5EF4-FFF2-40B4-BE49-F238E27FC236}">
                <a16:creationId xmlns:a16="http://schemas.microsoft.com/office/drawing/2014/main" id="{A07F97AA-0DAC-4B28-A4D2-C6835D4779A6}"/>
              </a:ext>
            </a:extLst>
          </p:cNvPr>
          <p:cNvSpPr>
            <a:spLocks noChangeArrowheads="1"/>
          </p:cNvSpPr>
          <p:nvPr/>
        </p:nvSpPr>
        <p:spPr bwMode="auto">
          <a:xfrm>
            <a:off x="8404670" y="4288115"/>
            <a:ext cx="2081120" cy="2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4" rIns="91392" bIns="45694"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spcBef>
                <a:spcPct val="5000"/>
              </a:spcBef>
            </a:pPr>
            <a:r>
              <a:rPr lang="zh-CN" altLang="en-US" sz="1200" b="1" dirty="0">
                <a:solidFill>
                  <a:srgbClr val="C00000"/>
                </a:solidFill>
                <a:ea typeface="黑体" panose="02010609060101010101" pitchFamily="49" charset="-122"/>
              </a:rPr>
              <a:t>不安全行为和状况</a:t>
            </a:r>
          </a:p>
        </p:txBody>
      </p:sp>
      <p:sp>
        <p:nvSpPr>
          <p:cNvPr id="9" name="矩形 8">
            <a:extLst>
              <a:ext uri="{FF2B5EF4-FFF2-40B4-BE49-F238E27FC236}">
                <a16:creationId xmlns:a16="http://schemas.microsoft.com/office/drawing/2014/main" id="{2648441F-3B3D-4CFB-A40E-C768FCEF7AC7}"/>
              </a:ext>
            </a:extLst>
          </p:cNvPr>
          <p:cNvSpPr/>
          <p:nvPr/>
        </p:nvSpPr>
        <p:spPr>
          <a:xfrm>
            <a:off x="418260" y="2368549"/>
            <a:ext cx="5841554" cy="2120902"/>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安全管理中也同样适用“冰山理论”。任何违章、违规行为不是出了事故暴露出来才存在的。从安全角度讲，露出海平面的是事故，海平面以下是隐患</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风险）。而规章、制度也只是浮在水面的部分，起决定作用的还是人的思想和情感。因此安全生产在手中，更要在心中。</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5B9E042E-56F6-456F-810D-0A7DC4B31E83}"/>
              </a:ext>
            </a:extLst>
          </p:cNvPr>
          <p:cNvSpPr/>
          <p:nvPr/>
        </p:nvSpPr>
        <p:spPr>
          <a:xfrm>
            <a:off x="0" y="5266486"/>
            <a:ext cx="12192000" cy="1591513"/>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E5351090-26AD-4021-AFF1-B8D550641CC0}"/>
              </a:ext>
            </a:extLst>
          </p:cNvPr>
          <p:cNvSpPr/>
          <p:nvPr/>
        </p:nvSpPr>
        <p:spPr>
          <a:xfrm>
            <a:off x="418260" y="5635476"/>
            <a:ext cx="11341940" cy="874407"/>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“冰山理论“给我们的启示是：安全管理必须突破水面上的八分之一，不能流于形式、浮在表面，真正做到纵向到底、横向到边、深度入心。</a:t>
            </a:r>
          </a:p>
        </p:txBody>
      </p:sp>
    </p:spTree>
    <p:extLst>
      <p:ext uri="{BB962C8B-B14F-4D97-AF65-F5344CB8AC3E}">
        <p14:creationId xmlns:p14="http://schemas.microsoft.com/office/powerpoint/2010/main" val="223598146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D11FC18C-5DA0-45FD-8385-6A4FD4188053}"/>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5508AB5-73B6-46D1-95D4-617769C64AF2}"/>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木桶理论</a:t>
            </a:r>
          </a:p>
        </p:txBody>
      </p:sp>
      <p:sp>
        <p:nvSpPr>
          <p:cNvPr id="6" name="矩形 5">
            <a:extLst>
              <a:ext uri="{FF2B5EF4-FFF2-40B4-BE49-F238E27FC236}">
                <a16:creationId xmlns:a16="http://schemas.microsoft.com/office/drawing/2014/main" id="{94A157B4-2A36-4FFC-A2EF-C279C8BB99E1}"/>
              </a:ext>
            </a:extLst>
          </p:cNvPr>
          <p:cNvSpPr/>
          <p:nvPr/>
        </p:nvSpPr>
        <p:spPr>
          <a:xfrm>
            <a:off x="667657" y="2438738"/>
            <a:ext cx="6096000" cy="2953950"/>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管理中有个著名的木桶理论，即，一只木桶能够装多少水取决于木桶中最短的一块木桶的长度，而不是最长的那块。这个理论还可以延伸一下，一只木桶能够装多少水，不仅取决于每一块木板的长度，还取决于木板间的结合是否紧密。如果木板间存在缝隙，或者缝隙很大，同样无法装满水，甚至一滴水都没有。木桶的底板是基础，桶箍是关键，而最短木板决定了能容水的最大容量 。 </a:t>
            </a:r>
          </a:p>
        </p:txBody>
      </p:sp>
      <p:pic>
        <p:nvPicPr>
          <p:cNvPr id="7" name="Picture 5" descr="20080403150958">
            <a:extLst>
              <a:ext uri="{FF2B5EF4-FFF2-40B4-BE49-F238E27FC236}">
                <a16:creationId xmlns:a16="http://schemas.microsoft.com/office/drawing/2014/main" id="{B37664B8-5220-44EF-8CE2-549CBB419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357" y="1619250"/>
            <a:ext cx="585657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00983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9E9D4A21-F3C6-40C2-A8F9-258782B83509}"/>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4" descr="01300000173424122671388916388">
            <a:extLst>
              <a:ext uri="{FF2B5EF4-FFF2-40B4-BE49-F238E27FC236}">
                <a16:creationId xmlns:a16="http://schemas.microsoft.com/office/drawing/2014/main" id="{BFA96D12-A3AA-4C2C-B591-BBC6654FB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291" y="1406172"/>
            <a:ext cx="4208935" cy="4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5DCC7946-A052-4203-93AE-D5E2AD4EACB8}"/>
              </a:ext>
            </a:extLst>
          </p:cNvPr>
          <p:cNvSpPr/>
          <p:nvPr/>
        </p:nvSpPr>
        <p:spPr>
          <a:xfrm>
            <a:off x="929347" y="2340820"/>
            <a:ext cx="5830442" cy="369332"/>
          </a:xfrm>
          <a:prstGeom prst="rect">
            <a:avLst/>
          </a:prstGeom>
        </p:spPr>
        <p:txBody>
          <a:bodyPr wrap="square">
            <a:spAutoFit/>
          </a:bodyPr>
          <a:lstStyle/>
          <a:p>
            <a:pPr>
              <a:buClr>
                <a:srgbClr val="0000CC"/>
              </a:buCl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木桶理论”给我们的启示是：当前我们安全管理中，</a:t>
            </a:r>
          </a:p>
        </p:txBody>
      </p:sp>
      <p:sp>
        <p:nvSpPr>
          <p:cNvPr id="8" name="矩形 7">
            <a:extLst>
              <a:ext uri="{FF2B5EF4-FFF2-40B4-BE49-F238E27FC236}">
                <a16:creationId xmlns:a16="http://schemas.microsoft.com/office/drawing/2014/main" id="{BD07BDA3-1A4D-4088-AEFB-87DBEB477AC7}"/>
              </a:ext>
            </a:extLst>
          </p:cNvPr>
          <p:cNvSpPr/>
          <p:nvPr/>
        </p:nvSpPr>
        <p:spPr>
          <a:xfrm>
            <a:off x="1081536" y="3229304"/>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9429A147-83EC-4BF2-A3C6-8AF1190FF139}"/>
              </a:ext>
            </a:extLst>
          </p:cNvPr>
          <p:cNvSpPr/>
          <p:nvPr/>
        </p:nvSpPr>
        <p:spPr>
          <a:xfrm>
            <a:off x="1619908" y="3229304"/>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69C7F9D-591D-48B5-9F50-38C614586E9E}"/>
              </a:ext>
            </a:extLst>
          </p:cNvPr>
          <p:cNvSpPr/>
          <p:nvPr/>
        </p:nvSpPr>
        <p:spPr>
          <a:xfrm>
            <a:off x="1095235" y="3248354"/>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8959EC21-2C75-421A-84A3-B94342E0E894}"/>
              </a:ext>
            </a:extLst>
          </p:cNvPr>
          <p:cNvSpPr/>
          <p:nvPr/>
        </p:nvSpPr>
        <p:spPr>
          <a:xfrm>
            <a:off x="1633607" y="3248354"/>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板</a:t>
            </a:r>
          </a:p>
        </p:txBody>
      </p:sp>
      <p:cxnSp>
        <p:nvCxnSpPr>
          <p:cNvPr id="13" name="直接连接符 12">
            <a:extLst>
              <a:ext uri="{FF2B5EF4-FFF2-40B4-BE49-F238E27FC236}">
                <a16:creationId xmlns:a16="http://schemas.microsoft.com/office/drawing/2014/main" id="{9FEC70F2-C44F-4F5F-8888-0F6D20E0E9B1}"/>
              </a:ext>
            </a:extLst>
          </p:cNvPr>
          <p:cNvCxnSpPr/>
          <p:nvPr/>
        </p:nvCxnSpPr>
        <p:spPr>
          <a:xfrm>
            <a:off x="1081536" y="3673804"/>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96F178D4-2F45-4116-BBA0-2F9B419275AD}"/>
              </a:ext>
            </a:extLst>
          </p:cNvPr>
          <p:cNvSpPr/>
          <p:nvPr/>
        </p:nvSpPr>
        <p:spPr>
          <a:xfrm>
            <a:off x="2158280" y="3248354"/>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是</a:t>
            </a:r>
          </a:p>
        </p:txBody>
      </p:sp>
      <p:sp>
        <p:nvSpPr>
          <p:cNvPr id="15" name="矩形 14">
            <a:extLst>
              <a:ext uri="{FF2B5EF4-FFF2-40B4-BE49-F238E27FC236}">
                <a16:creationId xmlns:a16="http://schemas.microsoft.com/office/drawing/2014/main" id="{955D3938-CD84-42B4-841A-04605B55D0B6}"/>
              </a:ext>
            </a:extLst>
          </p:cNvPr>
          <p:cNvSpPr/>
          <p:nvPr/>
        </p:nvSpPr>
        <p:spPr>
          <a:xfrm>
            <a:off x="2768917" y="3248354"/>
            <a:ext cx="4833374"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安全技术、风险识别、安全教育、安全行为。</a:t>
            </a:r>
          </a:p>
        </p:txBody>
      </p:sp>
      <p:sp>
        <p:nvSpPr>
          <p:cNvPr id="16" name="矩形 15">
            <a:extLst>
              <a:ext uri="{FF2B5EF4-FFF2-40B4-BE49-F238E27FC236}">
                <a16:creationId xmlns:a16="http://schemas.microsoft.com/office/drawing/2014/main" id="{6C4BD150-148F-499D-800D-3FCBC2A32555}"/>
              </a:ext>
            </a:extLst>
          </p:cNvPr>
          <p:cNvSpPr/>
          <p:nvPr/>
        </p:nvSpPr>
        <p:spPr>
          <a:xfrm>
            <a:off x="1081536" y="3989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1020799-3D09-47D5-A1F8-22385F6BA9E9}"/>
              </a:ext>
            </a:extLst>
          </p:cNvPr>
          <p:cNvSpPr/>
          <p:nvPr/>
        </p:nvSpPr>
        <p:spPr>
          <a:xfrm>
            <a:off x="1619908" y="3989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DFB39EA-F90B-4C49-BADB-EB3954805857}"/>
              </a:ext>
            </a:extLst>
          </p:cNvPr>
          <p:cNvSpPr/>
          <p:nvPr/>
        </p:nvSpPr>
        <p:spPr>
          <a:xfrm>
            <a:off x="1095235" y="4008290"/>
            <a:ext cx="41549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C383BE8E-46CC-4D1D-96E7-2C878CB5BDFD}"/>
              </a:ext>
            </a:extLst>
          </p:cNvPr>
          <p:cNvSpPr/>
          <p:nvPr/>
        </p:nvSpPr>
        <p:spPr>
          <a:xfrm>
            <a:off x="1633607" y="4008290"/>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板</a:t>
            </a:r>
          </a:p>
        </p:txBody>
      </p:sp>
      <p:cxnSp>
        <p:nvCxnSpPr>
          <p:cNvPr id="20" name="直接连接符 19">
            <a:extLst>
              <a:ext uri="{FF2B5EF4-FFF2-40B4-BE49-F238E27FC236}">
                <a16:creationId xmlns:a16="http://schemas.microsoft.com/office/drawing/2014/main" id="{A18E67F8-A8F0-4FB0-8EE3-8F87CBBE51B8}"/>
              </a:ext>
            </a:extLst>
          </p:cNvPr>
          <p:cNvCxnSpPr>
            <a:cxnSpLocks/>
          </p:cNvCxnSpPr>
          <p:nvPr/>
        </p:nvCxnSpPr>
        <p:spPr>
          <a:xfrm>
            <a:off x="1081536" y="4433740"/>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5F8FD8A-6A4E-4686-9C1D-4188E46D2F53}"/>
              </a:ext>
            </a:extLst>
          </p:cNvPr>
          <p:cNvSpPr/>
          <p:nvPr/>
        </p:nvSpPr>
        <p:spPr>
          <a:xfrm>
            <a:off x="2158280" y="4008290"/>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是</a:t>
            </a:r>
          </a:p>
        </p:txBody>
      </p:sp>
      <p:sp>
        <p:nvSpPr>
          <p:cNvPr id="22" name="矩形 21">
            <a:extLst>
              <a:ext uri="{FF2B5EF4-FFF2-40B4-BE49-F238E27FC236}">
                <a16:creationId xmlns:a16="http://schemas.microsoft.com/office/drawing/2014/main" id="{8286D263-C867-48D9-B543-41B7AC789477}"/>
              </a:ext>
            </a:extLst>
          </p:cNvPr>
          <p:cNvSpPr/>
          <p:nvPr/>
        </p:nvSpPr>
        <p:spPr>
          <a:xfrm>
            <a:off x="2768917" y="4008290"/>
            <a:ext cx="1114408"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安全原则</a:t>
            </a:r>
          </a:p>
        </p:txBody>
      </p:sp>
      <p:sp>
        <p:nvSpPr>
          <p:cNvPr id="24" name="矩形 23">
            <a:extLst>
              <a:ext uri="{FF2B5EF4-FFF2-40B4-BE49-F238E27FC236}">
                <a16:creationId xmlns:a16="http://schemas.microsoft.com/office/drawing/2014/main" id="{BE013A17-82A0-4085-8945-DA1EFB26518B}"/>
              </a:ext>
            </a:extLst>
          </p:cNvPr>
          <p:cNvSpPr/>
          <p:nvPr/>
        </p:nvSpPr>
        <p:spPr>
          <a:xfrm>
            <a:off x="1081536" y="4878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376FA4D3-BB92-4141-8D2F-85B657DC1C13}"/>
              </a:ext>
            </a:extLst>
          </p:cNvPr>
          <p:cNvSpPr/>
          <p:nvPr/>
        </p:nvSpPr>
        <p:spPr>
          <a:xfrm>
            <a:off x="1619908" y="4878240"/>
            <a:ext cx="444500" cy="444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D6BADF91-A377-4B06-A928-AD341A57309A}"/>
              </a:ext>
            </a:extLst>
          </p:cNvPr>
          <p:cNvSpPr/>
          <p:nvPr/>
        </p:nvSpPr>
        <p:spPr>
          <a:xfrm>
            <a:off x="1095235" y="4897290"/>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桶</a:t>
            </a:r>
          </a:p>
        </p:txBody>
      </p:sp>
      <p:sp>
        <p:nvSpPr>
          <p:cNvPr id="27" name="矩形 26">
            <a:extLst>
              <a:ext uri="{FF2B5EF4-FFF2-40B4-BE49-F238E27FC236}">
                <a16:creationId xmlns:a16="http://schemas.microsoft.com/office/drawing/2014/main" id="{12988FE9-8955-4B95-AE0F-12A572BF480F}"/>
              </a:ext>
            </a:extLst>
          </p:cNvPr>
          <p:cNvSpPr/>
          <p:nvPr/>
        </p:nvSpPr>
        <p:spPr>
          <a:xfrm>
            <a:off x="1633607" y="4897290"/>
            <a:ext cx="417102"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箍</a:t>
            </a:r>
          </a:p>
        </p:txBody>
      </p:sp>
      <p:cxnSp>
        <p:nvCxnSpPr>
          <p:cNvPr id="28" name="直接连接符 27">
            <a:extLst>
              <a:ext uri="{FF2B5EF4-FFF2-40B4-BE49-F238E27FC236}">
                <a16:creationId xmlns:a16="http://schemas.microsoft.com/office/drawing/2014/main" id="{73A2F872-8DDE-4590-8B77-BA475744EF4C}"/>
              </a:ext>
            </a:extLst>
          </p:cNvPr>
          <p:cNvCxnSpPr>
            <a:cxnSpLocks/>
          </p:cNvCxnSpPr>
          <p:nvPr/>
        </p:nvCxnSpPr>
        <p:spPr>
          <a:xfrm>
            <a:off x="1081536" y="5322740"/>
            <a:ext cx="1604357" cy="0"/>
          </a:xfrm>
          <a:prstGeom prst="line">
            <a:avLst/>
          </a:prstGeom>
          <a:ln>
            <a:solidFill>
              <a:srgbClr val="012061"/>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2A5D0D50-6658-4BA8-BFCE-479510B73B59}"/>
              </a:ext>
            </a:extLst>
          </p:cNvPr>
          <p:cNvSpPr/>
          <p:nvPr/>
        </p:nvSpPr>
        <p:spPr>
          <a:xfrm>
            <a:off x="2158280" y="4897290"/>
            <a:ext cx="417102"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是</a:t>
            </a:r>
          </a:p>
        </p:txBody>
      </p:sp>
      <p:sp>
        <p:nvSpPr>
          <p:cNvPr id="30" name="矩形 29">
            <a:extLst>
              <a:ext uri="{FF2B5EF4-FFF2-40B4-BE49-F238E27FC236}">
                <a16:creationId xmlns:a16="http://schemas.microsoft.com/office/drawing/2014/main" id="{D72CCBB1-8EB8-448C-9368-2BFC8FA90169}"/>
              </a:ext>
            </a:extLst>
          </p:cNvPr>
          <p:cNvSpPr/>
          <p:nvPr/>
        </p:nvSpPr>
        <p:spPr>
          <a:xfrm>
            <a:off x="2768917" y="4915824"/>
            <a:ext cx="2276585" cy="369332"/>
          </a:xfrm>
          <a:prstGeom prst="rect">
            <a:avLst/>
          </a:prstGeom>
        </p:spPr>
        <p:txBody>
          <a:bodyPr wrap="square">
            <a:spAutoFit/>
          </a:bodyPr>
          <a:lstStyle/>
          <a:p>
            <a:pPr>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规章制度、操作规程</a:t>
            </a:r>
          </a:p>
        </p:txBody>
      </p:sp>
      <p:sp>
        <p:nvSpPr>
          <p:cNvPr id="31" name="矩形 30">
            <a:extLst>
              <a:ext uri="{FF2B5EF4-FFF2-40B4-BE49-F238E27FC236}">
                <a16:creationId xmlns:a16="http://schemas.microsoft.com/office/drawing/2014/main" id="{E90DC90F-B6E8-4BDF-BFFA-44447FCAA804}"/>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木桶理论</a:t>
            </a:r>
          </a:p>
        </p:txBody>
      </p:sp>
    </p:spTree>
    <p:extLst>
      <p:ext uri="{BB962C8B-B14F-4D97-AF65-F5344CB8AC3E}">
        <p14:creationId xmlns:p14="http://schemas.microsoft.com/office/powerpoint/2010/main" val="106422382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1A5C0EDB-930D-4AEF-BD3F-8EDA1623040B}"/>
              </a:ext>
            </a:extLst>
          </p:cNvPr>
          <p:cNvSpPr/>
          <p:nvPr/>
        </p:nvSpPr>
        <p:spPr>
          <a:xfrm>
            <a:off x="190500" y="2565400"/>
            <a:ext cx="7340600" cy="3022600"/>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a:extLst>
              <a:ext uri="{FF2B5EF4-FFF2-40B4-BE49-F238E27FC236}">
                <a16:creationId xmlns:a16="http://schemas.microsoft.com/office/drawing/2014/main" id="{5E623A99-2A82-4804-82D7-95CA55827FEB}"/>
              </a:ext>
            </a:extLst>
          </p:cNvPr>
          <p:cNvSpPr/>
          <p:nvPr/>
        </p:nvSpPr>
        <p:spPr>
          <a:xfrm>
            <a:off x="0" y="2400300"/>
            <a:ext cx="7340600" cy="3022600"/>
          </a:xfrm>
          <a:prstGeom prst="rect">
            <a:avLst/>
          </a:prstGeom>
          <a:solidFill>
            <a:srgbClr val="012061"/>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直角三角形 3">
            <a:extLst>
              <a:ext uri="{FF2B5EF4-FFF2-40B4-BE49-F238E27FC236}">
                <a16:creationId xmlns:a16="http://schemas.microsoft.com/office/drawing/2014/main" id="{94E90EFD-E582-4947-8284-496D9B484F01}"/>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5FDDC83-07F7-46F7-B0F4-184A6AC4DBD8}"/>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蛙水效应</a:t>
            </a:r>
          </a:p>
        </p:txBody>
      </p:sp>
      <p:sp>
        <p:nvSpPr>
          <p:cNvPr id="6" name="矩形 5">
            <a:extLst>
              <a:ext uri="{FF2B5EF4-FFF2-40B4-BE49-F238E27FC236}">
                <a16:creationId xmlns:a16="http://schemas.microsoft.com/office/drawing/2014/main" id="{D76F4FC0-2B08-4EF5-A710-C01D0F7F625C}"/>
              </a:ext>
            </a:extLst>
          </p:cNvPr>
          <p:cNvSpPr/>
          <p:nvPr/>
        </p:nvSpPr>
        <p:spPr>
          <a:xfrm>
            <a:off x="406400" y="3058898"/>
            <a:ext cx="6718300" cy="1705403"/>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十九世纪末，美国康奈尔大学曾进行过一次著名的实验。把一只青蛙放进热水里，青蛙会马上跳出来，但当把它放在凉水里慢慢加热时，青蛙因丧失了温度变化的敏感性，因未及时奋力跃出逃脱危险，只得最终毙命。这就是有名的“蛙水效应”实验。</a:t>
            </a:r>
          </a:p>
        </p:txBody>
      </p:sp>
      <p:pic>
        <p:nvPicPr>
          <p:cNvPr id="9" name="图片 8">
            <a:extLst>
              <a:ext uri="{FF2B5EF4-FFF2-40B4-BE49-F238E27FC236}">
                <a16:creationId xmlns:a16="http://schemas.microsoft.com/office/drawing/2014/main" id="{950F7823-56C1-45B2-A772-EF508F8BFFA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632700" y="1920382"/>
            <a:ext cx="4495800" cy="3731118"/>
          </a:xfrm>
          <a:prstGeom prst="rect">
            <a:avLst/>
          </a:prstGeom>
        </p:spPr>
      </p:pic>
    </p:spTree>
    <p:extLst>
      <p:ext uri="{BB962C8B-B14F-4D97-AF65-F5344CB8AC3E}">
        <p14:creationId xmlns:p14="http://schemas.microsoft.com/office/powerpoint/2010/main" val="257610863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94E90EFD-E582-4947-8284-496D9B484F01}"/>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D73F271-51D6-44A2-BE46-8F627A19321A}"/>
              </a:ext>
            </a:extLst>
          </p:cNvPr>
          <p:cNvSpPr/>
          <p:nvPr/>
        </p:nvSpPr>
        <p:spPr>
          <a:xfrm>
            <a:off x="649354" y="1994278"/>
            <a:ext cx="5304455" cy="3782895"/>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事故发生后也存在一个蛙水效应。事故发生后，大家对于安全生产的敏感性、重视程度都会大幅度提高，但一般三年之后，这种影响便会逐渐消失。要想确保安全，就必须警钟长鸣，就不能随着时间的流逝自我麻木。</a:t>
            </a: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“蛙水效应”给我们的启示是：在熟悉的环境进行风险识别</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难在渐变的环境中进行风险识别</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更难。</a:t>
            </a:r>
          </a:p>
        </p:txBody>
      </p:sp>
      <p:grpSp>
        <p:nvGrpSpPr>
          <p:cNvPr id="8" name="Group 3">
            <a:extLst>
              <a:ext uri="{FF2B5EF4-FFF2-40B4-BE49-F238E27FC236}">
                <a16:creationId xmlns:a16="http://schemas.microsoft.com/office/drawing/2014/main" id="{67DB1B96-5C8F-4817-AD45-C9CBBB3B9FCC}"/>
              </a:ext>
            </a:extLst>
          </p:cNvPr>
          <p:cNvGrpSpPr>
            <a:grpSpLocks/>
          </p:cNvGrpSpPr>
          <p:nvPr/>
        </p:nvGrpSpPr>
        <p:grpSpPr bwMode="auto">
          <a:xfrm>
            <a:off x="6238193" y="2660968"/>
            <a:ext cx="5759450" cy="2449513"/>
            <a:chOff x="0" y="0"/>
            <a:chExt cx="5032" cy="3116"/>
          </a:xfrm>
        </p:grpSpPr>
        <p:sp>
          <p:nvSpPr>
            <p:cNvPr id="9" name="Oval 4">
              <a:extLst>
                <a:ext uri="{FF2B5EF4-FFF2-40B4-BE49-F238E27FC236}">
                  <a16:creationId xmlns:a16="http://schemas.microsoft.com/office/drawing/2014/main" id="{B51EFC1C-160E-4937-8C37-74720B98ECCE}"/>
                </a:ext>
              </a:extLst>
            </p:cNvPr>
            <p:cNvSpPr>
              <a:spLocks noChangeArrowheads="1"/>
            </p:cNvSpPr>
            <p:nvPr/>
          </p:nvSpPr>
          <p:spPr bwMode="auto">
            <a:xfrm>
              <a:off x="0" y="0"/>
              <a:ext cx="5032" cy="2872"/>
            </a:xfrm>
            <a:prstGeom prst="ellipse">
              <a:avLst/>
            </a:prstGeom>
            <a:solidFill>
              <a:srgbClr val="FFFFCC"/>
            </a:solidFill>
            <a:ln w="12700">
              <a:solidFill>
                <a:schemeClr val="tx1"/>
              </a:solidFill>
              <a:round/>
              <a:headEnd/>
              <a:tailEnd/>
            </a:ln>
          </p:spPr>
          <p:txBody>
            <a:bodyPr wrap="none" lIns="91406" tIns="45705" rIns="91406" bIns="4570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en-US" altLang="zh-CN" sz="2400">
                <a:latin typeface="Times New Roman" panose="02020603050405020304" pitchFamily="18" charset="0"/>
                <a:ea typeface="黑体" panose="02010609060101010101" pitchFamily="49" charset="-122"/>
              </a:endParaRPr>
            </a:p>
          </p:txBody>
        </p:sp>
        <p:sp>
          <p:nvSpPr>
            <p:cNvPr id="10" name="AutoShape 5">
              <a:extLst>
                <a:ext uri="{FF2B5EF4-FFF2-40B4-BE49-F238E27FC236}">
                  <a16:creationId xmlns:a16="http://schemas.microsoft.com/office/drawing/2014/main" id="{6287E042-0516-4818-A752-42E302B96F4E}"/>
                </a:ext>
              </a:extLst>
            </p:cNvPr>
            <p:cNvSpPr>
              <a:spLocks noChangeArrowheads="1"/>
            </p:cNvSpPr>
            <p:nvPr/>
          </p:nvSpPr>
          <p:spPr bwMode="auto">
            <a:xfrm>
              <a:off x="740" y="380"/>
              <a:ext cx="1011" cy="609"/>
            </a:xfrm>
            <a:prstGeom prst="hexagon">
              <a:avLst>
                <a:gd name="adj" fmla="val 41479"/>
                <a:gd name="vf" fmla="val 115470"/>
              </a:avLst>
            </a:prstGeom>
            <a:solidFill>
              <a:srgbClr val="FFFF66"/>
            </a:solidFill>
            <a:ln w="12700">
              <a:solidFill>
                <a:schemeClr val="tx1"/>
              </a:solidFill>
              <a:miter lim="800000"/>
              <a:headEnd/>
              <a:tailEnd/>
            </a:ln>
          </p:spPr>
          <p:txBody>
            <a:bodyPr wrap="none" lIns="90457" tIns="44435" rIns="90457" bIns="44435" anchor="ctr"/>
            <a:lstStyle>
              <a:lvl1pPr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b="1">
                  <a:solidFill>
                    <a:srgbClr val="FF3300"/>
                  </a:solidFill>
                  <a:latin typeface="Futura Medium"/>
                </a:rPr>
                <a:t>危险因素</a:t>
              </a:r>
              <a:r>
                <a:rPr lang="en-US" altLang="zh-CN" sz="1200" b="1">
                  <a:solidFill>
                    <a:srgbClr val="FF3300"/>
                  </a:solidFill>
                  <a:latin typeface="Futura Medium"/>
                </a:rPr>
                <a:t>/</a:t>
              </a:r>
            </a:p>
            <a:p>
              <a:pPr algn="ctr"/>
              <a:r>
                <a:rPr lang="zh-CN" altLang="en-US" sz="1200" b="1">
                  <a:solidFill>
                    <a:srgbClr val="FF3300"/>
                  </a:solidFill>
                  <a:latin typeface="Futura Medium"/>
                </a:rPr>
                <a:t>风险</a:t>
              </a:r>
              <a:endParaRPr lang="en-US" altLang="zh-CN" sz="1200" b="1">
                <a:solidFill>
                  <a:srgbClr val="FF0000"/>
                </a:solidFill>
                <a:latin typeface="Futura Medium"/>
                <a:ea typeface="黑体" panose="02010609060101010101" pitchFamily="49" charset="-122"/>
              </a:endParaRPr>
            </a:p>
          </p:txBody>
        </p:sp>
        <p:grpSp>
          <p:nvGrpSpPr>
            <p:cNvPr id="11" name="Group 6">
              <a:extLst>
                <a:ext uri="{FF2B5EF4-FFF2-40B4-BE49-F238E27FC236}">
                  <a16:creationId xmlns:a16="http://schemas.microsoft.com/office/drawing/2014/main" id="{B724790F-96BB-46CA-ADA6-203353D73C7E}"/>
                </a:ext>
              </a:extLst>
            </p:cNvPr>
            <p:cNvGrpSpPr>
              <a:grpSpLocks/>
            </p:cNvGrpSpPr>
            <p:nvPr/>
          </p:nvGrpSpPr>
          <p:grpSpPr bwMode="auto">
            <a:xfrm>
              <a:off x="1658" y="282"/>
              <a:ext cx="739" cy="1093"/>
              <a:chOff x="0" y="0"/>
              <a:chExt cx="739" cy="1093"/>
            </a:xfrm>
          </p:grpSpPr>
          <p:sp>
            <p:nvSpPr>
              <p:cNvPr id="50" name="Rectangle 7">
                <a:extLst>
                  <a:ext uri="{FF2B5EF4-FFF2-40B4-BE49-F238E27FC236}">
                    <a16:creationId xmlns:a16="http://schemas.microsoft.com/office/drawing/2014/main" id="{5E5510DF-9041-42FF-AB22-912C6A0724B8}"/>
                  </a:ext>
                </a:extLst>
              </p:cNvPr>
              <p:cNvSpPr>
                <a:spLocks noChangeArrowheads="1"/>
              </p:cNvSpPr>
              <p:nvPr/>
            </p:nvSpPr>
            <p:spPr bwMode="auto">
              <a:xfrm>
                <a:off x="0" y="0"/>
                <a:ext cx="739" cy="1093"/>
              </a:xfrm>
              <a:prstGeom prst="rect">
                <a:avLst/>
              </a:prstGeom>
              <a:solidFill>
                <a:srgbClr val="FFA27C"/>
              </a:solidFill>
              <a:ln w="12700">
                <a:solidFill>
                  <a:srgbClr val="FC0128"/>
                </a:solidFill>
                <a:miter lim="800000"/>
                <a:headEnd/>
                <a:tailEnd/>
              </a:ln>
              <a:effectLst>
                <a:prstShdw prst="shdw17" dist="17961" dir="2700000">
                  <a:srgbClr val="970118"/>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51" name="Oval 8">
                <a:extLst>
                  <a:ext uri="{FF2B5EF4-FFF2-40B4-BE49-F238E27FC236}">
                    <a16:creationId xmlns:a16="http://schemas.microsoft.com/office/drawing/2014/main" id="{3E67AB72-5B15-4254-90D5-E6A3ABFBB16A}"/>
                  </a:ext>
                </a:extLst>
              </p:cNvPr>
              <p:cNvSpPr>
                <a:spLocks noChangeArrowheads="1"/>
              </p:cNvSpPr>
              <p:nvPr/>
            </p:nvSpPr>
            <p:spPr bwMode="auto">
              <a:xfrm>
                <a:off x="166" y="358"/>
                <a:ext cx="118" cy="96"/>
              </a:xfrm>
              <a:prstGeom prst="ellipse">
                <a:avLst/>
              </a:prstGeom>
              <a:ln w="12700">
                <a:solidFill>
                  <a:srgbClr val="FC0128"/>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52" name="Oval 9">
                <a:extLst>
                  <a:ext uri="{FF2B5EF4-FFF2-40B4-BE49-F238E27FC236}">
                    <a16:creationId xmlns:a16="http://schemas.microsoft.com/office/drawing/2014/main" id="{D3F22C49-99DC-4ED4-BD39-EF72EFDC68DE}"/>
                  </a:ext>
                </a:extLst>
              </p:cNvPr>
              <p:cNvSpPr>
                <a:spLocks noChangeArrowheads="1"/>
              </p:cNvSpPr>
              <p:nvPr/>
            </p:nvSpPr>
            <p:spPr bwMode="auto">
              <a:xfrm>
                <a:off x="38" y="641"/>
                <a:ext cx="246" cy="201"/>
              </a:xfrm>
              <a:prstGeom prst="ellipse">
                <a:avLst/>
              </a:prstGeom>
              <a:ln w="12700">
                <a:solidFill>
                  <a:srgbClr val="FC0128"/>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53" name="Oval 10">
                <a:extLst>
                  <a:ext uri="{FF2B5EF4-FFF2-40B4-BE49-F238E27FC236}">
                    <a16:creationId xmlns:a16="http://schemas.microsoft.com/office/drawing/2014/main" id="{F31A4C26-A728-4720-BC61-D5B9B1DCC85E}"/>
                  </a:ext>
                </a:extLst>
              </p:cNvPr>
              <p:cNvSpPr>
                <a:spLocks noChangeArrowheads="1"/>
              </p:cNvSpPr>
              <p:nvPr/>
            </p:nvSpPr>
            <p:spPr bwMode="auto">
              <a:xfrm>
                <a:off x="166" y="955"/>
                <a:ext cx="118" cy="98"/>
              </a:xfrm>
              <a:prstGeom prst="ellipse">
                <a:avLst/>
              </a:prstGeom>
              <a:ln w="12700">
                <a:solidFill>
                  <a:srgbClr val="FC0128"/>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grpSp>
          <p:nvGrpSpPr>
            <p:cNvPr id="12" name="Group 11">
              <a:extLst>
                <a:ext uri="{FF2B5EF4-FFF2-40B4-BE49-F238E27FC236}">
                  <a16:creationId xmlns:a16="http://schemas.microsoft.com/office/drawing/2014/main" id="{4C3BA235-F50B-4C80-B8FC-D98E36BE4B78}"/>
                </a:ext>
              </a:extLst>
            </p:cNvPr>
            <p:cNvGrpSpPr>
              <a:grpSpLocks/>
            </p:cNvGrpSpPr>
            <p:nvPr/>
          </p:nvGrpSpPr>
          <p:grpSpPr bwMode="auto">
            <a:xfrm>
              <a:off x="2042" y="531"/>
              <a:ext cx="737" cy="1091"/>
              <a:chOff x="0" y="0"/>
              <a:chExt cx="737" cy="1091"/>
            </a:xfrm>
          </p:grpSpPr>
          <p:sp>
            <p:nvSpPr>
              <p:cNvPr id="44" name="Rectangle 12">
                <a:extLst>
                  <a:ext uri="{FF2B5EF4-FFF2-40B4-BE49-F238E27FC236}">
                    <a16:creationId xmlns:a16="http://schemas.microsoft.com/office/drawing/2014/main" id="{23B9A7A5-FA55-4A90-98C4-328A3EDC409D}"/>
                  </a:ext>
                </a:extLst>
              </p:cNvPr>
              <p:cNvSpPr>
                <a:spLocks noChangeArrowheads="1"/>
              </p:cNvSpPr>
              <p:nvPr/>
            </p:nvSpPr>
            <p:spPr bwMode="auto">
              <a:xfrm>
                <a:off x="0" y="0"/>
                <a:ext cx="737" cy="1091"/>
              </a:xfrm>
              <a:prstGeom prst="rect">
                <a:avLst/>
              </a:prstGeom>
              <a:solidFill>
                <a:srgbClr val="C1CEFF"/>
              </a:solidFill>
              <a:ln w="12700">
                <a:solidFill>
                  <a:srgbClr val="114FFB"/>
                </a:solidFill>
                <a:miter lim="800000"/>
                <a:headEnd/>
                <a:tailEnd/>
              </a:ln>
              <a:effectLst>
                <a:prstShdw prst="shdw17" dist="17961" dir="2700000">
                  <a:srgbClr val="0A2F97"/>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5" name="Oval 13">
                <a:extLst>
                  <a:ext uri="{FF2B5EF4-FFF2-40B4-BE49-F238E27FC236}">
                    <a16:creationId xmlns:a16="http://schemas.microsoft.com/office/drawing/2014/main" id="{819116AA-5313-4101-AF42-50683B58419B}"/>
                  </a:ext>
                </a:extLst>
              </p:cNvPr>
              <p:cNvSpPr>
                <a:spLocks noChangeArrowheads="1"/>
              </p:cNvSpPr>
              <p:nvPr/>
            </p:nvSpPr>
            <p:spPr bwMode="auto">
              <a:xfrm>
                <a:off x="244" y="426"/>
                <a:ext cx="203" cy="167"/>
              </a:xfrm>
              <a:prstGeom prst="ellipse">
                <a:avLst/>
              </a:prstGeom>
              <a:solidFill>
                <a:srgbClr val="FFA27C"/>
              </a:solidFill>
              <a:ln w="12700">
                <a:solidFill>
                  <a:srgbClr val="114FFB"/>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6" name="Oval 14">
                <a:extLst>
                  <a:ext uri="{FF2B5EF4-FFF2-40B4-BE49-F238E27FC236}">
                    <a16:creationId xmlns:a16="http://schemas.microsoft.com/office/drawing/2014/main" id="{B3899912-C5AC-43DF-8286-9640F27D9E3F}"/>
                  </a:ext>
                </a:extLst>
              </p:cNvPr>
              <p:cNvSpPr>
                <a:spLocks noChangeArrowheads="1"/>
              </p:cNvSpPr>
              <p:nvPr/>
            </p:nvSpPr>
            <p:spPr bwMode="auto">
              <a:xfrm>
                <a:off x="65" y="893"/>
                <a:ext cx="74" cy="62"/>
              </a:xfrm>
              <a:prstGeom prst="ellipse">
                <a:avLst/>
              </a:prstGeom>
              <a:solidFill>
                <a:srgbClr val="FFA27C"/>
              </a:solidFill>
              <a:ln w="12700">
                <a:solidFill>
                  <a:srgbClr val="114FFB"/>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7" name="Oval 15">
                <a:extLst>
                  <a:ext uri="{FF2B5EF4-FFF2-40B4-BE49-F238E27FC236}">
                    <a16:creationId xmlns:a16="http://schemas.microsoft.com/office/drawing/2014/main" id="{5AAD5813-8138-4E5D-BF69-1325B93C1992}"/>
                  </a:ext>
                </a:extLst>
              </p:cNvPr>
              <p:cNvSpPr>
                <a:spLocks noChangeArrowheads="1"/>
              </p:cNvSpPr>
              <p:nvPr/>
            </p:nvSpPr>
            <p:spPr bwMode="auto">
              <a:xfrm>
                <a:off x="78" y="641"/>
                <a:ext cx="210" cy="167"/>
              </a:xfrm>
              <a:prstGeom prst="ellipse">
                <a:avLst/>
              </a:prstGeom>
              <a:solidFill>
                <a:srgbClr val="FFA27C"/>
              </a:solidFill>
              <a:ln w="12700">
                <a:solidFill>
                  <a:srgbClr val="114FFB"/>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48" name="Oval 16">
                <a:extLst>
                  <a:ext uri="{FF2B5EF4-FFF2-40B4-BE49-F238E27FC236}">
                    <a16:creationId xmlns:a16="http://schemas.microsoft.com/office/drawing/2014/main" id="{C5CA2C3B-16D9-4061-9036-079805A92B73}"/>
                  </a:ext>
                </a:extLst>
              </p:cNvPr>
              <p:cNvSpPr>
                <a:spLocks noChangeArrowheads="1"/>
              </p:cNvSpPr>
              <p:nvPr/>
            </p:nvSpPr>
            <p:spPr bwMode="auto">
              <a:xfrm>
                <a:off x="78" y="392"/>
                <a:ext cx="76" cy="62"/>
              </a:xfrm>
              <a:prstGeom prst="ellipse">
                <a:avLst/>
              </a:prstGeom>
              <a:solidFill>
                <a:srgbClr val="FFA27C"/>
              </a:solidFill>
              <a:ln w="12700">
                <a:solidFill>
                  <a:srgbClr val="114FFB"/>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49" name="Oval 17">
                <a:extLst>
                  <a:ext uri="{FF2B5EF4-FFF2-40B4-BE49-F238E27FC236}">
                    <a16:creationId xmlns:a16="http://schemas.microsoft.com/office/drawing/2014/main" id="{BD1A2A2A-F30E-42E7-BBB0-4AB5EB4876E5}"/>
                  </a:ext>
                </a:extLst>
              </p:cNvPr>
              <p:cNvSpPr>
                <a:spLocks noChangeArrowheads="1"/>
              </p:cNvSpPr>
              <p:nvPr/>
            </p:nvSpPr>
            <p:spPr bwMode="auto">
              <a:xfrm>
                <a:off x="286" y="956"/>
                <a:ext cx="35" cy="25"/>
              </a:xfrm>
              <a:prstGeom prst="ellipse">
                <a:avLst/>
              </a:prstGeom>
              <a:ln w="12700">
                <a:solidFill>
                  <a:srgbClr val="114FFB"/>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sp>
          <p:nvSpPr>
            <p:cNvPr id="13" name="Rectangle 18">
              <a:extLst>
                <a:ext uri="{FF2B5EF4-FFF2-40B4-BE49-F238E27FC236}">
                  <a16:creationId xmlns:a16="http://schemas.microsoft.com/office/drawing/2014/main" id="{C08D9FB2-42F9-474F-9477-A8C0802607EA}"/>
                </a:ext>
              </a:extLst>
            </p:cNvPr>
            <p:cNvSpPr>
              <a:spLocks noChangeArrowheads="1"/>
            </p:cNvSpPr>
            <p:nvPr/>
          </p:nvSpPr>
          <p:spPr bwMode="auto">
            <a:xfrm>
              <a:off x="2480" y="783"/>
              <a:ext cx="737" cy="1093"/>
            </a:xfrm>
            <a:prstGeom prst="rect">
              <a:avLst/>
            </a:prstGeom>
            <a:solidFill>
              <a:srgbClr val="00AE00"/>
            </a:solidFill>
            <a:ln w="12700">
              <a:solidFill>
                <a:srgbClr val="00FF00"/>
              </a:solidFill>
              <a:miter lim="800000"/>
              <a:headEnd/>
              <a:tailEnd/>
            </a:ln>
            <a:effectLst>
              <a:prstShdw prst="shdw17" dist="17961" dir="2700000">
                <a:srgbClr val="009900"/>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4" name="Oval 19">
              <a:extLst>
                <a:ext uri="{FF2B5EF4-FFF2-40B4-BE49-F238E27FC236}">
                  <a16:creationId xmlns:a16="http://schemas.microsoft.com/office/drawing/2014/main" id="{76180EBE-9470-4CF3-A4C8-03EA1AC2CBCA}"/>
                </a:ext>
              </a:extLst>
            </p:cNvPr>
            <p:cNvSpPr>
              <a:spLocks noChangeArrowheads="1"/>
            </p:cNvSpPr>
            <p:nvPr/>
          </p:nvSpPr>
          <p:spPr bwMode="auto">
            <a:xfrm>
              <a:off x="2540" y="1237"/>
              <a:ext cx="119" cy="98"/>
            </a:xfrm>
            <a:prstGeom prst="ellipse">
              <a:avLst/>
            </a:prstGeom>
            <a:solidFill>
              <a:srgbClr val="C1CEFF"/>
            </a:solidFill>
            <a:ln w="12700">
              <a:solidFill>
                <a:srgbClr val="00FF00"/>
              </a:solidFill>
              <a:round/>
              <a:headEnd/>
              <a:tailEnd/>
            </a:ln>
            <a:effectLst>
              <a:prstShdw prst="shdw17" dist="17961" dir="2700000">
                <a:srgbClr val="009900"/>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5" name="Oval 20">
              <a:extLst>
                <a:ext uri="{FF2B5EF4-FFF2-40B4-BE49-F238E27FC236}">
                  <a16:creationId xmlns:a16="http://schemas.microsoft.com/office/drawing/2014/main" id="{83B4D751-209B-4178-B4B6-F2EC53DE5CF4}"/>
                </a:ext>
              </a:extLst>
            </p:cNvPr>
            <p:cNvSpPr>
              <a:spLocks noChangeArrowheads="1"/>
            </p:cNvSpPr>
            <p:nvPr/>
          </p:nvSpPr>
          <p:spPr bwMode="auto">
            <a:xfrm>
              <a:off x="2497" y="1412"/>
              <a:ext cx="205" cy="170"/>
            </a:xfrm>
            <a:prstGeom prst="ellipse">
              <a:avLst/>
            </a:prstGeom>
            <a:solidFill>
              <a:srgbClr val="C1CEFF"/>
            </a:solidFill>
            <a:ln w="127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16" name="Oval 21">
              <a:extLst>
                <a:ext uri="{FF2B5EF4-FFF2-40B4-BE49-F238E27FC236}">
                  <a16:creationId xmlns:a16="http://schemas.microsoft.com/office/drawing/2014/main" id="{C3E45618-515B-4DB5-B7F5-5229BEFAABAE}"/>
                </a:ext>
              </a:extLst>
            </p:cNvPr>
            <p:cNvSpPr>
              <a:spLocks noChangeArrowheads="1"/>
            </p:cNvSpPr>
            <p:nvPr/>
          </p:nvSpPr>
          <p:spPr bwMode="auto">
            <a:xfrm>
              <a:off x="2625" y="1731"/>
              <a:ext cx="77" cy="66"/>
            </a:xfrm>
            <a:prstGeom prst="ellipse">
              <a:avLst/>
            </a:prstGeom>
            <a:ln w="12700">
              <a:solidFill>
                <a:srgbClr val="00FF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7" name="Rectangle 22">
              <a:extLst>
                <a:ext uri="{FF2B5EF4-FFF2-40B4-BE49-F238E27FC236}">
                  <a16:creationId xmlns:a16="http://schemas.microsoft.com/office/drawing/2014/main" id="{5F74EA62-8A3C-47DA-9307-A4FF02B4C391}"/>
                </a:ext>
              </a:extLst>
            </p:cNvPr>
            <p:cNvSpPr>
              <a:spLocks noChangeArrowheads="1"/>
            </p:cNvSpPr>
            <p:nvPr/>
          </p:nvSpPr>
          <p:spPr bwMode="auto">
            <a:xfrm>
              <a:off x="2805" y="1094"/>
              <a:ext cx="733" cy="1091"/>
            </a:xfrm>
            <a:prstGeom prst="rect">
              <a:avLst/>
            </a:prstGeom>
            <a:solidFill>
              <a:srgbClr val="C8FEC8"/>
            </a:solidFill>
            <a:ln w="12700">
              <a:solidFill>
                <a:srgbClr val="00DFCA"/>
              </a:solidFill>
              <a:miter lim="800000"/>
              <a:headEnd/>
              <a:tailEnd/>
            </a:ln>
            <a:effectLst>
              <a:prstShdw prst="shdw17" dist="17961" dir="2700000">
                <a:srgbClr val="008679"/>
              </a:prst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8" name="Oval 23">
              <a:extLst>
                <a:ext uri="{FF2B5EF4-FFF2-40B4-BE49-F238E27FC236}">
                  <a16:creationId xmlns:a16="http://schemas.microsoft.com/office/drawing/2014/main" id="{DF50C6BA-5F6B-4B85-970E-BA8040BF4B5D}"/>
                </a:ext>
              </a:extLst>
            </p:cNvPr>
            <p:cNvSpPr>
              <a:spLocks noChangeArrowheads="1"/>
            </p:cNvSpPr>
            <p:nvPr/>
          </p:nvSpPr>
          <p:spPr bwMode="auto">
            <a:xfrm>
              <a:off x="2882" y="1654"/>
              <a:ext cx="198" cy="175"/>
            </a:xfrm>
            <a:prstGeom prst="ellipse">
              <a:avLst/>
            </a:prstGeom>
            <a:solidFill>
              <a:srgbClr val="00AE00"/>
            </a:solidFill>
            <a:ln w="12700">
              <a:solidFill>
                <a:srgbClr val="00DFCA"/>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useBgFill="1">
          <p:nvSpPr>
            <p:cNvPr id="19" name="Oval 24">
              <a:extLst>
                <a:ext uri="{FF2B5EF4-FFF2-40B4-BE49-F238E27FC236}">
                  <a16:creationId xmlns:a16="http://schemas.microsoft.com/office/drawing/2014/main" id="{57ADCF39-0BAD-485E-BFB4-5C4E908A7BFD}"/>
                </a:ext>
              </a:extLst>
            </p:cNvPr>
            <p:cNvSpPr>
              <a:spLocks noChangeArrowheads="1"/>
            </p:cNvSpPr>
            <p:nvPr/>
          </p:nvSpPr>
          <p:spPr bwMode="auto">
            <a:xfrm>
              <a:off x="3232" y="1417"/>
              <a:ext cx="233" cy="197"/>
            </a:xfrm>
            <a:prstGeom prst="ellipse">
              <a:avLst/>
            </a:prstGeom>
            <a:ln w="12700">
              <a:solidFill>
                <a:srgbClr val="00DFCA"/>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0" name="Line 25">
              <a:extLst>
                <a:ext uri="{FF2B5EF4-FFF2-40B4-BE49-F238E27FC236}">
                  <a16:creationId xmlns:a16="http://schemas.microsoft.com/office/drawing/2014/main" id="{2E12C49B-14BA-40F7-825D-C2D1DE620A61}"/>
                </a:ext>
              </a:extLst>
            </p:cNvPr>
            <p:cNvSpPr>
              <a:spLocks noChangeShapeType="1"/>
            </p:cNvSpPr>
            <p:nvPr/>
          </p:nvSpPr>
          <p:spPr bwMode="auto">
            <a:xfrm>
              <a:off x="2930" y="1702"/>
              <a:ext cx="552" cy="34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6">
              <a:extLst>
                <a:ext uri="{FF2B5EF4-FFF2-40B4-BE49-F238E27FC236}">
                  <a16:creationId xmlns:a16="http://schemas.microsoft.com/office/drawing/2014/main" id="{2414F5D8-7BC2-41D3-A8AB-8A091B0F22A0}"/>
                </a:ext>
              </a:extLst>
            </p:cNvPr>
            <p:cNvSpPr>
              <a:spLocks noChangeShapeType="1"/>
            </p:cNvSpPr>
            <p:nvPr/>
          </p:nvSpPr>
          <p:spPr bwMode="auto">
            <a:xfrm>
              <a:off x="2542" y="1457"/>
              <a:ext cx="236" cy="14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
              <a:extLst>
                <a:ext uri="{FF2B5EF4-FFF2-40B4-BE49-F238E27FC236}">
                  <a16:creationId xmlns:a16="http://schemas.microsoft.com/office/drawing/2014/main" id="{EFAE2D30-119A-40F0-AADF-FADDC95EC620}"/>
                </a:ext>
              </a:extLst>
            </p:cNvPr>
            <p:cNvSpPr>
              <a:spLocks noChangeShapeType="1"/>
            </p:cNvSpPr>
            <p:nvPr/>
          </p:nvSpPr>
          <p:spPr bwMode="auto">
            <a:xfrm>
              <a:off x="2167" y="1223"/>
              <a:ext cx="232" cy="133"/>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Line 28">
              <a:extLst>
                <a:ext uri="{FF2B5EF4-FFF2-40B4-BE49-F238E27FC236}">
                  <a16:creationId xmlns:a16="http://schemas.microsoft.com/office/drawing/2014/main" id="{FB19691F-2078-45FE-8ED3-89EA7FEA2D5C}"/>
                </a:ext>
              </a:extLst>
            </p:cNvPr>
            <p:cNvSpPr>
              <a:spLocks noChangeShapeType="1"/>
            </p:cNvSpPr>
            <p:nvPr/>
          </p:nvSpPr>
          <p:spPr bwMode="auto">
            <a:xfrm>
              <a:off x="1757" y="956"/>
              <a:ext cx="265" cy="16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29">
              <a:extLst>
                <a:ext uri="{FF2B5EF4-FFF2-40B4-BE49-F238E27FC236}">
                  <a16:creationId xmlns:a16="http://schemas.microsoft.com/office/drawing/2014/main" id="{C3F393F7-D485-411F-92A2-871824BDCEB7}"/>
                </a:ext>
              </a:extLst>
            </p:cNvPr>
            <p:cNvSpPr>
              <a:spLocks noChangeShapeType="1"/>
            </p:cNvSpPr>
            <p:nvPr/>
          </p:nvSpPr>
          <p:spPr bwMode="auto">
            <a:xfrm>
              <a:off x="1498" y="795"/>
              <a:ext cx="140" cy="78"/>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AutoShape 30">
              <a:extLst>
                <a:ext uri="{FF2B5EF4-FFF2-40B4-BE49-F238E27FC236}">
                  <a16:creationId xmlns:a16="http://schemas.microsoft.com/office/drawing/2014/main" id="{2E62B723-138D-4EF6-A443-5B8794F9B97D}"/>
                </a:ext>
              </a:extLst>
            </p:cNvPr>
            <p:cNvSpPr>
              <a:spLocks noChangeArrowheads="1"/>
            </p:cNvSpPr>
            <p:nvPr/>
          </p:nvSpPr>
          <p:spPr bwMode="auto">
            <a:xfrm>
              <a:off x="2852" y="1724"/>
              <a:ext cx="1584" cy="816"/>
            </a:xfrm>
            <a:prstGeom prst="star16">
              <a:avLst>
                <a:gd name="adj" fmla="val 37500"/>
              </a:avLst>
            </a:prstGeom>
            <a:solidFill>
              <a:srgbClr val="FF3300"/>
            </a:solidFill>
            <a:ln w="12700">
              <a:solidFill>
                <a:schemeClr val="tx1"/>
              </a:solidFill>
              <a:miter lim="800000"/>
              <a:headEnd/>
              <a:tailEnd/>
            </a:ln>
          </p:spPr>
          <p:txBody>
            <a:bodyPr wrap="none" lIns="109503" tIns="55543" rIns="109503" bIns="55543" anchor="ctr"/>
            <a:lstStyle>
              <a:lvl1pPr defTabSz="1089025" eaLnBrk="0" hangingPunct="0">
                <a:defRPr>
                  <a:solidFill>
                    <a:schemeClr val="tx1"/>
                  </a:solidFill>
                  <a:latin typeface="Arial" panose="020B0604020202020204" pitchFamily="34" charset="0"/>
                  <a:ea typeface="宋体" panose="02010600030101010101" pitchFamily="2" charset="-122"/>
                </a:defRPr>
              </a:lvl1pPr>
              <a:lvl2pPr marL="742950" indent="-285750" defTabSz="1089025" eaLnBrk="0" hangingPunct="0">
                <a:defRPr>
                  <a:solidFill>
                    <a:schemeClr val="tx1"/>
                  </a:solidFill>
                  <a:latin typeface="Arial" panose="020B0604020202020204" pitchFamily="34" charset="0"/>
                  <a:ea typeface="宋体" panose="02010600030101010101" pitchFamily="2" charset="-122"/>
                </a:defRPr>
              </a:lvl2pPr>
              <a:lvl3pPr marL="1143000" indent="-228600" defTabSz="1089025" eaLnBrk="0" hangingPunct="0">
                <a:defRPr>
                  <a:solidFill>
                    <a:schemeClr val="tx1"/>
                  </a:solidFill>
                  <a:latin typeface="Arial" panose="020B0604020202020204" pitchFamily="34" charset="0"/>
                  <a:ea typeface="宋体" panose="02010600030101010101" pitchFamily="2" charset="-122"/>
                </a:defRPr>
              </a:lvl3pPr>
              <a:lvl4pPr marL="1600200" indent="-228600" defTabSz="1089025" eaLnBrk="0" hangingPunct="0">
                <a:defRPr>
                  <a:solidFill>
                    <a:schemeClr val="tx1"/>
                  </a:solidFill>
                  <a:latin typeface="Arial" panose="020B0604020202020204" pitchFamily="34" charset="0"/>
                  <a:ea typeface="宋体" panose="02010600030101010101" pitchFamily="2" charset="-122"/>
                </a:defRPr>
              </a:lvl4pPr>
              <a:lvl5pPr marL="2057400" indent="-228600" defTabSz="1089025" eaLnBrk="0" hangingPunct="0">
                <a:defRPr>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00" b="1" dirty="0">
                  <a:latin typeface="Futura Medium"/>
                </a:rPr>
                <a:t>不希望发生的结果</a:t>
              </a:r>
            </a:p>
          </p:txBody>
        </p:sp>
        <p:sp>
          <p:nvSpPr>
            <p:cNvPr id="26" name="Rectangle 31">
              <a:extLst>
                <a:ext uri="{FF2B5EF4-FFF2-40B4-BE49-F238E27FC236}">
                  <a16:creationId xmlns:a16="http://schemas.microsoft.com/office/drawing/2014/main" id="{6B00DDFC-1C68-40A9-9CCE-95CCBB36F706}"/>
                </a:ext>
              </a:extLst>
            </p:cNvPr>
            <p:cNvSpPr>
              <a:spLocks noChangeArrowheads="1"/>
            </p:cNvSpPr>
            <p:nvPr/>
          </p:nvSpPr>
          <p:spPr bwMode="auto">
            <a:xfrm>
              <a:off x="3996" y="661"/>
              <a:ext cx="801"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57" tIns="44435" rIns="90457" bIns="44435">
              <a:spAutoFit/>
            </a:bodyPr>
            <a:lstStyle>
              <a:lvl1pPr defTabSz="762000" eaLnBrk="0" hangingPunct="0">
                <a:defRPr>
                  <a:solidFill>
                    <a:schemeClr val="tx1"/>
                  </a:solidFill>
                  <a:latin typeface="Arial" panose="020B0604020202020204" pitchFamily="34" charset="0"/>
                  <a:ea typeface="宋体" panose="02010600030101010101" pitchFamily="2" charset="-122"/>
                </a:defRPr>
              </a:lvl1pPr>
              <a:lvl2pPr marL="742950" indent="-285750" defTabSz="762000" eaLnBrk="0" hangingPunct="0">
                <a:defRPr>
                  <a:solidFill>
                    <a:schemeClr val="tx1"/>
                  </a:solidFill>
                  <a:latin typeface="Arial" panose="020B0604020202020204" pitchFamily="34" charset="0"/>
                  <a:ea typeface="宋体" panose="02010600030101010101" pitchFamily="2" charset="-122"/>
                </a:defRPr>
              </a:lvl2pPr>
              <a:lvl3pPr marL="1143000" indent="-228600" defTabSz="762000" eaLnBrk="0" hangingPunct="0">
                <a:defRPr>
                  <a:solidFill>
                    <a:schemeClr val="tx1"/>
                  </a:solidFill>
                  <a:latin typeface="Arial" panose="020B0604020202020204" pitchFamily="34" charset="0"/>
                  <a:ea typeface="宋体" panose="02010600030101010101" pitchFamily="2" charset="-122"/>
                </a:defRPr>
              </a:lvl3pPr>
              <a:lvl4pPr marL="1600200" indent="-228600" defTabSz="762000" eaLnBrk="0" hangingPunct="0">
                <a:defRPr>
                  <a:solidFill>
                    <a:schemeClr val="tx1"/>
                  </a:solidFill>
                  <a:latin typeface="Arial" panose="020B0604020202020204" pitchFamily="34" charset="0"/>
                  <a:ea typeface="宋体" panose="02010600030101010101" pitchFamily="2" charset="-122"/>
                </a:defRPr>
              </a:lvl4pPr>
              <a:lvl5pPr marL="2057400" indent="-228600" defTabSz="762000" eaLnBrk="0" hangingPunct="0">
                <a:defRPr>
                  <a:solidFill>
                    <a:schemeClr val="tx1"/>
                  </a:solidFill>
                  <a:latin typeface="Arial" panose="020B0604020202020204" pitchFamily="34" charset="0"/>
                  <a:ea typeface="宋体" panose="02010600030101010101" pitchFamily="2" charset="-122"/>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sz="1400" b="1" dirty="0">
                <a:solidFill>
                  <a:srgbClr val="008000"/>
                </a:solidFill>
                <a:latin typeface="Futura Medium"/>
              </a:endParaRPr>
            </a:p>
            <a:p>
              <a:r>
                <a:rPr lang="zh-CN" altLang="en-US" sz="1400" b="1" dirty="0">
                  <a:solidFill>
                    <a:srgbClr val="008000"/>
                  </a:solidFill>
                  <a:latin typeface="Futura Medium"/>
                </a:rPr>
                <a:t>工作环境 </a:t>
              </a:r>
            </a:p>
          </p:txBody>
        </p:sp>
        <p:sp>
          <p:nvSpPr>
            <p:cNvPr id="27" name="Text Box 32">
              <a:extLst>
                <a:ext uri="{FF2B5EF4-FFF2-40B4-BE49-F238E27FC236}">
                  <a16:creationId xmlns:a16="http://schemas.microsoft.com/office/drawing/2014/main" id="{640B31BA-5CA5-4D40-ADD9-6BDC231F735F}"/>
                </a:ext>
              </a:extLst>
            </p:cNvPr>
            <p:cNvSpPr txBox="1">
              <a:spLocks noChangeArrowheads="1"/>
            </p:cNvSpPr>
            <p:nvPr/>
          </p:nvSpPr>
          <p:spPr bwMode="auto">
            <a:xfrm>
              <a:off x="2793" y="417"/>
              <a:ext cx="91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5" rIns="91406" bIns="4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a:solidFill>
                    <a:srgbClr val="008000"/>
                  </a:solidFill>
                  <a:latin typeface="Times New Roman" panose="02020603050405020304" pitchFamily="18" charset="0"/>
                </a:rPr>
                <a:t>屏障和控制</a:t>
              </a:r>
              <a:endParaRPr lang="en-US" altLang="zh-CN" sz="1400" b="1">
                <a:latin typeface="Futura Medium"/>
                <a:ea typeface="黑体" panose="02010609060101010101" pitchFamily="49" charset="-122"/>
              </a:endParaRPr>
            </a:p>
          </p:txBody>
        </p:sp>
        <p:sp>
          <p:nvSpPr>
            <p:cNvPr id="28" name="Line 33">
              <a:extLst>
                <a:ext uri="{FF2B5EF4-FFF2-40B4-BE49-F238E27FC236}">
                  <a16:creationId xmlns:a16="http://schemas.microsoft.com/office/drawing/2014/main" id="{A1282658-FF15-44ED-9C02-85DCC1AFFB78}"/>
                </a:ext>
              </a:extLst>
            </p:cNvPr>
            <p:cNvSpPr>
              <a:spLocks noChangeShapeType="1"/>
            </p:cNvSpPr>
            <p:nvPr/>
          </p:nvSpPr>
          <p:spPr bwMode="auto">
            <a:xfrm flipH="1">
              <a:off x="3332" y="812"/>
              <a:ext cx="4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29" name="Line 34">
              <a:extLst>
                <a:ext uri="{FF2B5EF4-FFF2-40B4-BE49-F238E27FC236}">
                  <a16:creationId xmlns:a16="http://schemas.microsoft.com/office/drawing/2014/main" id="{6C087038-7B82-4141-B70A-B16C9F369635}"/>
                </a:ext>
              </a:extLst>
            </p:cNvPr>
            <p:cNvSpPr>
              <a:spLocks noChangeShapeType="1"/>
            </p:cNvSpPr>
            <p:nvPr/>
          </p:nvSpPr>
          <p:spPr bwMode="auto">
            <a:xfrm flipH="1" flipV="1">
              <a:off x="2420" y="380"/>
              <a:ext cx="384" cy="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zh-CN" altLang="en-US"/>
            </a:p>
          </p:txBody>
        </p:sp>
        <p:sp>
          <p:nvSpPr>
            <p:cNvPr id="30" name="Line 35">
              <a:extLst>
                <a:ext uri="{FF2B5EF4-FFF2-40B4-BE49-F238E27FC236}">
                  <a16:creationId xmlns:a16="http://schemas.microsoft.com/office/drawing/2014/main" id="{1500F0F6-4C9E-4894-A347-3D9A16A8F1DE}"/>
                </a:ext>
              </a:extLst>
            </p:cNvPr>
            <p:cNvSpPr>
              <a:spLocks noChangeShapeType="1"/>
            </p:cNvSpPr>
            <p:nvPr/>
          </p:nvSpPr>
          <p:spPr bwMode="auto">
            <a:xfrm flipH="1" flipV="1">
              <a:off x="2468" y="428"/>
              <a:ext cx="336"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aphicFrame>
          <p:nvGraphicFramePr>
            <p:cNvPr id="31" name="Object 36">
              <a:extLst>
                <a:ext uri="{FF2B5EF4-FFF2-40B4-BE49-F238E27FC236}">
                  <a16:creationId xmlns:a16="http://schemas.microsoft.com/office/drawing/2014/main" id="{40B60638-165C-4EB9-857A-42E0C17C4408}"/>
                </a:ext>
              </a:extLst>
            </p:cNvPr>
            <p:cNvGraphicFramePr>
              <a:graphicFrameLocks noChangeAspect="1"/>
            </p:cNvGraphicFramePr>
            <p:nvPr/>
          </p:nvGraphicFramePr>
          <p:xfrm>
            <a:off x="2516" y="2396"/>
            <a:ext cx="253" cy="720"/>
          </p:xfrm>
          <a:graphic>
            <a:graphicData uri="http://schemas.openxmlformats.org/presentationml/2006/ole">
              <mc:AlternateContent xmlns:mc="http://schemas.openxmlformats.org/markup-compatibility/2006">
                <mc:Choice xmlns:v="urn:schemas-microsoft-com:vml" Requires="v">
                  <p:oleObj spid="_x0000_s1261" r:id="rId3" imgW="1235392" imgH="3521392" progId="">
                    <p:embed/>
                  </p:oleObj>
                </mc:Choice>
                <mc:Fallback>
                  <p:oleObj r:id="rId3" imgW="1235392" imgH="3521392" progId="">
                    <p:embed/>
                    <p:pic>
                      <p:nvPicPr>
                        <p:cNvPr id="1026" name="Object 36">
                          <a:extLst>
                            <a:ext uri="{FF2B5EF4-FFF2-40B4-BE49-F238E27FC236}">
                              <a16:creationId xmlns:a16="http://schemas.microsoft.com/office/drawing/2014/main" id="{5E0CF143-A515-43FC-954A-9C0AD1C3F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 y="2396"/>
                          <a:ext cx="253"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7">
              <a:extLst>
                <a:ext uri="{FF2B5EF4-FFF2-40B4-BE49-F238E27FC236}">
                  <a16:creationId xmlns:a16="http://schemas.microsoft.com/office/drawing/2014/main" id="{976C027F-C38D-4CA9-9D83-89E70F520672}"/>
                </a:ext>
              </a:extLst>
            </p:cNvPr>
            <p:cNvGraphicFramePr>
              <a:graphicFrameLocks noChangeAspect="1"/>
            </p:cNvGraphicFramePr>
            <p:nvPr/>
          </p:nvGraphicFramePr>
          <p:xfrm>
            <a:off x="2015" y="2156"/>
            <a:ext cx="501" cy="960"/>
          </p:xfrm>
          <a:graphic>
            <a:graphicData uri="http://schemas.openxmlformats.org/presentationml/2006/ole">
              <mc:AlternateContent xmlns:mc="http://schemas.openxmlformats.org/markup-compatibility/2006">
                <mc:Choice xmlns:v="urn:schemas-microsoft-com:vml" Requires="v">
                  <p:oleObj spid="_x0000_s1262" r:id="rId5" imgW="1676717" imgH="3216592" progId="">
                    <p:embed/>
                  </p:oleObj>
                </mc:Choice>
                <mc:Fallback>
                  <p:oleObj r:id="rId5" imgW="1676717" imgH="3216592" progId="">
                    <p:embed/>
                    <p:pic>
                      <p:nvPicPr>
                        <p:cNvPr id="1027" name="Object 37">
                          <a:extLst>
                            <a:ext uri="{FF2B5EF4-FFF2-40B4-BE49-F238E27FC236}">
                              <a16:creationId xmlns:a16="http://schemas.microsoft.com/office/drawing/2014/main" id="{746F90DF-9C00-4245-BAA2-9F6519261E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 y="2156"/>
                          <a:ext cx="501" cy="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8">
              <a:extLst>
                <a:ext uri="{FF2B5EF4-FFF2-40B4-BE49-F238E27FC236}">
                  <a16:creationId xmlns:a16="http://schemas.microsoft.com/office/drawing/2014/main" id="{29886493-6EA6-4429-8B18-5FA38991BDC0}"/>
                </a:ext>
              </a:extLst>
            </p:cNvPr>
            <p:cNvGraphicFramePr>
              <a:graphicFrameLocks noChangeAspect="1"/>
            </p:cNvGraphicFramePr>
            <p:nvPr/>
          </p:nvGraphicFramePr>
          <p:xfrm>
            <a:off x="1508" y="1916"/>
            <a:ext cx="525" cy="1085"/>
          </p:xfrm>
          <a:graphic>
            <a:graphicData uri="http://schemas.openxmlformats.org/presentationml/2006/ole">
              <mc:AlternateContent xmlns:mc="http://schemas.openxmlformats.org/markup-compatibility/2006">
                <mc:Choice xmlns:v="urn:schemas-microsoft-com:vml" Requires="v">
                  <p:oleObj spid="_x0000_s1263" r:id="rId7" imgW="1646555" imgH="3399155" progId="">
                    <p:embed/>
                  </p:oleObj>
                </mc:Choice>
                <mc:Fallback>
                  <p:oleObj r:id="rId7" imgW="1646555" imgH="3399155" progId="">
                    <p:embed/>
                    <p:pic>
                      <p:nvPicPr>
                        <p:cNvPr id="1028" name="Object 38">
                          <a:extLst>
                            <a:ext uri="{FF2B5EF4-FFF2-40B4-BE49-F238E27FC236}">
                              <a16:creationId xmlns:a16="http://schemas.microsoft.com/office/drawing/2014/main" id="{AB3D16EB-33B5-447B-8B6A-0612D795C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 y="1916"/>
                          <a:ext cx="525" cy="1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9">
              <a:extLst>
                <a:ext uri="{FF2B5EF4-FFF2-40B4-BE49-F238E27FC236}">
                  <a16:creationId xmlns:a16="http://schemas.microsoft.com/office/drawing/2014/main" id="{BC195F35-C45F-45E7-956C-0761C0D47F93}"/>
                </a:ext>
              </a:extLst>
            </p:cNvPr>
            <p:cNvGraphicFramePr>
              <a:graphicFrameLocks noChangeAspect="1"/>
            </p:cNvGraphicFramePr>
            <p:nvPr/>
          </p:nvGraphicFramePr>
          <p:xfrm>
            <a:off x="1124" y="1772"/>
            <a:ext cx="358" cy="989"/>
          </p:xfrm>
          <a:graphic>
            <a:graphicData uri="http://schemas.openxmlformats.org/presentationml/2006/ole">
              <mc:AlternateContent xmlns:mc="http://schemas.openxmlformats.org/markup-compatibility/2006">
                <mc:Choice xmlns:v="urn:schemas-microsoft-com:vml" Requires="v">
                  <p:oleObj spid="_x0000_s1264" r:id="rId9" imgW="1203642" imgH="3322955" progId="">
                    <p:embed/>
                  </p:oleObj>
                </mc:Choice>
                <mc:Fallback>
                  <p:oleObj r:id="rId9" imgW="1203642" imgH="3322955" progId="">
                    <p:embed/>
                    <p:pic>
                      <p:nvPicPr>
                        <p:cNvPr id="1029" name="Object 39">
                          <a:extLst>
                            <a:ext uri="{FF2B5EF4-FFF2-40B4-BE49-F238E27FC236}">
                              <a16:creationId xmlns:a16="http://schemas.microsoft.com/office/drawing/2014/main" id="{EDD6C330-C46E-4A0B-9A8F-F376AC63E2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4" y="1772"/>
                          <a:ext cx="358" cy="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AutoShape 40">
              <a:extLst>
                <a:ext uri="{FF2B5EF4-FFF2-40B4-BE49-F238E27FC236}">
                  <a16:creationId xmlns:a16="http://schemas.microsoft.com/office/drawing/2014/main" id="{50D62A17-A52C-4C73-A8C2-683D95973717}"/>
                </a:ext>
              </a:extLst>
            </p:cNvPr>
            <p:cNvCxnSpPr>
              <a:cxnSpLocks noChangeShapeType="1"/>
              <a:endCxn id="50" idx="2"/>
            </p:cNvCxnSpPr>
            <p:nvPr/>
          </p:nvCxnSpPr>
          <p:spPr bwMode="auto">
            <a:xfrm rot="-5400000">
              <a:off x="1463" y="1207"/>
              <a:ext cx="397" cy="725"/>
            </a:xfrm>
            <a:prstGeom prst="curvedConnector3">
              <a:avLst>
                <a:gd name="adj1" fmla="val 49875"/>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6" name="Line 41">
              <a:extLst>
                <a:ext uri="{FF2B5EF4-FFF2-40B4-BE49-F238E27FC236}">
                  <a16:creationId xmlns:a16="http://schemas.microsoft.com/office/drawing/2014/main" id="{F3F48064-9A00-4320-99B7-95F66647DDE1}"/>
                </a:ext>
              </a:extLst>
            </p:cNvPr>
            <p:cNvSpPr>
              <a:spLocks noChangeShapeType="1"/>
            </p:cNvSpPr>
            <p:nvPr/>
          </p:nvSpPr>
          <p:spPr bwMode="auto">
            <a:xfrm flipV="1">
              <a:off x="1460" y="1436"/>
              <a:ext cx="19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7" name="Line 42">
              <a:extLst>
                <a:ext uri="{FF2B5EF4-FFF2-40B4-BE49-F238E27FC236}">
                  <a16:creationId xmlns:a16="http://schemas.microsoft.com/office/drawing/2014/main" id="{F24139DA-BB50-43B5-A3CA-6E0222D50C04}"/>
                </a:ext>
              </a:extLst>
            </p:cNvPr>
            <p:cNvSpPr>
              <a:spLocks noChangeShapeType="1"/>
            </p:cNvSpPr>
            <p:nvPr/>
          </p:nvSpPr>
          <p:spPr bwMode="auto">
            <a:xfrm flipV="1">
              <a:off x="1892" y="1628"/>
              <a:ext cx="19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8" name="Line 43">
              <a:extLst>
                <a:ext uri="{FF2B5EF4-FFF2-40B4-BE49-F238E27FC236}">
                  <a16:creationId xmlns:a16="http://schemas.microsoft.com/office/drawing/2014/main" id="{4DDBE7EB-FF14-41F8-8BAA-8645CC011462}"/>
                </a:ext>
              </a:extLst>
            </p:cNvPr>
            <p:cNvSpPr>
              <a:spLocks noChangeShapeType="1"/>
            </p:cNvSpPr>
            <p:nvPr/>
          </p:nvSpPr>
          <p:spPr bwMode="auto">
            <a:xfrm flipV="1">
              <a:off x="2516" y="1868"/>
              <a:ext cx="19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39" name="Line 44">
              <a:extLst>
                <a:ext uri="{FF2B5EF4-FFF2-40B4-BE49-F238E27FC236}">
                  <a16:creationId xmlns:a16="http://schemas.microsoft.com/office/drawing/2014/main" id="{C01E2CBB-F38C-43EB-90D1-43CEF2A16A35}"/>
                </a:ext>
              </a:extLst>
            </p:cNvPr>
            <p:cNvSpPr>
              <a:spLocks noChangeShapeType="1"/>
            </p:cNvSpPr>
            <p:nvPr/>
          </p:nvSpPr>
          <p:spPr bwMode="auto">
            <a:xfrm flipV="1">
              <a:off x="2660" y="2108"/>
              <a:ext cx="19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40" name="Line 45">
              <a:extLst>
                <a:ext uri="{FF2B5EF4-FFF2-40B4-BE49-F238E27FC236}">
                  <a16:creationId xmlns:a16="http://schemas.microsoft.com/office/drawing/2014/main" id="{F7638C39-DD09-4404-B43A-0315A2B062E4}"/>
                </a:ext>
              </a:extLst>
            </p:cNvPr>
            <p:cNvSpPr>
              <a:spLocks noChangeShapeType="1"/>
            </p:cNvSpPr>
            <p:nvPr/>
          </p:nvSpPr>
          <p:spPr bwMode="auto">
            <a:xfrm>
              <a:off x="1460" y="2588"/>
              <a:ext cx="192" cy="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1" name="Line 46">
              <a:extLst>
                <a:ext uri="{FF2B5EF4-FFF2-40B4-BE49-F238E27FC236}">
                  <a16:creationId xmlns:a16="http://schemas.microsoft.com/office/drawing/2014/main" id="{897C9C89-32F8-4340-B5EA-0F5F4E5607C0}"/>
                </a:ext>
              </a:extLst>
            </p:cNvPr>
            <p:cNvSpPr>
              <a:spLocks noChangeShapeType="1"/>
            </p:cNvSpPr>
            <p:nvPr/>
          </p:nvSpPr>
          <p:spPr bwMode="auto">
            <a:xfrm>
              <a:off x="1892" y="2684"/>
              <a:ext cx="192" cy="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42" name="Line 47">
              <a:extLst>
                <a:ext uri="{FF2B5EF4-FFF2-40B4-BE49-F238E27FC236}">
                  <a16:creationId xmlns:a16="http://schemas.microsoft.com/office/drawing/2014/main" id="{E85E1360-9927-46C9-AE68-B5EB06B14EE5}"/>
                </a:ext>
              </a:extLst>
            </p:cNvPr>
            <p:cNvSpPr>
              <a:spLocks noChangeShapeType="1"/>
            </p:cNvSpPr>
            <p:nvPr/>
          </p:nvSpPr>
          <p:spPr bwMode="auto">
            <a:xfrm>
              <a:off x="2324" y="2780"/>
              <a:ext cx="192" cy="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aphicFrame>
          <p:nvGraphicFramePr>
            <p:cNvPr id="43" name="Object 48">
              <a:extLst>
                <a:ext uri="{FF2B5EF4-FFF2-40B4-BE49-F238E27FC236}">
                  <a16:creationId xmlns:a16="http://schemas.microsoft.com/office/drawing/2014/main" id="{68D708D0-25AC-4B9E-837D-F8FEE565C47A}"/>
                </a:ext>
              </a:extLst>
            </p:cNvPr>
            <p:cNvGraphicFramePr>
              <a:graphicFrameLocks noChangeAspect="1"/>
            </p:cNvGraphicFramePr>
            <p:nvPr/>
          </p:nvGraphicFramePr>
          <p:xfrm>
            <a:off x="1076" y="2780"/>
            <a:ext cx="384" cy="318"/>
          </p:xfrm>
          <a:graphic>
            <a:graphicData uri="http://schemas.openxmlformats.org/presentationml/2006/ole">
              <mc:AlternateContent xmlns:mc="http://schemas.openxmlformats.org/markup-compatibility/2006">
                <mc:Choice xmlns:v="urn:schemas-microsoft-com:vml" Requires="v">
                  <p:oleObj spid="_x0000_s1265" r:id="rId11" imgW="1603260" imgH="1328940" progId="">
                    <p:embed/>
                  </p:oleObj>
                </mc:Choice>
                <mc:Fallback>
                  <p:oleObj r:id="rId11" imgW="1603260" imgH="1328940" progId="">
                    <p:embed/>
                    <p:pic>
                      <p:nvPicPr>
                        <p:cNvPr id="1030" name="Object 48">
                          <a:extLst>
                            <a:ext uri="{FF2B5EF4-FFF2-40B4-BE49-F238E27FC236}">
                              <a16:creationId xmlns:a16="http://schemas.microsoft.com/office/drawing/2014/main" id="{072ED036-6D39-4C51-9FC2-F50C591BFF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 y="2780"/>
                          <a:ext cx="384" cy="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4" name="矩形 53">
            <a:extLst>
              <a:ext uri="{FF2B5EF4-FFF2-40B4-BE49-F238E27FC236}">
                <a16:creationId xmlns:a16="http://schemas.microsoft.com/office/drawing/2014/main" id="{06F2BBA6-78D0-4CA1-BEDE-37FFD11D9490}"/>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蛙水效应</a:t>
            </a:r>
          </a:p>
        </p:txBody>
      </p:sp>
    </p:spTree>
    <p:extLst>
      <p:ext uri="{BB962C8B-B14F-4D97-AF65-F5344CB8AC3E}">
        <p14:creationId xmlns:p14="http://schemas.microsoft.com/office/powerpoint/2010/main" val="19236189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A7D32A69-8749-464E-B54E-53715804C2A8}"/>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6916C8C-A1D3-42F3-A0D0-8FDCBD0A7AA0}"/>
              </a:ext>
            </a:extLst>
          </p:cNvPr>
          <p:cNvSpPr/>
          <p:nvPr/>
        </p:nvSpPr>
        <p:spPr>
          <a:xfrm>
            <a:off x="1308100"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需求层次论</a:t>
            </a:r>
          </a:p>
        </p:txBody>
      </p:sp>
      <p:sp>
        <p:nvSpPr>
          <p:cNvPr id="6" name="矩形 5">
            <a:extLst>
              <a:ext uri="{FF2B5EF4-FFF2-40B4-BE49-F238E27FC236}">
                <a16:creationId xmlns:a16="http://schemas.microsoft.com/office/drawing/2014/main" id="{67FB59E9-C440-41A5-B780-E080C7BAB072}"/>
              </a:ext>
            </a:extLst>
          </p:cNvPr>
          <p:cNvSpPr/>
          <p:nvPr/>
        </p:nvSpPr>
        <p:spPr>
          <a:xfrm>
            <a:off x="664483" y="2079025"/>
            <a:ext cx="5431517"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马斯洛在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1943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提出了需求层次论，这种理论认为，人类动机的发展和需要的满足有密切的关系，需要的层次有高低的不同，共</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层。低层次的需要是生理需要，向上依次是安全、爱与归属、尊重和自我实现的需要。自我实现指创造潜能的充分发挥，追求自我实现是人的最高动机，它的特征是对某一事业的忘我献身。高层次的自我实现具有超越自我的特征，具有很高的社会价值。</a:t>
            </a:r>
          </a:p>
        </p:txBody>
      </p:sp>
      <p:pic>
        <p:nvPicPr>
          <p:cNvPr id="2052" name="Picture 4" descr="https://timgsa.baidu.com/timg?image&amp;quality=80&amp;size=b9999_10000&amp;sec=1527051790175&amp;di=ddeb3e5dd38e6152488041e27fa8e529&amp;imgtype=0&amp;src=http%3A%2F%2Fupload.chinaz.com%2F2015%2F0109%2F1420784210853.jpg">
            <a:extLst>
              <a:ext uri="{FF2B5EF4-FFF2-40B4-BE49-F238E27FC236}">
                <a16:creationId xmlns:a16="http://schemas.microsoft.com/office/drawing/2014/main" id="{5CE4C0B2-71A7-44C6-B4CB-CC83DF8859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60113" y="2246022"/>
            <a:ext cx="534003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3168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206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AA6BAD1-BABB-4EAA-AC95-7DF53BC98B50}"/>
              </a:ext>
            </a:extLst>
          </p:cNvPr>
          <p:cNvSpPr/>
          <p:nvPr/>
        </p:nvSpPr>
        <p:spPr>
          <a:xfrm>
            <a:off x="5372100" y="4772115"/>
            <a:ext cx="6261100" cy="1289905"/>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“需求层次理论”给我们的启示是：安全工作会越来越重要，按照安全、环保、健康的递进趋势，企业会逐步向零死亡、零事故、零污染方向发展。</a:t>
            </a:r>
          </a:p>
        </p:txBody>
      </p:sp>
      <p:sp>
        <p:nvSpPr>
          <p:cNvPr id="6" name="矩形 5">
            <a:extLst>
              <a:ext uri="{FF2B5EF4-FFF2-40B4-BE49-F238E27FC236}">
                <a16:creationId xmlns:a16="http://schemas.microsoft.com/office/drawing/2014/main" id="{8EB88209-1FF0-4E47-A47E-BB4CB1923453}"/>
              </a:ext>
            </a:extLst>
          </p:cNvPr>
          <p:cNvSpPr/>
          <p:nvPr/>
        </p:nvSpPr>
        <p:spPr>
          <a:xfrm>
            <a:off x="558800" y="888485"/>
            <a:ext cx="5537200" cy="2122953"/>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当前，安全工作越来越重要就是因为人们的需求层次在不断提高。从安全到环保到健康是企业生产管理发展的趋势，相应的我们的管理目标也将由无死亡到无污染再到确保健康。在这个意义上看，我们的生产管理工作仍处在一个较低需求满足层次上。</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EF4B749C-D8A8-4CC6-80BF-96EA351DE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372447"/>
            <a:ext cx="5194300" cy="3459485"/>
          </a:xfrm>
          <a:prstGeom prst="rect">
            <a:avLst/>
          </a:prstGeom>
        </p:spPr>
      </p:pic>
      <p:pic>
        <p:nvPicPr>
          <p:cNvPr id="10" name="图片 9">
            <a:extLst>
              <a:ext uri="{FF2B5EF4-FFF2-40B4-BE49-F238E27FC236}">
                <a16:creationId xmlns:a16="http://schemas.microsoft.com/office/drawing/2014/main" id="{6026E1A7-8607-40DE-A552-30E89423B2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8800" y="4196945"/>
            <a:ext cx="4241800" cy="2171048"/>
          </a:xfrm>
          <a:prstGeom prst="rect">
            <a:avLst/>
          </a:prstGeom>
        </p:spPr>
      </p:pic>
      <p:sp>
        <p:nvSpPr>
          <p:cNvPr id="13" name="矩形 12">
            <a:extLst>
              <a:ext uri="{FF2B5EF4-FFF2-40B4-BE49-F238E27FC236}">
                <a16:creationId xmlns:a16="http://schemas.microsoft.com/office/drawing/2014/main" id="{25799EC4-E21E-44F5-BF11-D47119133630}"/>
              </a:ext>
            </a:extLst>
          </p:cNvPr>
          <p:cNvSpPr/>
          <p:nvPr/>
        </p:nvSpPr>
        <p:spPr>
          <a:xfrm>
            <a:off x="4972917" y="2602535"/>
            <a:ext cx="1638300" cy="1638300"/>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a:extLst>
              <a:ext uri="{FF2B5EF4-FFF2-40B4-BE49-F238E27FC236}">
                <a16:creationId xmlns:a16="http://schemas.microsoft.com/office/drawing/2014/main" id="{D9B193B4-A773-4326-AF41-E24E8E016B82}"/>
              </a:ext>
            </a:extLst>
          </p:cNvPr>
          <p:cNvSpPr/>
          <p:nvPr/>
        </p:nvSpPr>
        <p:spPr>
          <a:xfrm>
            <a:off x="4455966" y="3831932"/>
            <a:ext cx="689268" cy="689268"/>
          </a:xfrm>
          <a:prstGeom prst="rect">
            <a:avLst/>
          </a:prstGeom>
          <a:noFill/>
          <a:ln w="19050">
            <a:solidFill>
              <a:srgbClr val="2F56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54192032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a:extLst>
              <a:ext uri="{FF2B5EF4-FFF2-40B4-BE49-F238E27FC236}">
                <a16:creationId xmlns:a16="http://schemas.microsoft.com/office/drawing/2014/main" id="{22925557-A114-4C29-9B24-B2E5A4A28B8D}"/>
              </a:ext>
            </a:extLst>
          </p:cNvPr>
          <p:cNvSpPr/>
          <p:nvPr/>
        </p:nvSpPr>
        <p:spPr>
          <a:xfrm>
            <a:off x="9630858" y="-12701"/>
            <a:ext cx="2815142" cy="6858001"/>
          </a:xfrm>
          <a:prstGeom prst="parallelogram">
            <a:avLst>
              <a:gd name="adj" fmla="val 5018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直角三角形 3">
            <a:extLst>
              <a:ext uri="{FF2B5EF4-FFF2-40B4-BE49-F238E27FC236}">
                <a16:creationId xmlns:a16="http://schemas.microsoft.com/office/drawing/2014/main" id="{AAD41EEB-E1BC-42C7-B6AB-6EAD142A5844}"/>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4CB28B5-6223-4840-96B4-B3F3513CCBAA}"/>
              </a:ext>
            </a:extLst>
          </p:cNvPr>
          <p:cNvSpPr/>
          <p:nvPr/>
        </p:nvSpPr>
        <p:spPr>
          <a:xfrm>
            <a:off x="1308100" y="215325"/>
            <a:ext cx="264687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事故倾向理论</a:t>
            </a:r>
          </a:p>
        </p:txBody>
      </p:sp>
      <p:pic>
        <p:nvPicPr>
          <p:cNvPr id="8" name="图片 7">
            <a:extLst>
              <a:ext uri="{FF2B5EF4-FFF2-40B4-BE49-F238E27FC236}">
                <a16:creationId xmlns:a16="http://schemas.microsoft.com/office/drawing/2014/main" id="{EBFAB383-103D-43A9-A040-9DD544D984F3}"/>
              </a:ext>
            </a:extLst>
          </p:cNvPr>
          <p:cNvPicPr>
            <a:picLocks noChangeAspect="1"/>
          </p:cNvPicPr>
          <p:nvPr/>
        </p:nvPicPr>
        <p:blipFill rotWithShape="1">
          <a:blip r:embed="rId2">
            <a:extLst>
              <a:ext uri="{28A0092B-C50C-407E-A947-70E740481C1C}">
                <a14:useLocalDpi xmlns:a14="http://schemas.microsoft.com/office/drawing/2010/main" val="0"/>
              </a:ext>
            </a:extLst>
          </a:blip>
          <a:srcRect l="30875" r="16227"/>
          <a:stretch/>
        </p:blipFill>
        <p:spPr>
          <a:xfrm>
            <a:off x="7206383" y="251237"/>
            <a:ext cx="5239617" cy="6606763"/>
          </a:xfrm>
          <a:prstGeom prst="rect">
            <a:avLst/>
          </a:prstGeom>
          <a:effectLst>
            <a:outerShdw blurRad="1270000" sx="102000" sy="102000" algn="ctr" rotWithShape="0">
              <a:prstClr val="black">
                <a:alpha val="40000"/>
              </a:prstClr>
            </a:outerShdw>
          </a:effectLst>
        </p:spPr>
      </p:pic>
      <p:sp>
        <p:nvSpPr>
          <p:cNvPr id="10" name="矩形 9">
            <a:extLst>
              <a:ext uri="{FF2B5EF4-FFF2-40B4-BE49-F238E27FC236}">
                <a16:creationId xmlns:a16="http://schemas.microsoft.com/office/drawing/2014/main" id="{E2275757-0142-435F-A40F-D8F2DB3592D9}"/>
              </a:ext>
            </a:extLst>
          </p:cNvPr>
          <p:cNvSpPr/>
          <p:nvPr/>
        </p:nvSpPr>
        <p:spPr>
          <a:xfrm>
            <a:off x="844847" y="2148099"/>
            <a:ext cx="6469783" cy="2536400"/>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心理学的“事故倾向理论”认为，有一些人比另一些人更容易出事故，其主要原因还是个人情绪不稳定所致。</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实际也是如此，很多伤亡事故中是当事人情绪不稳定导致，如特殊群体，家庭纠纷等。员工情绪和思想问题不能成为推卸责任的挡箭牌。</a:t>
            </a:r>
          </a:p>
        </p:txBody>
      </p:sp>
      <p:sp>
        <p:nvSpPr>
          <p:cNvPr id="11" name="矩形 10">
            <a:extLst>
              <a:ext uri="{FF2B5EF4-FFF2-40B4-BE49-F238E27FC236}">
                <a16:creationId xmlns:a16="http://schemas.microsoft.com/office/drawing/2014/main" id="{74CDD443-2F54-4DCF-AAA3-17E7AD91AF82}"/>
              </a:ext>
            </a:extLst>
          </p:cNvPr>
          <p:cNvSpPr/>
          <p:nvPr/>
        </p:nvSpPr>
        <p:spPr>
          <a:xfrm>
            <a:off x="0" y="5397500"/>
            <a:ext cx="12192000" cy="1447800"/>
          </a:xfrm>
          <a:prstGeom prst="rect">
            <a:avLst/>
          </a:prstGeom>
          <a:solidFill>
            <a:srgbClr val="2F5697">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a:extLst>
              <a:ext uri="{FF2B5EF4-FFF2-40B4-BE49-F238E27FC236}">
                <a16:creationId xmlns:a16="http://schemas.microsoft.com/office/drawing/2014/main" id="{795B59A5-2266-42AE-B288-B79EDC51378E}"/>
              </a:ext>
            </a:extLst>
          </p:cNvPr>
          <p:cNvSpPr/>
          <p:nvPr/>
        </p:nvSpPr>
        <p:spPr>
          <a:xfrm>
            <a:off x="1500119" y="5915519"/>
            <a:ext cx="9191761" cy="400110"/>
          </a:xfrm>
          <a:prstGeom prst="rect">
            <a:avLst/>
          </a:prstGeom>
        </p:spPr>
        <p:txBody>
          <a:bodyPr wrap="square">
            <a:spAutoFit/>
          </a:bodyPr>
          <a:lstStyle/>
          <a:p>
            <a:pPr algn="just">
              <a:buClr>
                <a:srgbClr val="0000CC"/>
              </a:buClr>
            </a:pPr>
            <a:r>
              <a:rPr lang="zh-CN" altLang="en-US" sz="2000" b="1" dirty="0">
                <a:solidFill>
                  <a:schemeClr val="bg1"/>
                </a:solidFill>
                <a:latin typeface="微软雅黑" panose="020B0503020204020204" pitchFamily="34" charset="-122"/>
                <a:ea typeface="微软雅黑" panose="020B0503020204020204" pitchFamily="34" charset="-122"/>
              </a:rPr>
              <a:t>“事故倾向理论”给我们的启示是：管安全，就要管到不稳定人员的心理和情绪。</a:t>
            </a:r>
          </a:p>
        </p:txBody>
      </p:sp>
    </p:spTree>
    <p:extLst>
      <p:ext uri="{BB962C8B-B14F-4D97-AF65-F5344CB8AC3E}">
        <p14:creationId xmlns:p14="http://schemas.microsoft.com/office/powerpoint/2010/main" val="380606971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488E7874-EC81-432D-83D1-40C7A90BE5BF}"/>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0B31D44-9B44-4600-B733-00415A5CB853}"/>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破窗理论</a:t>
            </a:r>
          </a:p>
        </p:txBody>
      </p:sp>
      <p:pic>
        <p:nvPicPr>
          <p:cNvPr id="11266" name="Picture 2" descr="https://timgsa.baidu.com/timg?image&amp;quality=80&amp;size=b9999_10000&amp;sec=1527052840219&amp;di=1df32c234b4bf8f1630994a5a5b002b1&amp;imgtype=0&amp;src=http%3A%2F%2Fy0.ifengimg.com%2Fnews_spider%2Fdci_2012%2F05%2Fc3315d87838e9a771cec8bc181261265.jpg">
            <a:extLst>
              <a:ext uri="{FF2B5EF4-FFF2-40B4-BE49-F238E27FC236}">
                <a16:creationId xmlns:a16="http://schemas.microsoft.com/office/drawing/2014/main" id="{78B91C34-913F-499F-B0A1-ABC44A3FE1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104899"/>
            <a:ext cx="12192000" cy="704834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46D0DC40-158C-4CC2-BB53-3EADBD76ECBA}"/>
              </a:ext>
            </a:extLst>
          </p:cNvPr>
          <p:cNvSpPr/>
          <p:nvPr/>
        </p:nvSpPr>
        <p:spPr>
          <a:xfrm>
            <a:off x="673100" y="1968500"/>
            <a:ext cx="10604500" cy="4343400"/>
          </a:xfrm>
          <a:prstGeom prst="rect">
            <a:avLst/>
          </a:prstGeom>
          <a:solidFill>
            <a:srgbClr val="012061">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C43923C9-3BD4-4AE2-AD9A-A8233197662C}"/>
              </a:ext>
            </a:extLst>
          </p:cNvPr>
          <p:cNvSpPr/>
          <p:nvPr/>
        </p:nvSpPr>
        <p:spPr>
          <a:xfrm>
            <a:off x="1984441" y="3079749"/>
            <a:ext cx="8223117" cy="2120902"/>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美国斯坦福大学心理学家詹巴斗曾经做过这样一个试验：他找来两辆一模一样的汽车，一辆停在杂乱街区，一辆停在中产阶级社区。将停在杂乱街区的那辆车牌摘去，顶棚打开，结果一天之内就被人偷走了。而另一辆摆在中产阶级社区过了一个星期也安然无恙。后来，詹巴斗用锤子把这辆车的玻璃敲了一个大洞，结果仅仅过了几个小时，它就不见了。</a:t>
            </a:r>
          </a:p>
        </p:txBody>
      </p:sp>
    </p:spTree>
    <p:extLst>
      <p:ext uri="{BB962C8B-B14F-4D97-AF65-F5344CB8AC3E}">
        <p14:creationId xmlns:p14="http://schemas.microsoft.com/office/powerpoint/2010/main" val="204385698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558972"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1</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9" name="矩形 8">
            <a:extLst>
              <a:ext uri="{FF2B5EF4-FFF2-40B4-BE49-F238E27FC236}">
                <a16:creationId xmlns:a16="http://schemas.microsoft.com/office/drawing/2014/main" id="{E6AB4166-471C-48E9-A377-91BF70297CE1}"/>
              </a:ext>
            </a:extLst>
          </p:cNvPr>
          <p:cNvSpPr/>
          <p:nvPr/>
        </p:nvSpPr>
        <p:spPr>
          <a:xfrm>
            <a:off x="5657417" y="48698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义</a:t>
            </a:r>
            <a:endParaRPr lang="zh-CN" altLang="en-US" sz="5400" dirty="0">
              <a:solidFill>
                <a:schemeClr val="bg1"/>
              </a:solidFill>
            </a:endParaRPr>
          </a:p>
        </p:txBody>
      </p:sp>
    </p:spTree>
    <p:extLst>
      <p:ext uri="{BB962C8B-B14F-4D97-AF65-F5344CB8AC3E}">
        <p14:creationId xmlns:p14="http://schemas.microsoft.com/office/powerpoint/2010/main" val="3167440149"/>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5E7523E-B9CC-4A0A-9846-CE6F2F7E90E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5930900" cy="6863370"/>
          </a:xfrm>
          <a:prstGeom prst="rect">
            <a:avLst/>
          </a:prstGeom>
        </p:spPr>
      </p:pic>
      <p:sp>
        <p:nvSpPr>
          <p:cNvPr id="6" name="直角三角形 5">
            <a:extLst>
              <a:ext uri="{FF2B5EF4-FFF2-40B4-BE49-F238E27FC236}">
                <a16:creationId xmlns:a16="http://schemas.microsoft.com/office/drawing/2014/main" id="{415B697B-55F0-46FB-95C5-FF005AF69A95}"/>
              </a:ext>
            </a:extLst>
          </p:cNvPr>
          <p:cNvSpPr/>
          <p:nvPr/>
        </p:nvSpPr>
        <p:spPr>
          <a:xfrm>
            <a:off x="0" y="3301999"/>
            <a:ext cx="12192000" cy="3556001"/>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64F3117D-404A-4671-ADF3-78C1A5588198}"/>
              </a:ext>
            </a:extLst>
          </p:cNvPr>
          <p:cNvSpPr/>
          <p:nvPr/>
        </p:nvSpPr>
        <p:spPr>
          <a:xfrm>
            <a:off x="342900" y="5320475"/>
            <a:ext cx="6375400" cy="874407"/>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“破窗理论”给我们的启示是：第一，安全隐患要及时消除；第二，环境影响安全工作。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08592AC2-61F7-407E-9C7E-ADE6A9CE244E}"/>
              </a:ext>
            </a:extLst>
          </p:cNvPr>
          <p:cNvSpPr/>
          <p:nvPr/>
        </p:nvSpPr>
        <p:spPr>
          <a:xfrm>
            <a:off x="6546850" y="1146472"/>
            <a:ext cx="5029200"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日常生活中有很多例子：由于大家都习惯了不系安全带，所以这种不安全的行为就变得正常；由于大家都喜欢开快车，超速行驶就变得正常了，但事故不会因为你觉得正常了就不发生了。</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要想实现生产全过程受控，首要一点就是我们的制度、规程不能成为破窗；有问题的、不符合实际的可以动态维护，但不能成为形式。</a:t>
            </a:r>
          </a:p>
        </p:txBody>
      </p:sp>
    </p:spTree>
    <p:extLst>
      <p:ext uri="{BB962C8B-B14F-4D97-AF65-F5344CB8AC3E}">
        <p14:creationId xmlns:p14="http://schemas.microsoft.com/office/powerpoint/2010/main" val="201390184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55CCB77-E318-4224-BCD1-9946F2879B38}"/>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跳蚤原理</a:t>
            </a:r>
          </a:p>
        </p:txBody>
      </p:sp>
      <p:sp>
        <p:nvSpPr>
          <p:cNvPr id="5" name="直角三角形 4">
            <a:extLst>
              <a:ext uri="{FF2B5EF4-FFF2-40B4-BE49-F238E27FC236}">
                <a16:creationId xmlns:a16="http://schemas.microsoft.com/office/drawing/2014/main" id="{26DD0914-7E87-4AB5-AB03-B9A173506D1D}"/>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3025E6B-0BE9-4FE6-B9FA-75A0531881E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874907" y="1236484"/>
            <a:ext cx="3423557" cy="5117327"/>
          </a:xfrm>
          <a:prstGeom prst="rect">
            <a:avLst/>
          </a:prstGeom>
        </p:spPr>
      </p:pic>
      <p:sp>
        <p:nvSpPr>
          <p:cNvPr id="8" name="矩形 7">
            <a:extLst>
              <a:ext uri="{FF2B5EF4-FFF2-40B4-BE49-F238E27FC236}">
                <a16:creationId xmlns:a16="http://schemas.microsoft.com/office/drawing/2014/main" id="{C710DC96-B6E3-4BF8-8FFE-03103BA217D0}"/>
              </a:ext>
            </a:extLst>
          </p:cNvPr>
          <p:cNvSpPr/>
          <p:nvPr/>
        </p:nvSpPr>
        <p:spPr>
          <a:xfrm>
            <a:off x="722085" y="4956812"/>
            <a:ext cx="6685643" cy="13970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593DA41C-98AE-4EFB-89C9-03D8CE16D85C}"/>
              </a:ext>
            </a:extLst>
          </p:cNvPr>
          <p:cNvSpPr/>
          <p:nvPr/>
        </p:nvSpPr>
        <p:spPr>
          <a:xfrm>
            <a:off x="7577817" y="4956812"/>
            <a:ext cx="126547" cy="13970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a:extLst>
              <a:ext uri="{FF2B5EF4-FFF2-40B4-BE49-F238E27FC236}">
                <a16:creationId xmlns:a16="http://schemas.microsoft.com/office/drawing/2014/main" id="{FA0A8209-E60D-41AC-A886-68D73783650E}"/>
              </a:ext>
            </a:extLst>
          </p:cNvPr>
          <p:cNvSpPr/>
          <p:nvPr/>
        </p:nvSpPr>
        <p:spPr>
          <a:xfrm>
            <a:off x="637720" y="1236484"/>
            <a:ext cx="6770008" cy="3367397"/>
          </a:xfrm>
          <a:prstGeom prst="rect">
            <a:avLst/>
          </a:prstGeom>
        </p:spPr>
        <p:txBody>
          <a:bodyPr wrap="square">
            <a:spAutoFit/>
          </a:body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科学家做过这样一个有趣的实验：将跳蚤放到一个器皿中，在上面加一个透明的盖，跳蚤每次跳跃都会碰到盖子上，几次碰壁后，跳蚤就会适应这种限定的高度，以后每次跳跃都不会再碰壁。这时候移开那个透明的盖子，这些训练有素的跳蚤再也跳不出那个器皿了，因为它每次的跳跃都不再超过那个习惯高度。</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这说明习惯是可以养成的，监督环境差养成违章，培训环境好养成遵章。</a:t>
            </a:r>
          </a:p>
        </p:txBody>
      </p:sp>
      <p:sp>
        <p:nvSpPr>
          <p:cNvPr id="11" name="矩形 10">
            <a:extLst>
              <a:ext uri="{FF2B5EF4-FFF2-40B4-BE49-F238E27FC236}">
                <a16:creationId xmlns:a16="http://schemas.microsoft.com/office/drawing/2014/main" id="{880CAEF2-B878-4196-A1E7-2A7AB85BD3B7}"/>
              </a:ext>
            </a:extLst>
          </p:cNvPr>
          <p:cNvSpPr/>
          <p:nvPr/>
        </p:nvSpPr>
        <p:spPr>
          <a:xfrm>
            <a:off x="887184" y="5218108"/>
            <a:ext cx="6355443" cy="874407"/>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“跳蚤实验给我们的启示是：如果培训不到位，违章就会多；培训环境好，遵章就会好。</a:t>
            </a:r>
          </a:p>
        </p:txBody>
      </p:sp>
    </p:spTree>
    <p:extLst>
      <p:ext uri="{BB962C8B-B14F-4D97-AF65-F5344CB8AC3E}">
        <p14:creationId xmlns:p14="http://schemas.microsoft.com/office/powerpoint/2010/main" val="185012874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8461CE9-DBA6-4B40-90D4-31BCCA359D3A}"/>
              </a:ext>
            </a:extLst>
          </p:cNvPr>
          <p:cNvSpPr/>
          <p:nvPr/>
        </p:nvSpPr>
        <p:spPr>
          <a:xfrm>
            <a:off x="304800" y="1848757"/>
            <a:ext cx="11582400" cy="38227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4" name="直角三角形 3">
            <a:extLst>
              <a:ext uri="{FF2B5EF4-FFF2-40B4-BE49-F238E27FC236}">
                <a16:creationId xmlns:a16="http://schemas.microsoft.com/office/drawing/2014/main" id="{7BCD9A48-BC9E-4FCF-8CFC-B1CD8C7C21E8}"/>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1786B4A4-D3B5-488D-8A36-3F27B0B2737B}"/>
              </a:ext>
            </a:extLst>
          </p:cNvPr>
          <p:cNvSpPr/>
          <p:nvPr/>
        </p:nvSpPr>
        <p:spPr>
          <a:xfrm>
            <a:off x="1323922"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栅栏理论</a:t>
            </a:r>
          </a:p>
        </p:txBody>
      </p:sp>
      <p:sp>
        <p:nvSpPr>
          <p:cNvPr id="6" name="矩形 5">
            <a:extLst>
              <a:ext uri="{FF2B5EF4-FFF2-40B4-BE49-F238E27FC236}">
                <a16:creationId xmlns:a16="http://schemas.microsoft.com/office/drawing/2014/main" id="{790EF1DD-1BDE-4F7D-91D3-CED782D62758}"/>
              </a:ext>
            </a:extLst>
          </p:cNvPr>
          <p:cNvSpPr/>
          <p:nvPr/>
        </p:nvSpPr>
        <p:spPr>
          <a:xfrm>
            <a:off x="1219200" y="2076408"/>
            <a:ext cx="9753600" cy="3367397"/>
          </a:xfrm>
          <a:prstGeom prst="rect">
            <a:avLst/>
          </a:prstGeom>
        </p:spPr>
        <p:txBody>
          <a:bodyPr wrap="square">
            <a:spAutoFit/>
          </a:bodyPr>
          <a:lstStyle/>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在美国司法史上， 曾经出现过一个典型的商业秘密侵权案件：摄影师乘坐直升飞机，在封闭的工厂上空进行拍照。审理此案的克罗夫特法官在判决书中指出，被告乘坐直升飞机在开放的天空进行旅游摄影从表面上来看是合法的，但是一旦联系到拍摄的领域存在着被保护的商业秘密，被告的行为就是违法的 </a:t>
            </a:r>
          </a:p>
          <a:p>
            <a:pPr algn="just">
              <a:lnSpc>
                <a:spcPct val="150000"/>
              </a:lnSpc>
              <a:buClr>
                <a:srgbClr val="0000CC"/>
              </a:buClr>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buClr>
                <a:srgbClr val="0000CC"/>
              </a:buClr>
            </a:pPr>
            <a:r>
              <a:rPr lang="zh-CN" altLang="en-US" dirty="0">
                <a:solidFill>
                  <a:schemeClr val="bg1"/>
                </a:solidFill>
                <a:latin typeface="微软雅黑" panose="020B0503020204020204" pitchFamily="34" charset="-122"/>
                <a:ea typeface="微软雅黑" panose="020B0503020204020204" pitchFamily="34" charset="-122"/>
              </a:rPr>
              <a:t>法官引入“栅栏理论”，并不要求保密措施万无一失，而要求其权利人必须采取了具体的措施，并且这些措施在实际中得到了执行。保密措施是否恰当和合理，应根据具体案件、具体保密对象和范围而定。</a:t>
            </a:r>
          </a:p>
        </p:txBody>
      </p:sp>
      <p:sp>
        <p:nvSpPr>
          <p:cNvPr id="8" name="等腰三角形 7">
            <a:extLst>
              <a:ext uri="{FF2B5EF4-FFF2-40B4-BE49-F238E27FC236}">
                <a16:creationId xmlns:a16="http://schemas.microsoft.com/office/drawing/2014/main" id="{BCCF7B39-C8F6-4E69-83C0-301B6E98A8F3}"/>
              </a:ext>
            </a:extLst>
          </p:cNvPr>
          <p:cNvSpPr/>
          <p:nvPr/>
        </p:nvSpPr>
        <p:spPr>
          <a:xfrm>
            <a:off x="-691020" y="5371208"/>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27A563A6-EC6A-4487-AE11-195AD6A5A96F}"/>
              </a:ext>
            </a:extLst>
          </p:cNvPr>
          <p:cNvSpPr/>
          <p:nvPr/>
        </p:nvSpPr>
        <p:spPr>
          <a:xfrm flipV="1">
            <a:off x="455609" y="5717331"/>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B0F6DD6E-1B33-44CB-9DFF-FF221F6251F9}"/>
              </a:ext>
            </a:extLst>
          </p:cNvPr>
          <p:cNvSpPr/>
          <p:nvPr/>
        </p:nvSpPr>
        <p:spPr>
          <a:xfrm flipV="1">
            <a:off x="608009" y="6606331"/>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44A3F5C8-4581-4126-90FA-E12AA5534753}"/>
              </a:ext>
            </a:extLst>
          </p:cNvPr>
          <p:cNvSpPr/>
          <p:nvPr/>
        </p:nvSpPr>
        <p:spPr>
          <a:xfrm>
            <a:off x="1166081" y="5880102"/>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C1A24FB8-D8FC-48C1-85CC-0059AA58F00F}"/>
              </a:ext>
            </a:extLst>
          </p:cNvPr>
          <p:cNvSpPr/>
          <p:nvPr/>
        </p:nvSpPr>
        <p:spPr>
          <a:xfrm>
            <a:off x="1414496" y="6609412"/>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6DF156B1-5A52-49B3-9ACD-9A7A519BA8AD}"/>
              </a:ext>
            </a:extLst>
          </p:cNvPr>
          <p:cNvSpPr/>
          <p:nvPr/>
        </p:nvSpPr>
        <p:spPr>
          <a:xfrm flipV="1">
            <a:off x="1983708" y="6563455"/>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58591752-F335-4952-90E5-CADB4E6AD8EE}"/>
              </a:ext>
            </a:extLst>
          </p:cNvPr>
          <p:cNvSpPr/>
          <p:nvPr/>
        </p:nvSpPr>
        <p:spPr>
          <a:xfrm>
            <a:off x="9379496" y="297353"/>
            <a:ext cx="1529581" cy="111760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78028108-788C-49A7-A308-806ABF38703C}"/>
              </a:ext>
            </a:extLst>
          </p:cNvPr>
          <p:cNvSpPr/>
          <p:nvPr/>
        </p:nvSpPr>
        <p:spPr>
          <a:xfrm flipV="1">
            <a:off x="10526125" y="643476"/>
            <a:ext cx="1057866" cy="7729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018CF965-4943-4D30-94D6-CCA6B298E7D7}"/>
              </a:ext>
            </a:extLst>
          </p:cNvPr>
          <p:cNvSpPr/>
          <p:nvPr/>
        </p:nvSpPr>
        <p:spPr>
          <a:xfrm flipV="1">
            <a:off x="10678525" y="1532476"/>
            <a:ext cx="1057866" cy="77293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FF0B8973-FBF1-4EAD-B0FA-4808D20D0CF0}"/>
              </a:ext>
            </a:extLst>
          </p:cNvPr>
          <p:cNvSpPr/>
          <p:nvPr/>
        </p:nvSpPr>
        <p:spPr>
          <a:xfrm>
            <a:off x="11236597" y="806247"/>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AD68F9CB-6F4A-4B1B-BAD0-1E627C95113F}"/>
              </a:ext>
            </a:extLst>
          </p:cNvPr>
          <p:cNvSpPr/>
          <p:nvPr/>
        </p:nvSpPr>
        <p:spPr>
          <a:xfrm>
            <a:off x="11485012" y="1535557"/>
            <a:ext cx="819109" cy="59848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ABDB9310-00FA-4CC8-B92F-39CB6AC18813}"/>
              </a:ext>
            </a:extLst>
          </p:cNvPr>
          <p:cNvSpPr/>
          <p:nvPr/>
        </p:nvSpPr>
        <p:spPr>
          <a:xfrm flipV="1">
            <a:off x="12054224" y="1489600"/>
            <a:ext cx="819109" cy="598488"/>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5605378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8184D50B-F654-4690-85E0-780C56F9F744}"/>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37A213D1-8E03-4C9B-962B-A6D95CEE6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3126" y="1130299"/>
            <a:ext cx="2625747" cy="5390807"/>
          </a:xfrm>
          <a:prstGeom prst="rect">
            <a:avLst/>
          </a:prstGeom>
        </p:spPr>
      </p:pic>
      <p:pic>
        <p:nvPicPr>
          <p:cNvPr id="10" name="图片 9">
            <a:extLst>
              <a:ext uri="{FF2B5EF4-FFF2-40B4-BE49-F238E27FC236}">
                <a16:creationId xmlns:a16="http://schemas.microsoft.com/office/drawing/2014/main" id="{A078B980-76E0-421E-9838-D9C10625C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9010" y="1674336"/>
            <a:ext cx="2949863" cy="4154964"/>
          </a:xfrm>
          <a:prstGeom prst="rect">
            <a:avLst/>
          </a:prstGeom>
        </p:spPr>
      </p:pic>
      <p:sp>
        <p:nvSpPr>
          <p:cNvPr id="11" name="箭头: 五边形 10">
            <a:extLst>
              <a:ext uri="{FF2B5EF4-FFF2-40B4-BE49-F238E27FC236}">
                <a16:creationId xmlns:a16="http://schemas.microsoft.com/office/drawing/2014/main" id="{E19AE6E4-65A1-4020-8A2E-3393FA9F5F1D}"/>
              </a:ext>
            </a:extLst>
          </p:cNvPr>
          <p:cNvSpPr/>
          <p:nvPr/>
        </p:nvSpPr>
        <p:spPr>
          <a:xfrm>
            <a:off x="7409139" y="2571187"/>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箭头: 五边形 11">
            <a:extLst>
              <a:ext uri="{FF2B5EF4-FFF2-40B4-BE49-F238E27FC236}">
                <a16:creationId xmlns:a16="http://schemas.microsoft.com/office/drawing/2014/main" id="{3369C0A8-EB7E-4745-A0A0-1413910391D6}"/>
              </a:ext>
            </a:extLst>
          </p:cNvPr>
          <p:cNvSpPr/>
          <p:nvPr/>
        </p:nvSpPr>
        <p:spPr>
          <a:xfrm>
            <a:off x="7409139" y="4059620"/>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E7911C63-0AC8-49E9-9EF3-9349D2876284}"/>
              </a:ext>
            </a:extLst>
          </p:cNvPr>
          <p:cNvSpPr/>
          <p:nvPr/>
        </p:nvSpPr>
        <p:spPr>
          <a:xfrm>
            <a:off x="1641372" y="2571187"/>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安全生产必须设置栅栏</a:t>
            </a:r>
          </a:p>
        </p:txBody>
      </p:sp>
      <p:sp>
        <p:nvSpPr>
          <p:cNvPr id="14" name="箭头: 五边形 13">
            <a:extLst>
              <a:ext uri="{FF2B5EF4-FFF2-40B4-BE49-F238E27FC236}">
                <a16:creationId xmlns:a16="http://schemas.microsoft.com/office/drawing/2014/main" id="{BF2D3127-32FB-4C83-AE53-5023621BFE7C}"/>
              </a:ext>
            </a:extLst>
          </p:cNvPr>
          <p:cNvSpPr/>
          <p:nvPr/>
        </p:nvSpPr>
        <p:spPr>
          <a:xfrm flipH="1">
            <a:off x="4134894" y="2571187"/>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箭头: 五边形 14">
            <a:extLst>
              <a:ext uri="{FF2B5EF4-FFF2-40B4-BE49-F238E27FC236}">
                <a16:creationId xmlns:a16="http://schemas.microsoft.com/office/drawing/2014/main" id="{24440CBB-F1CC-4411-8D41-DBE34020A298}"/>
              </a:ext>
            </a:extLst>
          </p:cNvPr>
          <p:cNvSpPr/>
          <p:nvPr/>
        </p:nvSpPr>
        <p:spPr>
          <a:xfrm flipH="1">
            <a:off x="4134894" y="4059620"/>
            <a:ext cx="647700" cy="431800"/>
          </a:xfrm>
          <a:prstGeom prst="homePlat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285D7EF2-FE10-46BB-8295-E96E8A9E7972}"/>
              </a:ext>
            </a:extLst>
          </p:cNvPr>
          <p:cNvSpPr/>
          <p:nvPr/>
        </p:nvSpPr>
        <p:spPr>
          <a:xfrm>
            <a:off x="1179707" y="4090854"/>
            <a:ext cx="295465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栅栏必须要让被保护者知道</a:t>
            </a:r>
          </a:p>
        </p:txBody>
      </p:sp>
      <p:sp>
        <p:nvSpPr>
          <p:cNvPr id="17" name="矩形 16">
            <a:extLst>
              <a:ext uri="{FF2B5EF4-FFF2-40B4-BE49-F238E27FC236}">
                <a16:creationId xmlns:a16="http://schemas.microsoft.com/office/drawing/2014/main" id="{DBAC9DD4-8B1C-4AF1-B4BC-B9DD3F230824}"/>
              </a:ext>
            </a:extLst>
          </p:cNvPr>
          <p:cNvSpPr/>
          <p:nvPr/>
        </p:nvSpPr>
        <p:spPr>
          <a:xfrm>
            <a:off x="8056839" y="2571187"/>
            <a:ext cx="364715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栅栏不能留有形式，必须能起作用</a:t>
            </a:r>
          </a:p>
        </p:txBody>
      </p:sp>
      <p:sp>
        <p:nvSpPr>
          <p:cNvPr id="18" name="矩形 17">
            <a:extLst>
              <a:ext uri="{FF2B5EF4-FFF2-40B4-BE49-F238E27FC236}">
                <a16:creationId xmlns:a16="http://schemas.microsoft.com/office/drawing/2014/main" id="{CF91B3E6-78A0-4946-8835-73A0F422377D}"/>
              </a:ext>
            </a:extLst>
          </p:cNvPr>
          <p:cNvSpPr/>
          <p:nvPr/>
        </p:nvSpPr>
        <p:spPr>
          <a:xfrm>
            <a:off x="8056839" y="4090854"/>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要让职工习惯于在栅栏中工作和生活</a:t>
            </a:r>
          </a:p>
        </p:txBody>
      </p:sp>
      <p:sp>
        <p:nvSpPr>
          <p:cNvPr id="19" name="文本框 18">
            <a:extLst>
              <a:ext uri="{FF2B5EF4-FFF2-40B4-BE49-F238E27FC236}">
                <a16:creationId xmlns:a16="http://schemas.microsoft.com/office/drawing/2014/main" id="{F881DBAF-5B1E-4E7A-99B1-CE3320B3CBCF}"/>
              </a:ext>
            </a:extLst>
          </p:cNvPr>
          <p:cNvSpPr txBox="1"/>
          <p:nvPr/>
        </p:nvSpPr>
        <p:spPr>
          <a:xfrm>
            <a:off x="4361200" y="2571187"/>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190A227B-2FA8-4039-B5AD-B607A9704A01}"/>
              </a:ext>
            </a:extLst>
          </p:cNvPr>
          <p:cNvSpPr txBox="1"/>
          <p:nvPr/>
        </p:nvSpPr>
        <p:spPr>
          <a:xfrm>
            <a:off x="4361200" y="4075465"/>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29787ABE-36C9-45E1-BA73-3E52A07C7E8B}"/>
              </a:ext>
            </a:extLst>
          </p:cNvPr>
          <p:cNvSpPr txBox="1"/>
          <p:nvPr/>
        </p:nvSpPr>
        <p:spPr>
          <a:xfrm>
            <a:off x="7462499" y="2577721"/>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E0DE6D42-A9D4-4AC7-8E22-47902C555616}"/>
              </a:ext>
            </a:extLst>
          </p:cNvPr>
          <p:cNvSpPr txBox="1"/>
          <p:nvPr/>
        </p:nvSpPr>
        <p:spPr>
          <a:xfrm>
            <a:off x="7462499" y="4075465"/>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C6E21F7A-D511-44ED-8302-48B780F15AA4}"/>
              </a:ext>
            </a:extLst>
          </p:cNvPr>
          <p:cNvSpPr/>
          <p:nvPr/>
        </p:nvSpPr>
        <p:spPr>
          <a:xfrm>
            <a:off x="1323922"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栅栏理论</a:t>
            </a:r>
          </a:p>
        </p:txBody>
      </p:sp>
    </p:spTree>
    <p:extLst>
      <p:ext uri="{BB962C8B-B14F-4D97-AF65-F5344CB8AC3E}">
        <p14:creationId xmlns:p14="http://schemas.microsoft.com/office/powerpoint/2010/main" val="424375237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707266"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4</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2" name="矩形 1">
            <a:extLst>
              <a:ext uri="{FF2B5EF4-FFF2-40B4-BE49-F238E27FC236}">
                <a16:creationId xmlns:a16="http://schemas.microsoft.com/office/drawing/2014/main" id="{18E91EBD-5F77-4CD8-8103-F628999E63CB}"/>
              </a:ext>
            </a:extLst>
          </p:cNvPr>
          <p:cNvSpPr/>
          <p:nvPr/>
        </p:nvSpPr>
        <p:spPr>
          <a:xfrm>
            <a:off x="5657415" y="48571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器</a:t>
            </a:r>
          </a:p>
        </p:txBody>
      </p:sp>
    </p:spTree>
    <p:extLst>
      <p:ext uri="{BB962C8B-B14F-4D97-AF65-F5344CB8AC3E}">
        <p14:creationId xmlns:p14="http://schemas.microsoft.com/office/powerpoint/2010/main" val="1886081265"/>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EA2D28E6-ADB4-4BA2-ACFC-7AD832D23658}"/>
              </a:ext>
            </a:extLst>
          </p:cNvPr>
          <p:cNvSpPr/>
          <p:nvPr/>
        </p:nvSpPr>
        <p:spPr>
          <a:xfrm flipV="1">
            <a:off x="986973" y="2070137"/>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F4553DA8-EFD5-4102-B98B-1D6C2A56DF7E}"/>
              </a:ext>
            </a:extLst>
          </p:cNvPr>
          <p:cNvSpPr/>
          <p:nvPr/>
        </p:nvSpPr>
        <p:spPr>
          <a:xfrm>
            <a:off x="1354991" y="2312325"/>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直角三角形 7">
            <a:extLst>
              <a:ext uri="{FF2B5EF4-FFF2-40B4-BE49-F238E27FC236}">
                <a16:creationId xmlns:a16="http://schemas.microsoft.com/office/drawing/2014/main" id="{F5B059DC-DB2D-4D4C-B747-10CD9E78DA2D}"/>
              </a:ext>
            </a:extLst>
          </p:cNvPr>
          <p:cNvSpPr/>
          <p:nvPr/>
        </p:nvSpPr>
        <p:spPr>
          <a:xfrm flipV="1">
            <a:off x="4627477" y="2070137"/>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EBD298F-63B0-440A-9662-2F0D7F9E4240}"/>
              </a:ext>
            </a:extLst>
          </p:cNvPr>
          <p:cNvSpPr/>
          <p:nvPr/>
        </p:nvSpPr>
        <p:spPr>
          <a:xfrm>
            <a:off x="4995495" y="2312325"/>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直角三角形 9">
            <a:extLst>
              <a:ext uri="{FF2B5EF4-FFF2-40B4-BE49-F238E27FC236}">
                <a16:creationId xmlns:a16="http://schemas.microsoft.com/office/drawing/2014/main" id="{70C1182D-6F8E-4443-8646-A70AAD8B7093}"/>
              </a:ext>
            </a:extLst>
          </p:cNvPr>
          <p:cNvSpPr/>
          <p:nvPr/>
        </p:nvSpPr>
        <p:spPr>
          <a:xfrm flipV="1">
            <a:off x="8267981" y="2070137"/>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A704033-9F44-4DFD-AE1C-A78BB9E59BA5}"/>
              </a:ext>
            </a:extLst>
          </p:cNvPr>
          <p:cNvSpPr/>
          <p:nvPr/>
        </p:nvSpPr>
        <p:spPr>
          <a:xfrm>
            <a:off x="8635999" y="2312325"/>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直角三角形 11">
            <a:extLst>
              <a:ext uri="{FF2B5EF4-FFF2-40B4-BE49-F238E27FC236}">
                <a16:creationId xmlns:a16="http://schemas.microsoft.com/office/drawing/2014/main" id="{F887E273-DE79-4DE4-959D-C4062A9ADFFC}"/>
              </a:ext>
            </a:extLst>
          </p:cNvPr>
          <p:cNvSpPr/>
          <p:nvPr/>
        </p:nvSpPr>
        <p:spPr>
          <a:xfrm flipV="1">
            <a:off x="986973" y="3564183"/>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2B683E1D-77CD-42E8-8EA9-B2111551ACDC}"/>
              </a:ext>
            </a:extLst>
          </p:cNvPr>
          <p:cNvSpPr/>
          <p:nvPr/>
        </p:nvSpPr>
        <p:spPr>
          <a:xfrm>
            <a:off x="1354991" y="3806371"/>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直角三角形 13">
            <a:extLst>
              <a:ext uri="{FF2B5EF4-FFF2-40B4-BE49-F238E27FC236}">
                <a16:creationId xmlns:a16="http://schemas.microsoft.com/office/drawing/2014/main" id="{6D2F7158-BBE9-4D53-8BAA-A5BBFE9B3FAD}"/>
              </a:ext>
            </a:extLst>
          </p:cNvPr>
          <p:cNvSpPr/>
          <p:nvPr/>
        </p:nvSpPr>
        <p:spPr>
          <a:xfrm flipV="1">
            <a:off x="4627477" y="3564183"/>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F6A7D68-19B2-4AC4-AA37-25EE65E25031}"/>
              </a:ext>
            </a:extLst>
          </p:cNvPr>
          <p:cNvSpPr/>
          <p:nvPr/>
        </p:nvSpPr>
        <p:spPr>
          <a:xfrm>
            <a:off x="4995495" y="3806371"/>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直角三角形 15">
            <a:extLst>
              <a:ext uri="{FF2B5EF4-FFF2-40B4-BE49-F238E27FC236}">
                <a16:creationId xmlns:a16="http://schemas.microsoft.com/office/drawing/2014/main" id="{CAAF0C17-DCB9-41D4-826D-EE2ADF6DD9C6}"/>
              </a:ext>
            </a:extLst>
          </p:cNvPr>
          <p:cNvSpPr/>
          <p:nvPr/>
        </p:nvSpPr>
        <p:spPr>
          <a:xfrm flipV="1">
            <a:off x="8267981" y="3564183"/>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48D5662-4802-4C51-86F9-6E835F5F7C3E}"/>
              </a:ext>
            </a:extLst>
          </p:cNvPr>
          <p:cNvSpPr/>
          <p:nvPr/>
        </p:nvSpPr>
        <p:spPr>
          <a:xfrm>
            <a:off x="8635999" y="3806371"/>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直角三角形 17">
            <a:extLst>
              <a:ext uri="{FF2B5EF4-FFF2-40B4-BE49-F238E27FC236}">
                <a16:creationId xmlns:a16="http://schemas.microsoft.com/office/drawing/2014/main" id="{34C55586-B67D-4204-BEDF-63485192F535}"/>
              </a:ext>
            </a:extLst>
          </p:cNvPr>
          <p:cNvSpPr/>
          <p:nvPr/>
        </p:nvSpPr>
        <p:spPr>
          <a:xfrm flipV="1">
            <a:off x="986973" y="5058229"/>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6D92EB3-00B2-4DB5-B5B6-125C277B527F}"/>
              </a:ext>
            </a:extLst>
          </p:cNvPr>
          <p:cNvSpPr/>
          <p:nvPr/>
        </p:nvSpPr>
        <p:spPr>
          <a:xfrm>
            <a:off x="1354991" y="5300417"/>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直角三角形 19">
            <a:extLst>
              <a:ext uri="{FF2B5EF4-FFF2-40B4-BE49-F238E27FC236}">
                <a16:creationId xmlns:a16="http://schemas.microsoft.com/office/drawing/2014/main" id="{92C98695-A9E0-46C3-B692-ED0EB4F748E7}"/>
              </a:ext>
            </a:extLst>
          </p:cNvPr>
          <p:cNvSpPr/>
          <p:nvPr/>
        </p:nvSpPr>
        <p:spPr>
          <a:xfrm flipV="1">
            <a:off x="4627477" y="5058229"/>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6C23F566-90C0-4DBF-9F77-795C112870CA}"/>
              </a:ext>
            </a:extLst>
          </p:cNvPr>
          <p:cNvSpPr/>
          <p:nvPr/>
        </p:nvSpPr>
        <p:spPr>
          <a:xfrm>
            <a:off x="4995495" y="5300417"/>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直角三角形 21">
            <a:extLst>
              <a:ext uri="{FF2B5EF4-FFF2-40B4-BE49-F238E27FC236}">
                <a16:creationId xmlns:a16="http://schemas.microsoft.com/office/drawing/2014/main" id="{ACA601E9-A89A-4B06-91CD-D382F8E9510D}"/>
              </a:ext>
            </a:extLst>
          </p:cNvPr>
          <p:cNvSpPr/>
          <p:nvPr/>
        </p:nvSpPr>
        <p:spPr>
          <a:xfrm flipV="1">
            <a:off x="8267981" y="5058229"/>
            <a:ext cx="1304189" cy="57601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826A2590-1EF6-4DD4-B291-CB792B79270B}"/>
              </a:ext>
            </a:extLst>
          </p:cNvPr>
          <p:cNvSpPr/>
          <p:nvPr/>
        </p:nvSpPr>
        <p:spPr>
          <a:xfrm>
            <a:off x="8635999" y="5300417"/>
            <a:ext cx="2201010" cy="667657"/>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矩形 23">
            <a:extLst>
              <a:ext uri="{FF2B5EF4-FFF2-40B4-BE49-F238E27FC236}">
                <a16:creationId xmlns:a16="http://schemas.microsoft.com/office/drawing/2014/main" id="{1F70D58B-AABC-47A0-8311-8AEAF8410DC0}"/>
              </a:ext>
            </a:extLst>
          </p:cNvPr>
          <p:cNvSpPr/>
          <p:nvPr/>
        </p:nvSpPr>
        <p:spPr>
          <a:xfrm>
            <a:off x="1675354" y="2443736"/>
            <a:ext cx="1569660"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事故判定技术</a:t>
            </a:r>
            <a:endParaRPr lang="zh-CN" altLang="en-US" b="1" dirty="0">
              <a:solidFill>
                <a:schemeClr val="bg1"/>
              </a:solidFill>
            </a:endParaRPr>
          </a:p>
        </p:txBody>
      </p:sp>
      <p:sp>
        <p:nvSpPr>
          <p:cNvPr id="25" name="矩形 24">
            <a:extLst>
              <a:ext uri="{FF2B5EF4-FFF2-40B4-BE49-F238E27FC236}">
                <a16:creationId xmlns:a16="http://schemas.microsoft.com/office/drawing/2014/main" id="{33A47B25-8748-4D74-9618-521E05FDB92A}"/>
              </a:ext>
            </a:extLst>
          </p:cNvPr>
          <p:cNvSpPr/>
          <p:nvPr/>
        </p:nvSpPr>
        <p:spPr>
          <a:xfrm>
            <a:off x="5311170" y="2461487"/>
            <a:ext cx="1569660"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本质安全技术</a:t>
            </a:r>
          </a:p>
        </p:txBody>
      </p:sp>
      <p:sp>
        <p:nvSpPr>
          <p:cNvPr id="26" name="矩形 25">
            <a:extLst>
              <a:ext uri="{FF2B5EF4-FFF2-40B4-BE49-F238E27FC236}">
                <a16:creationId xmlns:a16="http://schemas.microsoft.com/office/drawing/2014/main" id="{7244EE7A-8E8C-4538-8387-2654CEFE301F}"/>
              </a:ext>
            </a:extLst>
          </p:cNvPr>
          <p:cNvSpPr/>
          <p:nvPr/>
        </p:nvSpPr>
        <p:spPr>
          <a:xfrm>
            <a:off x="8951674" y="2461487"/>
            <a:ext cx="1569660"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危险分析方法</a:t>
            </a:r>
          </a:p>
        </p:txBody>
      </p:sp>
      <p:sp>
        <p:nvSpPr>
          <p:cNvPr id="27" name="矩形 26">
            <a:extLst>
              <a:ext uri="{FF2B5EF4-FFF2-40B4-BE49-F238E27FC236}">
                <a16:creationId xmlns:a16="http://schemas.microsoft.com/office/drawing/2014/main" id="{5E701936-2C8E-40B6-8818-EF5E67B0170B}"/>
              </a:ext>
            </a:extLst>
          </p:cNvPr>
          <p:cNvSpPr/>
          <p:nvPr/>
        </p:nvSpPr>
        <p:spPr>
          <a:xfrm>
            <a:off x="1675809" y="3955533"/>
            <a:ext cx="1569660"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风险分析方法</a:t>
            </a:r>
          </a:p>
        </p:txBody>
      </p:sp>
      <p:sp>
        <p:nvSpPr>
          <p:cNvPr id="28" name="矩形 27">
            <a:extLst>
              <a:ext uri="{FF2B5EF4-FFF2-40B4-BE49-F238E27FC236}">
                <a16:creationId xmlns:a16="http://schemas.microsoft.com/office/drawing/2014/main" id="{2AF0EB6C-DF63-4295-82B4-F8516EB950C7}"/>
              </a:ext>
            </a:extLst>
          </p:cNvPr>
          <p:cNvSpPr/>
          <p:nvPr/>
        </p:nvSpPr>
        <p:spPr>
          <a:xfrm>
            <a:off x="5096550" y="3955533"/>
            <a:ext cx="2031325"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系统安全分析方法</a:t>
            </a:r>
          </a:p>
        </p:txBody>
      </p:sp>
      <p:sp>
        <p:nvSpPr>
          <p:cNvPr id="29" name="矩形 28">
            <a:extLst>
              <a:ext uri="{FF2B5EF4-FFF2-40B4-BE49-F238E27FC236}">
                <a16:creationId xmlns:a16="http://schemas.microsoft.com/office/drawing/2014/main" id="{68A3BCED-2B63-4164-A8F5-E88D19516B44}"/>
              </a:ext>
            </a:extLst>
          </p:cNvPr>
          <p:cNvSpPr/>
          <p:nvPr/>
        </p:nvSpPr>
        <p:spPr>
          <a:xfrm>
            <a:off x="8951674" y="3958191"/>
            <a:ext cx="1569660"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系统危险分析</a:t>
            </a:r>
          </a:p>
        </p:txBody>
      </p:sp>
      <p:sp>
        <p:nvSpPr>
          <p:cNvPr id="30" name="矩形 29">
            <a:extLst>
              <a:ext uri="{FF2B5EF4-FFF2-40B4-BE49-F238E27FC236}">
                <a16:creationId xmlns:a16="http://schemas.microsoft.com/office/drawing/2014/main" id="{7FFCC674-FEEA-4816-93B3-76D3FE6C742C}"/>
              </a:ext>
            </a:extLst>
          </p:cNvPr>
          <p:cNvSpPr/>
          <p:nvPr/>
        </p:nvSpPr>
        <p:spPr>
          <a:xfrm>
            <a:off x="1773176" y="5449579"/>
            <a:ext cx="1338828"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故障树分析</a:t>
            </a:r>
          </a:p>
        </p:txBody>
      </p:sp>
      <p:sp>
        <p:nvSpPr>
          <p:cNvPr id="31" name="矩形 30">
            <a:extLst>
              <a:ext uri="{FF2B5EF4-FFF2-40B4-BE49-F238E27FC236}">
                <a16:creationId xmlns:a16="http://schemas.microsoft.com/office/drawing/2014/main" id="{6BB4E324-583A-47F2-88F3-5EC34C6DAA9D}"/>
              </a:ext>
            </a:extLst>
          </p:cNvPr>
          <p:cNvSpPr/>
          <p:nvPr/>
        </p:nvSpPr>
        <p:spPr>
          <a:xfrm>
            <a:off x="5329439" y="5450858"/>
            <a:ext cx="1540807"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PDCA</a:t>
            </a:r>
            <a:r>
              <a:rPr lang="zh-CN" altLang="en-US" b="1" dirty="0">
                <a:solidFill>
                  <a:schemeClr val="bg1"/>
                </a:solidFill>
                <a:latin typeface="微软雅黑" panose="020B0503020204020204" pitchFamily="34" charset="-122"/>
                <a:ea typeface="微软雅黑" panose="020B0503020204020204" pitchFamily="34" charset="-122"/>
              </a:rPr>
              <a:t>循环法</a:t>
            </a:r>
          </a:p>
        </p:txBody>
      </p:sp>
      <p:sp>
        <p:nvSpPr>
          <p:cNvPr id="32" name="矩形 31">
            <a:extLst>
              <a:ext uri="{FF2B5EF4-FFF2-40B4-BE49-F238E27FC236}">
                <a16:creationId xmlns:a16="http://schemas.microsoft.com/office/drawing/2014/main" id="{E8DABD7F-3C9F-41FA-AD4A-AC03DCC5E682}"/>
              </a:ext>
            </a:extLst>
          </p:cNvPr>
          <p:cNvSpPr/>
          <p:nvPr/>
        </p:nvSpPr>
        <p:spPr>
          <a:xfrm>
            <a:off x="8951674" y="5449579"/>
            <a:ext cx="1569660"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安全文化建设</a:t>
            </a:r>
          </a:p>
        </p:txBody>
      </p:sp>
      <p:sp>
        <p:nvSpPr>
          <p:cNvPr id="33" name="矩形 32">
            <a:extLst>
              <a:ext uri="{FF2B5EF4-FFF2-40B4-BE49-F238E27FC236}">
                <a16:creationId xmlns:a16="http://schemas.microsoft.com/office/drawing/2014/main" id="{BE09AD00-DCF9-46A0-A338-3DBFC3BA52F1}"/>
              </a:ext>
            </a:extLst>
          </p:cNvPr>
          <p:cNvSpPr/>
          <p:nvPr/>
        </p:nvSpPr>
        <p:spPr>
          <a:xfrm>
            <a:off x="4080063" y="742038"/>
            <a:ext cx="4031873"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现代安全管理工程的理论和方法有</a:t>
            </a:r>
            <a:endParaRPr lang="zh-CN" altLang="en-US" sz="2000" b="1" dirty="0">
              <a:solidFill>
                <a:schemeClr val="tx1">
                  <a:lumMod val="85000"/>
                  <a:lumOff val="15000"/>
                </a:schemeClr>
              </a:solidFill>
            </a:endParaRPr>
          </a:p>
        </p:txBody>
      </p:sp>
      <p:sp>
        <p:nvSpPr>
          <p:cNvPr id="34" name="文本框 33">
            <a:extLst>
              <a:ext uri="{FF2B5EF4-FFF2-40B4-BE49-F238E27FC236}">
                <a16:creationId xmlns:a16="http://schemas.microsoft.com/office/drawing/2014/main" id="{59F05945-2245-4E1D-9A4A-03F1FD3AAE18}"/>
              </a:ext>
            </a:extLst>
          </p:cNvPr>
          <p:cNvSpPr txBox="1"/>
          <p:nvPr/>
        </p:nvSpPr>
        <p:spPr>
          <a:xfrm>
            <a:off x="1013160" y="2070137"/>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FC3108FA-E3AA-42FE-9C09-D1CBF36BE2F1}"/>
              </a:ext>
            </a:extLst>
          </p:cNvPr>
          <p:cNvSpPr txBox="1"/>
          <p:nvPr/>
        </p:nvSpPr>
        <p:spPr>
          <a:xfrm>
            <a:off x="4648976" y="2070137"/>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B939B605-1EF2-4550-B08A-97DAB84BF30B}"/>
              </a:ext>
            </a:extLst>
          </p:cNvPr>
          <p:cNvSpPr txBox="1"/>
          <p:nvPr/>
        </p:nvSpPr>
        <p:spPr>
          <a:xfrm>
            <a:off x="8292595" y="2070137"/>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955234FA-A217-4E09-BC0B-8568018FF26A}"/>
              </a:ext>
            </a:extLst>
          </p:cNvPr>
          <p:cNvSpPr txBox="1"/>
          <p:nvPr/>
        </p:nvSpPr>
        <p:spPr>
          <a:xfrm>
            <a:off x="1011587" y="3576920"/>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A7EE0E03-E6D7-4C4D-AAC7-E07D8CCAC0A9}"/>
              </a:ext>
            </a:extLst>
          </p:cNvPr>
          <p:cNvSpPr txBox="1"/>
          <p:nvPr/>
        </p:nvSpPr>
        <p:spPr>
          <a:xfrm>
            <a:off x="4648976" y="3576920"/>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15FA4D42-7F2B-4BFA-8582-761E85E0EC89}"/>
              </a:ext>
            </a:extLst>
          </p:cNvPr>
          <p:cNvSpPr txBox="1"/>
          <p:nvPr/>
        </p:nvSpPr>
        <p:spPr>
          <a:xfrm>
            <a:off x="8292595" y="3576920"/>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6</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1CC72D65-F3C2-488D-9A04-0BF3E9A3813D}"/>
              </a:ext>
            </a:extLst>
          </p:cNvPr>
          <p:cNvSpPr txBox="1"/>
          <p:nvPr/>
        </p:nvSpPr>
        <p:spPr>
          <a:xfrm>
            <a:off x="1011587" y="5044224"/>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7</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1801D4E3-2CFE-4A90-AE06-DE84141478AC}"/>
              </a:ext>
            </a:extLst>
          </p:cNvPr>
          <p:cNvSpPr txBox="1"/>
          <p:nvPr/>
        </p:nvSpPr>
        <p:spPr>
          <a:xfrm>
            <a:off x="4648976" y="5054203"/>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8</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3E21AA79-DD29-4271-9EED-1DCA76D2F994}"/>
              </a:ext>
            </a:extLst>
          </p:cNvPr>
          <p:cNvSpPr txBox="1"/>
          <p:nvPr/>
        </p:nvSpPr>
        <p:spPr>
          <a:xfrm>
            <a:off x="8286365" y="5054203"/>
            <a:ext cx="31879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9</a:t>
            </a:r>
            <a:endParaRPr lang="zh-CN"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2013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10469703-FFD7-4D46-BBF3-EFF952740A74}"/>
              </a:ext>
            </a:extLst>
          </p:cNvPr>
          <p:cNvSpPr/>
          <p:nvPr/>
        </p:nvSpPr>
        <p:spPr>
          <a:xfrm>
            <a:off x="1049432" y="4098211"/>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56AA0C4-0FAE-4423-B603-F4764D937308}"/>
              </a:ext>
            </a:extLst>
          </p:cNvPr>
          <p:cNvSpPr/>
          <p:nvPr/>
        </p:nvSpPr>
        <p:spPr>
          <a:xfrm>
            <a:off x="1049432" y="1848521"/>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F8388F60-B04A-419E-B22E-E535BEDB09EF}"/>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DCE82AE3-77C7-4E3B-855A-F491B421829B}"/>
              </a:ext>
            </a:extLst>
          </p:cNvPr>
          <p:cNvSpPr/>
          <p:nvPr/>
        </p:nvSpPr>
        <p:spPr>
          <a:xfrm>
            <a:off x="1308100" y="215325"/>
            <a:ext cx="592982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现代安全管理工程的理论和方法</a:t>
            </a:r>
          </a:p>
        </p:txBody>
      </p:sp>
      <p:sp>
        <p:nvSpPr>
          <p:cNvPr id="6" name="Rectangle 4">
            <a:extLst>
              <a:ext uri="{FF2B5EF4-FFF2-40B4-BE49-F238E27FC236}">
                <a16:creationId xmlns:a16="http://schemas.microsoft.com/office/drawing/2014/main" id="{E28AA16B-0D1C-43AA-9381-C21E7049BC2B}"/>
              </a:ext>
            </a:extLst>
          </p:cNvPr>
          <p:cNvSpPr>
            <a:spLocks noChangeArrowheads="1"/>
          </p:cNvSpPr>
          <p:nvPr/>
        </p:nvSpPr>
        <p:spPr bwMode="auto">
          <a:xfrm>
            <a:off x="1049432" y="1956242"/>
            <a:ext cx="5694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工作安全分析（</a:t>
            </a:r>
            <a:r>
              <a:rPr lang="en-US" altLang="zh-CN" b="1" dirty="0">
                <a:solidFill>
                  <a:schemeClr val="bg1"/>
                </a:solidFill>
                <a:latin typeface="微软雅黑" panose="020B0503020204020204" pitchFamily="34" charset="-122"/>
                <a:ea typeface="微软雅黑" panose="020B0503020204020204" pitchFamily="34" charset="-122"/>
              </a:rPr>
              <a:t>JSA</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又称工作危害分析（</a:t>
            </a:r>
            <a:r>
              <a:rPr lang="en-US" altLang="zh-CN" b="1" dirty="0">
                <a:solidFill>
                  <a:schemeClr val="bg1"/>
                </a:solidFill>
                <a:latin typeface="微软雅黑" panose="020B0503020204020204" pitchFamily="34" charset="-122"/>
                <a:ea typeface="微软雅黑" panose="020B0503020204020204" pitchFamily="34" charset="-122"/>
              </a:rPr>
              <a:t>JHA</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a:t>
            </a:r>
          </a:p>
        </p:txBody>
      </p:sp>
      <p:sp>
        <p:nvSpPr>
          <p:cNvPr id="7" name="Rectangle 6">
            <a:extLst>
              <a:ext uri="{FF2B5EF4-FFF2-40B4-BE49-F238E27FC236}">
                <a16:creationId xmlns:a16="http://schemas.microsoft.com/office/drawing/2014/main" id="{94574C31-8B8D-4E21-AD87-7B3E52792132}"/>
              </a:ext>
            </a:extLst>
          </p:cNvPr>
          <p:cNvSpPr>
            <a:spLocks noChangeArrowheads="1"/>
          </p:cNvSpPr>
          <p:nvPr/>
        </p:nvSpPr>
        <p:spPr bwMode="auto">
          <a:xfrm>
            <a:off x="1049432" y="4205932"/>
            <a:ext cx="4014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危险与可操作性分析（</a:t>
            </a:r>
            <a:r>
              <a:rPr lang="en-US" altLang="zh-CN" b="1" dirty="0">
                <a:solidFill>
                  <a:schemeClr val="bg1"/>
                </a:solidFill>
                <a:latin typeface="微软雅黑" panose="020B0503020204020204" pitchFamily="34" charset="-122"/>
                <a:ea typeface="微软雅黑" panose="020B0503020204020204" pitchFamily="34" charset="-122"/>
              </a:rPr>
              <a:t>HAZOP</a:t>
            </a:r>
            <a:r>
              <a:rPr lang="zh-CN" altLang="en-US" b="1" dirty="0">
                <a:solidFill>
                  <a:schemeClr val="bg1"/>
                </a:solidFill>
                <a:latin typeface="微软雅黑" panose="020B0503020204020204" pitchFamily="34" charset="-122"/>
                <a:ea typeface="微软雅黑" panose="020B0503020204020204" pitchFamily="34" charset="-122"/>
              </a:rPr>
              <a:t>分析）</a:t>
            </a:r>
          </a:p>
        </p:txBody>
      </p:sp>
      <p:sp>
        <p:nvSpPr>
          <p:cNvPr id="8" name="Rectangle 5">
            <a:extLst>
              <a:ext uri="{FF2B5EF4-FFF2-40B4-BE49-F238E27FC236}">
                <a16:creationId xmlns:a16="http://schemas.microsoft.com/office/drawing/2014/main" id="{D3DD4D67-041B-4199-B6EE-64FDF20925EA}"/>
              </a:ext>
            </a:extLst>
          </p:cNvPr>
          <p:cNvSpPr>
            <a:spLocks noChangeArrowheads="1"/>
          </p:cNvSpPr>
          <p:nvPr/>
        </p:nvSpPr>
        <p:spPr bwMode="auto">
          <a:xfrm>
            <a:off x="1049431" y="2541893"/>
            <a:ext cx="10093137" cy="8744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工作安全分析是针对某项作业活动的各个步骤，识别可能产生的危害，制定相应的风险消除、消减控制措施，并告知所有参与作业人员的工作方法。 </a:t>
            </a:r>
          </a:p>
        </p:txBody>
      </p:sp>
      <p:sp>
        <p:nvSpPr>
          <p:cNvPr id="11" name="矩形 10">
            <a:extLst>
              <a:ext uri="{FF2B5EF4-FFF2-40B4-BE49-F238E27FC236}">
                <a16:creationId xmlns:a16="http://schemas.microsoft.com/office/drawing/2014/main" id="{8620D9D4-5B0B-4701-9193-25EE8721F518}"/>
              </a:ext>
            </a:extLst>
          </p:cNvPr>
          <p:cNvSpPr/>
          <p:nvPr/>
        </p:nvSpPr>
        <p:spPr>
          <a:xfrm>
            <a:off x="1049431" y="4706222"/>
            <a:ext cx="10093138"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50000"/>
              </a:lnSpc>
              <a:buClr>
                <a:srgbClr val="0000CC"/>
              </a:buCl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HAZOP</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法是按照科学的程序和方法，从系统的角度出发对工程项目或生产装置中潜在的危险进行预先的识别、分析和评价，识别出生产装置设计及操作和维修程序，并提出改进意见和建议，以提高装置工艺过程的安全性和可操作性，为制定基本防灾措施和应急预案进行决策提供依据。</a:t>
            </a:r>
          </a:p>
        </p:txBody>
      </p:sp>
    </p:spTree>
    <p:extLst>
      <p:ext uri="{BB962C8B-B14F-4D97-AF65-F5344CB8AC3E}">
        <p14:creationId xmlns:p14="http://schemas.microsoft.com/office/powerpoint/2010/main" val="124342899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E6C066C6-DD85-4717-83C5-082844F4B1E2}"/>
              </a:ext>
            </a:extLst>
          </p:cNvPr>
          <p:cNvSpPr/>
          <p:nvPr/>
        </p:nvSpPr>
        <p:spPr>
          <a:xfrm>
            <a:off x="1049432" y="1505621"/>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F8388F60-B04A-419E-B22E-E535BEDB09EF}"/>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4">
            <a:extLst>
              <a:ext uri="{FF2B5EF4-FFF2-40B4-BE49-F238E27FC236}">
                <a16:creationId xmlns:a16="http://schemas.microsoft.com/office/drawing/2014/main" id="{F013A4C4-D6FA-4741-ABAD-ADC6AFAFB1EC}"/>
              </a:ext>
            </a:extLst>
          </p:cNvPr>
          <p:cNvSpPr>
            <a:spLocks noChangeArrowheads="1"/>
          </p:cNvSpPr>
          <p:nvPr/>
        </p:nvSpPr>
        <p:spPr bwMode="auto">
          <a:xfrm>
            <a:off x="1049432" y="1614651"/>
            <a:ext cx="3467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作业条件危险性分析（</a:t>
            </a:r>
            <a:r>
              <a:rPr lang="en-US" altLang="zh-CN" b="1" dirty="0">
                <a:solidFill>
                  <a:schemeClr val="bg1"/>
                </a:solidFill>
                <a:latin typeface="微软雅黑" panose="020B0503020204020204" pitchFamily="34" charset="-122"/>
                <a:ea typeface="微软雅黑" panose="020B0503020204020204" pitchFamily="34" charset="-122"/>
              </a:rPr>
              <a:t>LEC</a:t>
            </a:r>
            <a:r>
              <a:rPr lang="zh-CN" altLang="en-US" b="1" dirty="0">
                <a:solidFill>
                  <a:schemeClr val="bg1"/>
                </a:solidFill>
                <a:latin typeface="微软雅黑" panose="020B0503020204020204" pitchFamily="34" charset="-122"/>
                <a:ea typeface="微软雅黑" panose="020B0503020204020204" pitchFamily="34" charset="-122"/>
              </a:rPr>
              <a:t>法） </a:t>
            </a:r>
          </a:p>
        </p:txBody>
      </p:sp>
      <p:sp>
        <p:nvSpPr>
          <p:cNvPr id="14" name="Rectangle 7">
            <a:extLst>
              <a:ext uri="{FF2B5EF4-FFF2-40B4-BE49-F238E27FC236}">
                <a16:creationId xmlns:a16="http://schemas.microsoft.com/office/drawing/2014/main" id="{58BCF72A-2E6A-45A4-8570-2F973D357B45}"/>
              </a:ext>
            </a:extLst>
          </p:cNvPr>
          <p:cNvSpPr>
            <a:spLocks noChangeArrowheads="1"/>
          </p:cNvSpPr>
          <p:nvPr/>
        </p:nvSpPr>
        <p:spPr bwMode="auto">
          <a:xfrm>
            <a:off x="1049430" y="2147237"/>
            <a:ext cx="9970805" cy="8695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是对具有潜在危险性作业环境中的危险源进行半定量的安全评价方法，用于评价操作人员在具有潜在危险性环境中作业时的危险性、危害性。</a:t>
            </a:r>
          </a:p>
        </p:txBody>
      </p:sp>
      <p:sp>
        <p:nvSpPr>
          <p:cNvPr id="15" name="Rectangle 8">
            <a:extLst>
              <a:ext uri="{FF2B5EF4-FFF2-40B4-BE49-F238E27FC236}">
                <a16:creationId xmlns:a16="http://schemas.microsoft.com/office/drawing/2014/main" id="{9D6885CA-63B2-4536-B622-99EA750555EB}"/>
              </a:ext>
            </a:extLst>
          </p:cNvPr>
          <p:cNvSpPr>
            <a:spLocks noChangeArrowheads="1"/>
          </p:cNvSpPr>
          <p:nvPr/>
        </p:nvSpPr>
        <p:spPr bwMode="auto">
          <a:xfrm>
            <a:off x="1049430" y="3591616"/>
            <a:ext cx="5046570" cy="21209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buClr>
                <a:srgbClr val="0000CC"/>
              </a:buCl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D=L×E×C</a:t>
            </a:r>
          </a:p>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风险分值</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D=LEC</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D</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值越大，说明该系统危险性大，需要增加安全措施，或改变发生事故的可能性，或减少人体暴露于危险环境中的频繁程度，或减轻事故损失，直至调整到允许范围内。</a:t>
            </a:r>
          </a:p>
        </p:txBody>
      </p:sp>
      <p:graphicFrame>
        <p:nvGraphicFramePr>
          <p:cNvPr id="16" name="Group 70">
            <a:extLst>
              <a:ext uri="{FF2B5EF4-FFF2-40B4-BE49-F238E27FC236}">
                <a16:creationId xmlns:a16="http://schemas.microsoft.com/office/drawing/2014/main" id="{1060D956-D959-46C4-B3F5-43A1F6087CDC}"/>
              </a:ext>
            </a:extLst>
          </p:cNvPr>
          <p:cNvGraphicFramePr>
            <a:graphicFrameLocks/>
          </p:cNvGraphicFramePr>
          <p:nvPr>
            <p:extLst>
              <p:ext uri="{D42A27DB-BD31-4B8C-83A1-F6EECF244321}">
                <p14:modId xmlns:p14="http://schemas.microsoft.com/office/powerpoint/2010/main" val="3880700797"/>
              </p:ext>
            </p:extLst>
          </p:nvPr>
        </p:nvGraphicFramePr>
        <p:xfrm>
          <a:off x="6930677" y="3591616"/>
          <a:ext cx="3949700" cy="2147793"/>
        </p:xfrm>
        <a:graphic>
          <a:graphicData uri="http://schemas.openxmlformats.org/drawingml/2006/table">
            <a:tbl>
              <a:tblPr/>
              <a:tblGrid>
                <a:gridCol w="9779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〉320</a:t>
                      </a:r>
                      <a:endParaRPr kumimoji="0" lang="en-US" altLang="zh-CN"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极其危险，不能继续作业。</a:t>
                      </a:r>
                      <a:endParaRPr kumimoji="0" lang="zh-CN" altLang="en-US"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160~320</a:t>
                      </a:r>
                      <a:endParaRPr kumimoji="0" lang="en-US" altLang="zh-CN"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高度危险要立即整改。</a:t>
                      </a:r>
                      <a:endParaRPr kumimoji="0" lang="zh-CN" altLang="en-US" sz="3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6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70~160</a:t>
                      </a:r>
                      <a:endParaRPr kumimoji="0" lang="en-US" altLang="zh-CN"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显著危险，需要整改。</a:t>
                      </a:r>
                      <a:endParaRPr kumimoji="0" lang="zh-CN" altLang="en-US"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20~70</a:t>
                      </a:r>
                      <a:endParaRPr kumimoji="0" lang="en-US" altLang="zh-CN"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一般危险，需要注意。</a:t>
                      </a:r>
                      <a:endParaRPr kumimoji="0" lang="zh-CN" altLang="en-US"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92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〈20</a:t>
                      </a:r>
                      <a:endParaRPr kumimoji="0" lang="en-US" altLang="zh-CN" sz="3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Times New Roman" pitchFamily="18" charset="0"/>
                        </a:rPr>
                        <a:t>稍有危险可以接受。</a:t>
                      </a:r>
                      <a:endParaRPr kumimoji="0" lang="zh-CN" altLang="en-US" sz="3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矩形 8">
            <a:extLst>
              <a:ext uri="{FF2B5EF4-FFF2-40B4-BE49-F238E27FC236}">
                <a16:creationId xmlns:a16="http://schemas.microsoft.com/office/drawing/2014/main" id="{0BCBBB09-BE61-4EBD-A716-5C2E17D879D1}"/>
              </a:ext>
            </a:extLst>
          </p:cNvPr>
          <p:cNvSpPr/>
          <p:nvPr/>
        </p:nvSpPr>
        <p:spPr>
          <a:xfrm>
            <a:off x="1308100" y="215325"/>
            <a:ext cx="592982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现代安全管理工程的理论和方法</a:t>
            </a:r>
          </a:p>
        </p:txBody>
      </p:sp>
    </p:spTree>
    <p:extLst>
      <p:ext uri="{BB962C8B-B14F-4D97-AF65-F5344CB8AC3E}">
        <p14:creationId xmlns:p14="http://schemas.microsoft.com/office/powerpoint/2010/main" val="280604222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15F188F-99E8-4D4C-A2EE-3F025B25FF0F}"/>
              </a:ext>
            </a:extLst>
          </p:cNvPr>
          <p:cNvSpPr/>
          <p:nvPr/>
        </p:nvSpPr>
        <p:spPr>
          <a:xfrm>
            <a:off x="1069002" y="2260364"/>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D7F4962F-324F-450F-82DD-5F4B368F81C0}"/>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3F996B26-989B-4C45-96A7-CE3ABAD3B3D3}"/>
              </a:ext>
            </a:extLst>
          </p:cNvPr>
          <p:cNvSpPr>
            <a:spLocks noChangeArrowheads="1"/>
          </p:cNvSpPr>
          <p:nvPr/>
        </p:nvSpPr>
        <p:spPr bwMode="auto">
          <a:xfrm>
            <a:off x="1069002" y="2368085"/>
            <a:ext cx="2545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过程危险分析（</a:t>
            </a:r>
            <a:r>
              <a:rPr lang="en-US" altLang="zh-CN" b="1" dirty="0">
                <a:solidFill>
                  <a:schemeClr val="bg1"/>
                </a:solidFill>
                <a:latin typeface="微软雅黑" panose="020B0503020204020204" pitchFamily="34" charset="-122"/>
                <a:ea typeface="微软雅黑" panose="020B0503020204020204" pitchFamily="34" charset="-122"/>
              </a:rPr>
              <a:t>PHA</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7" name="矩形 6">
            <a:extLst>
              <a:ext uri="{FF2B5EF4-FFF2-40B4-BE49-F238E27FC236}">
                <a16:creationId xmlns:a16="http://schemas.microsoft.com/office/drawing/2014/main" id="{1D8394D4-4C6E-404E-919D-1B47606BD9E1}"/>
              </a:ext>
            </a:extLst>
          </p:cNvPr>
          <p:cNvSpPr/>
          <p:nvPr/>
        </p:nvSpPr>
        <p:spPr>
          <a:xfrm>
            <a:off x="1069001" y="3044947"/>
            <a:ext cx="10053997" cy="1705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即将事故过程分析，也就是在一个系列的假设前提下按理想的情况建立模型，将复杂的问题或现象用数学模型来描述，对事故的危险类别、出现条件、后果等进行概略地分析，尽可能评价出潜在的危险性。过程危险分主要用来分析在泄漏，火灾、爆炸、中毒等常见的重大事故造成的热辐射、爆炸波、中毒等不同的化学危害。</a:t>
            </a:r>
          </a:p>
        </p:txBody>
      </p:sp>
      <p:sp>
        <p:nvSpPr>
          <p:cNvPr id="9" name="矩形 8">
            <a:extLst>
              <a:ext uri="{FF2B5EF4-FFF2-40B4-BE49-F238E27FC236}">
                <a16:creationId xmlns:a16="http://schemas.microsoft.com/office/drawing/2014/main" id="{43DDA2EF-7BCF-4BDA-958C-5D3FD3617CE0}"/>
              </a:ext>
            </a:extLst>
          </p:cNvPr>
          <p:cNvSpPr/>
          <p:nvPr/>
        </p:nvSpPr>
        <p:spPr>
          <a:xfrm>
            <a:off x="1308100" y="215325"/>
            <a:ext cx="592982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现代安全管理工程的理论和方法</a:t>
            </a:r>
          </a:p>
        </p:txBody>
      </p:sp>
    </p:spTree>
    <p:extLst>
      <p:ext uri="{BB962C8B-B14F-4D97-AF65-F5344CB8AC3E}">
        <p14:creationId xmlns:p14="http://schemas.microsoft.com/office/powerpoint/2010/main" val="55719685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7DC83938-7C36-4782-B6F2-7142E7DB61BD}"/>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B1A978F3-5843-40EE-A40D-A27DB5E9CD11}"/>
              </a:ext>
            </a:extLst>
          </p:cNvPr>
          <p:cNvSpPr>
            <a:spLocks noChangeArrowheads="1"/>
          </p:cNvSpPr>
          <p:nvPr/>
        </p:nvSpPr>
        <p:spPr bwMode="auto">
          <a:xfrm>
            <a:off x="1015930" y="2038105"/>
            <a:ext cx="10106998" cy="128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它采用逻辑的方法，形象地进行危险的分析工作，特点是直观、明了，思路清晰，逻辑性强，可以做定性分析，也可以做定量分析。体现了以系统工程方法研究安全问题的系统性、准确性和预测性，它是安全系统工程的主要分析方法之一。</a:t>
            </a:r>
          </a:p>
        </p:txBody>
      </p:sp>
      <p:sp>
        <p:nvSpPr>
          <p:cNvPr id="8" name="矩形 7">
            <a:extLst>
              <a:ext uri="{FF2B5EF4-FFF2-40B4-BE49-F238E27FC236}">
                <a16:creationId xmlns:a16="http://schemas.microsoft.com/office/drawing/2014/main" id="{12DAD558-3598-4568-8DA1-8FA9CE0B4673}"/>
              </a:ext>
            </a:extLst>
          </p:cNvPr>
          <p:cNvSpPr/>
          <p:nvPr/>
        </p:nvSpPr>
        <p:spPr>
          <a:xfrm>
            <a:off x="1015930" y="1345609"/>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E0ADCEA4-8C8D-44FF-89FD-6E031F060669}"/>
              </a:ext>
            </a:extLst>
          </p:cNvPr>
          <p:cNvSpPr>
            <a:spLocks noChangeArrowheads="1"/>
          </p:cNvSpPr>
          <p:nvPr/>
        </p:nvSpPr>
        <p:spPr bwMode="auto">
          <a:xfrm>
            <a:off x="1015930" y="1453330"/>
            <a:ext cx="2526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故障树分析法（</a:t>
            </a:r>
            <a:r>
              <a:rPr lang="en-US" altLang="zh-CN" b="1" dirty="0">
                <a:solidFill>
                  <a:schemeClr val="bg1"/>
                </a:solidFill>
                <a:latin typeface="微软雅黑" panose="020B0503020204020204" pitchFamily="34" charset="-122"/>
                <a:ea typeface="微软雅黑" panose="020B0503020204020204" pitchFamily="34" charset="-122"/>
              </a:rPr>
              <a:t>FTA</a:t>
            </a:r>
            <a:r>
              <a:rPr lang="zh-CN" altLang="en-US" b="1" dirty="0">
                <a:solidFill>
                  <a:schemeClr val="bg1"/>
                </a:solidFill>
                <a:latin typeface="微软雅黑" panose="020B0503020204020204" pitchFamily="34" charset="-122"/>
                <a:ea typeface="微软雅黑" panose="020B0503020204020204" pitchFamily="34" charset="-122"/>
              </a:rPr>
              <a:t>） </a:t>
            </a:r>
          </a:p>
        </p:txBody>
      </p:sp>
      <p:sp>
        <p:nvSpPr>
          <p:cNvPr id="11" name="Rectangle 8">
            <a:extLst>
              <a:ext uri="{FF2B5EF4-FFF2-40B4-BE49-F238E27FC236}">
                <a16:creationId xmlns:a16="http://schemas.microsoft.com/office/drawing/2014/main" id="{924AB52D-FD50-4DDB-BE57-3A085C1FDBEA}"/>
              </a:ext>
            </a:extLst>
          </p:cNvPr>
          <p:cNvSpPr>
            <a:spLocks noChangeArrowheads="1"/>
          </p:cNvSpPr>
          <p:nvPr/>
        </p:nvSpPr>
        <p:spPr bwMode="auto">
          <a:xfrm>
            <a:off x="6246478" y="4916471"/>
            <a:ext cx="112927" cy="27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2" name="Rectangle 9">
            <a:extLst>
              <a:ext uri="{FF2B5EF4-FFF2-40B4-BE49-F238E27FC236}">
                <a16:creationId xmlns:a16="http://schemas.microsoft.com/office/drawing/2014/main" id="{822047AA-DE30-445E-A332-E123732F5FFE}"/>
              </a:ext>
            </a:extLst>
          </p:cNvPr>
          <p:cNvSpPr>
            <a:spLocks noChangeArrowheads="1"/>
          </p:cNvSpPr>
          <p:nvPr/>
        </p:nvSpPr>
        <p:spPr bwMode="auto">
          <a:xfrm>
            <a:off x="6246478" y="4916471"/>
            <a:ext cx="112927" cy="27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3" name="Rectangle 10">
            <a:extLst>
              <a:ext uri="{FF2B5EF4-FFF2-40B4-BE49-F238E27FC236}">
                <a16:creationId xmlns:a16="http://schemas.microsoft.com/office/drawing/2014/main" id="{084286D1-0959-4C5F-8B6C-04A03D4D0588}"/>
              </a:ext>
            </a:extLst>
          </p:cNvPr>
          <p:cNvSpPr>
            <a:spLocks noChangeArrowheads="1"/>
          </p:cNvSpPr>
          <p:nvPr/>
        </p:nvSpPr>
        <p:spPr bwMode="auto">
          <a:xfrm>
            <a:off x="6246478" y="4916471"/>
            <a:ext cx="112927" cy="27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4" name="Text Box 11">
            <a:extLst>
              <a:ext uri="{FF2B5EF4-FFF2-40B4-BE49-F238E27FC236}">
                <a16:creationId xmlns:a16="http://schemas.microsoft.com/office/drawing/2014/main" id="{B4F39037-080C-4260-A807-4B16E3FD0799}"/>
              </a:ext>
            </a:extLst>
          </p:cNvPr>
          <p:cNvSpPr txBox="1">
            <a:spLocks noChangeArrowheads="1"/>
          </p:cNvSpPr>
          <p:nvPr/>
        </p:nvSpPr>
        <p:spPr bwMode="auto">
          <a:xfrm>
            <a:off x="5282767" y="3390158"/>
            <a:ext cx="1439946" cy="29791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p>
        </p:txBody>
      </p:sp>
      <p:sp>
        <p:nvSpPr>
          <p:cNvPr id="15" name="Text Box 12">
            <a:extLst>
              <a:ext uri="{FF2B5EF4-FFF2-40B4-BE49-F238E27FC236}">
                <a16:creationId xmlns:a16="http://schemas.microsoft.com/office/drawing/2014/main" id="{C6B088B4-C1F4-43E0-8B9C-3C44D3D3A661}"/>
              </a:ext>
            </a:extLst>
          </p:cNvPr>
          <p:cNvSpPr txBox="1">
            <a:spLocks noChangeArrowheads="1"/>
          </p:cNvSpPr>
          <p:nvPr/>
        </p:nvSpPr>
        <p:spPr bwMode="auto">
          <a:xfrm>
            <a:off x="5282767" y="3878864"/>
            <a:ext cx="1439946" cy="29791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16" name="Text Box 13">
            <a:extLst>
              <a:ext uri="{FF2B5EF4-FFF2-40B4-BE49-F238E27FC236}">
                <a16:creationId xmlns:a16="http://schemas.microsoft.com/office/drawing/2014/main" id="{D1D4C1DC-6C45-4443-ABD8-033B60E3D7A9}"/>
              </a:ext>
            </a:extLst>
          </p:cNvPr>
          <p:cNvSpPr txBox="1">
            <a:spLocks noChangeArrowheads="1"/>
          </p:cNvSpPr>
          <p:nvPr/>
        </p:nvSpPr>
        <p:spPr bwMode="auto">
          <a:xfrm>
            <a:off x="5282767" y="4918512"/>
            <a:ext cx="1439946" cy="29740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17" name="Text Box 14">
            <a:extLst>
              <a:ext uri="{FF2B5EF4-FFF2-40B4-BE49-F238E27FC236}">
                <a16:creationId xmlns:a16="http://schemas.microsoft.com/office/drawing/2014/main" id="{9B27ED8D-E7B9-48F8-9DF7-F35725D29FDE}"/>
              </a:ext>
            </a:extLst>
          </p:cNvPr>
          <p:cNvSpPr txBox="1">
            <a:spLocks noChangeArrowheads="1"/>
          </p:cNvSpPr>
          <p:nvPr/>
        </p:nvSpPr>
        <p:spPr bwMode="auto">
          <a:xfrm>
            <a:off x="5282767" y="4403279"/>
            <a:ext cx="1439946" cy="29740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18" name="Text Box 15">
            <a:extLst>
              <a:ext uri="{FF2B5EF4-FFF2-40B4-BE49-F238E27FC236}">
                <a16:creationId xmlns:a16="http://schemas.microsoft.com/office/drawing/2014/main" id="{98F08855-6AD8-46A1-8AF5-32CA2B5DD44D}"/>
              </a:ext>
            </a:extLst>
          </p:cNvPr>
          <p:cNvSpPr txBox="1">
            <a:spLocks noChangeArrowheads="1"/>
          </p:cNvSpPr>
          <p:nvPr/>
        </p:nvSpPr>
        <p:spPr bwMode="auto">
          <a:xfrm>
            <a:off x="7202524" y="3870192"/>
            <a:ext cx="1439435" cy="29740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19" name="Text Box 16">
            <a:extLst>
              <a:ext uri="{FF2B5EF4-FFF2-40B4-BE49-F238E27FC236}">
                <a16:creationId xmlns:a16="http://schemas.microsoft.com/office/drawing/2014/main" id="{36450591-0F92-4B03-90A2-10370E492D4A}"/>
              </a:ext>
            </a:extLst>
          </p:cNvPr>
          <p:cNvSpPr txBox="1">
            <a:spLocks noChangeArrowheads="1"/>
          </p:cNvSpPr>
          <p:nvPr/>
        </p:nvSpPr>
        <p:spPr bwMode="auto">
          <a:xfrm>
            <a:off x="7202524" y="4403279"/>
            <a:ext cx="1439435" cy="29740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20" name="Text Box 17">
            <a:extLst>
              <a:ext uri="{FF2B5EF4-FFF2-40B4-BE49-F238E27FC236}">
                <a16:creationId xmlns:a16="http://schemas.microsoft.com/office/drawing/2014/main" id="{6640234A-EA93-40CF-8EE9-FCB783B03778}"/>
              </a:ext>
            </a:extLst>
          </p:cNvPr>
          <p:cNvSpPr txBox="1">
            <a:spLocks noChangeArrowheads="1"/>
          </p:cNvSpPr>
          <p:nvPr/>
        </p:nvSpPr>
        <p:spPr bwMode="auto">
          <a:xfrm>
            <a:off x="3363521" y="4403279"/>
            <a:ext cx="1439435" cy="29740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21" name="Text Box 18">
            <a:extLst>
              <a:ext uri="{FF2B5EF4-FFF2-40B4-BE49-F238E27FC236}">
                <a16:creationId xmlns:a16="http://schemas.microsoft.com/office/drawing/2014/main" id="{15AFF912-D149-4FB2-AE0F-486DF4A6E7C9}"/>
              </a:ext>
            </a:extLst>
          </p:cNvPr>
          <p:cNvSpPr txBox="1">
            <a:spLocks noChangeArrowheads="1"/>
          </p:cNvSpPr>
          <p:nvPr/>
        </p:nvSpPr>
        <p:spPr bwMode="auto">
          <a:xfrm>
            <a:off x="3950128" y="5629125"/>
            <a:ext cx="1439435" cy="29791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22" name="Text Box 19">
            <a:extLst>
              <a:ext uri="{FF2B5EF4-FFF2-40B4-BE49-F238E27FC236}">
                <a16:creationId xmlns:a16="http://schemas.microsoft.com/office/drawing/2014/main" id="{EF8EEBD5-0493-48AD-BA0F-41CEC4B51B4E}"/>
              </a:ext>
            </a:extLst>
          </p:cNvPr>
          <p:cNvSpPr txBox="1">
            <a:spLocks noChangeArrowheads="1"/>
          </p:cNvSpPr>
          <p:nvPr/>
        </p:nvSpPr>
        <p:spPr bwMode="auto">
          <a:xfrm>
            <a:off x="6615918" y="5576071"/>
            <a:ext cx="1439435" cy="29740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23" name="Text Box 20">
            <a:extLst>
              <a:ext uri="{FF2B5EF4-FFF2-40B4-BE49-F238E27FC236}">
                <a16:creationId xmlns:a16="http://schemas.microsoft.com/office/drawing/2014/main" id="{4C187341-F33C-4154-B993-58ED62B81DB1}"/>
              </a:ext>
            </a:extLst>
          </p:cNvPr>
          <p:cNvSpPr txBox="1">
            <a:spLocks noChangeArrowheads="1"/>
          </p:cNvSpPr>
          <p:nvPr/>
        </p:nvSpPr>
        <p:spPr bwMode="auto">
          <a:xfrm>
            <a:off x="5282767" y="6268829"/>
            <a:ext cx="1439946" cy="297917"/>
          </a:xfrm>
          <a:prstGeom prst="rect">
            <a:avLst/>
          </a:prstGeom>
          <a:noFill/>
          <a:ln w="28575">
            <a:solidFill>
              <a:srgbClr val="012061"/>
            </a:solidFill>
            <a:miter lim="800000"/>
            <a:headEnd/>
            <a:tailEnd/>
          </a:ln>
          <a:extLst>
            <a:ext uri="{909E8E84-426E-40DD-AFC4-6F175D3DCCD1}">
              <a14:hiddenFill xmlns:a14="http://schemas.microsoft.com/office/drawing/2010/main">
                <a:solidFill>
                  <a:srgbClr val="FFFFFF"/>
                </a:solidFill>
              </a14:hiddenFill>
            </a:ext>
          </a:extLst>
        </p:spPr>
        <p:txBody>
          <a:bodyPr lIns="64008" tIns="32004" rIns="64008" bIns="32004"/>
          <a:lstStyle>
            <a:defPPr>
              <a:defRPr lang="zh-CN"/>
            </a:defPPr>
            <a:lvl1pPr algn="ctr">
              <a:defRPr sz="1200" b="1">
                <a:latin typeface="Times New Roman" panose="02020603050405020304" pitchFamily="18" charset="0"/>
                <a:ea typeface="宋体" panose="02010600030101010101"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endParaRPr lang="zh-CN" altLang="en-US" dirty="0"/>
          </a:p>
        </p:txBody>
      </p:sp>
      <p:sp>
        <p:nvSpPr>
          <p:cNvPr id="24" name="Line 21">
            <a:extLst>
              <a:ext uri="{FF2B5EF4-FFF2-40B4-BE49-F238E27FC236}">
                <a16:creationId xmlns:a16="http://schemas.microsoft.com/office/drawing/2014/main" id="{3A2C9048-10D9-400A-9FD1-6BEF32441574}"/>
              </a:ext>
            </a:extLst>
          </p:cNvPr>
          <p:cNvSpPr>
            <a:spLocks noChangeShapeType="1"/>
          </p:cNvSpPr>
          <p:nvPr/>
        </p:nvSpPr>
        <p:spPr bwMode="auto">
          <a:xfrm>
            <a:off x="5976169" y="3710010"/>
            <a:ext cx="0" cy="16018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 name="Line 22">
            <a:extLst>
              <a:ext uri="{FF2B5EF4-FFF2-40B4-BE49-F238E27FC236}">
                <a16:creationId xmlns:a16="http://schemas.microsoft.com/office/drawing/2014/main" id="{78F5FBEF-1195-4191-A00A-F602DC5C7E3C}"/>
              </a:ext>
            </a:extLst>
          </p:cNvPr>
          <p:cNvSpPr>
            <a:spLocks noChangeShapeType="1"/>
          </p:cNvSpPr>
          <p:nvPr/>
        </p:nvSpPr>
        <p:spPr bwMode="auto">
          <a:xfrm>
            <a:off x="5976169" y="4190044"/>
            <a:ext cx="0" cy="2132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 name="Line 23">
            <a:extLst>
              <a:ext uri="{FF2B5EF4-FFF2-40B4-BE49-F238E27FC236}">
                <a16:creationId xmlns:a16="http://schemas.microsoft.com/office/drawing/2014/main" id="{EB72F7CD-73EE-4362-83F8-2C30B200E0D6}"/>
              </a:ext>
            </a:extLst>
          </p:cNvPr>
          <p:cNvSpPr>
            <a:spLocks noChangeShapeType="1"/>
          </p:cNvSpPr>
          <p:nvPr/>
        </p:nvSpPr>
        <p:spPr bwMode="auto">
          <a:xfrm>
            <a:off x="5976169" y="4696094"/>
            <a:ext cx="0" cy="21374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Line 24">
            <a:extLst>
              <a:ext uri="{FF2B5EF4-FFF2-40B4-BE49-F238E27FC236}">
                <a16:creationId xmlns:a16="http://schemas.microsoft.com/office/drawing/2014/main" id="{3354551A-A9F2-4FBE-8BB2-FCEA678FBE32}"/>
              </a:ext>
            </a:extLst>
          </p:cNvPr>
          <p:cNvSpPr>
            <a:spLocks noChangeShapeType="1"/>
          </p:cNvSpPr>
          <p:nvPr/>
        </p:nvSpPr>
        <p:spPr bwMode="auto">
          <a:xfrm>
            <a:off x="4802956" y="4562950"/>
            <a:ext cx="4798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25">
            <a:extLst>
              <a:ext uri="{FF2B5EF4-FFF2-40B4-BE49-F238E27FC236}">
                <a16:creationId xmlns:a16="http://schemas.microsoft.com/office/drawing/2014/main" id="{97C52F26-BF7E-4B4A-AAAD-5CAEE3F0FB40}"/>
              </a:ext>
            </a:extLst>
          </p:cNvPr>
          <p:cNvSpPr>
            <a:spLocks noChangeShapeType="1"/>
          </p:cNvSpPr>
          <p:nvPr/>
        </p:nvSpPr>
        <p:spPr bwMode="auto">
          <a:xfrm>
            <a:off x="6722713" y="4029863"/>
            <a:ext cx="4798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26">
            <a:extLst>
              <a:ext uri="{FF2B5EF4-FFF2-40B4-BE49-F238E27FC236}">
                <a16:creationId xmlns:a16="http://schemas.microsoft.com/office/drawing/2014/main" id="{BB61A204-D1E9-4F15-9594-F15B404F634E}"/>
              </a:ext>
            </a:extLst>
          </p:cNvPr>
          <p:cNvSpPr>
            <a:spLocks noChangeShapeType="1"/>
          </p:cNvSpPr>
          <p:nvPr/>
        </p:nvSpPr>
        <p:spPr bwMode="auto">
          <a:xfrm>
            <a:off x="6722713" y="4562950"/>
            <a:ext cx="4798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27">
            <a:extLst>
              <a:ext uri="{FF2B5EF4-FFF2-40B4-BE49-F238E27FC236}">
                <a16:creationId xmlns:a16="http://schemas.microsoft.com/office/drawing/2014/main" id="{492DB9B9-5BC8-4EB2-9A29-4C5751870945}"/>
              </a:ext>
            </a:extLst>
          </p:cNvPr>
          <p:cNvSpPr>
            <a:spLocks noChangeShapeType="1"/>
          </p:cNvSpPr>
          <p:nvPr/>
        </p:nvSpPr>
        <p:spPr bwMode="auto">
          <a:xfrm>
            <a:off x="6722713" y="5042984"/>
            <a:ext cx="12263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28">
            <a:extLst>
              <a:ext uri="{FF2B5EF4-FFF2-40B4-BE49-F238E27FC236}">
                <a16:creationId xmlns:a16="http://schemas.microsoft.com/office/drawing/2014/main" id="{59494116-0EF6-4584-8BE9-C89B496DDBE9}"/>
              </a:ext>
            </a:extLst>
          </p:cNvPr>
          <p:cNvSpPr>
            <a:spLocks noChangeShapeType="1"/>
          </p:cNvSpPr>
          <p:nvPr/>
        </p:nvSpPr>
        <p:spPr bwMode="auto">
          <a:xfrm flipH="1">
            <a:off x="4056412" y="5078183"/>
            <a:ext cx="12263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9">
            <a:extLst>
              <a:ext uri="{FF2B5EF4-FFF2-40B4-BE49-F238E27FC236}">
                <a16:creationId xmlns:a16="http://schemas.microsoft.com/office/drawing/2014/main" id="{E8464D56-85A0-45EA-87C7-DC943E4044BF}"/>
              </a:ext>
            </a:extLst>
          </p:cNvPr>
          <p:cNvSpPr>
            <a:spLocks noChangeShapeType="1"/>
          </p:cNvSpPr>
          <p:nvPr/>
        </p:nvSpPr>
        <p:spPr bwMode="auto">
          <a:xfrm flipV="1">
            <a:off x="4056412" y="4696094"/>
            <a:ext cx="0" cy="37341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 name="Line 30">
            <a:extLst>
              <a:ext uri="{FF2B5EF4-FFF2-40B4-BE49-F238E27FC236}">
                <a16:creationId xmlns:a16="http://schemas.microsoft.com/office/drawing/2014/main" id="{1CAD5C1A-23A6-455E-9CD5-AC320985D0C3}"/>
              </a:ext>
            </a:extLst>
          </p:cNvPr>
          <p:cNvSpPr>
            <a:spLocks noChangeShapeType="1"/>
          </p:cNvSpPr>
          <p:nvPr/>
        </p:nvSpPr>
        <p:spPr bwMode="auto">
          <a:xfrm flipV="1">
            <a:off x="7949068" y="4669567"/>
            <a:ext cx="0" cy="37341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 name="Line 31">
            <a:extLst>
              <a:ext uri="{FF2B5EF4-FFF2-40B4-BE49-F238E27FC236}">
                <a16:creationId xmlns:a16="http://schemas.microsoft.com/office/drawing/2014/main" id="{D465ECF3-7570-4A80-897F-8CC00F695EAE}"/>
              </a:ext>
            </a:extLst>
          </p:cNvPr>
          <p:cNvSpPr>
            <a:spLocks noChangeShapeType="1"/>
          </p:cNvSpPr>
          <p:nvPr/>
        </p:nvSpPr>
        <p:spPr bwMode="auto">
          <a:xfrm>
            <a:off x="4589876" y="5415890"/>
            <a:ext cx="277258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2">
            <a:extLst>
              <a:ext uri="{FF2B5EF4-FFF2-40B4-BE49-F238E27FC236}">
                <a16:creationId xmlns:a16="http://schemas.microsoft.com/office/drawing/2014/main" id="{D821D4B7-E9F1-461A-85E3-DB9EEB7962CF}"/>
              </a:ext>
            </a:extLst>
          </p:cNvPr>
          <p:cNvSpPr>
            <a:spLocks noChangeShapeType="1"/>
          </p:cNvSpPr>
          <p:nvPr/>
        </p:nvSpPr>
        <p:spPr bwMode="auto">
          <a:xfrm>
            <a:off x="4589876" y="6109158"/>
            <a:ext cx="277258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3">
            <a:extLst>
              <a:ext uri="{FF2B5EF4-FFF2-40B4-BE49-F238E27FC236}">
                <a16:creationId xmlns:a16="http://schemas.microsoft.com/office/drawing/2014/main" id="{180F0503-D16F-40D3-9874-49380529ED57}"/>
              </a:ext>
            </a:extLst>
          </p:cNvPr>
          <p:cNvSpPr>
            <a:spLocks noChangeShapeType="1"/>
          </p:cNvSpPr>
          <p:nvPr/>
        </p:nvSpPr>
        <p:spPr bwMode="auto">
          <a:xfrm>
            <a:off x="4589876" y="5415890"/>
            <a:ext cx="0" cy="2132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Line 34">
            <a:extLst>
              <a:ext uri="{FF2B5EF4-FFF2-40B4-BE49-F238E27FC236}">
                <a16:creationId xmlns:a16="http://schemas.microsoft.com/office/drawing/2014/main" id="{51191202-BA75-44C9-A072-9B3F90DA4D43}"/>
              </a:ext>
            </a:extLst>
          </p:cNvPr>
          <p:cNvSpPr>
            <a:spLocks noChangeShapeType="1"/>
          </p:cNvSpPr>
          <p:nvPr/>
        </p:nvSpPr>
        <p:spPr bwMode="auto">
          <a:xfrm>
            <a:off x="7362462" y="5415890"/>
            <a:ext cx="0" cy="16018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 name="Line 35">
            <a:extLst>
              <a:ext uri="{FF2B5EF4-FFF2-40B4-BE49-F238E27FC236}">
                <a16:creationId xmlns:a16="http://schemas.microsoft.com/office/drawing/2014/main" id="{35EF21B4-B3AC-4119-873D-04A0F831DFB6}"/>
              </a:ext>
            </a:extLst>
          </p:cNvPr>
          <p:cNvSpPr>
            <a:spLocks noChangeShapeType="1"/>
          </p:cNvSpPr>
          <p:nvPr/>
        </p:nvSpPr>
        <p:spPr bwMode="auto">
          <a:xfrm flipV="1">
            <a:off x="4589876" y="5948977"/>
            <a:ext cx="0" cy="16018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36">
            <a:extLst>
              <a:ext uri="{FF2B5EF4-FFF2-40B4-BE49-F238E27FC236}">
                <a16:creationId xmlns:a16="http://schemas.microsoft.com/office/drawing/2014/main" id="{FE913C47-178E-4DD9-AD41-B11B98092D72}"/>
              </a:ext>
            </a:extLst>
          </p:cNvPr>
          <p:cNvSpPr>
            <a:spLocks noChangeShapeType="1"/>
          </p:cNvSpPr>
          <p:nvPr/>
        </p:nvSpPr>
        <p:spPr bwMode="auto">
          <a:xfrm flipV="1">
            <a:off x="7362462" y="5895923"/>
            <a:ext cx="0" cy="213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37">
            <a:extLst>
              <a:ext uri="{FF2B5EF4-FFF2-40B4-BE49-F238E27FC236}">
                <a16:creationId xmlns:a16="http://schemas.microsoft.com/office/drawing/2014/main" id="{7288DE9E-4CB3-499C-A1A8-5946EB047757}"/>
              </a:ext>
            </a:extLst>
          </p:cNvPr>
          <p:cNvSpPr>
            <a:spLocks noChangeShapeType="1"/>
          </p:cNvSpPr>
          <p:nvPr/>
        </p:nvSpPr>
        <p:spPr bwMode="auto">
          <a:xfrm>
            <a:off x="5976169" y="5211837"/>
            <a:ext cx="0" cy="2132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 name="Line 38">
            <a:extLst>
              <a:ext uri="{FF2B5EF4-FFF2-40B4-BE49-F238E27FC236}">
                <a16:creationId xmlns:a16="http://schemas.microsoft.com/office/drawing/2014/main" id="{5D67D291-20BC-496F-A4CA-B4E81D15C107}"/>
              </a:ext>
            </a:extLst>
          </p:cNvPr>
          <p:cNvSpPr>
            <a:spLocks noChangeShapeType="1"/>
          </p:cNvSpPr>
          <p:nvPr/>
        </p:nvSpPr>
        <p:spPr bwMode="auto">
          <a:xfrm>
            <a:off x="5976169" y="6109158"/>
            <a:ext cx="0" cy="15967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 name="矩形 41">
            <a:extLst>
              <a:ext uri="{FF2B5EF4-FFF2-40B4-BE49-F238E27FC236}">
                <a16:creationId xmlns:a16="http://schemas.microsoft.com/office/drawing/2014/main" id="{9F90EBE7-C36C-425A-82FB-7B78559095A1}"/>
              </a:ext>
            </a:extLst>
          </p:cNvPr>
          <p:cNvSpPr/>
          <p:nvPr/>
        </p:nvSpPr>
        <p:spPr>
          <a:xfrm>
            <a:off x="5551334" y="3384600"/>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熟悉系统</a:t>
            </a:r>
          </a:p>
        </p:txBody>
      </p:sp>
      <p:sp>
        <p:nvSpPr>
          <p:cNvPr id="43" name="矩形 42">
            <a:extLst>
              <a:ext uri="{FF2B5EF4-FFF2-40B4-BE49-F238E27FC236}">
                <a16:creationId xmlns:a16="http://schemas.microsoft.com/office/drawing/2014/main" id="{721FAED2-394B-489C-9FD7-97BB489DC8F4}"/>
              </a:ext>
            </a:extLst>
          </p:cNvPr>
          <p:cNvSpPr/>
          <p:nvPr/>
        </p:nvSpPr>
        <p:spPr>
          <a:xfrm>
            <a:off x="5358274" y="3879971"/>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确定顶上事件</a:t>
            </a:r>
          </a:p>
        </p:txBody>
      </p:sp>
      <p:sp>
        <p:nvSpPr>
          <p:cNvPr id="44" name="矩形 43">
            <a:extLst>
              <a:ext uri="{FF2B5EF4-FFF2-40B4-BE49-F238E27FC236}">
                <a16:creationId xmlns:a16="http://schemas.microsoft.com/office/drawing/2014/main" id="{D49917ED-5F69-4375-9855-0DE8BB465D93}"/>
              </a:ext>
            </a:extLst>
          </p:cNvPr>
          <p:cNvSpPr/>
          <p:nvPr/>
        </p:nvSpPr>
        <p:spPr>
          <a:xfrm>
            <a:off x="7497661" y="3878864"/>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调查事故</a:t>
            </a:r>
          </a:p>
        </p:txBody>
      </p:sp>
      <p:sp>
        <p:nvSpPr>
          <p:cNvPr id="45" name="矩形 44">
            <a:extLst>
              <a:ext uri="{FF2B5EF4-FFF2-40B4-BE49-F238E27FC236}">
                <a16:creationId xmlns:a16="http://schemas.microsoft.com/office/drawing/2014/main" id="{4E2017DA-6FF6-4BA0-A2C8-BC4BF71D7F0F}"/>
              </a:ext>
            </a:extLst>
          </p:cNvPr>
          <p:cNvSpPr/>
          <p:nvPr/>
        </p:nvSpPr>
        <p:spPr>
          <a:xfrm>
            <a:off x="7335635" y="4409061"/>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调查原因事件</a:t>
            </a:r>
          </a:p>
        </p:txBody>
      </p:sp>
      <p:sp>
        <p:nvSpPr>
          <p:cNvPr id="46" name="矩形 45">
            <a:extLst>
              <a:ext uri="{FF2B5EF4-FFF2-40B4-BE49-F238E27FC236}">
                <a16:creationId xmlns:a16="http://schemas.microsoft.com/office/drawing/2014/main" id="{6280B991-048B-4E76-93C0-4AB3F7D02B6D}"/>
              </a:ext>
            </a:extLst>
          </p:cNvPr>
          <p:cNvSpPr/>
          <p:nvPr/>
        </p:nvSpPr>
        <p:spPr>
          <a:xfrm>
            <a:off x="3434277" y="4414844"/>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收集系统资料</a:t>
            </a:r>
          </a:p>
        </p:txBody>
      </p:sp>
      <p:sp>
        <p:nvSpPr>
          <p:cNvPr id="47" name="矩形 46">
            <a:extLst>
              <a:ext uri="{FF2B5EF4-FFF2-40B4-BE49-F238E27FC236}">
                <a16:creationId xmlns:a16="http://schemas.microsoft.com/office/drawing/2014/main" id="{A6A61077-F8EA-4456-A1D5-A6FB72458C2B}"/>
              </a:ext>
            </a:extLst>
          </p:cNvPr>
          <p:cNvSpPr/>
          <p:nvPr/>
        </p:nvSpPr>
        <p:spPr>
          <a:xfrm>
            <a:off x="5457197" y="4414846"/>
            <a:ext cx="1082348"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建造事故树</a:t>
            </a:r>
          </a:p>
        </p:txBody>
      </p:sp>
      <p:sp>
        <p:nvSpPr>
          <p:cNvPr id="48" name="矩形 47">
            <a:extLst>
              <a:ext uri="{FF2B5EF4-FFF2-40B4-BE49-F238E27FC236}">
                <a16:creationId xmlns:a16="http://schemas.microsoft.com/office/drawing/2014/main" id="{B91CA4B1-6D4D-472C-B27E-76EB6D78C171}"/>
              </a:ext>
            </a:extLst>
          </p:cNvPr>
          <p:cNvSpPr/>
          <p:nvPr/>
        </p:nvSpPr>
        <p:spPr>
          <a:xfrm>
            <a:off x="5268506" y="4928068"/>
            <a:ext cx="1441420"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修改简化事故树</a:t>
            </a:r>
          </a:p>
        </p:txBody>
      </p:sp>
      <p:sp>
        <p:nvSpPr>
          <p:cNvPr id="49" name="矩形 48">
            <a:extLst>
              <a:ext uri="{FF2B5EF4-FFF2-40B4-BE49-F238E27FC236}">
                <a16:creationId xmlns:a16="http://schemas.microsoft.com/office/drawing/2014/main" id="{E916AD82-F574-4C5C-AE78-9B2AA31C6352}"/>
              </a:ext>
            </a:extLst>
          </p:cNvPr>
          <p:cNvSpPr/>
          <p:nvPr/>
        </p:nvSpPr>
        <p:spPr>
          <a:xfrm>
            <a:off x="4244755" y="5624195"/>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定性分析</a:t>
            </a:r>
          </a:p>
        </p:txBody>
      </p:sp>
      <p:sp>
        <p:nvSpPr>
          <p:cNvPr id="50" name="矩形 49">
            <a:extLst>
              <a:ext uri="{FF2B5EF4-FFF2-40B4-BE49-F238E27FC236}">
                <a16:creationId xmlns:a16="http://schemas.microsoft.com/office/drawing/2014/main" id="{2DD42F64-2533-482E-ABA4-6AD443F28F34}"/>
              </a:ext>
            </a:extLst>
          </p:cNvPr>
          <p:cNvSpPr/>
          <p:nvPr/>
        </p:nvSpPr>
        <p:spPr>
          <a:xfrm>
            <a:off x="6979160" y="5576069"/>
            <a:ext cx="902811"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定量分析</a:t>
            </a:r>
          </a:p>
        </p:txBody>
      </p:sp>
      <p:sp>
        <p:nvSpPr>
          <p:cNvPr id="51" name="矩形 50">
            <a:extLst>
              <a:ext uri="{FF2B5EF4-FFF2-40B4-BE49-F238E27FC236}">
                <a16:creationId xmlns:a16="http://schemas.microsoft.com/office/drawing/2014/main" id="{80FB3D47-A45B-434F-980B-6600CC0DB31D}"/>
              </a:ext>
            </a:extLst>
          </p:cNvPr>
          <p:cNvSpPr/>
          <p:nvPr/>
        </p:nvSpPr>
        <p:spPr>
          <a:xfrm>
            <a:off x="5465058" y="6262091"/>
            <a:ext cx="1261884" cy="307777"/>
          </a:xfrm>
          <a:prstGeom prst="rect">
            <a:avLst/>
          </a:prstGeom>
        </p:spPr>
        <p:txBody>
          <a:bodyPr wrap="none">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制定安全措施</a:t>
            </a:r>
          </a:p>
        </p:txBody>
      </p:sp>
      <p:sp>
        <p:nvSpPr>
          <p:cNvPr id="52" name="矩形 51">
            <a:extLst>
              <a:ext uri="{FF2B5EF4-FFF2-40B4-BE49-F238E27FC236}">
                <a16:creationId xmlns:a16="http://schemas.microsoft.com/office/drawing/2014/main" id="{4016ACA6-A777-4B7D-8356-38A3A01F1FC4}"/>
              </a:ext>
            </a:extLst>
          </p:cNvPr>
          <p:cNvSpPr/>
          <p:nvPr/>
        </p:nvSpPr>
        <p:spPr>
          <a:xfrm>
            <a:off x="1308100" y="215325"/>
            <a:ext cx="592982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现代安全管理工程的理论和方法</a:t>
            </a:r>
          </a:p>
        </p:txBody>
      </p:sp>
    </p:spTree>
    <p:extLst>
      <p:ext uri="{BB962C8B-B14F-4D97-AF65-F5344CB8AC3E}">
        <p14:creationId xmlns:p14="http://schemas.microsoft.com/office/powerpoint/2010/main" val="384132951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F5F22BE-A947-453C-A28E-204777C649E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3462111"/>
          </a:xfrm>
          <a:prstGeom prst="rect">
            <a:avLst/>
          </a:prstGeom>
        </p:spPr>
      </p:pic>
      <p:sp>
        <p:nvSpPr>
          <p:cNvPr id="4" name="矩形 3">
            <a:extLst>
              <a:ext uri="{FF2B5EF4-FFF2-40B4-BE49-F238E27FC236}">
                <a16:creationId xmlns:a16="http://schemas.microsoft.com/office/drawing/2014/main" id="{5063B2E6-5C5F-4649-9A59-BA92CFA169CA}"/>
              </a:ext>
            </a:extLst>
          </p:cNvPr>
          <p:cNvSpPr/>
          <p:nvPr/>
        </p:nvSpPr>
        <p:spPr>
          <a:xfrm>
            <a:off x="3746637" y="1438667"/>
            <a:ext cx="4698723" cy="584775"/>
          </a:xfrm>
          <a:prstGeom prst="rect">
            <a:avLst/>
          </a:prstGeom>
        </p:spPr>
        <p:txBody>
          <a:bodyPr wrap="non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从三个角度看安全的本义</a:t>
            </a:r>
          </a:p>
        </p:txBody>
      </p:sp>
      <p:sp>
        <p:nvSpPr>
          <p:cNvPr id="5" name="矩形: 圆角 4">
            <a:extLst>
              <a:ext uri="{FF2B5EF4-FFF2-40B4-BE49-F238E27FC236}">
                <a16:creationId xmlns:a16="http://schemas.microsoft.com/office/drawing/2014/main" id="{D1807E77-AE55-47A7-881C-541B84231AE9}"/>
              </a:ext>
            </a:extLst>
          </p:cNvPr>
          <p:cNvSpPr/>
          <p:nvPr/>
        </p:nvSpPr>
        <p:spPr>
          <a:xfrm>
            <a:off x="1015999" y="3839481"/>
            <a:ext cx="2353267" cy="964747"/>
          </a:xfrm>
          <a:prstGeom prst="roundRect">
            <a:avLst>
              <a:gd name="adj" fmla="val 537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56A0AF45-597F-4E02-B7B6-69B8B451092C}"/>
              </a:ext>
            </a:extLst>
          </p:cNvPr>
          <p:cNvSpPr/>
          <p:nvPr/>
        </p:nvSpPr>
        <p:spPr>
          <a:xfrm>
            <a:off x="4919366" y="3839481"/>
            <a:ext cx="2353267" cy="964747"/>
          </a:xfrm>
          <a:prstGeom prst="roundRect">
            <a:avLst>
              <a:gd name="adj" fmla="val 537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FEDCFDD5-D9C9-4DCB-A3FD-2EEA539AF334}"/>
              </a:ext>
            </a:extLst>
          </p:cNvPr>
          <p:cNvSpPr/>
          <p:nvPr/>
        </p:nvSpPr>
        <p:spPr>
          <a:xfrm>
            <a:off x="8822733" y="3839481"/>
            <a:ext cx="2353267" cy="964747"/>
          </a:xfrm>
          <a:prstGeom prst="roundRect">
            <a:avLst>
              <a:gd name="adj" fmla="val 5377"/>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35E076A8-1227-4FCA-918E-4CB33F83EB35}"/>
              </a:ext>
            </a:extLst>
          </p:cNvPr>
          <p:cNvSpPr/>
          <p:nvPr/>
        </p:nvSpPr>
        <p:spPr>
          <a:xfrm>
            <a:off x="1358060" y="3957363"/>
            <a:ext cx="1669144" cy="728982"/>
          </a:xfrm>
          <a:prstGeom prst="rect">
            <a:avLst/>
          </a:prstGeom>
        </p:spPr>
        <p:txBody>
          <a:bodyPr wrap="square">
            <a:spAutoFit/>
          </a:bodyPr>
          <a:lstStyle/>
          <a:p>
            <a:pPr algn="ctr">
              <a:lnSpc>
                <a:spcPct val="120000"/>
              </a:lnSpc>
              <a:defRPr/>
            </a:pPr>
            <a:r>
              <a:rPr lang="zh-CN" altLang="en-US" b="1" dirty="0">
                <a:solidFill>
                  <a:schemeClr val="bg1"/>
                </a:solidFill>
                <a:latin typeface="微软雅黑" panose="020B0503020204020204" pitchFamily="34" charset="-122"/>
                <a:ea typeface="微软雅黑" panose="020B0503020204020204" pitchFamily="34" charset="-122"/>
              </a:rPr>
              <a:t>以汝为宝</a:t>
            </a:r>
          </a:p>
          <a:p>
            <a:pPr algn="ctr">
              <a:lnSpc>
                <a:spcPct val="120000"/>
              </a:lnSpc>
              <a:defRPr/>
            </a:pPr>
            <a:r>
              <a:rPr lang="zh-CN" altLang="en-US" b="1" dirty="0">
                <a:solidFill>
                  <a:schemeClr val="bg1"/>
                </a:solidFill>
                <a:latin typeface="微软雅黑" panose="020B0503020204020204" pitchFamily="34" charset="-122"/>
                <a:ea typeface="微软雅黑" panose="020B0503020204020204" pitchFamily="34" charset="-122"/>
              </a:rPr>
              <a:t>人之王道</a:t>
            </a:r>
          </a:p>
        </p:txBody>
      </p:sp>
      <p:sp>
        <p:nvSpPr>
          <p:cNvPr id="11" name="矩形 10">
            <a:extLst>
              <a:ext uri="{FF2B5EF4-FFF2-40B4-BE49-F238E27FC236}">
                <a16:creationId xmlns:a16="http://schemas.microsoft.com/office/drawing/2014/main" id="{13A75F7B-19C7-43BF-A1BC-6C77B998544B}"/>
              </a:ext>
            </a:extLst>
          </p:cNvPr>
          <p:cNvSpPr/>
          <p:nvPr/>
        </p:nvSpPr>
        <p:spPr>
          <a:xfrm>
            <a:off x="5478166" y="3957363"/>
            <a:ext cx="1235668" cy="731034"/>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期盼稳定</a:t>
            </a: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整全和谐</a:t>
            </a:r>
          </a:p>
        </p:txBody>
      </p:sp>
      <p:sp>
        <p:nvSpPr>
          <p:cNvPr id="12" name="矩形 11">
            <a:extLst>
              <a:ext uri="{FF2B5EF4-FFF2-40B4-BE49-F238E27FC236}">
                <a16:creationId xmlns:a16="http://schemas.microsoft.com/office/drawing/2014/main" id="{A1D1304B-9253-4CF4-AE95-85CF85FE4CBF}"/>
              </a:ext>
            </a:extLst>
          </p:cNvPr>
          <p:cNvSpPr/>
          <p:nvPr/>
        </p:nvSpPr>
        <p:spPr>
          <a:xfrm>
            <a:off x="9391321" y="3957363"/>
            <a:ext cx="1216090" cy="731034"/>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无危即安</a:t>
            </a: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无损即全</a:t>
            </a:r>
          </a:p>
        </p:txBody>
      </p:sp>
      <p:sp>
        <p:nvSpPr>
          <p:cNvPr id="13" name="等腰三角形 12">
            <a:extLst>
              <a:ext uri="{FF2B5EF4-FFF2-40B4-BE49-F238E27FC236}">
                <a16:creationId xmlns:a16="http://schemas.microsoft.com/office/drawing/2014/main" id="{3CDF29A0-B363-4576-A510-0E2F4C3F4F65}"/>
              </a:ext>
            </a:extLst>
          </p:cNvPr>
          <p:cNvSpPr/>
          <p:nvPr/>
        </p:nvSpPr>
        <p:spPr>
          <a:xfrm flipV="1">
            <a:off x="1989433" y="4972910"/>
            <a:ext cx="398168" cy="15154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54899A88-31A5-4632-9A7D-5A5EF553731F}"/>
              </a:ext>
            </a:extLst>
          </p:cNvPr>
          <p:cNvSpPr/>
          <p:nvPr/>
        </p:nvSpPr>
        <p:spPr>
          <a:xfrm flipV="1">
            <a:off x="5896914" y="4972910"/>
            <a:ext cx="398168" cy="15154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E90146B0-3705-4FAF-B03B-A1778932E25A}"/>
              </a:ext>
            </a:extLst>
          </p:cNvPr>
          <p:cNvSpPr/>
          <p:nvPr/>
        </p:nvSpPr>
        <p:spPr>
          <a:xfrm flipV="1">
            <a:off x="9794870" y="4972910"/>
            <a:ext cx="398168" cy="15154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 空心 15">
            <a:extLst>
              <a:ext uri="{FF2B5EF4-FFF2-40B4-BE49-F238E27FC236}">
                <a16:creationId xmlns:a16="http://schemas.microsoft.com/office/drawing/2014/main" id="{0747C23E-7BA6-41C2-8D82-77EBFBA5640C}"/>
              </a:ext>
            </a:extLst>
          </p:cNvPr>
          <p:cNvSpPr/>
          <p:nvPr/>
        </p:nvSpPr>
        <p:spPr>
          <a:xfrm>
            <a:off x="1653721" y="5281840"/>
            <a:ext cx="1070429" cy="1070429"/>
          </a:xfrm>
          <a:prstGeom prst="donut">
            <a:avLst>
              <a:gd name="adj" fmla="val 8561"/>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a:extLst>
              <a:ext uri="{FF2B5EF4-FFF2-40B4-BE49-F238E27FC236}">
                <a16:creationId xmlns:a16="http://schemas.microsoft.com/office/drawing/2014/main" id="{5F9B8B2A-B0CE-45ED-8945-910AF38A218C}"/>
              </a:ext>
            </a:extLst>
          </p:cNvPr>
          <p:cNvSpPr/>
          <p:nvPr/>
        </p:nvSpPr>
        <p:spPr>
          <a:xfrm>
            <a:off x="5560783" y="5281840"/>
            <a:ext cx="1070429" cy="1070429"/>
          </a:xfrm>
          <a:prstGeom prst="donut">
            <a:avLst>
              <a:gd name="adj" fmla="val 8561"/>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a:extLst>
              <a:ext uri="{FF2B5EF4-FFF2-40B4-BE49-F238E27FC236}">
                <a16:creationId xmlns:a16="http://schemas.microsoft.com/office/drawing/2014/main" id="{1E3EAD8B-1AA7-4D93-8178-B4E1D29275E7}"/>
              </a:ext>
            </a:extLst>
          </p:cNvPr>
          <p:cNvSpPr/>
          <p:nvPr/>
        </p:nvSpPr>
        <p:spPr>
          <a:xfrm>
            <a:off x="9457377" y="5281840"/>
            <a:ext cx="1070429" cy="1070429"/>
          </a:xfrm>
          <a:prstGeom prst="donut">
            <a:avLst>
              <a:gd name="adj" fmla="val 8561"/>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a:extLst>
              <a:ext uri="{FF2B5EF4-FFF2-40B4-BE49-F238E27FC236}">
                <a16:creationId xmlns:a16="http://schemas.microsoft.com/office/drawing/2014/main" id="{98FC368A-4C83-48CC-83B1-FB923FAB7786}"/>
              </a:ext>
            </a:extLst>
          </p:cNvPr>
          <p:cNvSpPr txBox="1"/>
          <p:nvPr/>
        </p:nvSpPr>
        <p:spPr>
          <a:xfrm>
            <a:off x="1819310" y="5616999"/>
            <a:ext cx="73841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a:t>
            </a:r>
          </a:p>
        </p:txBody>
      </p:sp>
      <p:sp>
        <p:nvSpPr>
          <p:cNvPr id="20" name="文本框 19">
            <a:extLst>
              <a:ext uri="{FF2B5EF4-FFF2-40B4-BE49-F238E27FC236}">
                <a16:creationId xmlns:a16="http://schemas.microsoft.com/office/drawing/2014/main" id="{433E5CBB-6D0E-4E19-BDC7-38AC176A67DF}"/>
              </a:ext>
            </a:extLst>
          </p:cNvPr>
          <p:cNvSpPr txBox="1"/>
          <p:nvPr/>
        </p:nvSpPr>
        <p:spPr>
          <a:xfrm>
            <a:off x="5726790" y="5616999"/>
            <a:ext cx="73841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a:t>
            </a:r>
          </a:p>
        </p:txBody>
      </p:sp>
      <p:sp>
        <p:nvSpPr>
          <p:cNvPr id="21" name="文本框 20">
            <a:extLst>
              <a:ext uri="{FF2B5EF4-FFF2-40B4-BE49-F238E27FC236}">
                <a16:creationId xmlns:a16="http://schemas.microsoft.com/office/drawing/2014/main" id="{ECD5F36C-D919-4DD2-A244-047D7C89D8AD}"/>
              </a:ext>
            </a:extLst>
          </p:cNvPr>
          <p:cNvSpPr txBox="1"/>
          <p:nvPr/>
        </p:nvSpPr>
        <p:spPr>
          <a:xfrm>
            <a:off x="9634276" y="5616999"/>
            <a:ext cx="738414" cy="400110"/>
          </a:xfrm>
          <a:prstGeom prst="rect">
            <a:avLst/>
          </a:prstGeom>
          <a:noFill/>
        </p:spPr>
        <p:txBody>
          <a:bodyPr wrap="square" rtlCol="0">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a:t>
            </a:r>
          </a:p>
        </p:txBody>
      </p:sp>
    </p:spTree>
    <p:extLst>
      <p:ext uri="{BB962C8B-B14F-4D97-AF65-F5344CB8AC3E}">
        <p14:creationId xmlns:p14="http://schemas.microsoft.com/office/powerpoint/2010/main" val="293183820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5056277F-BEC0-41B5-84DD-D5042676DEC0}"/>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DFAB12B4-1B09-4CC0-97E3-169F6E654F90}"/>
              </a:ext>
            </a:extLst>
          </p:cNvPr>
          <p:cNvSpPr/>
          <p:nvPr/>
        </p:nvSpPr>
        <p:spPr>
          <a:xfrm>
            <a:off x="1015930" y="1967909"/>
            <a:ext cx="67818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4BF052C-0D90-426B-B30E-9948DA2C96D9}"/>
              </a:ext>
            </a:extLst>
          </p:cNvPr>
          <p:cNvSpPr/>
          <p:nvPr/>
        </p:nvSpPr>
        <p:spPr>
          <a:xfrm>
            <a:off x="1015930" y="2075630"/>
            <a:ext cx="2244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b="1" dirty="0">
                <a:solidFill>
                  <a:schemeClr val="bg1"/>
                </a:solidFill>
                <a:latin typeface="微软雅黑" panose="020B0503020204020204" pitchFamily="34" charset="-122"/>
                <a:ea typeface="微软雅黑" panose="020B0503020204020204" pitchFamily="34" charset="-122"/>
              </a:rPr>
              <a:t>事件树分析法</a:t>
            </a:r>
            <a:r>
              <a:rPr lang="en-US" altLang="zh-CN" b="1" dirty="0">
                <a:solidFill>
                  <a:schemeClr val="bg1"/>
                </a:solidFill>
                <a:latin typeface="微软雅黑" panose="020B0503020204020204" pitchFamily="34" charset="-122"/>
                <a:ea typeface="微软雅黑" panose="020B0503020204020204" pitchFamily="34" charset="-122"/>
              </a:rPr>
              <a:t>(ETA) </a:t>
            </a:r>
          </a:p>
        </p:txBody>
      </p:sp>
      <p:sp>
        <p:nvSpPr>
          <p:cNvPr id="8" name="矩形 7">
            <a:extLst>
              <a:ext uri="{FF2B5EF4-FFF2-40B4-BE49-F238E27FC236}">
                <a16:creationId xmlns:a16="http://schemas.microsoft.com/office/drawing/2014/main" id="{B74D9131-4C22-4283-9B76-86A5369148B7}"/>
              </a:ext>
            </a:extLst>
          </p:cNvPr>
          <p:cNvSpPr/>
          <p:nvPr/>
        </p:nvSpPr>
        <p:spPr>
          <a:xfrm>
            <a:off x="934176" y="2793137"/>
            <a:ext cx="10127524" cy="17054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50000"/>
              </a:lnSpc>
              <a:buClr>
                <a:srgbClr val="0000CC"/>
              </a:buCl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它是一种按事故发展的时间顺序由初始事件开始推论可能的后果，从而进行危险源辨识的方法。这种方法将系统可能发生的某种事故与导致事故发生的各种原因之间的逻辑关系用一种称为事件树的树形图表示，通过对事件树的定性与定量分析，找出事故发生的主要原因，为确定安全对策提供可靠依据，以达到猜测与预防事故发生的目的。</a:t>
            </a:r>
          </a:p>
        </p:txBody>
      </p:sp>
      <p:sp>
        <p:nvSpPr>
          <p:cNvPr id="9" name="矩形 8">
            <a:extLst>
              <a:ext uri="{FF2B5EF4-FFF2-40B4-BE49-F238E27FC236}">
                <a16:creationId xmlns:a16="http://schemas.microsoft.com/office/drawing/2014/main" id="{57EDCD5C-814C-4270-A900-1EE5C3D28FBA}"/>
              </a:ext>
            </a:extLst>
          </p:cNvPr>
          <p:cNvSpPr/>
          <p:nvPr/>
        </p:nvSpPr>
        <p:spPr>
          <a:xfrm>
            <a:off x="1308100" y="215325"/>
            <a:ext cx="592982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现代安全管理工程的理论和方法</a:t>
            </a:r>
          </a:p>
        </p:txBody>
      </p:sp>
    </p:spTree>
    <p:extLst>
      <p:ext uri="{BB962C8B-B14F-4D97-AF65-F5344CB8AC3E}">
        <p14:creationId xmlns:p14="http://schemas.microsoft.com/office/powerpoint/2010/main" val="113627954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707266"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5</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2" name="矩形 1">
            <a:extLst>
              <a:ext uri="{FF2B5EF4-FFF2-40B4-BE49-F238E27FC236}">
                <a16:creationId xmlns:a16="http://schemas.microsoft.com/office/drawing/2014/main" id="{18E91EBD-5F77-4CD8-8103-F628999E63CB}"/>
              </a:ext>
            </a:extLst>
          </p:cNvPr>
          <p:cNvSpPr/>
          <p:nvPr/>
        </p:nvSpPr>
        <p:spPr>
          <a:xfrm>
            <a:off x="5657415" y="48571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底</a:t>
            </a:r>
          </a:p>
        </p:txBody>
      </p:sp>
    </p:spTree>
    <p:extLst>
      <p:ext uri="{BB962C8B-B14F-4D97-AF65-F5344CB8AC3E}">
        <p14:creationId xmlns:p14="http://schemas.microsoft.com/office/powerpoint/2010/main" val="616808987"/>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E23EF0-3153-42BA-8E4D-29211B79F46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28800" y="106205"/>
            <a:ext cx="10363200" cy="6751795"/>
          </a:xfrm>
          <a:custGeom>
            <a:avLst/>
            <a:gdLst>
              <a:gd name="connsiteX0" fmla="*/ 6369823 w 6381750"/>
              <a:gd name="connsiteY0" fmla="*/ 0 h 4157815"/>
              <a:gd name="connsiteX1" fmla="*/ 6381750 w 6381750"/>
              <a:gd name="connsiteY1" fmla="*/ 0 h 4157815"/>
              <a:gd name="connsiteX2" fmla="*/ 6381750 w 6381750"/>
              <a:gd name="connsiteY2" fmla="*/ 4157815 h 4157815"/>
              <a:gd name="connsiteX3" fmla="*/ 0 w 6381750"/>
              <a:gd name="connsiteY3" fmla="*/ 4157815 h 4157815"/>
            </a:gdLst>
            <a:ahLst/>
            <a:cxnLst>
              <a:cxn ang="0">
                <a:pos x="connsiteX0" y="connsiteY0"/>
              </a:cxn>
              <a:cxn ang="0">
                <a:pos x="connsiteX1" y="connsiteY1"/>
              </a:cxn>
              <a:cxn ang="0">
                <a:pos x="connsiteX2" y="connsiteY2"/>
              </a:cxn>
              <a:cxn ang="0">
                <a:pos x="connsiteX3" y="connsiteY3"/>
              </a:cxn>
            </a:cxnLst>
            <a:rect l="l" t="t" r="r" b="b"/>
            <a:pathLst>
              <a:path w="6381750" h="4157815">
                <a:moveTo>
                  <a:pt x="6369823" y="0"/>
                </a:moveTo>
                <a:lnTo>
                  <a:pt x="6381750" y="0"/>
                </a:lnTo>
                <a:lnTo>
                  <a:pt x="6381750" y="4157815"/>
                </a:lnTo>
                <a:lnTo>
                  <a:pt x="0" y="4157815"/>
                </a:lnTo>
                <a:close/>
              </a:path>
            </a:pathLst>
          </a:custGeom>
        </p:spPr>
      </p:pic>
      <p:sp>
        <p:nvSpPr>
          <p:cNvPr id="10" name="矩形: 圆角 9">
            <a:extLst>
              <a:ext uri="{FF2B5EF4-FFF2-40B4-BE49-F238E27FC236}">
                <a16:creationId xmlns:a16="http://schemas.microsoft.com/office/drawing/2014/main" id="{CFEA306B-7C0F-4773-9DE7-EEF566BB0F98}"/>
              </a:ext>
            </a:extLst>
          </p:cNvPr>
          <p:cNvSpPr/>
          <p:nvPr/>
        </p:nvSpPr>
        <p:spPr>
          <a:xfrm>
            <a:off x="546100" y="1263650"/>
            <a:ext cx="3581400" cy="5092700"/>
          </a:xfrm>
          <a:prstGeom prst="roundRect">
            <a:avLst>
              <a:gd name="adj" fmla="val 844"/>
            </a:avLst>
          </a:prstGeom>
          <a:solidFill>
            <a:srgbClr val="01206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a:extLst>
              <a:ext uri="{FF2B5EF4-FFF2-40B4-BE49-F238E27FC236}">
                <a16:creationId xmlns:a16="http://schemas.microsoft.com/office/drawing/2014/main" id="{94033B8C-1888-4D05-AE73-8BEF01E24BB1}"/>
              </a:ext>
            </a:extLst>
          </p:cNvPr>
          <p:cNvSpPr/>
          <p:nvPr/>
        </p:nvSpPr>
        <p:spPr>
          <a:xfrm>
            <a:off x="1695450" y="622300"/>
            <a:ext cx="1282700" cy="1282700"/>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圆角 10">
            <a:extLst>
              <a:ext uri="{FF2B5EF4-FFF2-40B4-BE49-F238E27FC236}">
                <a16:creationId xmlns:a16="http://schemas.microsoft.com/office/drawing/2014/main" id="{78CCC8CD-2019-4278-8AEC-6C28A17E58A5}"/>
              </a:ext>
            </a:extLst>
          </p:cNvPr>
          <p:cNvSpPr/>
          <p:nvPr/>
        </p:nvSpPr>
        <p:spPr>
          <a:xfrm>
            <a:off x="5153025" y="1263650"/>
            <a:ext cx="3581400" cy="5092700"/>
          </a:xfrm>
          <a:prstGeom prst="roundRect">
            <a:avLst>
              <a:gd name="adj" fmla="val 844"/>
            </a:avLst>
          </a:prstGeom>
          <a:solidFill>
            <a:schemeClr val="bg1">
              <a:lumMod val="95000"/>
            </a:schemeClr>
          </a:solidFill>
          <a:ln>
            <a:noFill/>
          </a:ln>
          <a:effectLst>
            <a:outerShdw blurRad="2921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11">
            <a:extLst>
              <a:ext uri="{FF2B5EF4-FFF2-40B4-BE49-F238E27FC236}">
                <a16:creationId xmlns:a16="http://schemas.microsoft.com/office/drawing/2014/main" id="{1B242AF5-0FA2-45F8-9EFA-E5B90BD20241}"/>
              </a:ext>
            </a:extLst>
          </p:cNvPr>
          <p:cNvSpPr/>
          <p:nvPr/>
        </p:nvSpPr>
        <p:spPr>
          <a:xfrm>
            <a:off x="6302375" y="622300"/>
            <a:ext cx="1282700" cy="1282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727BC1DC-AEDD-46B0-A3BC-9844187DED79}"/>
              </a:ext>
            </a:extLst>
          </p:cNvPr>
          <p:cNvSpPr/>
          <p:nvPr/>
        </p:nvSpPr>
        <p:spPr>
          <a:xfrm>
            <a:off x="1987986" y="1063595"/>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法律</a:t>
            </a:r>
          </a:p>
        </p:txBody>
      </p:sp>
      <p:sp>
        <p:nvSpPr>
          <p:cNvPr id="14" name="矩形 13">
            <a:extLst>
              <a:ext uri="{FF2B5EF4-FFF2-40B4-BE49-F238E27FC236}">
                <a16:creationId xmlns:a16="http://schemas.microsoft.com/office/drawing/2014/main" id="{6935FEE3-C233-4446-B752-5619C0FE9267}"/>
              </a:ext>
            </a:extLst>
          </p:cNvPr>
          <p:cNvSpPr/>
          <p:nvPr/>
        </p:nvSpPr>
        <p:spPr>
          <a:xfrm>
            <a:off x="6620559" y="1063595"/>
            <a:ext cx="646331" cy="369332"/>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法规</a:t>
            </a:r>
          </a:p>
        </p:txBody>
      </p:sp>
      <p:sp>
        <p:nvSpPr>
          <p:cNvPr id="15" name="矩形 14">
            <a:extLst>
              <a:ext uri="{FF2B5EF4-FFF2-40B4-BE49-F238E27FC236}">
                <a16:creationId xmlns:a16="http://schemas.microsoft.com/office/drawing/2014/main" id="{945246DD-5AA5-4120-AD93-87C5E788E1F3}"/>
              </a:ext>
            </a:extLst>
          </p:cNvPr>
          <p:cNvSpPr/>
          <p:nvPr/>
        </p:nvSpPr>
        <p:spPr>
          <a:xfrm>
            <a:off x="741833" y="2451511"/>
            <a:ext cx="3225800" cy="1857753"/>
          </a:xfrm>
          <a:prstGeom prst="rect">
            <a:avLst/>
          </a:prstGeom>
        </p:spPr>
        <p:txBody>
          <a:bodyPr wrap="square">
            <a:spAutoFit/>
          </a:bodyPr>
          <a:lstStyle/>
          <a:p>
            <a:pPr algn="just">
              <a:lnSpc>
                <a:spcPct val="130000"/>
              </a:lnSpc>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、安全生产法：</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由中华人民共和国第十二届全国人民代表大会常务委员会第十次会议于</a:t>
            </a: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2014</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31</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日审议通过，自</a:t>
            </a: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2014</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日起施行。</a:t>
            </a:r>
          </a:p>
        </p:txBody>
      </p:sp>
      <p:sp>
        <p:nvSpPr>
          <p:cNvPr id="16" name="Rectangle 6">
            <a:extLst>
              <a:ext uri="{FF2B5EF4-FFF2-40B4-BE49-F238E27FC236}">
                <a16:creationId xmlns:a16="http://schemas.microsoft.com/office/drawing/2014/main" id="{58061685-D479-4000-905E-BFFE739F215A}"/>
              </a:ext>
            </a:extLst>
          </p:cNvPr>
          <p:cNvSpPr>
            <a:spLocks noChangeArrowheads="1"/>
          </p:cNvSpPr>
          <p:nvPr/>
        </p:nvSpPr>
        <p:spPr bwMode="auto">
          <a:xfrm>
            <a:off x="741803" y="4351410"/>
            <a:ext cx="1943161" cy="417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、职业病防治法</a:t>
            </a:r>
          </a:p>
        </p:txBody>
      </p:sp>
      <p:sp>
        <p:nvSpPr>
          <p:cNvPr id="17" name="Rectangle 7">
            <a:extLst>
              <a:ext uri="{FF2B5EF4-FFF2-40B4-BE49-F238E27FC236}">
                <a16:creationId xmlns:a16="http://schemas.microsoft.com/office/drawing/2014/main" id="{72310742-7E29-436A-9E04-FC1FDB75F422}"/>
              </a:ext>
            </a:extLst>
          </p:cNvPr>
          <p:cNvSpPr>
            <a:spLocks noChangeArrowheads="1"/>
          </p:cNvSpPr>
          <p:nvPr/>
        </p:nvSpPr>
        <p:spPr bwMode="auto">
          <a:xfrm>
            <a:off x="741803" y="4799514"/>
            <a:ext cx="1257075" cy="4143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、消防法</a:t>
            </a:r>
          </a:p>
        </p:txBody>
      </p:sp>
      <p:sp>
        <p:nvSpPr>
          <p:cNvPr id="18" name="Rectangle 8">
            <a:extLst>
              <a:ext uri="{FF2B5EF4-FFF2-40B4-BE49-F238E27FC236}">
                <a16:creationId xmlns:a16="http://schemas.microsoft.com/office/drawing/2014/main" id="{99E42A24-7338-4D61-94AD-9FC6F6D7A154}"/>
              </a:ext>
            </a:extLst>
          </p:cNvPr>
          <p:cNvSpPr>
            <a:spLocks noChangeArrowheads="1"/>
          </p:cNvSpPr>
          <p:nvPr/>
        </p:nvSpPr>
        <p:spPr bwMode="auto">
          <a:xfrm>
            <a:off x="741803" y="5258030"/>
            <a:ext cx="2173993" cy="4173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、特种设备安全法</a:t>
            </a:r>
          </a:p>
        </p:txBody>
      </p:sp>
      <p:sp>
        <p:nvSpPr>
          <p:cNvPr id="19" name="Rectangle 10">
            <a:extLst>
              <a:ext uri="{FF2B5EF4-FFF2-40B4-BE49-F238E27FC236}">
                <a16:creationId xmlns:a16="http://schemas.microsoft.com/office/drawing/2014/main" id="{FD3F5AC2-2F1C-4B37-9ACF-3124EB8D9B30}"/>
              </a:ext>
            </a:extLst>
          </p:cNvPr>
          <p:cNvSpPr>
            <a:spLocks noChangeArrowheads="1"/>
          </p:cNvSpPr>
          <p:nvPr/>
        </p:nvSpPr>
        <p:spPr bwMode="auto">
          <a:xfrm>
            <a:off x="5347365" y="2984612"/>
            <a:ext cx="2977487" cy="777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、易制毒化学品管理条例（国务院</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445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号令）</a:t>
            </a:r>
          </a:p>
        </p:txBody>
      </p:sp>
      <p:sp>
        <p:nvSpPr>
          <p:cNvPr id="20" name="Rectangle 13">
            <a:extLst>
              <a:ext uri="{FF2B5EF4-FFF2-40B4-BE49-F238E27FC236}">
                <a16:creationId xmlns:a16="http://schemas.microsoft.com/office/drawing/2014/main" id="{A86E1B11-0BF8-4C7D-8BBA-1CC0243046A3}"/>
              </a:ext>
            </a:extLst>
          </p:cNvPr>
          <p:cNvSpPr>
            <a:spLocks noChangeArrowheads="1"/>
          </p:cNvSpPr>
          <p:nvPr/>
        </p:nvSpPr>
        <p:spPr bwMode="auto">
          <a:xfrm>
            <a:off x="5347836" y="5310116"/>
            <a:ext cx="2977016" cy="777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、特种设备安全监察条例（国务院</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549</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号）</a:t>
            </a:r>
          </a:p>
        </p:txBody>
      </p:sp>
      <p:sp>
        <p:nvSpPr>
          <p:cNvPr id="21" name="Rectangle 21">
            <a:extLst>
              <a:ext uri="{FF2B5EF4-FFF2-40B4-BE49-F238E27FC236}">
                <a16:creationId xmlns:a16="http://schemas.microsoft.com/office/drawing/2014/main" id="{01FD2C53-A68A-47FB-B661-5CD932FD842C}"/>
              </a:ext>
            </a:extLst>
          </p:cNvPr>
          <p:cNvSpPr>
            <a:spLocks noChangeArrowheads="1"/>
          </p:cNvSpPr>
          <p:nvPr/>
        </p:nvSpPr>
        <p:spPr bwMode="auto">
          <a:xfrm>
            <a:off x="5347364" y="4563753"/>
            <a:ext cx="3268435" cy="777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、生产安全事故报告和调查处理条例（国务院</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493</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号）</a:t>
            </a:r>
          </a:p>
        </p:txBody>
      </p:sp>
      <p:sp>
        <p:nvSpPr>
          <p:cNvPr id="22" name="Rectangle 22">
            <a:extLst>
              <a:ext uri="{FF2B5EF4-FFF2-40B4-BE49-F238E27FC236}">
                <a16:creationId xmlns:a16="http://schemas.microsoft.com/office/drawing/2014/main" id="{86717949-4223-4A6D-8372-C9416EF18A1B}"/>
              </a:ext>
            </a:extLst>
          </p:cNvPr>
          <p:cNvSpPr>
            <a:spLocks noChangeArrowheads="1"/>
          </p:cNvSpPr>
          <p:nvPr/>
        </p:nvSpPr>
        <p:spPr bwMode="auto">
          <a:xfrm>
            <a:off x="5351804" y="3792572"/>
            <a:ext cx="2784362" cy="777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、安全生产许可证条例（国务院</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397</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号）</a:t>
            </a:r>
          </a:p>
        </p:txBody>
      </p:sp>
      <p:sp>
        <p:nvSpPr>
          <p:cNvPr id="23" name="Rectangle 23">
            <a:extLst>
              <a:ext uri="{FF2B5EF4-FFF2-40B4-BE49-F238E27FC236}">
                <a16:creationId xmlns:a16="http://schemas.microsoft.com/office/drawing/2014/main" id="{849E0CA2-F142-4E5B-8A80-7964BDB7BB73}"/>
              </a:ext>
            </a:extLst>
          </p:cNvPr>
          <p:cNvSpPr>
            <a:spLocks noChangeArrowheads="1"/>
          </p:cNvSpPr>
          <p:nvPr/>
        </p:nvSpPr>
        <p:spPr bwMode="auto">
          <a:xfrm>
            <a:off x="5347365" y="2173776"/>
            <a:ext cx="3268435" cy="777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、危险化学品安全管理条例（国务院</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591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号）</a:t>
            </a:r>
          </a:p>
        </p:txBody>
      </p:sp>
    </p:spTree>
    <p:extLst>
      <p:ext uri="{BB962C8B-B14F-4D97-AF65-F5344CB8AC3E}">
        <p14:creationId xmlns:p14="http://schemas.microsoft.com/office/powerpoint/2010/main" val="40448404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253176F-F799-4021-949E-953E41DCD4F6}"/>
              </a:ext>
            </a:extLst>
          </p:cNvPr>
          <p:cNvSpPr/>
          <p:nvPr/>
        </p:nvSpPr>
        <p:spPr>
          <a:xfrm>
            <a:off x="0" y="1465943"/>
            <a:ext cx="12192000" cy="4296228"/>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5" name="图片 4">
            <a:extLst>
              <a:ext uri="{FF2B5EF4-FFF2-40B4-BE49-F238E27FC236}">
                <a16:creationId xmlns:a16="http://schemas.microsoft.com/office/drawing/2014/main" id="{7AEDB091-6556-4103-8635-B5EC8D554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0" y="-91047"/>
            <a:ext cx="4601029" cy="6949047"/>
          </a:xfrm>
          <a:prstGeom prst="rect">
            <a:avLst/>
          </a:prstGeom>
        </p:spPr>
      </p:pic>
      <p:sp>
        <p:nvSpPr>
          <p:cNvPr id="7" name="矩形 6">
            <a:extLst>
              <a:ext uri="{FF2B5EF4-FFF2-40B4-BE49-F238E27FC236}">
                <a16:creationId xmlns:a16="http://schemas.microsoft.com/office/drawing/2014/main" id="{8814078F-059F-464E-AC25-26D90989B573}"/>
              </a:ext>
            </a:extLst>
          </p:cNvPr>
          <p:cNvSpPr/>
          <p:nvPr/>
        </p:nvSpPr>
        <p:spPr>
          <a:xfrm>
            <a:off x="6096000" y="1095829"/>
            <a:ext cx="6096000" cy="13788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矩形 7">
            <a:extLst>
              <a:ext uri="{FF2B5EF4-FFF2-40B4-BE49-F238E27FC236}">
                <a16:creationId xmlns:a16="http://schemas.microsoft.com/office/drawing/2014/main" id="{1E70007C-9FE9-41A2-9086-3352F196DA3E}"/>
              </a:ext>
            </a:extLst>
          </p:cNvPr>
          <p:cNvSpPr/>
          <p:nvPr/>
        </p:nvSpPr>
        <p:spPr>
          <a:xfrm>
            <a:off x="0" y="6052456"/>
            <a:ext cx="6096000" cy="13788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Rectangle 3">
            <a:extLst>
              <a:ext uri="{FF2B5EF4-FFF2-40B4-BE49-F238E27FC236}">
                <a16:creationId xmlns:a16="http://schemas.microsoft.com/office/drawing/2014/main" id="{179936AF-3772-4EF4-9BA2-1DE39F7974C0}"/>
              </a:ext>
            </a:extLst>
          </p:cNvPr>
          <p:cNvSpPr txBox="1">
            <a:spLocks noChangeArrowheads="1"/>
          </p:cNvSpPr>
          <p:nvPr/>
        </p:nvSpPr>
        <p:spPr>
          <a:xfrm>
            <a:off x="4673599" y="2017401"/>
            <a:ext cx="7082972" cy="33673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工作场所职业卫生监督管理规定（安监总局</a:t>
            </a:r>
            <a:r>
              <a:rPr lang="en-US" altLang="zh-CN" sz="1800" dirty="0">
                <a:solidFill>
                  <a:schemeClr val="bg1"/>
                </a:solidFill>
                <a:latin typeface="微软雅黑" panose="020B0503020204020204" pitchFamily="34" charset="-122"/>
                <a:ea typeface="微软雅黑" panose="020B0503020204020204" pitchFamily="34" charset="-122"/>
              </a:rPr>
              <a:t>47</a:t>
            </a:r>
            <a:r>
              <a:rPr lang="zh-CN" altLang="en-US" sz="1800" dirty="0">
                <a:solidFill>
                  <a:schemeClr val="bg1"/>
                </a:solidFill>
                <a:latin typeface="微软雅黑" panose="020B0503020204020204" pitchFamily="34" charset="-122"/>
                <a:ea typeface="微软雅黑" panose="020B0503020204020204" pitchFamily="34" charset="-122"/>
              </a:rPr>
              <a:t>号令）</a:t>
            </a:r>
          </a:p>
          <a:p>
            <a:pPr>
              <a:lnSpc>
                <a:spcPct val="15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用人单位职业健康监护监督管理办法（安监总局</a:t>
            </a:r>
            <a:r>
              <a:rPr lang="en-US" altLang="zh-CN" sz="1800" dirty="0">
                <a:solidFill>
                  <a:schemeClr val="bg1"/>
                </a:solidFill>
                <a:latin typeface="微软雅黑" panose="020B0503020204020204" pitchFamily="34" charset="-122"/>
                <a:ea typeface="微软雅黑" panose="020B0503020204020204" pitchFamily="34" charset="-122"/>
              </a:rPr>
              <a:t>49</a:t>
            </a:r>
            <a:r>
              <a:rPr lang="zh-CN" altLang="en-US" sz="1800" dirty="0">
                <a:solidFill>
                  <a:schemeClr val="bg1"/>
                </a:solidFill>
                <a:latin typeface="微软雅黑" panose="020B0503020204020204" pitchFamily="34" charset="-122"/>
                <a:ea typeface="微软雅黑" panose="020B0503020204020204" pitchFamily="34" charset="-122"/>
              </a:rPr>
              <a:t>号令）</a:t>
            </a:r>
          </a:p>
          <a:p>
            <a:pPr>
              <a:lnSpc>
                <a:spcPct val="15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煤矿矿长保护员工生命安全的七条规定（安监总局</a:t>
            </a:r>
            <a:r>
              <a:rPr lang="en-US" altLang="zh-CN" sz="1800" dirty="0">
                <a:solidFill>
                  <a:schemeClr val="bg1"/>
                </a:solidFill>
                <a:latin typeface="微软雅黑" panose="020B0503020204020204" pitchFamily="34" charset="-122"/>
                <a:ea typeface="微软雅黑" panose="020B0503020204020204" pitchFamily="34" charset="-122"/>
              </a:rPr>
              <a:t>58</a:t>
            </a:r>
            <a:r>
              <a:rPr lang="zh-CN" altLang="en-US" sz="1800" dirty="0">
                <a:solidFill>
                  <a:schemeClr val="bg1"/>
                </a:solidFill>
                <a:latin typeface="微软雅黑" panose="020B0503020204020204" pitchFamily="34" charset="-122"/>
                <a:ea typeface="微软雅黑" panose="020B0503020204020204" pitchFamily="34" charset="-122"/>
              </a:rPr>
              <a:t>号令）</a:t>
            </a:r>
          </a:p>
          <a:p>
            <a:pPr>
              <a:lnSpc>
                <a:spcPct val="15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化工（危险化学品）企业保障生产安全十条规定（安监总局</a:t>
            </a:r>
            <a:r>
              <a:rPr lang="en-US" altLang="zh-CN" sz="1800" dirty="0">
                <a:solidFill>
                  <a:schemeClr val="bg1"/>
                </a:solidFill>
                <a:latin typeface="微软雅黑" panose="020B0503020204020204" pitchFamily="34" charset="-122"/>
                <a:ea typeface="微软雅黑" panose="020B0503020204020204" pitchFamily="34" charset="-122"/>
              </a:rPr>
              <a:t>64</a:t>
            </a:r>
            <a:r>
              <a:rPr lang="zh-CN" altLang="en-US" sz="1800" dirty="0">
                <a:solidFill>
                  <a:schemeClr val="bg1"/>
                </a:solidFill>
                <a:latin typeface="微软雅黑" panose="020B0503020204020204" pitchFamily="34" charset="-122"/>
                <a:ea typeface="微软雅黑" panose="020B0503020204020204" pitchFamily="34" charset="-122"/>
              </a:rPr>
              <a:t>号令）</a:t>
            </a:r>
          </a:p>
          <a:p>
            <a:pPr>
              <a:lnSpc>
                <a:spcPct val="15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严防企业粉尘爆炸五条规定</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安监总局</a:t>
            </a:r>
            <a:r>
              <a:rPr lang="en-US" altLang="zh-CN" sz="1800" dirty="0">
                <a:solidFill>
                  <a:schemeClr val="bg1"/>
                </a:solidFill>
                <a:latin typeface="微软雅黑" panose="020B0503020204020204" pitchFamily="34" charset="-122"/>
                <a:ea typeface="微软雅黑" panose="020B0503020204020204" pitchFamily="34" charset="-122"/>
              </a:rPr>
              <a:t>68</a:t>
            </a:r>
            <a:r>
              <a:rPr lang="zh-CN" altLang="en-US" sz="1800" dirty="0">
                <a:solidFill>
                  <a:schemeClr val="bg1"/>
                </a:solidFill>
                <a:latin typeface="微软雅黑" panose="020B0503020204020204" pitchFamily="34" charset="-122"/>
                <a:ea typeface="微软雅黑" panose="020B0503020204020204" pitchFamily="34" charset="-122"/>
              </a:rPr>
              <a:t>号令</a:t>
            </a:r>
            <a:r>
              <a:rPr lang="en-US" altLang="zh-CN" sz="1800" dirty="0">
                <a:solidFill>
                  <a:schemeClr val="bg1"/>
                </a:solidFill>
                <a:latin typeface="微软雅黑" panose="020B0503020204020204" pitchFamily="34" charset="-122"/>
                <a:ea typeface="微软雅黑" panose="020B0503020204020204" pitchFamily="34" charset="-122"/>
              </a:rPr>
              <a:t>)</a:t>
            </a:r>
          </a:p>
          <a:p>
            <a:pPr>
              <a:lnSpc>
                <a:spcPct val="15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有限空间安全作业五条规定（安监总局</a:t>
            </a:r>
            <a:r>
              <a:rPr lang="en-US" altLang="zh-CN" sz="1800" dirty="0">
                <a:solidFill>
                  <a:schemeClr val="bg1"/>
                </a:solidFill>
                <a:latin typeface="微软雅黑" panose="020B0503020204020204" pitchFamily="34" charset="-122"/>
                <a:ea typeface="微软雅黑" panose="020B0503020204020204" pitchFamily="34" charset="-122"/>
              </a:rPr>
              <a:t>69</a:t>
            </a:r>
            <a:r>
              <a:rPr lang="zh-CN" altLang="en-US" sz="1800" dirty="0">
                <a:solidFill>
                  <a:schemeClr val="bg1"/>
                </a:solidFill>
                <a:latin typeface="微软雅黑" panose="020B0503020204020204" pitchFamily="34" charset="-122"/>
                <a:ea typeface="微软雅黑" panose="020B0503020204020204" pitchFamily="34" charset="-122"/>
              </a:rPr>
              <a:t>号令） </a:t>
            </a:r>
          </a:p>
          <a:p>
            <a:pPr>
              <a:lnSpc>
                <a:spcPct val="150000"/>
              </a:lnSpc>
              <a:spcBef>
                <a:spcPts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企业安全生产风险公告六条规定（安监总局</a:t>
            </a:r>
            <a:r>
              <a:rPr lang="en-US" altLang="zh-CN" sz="1800" dirty="0">
                <a:solidFill>
                  <a:schemeClr val="bg1"/>
                </a:solidFill>
                <a:latin typeface="微软雅黑" panose="020B0503020204020204" pitchFamily="34" charset="-122"/>
                <a:ea typeface="微软雅黑" panose="020B0503020204020204" pitchFamily="34" charset="-122"/>
              </a:rPr>
              <a:t>70</a:t>
            </a:r>
            <a:r>
              <a:rPr lang="zh-CN" altLang="en-US" sz="1800" dirty="0">
                <a:solidFill>
                  <a:schemeClr val="bg1"/>
                </a:solidFill>
                <a:latin typeface="微软雅黑" panose="020B0503020204020204" pitchFamily="34" charset="-122"/>
                <a:ea typeface="微软雅黑" panose="020B0503020204020204" pitchFamily="34" charset="-122"/>
              </a:rPr>
              <a:t>号令）</a:t>
            </a:r>
          </a:p>
          <a:p>
            <a:pPr>
              <a:lnSpc>
                <a:spcPct val="150000"/>
              </a:lnSpc>
              <a:spcBef>
                <a:spcPts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企业安全生产应急管理九条规定（安监总局</a:t>
            </a:r>
            <a:r>
              <a:rPr lang="en-US" altLang="zh-CN" sz="1800" dirty="0">
                <a:solidFill>
                  <a:schemeClr val="bg1"/>
                </a:solidFill>
                <a:latin typeface="微软雅黑" panose="020B0503020204020204" pitchFamily="34" charset="-122"/>
                <a:ea typeface="微软雅黑" panose="020B0503020204020204" pitchFamily="34" charset="-122"/>
              </a:rPr>
              <a:t>74</a:t>
            </a:r>
            <a:r>
              <a:rPr lang="zh-CN" altLang="en-US" sz="1800" dirty="0">
                <a:solidFill>
                  <a:schemeClr val="bg1"/>
                </a:solidFill>
                <a:latin typeface="微软雅黑" panose="020B0503020204020204" pitchFamily="34" charset="-122"/>
                <a:ea typeface="微软雅黑" panose="020B0503020204020204" pitchFamily="34" charset="-122"/>
              </a:rPr>
              <a:t>号令）</a:t>
            </a:r>
          </a:p>
        </p:txBody>
      </p:sp>
      <p:sp>
        <p:nvSpPr>
          <p:cNvPr id="10" name="矩形 9">
            <a:extLst>
              <a:ext uri="{FF2B5EF4-FFF2-40B4-BE49-F238E27FC236}">
                <a16:creationId xmlns:a16="http://schemas.microsoft.com/office/drawing/2014/main" id="{B731C90A-B795-4A03-B71B-1D2CF3503CE0}"/>
              </a:ext>
            </a:extLst>
          </p:cNvPr>
          <p:cNvSpPr/>
          <p:nvPr/>
        </p:nvSpPr>
        <p:spPr>
          <a:xfrm>
            <a:off x="4673599" y="811601"/>
            <a:ext cx="1005403" cy="584775"/>
          </a:xfrm>
          <a:prstGeom prst="rect">
            <a:avLst/>
          </a:prstGeom>
        </p:spPr>
        <p:txBody>
          <a:bodyPr wrap="none">
            <a:spAutoFit/>
          </a:bodyPr>
          <a:lstStyle/>
          <a:p>
            <a:r>
              <a:rPr lang="zh-CN" altLang="en-US" sz="3200" b="1" dirty="0">
                <a:solidFill>
                  <a:srgbClr val="012061"/>
                </a:solidFill>
                <a:latin typeface="微软雅黑" panose="020B0503020204020204" pitchFamily="34" charset="-122"/>
                <a:ea typeface="微软雅黑" panose="020B0503020204020204" pitchFamily="34" charset="-122"/>
              </a:rPr>
              <a:t>指令</a:t>
            </a:r>
          </a:p>
        </p:txBody>
      </p:sp>
    </p:spTree>
    <p:extLst>
      <p:ext uri="{BB962C8B-B14F-4D97-AF65-F5344CB8AC3E}">
        <p14:creationId xmlns:p14="http://schemas.microsoft.com/office/powerpoint/2010/main" val="266134700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707266"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6</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2" name="矩形 1">
            <a:extLst>
              <a:ext uri="{FF2B5EF4-FFF2-40B4-BE49-F238E27FC236}">
                <a16:creationId xmlns:a16="http://schemas.microsoft.com/office/drawing/2014/main" id="{18E91EBD-5F77-4CD8-8103-F628999E63CB}"/>
              </a:ext>
            </a:extLst>
          </p:cNvPr>
          <p:cNvSpPr/>
          <p:nvPr/>
        </p:nvSpPr>
        <p:spPr>
          <a:xfrm>
            <a:off x="5657415" y="48571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痛</a:t>
            </a:r>
          </a:p>
        </p:txBody>
      </p:sp>
    </p:spTree>
    <p:extLst>
      <p:ext uri="{BB962C8B-B14F-4D97-AF65-F5344CB8AC3E}">
        <p14:creationId xmlns:p14="http://schemas.microsoft.com/office/powerpoint/2010/main" val="2271786351"/>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E45FAEE-F271-4CC6-9E17-2A417AF960C2}"/>
              </a:ext>
            </a:extLst>
          </p:cNvPr>
          <p:cNvSpPr/>
          <p:nvPr/>
        </p:nvSpPr>
        <p:spPr>
          <a:xfrm>
            <a:off x="1705427" y="2331975"/>
            <a:ext cx="10486573" cy="363165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Rectangle 5">
            <a:extLst>
              <a:ext uri="{FF2B5EF4-FFF2-40B4-BE49-F238E27FC236}">
                <a16:creationId xmlns:a16="http://schemas.microsoft.com/office/drawing/2014/main" id="{F969E224-8594-4D1B-A18A-58F5F589CDA4}"/>
              </a:ext>
            </a:extLst>
          </p:cNvPr>
          <p:cNvSpPr>
            <a:spLocks noChangeArrowheads="1"/>
          </p:cNvSpPr>
          <p:nvPr/>
        </p:nvSpPr>
        <p:spPr bwMode="auto">
          <a:xfrm>
            <a:off x="5556068" y="1043476"/>
            <a:ext cx="5802810" cy="100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dirty="0">
                <a:solidFill>
                  <a:srgbClr val="012061"/>
                </a:solidFill>
                <a:latin typeface="微软雅黑" panose="020B0503020204020204" pitchFamily="34" charset="-122"/>
                <a:ea typeface="微软雅黑" panose="020B0503020204020204" pitchFamily="34" charset="-122"/>
              </a:rPr>
              <a:t>江苏省苏州昆山市中荣金属制品有限公司“</a:t>
            </a:r>
            <a:r>
              <a:rPr lang="en-US" altLang="zh-CN" sz="2400" b="1" dirty="0">
                <a:solidFill>
                  <a:srgbClr val="012061"/>
                </a:solidFill>
                <a:latin typeface="微软雅黑" panose="020B0503020204020204" pitchFamily="34" charset="-122"/>
                <a:ea typeface="微软雅黑" panose="020B0503020204020204" pitchFamily="34" charset="-122"/>
              </a:rPr>
              <a:t>8•2”</a:t>
            </a:r>
            <a:r>
              <a:rPr lang="zh-CN" altLang="en-US" sz="2400" b="1" dirty="0">
                <a:solidFill>
                  <a:srgbClr val="012061"/>
                </a:solidFill>
                <a:latin typeface="微软雅黑" panose="020B0503020204020204" pitchFamily="34" charset="-122"/>
                <a:ea typeface="微软雅黑" panose="020B0503020204020204" pitchFamily="34" charset="-122"/>
              </a:rPr>
              <a:t>特别重大爆炸事故</a:t>
            </a:r>
          </a:p>
        </p:txBody>
      </p:sp>
      <p:pic>
        <p:nvPicPr>
          <p:cNvPr id="6" name="图片 5">
            <a:extLst>
              <a:ext uri="{FF2B5EF4-FFF2-40B4-BE49-F238E27FC236}">
                <a16:creationId xmlns:a16="http://schemas.microsoft.com/office/drawing/2014/main" id="{A856B387-B281-45DB-9304-AB5557A6CC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64230" y="685799"/>
            <a:ext cx="7939315" cy="4847771"/>
          </a:xfrm>
          <a:prstGeom prst="rect">
            <a:avLst/>
          </a:prstGeom>
        </p:spPr>
      </p:pic>
      <p:pic>
        <p:nvPicPr>
          <p:cNvPr id="7" name="Picture 11" descr="20140802182441-694715526">
            <a:extLst>
              <a:ext uri="{FF2B5EF4-FFF2-40B4-BE49-F238E27FC236}">
                <a16:creationId xmlns:a16="http://schemas.microsoft.com/office/drawing/2014/main" id="{95369D56-9726-45DB-94D2-CD956573B1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68399" y="1123950"/>
            <a:ext cx="5802810" cy="363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id="{82EE2D05-E8EB-4F09-A484-03A6A85EC8EC}"/>
              </a:ext>
            </a:extLst>
          </p:cNvPr>
          <p:cNvSpPr/>
          <p:nvPr/>
        </p:nvSpPr>
        <p:spPr>
          <a:xfrm>
            <a:off x="5556068" y="2841806"/>
            <a:ext cx="6142446" cy="2536400"/>
          </a:xfrm>
          <a:prstGeom prst="rect">
            <a:avLst/>
          </a:prstGeom>
        </p:spPr>
        <p:txBody>
          <a:bodyPr wrap="square">
            <a:spAutoFit/>
          </a:bodyPr>
          <a:lstStyle/>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2014</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日</a:t>
            </a: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时</a:t>
            </a:r>
            <a:r>
              <a:rPr lang="en-US" altLang="zh-CN" dirty="0">
                <a:solidFill>
                  <a:schemeClr val="bg1"/>
                </a:solidFill>
                <a:latin typeface="微软雅黑" panose="020B0503020204020204" pitchFamily="34" charset="-122"/>
                <a:ea typeface="微软雅黑" panose="020B0503020204020204" pitchFamily="34" charset="-122"/>
              </a:rPr>
              <a:t>34</a:t>
            </a:r>
            <a:r>
              <a:rPr lang="zh-CN" altLang="en-US" dirty="0">
                <a:solidFill>
                  <a:schemeClr val="bg1"/>
                </a:solidFill>
                <a:latin typeface="微软雅黑" panose="020B0503020204020204" pitchFamily="34" charset="-122"/>
                <a:ea typeface="微软雅黑" panose="020B0503020204020204" pitchFamily="34" charset="-122"/>
              </a:rPr>
              <a:t>分，苏州市昆山市昆山中荣金属制品有限公司抛光二车间发生特别重大铝粉尘爆炸事故，当天造成</a:t>
            </a:r>
            <a:r>
              <a:rPr lang="en-US" altLang="zh-CN" dirty="0">
                <a:solidFill>
                  <a:schemeClr val="bg1"/>
                </a:solidFill>
                <a:latin typeface="微软雅黑" panose="020B0503020204020204" pitchFamily="34" charset="-122"/>
                <a:ea typeface="微软雅黑" panose="020B0503020204020204" pitchFamily="34" charset="-122"/>
              </a:rPr>
              <a:t>75</a:t>
            </a:r>
            <a:r>
              <a:rPr lang="zh-CN" altLang="en-US" dirty="0">
                <a:solidFill>
                  <a:schemeClr val="bg1"/>
                </a:solidFill>
                <a:latin typeface="微软雅黑" panose="020B0503020204020204" pitchFamily="34" charset="-122"/>
                <a:ea typeface="微软雅黑" panose="020B0503020204020204" pitchFamily="34" charset="-122"/>
              </a:rPr>
              <a:t>人死亡、</a:t>
            </a:r>
            <a:r>
              <a:rPr lang="en-US" altLang="zh-CN" dirty="0">
                <a:solidFill>
                  <a:schemeClr val="bg1"/>
                </a:solidFill>
                <a:latin typeface="微软雅黑" panose="020B0503020204020204" pitchFamily="34" charset="-122"/>
                <a:ea typeface="微软雅黑" panose="020B0503020204020204" pitchFamily="34" charset="-122"/>
              </a:rPr>
              <a:t>185</a:t>
            </a:r>
            <a:r>
              <a:rPr lang="zh-CN" altLang="en-US" dirty="0">
                <a:solidFill>
                  <a:schemeClr val="bg1"/>
                </a:solidFill>
                <a:latin typeface="微软雅黑" panose="020B0503020204020204" pitchFamily="34" charset="-122"/>
                <a:ea typeface="微软雅黑" panose="020B0503020204020204" pitchFamily="34" charset="-122"/>
              </a:rPr>
              <a:t>人受伤。依照</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生产安全事故报告和调查处理条例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（国务院令第</a:t>
            </a:r>
            <a:r>
              <a:rPr lang="en-US" altLang="zh-CN" dirty="0">
                <a:solidFill>
                  <a:schemeClr val="bg1"/>
                </a:solidFill>
                <a:latin typeface="微软雅黑" panose="020B0503020204020204" pitchFamily="34" charset="-122"/>
                <a:ea typeface="微软雅黑" panose="020B0503020204020204" pitchFamily="34" charset="-122"/>
              </a:rPr>
              <a:t>493</a:t>
            </a:r>
            <a:r>
              <a:rPr lang="zh-CN" altLang="en-US" dirty="0">
                <a:solidFill>
                  <a:schemeClr val="bg1"/>
                </a:solidFill>
                <a:latin typeface="微软雅黑" panose="020B0503020204020204" pitchFamily="34" charset="-122"/>
                <a:ea typeface="微软雅黑" panose="020B0503020204020204" pitchFamily="34" charset="-122"/>
              </a:rPr>
              <a:t>号）规定的事故发生后</a:t>
            </a:r>
            <a:r>
              <a:rPr lang="en-US" altLang="zh-CN" dirty="0">
                <a:solidFill>
                  <a:schemeClr val="bg1"/>
                </a:solidFill>
                <a:latin typeface="微软雅黑" panose="020B0503020204020204" pitchFamily="34" charset="-122"/>
                <a:ea typeface="微软雅黑" panose="020B0503020204020204" pitchFamily="34" charset="-122"/>
              </a:rPr>
              <a:t>30</a:t>
            </a:r>
            <a:r>
              <a:rPr lang="zh-CN" altLang="en-US" dirty="0">
                <a:solidFill>
                  <a:schemeClr val="bg1"/>
                </a:solidFill>
                <a:latin typeface="微软雅黑" panose="020B0503020204020204" pitchFamily="34" charset="-122"/>
                <a:ea typeface="微软雅黑" panose="020B0503020204020204" pitchFamily="34" charset="-122"/>
              </a:rPr>
              <a:t>日报告期，共有</a:t>
            </a:r>
            <a:r>
              <a:rPr lang="en-US" altLang="zh-CN" dirty="0">
                <a:solidFill>
                  <a:schemeClr val="bg1"/>
                </a:solidFill>
                <a:latin typeface="微软雅黑" panose="020B0503020204020204" pitchFamily="34" charset="-122"/>
                <a:ea typeface="微软雅黑" panose="020B0503020204020204" pitchFamily="34" charset="-122"/>
              </a:rPr>
              <a:t>97</a:t>
            </a:r>
            <a:r>
              <a:rPr lang="zh-CN" altLang="en-US" dirty="0">
                <a:solidFill>
                  <a:schemeClr val="bg1"/>
                </a:solidFill>
                <a:latin typeface="微软雅黑" panose="020B0503020204020204" pitchFamily="34" charset="-122"/>
                <a:ea typeface="微软雅黑" panose="020B0503020204020204" pitchFamily="34" charset="-122"/>
              </a:rPr>
              <a:t>人死亡、</a:t>
            </a:r>
            <a:r>
              <a:rPr lang="en-US" altLang="zh-CN" dirty="0">
                <a:solidFill>
                  <a:schemeClr val="bg1"/>
                </a:solidFill>
                <a:latin typeface="微软雅黑" panose="020B0503020204020204" pitchFamily="34" charset="-122"/>
                <a:ea typeface="微软雅黑" panose="020B0503020204020204" pitchFamily="34" charset="-122"/>
              </a:rPr>
              <a:t>163</a:t>
            </a:r>
            <a:r>
              <a:rPr lang="zh-CN" altLang="en-US" dirty="0">
                <a:solidFill>
                  <a:schemeClr val="bg1"/>
                </a:solidFill>
                <a:latin typeface="微软雅黑" panose="020B0503020204020204" pitchFamily="34" charset="-122"/>
                <a:ea typeface="微软雅黑" panose="020B0503020204020204" pitchFamily="34" charset="-122"/>
              </a:rPr>
              <a:t>人受伤，事故报告期后，经全力抢救医治无效陆续死亡</a:t>
            </a:r>
            <a:r>
              <a:rPr lang="en-US" altLang="zh-CN" dirty="0">
                <a:solidFill>
                  <a:schemeClr val="bg1"/>
                </a:solidFill>
                <a:latin typeface="微软雅黑" panose="020B0503020204020204" pitchFamily="34" charset="-122"/>
                <a:ea typeface="微软雅黑" panose="020B0503020204020204" pitchFamily="34" charset="-122"/>
              </a:rPr>
              <a:t>49</a:t>
            </a:r>
            <a:r>
              <a:rPr lang="zh-CN" altLang="en-US" dirty="0">
                <a:solidFill>
                  <a:schemeClr val="bg1"/>
                </a:solidFill>
                <a:latin typeface="微软雅黑" panose="020B0503020204020204" pitchFamily="34" charset="-122"/>
                <a:ea typeface="微软雅黑" panose="020B0503020204020204" pitchFamily="34" charset="-122"/>
              </a:rPr>
              <a:t>人，直接经济损失</a:t>
            </a:r>
            <a:r>
              <a:rPr lang="en-US" altLang="zh-CN" dirty="0">
                <a:solidFill>
                  <a:schemeClr val="bg1"/>
                </a:solidFill>
                <a:latin typeface="微软雅黑" panose="020B0503020204020204" pitchFamily="34" charset="-122"/>
                <a:ea typeface="微软雅黑" panose="020B0503020204020204" pitchFamily="34" charset="-122"/>
              </a:rPr>
              <a:t>3.51</a:t>
            </a:r>
            <a:r>
              <a:rPr lang="zh-CN" altLang="en-US" dirty="0">
                <a:solidFill>
                  <a:schemeClr val="bg1"/>
                </a:solidFill>
                <a:latin typeface="微软雅黑" panose="020B0503020204020204" pitchFamily="34" charset="-122"/>
                <a:ea typeface="微软雅黑" panose="020B0503020204020204" pitchFamily="34" charset="-122"/>
              </a:rPr>
              <a:t>亿元。</a:t>
            </a:r>
          </a:p>
        </p:txBody>
      </p:sp>
    </p:spTree>
    <p:extLst>
      <p:ext uri="{BB962C8B-B14F-4D97-AF65-F5344CB8AC3E}">
        <p14:creationId xmlns:p14="http://schemas.microsoft.com/office/powerpoint/2010/main" val="7515718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44868C-5B5A-4D64-A635-0767D3E09DC8}"/>
              </a:ext>
            </a:extLst>
          </p:cNvPr>
          <p:cNvSpPr txBox="1">
            <a:spLocks noChangeArrowheads="1"/>
          </p:cNvSpPr>
          <p:nvPr/>
        </p:nvSpPr>
        <p:spPr>
          <a:xfrm>
            <a:off x="4085772" y="2160800"/>
            <a:ext cx="7395029" cy="253640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ct val="0"/>
              </a:spcBef>
              <a:buFontTx/>
              <a:buNone/>
            </a:pPr>
            <a:r>
              <a:rPr lang="zh-CN" altLang="en-US" sz="1800" dirty="0">
                <a:latin typeface="微软雅黑" panose="020B0503020204020204" pitchFamily="34" charset="-122"/>
                <a:ea typeface="微软雅黑" panose="020B0503020204020204" pitchFamily="34" charset="-122"/>
              </a:rPr>
              <a:t>事故车间除尘系统较长时间未按规定清理，铝粉尘集聚。除尘系统风机开启后，打磨过程产生的高温颗粒在集尘桶上方形成粉尘云。除尘器集尘桶锈蚀破损，桶内铝粉受潮，发生氧化放热反应，达到粉尘云的引燃温度，引发除尘系统及车间的系列爆炸。因没有泄爆装置，爆炸产生的高温气体和燃烧物瞬间经除尘管道从各吸尘口喷出，导致全车间所有工位操作人员直接受到爆炸冲击，造成群死群伤。</a:t>
            </a:r>
          </a:p>
        </p:txBody>
      </p:sp>
      <p:sp>
        <p:nvSpPr>
          <p:cNvPr id="5" name="矩形 4">
            <a:extLst>
              <a:ext uri="{FF2B5EF4-FFF2-40B4-BE49-F238E27FC236}">
                <a16:creationId xmlns:a16="http://schemas.microsoft.com/office/drawing/2014/main" id="{06E8F9BA-36E3-4BCD-9ADB-C262E956F8A2}"/>
              </a:ext>
            </a:extLst>
          </p:cNvPr>
          <p:cNvSpPr/>
          <p:nvPr/>
        </p:nvSpPr>
        <p:spPr>
          <a:xfrm>
            <a:off x="711199" y="1825173"/>
            <a:ext cx="1262743" cy="3207657"/>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a:extLst>
              <a:ext uri="{FF2B5EF4-FFF2-40B4-BE49-F238E27FC236}">
                <a16:creationId xmlns:a16="http://schemas.microsoft.com/office/drawing/2014/main" id="{7238FB14-4DEB-420D-995E-B454A6920E48}"/>
              </a:ext>
            </a:extLst>
          </p:cNvPr>
          <p:cNvSpPr/>
          <p:nvPr/>
        </p:nvSpPr>
        <p:spPr>
          <a:xfrm>
            <a:off x="997855" y="2274840"/>
            <a:ext cx="689430" cy="2308324"/>
          </a:xfrm>
          <a:prstGeom prst="rect">
            <a:avLst/>
          </a:prstGeom>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直接原因</a:t>
            </a:r>
            <a:endParaRPr lang="zh-CN" altLang="en-US" sz="3600" b="1" dirty="0">
              <a:solidFill>
                <a:schemeClr val="bg1"/>
              </a:solidFill>
            </a:endParaRPr>
          </a:p>
        </p:txBody>
      </p:sp>
      <p:sp>
        <p:nvSpPr>
          <p:cNvPr id="7" name="箭头: V 形 6">
            <a:extLst>
              <a:ext uri="{FF2B5EF4-FFF2-40B4-BE49-F238E27FC236}">
                <a16:creationId xmlns:a16="http://schemas.microsoft.com/office/drawing/2014/main" id="{B16BA7D9-F292-4762-B42B-45C8BF5B982B}"/>
              </a:ext>
            </a:extLst>
          </p:cNvPr>
          <p:cNvSpPr/>
          <p:nvPr/>
        </p:nvSpPr>
        <p:spPr>
          <a:xfrm>
            <a:off x="2304142" y="2877459"/>
            <a:ext cx="827315" cy="1103085"/>
          </a:xfrm>
          <a:prstGeom prst="chevron">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箭头: V 形 7">
            <a:extLst>
              <a:ext uri="{FF2B5EF4-FFF2-40B4-BE49-F238E27FC236}">
                <a16:creationId xmlns:a16="http://schemas.microsoft.com/office/drawing/2014/main" id="{B40BCFB0-468C-4013-A905-E1676698115C}"/>
              </a:ext>
            </a:extLst>
          </p:cNvPr>
          <p:cNvSpPr/>
          <p:nvPr/>
        </p:nvSpPr>
        <p:spPr>
          <a:xfrm>
            <a:off x="3011713" y="2877458"/>
            <a:ext cx="827315" cy="1103085"/>
          </a:xfrm>
          <a:prstGeom prst="chevron">
            <a:avLst/>
          </a:prstGeom>
          <a:solidFill>
            <a:srgbClr val="012061">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80264301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9909A832-AACF-4FEE-B73C-ABF41C35239B}"/>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B6FC830F-5039-4519-9A00-77FC69A72E5A}"/>
              </a:ext>
            </a:extLst>
          </p:cNvPr>
          <p:cNvSpPr>
            <a:spLocks noChangeArrowheads="1"/>
          </p:cNvSpPr>
          <p:nvPr/>
        </p:nvSpPr>
        <p:spPr bwMode="auto">
          <a:xfrm>
            <a:off x="1302657" y="209037"/>
            <a:ext cx="722505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012061"/>
                </a:solidFill>
                <a:latin typeface="华文中宋" panose="02010600040101010101" pitchFamily="2" charset="-122"/>
                <a:ea typeface="华文中宋" panose="02010600040101010101" pitchFamily="2" charset="-122"/>
              </a:rPr>
              <a:t>对事故有关责任人员及责任单位的处理 </a:t>
            </a:r>
          </a:p>
        </p:txBody>
      </p:sp>
      <p:sp>
        <p:nvSpPr>
          <p:cNvPr id="6" name="直角三角形 5">
            <a:extLst>
              <a:ext uri="{FF2B5EF4-FFF2-40B4-BE49-F238E27FC236}">
                <a16:creationId xmlns:a16="http://schemas.microsoft.com/office/drawing/2014/main" id="{6C19E8A9-3E60-4EA8-B417-5858775ED63A}"/>
              </a:ext>
            </a:extLst>
          </p:cNvPr>
          <p:cNvSpPr/>
          <p:nvPr/>
        </p:nvSpPr>
        <p:spPr>
          <a:xfrm rot="10800000" flipV="1">
            <a:off x="395409"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0B2BF5E-3E54-4CAE-992C-03E6C7CFDB23}"/>
              </a:ext>
            </a:extLst>
          </p:cNvPr>
          <p:cNvSpPr/>
          <p:nvPr/>
        </p:nvSpPr>
        <p:spPr>
          <a:xfrm>
            <a:off x="307825" y="1183800"/>
            <a:ext cx="3050835" cy="400110"/>
          </a:xfrm>
          <a:prstGeom prst="rect">
            <a:avLst/>
          </a:prstGeom>
        </p:spPr>
        <p:txBody>
          <a:bodyPr wrap="none">
            <a:spAutoFit/>
          </a:bodyPr>
          <a:lstStyle/>
          <a:p>
            <a:r>
              <a:rPr lang="zh-CN" altLang="en-US" sz="2000" b="1" dirty="0">
                <a:solidFill>
                  <a:srgbClr val="012061"/>
                </a:solidFill>
                <a:latin typeface="微软雅黑" panose="020B0503020204020204" pitchFamily="34" charset="-122"/>
                <a:ea typeface="微软雅黑" panose="020B0503020204020204" pitchFamily="34" charset="-122"/>
              </a:rPr>
              <a:t>司法机关已批准逮捕</a:t>
            </a:r>
            <a:r>
              <a:rPr lang="en-US" altLang="zh-CN" sz="2000" b="1" dirty="0">
                <a:solidFill>
                  <a:srgbClr val="012061"/>
                </a:solidFill>
                <a:latin typeface="微软雅黑" panose="020B0503020204020204" pitchFamily="34" charset="-122"/>
                <a:ea typeface="微软雅黑" panose="020B0503020204020204" pitchFamily="34" charset="-122"/>
              </a:rPr>
              <a:t>18</a:t>
            </a:r>
            <a:r>
              <a:rPr lang="zh-CN" altLang="en-US" sz="2000" b="1" dirty="0">
                <a:solidFill>
                  <a:srgbClr val="012061"/>
                </a:solidFill>
                <a:latin typeface="微软雅黑" panose="020B0503020204020204" pitchFamily="34" charset="-122"/>
                <a:ea typeface="微软雅黑" panose="020B0503020204020204" pitchFamily="34" charset="-122"/>
              </a:rPr>
              <a:t>人</a:t>
            </a:r>
          </a:p>
        </p:txBody>
      </p:sp>
      <p:sp>
        <p:nvSpPr>
          <p:cNvPr id="8" name="直角三角形 7">
            <a:extLst>
              <a:ext uri="{FF2B5EF4-FFF2-40B4-BE49-F238E27FC236}">
                <a16:creationId xmlns:a16="http://schemas.microsoft.com/office/drawing/2014/main" id="{38AF082A-B672-4339-A76C-D77D953D57A1}"/>
              </a:ext>
            </a:extLst>
          </p:cNvPr>
          <p:cNvSpPr/>
          <p:nvPr/>
        </p:nvSpPr>
        <p:spPr>
          <a:xfrm rot="10800000" flipV="1">
            <a:off x="395412" y="238750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a:extLst>
              <a:ext uri="{FF2B5EF4-FFF2-40B4-BE49-F238E27FC236}">
                <a16:creationId xmlns:a16="http://schemas.microsoft.com/office/drawing/2014/main" id="{A164D482-7C3C-4E13-8C35-919B499BA85E}"/>
              </a:ext>
            </a:extLst>
          </p:cNvPr>
          <p:cNvSpPr/>
          <p:nvPr/>
        </p:nvSpPr>
        <p:spPr>
          <a:xfrm rot="10800000" flipV="1">
            <a:off x="395411" y="290682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a:extLst>
              <a:ext uri="{FF2B5EF4-FFF2-40B4-BE49-F238E27FC236}">
                <a16:creationId xmlns:a16="http://schemas.microsoft.com/office/drawing/2014/main" id="{C942FA9A-0330-4088-967C-389EACBD47EC}"/>
              </a:ext>
            </a:extLst>
          </p:cNvPr>
          <p:cNvSpPr/>
          <p:nvPr/>
        </p:nvSpPr>
        <p:spPr>
          <a:xfrm rot="10800000" flipV="1">
            <a:off x="395411" y="342613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33CFEB9-EC89-4656-BEC8-BCEC530EEDDB}"/>
              </a:ext>
            </a:extLst>
          </p:cNvPr>
          <p:cNvSpPr/>
          <p:nvPr/>
        </p:nvSpPr>
        <p:spPr>
          <a:xfrm>
            <a:off x="725247" y="1830952"/>
            <a:ext cx="2031325"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吴基滔（台商），</a:t>
            </a:r>
          </a:p>
        </p:txBody>
      </p:sp>
      <p:sp>
        <p:nvSpPr>
          <p:cNvPr id="16" name="矩形 15">
            <a:extLst>
              <a:ext uri="{FF2B5EF4-FFF2-40B4-BE49-F238E27FC236}">
                <a16:creationId xmlns:a16="http://schemas.microsoft.com/office/drawing/2014/main" id="{24674909-41A9-40FC-999B-F5A2ECB215B6}"/>
              </a:ext>
            </a:extLst>
          </p:cNvPr>
          <p:cNvSpPr/>
          <p:nvPr/>
        </p:nvSpPr>
        <p:spPr>
          <a:xfrm>
            <a:off x="2718135" y="1846341"/>
            <a:ext cx="203132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中荣公司董事长。</a:t>
            </a:r>
          </a:p>
        </p:txBody>
      </p:sp>
      <p:sp>
        <p:nvSpPr>
          <p:cNvPr id="17" name="矩形 16">
            <a:extLst>
              <a:ext uri="{FF2B5EF4-FFF2-40B4-BE49-F238E27FC236}">
                <a16:creationId xmlns:a16="http://schemas.microsoft.com/office/drawing/2014/main" id="{020DFAEB-6ED9-4BB4-90ED-D58CE74088C1}"/>
              </a:ext>
            </a:extLst>
          </p:cNvPr>
          <p:cNvSpPr/>
          <p:nvPr/>
        </p:nvSpPr>
        <p:spPr>
          <a:xfrm>
            <a:off x="725248" y="2372367"/>
            <a:ext cx="2031325"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林伯昌（台商），</a:t>
            </a:r>
          </a:p>
        </p:txBody>
      </p:sp>
      <p:sp>
        <p:nvSpPr>
          <p:cNvPr id="18" name="矩形 17">
            <a:extLst>
              <a:ext uri="{FF2B5EF4-FFF2-40B4-BE49-F238E27FC236}">
                <a16:creationId xmlns:a16="http://schemas.microsoft.com/office/drawing/2014/main" id="{296A9B32-0642-45BD-9158-3994BEDD6164}"/>
              </a:ext>
            </a:extLst>
          </p:cNvPr>
          <p:cNvSpPr/>
          <p:nvPr/>
        </p:nvSpPr>
        <p:spPr>
          <a:xfrm>
            <a:off x="2718135" y="2400711"/>
            <a:ext cx="203132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中荣公司总经理。</a:t>
            </a:r>
          </a:p>
        </p:txBody>
      </p:sp>
      <p:sp>
        <p:nvSpPr>
          <p:cNvPr id="19" name="矩形 18">
            <a:extLst>
              <a:ext uri="{FF2B5EF4-FFF2-40B4-BE49-F238E27FC236}">
                <a16:creationId xmlns:a16="http://schemas.microsoft.com/office/drawing/2014/main" id="{49400F91-D693-4531-8584-36077946140A}"/>
              </a:ext>
            </a:extLst>
          </p:cNvPr>
          <p:cNvSpPr/>
          <p:nvPr/>
        </p:nvSpPr>
        <p:spPr>
          <a:xfrm>
            <a:off x="725247" y="2903151"/>
            <a:ext cx="2031325"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吴升宪（台商），</a:t>
            </a:r>
          </a:p>
        </p:txBody>
      </p:sp>
      <p:sp>
        <p:nvSpPr>
          <p:cNvPr id="20" name="矩形 19">
            <a:extLst>
              <a:ext uri="{FF2B5EF4-FFF2-40B4-BE49-F238E27FC236}">
                <a16:creationId xmlns:a16="http://schemas.microsoft.com/office/drawing/2014/main" id="{FED070CC-6B09-4345-9A13-3F0346A1C143}"/>
              </a:ext>
            </a:extLst>
          </p:cNvPr>
          <p:cNvSpPr/>
          <p:nvPr/>
        </p:nvSpPr>
        <p:spPr>
          <a:xfrm>
            <a:off x="2718135" y="2923426"/>
            <a:ext cx="180049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中荣公司经理。</a:t>
            </a:r>
          </a:p>
        </p:txBody>
      </p:sp>
      <p:sp>
        <p:nvSpPr>
          <p:cNvPr id="21" name="矩形 20">
            <a:extLst>
              <a:ext uri="{FF2B5EF4-FFF2-40B4-BE49-F238E27FC236}">
                <a16:creationId xmlns:a16="http://schemas.microsoft.com/office/drawing/2014/main" id="{3FCA7FEC-D6D0-4F85-B121-5D1DC66F06B7}"/>
              </a:ext>
            </a:extLst>
          </p:cNvPr>
          <p:cNvSpPr/>
          <p:nvPr/>
        </p:nvSpPr>
        <p:spPr>
          <a:xfrm>
            <a:off x="743755" y="3399188"/>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陈艺</a:t>
            </a:r>
          </a:p>
        </p:txBody>
      </p:sp>
      <p:sp>
        <p:nvSpPr>
          <p:cNvPr id="22" name="矩形 21">
            <a:extLst>
              <a:ext uri="{FF2B5EF4-FFF2-40B4-BE49-F238E27FC236}">
                <a16:creationId xmlns:a16="http://schemas.microsoft.com/office/drawing/2014/main" id="{D71F7459-1730-4346-921D-BE2A5D121351}"/>
              </a:ext>
            </a:extLst>
          </p:cNvPr>
          <p:cNvSpPr/>
          <p:nvPr/>
        </p:nvSpPr>
        <p:spPr>
          <a:xfrm>
            <a:off x="1714554" y="3290827"/>
            <a:ext cx="390519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昆山开发区管委会副主任、党工委委员，安委会主任</a:t>
            </a:r>
          </a:p>
        </p:txBody>
      </p:sp>
      <p:sp>
        <p:nvSpPr>
          <p:cNvPr id="23" name="直角三角形 22">
            <a:extLst>
              <a:ext uri="{FF2B5EF4-FFF2-40B4-BE49-F238E27FC236}">
                <a16:creationId xmlns:a16="http://schemas.microsoft.com/office/drawing/2014/main" id="{410F637B-A6EE-40A1-851E-D6DE9D09CA5D}"/>
              </a:ext>
            </a:extLst>
          </p:cNvPr>
          <p:cNvSpPr/>
          <p:nvPr/>
        </p:nvSpPr>
        <p:spPr>
          <a:xfrm rot="10800000" flipV="1">
            <a:off x="395411" y="394544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a:extLst>
              <a:ext uri="{FF2B5EF4-FFF2-40B4-BE49-F238E27FC236}">
                <a16:creationId xmlns:a16="http://schemas.microsoft.com/office/drawing/2014/main" id="{00C8F96C-2704-4C58-A27C-D12792CA1CB1}"/>
              </a:ext>
            </a:extLst>
          </p:cNvPr>
          <p:cNvSpPr/>
          <p:nvPr/>
        </p:nvSpPr>
        <p:spPr>
          <a:xfrm rot="10800000" flipV="1">
            <a:off x="395411" y="446476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a:extLst>
              <a:ext uri="{FF2B5EF4-FFF2-40B4-BE49-F238E27FC236}">
                <a16:creationId xmlns:a16="http://schemas.microsoft.com/office/drawing/2014/main" id="{D95C55D0-FEBB-4D7E-B3B6-67327CE201AF}"/>
              </a:ext>
            </a:extLst>
          </p:cNvPr>
          <p:cNvSpPr/>
          <p:nvPr/>
        </p:nvSpPr>
        <p:spPr>
          <a:xfrm rot="10800000" flipV="1">
            <a:off x="395410" y="498407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三角形 25">
            <a:extLst>
              <a:ext uri="{FF2B5EF4-FFF2-40B4-BE49-F238E27FC236}">
                <a16:creationId xmlns:a16="http://schemas.microsoft.com/office/drawing/2014/main" id="{49BCAE5D-7219-44A5-BA7D-98A690969C48}"/>
              </a:ext>
            </a:extLst>
          </p:cNvPr>
          <p:cNvSpPr/>
          <p:nvPr/>
        </p:nvSpPr>
        <p:spPr>
          <a:xfrm rot="10800000" flipV="1">
            <a:off x="395410" y="550339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CA4AB405-5140-490A-96BF-93F7C46479B4}"/>
              </a:ext>
            </a:extLst>
          </p:cNvPr>
          <p:cNvSpPr/>
          <p:nvPr/>
        </p:nvSpPr>
        <p:spPr>
          <a:xfrm>
            <a:off x="748659" y="3934286"/>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黄惠林，</a:t>
            </a:r>
          </a:p>
        </p:txBody>
      </p:sp>
      <p:sp>
        <p:nvSpPr>
          <p:cNvPr id="28" name="矩形 27">
            <a:extLst>
              <a:ext uri="{FF2B5EF4-FFF2-40B4-BE49-F238E27FC236}">
                <a16:creationId xmlns:a16="http://schemas.microsoft.com/office/drawing/2014/main" id="{7293F61E-FD09-4263-94F2-46FBB3C71B00}"/>
              </a:ext>
            </a:extLst>
          </p:cNvPr>
          <p:cNvSpPr/>
          <p:nvPr/>
        </p:nvSpPr>
        <p:spPr>
          <a:xfrm>
            <a:off x="1734454" y="3827992"/>
            <a:ext cx="399868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昆山开发区经济发展和环境保护局副局长兼安委会副主任</a:t>
            </a:r>
          </a:p>
        </p:txBody>
      </p:sp>
      <p:sp>
        <p:nvSpPr>
          <p:cNvPr id="29" name="矩形 28">
            <a:extLst>
              <a:ext uri="{FF2B5EF4-FFF2-40B4-BE49-F238E27FC236}">
                <a16:creationId xmlns:a16="http://schemas.microsoft.com/office/drawing/2014/main" id="{7CABA867-4129-49FF-8577-E374FFE3B36E}"/>
              </a:ext>
            </a:extLst>
          </p:cNvPr>
          <p:cNvSpPr/>
          <p:nvPr/>
        </p:nvSpPr>
        <p:spPr>
          <a:xfrm>
            <a:off x="725247" y="4474561"/>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陆冠峰，</a:t>
            </a:r>
          </a:p>
        </p:txBody>
      </p:sp>
      <p:sp>
        <p:nvSpPr>
          <p:cNvPr id="30" name="矩形 29">
            <a:extLst>
              <a:ext uri="{FF2B5EF4-FFF2-40B4-BE49-F238E27FC236}">
                <a16:creationId xmlns:a16="http://schemas.microsoft.com/office/drawing/2014/main" id="{8C0A8546-2133-4676-8376-5CD68686F7CA}"/>
              </a:ext>
            </a:extLst>
          </p:cNvPr>
          <p:cNvSpPr/>
          <p:nvPr/>
        </p:nvSpPr>
        <p:spPr>
          <a:xfrm>
            <a:off x="1714554" y="4479233"/>
            <a:ext cx="2646878"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昆山市安全监管局副局长。</a:t>
            </a:r>
          </a:p>
        </p:txBody>
      </p:sp>
      <p:sp>
        <p:nvSpPr>
          <p:cNvPr id="31" name="矩形 30">
            <a:extLst>
              <a:ext uri="{FF2B5EF4-FFF2-40B4-BE49-F238E27FC236}">
                <a16:creationId xmlns:a16="http://schemas.microsoft.com/office/drawing/2014/main" id="{D8EA74FD-F171-469E-9326-2C4A8B269DF3}"/>
              </a:ext>
            </a:extLst>
          </p:cNvPr>
          <p:cNvSpPr/>
          <p:nvPr/>
        </p:nvSpPr>
        <p:spPr>
          <a:xfrm>
            <a:off x="725247" y="4954880"/>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陆小明，</a:t>
            </a:r>
          </a:p>
        </p:txBody>
      </p:sp>
      <p:sp>
        <p:nvSpPr>
          <p:cNvPr id="32" name="矩形 31">
            <a:extLst>
              <a:ext uri="{FF2B5EF4-FFF2-40B4-BE49-F238E27FC236}">
                <a16:creationId xmlns:a16="http://schemas.microsoft.com/office/drawing/2014/main" id="{F8BBDEAD-4B50-4E0B-81CB-FA945CDB62B8}"/>
              </a:ext>
            </a:extLst>
          </p:cNvPr>
          <p:cNvSpPr/>
          <p:nvPr/>
        </p:nvSpPr>
        <p:spPr>
          <a:xfrm>
            <a:off x="1714554" y="4855632"/>
            <a:ext cx="399868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昆山市安全监管局职业安全健康监督管理科科长</a:t>
            </a:r>
          </a:p>
        </p:txBody>
      </p:sp>
      <p:sp>
        <p:nvSpPr>
          <p:cNvPr id="33" name="矩形 32">
            <a:extLst>
              <a:ext uri="{FF2B5EF4-FFF2-40B4-BE49-F238E27FC236}">
                <a16:creationId xmlns:a16="http://schemas.microsoft.com/office/drawing/2014/main" id="{0F5C58CE-9C62-497F-95D0-CBC9DAB0CAEC}"/>
              </a:ext>
            </a:extLst>
          </p:cNvPr>
          <p:cNvSpPr/>
          <p:nvPr/>
        </p:nvSpPr>
        <p:spPr>
          <a:xfrm>
            <a:off x="725247" y="551905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叶锡君，</a:t>
            </a:r>
          </a:p>
        </p:txBody>
      </p:sp>
      <p:sp>
        <p:nvSpPr>
          <p:cNvPr id="34" name="矩形 33">
            <a:extLst>
              <a:ext uri="{FF2B5EF4-FFF2-40B4-BE49-F238E27FC236}">
                <a16:creationId xmlns:a16="http://schemas.microsoft.com/office/drawing/2014/main" id="{3765BCE4-F8FF-4D0D-8814-A776E676182E}"/>
              </a:ext>
            </a:extLst>
          </p:cNvPr>
          <p:cNvSpPr/>
          <p:nvPr/>
        </p:nvSpPr>
        <p:spPr>
          <a:xfrm>
            <a:off x="1714554" y="5437511"/>
            <a:ext cx="400044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昆山开发区经济发展和环境保护局安全生产科科长</a:t>
            </a:r>
          </a:p>
        </p:txBody>
      </p:sp>
      <p:sp>
        <p:nvSpPr>
          <p:cNvPr id="35" name="直角三角形 34">
            <a:extLst>
              <a:ext uri="{FF2B5EF4-FFF2-40B4-BE49-F238E27FC236}">
                <a16:creationId xmlns:a16="http://schemas.microsoft.com/office/drawing/2014/main" id="{F7E984A7-0328-4ECA-B8CD-3E3AB55AD11B}"/>
              </a:ext>
            </a:extLst>
          </p:cNvPr>
          <p:cNvSpPr/>
          <p:nvPr/>
        </p:nvSpPr>
        <p:spPr>
          <a:xfrm rot="10800000" flipV="1">
            <a:off x="395409" y="602270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FBF98278-FBEA-436B-9EB3-555EED1854B0}"/>
              </a:ext>
            </a:extLst>
          </p:cNvPr>
          <p:cNvSpPr/>
          <p:nvPr/>
        </p:nvSpPr>
        <p:spPr>
          <a:xfrm>
            <a:off x="725247" y="5991359"/>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李江</a:t>
            </a:r>
          </a:p>
        </p:txBody>
      </p:sp>
      <p:sp>
        <p:nvSpPr>
          <p:cNvPr id="37" name="矩形 36">
            <a:extLst>
              <a:ext uri="{FF2B5EF4-FFF2-40B4-BE49-F238E27FC236}">
                <a16:creationId xmlns:a16="http://schemas.microsoft.com/office/drawing/2014/main" id="{4697FF4C-EE98-4C8F-9B89-B8BC494F805D}"/>
              </a:ext>
            </a:extLst>
          </p:cNvPr>
          <p:cNvSpPr/>
          <p:nvPr/>
        </p:nvSpPr>
        <p:spPr>
          <a:xfrm>
            <a:off x="1701417" y="5924744"/>
            <a:ext cx="3918333"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昆山市安全生产监察大队副大队长兼一中队队长</a:t>
            </a:r>
          </a:p>
        </p:txBody>
      </p:sp>
      <p:sp>
        <p:nvSpPr>
          <p:cNvPr id="38" name="直角三角形 37">
            <a:extLst>
              <a:ext uri="{FF2B5EF4-FFF2-40B4-BE49-F238E27FC236}">
                <a16:creationId xmlns:a16="http://schemas.microsoft.com/office/drawing/2014/main" id="{83380456-4009-4C47-A876-9599EC5FE1FB}"/>
              </a:ext>
            </a:extLst>
          </p:cNvPr>
          <p:cNvSpPr/>
          <p:nvPr/>
        </p:nvSpPr>
        <p:spPr>
          <a:xfrm rot="10800000" flipV="1">
            <a:off x="6147162"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a:extLst>
              <a:ext uri="{FF2B5EF4-FFF2-40B4-BE49-F238E27FC236}">
                <a16:creationId xmlns:a16="http://schemas.microsoft.com/office/drawing/2014/main" id="{98B86339-19D3-4292-AD72-6512046940AA}"/>
              </a:ext>
            </a:extLst>
          </p:cNvPr>
          <p:cNvSpPr/>
          <p:nvPr/>
        </p:nvSpPr>
        <p:spPr>
          <a:xfrm rot="10800000" flipV="1">
            <a:off x="6147165" y="238750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直角三角形 39">
            <a:extLst>
              <a:ext uri="{FF2B5EF4-FFF2-40B4-BE49-F238E27FC236}">
                <a16:creationId xmlns:a16="http://schemas.microsoft.com/office/drawing/2014/main" id="{65F91214-EF2A-4DD1-BAD0-A26D53FBF720}"/>
              </a:ext>
            </a:extLst>
          </p:cNvPr>
          <p:cNvSpPr/>
          <p:nvPr/>
        </p:nvSpPr>
        <p:spPr>
          <a:xfrm rot="10800000" flipV="1">
            <a:off x="6147164" y="290682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直角三角形 40">
            <a:extLst>
              <a:ext uri="{FF2B5EF4-FFF2-40B4-BE49-F238E27FC236}">
                <a16:creationId xmlns:a16="http://schemas.microsoft.com/office/drawing/2014/main" id="{1974174E-A8EB-422A-B4A6-D58C34582EE0}"/>
              </a:ext>
            </a:extLst>
          </p:cNvPr>
          <p:cNvSpPr/>
          <p:nvPr/>
        </p:nvSpPr>
        <p:spPr>
          <a:xfrm rot="10800000" flipV="1">
            <a:off x="6147164" y="342613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直角三角形 41">
            <a:extLst>
              <a:ext uri="{FF2B5EF4-FFF2-40B4-BE49-F238E27FC236}">
                <a16:creationId xmlns:a16="http://schemas.microsoft.com/office/drawing/2014/main" id="{7620E0DC-929A-4CC3-81D9-D711609B4B21}"/>
              </a:ext>
            </a:extLst>
          </p:cNvPr>
          <p:cNvSpPr/>
          <p:nvPr/>
        </p:nvSpPr>
        <p:spPr>
          <a:xfrm rot="10800000" flipV="1">
            <a:off x="6147164" y="394544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42">
            <a:extLst>
              <a:ext uri="{FF2B5EF4-FFF2-40B4-BE49-F238E27FC236}">
                <a16:creationId xmlns:a16="http://schemas.microsoft.com/office/drawing/2014/main" id="{F7D19B50-F30B-4242-921F-62B5839E330F}"/>
              </a:ext>
            </a:extLst>
          </p:cNvPr>
          <p:cNvSpPr/>
          <p:nvPr/>
        </p:nvSpPr>
        <p:spPr>
          <a:xfrm rot="10800000" flipV="1">
            <a:off x="6147164" y="446476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a:extLst>
              <a:ext uri="{FF2B5EF4-FFF2-40B4-BE49-F238E27FC236}">
                <a16:creationId xmlns:a16="http://schemas.microsoft.com/office/drawing/2014/main" id="{EEF888A6-529C-481E-84EF-A1764F2CA1A6}"/>
              </a:ext>
            </a:extLst>
          </p:cNvPr>
          <p:cNvSpPr/>
          <p:nvPr/>
        </p:nvSpPr>
        <p:spPr>
          <a:xfrm rot="10800000" flipV="1">
            <a:off x="6147163" y="498407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直角三角形 44">
            <a:extLst>
              <a:ext uri="{FF2B5EF4-FFF2-40B4-BE49-F238E27FC236}">
                <a16:creationId xmlns:a16="http://schemas.microsoft.com/office/drawing/2014/main" id="{A75C34FA-5408-4772-A8A3-177BD2CA91AB}"/>
              </a:ext>
            </a:extLst>
          </p:cNvPr>
          <p:cNvSpPr/>
          <p:nvPr/>
        </p:nvSpPr>
        <p:spPr>
          <a:xfrm rot="10800000" flipV="1">
            <a:off x="6147163" y="550339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a:extLst>
              <a:ext uri="{FF2B5EF4-FFF2-40B4-BE49-F238E27FC236}">
                <a16:creationId xmlns:a16="http://schemas.microsoft.com/office/drawing/2014/main" id="{99B27177-436E-4706-8E83-642B0EE71618}"/>
              </a:ext>
            </a:extLst>
          </p:cNvPr>
          <p:cNvSpPr/>
          <p:nvPr/>
        </p:nvSpPr>
        <p:spPr>
          <a:xfrm rot="10800000" flipV="1">
            <a:off x="6147162" y="602270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335C69EB-B42D-48F8-8BD6-02B3CBB76F0E}"/>
              </a:ext>
            </a:extLst>
          </p:cNvPr>
          <p:cNvSpPr/>
          <p:nvPr/>
        </p:nvSpPr>
        <p:spPr>
          <a:xfrm>
            <a:off x="6477000" y="1830087"/>
            <a:ext cx="653543"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王剑</a:t>
            </a:r>
          </a:p>
        </p:txBody>
      </p:sp>
      <p:sp>
        <p:nvSpPr>
          <p:cNvPr id="48" name="矩形 47">
            <a:extLst>
              <a:ext uri="{FF2B5EF4-FFF2-40B4-BE49-F238E27FC236}">
                <a16:creationId xmlns:a16="http://schemas.microsoft.com/office/drawing/2014/main" id="{611709D9-30FB-4066-B6DA-F4FB13359F1E}"/>
              </a:ext>
            </a:extLst>
          </p:cNvPr>
          <p:cNvSpPr/>
          <p:nvPr/>
        </p:nvSpPr>
        <p:spPr>
          <a:xfrm>
            <a:off x="7687800" y="1730910"/>
            <a:ext cx="3885296"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昆山市公安消防大队原参谋、现任张家港市公安消防大队大队长</a:t>
            </a:r>
          </a:p>
        </p:txBody>
      </p:sp>
      <p:sp>
        <p:nvSpPr>
          <p:cNvPr id="49" name="矩形 48">
            <a:extLst>
              <a:ext uri="{FF2B5EF4-FFF2-40B4-BE49-F238E27FC236}">
                <a16:creationId xmlns:a16="http://schemas.microsoft.com/office/drawing/2014/main" id="{F7CC889E-D24F-41C6-9C21-B8DB15880B1D}"/>
              </a:ext>
            </a:extLst>
          </p:cNvPr>
          <p:cNvSpPr/>
          <p:nvPr/>
        </p:nvSpPr>
        <p:spPr>
          <a:xfrm>
            <a:off x="7683998" y="2262211"/>
            <a:ext cx="3885295"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昆山市公安消防大队原参谋、现任昆山市检察院法警</a:t>
            </a:r>
          </a:p>
        </p:txBody>
      </p:sp>
      <p:sp>
        <p:nvSpPr>
          <p:cNvPr id="50" name="矩形 49">
            <a:extLst>
              <a:ext uri="{FF2B5EF4-FFF2-40B4-BE49-F238E27FC236}">
                <a16:creationId xmlns:a16="http://schemas.microsoft.com/office/drawing/2014/main" id="{69E40E92-9FE7-49FC-8CC2-2ACD86A4A0E9}"/>
              </a:ext>
            </a:extLst>
          </p:cNvPr>
          <p:cNvSpPr/>
          <p:nvPr/>
        </p:nvSpPr>
        <p:spPr>
          <a:xfrm>
            <a:off x="6477000" y="2369933"/>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尹有海</a:t>
            </a:r>
          </a:p>
        </p:txBody>
      </p:sp>
      <p:sp>
        <p:nvSpPr>
          <p:cNvPr id="51" name="矩形 50">
            <a:extLst>
              <a:ext uri="{FF2B5EF4-FFF2-40B4-BE49-F238E27FC236}">
                <a16:creationId xmlns:a16="http://schemas.microsoft.com/office/drawing/2014/main" id="{51F28DF6-E5F7-4604-8093-46D1543D4AED}"/>
              </a:ext>
            </a:extLst>
          </p:cNvPr>
          <p:cNvSpPr/>
          <p:nvPr/>
        </p:nvSpPr>
        <p:spPr>
          <a:xfrm>
            <a:off x="6491956" y="2877501"/>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宋秀堂</a:t>
            </a:r>
          </a:p>
        </p:txBody>
      </p:sp>
      <p:sp>
        <p:nvSpPr>
          <p:cNvPr id="52" name="矩形 51">
            <a:extLst>
              <a:ext uri="{FF2B5EF4-FFF2-40B4-BE49-F238E27FC236}">
                <a16:creationId xmlns:a16="http://schemas.microsoft.com/office/drawing/2014/main" id="{124F265A-246E-4B43-9480-17877632600A}"/>
              </a:ext>
            </a:extLst>
          </p:cNvPr>
          <p:cNvSpPr/>
          <p:nvPr/>
        </p:nvSpPr>
        <p:spPr>
          <a:xfrm>
            <a:off x="7683998" y="2903151"/>
            <a:ext cx="367280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昆山市公安消防大队大队长（副处级）</a:t>
            </a:r>
          </a:p>
        </p:txBody>
      </p:sp>
      <p:sp>
        <p:nvSpPr>
          <p:cNvPr id="53" name="矩形 52">
            <a:extLst>
              <a:ext uri="{FF2B5EF4-FFF2-40B4-BE49-F238E27FC236}">
                <a16:creationId xmlns:a16="http://schemas.microsoft.com/office/drawing/2014/main" id="{3ABE91A2-6156-4FB9-9A67-8919434F33A1}"/>
              </a:ext>
            </a:extLst>
          </p:cNvPr>
          <p:cNvSpPr/>
          <p:nvPr/>
        </p:nvSpPr>
        <p:spPr>
          <a:xfrm>
            <a:off x="6491956" y="3388029"/>
            <a:ext cx="646331"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张平</a:t>
            </a:r>
          </a:p>
        </p:txBody>
      </p:sp>
      <p:sp>
        <p:nvSpPr>
          <p:cNvPr id="54" name="矩形 53">
            <a:extLst>
              <a:ext uri="{FF2B5EF4-FFF2-40B4-BE49-F238E27FC236}">
                <a16:creationId xmlns:a16="http://schemas.microsoft.com/office/drawing/2014/main" id="{5245AEDE-A925-470E-90CB-4A508ECCCF1C}"/>
              </a:ext>
            </a:extLst>
          </p:cNvPr>
          <p:cNvSpPr/>
          <p:nvPr/>
        </p:nvSpPr>
        <p:spPr>
          <a:xfrm>
            <a:off x="7683998" y="3403418"/>
            <a:ext cx="223651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昆山市公安消防大队民</a:t>
            </a:r>
          </a:p>
        </p:txBody>
      </p:sp>
      <p:sp>
        <p:nvSpPr>
          <p:cNvPr id="55" name="矩形 54">
            <a:extLst>
              <a:ext uri="{FF2B5EF4-FFF2-40B4-BE49-F238E27FC236}">
                <a16:creationId xmlns:a16="http://schemas.microsoft.com/office/drawing/2014/main" id="{5DC96DC6-EA09-4890-9C6A-872CFEA7A5E5}"/>
              </a:ext>
            </a:extLst>
          </p:cNvPr>
          <p:cNvSpPr/>
          <p:nvPr/>
        </p:nvSpPr>
        <p:spPr>
          <a:xfrm>
            <a:off x="6476999" y="3900228"/>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丁玉东</a:t>
            </a:r>
          </a:p>
        </p:txBody>
      </p:sp>
      <p:sp>
        <p:nvSpPr>
          <p:cNvPr id="56" name="矩形 55">
            <a:extLst>
              <a:ext uri="{FF2B5EF4-FFF2-40B4-BE49-F238E27FC236}">
                <a16:creationId xmlns:a16="http://schemas.microsoft.com/office/drawing/2014/main" id="{933A029F-4198-4B6B-B1D5-D24EDB38F3C5}"/>
              </a:ext>
            </a:extLst>
          </p:cNvPr>
          <p:cNvSpPr/>
          <p:nvPr/>
        </p:nvSpPr>
        <p:spPr>
          <a:xfrm>
            <a:off x="7683998" y="3898335"/>
            <a:ext cx="3467616"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昆山市环境保护局副局长（正科级）</a:t>
            </a:r>
          </a:p>
        </p:txBody>
      </p:sp>
      <p:sp>
        <p:nvSpPr>
          <p:cNvPr id="57" name="矩形 56">
            <a:extLst>
              <a:ext uri="{FF2B5EF4-FFF2-40B4-BE49-F238E27FC236}">
                <a16:creationId xmlns:a16="http://schemas.microsoft.com/office/drawing/2014/main" id="{42A704B2-8854-4343-977D-DE5DB04B902E}"/>
              </a:ext>
            </a:extLst>
          </p:cNvPr>
          <p:cNvSpPr/>
          <p:nvPr/>
        </p:nvSpPr>
        <p:spPr>
          <a:xfrm>
            <a:off x="6491956" y="4441339"/>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仇建军</a:t>
            </a:r>
          </a:p>
        </p:txBody>
      </p:sp>
      <p:sp>
        <p:nvSpPr>
          <p:cNvPr id="58" name="矩形 57">
            <a:extLst>
              <a:ext uri="{FF2B5EF4-FFF2-40B4-BE49-F238E27FC236}">
                <a16:creationId xmlns:a16="http://schemas.microsoft.com/office/drawing/2014/main" id="{3B791936-17D3-4BAA-ADDF-8169BF0BE58A}"/>
              </a:ext>
            </a:extLst>
          </p:cNvPr>
          <p:cNvSpPr/>
          <p:nvPr/>
        </p:nvSpPr>
        <p:spPr>
          <a:xfrm>
            <a:off x="7683998" y="4441339"/>
            <a:ext cx="367280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昆山市环境保护局环境监察大队大队长</a:t>
            </a:r>
          </a:p>
        </p:txBody>
      </p:sp>
      <p:sp>
        <p:nvSpPr>
          <p:cNvPr id="59" name="矩形 58">
            <a:extLst>
              <a:ext uri="{FF2B5EF4-FFF2-40B4-BE49-F238E27FC236}">
                <a16:creationId xmlns:a16="http://schemas.microsoft.com/office/drawing/2014/main" id="{A60B0FF8-29F5-4728-A1DD-366D48DE5379}"/>
              </a:ext>
            </a:extLst>
          </p:cNvPr>
          <p:cNvSpPr/>
          <p:nvPr/>
        </p:nvSpPr>
        <p:spPr>
          <a:xfrm>
            <a:off x="6491956" y="4985746"/>
            <a:ext cx="877163"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姚亚明</a:t>
            </a:r>
          </a:p>
        </p:txBody>
      </p:sp>
      <p:sp>
        <p:nvSpPr>
          <p:cNvPr id="60" name="矩形 59">
            <a:extLst>
              <a:ext uri="{FF2B5EF4-FFF2-40B4-BE49-F238E27FC236}">
                <a16:creationId xmlns:a16="http://schemas.microsoft.com/office/drawing/2014/main" id="{80EC6AF0-956C-4518-A762-B04D8EDF63D4}"/>
              </a:ext>
            </a:extLst>
          </p:cNvPr>
          <p:cNvSpPr/>
          <p:nvPr/>
        </p:nvSpPr>
        <p:spPr>
          <a:xfrm>
            <a:off x="7683998" y="5001135"/>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昆山市环境保护局综合管理科科长（副科级）</a:t>
            </a:r>
          </a:p>
        </p:txBody>
      </p:sp>
      <p:sp>
        <p:nvSpPr>
          <p:cNvPr id="61" name="矩形 60">
            <a:extLst>
              <a:ext uri="{FF2B5EF4-FFF2-40B4-BE49-F238E27FC236}">
                <a16:creationId xmlns:a16="http://schemas.microsoft.com/office/drawing/2014/main" id="{921B516E-EB7E-4236-81B8-E167966D6430}"/>
              </a:ext>
            </a:extLst>
          </p:cNvPr>
          <p:cNvSpPr/>
          <p:nvPr/>
        </p:nvSpPr>
        <p:spPr>
          <a:xfrm>
            <a:off x="6491956" y="5503390"/>
            <a:ext cx="646331"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钱军</a:t>
            </a:r>
          </a:p>
        </p:txBody>
      </p:sp>
      <p:sp>
        <p:nvSpPr>
          <p:cNvPr id="62" name="矩形 61">
            <a:extLst>
              <a:ext uri="{FF2B5EF4-FFF2-40B4-BE49-F238E27FC236}">
                <a16:creationId xmlns:a16="http://schemas.microsoft.com/office/drawing/2014/main" id="{6F67B8A8-E7A4-4BD4-AC4B-0486C2DDC154}"/>
              </a:ext>
            </a:extLst>
          </p:cNvPr>
          <p:cNvSpPr/>
          <p:nvPr/>
        </p:nvSpPr>
        <p:spPr>
          <a:xfrm>
            <a:off x="7683998" y="5392255"/>
            <a:ext cx="3885295"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中共党员，昆山市环境保护环境监察大队二中队中队长</a:t>
            </a:r>
          </a:p>
        </p:txBody>
      </p:sp>
      <p:sp>
        <p:nvSpPr>
          <p:cNvPr id="63" name="矩形 62">
            <a:extLst>
              <a:ext uri="{FF2B5EF4-FFF2-40B4-BE49-F238E27FC236}">
                <a16:creationId xmlns:a16="http://schemas.microsoft.com/office/drawing/2014/main" id="{E360A9A6-480C-4AF0-BA61-40ED7D43C42F}"/>
              </a:ext>
            </a:extLst>
          </p:cNvPr>
          <p:cNvSpPr/>
          <p:nvPr/>
        </p:nvSpPr>
        <p:spPr>
          <a:xfrm>
            <a:off x="6491955" y="5991359"/>
            <a:ext cx="646331" cy="369332"/>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罗明</a:t>
            </a:r>
          </a:p>
        </p:txBody>
      </p:sp>
      <p:sp>
        <p:nvSpPr>
          <p:cNvPr id="64" name="矩形 63">
            <a:extLst>
              <a:ext uri="{FF2B5EF4-FFF2-40B4-BE49-F238E27FC236}">
                <a16:creationId xmlns:a16="http://schemas.microsoft.com/office/drawing/2014/main" id="{A117E3B0-D2E6-4AAF-8810-01596C7FC4D1}"/>
              </a:ext>
            </a:extLst>
          </p:cNvPr>
          <p:cNvSpPr/>
          <p:nvPr/>
        </p:nvSpPr>
        <p:spPr>
          <a:xfrm>
            <a:off x="7683998" y="5888390"/>
            <a:ext cx="3885295"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中共党员，昆山市环境保护环境监察大队二中队副中队长</a:t>
            </a:r>
          </a:p>
        </p:txBody>
      </p:sp>
    </p:spTree>
    <p:extLst>
      <p:ext uri="{BB962C8B-B14F-4D97-AF65-F5344CB8AC3E}">
        <p14:creationId xmlns:p14="http://schemas.microsoft.com/office/powerpoint/2010/main" val="116905596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8B7336E3-450C-4FD3-9885-1D91F104E6BB}"/>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4720E3B-15C1-4671-8540-6AB9C7965298}"/>
              </a:ext>
            </a:extLst>
          </p:cNvPr>
          <p:cNvSpPr/>
          <p:nvPr/>
        </p:nvSpPr>
        <p:spPr>
          <a:xfrm>
            <a:off x="374258" y="1146934"/>
            <a:ext cx="3297698" cy="400110"/>
          </a:xfrm>
          <a:prstGeom prst="rect">
            <a:avLst/>
          </a:prstGeom>
        </p:spPr>
        <p:txBody>
          <a:bodyPr wrap="none">
            <a:spAutoFit/>
          </a:bodyPr>
          <a:lstStyle/>
          <a:p>
            <a:r>
              <a:rPr lang="zh-CN" altLang="en-US" sz="2000" b="1" dirty="0">
                <a:solidFill>
                  <a:srgbClr val="012061"/>
                </a:solidFill>
                <a:latin typeface="微软雅黑" panose="020B0503020204020204" pitchFamily="34" charset="-122"/>
                <a:ea typeface="微软雅黑" panose="020B0503020204020204" pitchFamily="34" charset="-122"/>
              </a:rPr>
              <a:t>给予党纪、政纪处分的</a:t>
            </a:r>
            <a:r>
              <a:rPr lang="en-US" altLang="zh-CN" sz="2000" b="1" dirty="0">
                <a:solidFill>
                  <a:srgbClr val="012061"/>
                </a:solidFill>
                <a:latin typeface="微软雅黑" panose="020B0503020204020204" pitchFamily="34" charset="-122"/>
                <a:ea typeface="微软雅黑" panose="020B0503020204020204" pitchFamily="34" charset="-122"/>
              </a:rPr>
              <a:t>35</a:t>
            </a:r>
            <a:r>
              <a:rPr lang="zh-CN" altLang="en-US" sz="2000" b="1" dirty="0">
                <a:solidFill>
                  <a:srgbClr val="012061"/>
                </a:solidFill>
                <a:latin typeface="微软雅黑" panose="020B0503020204020204" pitchFamily="34" charset="-122"/>
                <a:ea typeface="微软雅黑" panose="020B0503020204020204" pitchFamily="34" charset="-122"/>
              </a:rPr>
              <a:t>人</a:t>
            </a:r>
          </a:p>
        </p:txBody>
      </p:sp>
      <p:sp>
        <p:nvSpPr>
          <p:cNvPr id="7" name="直角三角形 6">
            <a:extLst>
              <a:ext uri="{FF2B5EF4-FFF2-40B4-BE49-F238E27FC236}">
                <a16:creationId xmlns:a16="http://schemas.microsoft.com/office/drawing/2014/main" id="{BB86CF5E-6E10-40D3-9022-52C3E2F52957}"/>
              </a:ext>
            </a:extLst>
          </p:cNvPr>
          <p:cNvSpPr/>
          <p:nvPr/>
        </p:nvSpPr>
        <p:spPr>
          <a:xfrm rot="10800000" flipV="1">
            <a:off x="395409"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D044C3A-121E-447F-9025-3D9026FCD5EA}"/>
              </a:ext>
            </a:extLst>
          </p:cNvPr>
          <p:cNvSpPr/>
          <p:nvPr/>
        </p:nvSpPr>
        <p:spPr>
          <a:xfrm>
            <a:off x="725247" y="1830087"/>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史和平</a:t>
            </a:r>
          </a:p>
        </p:txBody>
      </p:sp>
      <p:sp>
        <p:nvSpPr>
          <p:cNvPr id="9" name="矩形 8">
            <a:extLst>
              <a:ext uri="{FF2B5EF4-FFF2-40B4-BE49-F238E27FC236}">
                <a16:creationId xmlns:a16="http://schemas.microsoft.com/office/drawing/2014/main" id="{9AD1FBC8-A983-429A-942E-9817B2DAAB37}"/>
              </a:ext>
            </a:extLst>
          </p:cNvPr>
          <p:cNvSpPr/>
          <p:nvPr/>
        </p:nvSpPr>
        <p:spPr>
          <a:xfrm>
            <a:off x="1741714" y="1859551"/>
            <a:ext cx="285206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江苏省政府党组成员、副省长</a:t>
            </a:r>
          </a:p>
        </p:txBody>
      </p:sp>
      <p:sp>
        <p:nvSpPr>
          <p:cNvPr id="10" name="直角三角形 9">
            <a:extLst>
              <a:ext uri="{FF2B5EF4-FFF2-40B4-BE49-F238E27FC236}">
                <a16:creationId xmlns:a16="http://schemas.microsoft.com/office/drawing/2014/main" id="{86895EF5-8610-43A6-9341-CF18F3B0712B}"/>
              </a:ext>
            </a:extLst>
          </p:cNvPr>
          <p:cNvSpPr/>
          <p:nvPr/>
        </p:nvSpPr>
        <p:spPr>
          <a:xfrm rot="10800000" flipV="1">
            <a:off x="384834" y="24176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a:extLst>
              <a:ext uri="{FF2B5EF4-FFF2-40B4-BE49-F238E27FC236}">
                <a16:creationId xmlns:a16="http://schemas.microsoft.com/office/drawing/2014/main" id="{C7B6CBC7-4D0B-4CB9-BB0E-9C8C29F81CC6}"/>
              </a:ext>
            </a:extLst>
          </p:cNvPr>
          <p:cNvSpPr/>
          <p:nvPr/>
        </p:nvSpPr>
        <p:spPr>
          <a:xfrm rot="10800000" flipV="1">
            <a:off x="384834" y="29671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a:extLst>
              <a:ext uri="{FF2B5EF4-FFF2-40B4-BE49-F238E27FC236}">
                <a16:creationId xmlns:a16="http://schemas.microsoft.com/office/drawing/2014/main" id="{6303A687-79E8-4E17-8A9D-DD8E7862B389}"/>
              </a:ext>
            </a:extLst>
          </p:cNvPr>
          <p:cNvSpPr/>
          <p:nvPr/>
        </p:nvSpPr>
        <p:spPr>
          <a:xfrm rot="10800000" flipV="1">
            <a:off x="384834" y="351349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a:extLst>
              <a:ext uri="{FF2B5EF4-FFF2-40B4-BE49-F238E27FC236}">
                <a16:creationId xmlns:a16="http://schemas.microsoft.com/office/drawing/2014/main" id="{0E2D9C3E-16B7-4361-AB20-C46EB8DB3D05}"/>
              </a:ext>
            </a:extLst>
          </p:cNvPr>
          <p:cNvSpPr/>
          <p:nvPr/>
        </p:nvSpPr>
        <p:spPr>
          <a:xfrm rot="10800000" flipV="1">
            <a:off x="384834" y="40598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a:extLst>
              <a:ext uri="{FF2B5EF4-FFF2-40B4-BE49-F238E27FC236}">
                <a16:creationId xmlns:a16="http://schemas.microsoft.com/office/drawing/2014/main" id="{964D34AE-7A10-43A6-9848-E080A737F2FC}"/>
              </a:ext>
            </a:extLst>
          </p:cNvPr>
          <p:cNvSpPr/>
          <p:nvPr/>
        </p:nvSpPr>
        <p:spPr>
          <a:xfrm rot="10800000" flipV="1">
            <a:off x="374259" y="46093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a:extLst>
              <a:ext uri="{FF2B5EF4-FFF2-40B4-BE49-F238E27FC236}">
                <a16:creationId xmlns:a16="http://schemas.microsoft.com/office/drawing/2014/main" id="{0663C30D-732F-418E-95C9-4DAD5BCB7227}"/>
              </a:ext>
            </a:extLst>
          </p:cNvPr>
          <p:cNvSpPr/>
          <p:nvPr/>
        </p:nvSpPr>
        <p:spPr>
          <a:xfrm rot="10800000" flipV="1">
            <a:off x="374259" y="515879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a:extLst>
              <a:ext uri="{FF2B5EF4-FFF2-40B4-BE49-F238E27FC236}">
                <a16:creationId xmlns:a16="http://schemas.microsoft.com/office/drawing/2014/main" id="{2E5F47B7-C4AD-42C5-B219-07385B86FE25}"/>
              </a:ext>
            </a:extLst>
          </p:cNvPr>
          <p:cNvSpPr/>
          <p:nvPr/>
        </p:nvSpPr>
        <p:spPr>
          <a:xfrm rot="10800000" flipV="1">
            <a:off x="374259" y="570516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F6E1B037-51DA-4681-9B2E-E997763C8756}"/>
              </a:ext>
            </a:extLst>
          </p:cNvPr>
          <p:cNvSpPr/>
          <p:nvPr/>
        </p:nvSpPr>
        <p:spPr>
          <a:xfrm>
            <a:off x="704097" y="237955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周乃翔</a:t>
            </a:r>
          </a:p>
        </p:txBody>
      </p:sp>
      <p:sp>
        <p:nvSpPr>
          <p:cNvPr id="18" name="矩形 17">
            <a:extLst>
              <a:ext uri="{FF2B5EF4-FFF2-40B4-BE49-F238E27FC236}">
                <a16:creationId xmlns:a16="http://schemas.microsoft.com/office/drawing/2014/main" id="{AFBBB8A9-B911-408D-882B-D5035D689EF7}"/>
              </a:ext>
            </a:extLst>
          </p:cNvPr>
          <p:cNvSpPr/>
          <p:nvPr/>
        </p:nvSpPr>
        <p:spPr>
          <a:xfrm>
            <a:off x="725246" y="3467080"/>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徐美健</a:t>
            </a:r>
          </a:p>
        </p:txBody>
      </p:sp>
      <p:sp>
        <p:nvSpPr>
          <p:cNvPr id="19" name="矩形 18">
            <a:extLst>
              <a:ext uri="{FF2B5EF4-FFF2-40B4-BE49-F238E27FC236}">
                <a16:creationId xmlns:a16="http://schemas.microsoft.com/office/drawing/2014/main" id="{83C00232-0278-4849-B4AE-DCA7B53844BB}"/>
              </a:ext>
            </a:extLst>
          </p:cNvPr>
          <p:cNvSpPr/>
          <p:nvPr/>
        </p:nvSpPr>
        <p:spPr>
          <a:xfrm>
            <a:off x="725246" y="2947085"/>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盛蕾</a:t>
            </a:r>
          </a:p>
        </p:txBody>
      </p:sp>
      <p:sp>
        <p:nvSpPr>
          <p:cNvPr id="20" name="矩形 19">
            <a:extLst>
              <a:ext uri="{FF2B5EF4-FFF2-40B4-BE49-F238E27FC236}">
                <a16:creationId xmlns:a16="http://schemas.microsoft.com/office/drawing/2014/main" id="{ABFAC86D-AE54-4AF9-A8B6-6D211D1F7A7D}"/>
              </a:ext>
            </a:extLst>
          </p:cNvPr>
          <p:cNvSpPr/>
          <p:nvPr/>
        </p:nvSpPr>
        <p:spPr>
          <a:xfrm>
            <a:off x="725246" y="402175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管爱国</a:t>
            </a:r>
          </a:p>
        </p:txBody>
      </p:sp>
      <p:sp>
        <p:nvSpPr>
          <p:cNvPr id="21" name="矩形 20">
            <a:extLst>
              <a:ext uri="{FF2B5EF4-FFF2-40B4-BE49-F238E27FC236}">
                <a16:creationId xmlns:a16="http://schemas.microsoft.com/office/drawing/2014/main" id="{016E84B6-ADED-4261-BB8B-0D219552E2A2}"/>
              </a:ext>
            </a:extLst>
          </p:cNvPr>
          <p:cNvSpPr/>
          <p:nvPr/>
        </p:nvSpPr>
        <p:spPr>
          <a:xfrm>
            <a:off x="725246" y="4579532"/>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路军</a:t>
            </a:r>
          </a:p>
        </p:txBody>
      </p:sp>
      <p:sp>
        <p:nvSpPr>
          <p:cNvPr id="22" name="矩形 21">
            <a:extLst>
              <a:ext uri="{FF2B5EF4-FFF2-40B4-BE49-F238E27FC236}">
                <a16:creationId xmlns:a16="http://schemas.microsoft.com/office/drawing/2014/main" id="{DC77766B-E494-4D7A-9D68-28D5031E5C98}"/>
              </a:ext>
            </a:extLst>
          </p:cNvPr>
          <p:cNvSpPr/>
          <p:nvPr/>
        </p:nvSpPr>
        <p:spPr>
          <a:xfrm>
            <a:off x="725246" y="5119128"/>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张玉林</a:t>
            </a:r>
          </a:p>
        </p:txBody>
      </p:sp>
      <p:sp>
        <p:nvSpPr>
          <p:cNvPr id="23" name="矩形 22">
            <a:extLst>
              <a:ext uri="{FF2B5EF4-FFF2-40B4-BE49-F238E27FC236}">
                <a16:creationId xmlns:a16="http://schemas.microsoft.com/office/drawing/2014/main" id="{6C2CAEB1-B9A7-4602-8230-E207C13AED7E}"/>
              </a:ext>
            </a:extLst>
          </p:cNvPr>
          <p:cNvSpPr/>
          <p:nvPr/>
        </p:nvSpPr>
        <p:spPr>
          <a:xfrm>
            <a:off x="713415" y="5667057"/>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汤土云</a:t>
            </a:r>
          </a:p>
        </p:txBody>
      </p:sp>
      <p:sp>
        <p:nvSpPr>
          <p:cNvPr id="24" name="矩形 23">
            <a:extLst>
              <a:ext uri="{FF2B5EF4-FFF2-40B4-BE49-F238E27FC236}">
                <a16:creationId xmlns:a16="http://schemas.microsoft.com/office/drawing/2014/main" id="{439691DA-79D2-4F8F-8630-E8BCA89D1BB7}"/>
              </a:ext>
            </a:extLst>
          </p:cNvPr>
          <p:cNvSpPr/>
          <p:nvPr/>
        </p:nvSpPr>
        <p:spPr>
          <a:xfrm>
            <a:off x="1741714" y="2394944"/>
            <a:ext cx="387798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苏州市委副书记、市政府党组书记、市长</a:t>
            </a:r>
          </a:p>
        </p:txBody>
      </p:sp>
      <p:sp>
        <p:nvSpPr>
          <p:cNvPr id="25" name="矩形 24">
            <a:extLst>
              <a:ext uri="{FF2B5EF4-FFF2-40B4-BE49-F238E27FC236}">
                <a16:creationId xmlns:a16="http://schemas.microsoft.com/office/drawing/2014/main" id="{97EC9E60-579E-4820-840C-707DC364B687}"/>
              </a:ext>
            </a:extLst>
          </p:cNvPr>
          <p:cNvSpPr/>
          <p:nvPr/>
        </p:nvSpPr>
        <p:spPr>
          <a:xfrm>
            <a:off x="1741714" y="2954219"/>
            <a:ext cx="285206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苏州市政府党组成员、副市长</a:t>
            </a:r>
          </a:p>
        </p:txBody>
      </p:sp>
      <p:sp>
        <p:nvSpPr>
          <p:cNvPr id="26" name="矩形 25">
            <a:extLst>
              <a:ext uri="{FF2B5EF4-FFF2-40B4-BE49-F238E27FC236}">
                <a16:creationId xmlns:a16="http://schemas.microsoft.com/office/drawing/2014/main" id="{B32D8D4B-4B02-4D28-9EBA-CCA79122F401}"/>
              </a:ext>
            </a:extLst>
          </p:cNvPr>
          <p:cNvSpPr/>
          <p:nvPr/>
        </p:nvSpPr>
        <p:spPr>
          <a:xfrm>
            <a:off x="1741714" y="3513494"/>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苏州市政府党组成员、副市长，分管安全生产</a:t>
            </a:r>
          </a:p>
        </p:txBody>
      </p:sp>
      <p:sp>
        <p:nvSpPr>
          <p:cNvPr id="27" name="矩形 26">
            <a:extLst>
              <a:ext uri="{FF2B5EF4-FFF2-40B4-BE49-F238E27FC236}">
                <a16:creationId xmlns:a16="http://schemas.microsoft.com/office/drawing/2014/main" id="{45C45782-7651-47E4-8EB3-91D3C8C5B219}"/>
              </a:ext>
            </a:extLst>
          </p:cNvPr>
          <p:cNvSpPr/>
          <p:nvPr/>
        </p:nvSpPr>
        <p:spPr>
          <a:xfrm>
            <a:off x="1741714" y="4021755"/>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昆山市委书记、昆山开发区党工委书记。免职</a:t>
            </a:r>
          </a:p>
        </p:txBody>
      </p:sp>
      <p:sp>
        <p:nvSpPr>
          <p:cNvPr id="28" name="矩形 27">
            <a:extLst>
              <a:ext uri="{FF2B5EF4-FFF2-40B4-BE49-F238E27FC236}">
                <a16:creationId xmlns:a16="http://schemas.microsoft.com/office/drawing/2014/main" id="{33FEB604-C39F-4423-A097-6C0112610B94}"/>
              </a:ext>
            </a:extLst>
          </p:cNvPr>
          <p:cNvSpPr/>
          <p:nvPr/>
        </p:nvSpPr>
        <p:spPr>
          <a:xfrm>
            <a:off x="1741714" y="4462234"/>
            <a:ext cx="4225851"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昆山市委副书记、市政府党组书记、市长，撤职处分</a:t>
            </a:r>
          </a:p>
        </p:txBody>
      </p:sp>
      <p:sp>
        <p:nvSpPr>
          <p:cNvPr id="29" name="矩形 28">
            <a:extLst>
              <a:ext uri="{FF2B5EF4-FFF2-40B4-BE49-F238E27FC236}">
                <a16:creationId xmlns:a16="http://schemas.microsoft.com/office/drawing/2014/main" id="{6E654C4D-D354-4B14-9645-C0634192AE70}"/>
              </a:ext>
            </a:extLst>
          </p:cNvPr>
          <p:cNvSpPr/>
          <p:nvPr/>
        </p:nvSpPr>
        <p:spPr>
          <a:xfrm>
            <a:off x="1741714" y="5033453"/>
            <a:ext cx="4225851"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昆山开发区党工委副书记、管委会副主任，撤职处分</a:t>
            </a:r>
          </a:p>
        </p:txBody>
      </p:sp>
      <p:sp>
        <p:nvSpPr>
          <p:cNvPr id="30" name="矩形 29">
            <a:extLst>
              <a:ext uri="{FF2B5EF4-FFF2-40B4-BE49-F238E27FC236}">
                <a16:creationId xmlns:a16="http://schemas.microsoft.com/office/drawing/2014/main" id="{4307B214-8E9A-4B7C-BBED-4A3ADA863EB8}"/>
              </a:ext>
            </a:extLst>
          </p:cNvPr>
          <p:cNvSpPr/>
          <p:nvPr/>
        </p:nvSpPr>
        <p:spPr>
          <a:xfrm>
            <a:off x="1741714" y="5713747"/>
            <a:ext cx="3262432"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昆山市政府副市长，给予降级处分</a:t>
            </a:r>
          </a:p>
        </p:txBody>
      </p:sp>
      <p:sp>
        <p:nvSpPr>
          <p:cNvPr id="31" name="直角三角形 30">
            <a:extLst>
              <a:ext uri="{FF2B5EF4-FFF2-40B4-BE49-F238E27FC236}">
                <a16:creationId xmlns:a16="http://schemas.microsoft.com/office/drawing/2014/main" id="{5978741C-2841-4672-9CAF-AEA6017533F7}"/>
              </a:ext>
            </a:extLst>
          </p:cNvPr>
          <p:cNvSpPr/>
          <p:nvPr/>
        </p:nvSpPr>
        <p:spPr>
          <a:xfrm rot="10800000" flipV="1">
            <a:off x="6183085" y="1868192"/>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a:extLst>
              <a:ext uri="{FF2B5EF4-FFF2-40B4-BE49-F238E27FC236}">
                <a16:creationId xmlns:a16="http://schemas.microsoft.com/office/drawing/2014/main" id="{FA83F5C5-57F3-4DDE-9236-16ACB8278431}"/>
              </a:ext>
            </a:extLst>
          </p:cNvPr>
          <p:cNvSpPr/>
          <p:nvPr/>
        </p:nvSpPr>
        <p:spPr>
          <a:xfrm rot="10800000" flipV="1">
            <a:off x="6172510" y="24176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32">
            <a:extLst>
              <a:ext uri="{FF2B5EF4-FFF2-40B4-BE49-F238E27FC236}">
                <a16:creationId xmlns:a16="http://schemas.microsoft.com/office/drawing/2014/main" id="{31338BD8-6E71-48C8-B35B-AB4353E5E381}"/>
              </a:ext>
            </a:extLst>
          </p:cNvPr>
          <p:cNvSpPr/>
          <p:nvPr/>
        </p:nvSpPr>
        <p:spPr>
          <a:xfrm rot="10800000" flipV="1">
            <a:off x="6172510" y="29671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a:extLst>
              <a:ext uri="{FF2B5EF4-FFF2-40B4-BE49-F238E27FC236}">
                <a16:creationId xmlns:a16="http://schemas.microsoft.com/office/drawing/2014/main" id="{9F8FCCE2-9B77-43EB-98E6-CEC00A80AEC0}"/>
              </a:ext>
            </a:extLst>
          </p:cNvPr>
          <p:cNvSpPr/>
          <p:nvPr/>
        </p:nvSpPr>
        <p:spPr>
          <a:xfrm rot="10800000" flipV="1">
            <a:off x="6172510" y="3513494"/>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a:extLst>
              <a:ext uri="{FF2B5EF4-FFF2-40B4-BE49-F238E27FC236}">
                <a16:creationId xmlns:a16="http://schemas.microsoft.com/office/drawing/2014/main" id="{278EBE96-5F39-4166-BE1E-6EB104B072A7}"/>
              </a:ext>
            </a:extLst>
          </p:cNvPr>
          <p:cNvSpPr/>
          <p:nvPr/>
        </p:nvSpPr>
        <p:spPr>
          <a:xfrm rot="10800000" flipV="1">
            <a:off x="6172510" y="4059860"/>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a:extLst>
              <a:ext uri="{FF2B5EF4-FFF2-40B4-BE49-F238E27FC236}">
                <a16:creationId xmlns:a16="http://schemas.microsoft.com/office/drawing/2014/main" id="{73537715-9443-49FF-9E33-99B55B60BAED}"/>
              </a:ext>
            </a:extLst>
          </p:cNvPr>
          <p:cNvSpPr/>
          <p:nvPr/>
        </p:nvSpPr>
        <p:spPr>
          <a:xfrm rot="10800000" flipV="1">
            <a:off x="6161935" y="4609328"/>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a:extLst>
              <a:ext uri="{FF2B5EF4-FFF2-40B4-BE49-F238E27FC236}">
                <a16:creationId xmlns:a16="http://schemas.microsoft.com/office/drawing/2014/main" id="{BA9F107D-1B33-4811-B485-082D1827E3A6}"/>
              </a:ext>
            </a:extLst>
          </p:cNvPr>
          <p:cNvSpPr/>
          <p:nvPr/>
        </p:nvSpPr>
        <p:spPr>
          <a:xfrm rot="10800000" flipV="1">
            <a:off x="6161935" y="5158796"/>
            <a:ext cx="329838" cy="293123"/>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655CAB22-467E-4DE3-890A-EA7175AD27F5}"/>
              </a:ext>
            </a:extLst>
          </p:cNvPr>
          <p:cNvSpPr/>
          <p:nvPr/>
        </p:nvSpPr>
        <p:spPr>
          <a:xfrm>
            <a:off x="6536888" y="1826912"/>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江皓</a:t>
            </a:r>
          </a:p>
        </p:txBody>
      </p:sp>
      <p:sp>
        <p:nvSpPr>
          <p:cNvPr id="40" name="矩形 39">
            <a:extLst>
              <a:ext uri="{FF2B5EF4-FFF2-40B4-BE49-F238E27FC236}">
                <a16:creationId xmlns:a16="http://schemas.microsoft.com/office/drawing/2014/main" id="{96F2204F-24E5-4153-9E29-9709CA663285}"/>
              </a:ext>
            </a:extLst>
          </p:cNvPr>
          <p:cNvSpPr/>
          <p:nvPr/>
        </p:nvSpPr>
        <p:spPr>
          <a:xfrm>
            <a:off x="6536888" y="2379555"/>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党建兵</a:t>
            </a:r>
          </a:p>
        </p:txBody>
      </p:sp>
      <p:sp>
        <p:nvSpPr>
          <p:cNvPr id="41" name="矩形 40">
            <a:extLst>
              <a:ext uri="{FF2B5EF4-FFF2-40B4-BE49-F238E27FC236}">
                <a16:creationId xmlns:a16="http://schemas.microsoft.com/office/drawing/2014/main" id="{AE8D5F1A-043C-4145-BDAD-B83474C1E15E}"/>
              </a:ext>
            </a:extLst>
          </p:cNvPr>
          <p:cNvSpPr/>
          <p:nvPr/>
        </p:nvSpPr>
        <p:spPr>
          <a:xfrm>
            <a:off x="6536888" y="2927137"/>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王向明</a:t>
            </a:r>
          </a:p>
        </p:txBody>
      </p:sp>
      <p:sp>
        <p:nvSpPr>
          <p:cNvPr id="42" name="矩形 41">
            <a:extLst>
              <a:ext uri="{FF2B5EF4-FFF2-40B4-BE49-F238E27FC236}">
                <a16:creationId xmlns:a16="http://schemas.microsoft.com/office/drawing/2014/main" id="{665F47FF-DA2D-4DB2-9F66-E97D6F4094E1}"/>
              </a:ext>
            </a:extLst>
          </p:cNvPr>
          <p:cNvSpPr/>
          <p:nvPr/>
        </p:nvSpPr>
        <p:spPr>
          <a:xfrm>
            <a:off x="6536888" y="3493458"/>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赵利复</a:t>
            </a:r>
          </a:p>
        </p:txBody>
      </p:sp>
      <p:sp>
        <p:nvSpPr>
          <p:cNvPr id="43" name="矩形 42">
            <a:extLst>
              <a:ext uri="{FF2B5EF4-FFF2-40B4-BE49-F238E27FC236}">
                <a16:creationId xmlns:a16="http://schemas.microsoft.com/office/drawing/2014/main" id="{D72BE308-70DF-43B7-BFB3-AA5CF2279CFD}"/>
              </a:ext>
            </a:extLst>
          </p:cNvPr>
          <p:cNvSpPr/>
          <p:nvPr/>
        </p:nvSpPr>
        <p:spPr>
          <a:xfrm>
            <a:off x="6546240" y="4024039"/>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曾宪华</a:t>
            </a:r>
          </a:p>
        </p:txBody>
      </p:sp>
      <p:sp>
        <p:nvSpPr>
          <p:cNvPr id="44" name="矩形 43">
            <a:extLst>
              <a:ext uri="{FF2B5EF4-FFF2-40B4-BE49-F238E27FC236}">
                <a16:creationId xmlns:a16="http://schemas.microsoft.com/office/drawing/2014/main" id="{62FE49AA-BD27-4F88-A98D-EBE28485F315}"/>
              </a:ext>
            </a:extLst>
          </p:cNvPr>
          <p:cNvSpPr/>
          <p:nvPr/>
        </p:nvSpPr>
        <p:spPr>
          <a:xfrm>
            <a:off x="6546239" y="4575923"/>
            <a:ext cx="87716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华仁杰</a:t>
            </a:r>
          </a:p>
        </p:txBody>
      </p:sp>
      <p:sp>
        <p:nvSpPr>
          <p:cNvPr id="45" name="矩形 44">
            <a:extLst>
              <a:ext uri="{FF2B5EF4-FFF2-40B4-BE49-F238E27FC236}">
                <a16:creationId xmlns:a16="http://schemas.microsoft.com/office/drawing/2014/main" id="{225E1B5B-4209-41D1-8F9D-38A881612B83}"/>
              </a:ext>
            </a:extLst>
          </p:cNvPr>
          <p:cNvSpPr/>
          <p:nvPr/>
        </p:nvSpPr>
        <p:spPr>
          <a:xfrm>
            <a:off x="6546239" y="5141174"/>
            <a:ext cx="646331"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韦锋</a:t>
            </a:r>
          </a:p>
        </p:txBody>
      </p:sp>
      <p:sp>
        <p:nvSpPr>
          <p:cNvPr id="46" name="矩形 45">
            <a:extLst>
              <a:ext uri="{FF2B5EF4-FFF2-40B4-BE49-F238E27FC236}">
                <a16:creationId xmlns:a16="http://schemas.microsoft.com/office/drawing/2014/main" id="{C5046E9F-F3E8-4DBC-8542-9EF10C0D2108}"/>
              </a:ext>
            </a:extLst>
          </p:cNvPr>
          <p:cNvSpPr/>
          <p:nvPr/>
        </p:nvSpPr>
        <p:spPr>
          <a:xfrm>
            <a:off x="7532907" y="1822761"/>
            <a:ext cx="3672800"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昆山市政府党组成员、副市长降级处分</a:t>
            </a:r>
          </a:p>
        </p:txBody>
      </p:sp>
      <p:sp>
        <p:nvSpPr>
          <p:cNvPr id="47" name="矩形 46">
            <a:extLst>
              <a:ext uri="{FF2B5EF4-FFF2-40B4-BE49-F238E27FC236}">
                <a16:creationId xmlns:a16="http://schemas.microsoft.com/office/drawing/2014/main" id="{33719004-EA97-43CC-89A0-8D24F2CE5B3D}"/>
              </a:ext>
            </a:extLst>
          </p:cNvPr>
          <p:cNvSpPr/>
          <p:nvPr/>
        </p:nvSpPr>
        <p:spPr>
          <a:xfrm>
            <a:off x="7532907" y="2392467"/>
            <a:ext cx="3877985"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昆山市政府党组成员、副市长，撤职处分</a:t>
            </a:r>
          </a:p>
        </p:txBody>
      </p:sp>
      <p:sp>
        <p:nvSpPr>
          <p:cNvPr id="48" name="矩形 47">
            <a:extLst>
              <a:ext uri="{FF2B5EF4-FFF2-40B4-BE49-F238E27FC236}">
                <a16:creationId xmlns:a16="http://schemas.microsoft.com/office/drawing/2014/main" id="{724E44CC-96FE-47FF-9763-292F972C34AC}"/>
              </a:ext>
            </a:extLst>
          </p:cNvPr>
          <p:cNvSpPr/>
          <p:nvPr/>
        </p:nvSpPr>
        <p:spPr>
          <a:xfrm>
            <a:off x="7532907" y="2954219"/>
            <a:ext cx="4288353"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江苏省安全监管局党组书记、局长。记过处分</a:t>
            </a:r>
          </a:p>
        </p:txBody>
      </p:sp>
      <p:sp>
        <p:nvSpPr>
          <p:cNvPr id="49" name="矩形 48">
            <a:extLst>
              <a:ext uri="{FF2B5EF4-FFF2-40B4-BE49-F238E27FC236}">
                <a16:creationId xmlns:a16="http://schemas.microsoft.com/office/drawing/2014/main" id="{163E813F-FAED-4B3C-8329-9F78784A73D4}"/>
              </a:ext>
            </a:extLst>
          </p:cNvPr>
          <p:cNvSpPr/>
          <p:nvPr/>
        </p:nvSpPr>
        <p:spPr>
          <a:xfrm>
            <a:off x="7532907" y="3359358"/>
            <a:ext cx="4274259"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江苏省安全监管局党组副书记、副局长。记大过处分</a:t>
            </a:r>
          </a:p>
        </p:txBody>
      </p:sp>
      <p:sp>
        <p:nvSpPr>
          <p:cNvPr id="50" name="矩形 49">
            <a:extLst>
              <a:ext uri="{FF2B5EF4-FFF2-40B4-BE49-F238E27FC236}">
                <a16:creationId xmlns:a16="http://schemas.microsoft.com/office/drawing/2014/main" id="{8E57E99D-B97E-4159-A7AC-4F613FAB7FB9}"/>
              </a:ext>
            </a:extLst>
          </p:cNvPr>
          <p:cNvSpPr/>
          <p:nvPr/>
        </p:nvSpPr>
        <p:spPr>
          <a:xfrm>
            <a:off x="7532907" y="3914033"/>
            <a:ext cx="4274259" cy="584775"/>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江苏省安全监管局安全监管一处党支部书记、处长。降级处分</a:t>
            </a:r>
          </a:p>
        </p:txBody>
      </p:sp>
      <p:sp>
        <p:nvSpPr>
          <p:cNvPr id="51" name="矩形 50">
            <a:extLst>
              <a:ext uri="{FF2B5EF4-FFF2-40B4-BE49-F238E27FC236}">
                <a16:creationId xmlns:a16="http://schemas.microsoft.com/office/drawing/2014/main" id="{3D853931-9814-4208-A767-495FC43E3ED2}"/>
              </a:ext>
            </a:extLst>
          </p:cNvPr>
          <p:cNvSpPr/>
          <p:nvPr/>
        </p:nvSpPr>
        <p:spPr>
          <a:xfrm>
            <a:off x="7532907" y="4592348"/>
            <a:ext cx="4493538"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苏州市安全监管局党组书记、局长。记大过处分</a:t>
            </a:r>
          </a:p>
        </p:txBody>
      </p:sp>
      <p:sp>
        <p:nvSpPr>
          <p:cNvPr id="52" name="矩形 51">
            <a:extLst>
              <a:ext uri="{FF2B5EF4-FFF2-40B4-BE49-F238E27FC236}">
                <a16:creationId xmlns:a16="http://schemas.microsoft.com/office/drawing/2014/main" id="{FEE6B11F-A2AD-4210-9157-48398855B3F5}"/>
              </a:ext>
            </a:extLst>
          </p:cNvPr>
          <p:cNvSpPr/>
          <p:nvPr/>
        </p:nvSpPr>
        <p:spPr>
          <a:xfrm>
            <a:off x="7532907" y="5158796"/>
            <a:ext cx="4493538" cy="338554"/>
          </a:xfrm>
          <a:prstGeom prst="rect">
            <a:avLst/>
          </a:prstGeom>
        </p:spPr>
        <p:txBody>
          <a:bodyPr vert="horz" wrap="square" lIns="91440" tIns="45720" rIns="91440" bIns="45720" rtlCol="0">
            <a:spAutoFit/>
          </a:bodyPr>
          <a:lstStyle/>
          <a:p>
            <a:pPr algn="just">
              <a:spcBef>
                <a:spcPct val="0"/>
              </a:spcBef>
            </a:pPr>
            <a:r>
              <a:rPr lang="zh-CN" altLang="en-US" sz="1600" dirty="0">
                <a:latin typeface="微软雅黑" panose="020B0503020204020204" pitchFamily="34" charset="-122"/>
                <a:ea typeface="微软雅黑" panose="020B0503020204020204" pitchFamily="34" charset="-122"/>
              </a:rPr>
              <a:t>苏州市安全监管局党组成员、副局长，降级处分</a:t>
            </a:r>
          </a:p>
        </p:txBody>
      </p:sp>
      <p:sp>
        <p:nvSpPr>
          <p:cNvPr id="54" name="Rectangle 4">
            <a:extLst>
              <a:ext uri="{FF2B5EF4-FFF2-40B4-BE49-F238E27FC236}">
                <a16:creationId xmlns:a16="http://schemas.microsoft.com/office/drawing/2014/main" id="{49BC0C59-5A2E-4575-8254-66DBA29180BA}"/>
              </a:ext>
            </a:extLst>
          </p:cNvPr>
          <p:cNvSpPr>
            <a:spLocks noChangeArrowheads="1"/>
          </p:cNvSpPr>
          <p:nvPr/>
        </p:nvSpPr>
        <p:spPr bwMode="auto">
          <a:xfrm>
            <a:off x="1302657" y="209037"/>
            <a:ext cx="722505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012061"/>
                </a:solidFill>
                <a:latin typeface="华文中宋" panose="02010600040101010101" pitchFamily="2" charset="-122"/>
                <a:ea typeface="华文中宋" panose="02010600040101010101" pitchFamily="2" charset="-122"/>
              </a:rPr>
              <a:t>对事故有关责任人员及责任单位的处理 </a:t>
            </a:r>
          </a:p>
        </p:txBody>
      </p:sp>
      <p:sp>
        <p:nvSpPr>
          <p:cNvPr id="55" name="矩形 54">
            <a:extLst>
              <a:ext uri="{FF2B5EF4-FFF2-40B4-BE49-F238E27FC236}">
                <a16:creationId xmlns:a16="http://schemas.microsoft.com/office/drawing/2014/main" id="{8CD113DB-5F80-4BA3-9EFA-22E5439EE75C}"/>
              </a:ext>
            </a:extLst>
          </p:cNvPr>
          <p:cNvSpPr/>
          <p:nvPr/>
        </p:nvSpPr>
        <p:spPr>
          <a:xfrm>
            <a:off x="6560746" y="5674158"/>
            <a:ext cx="441146" cy="400110"/>
          </a:xfrm>
          <a:prstGeom prst="rect">
            <a:avLst/>
          </a:prstGeom>
        </p:spPr>
        <p:txBody>
          <a:bodyPr wrap="none">
            <a:spAutoFit/>
          </a:bodyPr>
          <a:lstStyle/>
          <a:p>
            <a:r>
              <a:rPr lang="zh-CN" altLang="en-US" sz="2000" b="1" dirty="0">
                <a:solidFill>
                  <a:srgbClr val="012061"/>
                </a:solidFill>
                <a:latin typeface="微软雅黑" panose="020B0503020204020204" pitchFamily="34" charset="-122"/>
                <a:ea typeface="微软雅黑" panose="020B0503020204020204" pitchFamily="34" charset="-122"/>
              </a:rPr>
              <a:t>等</a:t>
            </a:r>
          </a:p>
        </p:txBody>
      </p:sp>
    </p:spTree>
    <p:extLst>
      <p:ext uri="{BB962C8B-B14F-4D97-AF65-F5344CB8AC3E}">
        <p14:creationId xmlns:p14="http://schemas.microsoft.com/office/powerpoint/2010/main" val="391181345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天津“8">
            <a:extLst>
              <a:ext uri="{FF2B5EF4-FFF2-40B4-BE49-F238E27FC236}">
                <a16:creationId xmlns:a16="http://schemas.microsoft.com/office/drawing/2014/main" id="{4031AFD5-6B4D-4209-9960-BD7474E652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任意多边形: 形状 10">
            <a:extLst>
              <a:ext uri="{FF2B5EF4-FFF2-40B4-BE49-F238E27FC236}">
                <a16:creationId xmlns:a16="http://schemas.microsoft.com/office/drawing/2014/main" id="{27F3A9F8-4918-4BEF-9A89-7A56686C7A77}"/>
              </a:ext>
            </a:extLst>
          </p:cNvPr>
          <p:cNvSpPr/>
          <p:nvPr/>
        </p:nvSpPr>
        <p:spPr>
          <a:xfrm rot="5400000">
            <a:off x="137585" y="-137585"/>
            <a:ext cx="6858000" cy="7133173"/>
          </a:xfrm>
          <a:custGeom>
            <a:avLst/>
            <a:gdLst>
              <a:gd name="connsiteX0" fmla="*/ 0 w 6858000"/>
              <a:gd name="connsiteY0" fmla="*/ 7171271 h 7171271"/>
              <a:gd name="connsiteX1" fmla="*/ 0 w 6858000"/>
              <a:gd name="connsiteY1" fmla="*/ 2251447 h 7171271"/>
              <a:gd name="connsiteX2" fmla="*/ 6858000 w 6858000"/>
              <a:gd name="connsiteY2" fmla="*/ 0 h 7171271"/>
              <a:gd name="connsiteX3" fmla="*/ 6858000 w 6858000"/>
              <a:gd name="connsiteY3" fmla="*/ 7171271 h 7171271"/>
            </a:gdLst>
            <a:ahLst/>
            <a:cxnLst>
              <a:cxn ang="0">
                <a:pos x="connsiteX0" y="connsiteY0"/>
              </a:cxn>
              <a:cxn ang="0">
                <a:pos x="connsiteX1" y="connsiteY1"/>
              </a:cxn>
              <a:cxn ang="0">
                <a:pos x="connsiteX2" y="connsiteY2"/>
              </a:cxn>
              <a:cxn ang="0">
                <a:pos x="connsiteX3" y="connsiteY3"/>
              </a:cxn>
            </a:cxnLst>
            <a:rect l="l" t="t" r="r" b="b"/>
            <a:pathLst>
              <a:path w="6858000" h="7171271">
                <a:moveTo>
                  <a:pt x="0" y="7171271"/>
                </a:moveTo>
                <a:lnTo>
                  <a:pt x="0" y="2251447"/>
                </a:lnTo>
                <a:lnTo>
                  <a:pt x="6858000" y="0"/>
                </a:lnTo>
                <a:lnTo>
                  <a:pt x="6858000" y="7171271"/>
                </a:lnTo>
                <a:close/>
              </a:path>
            </a:pathLst>
          </a:custGeom>
          <a:solidFill>
            <a:srgbClr val="012061">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a:extLst>
              <a:ext uri="{FF2B5EF4-FFF2-40B4-BE49-F238E27FC236}">
                <a16:creationId xmlns:a16="http://schemas.microsoft.com/office/drawing/2014/main" id="{5A3AB026-BD81-49DC-8005-542ACA48B49F}"/>
              </a:ext>
            </a:extLst>
          </p:cNvPr>
          <p:cNvSpPr/>
          <p:nvPr/>
        </p:nvSpPr>
        <p:spPr>
          <a:xfrm>
            <a:off x="228600" y="1186687"/>
            <a:ext cx="4572000" cy="2536400"/>
          </a:xfrm>
          <a:prstGeom prst="rect">
            <a:avLst/>
          </a:prstGeom>
        </p:spPr>
        <p:txBody>
          <a:bodyPr wrap="square">
            <a:spAutoFit/>
          </a:bodyPr>
          <a:lstStyle/>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2015</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12</a:t>
            </a:r>
            <a:r>
              <a:rPr lang="zh-CN" altLang="en-US" dirty="0">
                <a:solidFill>
                  <a:schemeClr val="bg1"/>
                </a:solidFill>
                <a:latin typeface="微软雅黑" panose="020B0503020204020204" pitchFamily="34" charset="-122"/>
                <a:ea typeface="微软雅黑" panose="020B0503020204020204" pitchFamily="34" charset="-122"/>
              </a:rPr>
              <a:t>日，位于天津市滨海新区天津港的瑞海国际物流有限公司危险品仓库发生火灾爆炸事故，造成</a:t>
            </a:r>
            <a:r>
              <a:rPr lang="en-US" altLang="zh-CN" dirty="0">
                <a:solidFill>
                  <a:schemeClr val="bg1"/>
                </a:solidFill>
                <a:latin typeface="微软雅黑" panose="020B0503020204020204" pitchFamily="34" charset="-122"/>
                <a:ea typeface="微软雅黑" panose="020B0503020204020204" pitchFamily="34" charset="-122"/>
              </a:rPr>
              <a:t>165</a:t>
            </a:r>
            <a:r>
              <a:rPr lang="zh-CN" altLang="en-US" dirty="0">
                <a:solidFill>
                  <a:schemeClr val="bg1"/>
                </a:solidFill>
                <a:latin typeface="微软雅黑" panose="020B0503020204020204" pitchFamily="34" charset="-122"/>
                <a:ea typeface="微软雅黑" panose="020B0503020204020204" pitchFamily="34" charset="-122"/>
              </a:rPr>
              <a:t>人遇难（其中参与救援处置的公 安消防人员</a:t>
            </a:r>
            <a:r>
              <a:rPr lang="en-US" altLang="zh-CN" dirty="0">
                <a:solidFill>
                  <a:schemeClr val="bg1"/>
                </a:solidFill>
                <a:latin typeface="微软雅黑" panose="020B0503020204020204" pitchFamily="34" charset="-122"/>
                <a:ea typeface="微软雅黑" panose="020B0503020204020204" pitchFamily="34" charset="-122"/>
              </a:rPr>
              <a:t>110</a:t>
            </a:r>
            <a:r>
              <a:rPr lang="zh-CN" altLang="en-US" dirty="0">
                <a:solidFill>
                  <a:schemeClr val="bg1"/>
                </a:solidFill>
                <a:latin typeface="微软雅黑" panose="020B0503020204020204" pitchFamily="34" charset="-122"/>
                <a:ea typeface="微软雅黑" panose="020B0503020204020204" pitchFamily="34" charset="-122"/>
              </a:rPr>
              <a:t>人，事故企业、周边企业员工和周边居民</a:t>
            </a:r>
            <a:r>
              <a:rPr lang="en-US" altLang="zh-CN" dirty="0">
                <a:solidFill>
                  <a:schemeClr val="bg1"/>
                </a:solidFill>
                <a:latin typeface="微软雅黑" panose="020B0503020204020204" pitchFamily="34" charset="-122"/>
                <a:ea typeface="微软雅黑" panose="020B0503020204020204" pitchFamily="34" charset="-122"/>
              </a:rPr>
              <a:t>55</a:t>
            </a:r>
            <a:r>
              <a:rPr lang="zh-CN" altLang="en-US" dirty="0">
                <a:solidFill>
                  <a:schemeClr val="bg1"/>
                </a:solidFill>
                <a:latin typeface="微软雅黑" panose="020B0503020204020204" pitchFamily="34" charset="-122"/>
                <a:ea typeface="微软雅黑" panose="020B0503020204020204" pitchFamily="34" charset="-122"/>
              </a:rPr>
              <a:t>人）、</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人失踪</a:t>
            </a:r>
            <a:r>
              <a:rPr lang="en-US" altLang="zh-CN" dirty="0">
                <a:solidFill>
                  <a:schemeClr val="bg1"/>
                </a:solidFill>
                <a:latin typeface="微软雅黑" panose="020B0503020204020204" pitchFamily="34" charset="-122"/>
                <a:ea typeface="微软雅黑" panose="020B0503020204020204" pitchFamily="34" charset="-122"/>
              </a:rPr>
              <a:t>,798</a:t>
            </a:r>
            <a:r>
              <a:rPr lang="zh-CN" altLang="en-US" dirty="0">
                <a:solidFill>
                  <a:schemeClr val="bg1"/>
                </a:solidFill>
                <a:latin typeface="微软雅黑" panose="020B0503020204020204" pitchFamily="34" charset="-122"/>
                <a:ea typeface="微软雅黑" panose="020B0503020204020204" pitchFamily="34" charset="-122"/>
              </a:rPr>
              <a:t>人 受伤</a:t>
            </a:r>
            <a:r>
              <a:rPr lang="en-US" altLang="zh-CN" dirty="0">
                <a:solidFill>
                  <a:schemeClr val="bg1"/>
                </a:solidFill>
                <a:latin typeface="微软雅黑" panose="020B0503020204020204" pitchFamily="34" charset="-122"/>
                <a:ea typeface="微软雅黑" panose="020B0503020204020204" pitchFamily="34" charset="-122"/>
              </a:rPr>
              <a:t>.</a:t>
            </a:r>
          </a:p>
        </p:txBody>
      </p:sp>
      <p:sp>
        <p:nvSpPr>
          <p:cNvPr id="12" name="矩形 11">
            <a:extLst>
              <a:ext uri="{FF2B5EF4-FFF2-40B4-BE49-F238E27FC236}">
                <a16:creationId xmlns:a16="http://schemas.microsoft.com/office/drawing/2014/main" id="{FECB2698-6037-4F77-9DF1-706CB7DB5F59}"/>
              </a:ext>
            </a:extLst>
          </p:cNvPr>
          <p:cNvSpPr/>
          <p:nvPr/>
        </p:nvSpPr>
        <p:spPr>
          <a:xfrm>
            <a:off x="228600" y="4011057"/>
            <a:ext cx="5956300" cy="2127634"/>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事故直接原因是瑞海公司危险品仓库运抵区南侧集装箱内硝化棉由于湿润剂散失出现局部干燥，在高温（天气）等因素的作用下加速分解放热，积热自燃；引起相邻集装箱内的硝化棉和其他危险化学品长时间大面积燃烧，导致堆放于运抵区的硝酸铵等危险化学品发生爆炸 </a:t>
            </a:r>
          </a:p>
        </p:txBody>
      </p:sp>
    </p:spTree>
    <p:extLst>
      <p:ext uri="{BB962C8B-B14F-4D97-AF65-F5344CB8AC3E}">
        <p14:creationId xmlns:p14="http://schemas.microsoft.com/office/powerpoint/2010/main" val="398405159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a:extLst>
              <a:ext uri="{FF2B5EF4-FFF2-40B4-BE49-F238E27FC236}">
                <a16:creationId xmlns:a16="http://schemas.microsoft.com/office/drawing/2014/main" id="{5EB51DAC-378A-4B1E-ACEF-2159697205F8}"/>
              </a:ext>
            </a:extLst>
          </p:cNvPr>
          <p:cNvSpPr/>
          <p:nvPr/>
        </p:nvSpPr>
        <p:spPr>
          <a:xfrm>
            <a:off x="5602514" y="1898884"/>
            <a:ext cx="6270172" cy="3367314"/>
          </a:xfrm>
          <a:prstGeom prst="frame">
            <a:avLst>
              <a:gd name="adj1" fmla="val 3448"/>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直角三角形 3">
            <a:extLst>
              <a:ext uri="{FF2B5EF4-FFF2-40B4-BE49-F238E27FC236}">
                <a16:creationId xmlns:a16="http://schemas.microsoft.com/office/drawing/2014/main" id="{13EF7077-2608-4179-87C5-0FCD0E25B694}"/>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D0EBBCC7-BF11-49C6-91E6-62A613A0AEA6}"/>
              </a:ext>
            </a:extLst>
          </p:cNvPr>
          <p:cNvSpPr/>
          <p:nvPr/>
        </p:nvSpPr>
        <p:spPr>
          <a:xfrm>
            <a:off x="1304528" y="213508"/>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安全的内涵</a:t>
            </a:r>
            <a:endParaRPr lang="zh-CN" altLang="en-US" sz="3200" dirty="0">
              <a:solidFill>
                <a:srgbClr val="012061"/>
              </a:solidFill>
              <a:latin typeface="华文中宋" panose="02010600040101010101" pitchFamily="2" charset="-122"/>
              <a:ea typeface="华文中宋" panose="02010600040101010101" pitchFamily="2" charset="-122"/>
            </a:endParaRPr>
          </a:p>
        </p:txBody>
      </p:sp>
      <p:pic>
        <p:nvPicPr>
          <p:cNvPr id="8" name="图片 7">
            <a:extLst>
              <a:ext uri="{FF2B5EF4-FFF2-40B4-BE49-F238E27FC236}">
                <a16:creationId xmlns:a16="http://schemas.microsoft.com/office/drawing/2014/main" id="{48D98E14-2962-44BA-B802-B9E86EDDE99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96000" y="2319425"/>
            <a:ext cx="6096000" cy="3414967"/>
          </a:xfrm>
          <a:prstGeom prst="rect">
            <a:avLst/>
          </a:prstGeom>
        </p:spPr>
      </p:pic>
      <p:sp>
        <p:nvSpPr>
          <p:cNvPr id="10" name="矩形 9">
            <a:extLst>
              <a:ext uri="{FF2B5EF4-FFF2-40B4-BE49-F238E27FC236}">
                <a16:creationId xmlns:a16="http://schemas.microsoft.com/office/drawing/2014/main" id="{317E36D6-06E5-495B-BE3E-2E600AC66FEF}"/>
              </a:ext>
            </a:extLst>
          </p:cNvPr>
          <p:cNvSpPr/>
          <p:nvPr/>
        </p:nvSpPr>
        <p:spPr>
          <a:xfrm>
            <a:off x="6241142" y="4851664"/>
            <a:ext cx="747023" cy="747023"/>
          </a:xfrm>
          <a:prstGeom prst="rect">
            <a:avLst/>
          </a:prstGeom>
          <a:noFill/>
          <a:ln w="28575">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3BA9F9B-22EC-4421-BB86-20259CC974FD}"/>
              </a:ext>
            </a:extLst>
          </p:cNvPr>
          <p:cNvSpPr/>
          <p:nvPr/>
        </p:nvSpPr>
        <p:spPr>
          <a:xfrm>
            <a:off x="6798509" y="4409736"/>
            <a:ext cx="379312" cy="379312"/>
          </a:xfrm>
          <a:prstGeom prst="rect">
            <a:avLst/>
          </a:prstGeom>
          <a:noFill/>
          <a:ln w="28575">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796BB11-E3B7-4BB5-AC40-F6A11BFEC459}"/>
              </a:ext>
            </a:extLst>
          </p:cNvPr>
          <p:cNvSpPr/>
          <p:nvPr/>
        </p:nvSpPr>
        <p:spPr>
          <a:xfrm>
            <a:off x="907649" y="2190439"/>
            <a:ext cx="4464159" cy="782715"/>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安全是指客观事物的危险程度能够为人们普遍接受的状态。 </a:t>
            </a:r>
            <a:endParaRPr lang="zh-CN" altLang="en-US" dirty="0"/>
          </a:p>
        </p:txBody>
      </p:sp>
      <p:sp>
        <p:nvSpPr>
          <p:cNvPr id="13" name="矩形 12">
            <a:extLst>
              <a:ext uri="{FF2B5EF4-FFF2-40B4-BE49-F238E27FC236}">
                <a16:creationId xmlns:a16="http://schemas.microsoft.com/office/drawing/2014/main" id="{394695D3-D3B7-4862-B04B-0B120AF89DDE}"/>
              </a:ext>
            </a:extLst>
          </p:cNvPr>
          <p:cNvSpPr/>
          <p:nvPr/>
        </p:nvSpPr>
        <p:spPr>
          <a:xfrm>
            <a:off x="907649" y="3249451"/>
            <a:ext cx="4464159" cy="77745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安全是指没有引起死亡、伤害、职业病或财产、设备的损坏或环境危害的条件。</a:t>
            </a:r>
          </a:p>
        </p:txBody>
      </p:sp>
      <p:sp>
        <p:nvSpPr>
          <p:cNvPr id="14" name="矩形 13">
            <a:extLst>
              <a:ext uri="{FF2B5EF4-FFF2-40B4-BE49-F238E27FC236}">
                <a16:creationId xmlns:a16="http://schemas.microsoft.com/office/drawing/2014/main" id="{4D06048E-D7BE-45D5-92EF-590E518CCFA4}"/>
              </a:ext>
            </a:extLst>
          </p:cNvPr>
          <p:cNvSpPr/>
          <p:nvPr/>
        </p:nvSpPr>
        <p:spPr>
          <a:xfrm>
            <a:off x="907649" y="4303205"/>
            <a:ext cx="4464159" cy="782715"/>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安全是指人身不受伤害、财产不受损失、健康得以保障的结果（大安全）。</a:t>
            </a:r>
          </a:p>
        </p:txBody>
      </p:sp>
      <p:sp>
        <p:nvSpPr>
          <p:cNvPr id="17" name="矩形 16">
            <a:extLst>
              <a:ext uri="{FF2B5EF4-FFF2-40B4-BE49-F238E27FC236}">
                <a16:creationId xmlns:a16="http://schemas.microsoft.com/office/drawing/2014/main" id="{91590232-292F-4334-A847-E490AC3CED4D}"/>
              </a:ext>
            </a:extLst>
          </p:cNvPr>
          <p:cNvSpPr/>
          <p:nvPr/>
        </p:nvSpPr>
        <p:spPr>
          <a:xfrm>
            <a:off x="542432" y="2437116"/>
            <a:ext cx="269021" cy="269021"/>
          </a:xfrm>
          <a:prstGeom prst="rect">
            <a:avLst/>
          </a:prstGeom>
          <a:solidFill>
            <a:srgbClr val="0120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4149545-AFE6-46C1-BFE8-FF70CA9E5673}"/>
              </a:ext>
            </a:extLst>
          </p:cNvPr>
          <p:cNvSpPr/>
          <p:nvPr/>
        </p:nvSpPr>
        <p:spPr>
          <a:xfrm>
            <a:off x="542432" y="3503668"/>
            <a:ext cx="269021" cy="269021"/>
          </a:xfrm>
          <a:prstGeom prst="rect">
            <a:avLst/>
          </a:prstGeom>
          <a:solidFill>
            <a:srgbClr val="0120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1F1DF52B-1308-4E75-B83B-B7BAD9CBA9C6}"/>
              </a:ext>
            </a:extLst>
          </p:cNvPr>
          <p:cNvSpPr/>
          <p:nvPr/>
        </p:nvSpPr>
        <p:spPr>
          <a:xfrm>
            <a:off x="542432" y="4558531"/>
            <a:ext cx="269021" cy="269021"/>
          </a:xfrm>
          <a:prstGeom prst="rect">
            <a:avLst/>
          </a:prstGeom>
          <a:solidFill>
            <a:srgbClr val="01206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953505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99F41E4-B7ED-428A-965C-A68C14212D7F}"/>
              </a:ext>
            </a:extLst>
          </p:cNvPr>
          <p:cNvSpPr/>
          <p:nvPr/>
        </p:nvSpPr>
        <p:spPr>
          <a:xfrm>
            <a:off x="0" y="520700"/>
            <a:ext cx="12192000" cy="2730500"/>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a:extLst>
              <a:ext uri="{FF2B5EF4-FFF2-40B4-BE49-F238E27FC236}">
                <a16:creationId xmlns:a16="http://schemas.microsoft.com/office/drawing/2014/main" id="{399E482F-27F2-4EBC-A3B0-A9BE27129EDF}"/>
              </a:ext>
            </a:extLst>
          </p:cNvPr>
          <p:cNvSpPr/>
          <p:nvPr/>
        </p:nvSpPr>
        <p:spPr>
          <a:xfrm>
            <a:off x="0" y="3619500"/>
            <a:ext cx="12192000" cy="2730500"/>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矩形 5">
            <a:extLst>
              <a:ext uri="{FF2B5EF4-FFF2-40B4-BE49-F238E27FC236}">
                <a16:creationId xmlns:a16="http://schemas.microsoft.com/office/drawing/2014/main" id="{284EDC20-5CCB-4FF6-ABBD-C7415D2AEAD2}"/>
              </a:ext>
            </a:extLst>
          </p:cNvPr>
          <p:cNvSpPr/>
          <p:nvPr/>
        </p:nvSpPr>
        <p:spPr>
          <a:xfrm>
            <a:off x="584200" y="877246"/>
            <a:ext cx="10807700" cy="1705403"/>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公安、检察机关对</a:t>
            </a:r>
            <a:r>
              <a:rPr lang="en-US" altLang="zh-CN" dirty="0">
                <a:solidFill>
                  <a:schemeClr val="bg1"/>
                </a:solidFill>
                <a:latin typeface="微软雅黑" panose="020B0503020204020204" pitchFamily="34" charset="-122"/>
                <a:ea typeface="微软雅黑" panose="020B0503020204020204" pitchFamily="34" charset="-122"/>
              </a:rPr>
              <a:t>49</a:t>
            </a:r>
            <a:r>
              <a:rPr lang="zh-CN" altLang="en-US" dirty="0">
                <a:solidFill>
                  <a:schemeClr val="bg1"/>
                </a:solidFill>
                <a:latin typeface="微软雅黑" panose="020B0503020204020204" pitchFamily="34" charset="-122"/>
                <a:ea typeface="微软雅黑" panose="020B0503020204020204" pitchFamily="34" charset="-122"/>
              </a:rPr>
              <a:t>名企业人员和行政监察对象依法立案侦查并采取刑事强制措施。其中，公安机关对</a:t>
            </a:r>
            <a:r>
              <a:rPr lang="en-US" altLang="zh-CN" dirty="0">
                <a:solidFill>
                  <a:schemeClr val="bg1"/>
                </a:solidFill>
                <a:latin typeface="微软雅黑" panose="020B0503020204020204" pitchFamily="34" charset="-122"/>
                <a:ea typeface="微软雅黑" panose="020B0503020204020204" pitchFamily="34" charset="-122"/>
              </a:rPr>
              <a:t>24</a:t>
            </a:r>
            <a:r>
              <a:rPr lang="zh-CN" altLang="en-US" dirty="0">
                <a:solidFill>
                  <a:schemeClr val="bg1"/>
                </a:solidFill>
                <a:latin typeface="微软雅黑" panose="020B0503020204020204" pitchFamily="34" charset="-122"/>
                <a:ea typeface="微软雅黑" panose="020B0503020204020204" pitchFamily="34" charset="-122"/>
              </a:rPr>
              <a:t>名相关企业人员依法立案侦查并采取刑事强 制措施（瑞海公司</a:t>
            </a:r>
            <a:r>
              <a:rPr lang="en-US" altLang="zh-CN" dirty="0">
                <a:solidFill>
                  <a:schemeClr val="bg1"/>
                </a:solidFill>
                <a:latin typeface="微软雅黑" panose="020B0503020204020204" pitchFamily="34" charset="-122"/>
                <a:ea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rPr>
              <a:t>人，中介和技术服务机构</a:t>
            </a:r>
            <a:r>
              <a:rPr lang="en-US" altLang="zh-CN" dirty="0">
                <a:solidFill>
                  <a:schemeClr val="bg1"/>
                </a:solidFill>
                <a:latin typeface="微软雅黑" panose="020B0503020204020204" pitchFamily="34" charset="-122"/>
                <a:ea typeface="微软雅黑" panose="020B0503020204020204" pitchFamily="34" charset="-122"/>
              </a:rPr>
              <a:t>11</a:t>
            </a:r>
            <a:r>
              <a:rPr lang="zh-CN" altLang="en-US" dirty="0">
                <a:solidFill>
                  <a:schemeClr val="bg1"/>
                </a:solidFill>
                <a:latin typeface="微软雅黑" panose="020B0503020204020204" pitchFamily="34" charset="-122"/>
                <a:ea typeface="微软雅黑" panose="020B0503020204020204" pitchFamily="34" charset="-122"/>
              </a:rPr>
              <a:t>人）；检察机关对</a:t>
            </a:r>
            <a:r>
              <a:rPr lang="en-US" altLang="zh-CN" dirty="0">
                <a:solidFill>
                  <a:schemeClr val="bg1"/>
                </a:solidFill>
                <a:latin typeface="微软雅黑" panose="020B0503020204020204" pitchFamily="34" charset="-122"/>
                <a:ea typeface="微软雅黑" panose="020B0503020204020204" pitchFamily="34" charset="-122"/>
              </a:rPr>
              <a:t>25</a:t>
            </a:r>
            <a:r>
              <a:rPr lang="zh-CN" altLang="en-US" dirty="0">
                <a:solidFill>
                  <a:schemeClr val="bg1"/>
                </a:solidFill>
                <a:latin typeface="微软雅黑" panose="020B0503020204020204" pitchFamily="34" charset="-122"/>
                <a:ea typeface="微软雅黑" panose="020B0503020204020204" pitchFamily="34" charset="-122"/>
              </a:rPr>
              <a:t>名行政监察对象依法立案侦查并采取刑事强制措施（正厅级</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人，副厅级</a:t>
            </a: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人，处级</a:t>
            </a:r>
            <a:r>
              <a:rPr lang="en-US" altLang="zh-CN" dirty="0">
                <a:solidFill>
                  <a:schemeClr val="bg1"/>
                </a:solidFill>
                <a:latin typeface="微软雅黑" panose="020B0503020204020204" pitchFamily="34" charset="-122"/>
                <a:ea typeface="微软雅黑" panose="020B0503020204020204" pitchFamily="34" charset="-122"/>
              </a:rPr>
              <a:t>16 </a:t>
            </a:r>
            <a:r>
              <a:rPr lang="zh-CN" altLang="en-US" dirty="0">
                <a:solidFill>
                  <a:schemeClr val="bg1"/>
                </a:solidFill>
                <a:latin typeface="微软雅黑" panose="020B0503020204020204" pitchFamily="34" charset="-122"/>
                <a:ea typeface="微软雅黑" panose="020B0503020204020204" pitchFamily="34" charset="-122"/>
              </a:rPr>
              <a:t>人），其中交通运输部门</a:t>
            </a:r>
            <a:r>
              <a:rPr lang="en-US" altLang="zh-CN" dirty="0">
                <a:solidFill>
                  <a:schemeClr val="bg1"/>
                </a:solidFill>
                <a:latin typeface="微软雅黑" panose="020B0503020204020204" pitchFamily="34" charset="-122"/>
                <a:ea typeface="微软雅黑" panose="020B0503020204020204" pitchFamily="34" charset="-122"/>
              </a:rPr>
              <a:t>9</a:t>
            </a:r>
            <a:r>
              <a:rPr lang="zh-CN" altLang="en-US" dirty="0">
                <a:solidFill>
                  <a:schemeClr val="bg1"/>
                </a:solidFill>
                <a:latin typeface="微软雅黑" panose="020B0503020204020204" pitchFamily="34" charset="-122"/>
                <a:ea typeface="微软雅黑" panose="020B0503020204020204" pitchFamily="34" charset="-122"/>
              </a:rPr>
              <a:t>人，海关系统</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人，天津港（集团）有限公司</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人，安全监管部门</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人，规划部门</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人。</a:t>
            </a:r>
          </a:p>
        </p:txBody>
      </p:sp>
      <p:sp>
        <p:nvSpPr>
          <p:cNvPr id="7" name="矩形 6">
            <a:extLst>
              <a:ext uri="{FF2B5EF4-FFF2-40B4-BE49-F238E27FC236}">
                <a16:creationId xmlns:a16="http://schemas.microsoft.com/office/drawing/2014/main" id="{4404EC16-A7F9-4832-9295-6D17D3411383}"/>
              </a:ext>
            </a:extLst>
          </p:cNvPr>
          <p:cNvSpPr/>
          <p:nvPr/>
        </p:nvSpPr>
        <p:spPr>
          <a:xfrm>
            <a:off x="584200" y="4017984"/>
            <a:ext cx="10807700" cy="1705403"/>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根据事故原因调查和事故责任认定结果，调查组另对</a:t>
            </a:r>
            <a:r>
              <a:rPr lang="en-US" altLang="zh-CN" dirty="0">
                <a:solidFill>
                  <a:schemeClr val="bg1"/>
                </a:solidFill>
                <a:latin typeface="微软雅黑" panose="020B0503020204020204" pitchFamily="34" charset="-122"/>
                <a:ea typeface="微软雅黑" panose="020B0503020204020204" pitchFamily="34" charset="-122"/>
              </a:rPr>
              <a:t>123</a:t>
            </a:r>
            <a:r>
              <a:rPr lang="zh-CN" altLang="en-US" dirty="0">
                <a:solidFill>
                  <a:schemeClr val="bg1"/>
                </a:solidFill>
                <a:latin typeface="微软雅黑" panose="020B0503020204020204" pitchFamily="34" charset="-122"/>
                <a:ea typeface="微软雅黑" panose="020B0503020204020204" pitchFamily="34" charset="-122"/>
              </a:rPr>
              <a:t>名责任人员提出了处理意见，建议对</a:t>
            </a:r>
            <a:r>
              <a:rPr lang="en-US" altLang="zh-CN" dirty="0">
                <a:solidFill>
                  <a:schemeClr val="bg1"/>
                </a:solidFill>
                <a:latin typeface="微软雅黑" panose="020B0503020204020204" pitchFamily="34" charset="-122"/>
                <a:ea typeface="微软雅黑" panose="020B0503020204020204" pitchFamily="34" charset="-122"/>
              </a:rPr>
              <a:t>74</a:t>
            </a:r>
            <a:r>
              <a:rPr lang="zh-CN" altLang="en-US" dirty="0">
                <a:solidFill>
                  <a:schemeClr val="bg1"/>
                </a:solidFill>
                <a:latin typeface="微软雅黑" panose="020B0503020204020204" pitchFamily="34" charset="-122"/>
                <a:ea typeface="微软雅黑" panose="020B0503020204020204" pitchFamily="34" charset="-122"/>
              </a:rPr>
              <a:t>名责任人员给予党纪政纪处分，其中省部级</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人，厅 局级</a:t>
            </a:r>
            <a:r>
              <a:rPr lang="en-US" altLang="zh-CN" dirty="0">
                <a:solidFill>
                  <a:schemeClr val="bg1"/>
                </a:solidFill>
                <a:latin typeface="微软雅黑" panose="020B0503020204020204" pitchFamily="34" charset="-122"/>
                <a:ea typeface="微软雅黑" panose="020B0503020204020204" pitchFamily="34" charset="-122"/>
              </a:rPr>
              <a:t>22</a:t>
            </a:r>
            <a:r>
              <a:rPr lang="zh-CN" altLang="en-US" dirty="0">
                <a:solidFill>
                  <a:schemeClr val="bg1"/>
                </a:solidFill>
                <a:latin typeface="微软雅黑" panose="020B0503020204020204" pitchFamily="34" charset="-122"/>
                <a:ea typeface="微软雅黑" panose="020B0503020204020204" pitchFamily="34" charset="-122"/>
              </a:rPr>
              <a:t>人，县处级</a:t>
            </a:r>
            <a:r>
              <a:rPr lang="en-US" altLang="zh-CN" dirty="0">
                <a:solidFill>
                  <a:schemeClr val="bg1"/>
                </a:solidFill>
                <a:latin typeface="微软雅黑" panose="020B0503020204020204" pitchFamily="34" charset="-122"/>
                <a:ea typeface="微软雅黑" panose="020B0503020204020204" pitchFamily="34" charset="-122"/>
              </a:rPr>
              <a:t>22</a:t>
            </a:r>
            <a:r>
              <a:rPr lang="zh-CN" altLang="en-US" dirty="0">
                <a:solidFill>
                  <a:schemeClr val="bg1"/>
                </a:solidFill>
                <a:latin typeface="微软雅黑" panose="020B0503020204020204" pitchFamily="34" charset="-122"/>
                <a:ea typeface="微软雅黑" panose="020B0503020204020204" pitchFamily="34" charset="-122"/>
              </a:rPr>
              <a:t>人，科级及以下</a:t>
            </a:r>
            <a:r>
              <a:rPr lang="en-US" altLang="zh-CN" dirty="0">
                <a:solidFill>
                  <a:schemeClr val="bg1"/>
                </a:solidFill>
                <a:latin typeface="微软雅黑" panose="020B0503020204020204" pitchFamily="34" charset="-122"/>
                <a:ea typeface="微软雅黑" panose="020B0503020204020204" pitchFamily="34" charset="-122"/>
              </a:rPr>
              <a:t>25</a:t>
            </a:r>
            <a:r>
              <a:rPr lang="zh-CN" altLang="en-US" dirty="0">
                <a:solidFill>
                  <a:schemeClr val="bg1"/>
                </a:solidFill>
                <a:latin typeface="微软雅黑" panose="020B0503020204020204" pitchFamily="34" charset="-122"/>
                <a:ea typeface="微软雅黑" panose="020B0503020204020204" pitchFamily="34" charset="-122"/>
              </a:rPr>
              <a:t>人；对其他</a:t>
            </a:r>
            <a:r>
              <a:rPr lang="en-US" altLang="zh-CN" dirty="0">
                <a:solidFill>
                  <a:schemeClr val="bg1"/>
                </a:solidFill>
                <a:latin typeface="微软雅黑" panose="020B0503020204020204" pitchFamily="34" charset="-122"/>
                <a:ea typeface="微软雅黑" panose="020B0503020204020204" pitchFamily="34" charset="-122"/>
              </a:rPr>
              <a:t>48</a:t>
            </a:r>
            <a:r>
              <a:rPr lang="zh-CN" altLang="en-US" dirty="0">
                <a:solidFill>
                  <a:schemeClr val="bg1"/>
                </a:solidFill>
                <a:latin typeface="微软雅黑" panose="020B0503020204020204" pitchFamily="34" charset="-122"/>
                <a:ea typeface="微软雅黑" panose="020B0503020204020204" pitchFamily="34" charset="-122"/>
              </a:rPr>
              <a:t>名责任人员，建议由天津市纪委及相关部门视情予以诫勉谈话或批评教育；</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名责任人员在事故调查处 理期间病故，建议不再给予其处分。</a:t>
            </a:r>
          </a:p>
        </p:txBody>
      </p:sp>
    </p:spTree>
    <p:extLst>
      <p:ext uri="{BB962C8B-B14F-4D97-AF65-F5344CB8AC3E}">
        <p14:creationId xmlns:p14="http://schemas.microsoft.com/office/powerpoint/2010/main" val="231507324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C89951-7ACB-470B-81FC-2F8B225C2BA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5374B552-AAD2-460B-AF26-447F07518CDF}"/>
              </a:ext>
            </a:extLst>
          </p:cNvPr>
          <p:cNvSpPr/>
          <p:nvPr/>
        </p:nvSpPr>
        <p:spPr>
          <a:xfrm>
            <a:off x="277575" y="2279134"/>
            <a:ext cx="2698175" cy="523220"/>
          </a:xfrm>
          <a:prstGeom prst="rect">
            <a:avLst/>
          </a:prstGeom>
        </p:spPr>
        <p:txBody>
          <a:bodyPr wrap="none">
            <a:spAutoFit/>
          </a:bodyPr>
          <a:lstStyle/>
          <a:p>
            <a:r>
              <a:rPr lang="zh-CN" altLang="en-US" sz="2800" b="1" dirty="0">
                <a:solidFill>
                  <a:srgbClr val="2F5697"/>
                </a:solidFill>
                <a:latin typeface="微软雅黑" panose="020B0503020204020204" pitchFamily="34" charset="-122"/>
                <a:ea typeface="微软雅黑" panose="020B0503020204020204" pitchFamily="34" charset="-122"/>
              </a:rPr>
              <a:t>最聪明的做法：</a:t>
            </a:r>
          </a:p>
        </p:txBody>
      </p:sp>
      <p:sp>
        <p:nvSpPr>
          <p:cNvPr id="7" name="矩形 6">
            <a:extLst>
              <a:ext uri="{FF2B5EF4-FFF2-40B4-BE49-F238E27FC236}">
                <a16:creationId xmlns:a16="http://schemas.microsoft.com/office/drawing/2014/main" id="{96DC6C97-971A-446A-B166-7283CF01C22C}"/>
              </a:ext>
            </a:extLst>
          </p:cNvPr>
          <p:cNvSpPr/>
          <p:nvPr/>
        </p:nvSpPr>
        <p:spPr>
          <a:xfrm>
            <a:off x="2959009" y="2340689"/>
            <a:ext cx="3005951" cy="400110"/>
          </a:xfrm>
          <a:prstGeom prst="rect">
            <a:avLst/>
          </a:prstGeom>
        </p:spPr>
        <p:txBody>
          <a:bodyPr wrap="non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他人吃一堑，自己长一智</a:t>
            </a:r>
          </a:p>
        </p:txBody>
      </p:sp>
      <p:sp>
        <p:nvSpPr>
          <p:cNvPr id="8" name="矩形 7">
            <a:extLst>
              <a:ext uri="{FF2B5EF4-FFF2-40B4-BE49-F238E27FC236}">
                <a16:creationId xmlns:a16="http://schemas.microsoft.com/office/drawing/2014/main" id="{DFD8C6D8-2AEB-4092-9797-128402732C45}"/>
              </a:ext>
            </a:extLst>
          </p:cNvPr>
          <p:cNvSpPr/>
          <p:nvPr/>
        </p:nvSpPr>
        <p:spPr>
          <a:xfrm>
            <a:off x="277574" y="3224768"/>
            <a:ext cx="2698175" cy="523220"/>
          </a:xfrm>
          <a:prstGeom prst="rect">
            <a:avLst/>
          </a:prstGeom>
        </p:spPr>
        <p:txBody>
          <a:bodyPr wrap="none">
            <a:spAutoFit/>
          </a:bodyPr>
          <a:lstStyle/>
          <a:p>
            <a:r>
              <a:rPr lang="zh-CN" altLang="en-US" sz="2800" b="1" dirty="0">
                <a:solidFill>
                  <a:srgbClr val="2F5697"/>
                </a:solidFill>
                <a:latin typeface="微软雅黑" panose="020B0503020204020204" pitchFamily="34" charset="-122"/>
                <a:ea typeface="微软雅黑" panose="020B0503020204020204" pitchFamily="34" charset="-122"/>
              </a:rPr>
              <a:t>最痛苦的做法：</a:t>
            </a:r>
          </a:p>
        </p:txBody>
      </p:sp>
      <p:sp>
        <p:nvSpPr>
          <p:cNvPr id="9" name="矩形 8">
            <a:extLst>
              <a:ext uri="{FF2B5EF4-FFF2-40B4-BE49-F238E27FC236}">
                <a16:creationId xmlns:a16="http://schemas.microsoft.com/office/drawing/2014/main" id="{4602925F-DFBB-45A2-9ACA-13891FF78610}"/>
              </a:ext>
            </a:extLst>
          </p:cNvPr>
          <p:cNvSpPr/>
          <p:nvPr/>
        </p:nvSpPr>
        <p:spPr>
          <a:xfrm>
            <a:off x="2959008" y="3286323"/>
            <a:ext cx="3005951" cy="400110"/>
          </a:xfrm>
          <a:prstGeom prst="rect">
            <a:avLst/>
          </a:prstGeom>
        </p:spPr>
        <p:txBody>
          <a:bodyPr wrap="non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自己吃一堑，自己长一智</a:t>
            </a:r>
          </a:p>
        </p:txBody>
      </p:sp>
      <p:sp>
        <p:nvSpPr>
          <p:cNvPr id="10" name="矩形 9">
            <a:extLst>
              <a:ext uri="{FF2B5EF4-FFF2-40B4-BE49-F238E27FC236}">
                <a16:creationId xmlns:a16="http://schemas.microsoft.com/office/drawing/2014/main" id="{F7C7A1C8-A711-4D58-ABB4-C9D3B9CF8096}"/>
              </a:ext>
            </a:extLst>
          </p:cNvPr>
          <p:cNvSpPr/>
          <p:nvPr/>
        </p:nvSpPr>
        <p:spPr>
          <a:xfrm>
            <a:off x="282675" y="4170402"/>
            <a:ext cx="2698175" cy="523220"/>
          </a:xfrm>
          <a:prstGeom prst="rect">
            <a:avLst/>
          </a:prstGeom>
        </p:spPr>
        <p:txBody>
          <a:bodyPr wrap="none">
            <a:spAutoFit/>
          </a:bodyPr>
          <a:lstStyle/>
          <a:p>
            <a:r>
              <a:rPr lang="zh-CN" altLang="en-US" sz="2800" b="1" dirty="0">
                <a:solidFill>
                  <a:srgbClr val="2F5697"/>
                </a:solidFill>
                <a:latin typeface="微软雅黑" panose="020B0503020204020204" pitchFamily="34" charset="-122"/>
                <a:ea typeface="微软雅黑" panose="020B0503020204020204" pitchFamily="34" charset="-122"/>
              </a:rPr>
              <a:t>最愚蠢的做法：</a:t>
            </a:r>
          </a:p>
        </p:txBody>
      </p:sp>
      <p:sp>
        <p:nvSpPr>
          <p:cNvPr id="11" name="矩形 10">
            <a:extLst>
              <a:ext uri="{FF2B5EF4-FFF2-40B4-BE49-F238E27FC236}">
                <a16:creationId xmlns:a16="http://schemas.microsoft.com/office/drawing/2014/main" id="{7A17E8D2-B8AD-4DD4-9938-B14CF21C95C1}"/>
              </a:ext>
            </a:extLst>
          </p:cNvPr>
          <p:cNvSpPr/>
          <p:nvPr/>
        </p:nvSpPr>
        <p:spPr>
          <a:xfrm>
            <a:off x="2975749" y="4229039"/>
            <a:ext cx="3005951" cy="400110"/>
          </a:xfrm>
          <a:prstGeom prst="rect">
            <a:avLst/>
          </a:prstGeom>
        </p:spPr>
        <p:txBody>
          <a:bodyPr wrap="non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自己吃一堑，自己未长智</a:t>
            </a:r>
          </a:p>
        </p:txBody>
      </p:sp>
    </p:spTree>
    <p:extLst>
      <p:ext uri="{BB962C8B-B14F-4D97-AF65-F5344CB8AC3E}">
        <p14:creationId xmlns:p14="http://schemas.microsoft.com/office/powerpoint/2010/main" val="72305102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707266"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7</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2" name="矩形 1">
            <a:extLst>
              <a:ext uri="{FF2B5EF4-FFF2-40B4-BE49-F238E27FC236}">
                <a16:creationId xmlns:a16="http://schemas.microsoft.com/office/drawing/2014/main" id="{18E91EBD-5F77-4CD8-8103-F628999E63CB}"/>
              </a:ext>
            </a:extLst>
          </p:cNvPr>
          <p:cNvSpPr/>
          <p:nvPr/>
        </p:nvSpPr>
        <p:spPr>
          <a:xfrm>
            <a:off x="5657415" y="48571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术</a:t>
            </a:r>
          </a:p>
        </p:txBody>
      </p:sp>
    </p:spTree>
    <p:extLst>
      <p:ext uri="{BB962C8B-B14F-4D97-AF65-F5344CB8AC3E}">
        <p14:creationId xmlns:p14="http://schemas.microsoft.com/office/powerpoint/2010/main" val="444673267"/>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7E5DA4B-5DEF-4E03-92E2-9ED7D219FD87}"/>
              </a:ext>
            </a:extLst>
          </p:cNvPr>
          <p:cNvSpPr/>
          <p:nvPr/>
        </p:nvSpPr>
        <p:spPr>
          <a:xfrm>
            <a:off x="1308100" y="198290"/>
            <a:ext cx="4288353"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（一）事故发生的机理</a:t>
            </a:r>
          </a:p>
        </p:txBody>
      </p:sp>
      <p:sp>
        <p:nvSpPr>
          <p:cNvPr id="5" name="直角三角形 4">
            <a:extLst>
              <a:ext uri="{FF2B5EF4-FFF2-40B4-BE49-F238E27FC236}">
                <a16:creationId xmlns:a16="http://schemas.microsoft.com/office/drawing/2014/main" id="{E32A2E89-A2EB-4C86-8218-6BDEC3E89476}"/>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AutoShape 44">
            <a:extLst>
              <a:ext uri="{FF2B5EF4-FFF2-40B4-BE49-F238E27FC236}">
                <a16:creationId xmlns:a16="http://schemas.microsoft.com/office/drawing/2014/main" id="{4525C340-AC3B-4C50-AE98-ED9F947A55EF}"/>
              </a:ext>
            </a:extLst>
          </p:cNvPr>
          <p:cNvSpPr>
            <a:spLocks noChangeArrowheads="1"/>
          </p:cNvSpPr>
          <p:nvPr/>
        </p:nvSpPr>
        <p:spPr bwMode="auto">
          <a:xfrm>
            <a:off x="2386304" y="1663700"/>
            <a:ext cx="1485939" cy="2035585"/>
          </a:xfrm>
          <a:prstGeom prst="cube">
            <a:avLst>
              <a:gd name="adj" fmla="val 40616"/>
            </a:avLst>
          </a:prstGeom>
          <a:solidFill>
            <a:srgbClr val="012061"/>
          </a:solidFill>
          <a:ln w="9525">
            <a:solidFill>
              <a:schemeClr val="accent1">
                <a:lumMod val="20000"/>
                <a:lumOff val="8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 name="Text Box 45">
            <a:extLst>
              <a:ext uri="{FF2B5EF4-FFF2-40B4-BE49-F238E27FC236}">
                <a16:creationId xmlns:a16="http://schemas.microsoft.com/office/drawing/2014/main" id="{420C746E-3D94-4EDF-82C5-20DF06E4945F}"/>
              </a:ext>
            </a:extLst>
          </p:cNvPr>
          <p:cNvSpPr txBox="1">
            <a:spLocks noChangeArrowheads="1"/>
          </p:cNvSpPr>
          <p:nvPr/>
        </p:nvSpPr>
        <p:spPr bwMode="auto">
          <a:xfrm>
            <a:off x="2696407" y="2383248"/>
            <a:ext cx="276999" cy="123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b="1" spc="300" dirty="0">
                <a:solidFill>
                  <a:schemeClr val="bg1"/>
                </a:solidFill>
                <a:latin typeface="微软雅黑" panose="020B0503020204020204" pitchFamily="34" charset="-122"/>
                <a:ea typeface="微软雅黑" panose="020B0503020204020204" pitchFamily="34" charset="-122"/>
              </a:rPr>
              <a:t>管理失误</a:t>
            </a:r>
          </a:p>
        </p:txBody>
      </p:sp>
      <p:sp>
        <p:nvSpPr>
          <p:cNvPr id="9" name="Line 46">
            <a:extLst>
              <a:ext uri="{FF2B5EF4-FFF2-40B4-BE49-F238E27FC236}">
                <a16:creationId xmlns:a16="http://schemas.microsoft.com/office/drawing/2014/main" id="{C29E2A30-329A-42CA-BF2D-ED9126A8F283}"/>
              </a:ext>
            </a:extLst>
          </p:cNvPr>
          <p:cNvSpPr>
            <a:spLocks noChangeShapeType="1"/>
          </p:cNvSpPr>
          <p:nvPr/>
        </p:nvSpPr>
        <p:spPr bwMode="auto">
          <a:xfrm>
            <a:off x="1035916" y="2966563"/>
            <a:ext cx="1187102" cy="0"/>
          </a:xfrm>
          <a:prstGeom prst="line">
            <a:avLst/>
          </a:prstGeom>
          <a:noFill/>
          <a:ln w="38100">
            <a:solidFill>
              <a:srgbClr val="01206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 name="AutoShape 47">
            <a:extLst>
              <a:ext uri="{FF2B5EF4-FFF2-40B4-BE49-F238E27FC236}">
                <a16:creationId xmlns:a16="http://schemas.microsoft.com/office/drawing/2014/main" id="{457DEEFD-5963-4C2D-807F-0E4CDB33AC78}"/>
              </a:ext>
            </a:extLst>
          </p:cNvPr>
          <p:cNvSpPr>
            <a:spLocks noChangeArrowheads="1"/>
          </p:cNvSpPr>
          <p:nvPr/>
        </p:nvSpPr>
        <p:spPr bwMode="auto">
          <a:xfrm>
            <a:off x="4166958" y="1663700"/>
            <a:ext cx="1485939" cy="2035585"/>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11" name="Text Box 48">
            <a:extLst>
              <a:ext uri="{FF2B5EF4-FFF2-40B4-BE49-F238E27FC236}">
                <a16:creationId xmlns:a16="http://schemas.microsoft.com/office/drawing/2014/main" id="{72D06CF6-798A-49B9-AAB4-75412F5A69EE}"/>
              </a:ext>
            </a:extLst>
          </p:cNvPr>
          <p:cNvSpPr txBox="1">
            <a:spLocks noChangeArrowheads="1"/>
          </p:cNvSpPr>
          <p:nvPr/>
        </p:nvSpPr>
        <p:spPr bwMode="auto">
          <a:xfrm>
            <a:off x="4482964" y="2383248"/>
            <a:ext cx="307777" cy="1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个人原因</a:t>
            </a:r>
          </a:p>
        </p:txBody>
      </p:sp>
      <p:sp>
        <p:nvSpPr>
          <p:cNvPr id="12" name="AutoShape 49">
            <a:extLst>
              <a:ext uri="{FF2B5EF4-FFF2-40B4-BE49-F238E27FC236}">
                <a16:creationId xmlns:a16="http://schemas.microsoft.com/office/drawing/2014/main" id="{945158AD-10E5-4E94-AA25-2936CBA55251}"/>
              </a:ext>
            </a:extLst>
          </p:cNvPr>
          <p:cNvSpPr>
            <a:spLocks noChangeArrowheads="1"/>
          </p:cNvSpPr>
          <p:nvPr/>
        </p:nvSpPr>
        <p:spPr bwMode="auto">
          <a:xfrm>
            <a:off x="5947612" y="1663700"/>
            <a:ext cx="1485939" cy="2035585"/>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3" name="Text Box 50">
            <a:extLst>
              <a:ext uri="{FF2B5EF4-FFF2-40B4-BE49-F238E27FC236}">
                <a16:creationId xmlns:a16="http://schemas.microsoft.com/office/drawing/2014/main" id="{5E991676-F75E-4052-B7ED-F06748343AF1}"/>
              </a:ext>
            </a:extLst>
          </p:cNvPr>
          <p:cNvSpPr txBox="1">
            <a:spLocks noChangeArrowheads="1"/>
          </p:cNvSpPr>
          <p:nvPr/>
        </p:nvSpPr>
        <p:spPr bwMode="auto">
          <a:xfrm>
            <a:off x="6254171" y="2182310"/>
            <a:ext cx="307777" cy="163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不安全行为</a:t>
            </a:r>
          </a:p>
        </p:txBody>
      </p:sp>
      <p:sp>
        <p:nvSpPr>
          <p:cNvPr id="14" name="Text Box 51">
            <a:extLst>
              <a:ext uri="{FF2B5EF4-FFF2-40B4-BE49-F238E27FC236}">
                <a16:creationId xmlns:a16="http://schemas.microsoft.com/office/drawing/2014/main" id="{7972898F-9F3C-46FF-A263-9A72632D7619}"/>
              </a:ext>
            </a:extLst>
          </p:cNvPr>
          <p:cNvSpPr txBox="1">
            <a:spLocks noChangeArrowheads="1"/>
          </p:cNvSpPr>
          <p:nvPr/>
        </p:nvSpPr>
        <p:spPr bwMode="auto">
          <a:xfrm>
            <a:off x="6995577" y="1910264"/>
            <a:ext cx="276999" cy="163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不安全状态</a:t>
            </a:r>
          </a:p>
        </p:txBody>
      </p:sp>
      <p:sp>
        <p:nvSpPr>
          <p:cNvPr id="15" name="AutoShape 52">
            <a:extLst>
              <a:ext uri="{FF2B5EF4-FFF2-40B4-BE49-F238E27FC236}">
                <a16:creationId xmlns:a16="http://schemas.microsoft.com/office/drawing/2014/main" id="{6C5B355A-78CF-4236-9507-CCF2763106FE}"/>
              </a:ext>
            </a:extLst>
          </p:cNvPr>
          <p:cNvSpPr>
            <a:spLocks noChangeArrowheads="1"/>
          </p:cNvSpPr>
          <p:nvPr/>
        </p:nvSpPr>
        <p:spPr bwMode="auto">
          <a:xfrm>
            <a:off x="7728265" y="1663700"/>
            <a:ext cx="1485939" cy="2035585"/>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6" name="Text Box 53">
            <a:extLst>
              <a:ext uri="{FF2B5EF4-FFF2-40B4-BE49-F238E27FC236}">
                <a16:creationId xmlns:a16="http://schemas.microsoft.com/office/drawing/2014/main" id="{B96D105E-47D8-46C8-80BD-43435DD8895B}"/>
              </a:ext>
            </a:extLst>
          </p:cNvPr>
          <p:cNvSpPr txBox="1">
            <a:spLocks noChangeArrowheads="1"/>
          </p:cNvSpPr>
          <p:nvPr/>
        </p:nvSpPr>
        <p:spPr bwMode="auto">
          <a:xfrm>
            <a:off x="8043542" y="2599851"/>
            <a:ext cx="276999"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事故</a:t>
            </a:r>
          </a:p>
        </p:txBody>
      </p:sp>
      <p:sp>
        <p:nvSpPr>
          <p:cNvPr id="17" name="AutoShape 54">
            <a:extLst>
              <a:ext uri="{FF2B5EF4-FFF2-40B4-BE49-F238E27FC236}">
                <a16:creationId xmlns:a16="http://schemas.microsoft.com/office/drawing/2014/main" id="{5060CA11-A81E-4752-AA8A-BC867700F3EC}"/>
              </a:ext>
            </a:extLst>
          </p:cNvPr>
          <p:cNvSpPr>
            <a:spLocks noChangeArrowheads="1"/>
          </p:cNvSpPr>
          <p:nvPr/>
        </p:nvSpPr>
        <p:spPr bwMode="auto">
          <a:xfrm>
            <a:off x="9508919" y="1663700"/>
            <a:ext cx="1483878" cy="2037070"/>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8" name="Text Box 55">
            <a:extLst>
              <a:ext uri="{FF2B5EF4-FFF2-40B4-BE49-F238E27FC236}">
                <a16:creationId xmlns:a16="http://schemas.microsoft.com/office/drawing/2014/main" id="{ABF631A5-25FD-4F51-B42D-FA435710B41B}"/>
              </a:ext>
            </a:extLst>
          </p:cNvPr>
          <p:cNvSpPr txBox="1">
            <a:spLocks noChangeArrowheads="1"/>
          </p:cNvSpPr>
          <p:nvPr/>
        </p:nvSpPr>
        <p:spPr bwMode="auto">
          <a:xfrm>
            <a:off x="9805696" y="2561971"/>
            <a:ext cx="276999" cy="80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伤亡</a:t>
            </a:r>
          </a:p>
        </p:txBody>
      </p:sp>
      <p:sp>
        <p:nvSpPr>
          <p:cNvPr id="19" name="AutoShape 56">
            <a:extLst>
              <a:ext uri="{FF2B5EF4-FFF2-40B4-BE49-F238E27FC236}">
                <a16:creationId xmlns:a16="http://schemas.microsoft.com/office/drawing/2014/main" id="{25152A79-2B62-4E45-A994-476A5425FE24}"/>
              </a:ext>
            </a:extLst>
          </p:cNvPr>
          <p:cNvSpPr>
            <a:spLocks noChangeArrowheads="1"/>
          </p:cNvSpPr>
          <p:nvPr/>
        </p:nvSpPr>
        <p:spPr bwMode="auto">
          <a:xfrm>
            <a:off x="5654958" y="4224762"/>
            <a:ext cx="1485939" cy="2035585"/>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20" name="AutoShape 57">
            <a:extLst>
              <a:ext uri="{FF2B5EF4-FFF2-40B4-BE49-F238E27FC236}">
                <a16:creationId xmlns:a16="http://schemas.microsoft.com/office/drawing/2014/main" id="{BFD695FC-C222-4178-A62D-EC081994C570}"/>
              </a:ext>
            </a:extLst>
          </p:cNvPr>
          <p:cNvSpPr>
            <a:spLocks noChangeArrowheads="1"/>
          </p:cNvSpPr>
          <p:nvPr/>
        </p:nvSpPr>
        <p:spPr bwMode="auto">
          <a:xfrm>
            <a:off x="7433551" y="4175765"/>
            <a:ext cx="1485939" cy="2037070"/>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21" name="AutoShape 58">
            <a:extLst>
              <a:ext uri="{FF2B5EF4-FFF2-40B4-BE49-F238E27FC236}">
                <a16:creationId xmlns:a16="http://schemas.microsoft.com/office/drawing/2014/main" id="{00DE0335-A272-41C5-BC17-499861EEAA13}"/>
              </a:ext>
            </a:extLst>
          </p:cNvPr>
          <p:cNvSpPr>
            <a:spLocks noChangeArrowheads="1"/>
          </p:cNvSpPr>
          <p:nvPr/>
        </p:nvSpPr>
        <p:spPr bwMode="auto">
          <a:xfrm>
            <a:off x="9214205" y="4175765"/>
            <a:ext cx="1485939" cy="2037070"/>
          </a:xfrm>
          <a:prstGeom prst="cube">
            <a:avLst>
              <a:gd name="adj" fmla="val 40616"/>
            </a:avLst>
          </a:prstGeom>
          <a:solidFill>
            <a:srgbClr val="012061"/>
          </a:solidFill>
          <a:ln w="9525">
            <a:solidFill>
              <a:schemeClr val="accent1">
                <a:lumMod val="40000"/>
                <a:lumOff val="6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22" name="Line 59">
            <a:extLst>
              <a:ext uri="{FF2B5EF4-FFF2-40B4-BE49-F238E27FC236}">
                <a16:creationId xmlns:a16="http://schemas.microsoft.com/office/drawing/2014/main" id="{3D91A44A-D6FD-4B12-875C-707D49C6FC51}"/>
              </a:ext>
            </a:extLst>
          </p:cNvPr>
          <p:cNvSpPr>
            <a:spLocks noChangeShapeType="1"/>
          </p:cNvSpPr>
          <p:nvPr/>
        </p:nvSpPr>
        <p:spPr bwMode="auto">
          <a:xfrm>
            <a:off x="1035917" y="5048795"/>
            <a:ext cx="1187102" cy="0"/>
          </a:xfrm>
          <a:prstGeom prst="line">
            <a:avLst/>
          </a:prstGeom>
          <a:noFill/>
          <a:ln w="38100">
            <a:solidFill>
              <a:srgbClr val="01206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 name="Rectangle 60">
            <a:extLst>
              <a:ext uri="{FF2B5EF4-FFF2-40B4-BE49-F238E27FC236}">
                <a16:creationId xmlns:a16="http://schemas.microsoft.com/office/drawing/2014/main" id="{49E48E95-0AC6-449C-A8A2-1E79B9759060}"/>
              </a:ext>
            </a:extLst>
          </p:cNvPr>
          <p:cNvSpPr>
            <a:spLocks noChangeArrowheads="1"/>
          </p:cNvSpPr>
          <p:nvPr/>
        </p:nvSpPr>
        <p:spPr bwMode="auto">
          <a:xfrm rot="2100000">
            <a:off x="3940255" y="4331663"/>
            <a:ext cx="721330" cy="2066765"/>
          </a:xfrm>
          <a:prstGeom prst="rect">
            <a:avLst/>
          </a:prstGeom>
          <a:solidFill>
            <a:schemeClr val="accent2"/>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4" name="Rectangle 61">
            <a:extLst>
              <a:ext uri="{FF2B5EF4-FFF2-40B4-BE49-F238E27FC236}">
                <a16:creationId xmlns:a16="http://schemas.microsoft.com/office/drawing/2014/main" id="{A3E46AA5-6D1A-4C57-8906-06A0999C7313}"/>
              </a:ext>
            </a:extLst>
          </p:cNvPr>
          <p:cNvSpPr>
            <a:spLocks noChangeArrowheads="1"/>
          </p:cNvSpPr>
          <p:nvPr/>
        </p:nvSpPr>
        <p:spPr bwMode="auto">
          <a:xfrm rot="3900000">
            <a:off x="2359361" y="3930630"/>
            <a:ext cx="519661" cy="2868831"/>
          </a:xfrm>
          <a:prstGeom prst="rect">
            <a:avLst/>
          </a:prstGeom>
          <a:solidFill>
            <a:schemeClr val="accent2"/>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25" name="Text Box 62">
            <a:extLst>
              <a:ext uri="{FF2B5EF4-FFF2-40B4-BE49-F238E27FC236}">
                <a16:creationId xmlns:a16="http://schemas.microsoft.com/office/drawing/2014/main" id="{3E624667-D1A2-44DF-90FC-B75268BD6C39}"/>
              </a:ext>
            </a:extLst>
          </p:cNvPr>
          <p:cNvSpPr txBox="1">
            <a:spLocks noChangeArrowheads="1"/>
          </p:cNvSpPr>
          <p:nvPr/>
        </p:nvSpPr>
        <p:spPr bwMode="auto">
          <a:xfrm>
            <a:off x="5239664" y="1895320"/>
            <a:ext cx="307777" cy="16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nchor="ctr" anchorCtr="1">
            <a:spAutoFit/>
          </a:bodyPr>
          <a:lstStyle>
            <a:defPPr>
              <a:defRPr lang="zh-CN"/>
            </a:defPPr>
            <a:lvl1pPr algn="just" eaLnBrk="0" hangingPunct="0">
              <a:defRPr b="1" spc="3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工作条件</a:t>
            </a:r>
          </a:p>
        </p:txBody>
      </p:sp>
    </p:spTree>
    <p:extLst>
      <p:ext uri="{BB962C8B-B14F-4D97-AF65-F5344CB8AC3E}">
        <p14:creationId xmlns:p14="http://schemas.microsoft.com/office/powerpoint/2010/main" val="388692575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CDE0E42E-81F8-4F77-9FF4-72325589EB97}"/>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58">
            <a:extLst>
              <a:ext uri="{FF2B5EF4-FFF2-40B4-BE49-F238E27FC236}">
                <a16:creationId xmlns:a16="http://schemas.microsoft.com/office/drawing/2014/main" id="{891482D5-96E1-4606-B89D-D61AABF19308}"/>
              </a:ext>
            </a:extLst>
          </p:cNvPr>
          <p:cNvSpPr txBox="1">
            <a:spLocks noChangeArrowheads="1"/>
          </p:cNvSpPr>
          <p:nvPr/>
        </p:nvSpPr>
        <p:spPr bwMode="auto">
          <a:xfrm>
            <a:off x="1305857" y="210344"/>
            <a:ext cx="716093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0" hangingPunct="0">
              <a:defRPr sz="3200" b="1">
                <a:solidFill>
                  <a:srgbClr val="012061"/>
                </a:solidFill>
                <a:latin typeface="华文中宋" panose="02010600040101010101" pitchFamily="2" charset="-122"/>
                <a:ea typeface="华文中宋" panose="0201060004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dirty="0"/>
              <a:t>（二）事故发生的原因（轨迹交叉论）</a:t>
            </a:r>
          </a:p>
        </p:txBody>
      </p:sp>
      <p:sp>
        <p:nvSpPr>
          <p:cNvPr id="6" name="Rectangle 2">
            <a:extLst>
              <a:ext uri="{FF2B5EF4-FFF2-40B4-BE49-F238E27FC236}">
                <a16:creationId xmlns:a16="http://schemas.microsoft.com/office/drawing/2014/main" id="{D7AD326E-F26B-41F9-8B4E-A1D7001ED75B}"/>
              </a:ext>
            </a:extLst>
          </p:cNvPr>
          <p:cNvSpPr>
            <a:spLocks noChangeArrowheads="1"/>
          </p:cNvSpPr>
          <p:nvPr/>
        </p:nvSpPr>
        <p:spPr bwMode="auto">
          <a:xfrm>
            <a:off x="1035050" y="1838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7" name="Rectangle 3">
            <a:extLst>
              <a:ext uri="{FF2B5EF4-FFF2-40B4-BE49-F238E27FC236}">
                <a16:creationId xmlns:a16="http://schemas.microsoft.com/office/drawing/2014/main" id="{4B77CD77-F8C7-4BB8-9DAB-140EC68D8BA3}"/>
              </a:ext>
            </a:extLst>
          </p:cNvPr>
          <p:cNvSpPr>
            <a:spLocks noChangeArrowheads="1"/>
          </p:cNvSpPr>
          <p:nvPr/>
        </p:nvSpPr>
        <p:spPr bwMode="auto">
          <a:xfrm>
            <a:off x="1035050" y="1838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8" name="Rectangle 4">
            <a:extLst>
              <a:ext uri="{FF2B5EF4-FFF2-40B4-BE49-F238E27FC236}">
                <a16:creationId xmlns:a16="http://schemas.microsoft.com/office/drawing/2014/main" id="{1E391061-0964-4DAB-AD94-2D8E78E8F1B9}"/>
              </a:ext>
            </a:extLst>
          </p:cNvPr>
          <p:cNvSpPr>
            <a:spLocks noChangeArrowheads="1"/>
          </p:cNvSpPr>
          <p:nvPr/>
        </p:nvSpPr>
        <p:spPr bwMode="auto">
          <a:xfrm>
            <a:off x="1430338" y="2847975"/>
            <a:ext cx="936625"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sp>
        <p:nvSpPr>
          <p:cNvPr id="9" name="Text Box 5">
            <a:extLst>
              <a:ext uri="{FF2B5EF4-FFF2-40B4-BE49-F238E27FC236}">
                <a16:creationId xmlns:a16="http://schemas.microsoft.com/office/drawing/2014/main" id="{A9C9A393-8B50-4CDC-98B4-D6E91CD9578E}"/>
              </a:ext>
            </a:extLst>
          </p:cNvPr>
          <p:cNvSpPr txBox="1">
            <a:spLocks noChangeArrowheads="1"/>
          </p:cNvSpPr>
          <p:nvPr/>
        </p:nvSpPr>
        <p:spPr bwMode="auto">
          <a:xfrm>
            <a:off x="1408512" y="2910794"/>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600">
                <a:solidFill>
                  <a:schemeClr val="bg1"/>
                </a:solidFill>
                <a:latin typeface="微软雅黑" panose="020B0503020204020204" pitchFamily="34" charset="-122"/>
                <a:ea typeface="微软雅黑" panose="020B0503020204020204" pitchFamily="34" charset="-122"/>
              </a:rPr>
              <a:t>社会因素</a:t>
            </a:r>
          </a:p>
        </p:txBody>
      </p:sp>
      <p:sp>
        <p:nvSpPr>
          <p:cNvPr id="10" name="Rectangle 6">
            <a:extLst>
              <a:ext uri="{FF2B5EF4-FFF2-40B4-BE49-F238E27FC236}">
                <a16:creationId xmlns:a16="http://schemas.microsoft.com/office/drawing/2014/main" id="{6F01C829-C610-48B1-9EFC-6C416143EE5B}"/>
              </a:ext>
            </a:extLst>
          </p:cNvPr>
          <p:cNvSpPr>
            <a:spLocks noChangeArrowheads="1"/>
          </p:cNvSpPr>
          <p:nvPr/>
        </p:nvSpPr>
        <p:spPr bwMode="auto">
          <a:xfrm>
            <a:off x="2870200" y="2847975"/>
            <a:ext cx="1008063"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1" name="Text Box 7">
            <a:extLst>
              <a:ext uri="{FF2B5EF4-FFF2-40B4-BE49-F238E27FC236}">
                <a16:creationId xmlns:a16="http://schemas.microsoft.com/office/drawing/2014/main" id="{715E68D6-D9E1-4B2A-B2EB-BFFE368A31FA}"/>
              </a:ext>
            </a:extLst>
          </p:cNvPr>
          <p:cNvSpPr txBox="1">
            <a:spLocks noChangeArrowheads="1"/>
          </p:cNvSpPr>
          <p:nvPr/>
        </p:nvSpPr>
        <p:spPr bwMode="auto">
          <a:xfrm>
            <a:off x="2857500" y="2882900"/>
            <a:ext cx="1081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管理缺陷</a:t>
            </a:r>
          </a:p>
        </p:txBody>
      </p:sp>
      <p:sp>
        <p:nvSpPr>
          <p:cNvPr id="12" name="Rectangle 8">
            <a:extLst>
              <a:ext uri="{FF2B5EF4-FFF2-40B4-BE49-F238E27FC236}">
                <a16:creationId xmlns:a16="http://schemas.microsoft.com/office/drawing/2014/main" id="{9DA0BC6E-1DE4-4313-9081-84FFFF0A3B59}"/>
              </a:ext>
            </a:extLst>
          </p:cNvPr>
          <p:cNvSpPr>
            <a:spLocks noChangeArrowheads="1"/>
          </p:cNvSpPr>
          <p:nvPr/>
        </p:nvSpPr>
        <p:spPr bwMode="auto">
          <a:xfrm>
            <a:off x="4311650" y="2271713"/>
            <a:ext cx="1150938"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3" name="Text Box 9">
            <a:extLst>
              <a:ext uri="{FF2B5EF4-FFF2-40B4-BE49-F238E27FC236}">
                <a16:creationId xmlns:a16="http://schemas.microsoft.com/office/drawing/2014/main" id="{914A2781-D526-42E0-A9A9-3CB1C82C00DE}"/>
              </a:ext>
            </a:extLst>
          </p:cNvPr>
          <p:cNvSpPr txBox="1">
            <a:spLocks noChangeArrowheads="1"/>
          </p:cNvSpPr>
          <p:nvPr/>
        </p:nvSpPr>
        <p:spPr bwMode="auto">
          <a:xfrm>
            <a:off x="4237831" y="2303463"/>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t>不安全状态</a:t>
            </a:r>
          </a:p>
        </p:txBody>
      </p:sp>
      <p:sp>
        <p:nvSpPr>
          <p:cNvPr id="14" name="Rectangle 10">
            <a:extLst>
              <a:ext uri="{FF2B5EF4-FFF2-40B4-BE49-F238E27FC236}">
                <a16:creationId xmlns:a16="http://schemas.microsoft.com/office/drawing/2014/main" id="{C4ABC0D4-E6CF-4000-9D71-1BBBAE541B6E}"/>
              </a:ext>
            </a:extLst>
          </p:cNvPr>
          <p:cNvSpPr>
            <a:spLocks noChangeArrowheads="1"/>
          </p:cNvSpPr>
          <p:nvPr/>
        </p:nvSpPr>
        <p:spPr bwMode="auto">
          <a:xfrm>
            <a:off x="5967413" y="2271713"/>
            <a:ext cx="935037"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5" name="Text Box 11">
            <a:extLst>
              <a:ext uri="{FF2B5EF4-FFF2-40B4-BE49-F238E27FC236}">
                <a16:creationId xmlns:a16="http://schemas.microsoft.com/office/drawing/2014/main" id="{3B14BA0E-336C-4CF4-9F23-C733766A8B84}"/>
              </a:ext>
            </a:extLst>
          </p:cNvPr>
          <p:cNvSpPr txBox="1">
            <a:spLocks noChangeArrowheads="1"/>
          </p:cNvSpPr>
          <p:nvPr/>
        </p:nvSpPr>
        <p:spPr bwMode="auto">
          <a:xfrm>
            <a:off x="5965824" y="2310607"/>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t>起因物</a:t>
            </a:r>
          </a:p>
        </p:txBody>
      </p:sp>
      <p:sp>
        <p:nvSpPr>
          <p:cNvPr id="16" name="Rectangle 12">
            <a:extLst>
              <a:ext uri="{FF2B5EF4-FFF2-40B4-BE49-F238E27FC236}">
                <a16:creationId xmlns:a16="http://schemas.microsoft.com/office/drawing/2014/main" id="{7F6E0A99-4029-4ADE-8586-70A23B5D798F}"/>
              </a:ext>
            </a:extLst>
          </p:cNvPr>
          <p:cNvSpPr>
            <a:spLocks noChangeArrowheads="1"/>
          </p:cNvSpPr>
          <p:nvPr/>
        </p:nvSpPr>
        <p:spPr bwMode="auto">
          <a:xfrm>
            <a:off x="7623175" y="2271713"/>
            <a:ext cx="936625"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7" name="Text Box 13">
            <a:extLst>
              <a:ext uri="{FF2B5EF4-FFF2-40B4-BE49-F238E27FC236}">
                <a16:creationId xmlns:a16="http://schemas.microsoft.com/office/drawing/2014/main" id="{C59BA4EA-443F-4C1C-80F2-B41E911F8E08}"/>
              </a:ext>
            </a:extLst>
          </p:cNvPr>
          <p:cNvSpPr txBox="1">
            <a:spLocks noChangeArrowheads="1"/>
          </p:cNvSpPr>
          <p:nvPr/>
        </p:nvSpPr>
        <p:spPr bwMode="auto">
          <a:xfrm>
            <a:off x="7648575" y="2310607"/>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t>致害物</a:t>
            </a:r>
          </a:p>
        </p:txBody>
      </p:sp>
      <p:sp>
        <p:nvSpPr>
          <p:cNvPr id="18" name="Rectangle 14">
            <a:extLst>
              <a:ext uri="{FF2B5EF4-FFF2-40B4-BE49-F238E27FC236}">
                <a16:creationId xmlns:a16="http://schemas.microsoft.com/office/drawing/2014/main" id="{FC4C1629-18AC-48D7-B78D-56D8DA208C7C}"/>
              </a:ext>
            </a:extLst>
          </p:cNvPr>
          <p:cNvSpPr>
            <a:spLocks noChangeArrowheads="1"/>
          </p:cNvSpPr>
          <p:nvPr/>
        </p:nvSpPr>
        <p:spPr bwMode="auto">
          <a:xfrm>
            <a:off x="4311650" y="3351213"/>
            <a:ext cx="1150938"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19" name="Text Box 15">
            <a:extLst>
              <a:ext uri="{FF2B5EF4-FFF2-40B4-BE49-F238E27FC236}">
                <a16:creationId xmlns:a16="http://schemas.microsoft.com/office/drawing/2014/main" id="{6BD8F143-24E5-485C-A218-009600EA7A84}"/>
              </a:ext>
            </a:extLst>
          </p:cNvPr>
          <p:cNvSpPr txBox="1">
            <a:spLocks noChangeArrowheads="1"/>
          </p:cNvSpPr>
          <p:nvPr/>
        </p:nvSpPr>
        <p:spPr bwMode="auto">
          <a:xfrm>
            <a:off x="4297046" y="3399951"/>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不安全行为</a:t>
            </a:r>
          </a:p>
        </p:txBody>
      </p:sp>
      <p:sp>
        <p:nvSpPr>
          <p:cNvPr id="20" name="Rectangle 16">
            <a:extLst>
              <a:ext uri="{FF2B5EF4-FFF2-40B4-BE49-F238E27FC236}">
                <a16:creationId xmlns:a16="http://schemas.microsoft.com/office/drawing/2014/main" id="{D1CD7BAE-2869-45D1-89C2-9AA1570BBA54}"/>
              </a:ext>
            </a:extLst>
          </p:cNvPr>
          <p:cNvSpPr>
            <a:spLocks noChangeArrowheads="1"/>
          </p:cNvSpPr>
          <p:nvPr/>
        </p:nvSpPr>
        <p:spPr bwMode="auto">
          <a:xfrm>
            <a:off x="5967413" y="3351213"/>
            <a:ext cx="935037"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21" name="Text Box 17">
            <a:extLst>
              <a:ext uri="{FF2B5EF4-FFF2-40B4-BE49-F238E27FC236}">
                <a16:creationId xmlns:a16="http://schemas.microsoft.com/office/drawing/2014/main" id="{86E86A79-9AC1-4021-BF33-DD4CB8436F99}"/>
              </a:ext>
            </a:extLst>
          </p:cNvPr>
          <p:cNvSpPr txBox="1">
            <a:spLocks noChangeArrowheads="1"/>
          </p:cNvSpPr>
          <p:nvPr/>
        </p:nvSpPr>
        <p:spPr bwMode="auto">
          <a:xfrm>
            <a:off x="5965825" y="3395818"/>
            <a:ext cx="935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t>肇事人</a:t>
            </a:r>
          </a:p>
        </p:txBody>
      </p:sp>
      <p:sp>
        <p:nvSpPr>
          <p:cNvPr id="22" name="Rectangle 18">
            <a:extLst>
              <a:ext uri="{FF2B5EF4-FFF2-40B4-BE49-F238E27FC236}">
                <a16:creationId xmlns:a16="http://schemas.microsoft.com/office/drawing/2014/main" id="{5B68BF7A-A116-4FE4-95CC-3B28DF03C574}"/>
              </a:ext>
            </a:extLst>
          </p:cNvPr>
          <p:cNvSpPr>
            <a:spLocks noChangeArrowheads="1"/>
          </p:cNvSpPr>
          <p:nvPr/>
        </p:nvSpPr>
        <p:spPr bwMode="auto">
          <a:xfrm>
            <a:off x="7623175" y="3351213"/>
            <a:ext cx="936625" cy="431800"/>
          </a:xfrm>
          <a:prstGeom prst="rect">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23" name="Text Box 19">
            <a:extLst>
              <a:ext uri="{FF2B5EF4-FFF2-40B4-BE49-F238E27FC236}">
                <a16:creationId xmlns:a16="http://schemas.microsoft.com/office/drawing/2014/main" id="{38DA496D-C1C5-47C2-9054-67D09013160B}"/>
              </a:ext>
            </a:extLst>
          </p:cNvPr>
          <p:cNvSpPr txBox="1">
            <a:spLocks noChangeArrowheads="1"/>
          </p:cNvSpPr>
          <p:nvPr/>
        </p:nvSpPr>
        <p:spPr bwMode="auto">
          <a:xfrm>
            <a:off x="7659689" y="3392650"/>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t>受害人</a:t>
            </a:r>
          </a:p>
        </p:txBody>
      </p:sp>
      <p:sp>
        <p:nvSpPr>
          <p:cNvPr id="24" name="Line 20">
            <a:extLst>
              <a:ext uri="{FF2B5EF4-FFF2-40B4-BE49-F238E27FC236}">
                <a16:creationId xmlns:a16="http://schemas.microsoft.com/office/drawing/2014/main" id="{616971D9-D3E6-4759-B02A-5F0EBF0B875F}"/>
              </a:ext>
            </a:extLst>
          </p:cNvPr>
          <p:cNvSpPr>
            <a:spLocks noChangeShapeType="1"/>
          </p:cNvSpPr>
          <p:nvPr/>
        </p:nvSpPr>
        <p:spPr bwMode="auto">
          <a:xfrm>
            <a:off x="2366963" y="3063875"/>
            <a:ext cx="503237"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 name="Line 21">
            <a:extLst>
              <a:ext uri="{FF2B5EF4-FFF2-40B4-BE49-F238E27FC236}">
                <a16:creationId xmlns:a16="http://schemas.microsoft.com/office/drawing/2014/main" id="{E035F0BB-3609-4876-B02B-E27B72F24E86}"/>
              </a:ext>
            </a:extLst>
          </p:cNvPr>
          <p:cNvSpPr>
            <a:spLocks noChangeShapeType="1"/>
          </p:cNvSpPr>
          <p:nvPr/>
        </p:nvSpPr>
        <p:spPr bwMode="auto">
          <a:xfrm flipV="1">
            <a:off x="3878263" y="3055938"/>
            <a:ext cx="190500" cy="79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22">
            <a:extLst>
              <a:ext uri="{FF2B5EF4-FFF2-40B4-BE49-F238E27FC236}">
                <a16:creationId xmlns:a16="http://schemas.microsoft.com/office/drawing/2014/main" id="{8BF20D49-A0DF-405C-A787-D1F9A8C4DE4A}"/>
              </a:ext>
            </a:extLst>
          </p:cNvPr>
          <p:cNvSpPr>
            <a:spLocks noChangeShapeType="1"/>
          </p:cNvSpPr>
          <p:nvPr/>
        </p:nvSpPr>
        <p:spPr bwMode="auto">
          <a:xfrm>
            <a:off x="4094163" y="2487613"/>
            <a:ext cx="0" cy="1079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23">
            <a:extLst>
              <a:ext uri="{FF2B5EF4-FFF2-40B4-BE49-F238E27FC236}">
                <a16:creationId xmlns:a16="http://schemas.microsoft.com/office/drawing/2014/main" id="{47599243-EC4E-419D-8A93-9B5FBD9170EF}"/>
              </a:ext>
            </a:extLst>
          </p:cNvPr>
          <p:cNvSpPr>
            <a:spLocks noChangeShapeType="1"/>
          </p:cNvSpPr>
          <p:nvPr/>
        </p:nvSpPr>
        <p:spPr bwMode="auto">
          <a:xfrm>
            <a:off x="4094163" y="2487613"/>
            <a:ext cx="217487"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 name="Line 24">
            <a:extLst>
              <a:ext uri="{FF2B5EF4-FFF2-40B4-BE49-F238E27FC236}">
                <a16:creationId xmlns:a16="http://schemas.microsoft.com/office/drawing/2014/main" id="{1C660B48-6BF7-440A-9305-D6407F676FE8}"/>
              </a:ext>
            </a:extLst>
          </p:cNvPr>
          <p:cNvSpPr>
            <a:spLocks noChangeShapeType="1"/>
          </p:cNvSpPr>
          <p:nvPr/>
        </p:nvSpPr>
        <p:spPr bwMode="auto">
          <a:xfrm>
            <a:off x="4094163" y="3567113"/>
            <a:ext cx="217487"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 name="Line 25">
            <a:extLst>
              <a:ext uri="{FF2B5EF4-FFF2-40B4-BE49-F238E27FC236}">
                <a16:creationId xmlns:a16="http://schemas.microsoft.com/office/drawing/2014/main" id="{D574E8AF-DFDD-4530-8A9A-58FD1BDA2DDA}"/>
              </a:ext>
            </a:extLst>
          </p:cNvPr>
          <p:cNvSpPr>
            <a:spLocks noChangeShapeType="1"/>
          </p:cNvSpPr>
          <p:nvPr/>
        </p:nvSpPr>
        <p:spPr bwMode="auto">
          <a:xfrm>
            <a:off x="5462588" y="2487613"/>
            <a:ext cx="5048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 name="Line 26">
            <a:extLst>
              <a:ext uri="{FF2B5EF4-FFF2-40B4-BE49-F238E27FC236}">
                <a16:creationId xmlns:a16="http://schemas.microsoft.com/office/drawing/2014/main" id="{4210C24E-7065-427A-8709-3504D9C141A9}"/>
              </a:ext>
            </a:extLst>
          </p:cNvPr>
          <p:cNvSpPr>
            <a:spLocks noChangeShapeType="1"/>
          </p:cNvSpPr>
          <p:nvPr/>
        </p:nvSpPr>
        <p:spPr bwMode="auto">
          <a:xfrm>
            <a:off x="6902450" y="2487613"/>
            <a:ext cx="7207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1" name="Line 27">
            <a:extLst>
              <a:ext uri="{FF2B5EF4-FFF2-40B4-BE49-F238E27FC236}">
                <a16:creationId xmlns:a16="http://schemas.microsoft.com/office/drawing/2014/main" id="{1061802D-3ED8-4362-A0D5-EAB340E81DCF}"/>
              </a:ext>
            </a:extLst>
          </p:cNvPr>
          <p:cNvSpPr>
            <a:spLocks noChangeShapeType="1"/>
          </p:cNvSpPr>
          <p:nvPr/>
        </p:nvSpPr>
        <p:spPr bwMode="auto">
          <a:xfrm>
            <a:off x="5462588" y="3567113"/>
            <a:ext cx="5048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 name="Line 28">
            <a:extLst>
              <a:ext uri="{FF2B5EF4-FFF2-40B4-BE49-F238E27FC236}">
                <a16:creationId xmlns:a16="http://schemas.microsoft.com/office/drawing/2014/main" id="{5BC73B44-F15E-4024-953D-268CB628F6B3}"/>
              </a:ext>
            </a:extLst>
          </p:cNvPr>
          <p:cNvSpPr>
            <a:spLocks noChangeShapeType="1"/>
          </p:cNvSpPr>
          <p:nvPr/>
        </p:nvSpPr>
        <p:spPr bwMode="auto">
          <a:xfrm>
            <a:off x="6902450" y="3567113"/>
            <a:ext cx="7207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 name="Line 29">
            <a:extLst>
              <a:ext uri="{FF2B5EF4-FFF2-40B4-BE49-F238E27FC236}">
                <a16:creationId xmlns:a16="http://schemas.microsoft.com/office/drawing/2014/main" id="{0130DDE7-DEF4-4388-9BB4-8F96D57823D2}"/>
              </a:ext>
            </a:extLst>
          </p:cNvPr>
          <p:cNvSpPr>
            <a:spLocks noChangeShapeType="1"/>
          </p:cNvSpPr>
          <p:nvPr/>
        </p:nvSpPr>
        <p:spPr bwMode="auto">
          <a:xfrm>
            <a:off x="2582863" y="2200275"/>
            <a:ext cx="0" cy="2951163"/>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0">
            <a:extLst>
              <a:ext uri="{FF2B5EF4-FFF2-40B4-BE49-F238E27FC236}">
                <a16:creationId xmlns:a16="http://schemas.microsoft.com/office/drawing/2014/main" id="{41BE707F-DE1B-4ED2-845E-EAFC7ED9F806}"/>
              </a:ext>
            </a:extLst>
          </p:cNvPr>
          <p:cNvSpPr>
            <a:spLocks noChangeShapeType="1"/>
          </p:cNvSpPr>
          <p:nvPr/>
        </p:nvSpPr>
        <p:spPr bwMode="auto">
          <a:xfrm>
            <a:off x="3951288" y="2200275"/>
            <a:ext cx="0" cy="2951163"/>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1">
            <a:extLst>
              <a:ext uri="{FF2B5EF4-FFF2-40B4-BE49-F238E27FC236}">
                <a16:creationId xmlns:a16="http://schemas.microsoft.com/office/drawing/2014/main" id="{5B49C5A8-5C01-40A4-8FD0-5D4F51512499}"/>
              </a:ext>
            </a:extLst>
          </p:cNvPr>
          <p:cNvSpPr>
            <a:spLocks noChangeShapeType="1"/>
          </p:cNvSpPr>
          <p:nvPr/>
        </p:nvSpPr>
        <p:spPr bwMode="auto">
          <a:xfrm>
            <a:off x="5753100" y="2200275"/>
            <a:ext cx="0" cy="2951163"/>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2">
            <a:extLst>
              <a:ext uri="{FF2B5EF4-FFF2-40B4-BE49-F238E27FC236}">
                <a16:creationId xmlns:a16="http://schemas.microsoft.com/office/drawing/2014/main" id="{9ED5012E-4A53-4392-A8AE-774E30C147A2}"/>
              </a:ext>
            </a:extLst>
          </p:cNvPr>
          <p:cNvSpPr>
            <a:spLocks noChangeShapeType="1"/>
          </p:cNvSpPr>
          <p:nvPr/>
        </p:nvSpPr>
        <p:spPr bwMode="auto">
          <a:xfrm>
            <a:off x="4238625" y="3208338"/>
            <a:ext cx="0" cy="1223962"/>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AutoShape 33">
            <a:extLst>
              <a:ext uri="{FF2B5EF4-FFF2-40B4-BE49-F238E27FC236}">
                <a16:creationId xmlns:a16="http://schemas.microsoft.com/office/drawing/2014/main" id="{576FBD9E-43D5-4B7F-81B8-901847C8FAAB}"/>
              </a:ext>
            </a:extLst>
          </p:cNvPr>
          <p:cNvSpPr>
            <a:spLocks noChangeArrowheads="1"/>
          </p:cNvSpPr>
          <p:nvPr/>
        </p:nvSpPr>
        <p:spPr bwMode="auto">
          <a:xfrm>
            <a:off x="8631238" y="2774950"/>
            <a:ext cx="1296987" cy="576263"/>
          </a:xfrm>
          <a:prstGeom prst="diamond">
            <a:avLst/>
          </a:prstGeom>
          <a:solidFill>
            <a:srgbClr val="012061"/>
          </a:solidFill>
          <a:ln w="9525">
            <a:no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38" name="Line 34">
            <a:extLst>
              <a:ext uri="{FF2B5EF4-FFF2-40B4-BE49-F238E27FC236}">
                <a16:creationId xmlns:a16="http://schemas.microsoft.com/office/drawing/2014/main" id="{A3F6D424-F74B-46E9-BD74-4BB125552501}"/>
              </a:ext>
            </a:extLst>
          </p:cNvPr>
          <p:cNvSpPr>
            <a:spLocks noChangeShapeType="1"/>
          </p:cNvSpPr>
          <p:nvPr/>
        </p:nvSpPr>
        <p:spPr bwMode="auto">
          <a:xfrm>
            <a:off x="8559800" y="3567113"/>
            <a:ext cx="719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35">
            <a:extLst>
              <a:ext uri="{FF2B5EF4-FFF2-40B4-BE49-F238E27FC236}">
                <a16:creationId xmlns:a16="http://schemas.microsoft.com/office/drawing/2014/main" id="{7547C2AB-E7E8-4994-81F6-75D0C0EF3EF1}"/>
              </a:ext>
            </a:extLst>
          </p:cNvPr>
          <p:cNvSpPr>
            <a:spLocks noChangeShapeType="1"/>
          </p:cNvSpPr>
          <p:nvPr/>
        </p:nvSpPr>
        <p:spPr bwMode="auto">
          <a:xfrm flipV="1">
            <a:off x="9278938" y="3351213"/>
            <a:ext cx="0" cy="2159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0" name="Line 36">
            <a:extLst>
              <a:ext uri="{FF2B5EF4-FFF2-40B4-BE49-F238E27FC236}">
                <a16:creationId xmlns:a16="http://schemas.microsoft.com/office/drawing/2014/main" id="{2E7EB480-1D8C-4DAC-8CC2-FDA123EAEA27}"/>
              </a:ext>
            </a:extLst>
          </p:cNvPr>
          <p:cNvSpPr>
            <a:spLocks noChangeShapeType="1"/>
          </p:cNvSpPr>
          <p:nvPr/>
        </p:nvSpPr>
        <p:spPr bwMode="auto">
          <a:xfrm>
            <a:off x="8559800" y="2487613"/>
            <a:ext cx="7191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37">
            <a:extLst>
              <a:ext uri="{FF2B5EF4-FFF2-40B4-BE49-F238E27FC236}">
                <a16:creationId xmlns:a16="http://schemas.microsoft.com/office/drawing/2014/main" id="{A54EBD67-4403-43C2-B3BF-D99A151B06A2}"/>
              </a:ext>
            </a:extLst>
          </p:cNvPr>
          <p:cNvSpPr>
            <a:spLocks noChangeShapeType="1"/>
          </p:cNvSpPr>
          <p:nvPr/>
        </p:nvSpPr>
        <p:spPr bwMode="auto">
          <a:xfrm>
            <a:off x="9278938" y="2487613"/>
            <a:ext cx="0" cy="287337"/>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 name="Line 38">
            <a:extLst>
              <a:ext uri="{FF2B5EF4-FFF2-40B4-BE49-F238E27FC236}">
                <a16:creationId xmlns:a16="http://schemas.microsoft.com/office/drawing/2014/main" id="{02DC7E29-C975-4F1C-9B6C-3DD644F447A6}"/>
              </a:ext>
            </a:extLst>
          </p:cNvPr>
          <p:cNvSpPr>
            <a:spLocks noChangeShapeType="1"/>
          </p:cNvSpPr>
          <p:nvPr/>
        </p:nvSpPr>
        <p:spPr bwMode="auto">
          <a:xfrm>
            <a:off x="4238625" y="3208338"/>
            <a:ext cx="3816350" cy="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39">
            <a:extLst>
              <a:ext uri="{FF2B5EF4-FFF2-40B4-BE49-F238E27FC236}">
                <a16:creationId xmlns:a16="http://schemas.microsoft.com/office/drawing/2014/main" id="{95D13755-15D5-4DA8-A33C-0E95C2BD0F54}"/>
              </a:ext>
            </a:extLst>
          </p:cNvPr>
          <p:cNvSpPr>
            <a:spLocks noChangeShapeType="1"/>
          </p:cNvSpPr>
          <p:nvPr/>
        </p:nvSpPr>
        <p:spPr bwMode="auto">
          <a:xfrm>
            <a:off x="4238625" y="4432300"/>
            <a:ext cx="3816350" cy="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40">
            <a:extLst>
              <a:ext uri="{FF2B5EF4-FFF2-40B4-BE49-F238E27FC236}">
                <a16:creationId xmlns:a16="http://schemas.microsoft.com/office/drawing/2014/main" id="{8097CA65-F673-4D04-B98F-15D4E97047CC}"/>
              </a:ext>
            </a:extLst>
          </p:cNvPr>
          <p:cNvSpPr>
            <a:spLocks noChangeShapeType="1"/>
          </p:cNvSpPr>
          <p:nvPr/>
        </p:nvSpPr>
        <p:spPr bwMode="auto">
          <a:xfrm flipV="1">
            <a:off x="8054975" y="3711575"/>
            <a:ext cx="2124075" cy="720725"/>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41">
            <a:extLst>
              <a:ext uri="{FF2B5EF4-FFF2-40B4-BE49-F238E27FC236}">
                <a16:creationId xmlns:a16="http://schemas.microsoft.com/office/drawing/2014/main" id="{B1D3F99E-FB05-4FF0-B723-9AA9E202A127}"/>
              </a:ext>
            </a:extLst>
          </p:cNvPr>
          <p:cNvSpPr>
            <a:spLocks noChangeShapeType="1"/>
          </p:cNvSpPr>
          <p:nvPr/>
        </p:nvSpPr>
        <p:spPr bwMode="auto">
          <a:xfrm flipV="1">
            <a:off x="8054975" y="1911350"/>
            <a:ext cx="2124075" cy="1296988"/>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42">
            <a:extLst>
              <a:ext uri="{FF2B5EF4-FFF2-40B4-BE49-F238E27FC236}">
                <a16:creationId xmlns:a16="http://schemas.microsoft.com/office/drawing/2014/main" id="{BF3E8A35-75AB-4EDB-B74E-6FF145BFCC8E}"/>
              </a:ext>
            </a:extLst>
          </p:cNvPr>
          <p:cNvSpPr>
            <a:spLocks noChangeShapeType="1"/>
          </p:cNvSpPr>
          <p:nvPr/>
        </p:nvSpPr>
        <p:spPr bwMode="auto">
          <a:xfrm>
            <a:off x="4238625" y="1766888"/>
            <a:ext cx="0" cy="1081087"/>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43">
            <a:extLst>
              <a:ext uri="{FF2B5EF4-FFF2-40B4-BE49-F238E27FC236}">
                <a16:creationId xmlns:a16="http://schemas.microsoft.com/office/drawing/2014/main" id="{35F19F50-497B-4D08-9BD1-5EC47C0D2834}"/>
              </a:ext>
            </a:extLst>
          </p:cNvPr>
          <p:cNvSpPr>
            <a:spLocks noChangeShapeType="1"/>
          </p:cNvSpPr>
          <p:nvPr/>
        </p:nvSpPr>
        <p:spPr bwMode="auto">
          <a:xfrm>
            <a:off x="4238625" y="2847975"/>
            <a:ext cx="3816350" cy="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44">
            <a:extLst>
              <a:ext uri="{FF2B5EF4-FFF2-40B4-BE49-F238E27FC236}">
                <a16:creationId xmlns:a16="http://schemas.microsoft.com/office/drawing/2014/main" id="{7523D0ED-60FD-4974-9D3D-D5D8C98B3FD5}"/>
              </a:ext>
            </a:extLst>
          </p:cNvPr>
          <p:cNvSpPr>
            <a:spLocks noChangeShapeType="1"/>
          </p:cNvSpPr>
          <p:nvPr/>
        </p:nvSpPr>
        <p:spPr bwMode="auto">
          <a:xfrm>
            <a:off x="4238625" y="1766888"/>
            <a:ext cx="3816350" cy="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45">
            <a:extLst>
              <a:ext uri="{FF2B5EF4-FFF2-40B4-BE49-F238E27FC236}">
                <a16:creationId xmlns:a16="http://schemas.microsoft.com/office/drawing/2014/main" id="{CB341E31-4483-418F-8DEB-B51764DED690}"/>
              </a:ext>
            </a:extLst>
          </p:cNvPr>
          <p:cNvSpPr>
            <a:spLocks noChangeShapeType="1"/>
          </p:cNvSpPr>
          <p:nvPr/>
        </p:nvSpPr>
        <p:spPr bwMode="auto">
          <a:xfrm>
            <a:off x="8054975" y="2847975"/>
            <a:ext cx="2124075" cy="1295400"/>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46">
            <a:extLst>
              <a:ext uri="{FF2B5EF4-FFF2-40B4-BE49-F238E27FC236}">
                <a16:creationId xmlns:a16="http://schemas.microsoft.com/office/drawing/2014/main" id="{CB4DF87E-D10C-4A00-8EE9-37756EDEFF74}"/>
              </a:ext>
            </a:extLst>
          </p:cNvPr>
          <p:cNvSpPr>
            <a:spLocks noChangeShapeType="1"/>
          </p:cNvSpPr>
          <p:nvPr/>
        </p:nvSpPr>
        <p:spPr bwMode="auto">
          <a:xfrm>
            <a:off x="8054975" y="1766888"/>
            <a:ext cx="2124075" cy="865187"/>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Text Box 47">
            <a:extLst>
              <a:ext uri="{FF2B5EF4-FFF2-40B4-BE49-F238E27FC236}">
                <a16:creationId xmlns:a16="http://schemas.microsoft.com/office/drawing/2014/main" id="{7C9267F0-E9CE-466F-9D60-6641A19D2A06}"/>
              </a:ext>
            </a:extLst>
          </p:cNvPr>
          <p:cNvSpPr txBox="1">
            <a:spLocks noChangeArrowheads="1"/>
          </p:cNvSpPr>
          <p:nvPr/>
        </p:nvSpPr>
        <p:spPr bwMode="auto">
          <a:xfrm>
            <a:off x="1358900" y="479107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b="1">
                <a:solidFill>
                  <a:srgbClr val="01206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基础原因</a:t>
            </a:r>
          </a:p>
        </p:txBody>
      </p:sp>
      <p:sp>
        <p:nvSpPr>
          <p:cNvPr id="52" name="Text Box 48">
            <a:extLst>
              <a:ext uri="{FF2B5EF4-FFF2-40B4-BE49-F238E27FC236}">
                <a16:creationId xmlns:a16="http://schemas.microsoft.com/office/drawing/2014/main" id="{EAA51EEC-25FC-4222-9A80-DDF976EC9221}"/>
              </a:ext>
            </a:extLst>
          </p:cNvPr>
          <p:cNvSpPr txBox="1">
            <a:spLocks noChangeArrowheads="1"/>
          </p:cNvSpPr>
          <p:nvPr/>
        </p:nvSpPr>
        <p:spPr bwMode="auto">
          <a:xfrm>
            <a:off x="2727325" y="479107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b="1">
                <a:solidFill>
                  <a:srgbClr val="01206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间接原因</a:t>
            </a:r>
          </a:p>
        </p:txBody>
      </p:sp>
      <p:sp>
        <p:nvSpPr>
          <p:cNvPr id="53" name="Text Box 49">
            <a:extLst>
              <a:ext uri="{FF2B5EF4-FFF2-40B4-BE49-F238E27FC236}">
                <a16:creationId xmlns:a16="http://schemas.microsoft.com/office/drawing/2014/main" id="{E54A6EB3-0845-4B8A-9100-6CEDA8C2F71B}"/>
              </a:ext>
            </a:extLst>
          </p:cNvPr>
          <p:cNvSpPr txBox="1">
            <a:spLocks noChangeArrowheads="1"/>
          </p:cNvSpPr>
          <p:nvPr/>
        </p:nvSpPr>
        <p:spPr bwMode="auto">
          <a:xfrm>
            <a:off x="4311650" y="479107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b="1" dirty="0">
                <a:solidFill>
                  <a:srgbClr val="012061"/>
                </a:solidFill>
                <a:latin typeface="微软雅黑" panose="020B0503020204020204" pitchFamily="34" charset="-122"/>
                <a:ea typeface="微软雅黑" panose="020B0503020204020204" pitchFamily="34" charset="-122"/>
              </a:rPr>
              <a:t>直接原因</a:t>
            </a:r>
          </a:p>
        </p:txBody>
      </p:sp>
      <p:sp>
        <p:nvSpPr>
          <p:cNvPr id="54" name="Text Box 50">
            <a:extLst>
              <a:ext uri="{FF2B5EF4-FFF2-40B4-BE49-F238E27FC236}">
                <a16:creationId xmlns:a16="http://schemas.microsoft.com/office/drawing/2014/main" id="{F6200280-E1A5-4D54-B8BF-98194CDF1D91}"/>
              </a:ext>
            </a:extLst>
          </p:cNvPr>
          <p:cNvSpPr txBox="1">
            <a:spLocks noChangeArrowheads="1"/>
          </p:cNvSpPr>
          <p:nvPr/>
        </p:nvSpPr>
        <p:spPr bwMode="auto">
          <a:xfrm>
            <a:off x="6399213" y="479107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b="1">
                <a:solidFill>
                  <a:srgbClr val="01206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a:t>事故经过</a:t>
            </a:r>
          </a:p>
        </p:txBody>
      </p:sp>
      <p:sp>
        <p:nvSpPr>
          <p:cNvPr id="55" name="Text Box 51">
            <a:extLst>
              <a:ext uri="{FF2B5EF4-FFF2-40B4-BE49-F238E27FC236}">
                <a16:creationId xmlns:a16="http://schemas.microsoft.com/office/drawing/2014/main" id="{4912B42B-78D0-41E8-896B-93929B79DF71}"/>
              </a:ext>
            </a:extLst>
          </p:cNvPr>
          <p:cNvSpPr txBox="1">
            <a:spLocks noChangeArrowheads="1"/>
          </p:cNvSpPr>
          <p:nvPr/>
        </p:nvSpPr>
        <p:spPr bwMode="auto">
          <a:xfrm>
            <a:off x="4311650" y="183991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b="1">
                <a:latin typeface="Times New Roman" panose="02020603050405020304" pitchFamily="18" charset="0"/>
              </a:rPr>
              <a:t>物的原因</a:t>
            </a:r>
          </a:p>
        </p:txBody>
      </p:sp>
      <p:sp>
        <p:nvSpPr>
          <p:cNvPr id="56" name="Text Box 52">
            <a:extLst>
              <a:ext uri="{FF2B5EF4-FFF2-40B4-BE49-F238E27FC236}">
                <a16:creationId xmlns:a16="http://schemas.microsoft.com/office/drawing/2014/main" id="{2F09DC77-A31A-4E4D-8D35-6A42C58CC408}"/>
              </a:ext>
            </a:extLst>
          </p:cNvPr>
          <p:cNvSpPr txBox="1">
            <a:spLocks noChangeArrowheads="1"/>
          </p:cNvSpPr>
          <p:nvPr/>
        </p:nvSpPr>
        <p:spPr bwMode="auto">
          <a:xfrm>
            <a:off x="4311317" y="3953771"/>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b="1" dirty="0">
                <a:latin typeface="Times New Roman" panose="02020603050405020304" pitchFamily="18" charset="0"/>
              </a:rPr>
              <a:t>人的原因</a:t>
            </a:r>
          </a:p>
        </p:txBody>
      </p:sp>
      <p:sp>
        <p:nvSpPr>
          <p:cNvPr id="57" name="Text Box 53">
            <a:extLst>
              <a:ext uri="{FF2B5EF4-FFF2-40B4-BE49-F238E27FC236}">
                <a16:creationId xmlns:a16="http://schemas.microsoft.com/office/drawing/2014/main" id="{81B8548D-2FB1-4CA4-85BC-8B8318942B18}"/>
              </a:ext>
            </a:extLst>
          </p:cNvPr>
          <p:cNvSpPr txBox="1">
            <a:spLocks noChangeArrowheads="1"/>
          </p:cNvSpPr>
          <p:nvPr/>
        </p:nvSpPr>
        <p:spPr bwMode="auto">
          <a:xfrm>
            <a:off x="8982075" y="2890629"/>
            <a:ext cx="647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spcBef>
                <a:spcPct val="50000"/>
              </a:spcBef>
              <a:defRPr kumimoji="1" sz="16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t>事故</a:t>
            </a:r>
          </a:p>
        </p:txBody>
      </p:sp>
      <p:sp>
        <p:nvSpPr>
          <p:cNvPr id="58" name="Text Box 54">
            <a:extLst>
              <a:ext uri="{FF2B5EF4-FFF2-40B4-BE49-F238E27FC236}">
                <a16:creationId xmlns:a16="http://schemas.microsoft.com/office/drawing/2014/main" id="{F0390419-1CFD-42AD-8475-3D2354AC383F}"/>
              </a:ext>
            </a:extLst>
          </p:cNvPr>
          <p:cNvSpPr txBox="1">
            <a:spLocks noChangeArrowheads="1"/>
          </p:cNvSpPr>
          <p:nvPr/>
        </p:nvSpPr>
        <p:spPr bwMode="auto">
          <a:xfrm>
            <a:off x="9629775" y="2416175"/>
            <a:ext cx="549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latin typeface="Times New Roman" panose="02020603050405020304" pitchFamily="18" charset="0"/>
              </a:rPr>
              <a:t>接</a:t>
            </a:r>
          </a:p>
        </p:txBody>
      </p:sp>
      <p:sp>
        <p:nvSpPr>
          <p:cNvPr id="59" name="Text Box 55">
            <a:extLst>
              <a:ext uri="{FF2B5EF4-FFF2-40B4-BE49-F238E27FC236}">
                <a16:creationId xmlns:a16="http://schemas.microsoft.com/office/drawing/2014/main" id="{2A2C4B6E-DD76-49F5-9646-3EFF7D710117}"/>
              </a:ext>
            </a:extLst>
          </p:cNvPr>
          <p:cNvSpPr txBox="1">
            <a:spLocks noChangeArrowheads="1"/>
          </p:cNvSpPr>
          <p:nvPr/>
        </p:nvSpPr>
        <p:spPr bwMode="auto">
          <a:xfrm>
            <a:off x="9629775" y="3351213"/>
            <a:ext cx="549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latin typeface="Times New Roman" panose="02020603050405020304" pitchFamily="18" charset="0"/>
              </a:rPr>
              <a:t>触</a:t>
            </a:r>
          </a:p>
        </p:txBody>
      </p:sp>
      <p:sp>
        <p:nvSpPr>
          <p:cNvPr id="61" name="Line 57">
            <a:extLst>
              <a:ext uri="{FF2B5EF4-FFF2-40B4-BE49-F238E27FC236}">
                <a16:creationId xmlns:a16="http://schemas.microsoft.com/office/drawing/2014/main" id="{F0177E6D-9123-4C89-A46E-8D04F4B4FF35}"/>
              </a:ext>
            </a:extLst>
          </p:cNvPr>
          <p:cNvSpPr>
            <a:spLocks noChangeShapeType="1"/>
          </p:cNvSpPr>
          <p:nvPr/>
        </p:nvSpPr>
        <p:spPr bwMode="auto">
          <a:xfrm>
            <a:off x="3303587" y="5122863"/>
            <a:ext cx="0" cy="288925"/>
          </a:xfrm>
          <a:prstGeom prst="line">
            <a:avLst/>
          </a:prstGeom>
          <a:noFill/>
          <a:ln w="254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tIns="0" bIns="0">
            <a:spAutoFit/>
          </a:bodyPr>
          <a:lstStyle/>
          <a:p>
            <a:endParaRPr lang="zh-CN" altLang="en-US"/>
          </a:p>
        </p:txBody>
      </p:sp>
      <p:sp>
        <p:nvSpPr>
          <p:cNvPr id="62" name="矩形 61">
            <a:extLst>
              <a:ext uri="{FF2B5EF4-FFF2-40B4-BE49-F238E27FC236}">
                <a16:creationId xmlns:a16="http://schemas.microsoft.com/office/drawing/2014/main" id="{ABCBA31C-9E1D-43C7-940C-084924941F11}"/>
              </a:ext>
            </a:extLst>
          </p:cNvPr>
          <p:cNvSpPr/>
          <p:nvPr/>
        </p:nvSpPr>
        <p:spPr>
          <a:xfrm>
            <a:off x="2438307" y="5600209"/>
            <a:ext cx="1799524" cy="700576"/>
          </a:xfrm>
          <a:prstGeom prst="rect">
            <a:avLst/>
          </a:prstGeom>
        </p:spPr>
        <p:txBody>
          <a:bodyPr wrap="square">
            <a:spAutoFit/>
          </a:bodyPr>
          <a:lstStyle/>
          <a:p>
            <a:pPr algn="ctr">
              <a:lnSpc>
                <a:spcPct val="150000"/>
              </a:lnSpc>
              <a:buClr>
                <a:schemeClr val="hlink"/>
              </a:buCl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安全管理方面的缺陷：本质原因</a:t>
            </a:r>
          </a:p>
        </p:txBody>
      </p:sp>
      <p:sp>
        <p:nvSpPr>
          <p:cNvPr id="63" name="矩形 62">
            <a:extLst>
              <a:ext uri="{FF2B5EF4-FFF2-40B4-BE49-F238E27FC236}">
                <a16:creationId xmlns:a16="http://schemas.microsoft.com/office/drawing/2014/main" id="{B2A4957A-7545-44CA-8B9A-92F4999D6AB9}"/>
              </a:ext>
            </a:extLst>
          </p:cNvPr>
          <p:cNvSpPr/>
          <p:nvPr/>
        </p:nvSpPr>
        <p:spPr>
          <a:xfrm>
            <a:off x="2343088" y="5510212"/>
            <a:ext cx="1894743" cy="849450"/>
          </a:xfrm>
          <a:prstGeom prst="rect">
            <a:avLst/>
          </a:prstGeom>
          <a:noFill/>
          <a:ln>
            <a:solidFill>
              <a:srgbClr val="0120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62756241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C4917520-EF5E-4FAB-9F3C-206B047C9E11}"/>
              </a:ext>
            </a:extLst>
          </p:cNvPr>
          <p:cNvSpPr/>
          <p:nvPr/>
        </p:nvSpPr>
        <p:spPr>
          <a:xfrm>
            <a:off x="913621" y="4850494"/>
            <a:ext cx="3492500" cy="952500"/>
          </a:xfrm>
          <a:custGeom>
            <a:avLst/>
            <a:gdLst>
              <a:gd name="connsiteX0" fmla="*/ 3492500 w 3492500"/>
              <a:gd name="connsiteY0" fmla="*/ 0 h 952500"/>
              <a:gd name="connsiteX1" fmla="*/ 3187700 w 3492500"/>
              <a:gd name="connsiteY1" fmla="*/ 952500 h 952500"/>
              <a:gd name="connsiteX2" fmla="*/ 0 w 3492500"/>
              <a:gd name="connsiteY2" fmla="*/ 952500 h 952500"/>
            </a:gdLst>
            <a:ahLst/>
            <a:cxnLst>
              <a:cxn ang="0">
                <a:pos x="connsiteX0" y="connsiteY0"/>
              </a:cxn>
              <a:cxn ang="0">
                <a:pos x="connsiteX1" y="connsiteY1"/>
              </a:cxn>
              <a:cxn ang="0">
                <a:pos x="connsiteX2" y="connsiteY2"/>
              </a:cxn>
            </a:cxnLst>
            <a:rect l="l" t="t" r="r" b="b"/>
            <a:pathLst>
              <a:path w="3492500" h="952500">
                <a:moveTo>
                  <a:pt x="3492500" y="0"/>
                </a:moveTo>
                <a:lnTo>
                  <a:pt x="3187700" y="952500"/>
                </a:lnTo>
                <a:lnTo>
                  <a:pt x="0" y="952500"/>
                </a:lnTo>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a:extLst>
              <a:ext uri="{FF2B5EF4-FFF2-40B4-BE49-F238E27FC236}">
                <a16:creationId xmlns:a16="http://schemas.microsoft.com/office/drawing/2014/main" id="{354F3FF4-C91F-452B-BB35-C40F02AE9C95}"/>
              </a:ext>
            </a:extLst>
          </p:cNvPr>
          <p:cNvGraphicFramePr/>
          <p:nvPr>
            <p:extLst>
              <p:ext uri="{D42A27DB-BD31-4B8C-83A1-F6EECF244321}">
                <p14:modId xmlns:p14="http://schemas.microsoft.com/office/powerpoint/2010/main" val="3282569601"/>
              </p:ext>
            </p:extLst>
          </p:nvPr>
        </p:nvGraphicFramePr>
        <p:xfrm>
          <a:off x="3009900" y="2302932"/>
          <a:ext cx="6172200" cy="4114801"/>
        </p:xfrm>
        <a:graphic>
          <a:graphicData uri="http://schemas.openxmlformats.org/drawingml/2006/chart">
            <c:chart xmlns:c="http://schemas.openxmlformats.org/drawingml/2006/chart" xmlns:r="http://schemas.openxmlformats.org/officeDocument/2006/relationships" r:id="rId2"/>
          </a:graphicData>
        </a:graphic>
      </p:graphicFrame>
      <p:sp>
        <p:nvSpPr>
          <p:cNvPr id="4" name="直角三角形 3">
            <a:extLst>
              <a:ext uri="{FF2B5EF4-FFF2-40B4-BE49-F238E27FC236}">
                <a16:creationId xmlns:a16="http://schemas.microsoft.com/office/drawing/2014/main" id="{A30424EE-D479-425C-9091-6CF8A1F99456}"/>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035B63A-FC49-4826-888E-1D6017F416C0}"/>
              </a:ext>
            </a:extLst>
          </p:cNvPr>
          <p:cNvSpPr/>
          <p:nvPr/>
        </p:nvSpPr>
        <p:spPr>
          <a:xfrm>
            <a:off x="1308100" y="212163"/>
            <a:ext cx="387798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（三）事故防控重点</a:t>
            </a:r>
          </a:p>
        </p:txBody>
      </p:sp>
      <p:sp>
        <p:nvSpPr>
          <p:cNvPr id="9" name="矩形 8">
            <a:extLst>
              <a:ext uri="{FF2B5EF4-FFF2-40B4-BE49-F238E27FC236}">
                <a16:creationId xmlns:a16="http://schemas.microsoft.com/office/drawing/2014/main" id="{44D9A4AF-7F69-4123-B7C2-35DE2A10AE22}"/>
              </a:ext>
            </a:extLst>
          </p:cNvPr>
          <p:cNvSpPr/>
          <p:nvPr/>
        </p:nvSpPr>
        <p:spPr>
          <a:xfrm>
            <a:off x="913621" y="5326744"/>
            <a:ext cx="2351926"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不安全的行为（</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90%)</a:t>
            </a:r>
          </a:p>
        </p:txBody>
      </p:sp>
      <p:sp>
        <p:nvSpPr>
          <p:cNvPr id="11" name="任意多边形: 形状 10">
            <a:extLst>
              <a:ext uri="{FF2B5EF4-FFF2-40B4-BE49-F238E27FC236}">
                <a16:creationId xmlns:a16="http://schemas.microsoft.com/office/drawing/2014/main" id="{726548C9-3426-40BB-BBED-EA26F75E5D34}"/>
              </a:ext>
            </a:extLst>
          </p:cNvPr>
          <p:cNvSpPr/>
          <p:nvPr/>
        </p:nvSpPr>
        <p:spPr>
          <a:xfrm flipH="1" flipV="1">
            <a:off x="6933421" y="1707544"/>
            <a:ext cx="3492500" cy="952500"/>
          </a:xfrm>
          <a:custGeom>
            <a:avLst/>
            <a:gdLst>
              <a:gd name="connsiteX0" fmla="*/ 3492500 w 3492500"/>
              <a:gd name="connsiteY0" fmla="*/ 0 h 952500"/>
              <a:gd name="connsiteX1" fmla="*/ 3187700 w 3492500"/>
              <a:gd name="connsiteY1" fmla="*/ 952500 h 952500"/>
              <a:gd name="connsiteX2" fmla="*/ 0 w 3492500"/>
              <a:gd name="connsiteY2" fmla="*/ 952500 h 952500"/>
            </a:gdLst>
            <a:ahLst/>
            <a:cxnLst>
              <a:cxn ang="0">
                <a:pos x="connsiteX0" y="connsiteY0"/>
              </a:cxn>
              <a:cxn ang="0">
                <a:pos x="connsiteX1" y="connsiteY1"/>
              </a:cxn>
              <a:cxn ang="0">
                <a:pos x="connsiteX2" y="connsiteY2"/>
              </a:cxn>
            </a:cxnLst>
            <a:rect l="l" t="t" r="r" b="b"/>
            <a:pathLst>
              <a:path w="3492500" h="952500">
                <a:moveTo>
                  <a:pt x="3492500" y="0"/>
                </a:moveTo>
                <a:lnTo>
                  <a:pt x="3187700" y="952500"/>
                </a:lnTo>
                <a:lnTo>
                  <a:pt x="0" y="952500"/>
                </a:lnTo>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B5F3625-D2A9-4B99-9E15-24087038D650}"/>
              </a:ext>
            </a:extLst>
          </p:cNvPr>
          <p:cNvSpPr/>
          <p:nvPr/>
        </p:nvSpPr>
        <p:spPr>
          <a:xfrm>
            <a:off x="8158954" y="1820572"/>
            <a:ext cx="226696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不安全的</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状况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10%)</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289465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C0E05AC-A016-40FA-B4F0-EEC6FFEF1FA2}"/>
              </a:ext>
            </a:extLst>
          </p:cNvPr>
          <p:cNvSpPr/>
          <p:nvPr/>
        </p:nvSpPr>
        <p:spPr>
          <a:xfrm>
            <a:off x="1170214" y="2743200"/>
            <a:ext cx="9853386" cy="2641600"/>
          </a:xfrm>
          <a:prstGeom prst="rect">
            <a:avLst/>
          </a:prstGeom>
          <a:solidFill>
            <a:schemeClr val="bg1"/>
          </a:solidFill>
          <a:ln>
            <a:noFill/>
          </a:ln>
          <a:effectLst>
            <a:outerShdw blurRad="546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id="{1617AE2D-9C04-4A12-BFF1-2012016096B2}"/>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
        <p:nvSpPr>
          <p:cNvPr id="5" name="直角三角形 4">
            <a:extLst>
              <a:ext uri="{FF2B5EF4-FFF2-40B4-BE49-F238E27FC236}">
                <a16:creationId xmlns:a16="http://schemas.microsoft.com/office/drawing/2014/main" id="{EC3AD194-4B91-442E-B464-5E5F3D4B2DC2}"/>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V 形 5">
            <a:extLst>
              <a:ext uri="{FF2B5EF4-FFF2-40B4-BE49-F238E27FC236}">
                <a16:creationId xmlns:a16="http://schemas.microsoft.com/office/drawing/2014/main" id="{7F3DFE2F-A571-4942-807F-F687DB454E9B}"/>
              </a:ext>
            </a:extLst>
          </p:cNvPr>
          <p:cNvSpPr/>
          <p:nvPr/>
        </p:nvSpPr>
        <p:spPr>
          <a:xfrm>
            <a:off x="7214507" y="4864100"/>
            <a:ext cx="977900" cy="1193800"/>
          </a:xfrm>
          <a:prstGeom prst="chevron">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sp>
        <p:nvSpPr>
          <p:cNvPr id="7" name="箭头: V 形 6">
            <a:extLst>
              <a:ext uri="{FF2B5EF4-FFF2-40B4-BE49-F238E27FC236}">
                <a16:creationId xmlns:a16="http://schemas.microsoft.com/office/drawing/2014/main" id="{3D4A9E6F-0E07-4EEC-896D-C6082F406FC1}"/>
              </a:ext>
            </a:extLst>
          </p:cNvPr>
          <p:cNvSpPr/>
          <p:nvPr/>
        </p:nvSpPr>
        <p:spPr>
          <a:xfrm flipH="1">
            <a:off x="4001408" y="4864100"/>
            <a:ext cx="977900" cy="1193800"/>
          </a:xfrm>
          <a:prstGeom prst="chevron">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9" name="矩形 8">
            <a:extLst>
              <a:ext uri="{FF2B5EF4-FFF2-40B4-BE49-F238E27FC236}">
                <a16:creationId xmlns:a16="http://schemas.microsoft.com/office/drawing/2014/main" id="{6655EB51-5632-41CC-80D6-445448068550}"/>
              </a:ext>
            </a:extLst>
          </p:cNvPr>
          <p:cNvSpPr/>
          <p:nvPr/>
        </p:nvSpPr>
        <p:spPr>
          <a:xfrm>
            <a:off x="3927082" y="3080140"/>
            <a:ext cx="4339650" cy="369332"/>
          </a:xfrm>
          <a:prstGeom prst="rect">
            <a:avLst/>
          </a:prstGeom>
        </p:spPr>
        <p:txBody>
          <a:bodyPr wrap="none">
            <a:spAutoFit/>
          </a:bodyPr>
          <a:lstStyle/>
          <a:p>
            <a:r>
              <a:rPr lang="zh-CN" altLang="en-US" dirty="0">
                <a:ea typeface="楷体_GB2312" pitchFamily="49" charset="-122"/>
              </a:rPr>
              <a:t>西方文化</a:t>
            </a:r>
            <a:r>
              <a:rPr lang="zh-CN" altLang="en-US" dirty="0">
                <a:solidFill>
                  <a:srgbClr val="FF0000"/>
                </a:solidFill>
                <a:ea typeface="楷体_GB2312" pitchFamily="49" charset="-122"/>
              </a:rPr>
              <a:t>注重科学性</a:t>
            </a:r>
            <a:r>
              <a:rPr lang="zh-CN" altLang="en-US" dirty="0">
                <a:ea typeface="楷体_GB2312" pitchFamily="49" charset="-122"/>
              </a:rPr>
              <a:t>；东方文化</a:t>
            </a:r>
            <a:r>
              <a:rPr lang="zh-CN" altLang="en-US" dirty="0">
                <a:solidFill>
                  <a:srgbClr val="FF0000"/>
                </a:solidFill>
                <a:ea typeface="楷体_GB2312" pitchFamily="49" charset="-122"/>
              </a:rPr>
              <a:t>注重人文</a:t>
            </a:r>
            <a:endParaRPr lang="zh-CN" altLang="en-US" dirty="0"/>
          </a:p>
        </p:txBody>
      </p:sp>
      <p:sp>
        <p:nvSpPr>
          <p:cNvPr id="10" name="矩形 9">
            <a:extLst>
              <a:ext uri="{FF2B5EF4-FFF2-40B4-BE49-F238E27FC236}">
                <a16:creationId xmlns:a16="http://schemas.microsoft.com/office/drawing/2014/main" id="{3589485C-5944-453E-BEF1-CF758D7837C5}"/>
              </a:ext>
            </a:extLst>
          </p:cNvPr>
          <p:cNvSpPr/>
          <p:nvPr/>
        </p:nvSpPr>
        <p:spPr>
          <a:xfrm>
            <a:off x="4504163" y="3618984"/>
            <a:ext cx="3185487" cy="369332"/>
          </a:xfrm>
          <a:prstGeom prst="rect">
            <a:avLst/>
          </a:prstGeom>
        </p:spPr>
        <p:txBody>
          <a:bodyPr wrap="none">
            <a:spAutoFit/>
          </a:bodyPr>
          <a:lstStyle/>
          <a:p>
            <a:r>
              <a:rPr lang="zh-CN" altLang="en-US" dirty="0">
                <a:ea typeface="楷体_GB2312" pitchFamily="49" charset="-122"/>
              </a:rPr>
              <a:t>西方文化</a:t>
            </a:r>
            <a:r>
              <a:rPr lang="zh-CN" altLang="en-US" dirty="0">
                <a:solidFill>
                  <a:srgbClr val="FF0000"/>
                </a:solidFill>
                <a:ea typeface="楷体_GB2312" pitchFamily="49" charset="-122"/>
              </a:rPr>
              <a:t>法治</a:t>
            </a:r>
            <a:r>
              <a:rPr lang="zh-CN" altLang="en-US" dirty="0">
                <a:ea typeface="楷体_GB2312" pitchFamily="49" charset="-122"/>
              </a:rPr>
              <a:t>；东方文化</a:t>
            </a:r>
            <a:r>
              <a:rPr lang="zh-CN" altLang="en-US" dirty="0">
                <a:solidFill>
                  <a:srgbClr val="FF0000"/>
                </a:solidFill>
                <a:ea typeface="楷体_GB2312" pitchFamily="49" charset="-122"/>
              </a:rPr>
              <a:t>德治</a:t>
            </a:r>
            <a:endParaRPr lang="zh-CN" altLang="en-US" dirty="0"/>
          </a:p>
        </p:txBody>
      </p:sp>
      <p:sp>
        <p:nvSpPr>
          <p:cNvPr id="11" name="矩形 10">
            <a:extLst>
              <a:ext uri="{FF2B5EF4-FFF2-40B4-BE49-F238E27FC236}">
                <a16:creationId xmlns:a16="http://schemas.microsoft.com/office/drawing/2014/main" id="{687D16B3-05B3-41C2-9042-D50078307CE4}"/>
              </a:ext>
            </a:extLst>
          </p:cNvPr>
          <p:cNvSpPr/>
          <p:nvPr/>
        </p:nvSpPr>
        <p:spPr>
          <a:xfrm>
            <a:off x="3580833" y="4157828"/>
            <a:ext cx="5032147" cy="369332"/>
          </a:xfrm>
          <a:prstGeom prst="rect">
            <a:avLst/>
          </a:prstGeom>
        </p:spPr>
        <p:txBody>
          <a:bodyPr wrap="none">
            <a:spAutoFit/>
          </a:bodyPr>
          <a:lstStyle/>
          <a:p>
            <a:r>
              <a:rPr lang="zh-CN" altLang="en-US" dirty="0">
                <a:ea typeface="楷体_GB2312" pitchFamily="49" charset="-122"/>
              </a:rPr>
              <a:t>西方文化以</a:t>
            </a:r>
            <a:r>
              <a:rPr lang="zh-CN" altLang="en-US" dirty="0">
                <a:solidFill>
                  <a:srgbClr val="FF0000"/>
                </a:solidFill>
                <a:ea typeface="楷体_GB2312" pitchFamily="49" charset="-122"/>
              </a:rPr>
              <a:t>个人为中心</a:t>
            </a:r>
            <a:r>
              <a:rPr lang="zh-CN" altLang="en-US" dirty="0">
                <a:ea typeface="楷体_GB2312" pitchFamily="49" charset="-122"/>
              </a:rPr>
              <a:t>；东方文化以</a:t>
            </a:r>
            <a:r>
              <a:rPr lang="zh-CN" altLang="en-US" dirty="0">
                <a:solidFill>
                  <a:srgbClr val="FF0000"/>
                </a:solidFill>
                <a:ea typeface="楷体_GB2312" pitchFamily="49" charset="-122"/>
              </a:rPr>
              <a:t>集体为中心</a:t>
            </a:r>
            <a:endParaRPr lang="zh-CN" altLang="en-US" dirty="0"/>
          </a:p>
        </p:txBody>
      </p:sp>
      <p:sp>
        <p:nvSpPr>
          <p:cNvPr id="12" name="Rectangle 3">
            <a:extLst>
              <a:ext uri="{FF2B5EF4-FFF2-40B4-BE49-F238E27FC236}">
                <a16:creationId xmlns:a16="http://schemas.microsoft.com/office/drawing/2014/main" id="{9322E079-18AA-4E1E-9F0C-31DFDC5D0386}"/>
              </a:ext>
            </a:extLst>
          </p:cNvPr>
          <p:cNvSpPr>
            <a:spLocks noGrp="1" noChangeArrowheads="1"/>
          </p:cNvSpPr>
          <p:nvPr>
            <p:ph type="title"/>
          </p:nvPr>
        </p:nvSpPr>
        <p:spPr>
          <a:xfrm>
            <a:off x="4763406" y="1927357"/>
            <a:ext cx="2667000" cy="461665"/>
          </a:xfrm>
        </p:spPr>
        <p:txBody>
          <a:bodyPr wrap="square" anchor="b">
            <a:spAutoFit/>
          </a:bodyPr>
          <a:lstStyle/>
          <a:p>
            <a:pPr algn="ctr" eaLnBrk="1" hangingPunct="1">
              <a:lnSpc>
                <a:spcPct val="100000"/>
              </a:lnSpc>
              <a:defRPr/>
            </a:pPr>
            <a:r>
              <a:rPr lang="zh-CN" altLang="en-US" sz="2400" b="1" dirty="0">
                <a:solidFill>
                  <a:srgbClr val="012061"/>
                </a:solidFill>
                <a:latin typeface="微软雅黑" panose="020B0503020204020204" pitchFamily="34" charset="-122"/>
                <a:ea typeface="微软雅黑" panose="020B0503020204020204" pitchFamily="34" charset="-122"/>
              </a:rPr>
              <a:t>东西文化差异</a:t>
            </a:r>
          </a:p>
        </p:txBody>
      </p:sp>
    </p:spTree>
    <p:extLst>
      <p:ext uri="{BB962C8B-B14F-4D97-AF65-F5344CB8AC3E}">
        <p14:creationId xmlns:p14="http://schemas.microsoft.com/office/powerpoint/2010/main" val="395558038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a:extLst>
              <a:ext uri="{FF2B5EF4-FFF2-40B4-BE49-F238E27FC236}">
                <a16:creationId xmlns:a16="http://schemas.microsoft.com/office/drawing/2014/main" id="{C0C0D97B-397D-4EB3-9493-60B09B9F8CB1}"/>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2">
            <a:extLst>
              <a:ext uri="{FF2B5EF4-FFF2-40B4-BE49-F238E27FC236}">
                <a16:creationId xmlns:a16="http://schemas.microsoft.com/office/drawing/2014/main" id="{7E0EAB32-BC29-4C83-9EBB-351FF813E94B}"/>
              </a:ext>
            </a:extLst>
          </p:cNvPr>
          <p:cNvSpPr>
            <a:spLocks noEditPoints="1"/>
          </p:cNvSpPr>
          <p:nvPr/>
        </p:nvSpPr>
        <p:spPr bwMode="auto">
          <a:xfrm flipH="1">
            <a:off x="4339272" y="2580833"/>
            <a:ext cx="3513455" cy="2393258"/>
          </a:xfrm>
          <a:custGeom>
            <a:avLst/>
            <a:gdLst>
              <a:gd name="T0" fmla="*/ 4905 w 5127"/>
              <a:gd name="T1" fmla="*/ 1457 h 3492"/>
              <a:gd name="T2" fmla="*/ 3893 w 5127"/>
              <a:gd name="T3" fmla="*/ 2511 h 3492"/>
              <a:gd name="T4" fmla="*/ 4439 w 5127"/>
              <a:gd name="T5" fmla="*/ 2733 h 3492"/>
              <a:gd name="T6" fmla="*/ 4029 w 5127"/>
              <a:gd name="T7" fmla="*/ 3492 h 3492"/>
              <a:gd name="T8" fmla="*/ 4515 w 5127"/>
              <a:gd name="T9" fmla="*/ 3230 h 3492"/>
              <a:gd name="T10" fmla="*/ 5000 w 5127"/>
              <a:gd name="T11" fmla="*/ 3492 h 3492"/>
              <a:gd name="T12" fmla="*/ 4590 w 5127"/>
              <a:gd name="T13" fmla="*/ 2733 h 3492"/>
              <a:gd name="T14" fmla="*/ 5127 w 5127"/>
              <a:gd name="T15" fmla="*/ 1457 h 3492"/>
              <a:gd name="T16" fmla="*/ 222 w 5127"/>
              <a:gd name="T17" fmla="*/ 1457 h 3492"/>
              <a:gd name="T18" fmla="*/ 1235 w 5127"/>
              <a:gd name="T19" fmla="*/ 2511 h 3492"/>
              <a:gd name="T20" fmla="*/ 689 w 5127"/>
              <a:gd name="T21" fmla="*/ 2733 h 3492"/>
              <a:gd name="T22" fmla="*/ 1099 w 5127"/>
              <a:gd name="T23" fmla="*/ 3492 h 3492"/>
              <a:gd name="T24" fmla="*/ 613 w 5127"/>
              <a:gd name="T25" fmla="*/ 3230 h 3492"/>
              <a:gd name="T26" fmla="*/ 127 w 5127"/>
              <a:gd name="T27" fmla="*/ 3492 h 3492"/>
              <a:gd name="T28" fmla="*/ 538 w 5127"/>
              <a:gd name="T29" fmla="*/ 2733 h 3492"/>
              <a:gd name="T30" fmla="*/ 0 w 5127"/>
              <a:gd name="T31" fmla="*/ 1457 h 3492"/>
              <a:gd name="T32" fmla="*/ 970 w 5127"/>
              <a:gd name="T33" fmla="*/ 816 h 3492"/>
              <a:gd name="T34" fmla="*/ 936 w 5127"/>
              <a:gd name="T35" fmla="*/ 823 h 3492"/>
              <a:gd name="T36" fmla="*/ 1242 w 5127"/>
              <a:gd name="T37" fmla="*/ 1487 h 3492"/>
              <a:gd name="T38" fmla="*/ 1911 w 5127"/>
              <a:gd name="T39" fmla="*/ 1670 h 3492"/>
              <a:gd name="T40" fmla="*/ 3215 w 5127"/>
              <a:gd name="T41" fmla="*/ 1487 h 3492"/>
              <a:gd name="T42" fmla="*/ 4186 w 5127"/>
              <a:gd name="T43" fmla="*/ 1201 h 3492"/>
              <a:gd name="T44" fmla="*/ 4191 w 5127"/>
              <a:gd name="T45" fmla="*/ 823 h 3492"/>
              <a:gd name="T46" fmla="*/ 4398 w 5127"/>
              <a:gd name="T47" fmla="*/ 136 h 3492"/>
              <a:gd name="T48" fmla="*/ 4377 w 5127"/>
              <a:gd name="T49" fmla="*/ 745 h 3492"/>
              <a:gd name="T50" fmla="*/ 4722 w 5127"/>
              <a:gd name="T51" fmla="*/ 2398 h 3492"/>
              <a:gd name="T52" fmla="*/ 3707 w 5127"/>
              <a:gd name="T53" fmla="*/ 2513 h 3492"/>
              <a:gd name="T54" fmla="*/ 3432 w 5127"/>
              <a:gd name="T55" fmla="*/ 3076 h 3492"/>
              <a:gd name="T56" fmla="*/ 3654 w 5127"/>
              <a:gd name="T57" fmla="*/ 2105 h 3492"/>
              <a:gd name="T58" fmla="*/ 4292 w 5127"/>
              <a:gd name="T59" fmla="*/ 1622 h 3492"/>
              <a:gd name="T60" fmla="*/ 4005 w 5127"/>
              <a:gd name="T61" fmla="*/ 1670 h 3492"/>
              <a:gd name="T62" fmla="*/ 3568 w 5127"/>
              <a:gd name="T63" fmla="*/ 1884 h 3492"/>
              <a:gd name="T64" fmla="*/ 3044 w 5127"/>
              <a:gd name="T65" fmla="*/ 3421 h 3492"/>
              <a:gd name="T66" fmla="*/ 2084 w 5127"/>
              <a:gd name="T67" fmla="*/ 1884 h 3492"/>
              <a:gd name="T68" fmla="*/ 1560 w 5127"/>
              <a:gd name="T69" fmla="*/ 1670 h 3492"/>
              <a:gd name="T70" fmla="*/ 989 w 5127"/>
              <a:gd name="T71" fmla="*/ 1586 h 3492"/>
              <a:gd name="T72" fmla="*/ 836 w 5127"/>
              <a:gd name="T73" fmla="*/ 2105 h 3492"/>
              <a:gd name="T74" fmla="*/ 1696 w 5127"/>
              <a:gd name="T75" fmla="*/ 2481 h 3492"/>
              <a:gd name="T76" fmla="*/ 1413 w 5127"/>
              <a:gd name="T77" fmla="*/ 3076 h 3492"/>
              <a:gd name="T78" fmla="*/ 1087 w 5127"/>
              <a:gd name="T79" fmla="*/ 2398 h 3492"/>
              <a:gd name="T80" fmla="*/ 406 w 5127"/>
              <a:gd name="T81" fmla="*/ 1601 h 3492"/>
              <a:gd name="T82" fmla="*/ 750 w 5127"/>
              <a:gd name="T83" fmla="*/ 745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7" h="3492">
                <a:moveTo>
                  <a:pt x="5127" y="1457"/>
                </a:moveTo>
                <a:cubicBezTo>
                  <a:pt x="4905" y="1457"/>
                  <a:pt x="4905" y="1457"/>
                  <a:pt x="4905" y="1457"/>
                </a:cubicBezTo>
                <a:cubicBezTo>
                  <a:pt x="4905" y="2511"/>
                  <a:pt x="4905" y="2511"/>
                  <a:pt x="4905" y="2511"/>
                </a:cubicBezTo>
                <a:cubicBezTo>
                  <a:pt x="3893" y="2511"/>
                  <a:pt x="3893" y="2511"/>
                  <a:pt x="3893" y="2511"/>
                </a:cubicBezTo>
                <a:cubicBezTo>
                  <a:pt x="3893" y="2733"/>
                  <a:pt x="3893" y="2733"/>
                  <a:pt x="3893" y="2733"/>
                </a:cubicBezTo>
                <a:cubicBezTo>
                  <a:pt x="4439" y="2733"/>
                  <a:pt x="4439" y="2733"/>
                  <a:pt x="4439" y="2733"/>
                </a:cubicBezTo>
                <a:cubicBezTo>
                  <a:pt x="4439" y="3196"/>
                  <a:pt x="4439" y="3196"/>
                  <a:pt x="4439" y="3196"/>
                </a:cubicBezTo>
                <a:cubicBezTo>
                  <a:pt x="4029" y="3492"/>
                  <a:pt x="4029" y="3492"/>
                  <a:pt x="4029" y="3492"/>
                </a:cubicBezTo>
                <a:cubicBezTo>
                  <a:pt x="4152" y="3492"/>
                  <a:pt x="4152" y="3492"/>
                  <a:pt x="4152" y="3492"/>
                </a:cubicBezTo>
                <a:cubicBezTo>
                  <a:pt x="4515" y="3230"/>
                  <a:pt x="4515" y="3230"/>
                  <a:pt x="4515" y="3230"/>
                </a:cubicBezTo>
                <a:cubicBezTo>
                  <a:pt x="4877" y="3492"/>
                  <a:pt x="4877" y="3492"/>
                  <a:pt x="4877" y="3492"/>
                </a:cubicBezTo>
                <a:cubicBezTo>
                  <a:pt x="5000" y="3492"/>
                  <a:pt x="5000" y="3492"/>
                  <a:pt x="5000" y="3492"/>
                </a:cubicBezTo>
                <a:cubicBezTo>
                  <a:pt x="4590" y="3196"/>
                  <a:pt x="4590" y="3196"/>
                  <a:pt x="4590" y="3196"/>
                </a:cubicBezTo>
                <a:cubicBezTo>
                  <a:pt x="4590" y="2733"/>
                  <a:pt x="4590" y="2733"/>
                  <a:pt x="4590" y="2733"/>
                </a:cubicBezTo>
                <a:cubicBezTo>
                  <a:pt x="5127" y="2733"/>
                  <a:pt x="5127" y="2733"/>
                  <a:pt x="5127" y="2733"/>
                </a:cubicBezTo>
                <a:cubicBezTo>
                  <a:pt x="5127" y="2308"/>
                  <a:pt x="5127" y="1882"/>
                  <a:pt x="5127" y="1457"/>
                </a:cubicBezTo>
                <a:close/>
                <a:moveTo>
                  <a:pt x="0" y="1457"/>
                </a:moveTo>
                <a:cubicBezTo>
                  <a:pt x="222" y="1457"/>
                  <a:pt x="222" y="1457"/>
                  <a:pt x="222" y="1457"/>
                </a:cubicBezTo>
                <a:cubicBezTo>
                  <a:pt x="222" y="2511"/>
                  <a:pt x="222" y="2511"/>
                  <a:pt x="222" y="2511"/>
                </a:cubicBezTo>
                <a:cubicBezTo>
                  <a:pt x="1235" y="2511"/>
                  <a:pt x="1235" y="2511"/>
                  <a:pt x="1235" y="2511"/>
                </a:cubicBezTo>
                <a:cubicBezTo>
                  <a:pt x="1235" y="2733"/>
                  <a:pt x="1235" y="2733"/>
                  <a:pt x="1235" y="2733"/>
                </a:cubicBezTo>
                <a:cubicBezTo>
                  <a:pt x="689" y="2733"/>
                  <a:pt x="689" y="2733"/>
                  <a:pt x="689" y="2733"/>
                </a:cubicBezTo>
                <a:cubicBezTo>
                  <a:pt x="689" y="3196"/>
                  <a:pt x="689" y="3196"/>
                  <a:pt x="689" y="3196"/>
                </a:cubicBezTo>
                <a:cubicBezTo>
                  <a:pt x="1099" y="3492"/>
                  <a:pt x="1099" y="3492"/>
                  <a:pt x="1099" y="3492"/>
                </a:cubicBezTo>
                <a:cubicBezTo>
                  <a:pt x="976" y="3492"/>
                  <a:pt x="976" y="3492"/>
                  <a:pt x="976" y="3492"/>
                </a:cubicBezTo>
                <a:cubicBezTo>
                  <a:pt x="613" y="3230"/>
                  <a:pt x="613" y="3230"/>
                  <a:pt x="613" y="3230"/>
                </a:cubicBezTo>
                <a:cubicBezTo>
                  <a:pt x="250" y="3492"/>
                  <a:pt x="250" y="3492"/>
                  <a:pt x="250" y="3492"/>
                </a:cubicBezTo>
                <a:cubicBezTo>
                  <a:pt x="127" y="3492"/>
                  <a:pt x="127" y="3492"/>
                  <a:pt x="127" y="3492"/>
                </a:cubicBezTo>
                <a:cubicBezTo>
                  <a:pt x="538" y="3196"/>
                  <a:pt x="538" y="3196"/>
                  <a:pt x="538" y="3196"/>
                </a:cubicBezTo>
                <a:cubicBezTo>
                  <a:pt x="538" y="2733"/>
                  <a:pt x="538" y="2733"/>
                  <a:pt x="538" y="2733"/>
                </a:cubicBezTo>
                <a:cubicBezTo>
                  <a:pt x="0" y="2733"/>
                  <a:pt x="0" y="2733"/>
                  <a:pt x="0" y="2733"/>
                </a:cubicBezTo>
                <a:cubicBezTo>
                  <a:pt x="0" y="2308"/>
                  <a:pt x="0" y="1882"/>
                  <a:pt x="0" y="1457"/>
                </a:cubicBezTo>
                <a:close/>
                <a:moveTo>
                  <a:pt x="730" y="136"/>
                </a:moveTo>
                <a:cubicBezTo>
                  <a:pt x="1114" y="0"/>
                  <a:pt x="1217" y="729"/>
                  <a:pt x="970" y="816"/>
                </a:cubicBezTo>
                <a:cubicBezTo>
                  <a:pt x="959" y="820"/>
                  <a:pt x="948" y="822"/>
                  <a:pt x="936" y="823"/>
                </a:cubicBezTo>
                <a:cubicBezTo>
                  <a:pt x="936" y="823"/>
                  <a:pt x="936" y="823"/>
                  <a:pt x="936" y="823"/>
                </a:cubicBezTo>
                <a:cubicBezTo>
                  <a:pt x="861" y="917"/>
                  <a:pt x="903" y="1099"/>
                  <a:pt x="942" y="1201"/>
                </a:cubicBezTo>
                <a:cubicBezTo>
                  <a:pt x="998" y="1346"/>
                  <a:pt x="1102" y="1487"/>
                  <a:pt x="1242" y="1487"/>
                </a:cubicBezTo>
                <a:cubicBezTo>
                  <a:pt x="1913" y="1487"/>
                  <a:pt x="1913" y="1487"/>
                  <a:pt x="1913" y="1487"/>
                </a:cubicBezTo>
                <a:cubicBezTo>
                  <a:pt x="1911" y="1670"/>
                  <a:pt x="1911" y="1670"/>
                  <a:pt x="1911" y="1670"/>
                </a:cubicBezTo>
                <a:cubicBezTo>
                  <a:pt x="3217" y="1670"/>
                  <a:pt x="3217" y="1670"/>
                  <a:pt x="3217" y="1670"/>
                </a:cubicBezTo>
                <a:cubicBezTo>
                  <a:pt x="3215" y="1487"/>
                  <a:pt x="3215" y="1487"/>
                  <a:pt x="3215" y="1487"/>
                </a:cubicBezTo>
                <a:cubicBezTo>
                  <a:pt x="3886" y="1487"/>
                  <a:pt x="3886" y="1487"/>
                  <a:pt x="3886" y="1487"/>
                </a:cubicBezTo>
                <a:cubicBezTo>
                  <a:pt x="4025" y="1487"/>
                  <a:pt x="4130" y="1346"/>
                  <a:pt x="4186" y="1201"/>
                </a:cubicBezTo>
                <a:cubicBezTo>
                  <a:pt x="4225" y="1099"/>
                  <a:pt x="4267" y="917"/>
                  <a:pt x="4191" y="823"/>
                </a:cubicBezTo>
                <a:cubicBezTo>
                  <a:pt x="4191" y="823"/>
                  <a:pt x="4191" y="823"/>
                  <a:pt x="4191" y="823"/>
                </a:cubicBezTo>
                <a:cubicBezTo>
                  <a:pt x="4180" y="822"/>
                  <a:pt x="4169" y="820"/>
                  <a:pt x="4157" y="816"/>
                </a:cubicBezTo>
                <a:cubicBezTo>
                  <a:pt x="3911" y="729"/>
                  <a:pt x="4014" y="0"/>
                  <a:pt x="4398" y="136"/>
                </a:cubicBezTo>
                <a:cubicBezTo>
                  <a:pt x="4673" y="233"/>
                  <a:pt x="4556" y="586"/>
                  <a:pt x="4377" y="745"/>
                </a:cubicBezTo>
                <a:cubicBezTo>
                  <a:pt x="4377" y="745"/>
                  <a:pt x="4377" y="745"/>
                  <a:pt x="4377" y="745"/>
                </a:cubicBezTo>
                <a:cubicBezTo>
                  <a:pt x="4510" y="915"/>
                  <a:pt x="4722" y="1351"/>
                  <a:pt x="4722" y="1601"/>
                </a:cubicBezTo>
                <a:cubicBezTo>
                  <a:pt x="4722" y="2398"/>
                  <a:pt x="4722" y="2398"/>
                  <a:pt x="4722" y="2398"/>
                </a:cubicBezTo>
                <a:cubicBezTo>
                  <a:pt x="4041" y="2398"/>
                  <a:pt x="4041" y="2398"/>
                  <a:pt x="4041" y="2398"/>
                </a:cubicBezTo>
                <a:cubicBezTo>
                  <a:pt x="3938" y="2398"/>
                  <a:pt x="3717" y="2382"/>
                  <a:pt x="3707" y="2513"/>
                </a:cubicBezTo>
                <a:cubicBezTo>
                  <a:pt x="3714" y="3076"/>
                  <a:pt x="3714" y="3076"/>
                  <a:pt x="3714" y="3076"/>
                </a:cubicBezTo>
                <a:cubicBezTo>
                  <a:pt x="3432" y="3076"/>
                  <a:pt x="3432" y="3076"/>
                  <a:pt x="3432" y="3076"/>
                </a:cubicBezTo>
                <a:cubicBezTo>
                  <a:pt x="3432" y="2481"/>
                  <a:pt x="3432" y="2481"/>
                  <a:pt x="3432" y="2481"/>
                </a:cubicBezTo>
                <a:cubicBezTo>
                  <a:pt x="3432" y="2481"/>
                  <a:pt x="3414" y="2105"/>
                  <a:pt x="3654" y="2105"/>
                </a:cubicBezTo>
                <a:cubicBezTo>
                  <a:pt x="4292" y="2105"/>
                  <a:pt x="4292" y="2105"/>
                  <a:pt x="4292" y="2105"/>
                </a:cubicBezTo>
                <a:cubicBezTo>
                  <a:pt x="4292" y="1622"/>
                  <a:pt x="4292" y="1622"/>
                  <a:pt x="4292" y="1622"/>
                </a:cubicBezTo>
                <a:cubicBezTo>
                  <a:pt x="4292" y="1622"/>
                  <a:pt x="4281" y="1497"/>
                  <a:pt x="4139" y="1586"/>
                </a:cubicBezTo>
                <a:cubicBezTo>
                  <a:pt x="4005" y="1670"/>
                  <a:pt x="4005" y="1670"/>
                  <a:pt x="4005" y="1670"/>
                </a:cubicBezTo>
                <a:cubicBezTo>
                  <a:pt x="3568" y="1670"/>
                  <a:pt x="3568" y="1670"/>
                  <a:pt x="3568" y="1670"/>
                </a:cubicBezTo>
                <a:cubicBezTo>
                  <a:pt x="3568" y="1884"/>
                  <a:pt x="3568" y="1884"/>
                  <a:pt x="3568" y="1884"/>
                </a:cubicBezTo>
                <a:cubicBezTo>
                  <a:pt x="3044" y="1884"/>
                  <a:pt x="3044" y="1884"/>
                  <a:pt x="3044" y="1884"/>
                </a:cubicBezTo>
                <a:cubicBezTo>
                  <a:pt x="3044" y="3421"/>
                  <a:pt x="3044" y="3421"/>
                  <a:pt x="3044" y="3421"/>
                </a:cubicBezTo>
                <a:cubicBezTo>
                  <a:pt x="2084" y="3421"/>
                  <a:pt x="2084" y="3421"/>
                  <a:pt x="2084" y="3421"/>
                </a:cubicBezTo>
                <a:cubicBezTo>
                  <a:pt x="2084" y="1884"/>
                  <a:pt x="2084" y="1884"/>
                  <a:pt x="2084" y="1884"/>
                </a:cubicBezTo>
                <a:cubicBezTo>
                  <a:pt x="1560" y="1884"/>
                  <a:pt x="1560" y="1884"/>
                  <a:pt x="1560" y="1884"/>
                </a:cubicBezTo>
                <a:cubicBezTo>
                  <a:pt x="1560" y="1670"/>
                  <a:pt x="1560" y="1670"/>
                  <a:pt x="1560" y="1670"/>
                </a:cubicBezTo>
                <a:cubicBezTo>
                  <a:pt x="1123" y="1670"/>
                  <a:pt x="1123" y="1670"/>
                  <a:pt x="1123" y="1670"/>
                </a:cubicBezTo>
                <a:cubicBezTo>
                  <a:pt x="989" y="1586"/>
                  <a:pt x="989" y="1586"/>
                  <a:pt x="989" y="1586"/>
                </a:cubicBezTo>
                <a:cubicBezTo>
                  <a:pt x="847" y="1497"/>
                  <a:pt x="836" y="1622"/>
                  <a:pt x="836" y="1622"/>
                </a:cubicBezTo>
                <a:cubicBezTo>
                  <a:pt x="836" y="2105"/>
                  <a:pt x="836" y="2105"/>
                  <a:pt x="836" y="2105"/>
                </a:cubicBezTo>
                <a:cubicBezTo>
                  <a:pt x="1474" y="2105"/>
                  <a:pt x="1474" y="2105"/>
                  <a:pt x="1474" y="2105"/>
                </a:cubicBezTo>
                <a:cubicBezTo>
                  <a:pt x="1713" y="2105"/>
                  <a:pt x="1696" y="2481"/>
                  <a:pt x="1696" y="2481"/>
                </a:cubicBezTo>
                <a:cubicBezTo>
                  <a:pt x="1696" y="3076"/>
                  <a:pt x="1696" y="3076"/>
                  <a:pt x="1696" y="3076"/>
                </a:cubicBezTo>
                <a:cubicBezTo>
                  <a:pt x="1413" y="3076"/>
                  <a:pt x="1413" y="3076"/>
                  <a:pt x="1413" y="3076"/>
                </a:cubicBezTo>
                <a:cubicBezTo>
                  <a:pt x="1420" y="2513"/>
                  <a:pt x="1420" y="2513"/>
                  <a:pt x="1420" y="2513"/>
                </a:cubicBezTo>
                <a:cubicBezTo>
                  <a:pt x="1411" y="2382"/>
                  <a:pt x="1189" y="2398"/>
                  <a:pt x="1087" y="2398"/>
                </a:cubicBezTo>
                <a:cubicBezTo>
                  <a:pt x="406" y="2398"/>
                  <a:pt x="406" y="2398"/>
                  <a:pt x="406" y="2398"/>
                </a:cubicBezTo>
                <a:cubicBezTo>
                  <a:pt x="406" y="1601"/>
                  <a:pt x="406" y="1601"/>
                  <a:pt x="406" y="1601"/>
                </a:cubicBezTo>
                <a:cubicBezTo>
                  <a:pt x="406" y="1351"/>
                  <a:pt x="618" y="915"/>
                  <a:pt x="750" y="745"/>
                </a:cubicBezTo>
                <a:cubicBezTo>
                  <a:pt x="750" y="745"/>
                  <a:pt x="750" y="745"/>
                  <a:pt x="750" y="745"/>
                </a:cubicBezTo>
                <a:cubicBezTo>
                  <a:pt x="571" y="586"/>
                  <a:pt x="454" y="233"/>
                  <a:pt x="730" y="136"/>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487E124E-1AC9-404B-9C9A-A69CCD03DAC0}"/>
              </a:ext>
            </a:extLst>
          </p:cNvPr>
          <p:cNvSpPr/>
          <p:nvPr/>
        </p:nvSpPr>
        <p:spPr>
          <a:xfrm>
            <a:off x="1195614" y="2419682"/>
            <a:ext cx="25527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DEE3261-8FB4-4547-A28F-E7EFADBCC400}"/>
              </a:ext>
            </a:extLst>
          </p:cNvPr>
          <p:cNvSpPr/>
          <p:nvPr/>
        </p:nvSpPr>
        <p:spPr>
          <a:xfrm>
            <a:off x="8443686" y="2419682"/>
            <a:ext cx="2552700" cy="584775"/>
          </a:xfrm>
          <a:prstGeom prst="rect">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E20B739-DC4F-43B3-85E7-0B7353F8517B}"/>
              </a:ext>
            </a:extLst>
          </p:cNvPr>
          <p:cNvSpPr/>
          <p:nvPr/>
        </p:nvSpPr>
        <p:spPr>
          <a:xfrm>
            <a:off x="1866670" y="2512014"/>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东方管理</a:t>
            </a:r>
          </a:p>
        </p:txBody>
      </p:sp>
      <p:sp>
        <p:nvSpPr>
          <p:cNvPr id="8" name="矩形 7">
            <a:extLst>
              <a:ext uri="{FF2B5EF4-FFF2-40B4-BE49-F238E27FC236}">
                <a16:creationId xmlns:a16="http://schemas.microsoft.com/office/drawing/2014/main" id="{98E79429-3B5B-4581-852D-F30DD6E7358A}"/>
              </a:ext>
            </a:extLst>
          </p:cNvPr>
          <p:cNvSpPr/>
          <p:nvPr/>
        </p:nvSpPr>
        <p:spPr>
          <a:xfrm>
            <a:off x="9114742" y="2512014"/>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西方管理</a:t>
            </a:r>
          </a:p>
        </p:txBody>
      </p:sp>
      <p:sp>
        <p:nvSpPr>
          <p:cNvPr id="9" name="矩形 8">
            <a:extLst>
              <a:ext uri="{FF2B5EF4-FFF2-40B4-BE49-F238E27FC236}">
                <a16:creationId xmlns:a16="http://schemas.microsoft.com/office/drawing/2014/main" id="{50878F08-2FF7-44DE-B6A6-7C53C86C42FC}"/>
              </a:ext>
            </a:extLst>
          </p:cNvPr>
          <p:cNvSpPr/>
          <p:nvPr/>
        </p:nvSpPr>
        <p:spPr>
          <a:xfrm>
            <a:off x="1750117" y="3269462"/>
            <a:ext cx="1443693" cy="1289905"/>
          </a:xfrm>
          <a:prstGeom prst="rect">
            <a:avLst/>
          </a:prstGeom>
        </p:spPr>
        <p:txBody>
          <a:bodyPr wrap="square">
            <a:spAutoFit/>
          </a:bodyPr>
          <a:lstStyle/>
          <a:p>
            <a:pPr algn="ct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以人为本</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以德为先</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人为为人</a:t>
            </a:r>
          </a:p>
        </p:txBody>
      </p:sp>
      <p:sp>
        <p:nvSpPr>
          <p:cNvPr id="10" name="矩形 9">
            <a:extLst>
              <a:ext uri="{FF2B5EF4-FFF2-40B4-BE49-F238E27FC236}">
                <a16:creationId xmlns:a16="http://schemas.microsoft.com/office/drawing/2014/main" id="{4F9AB90C-C73A-436B-8299-09DC25D0F7BB}"/>
              </a:ext>
            </a:extLst>
          </p:cNvPr>
          <p:cNvSpPr/>
          <p:nvPr/>
        </p:nvSpPr>
        <p:spPr>
          <a:xfrm>
            <a:off x="9114742" y="3269462"/>
            <a:ext cx="1866900" cy="2120902"/>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一、明确性</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二、科学性</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三、规范性</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四、组织系统化</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五、办事效率化</a:t>
            </a:r>
          </a:p>
        </p:txBody>
      </p:sp>
      <p:sp>
        <p:nvSpPr>
          <p:cNvPr id="11" name="矩形 10">
            <a:extLst>
              <a:ext uri="{FF2B5EF4-FFF2-40B4-BE49-F238E27FC236}">
                <a16:creationId xmlns:a16="http://schemas.microsoft.com/office/drawing/2014/main" id="{FFBDA71C-8995-4168-B63C-8BCA83EA967E}"/>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Tree>
    <p:extLst>
      <p:ext uri="{BB962C8B-B14F-4D97-AF65-F5344CB8AC3E}">
        <p14:creationId xmlns:p14="http://schemas.microsoft.com/office/powerpoint/2010/main" val="39313041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1B781699-E175-40C4-8BE4-CC0CBD736D09}"/>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3524CAE6-8C75-4A6D-8FC3-AE432BB4B43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18908" y="1390876"/>
            <a:ext cx="3530875" cy="4973638"/>
          </a:xfrm>
          <a:prstGeom prst="rect">
            <a:avLst/>
          </a:prstGeom>
        </p:spPr>
      </p:pic>
      <p:sp>
        <p:nvSpPr>
          <p:cNvPr id="24" name="矩形 23">
            <a:extLst>
              <a:ext uri="{FF2B5EF4-FFF2-40B4-BE49-F238E27FC236}">
                <a16:creationId xmlns:a16="http://schemas.microsoft.com/office/drawing/2014/main" id="{2F2E089C-15CA-4F7C-A525-99D7411CD555}"/>
              </a:ext>
            </a:extLst>
          </p:cNvPr>
          <p:cNvSpPr/>
          <p:nvPr/>
        </p:nvSpPr>
        <p:spPr>
          <a:xfrm>
            <a:off x="1418908" y="1390876"/>
            <a:ext cx="3530875" cy="4973638"/>
          </a:xfrm>
          <a:prstGeom prst="rect">
            <a:avLst/>
          </a:prstGeom>
          <a:solidFill>
            <a:srgbClr val="01206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7064C0A-1F94-4ADD-83E7-E8FBFC2B1374}"/>
              </a:ext>
            </a:extLst>
          </p:cNvPr>
          <p:cNvSpPr/>
          <p:nvPr/>
        </p:nvSpPr>
        <p:spPr>
          <a:xfrm>
            <a:off x="4151086" y="1767114"/>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D96C45-F761-4D6E-A128-8B0296D436AF}"/>
              </a:ext>
            </a:extLst>
          </p:cNvPr>
          <p:cNvSpPr/>
          <p:nvPr/>
        </p:nvSpPr>
        <p:spPr>
          <a:xfrm>
            <a:off x="4278086" y="1830098"/>
            <a:ext cx="2029723"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企业</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HSE</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管理模式</a:t>
            </a:r>
          </a:p>
        </p:txBody>
      </p:sp>
      <p:sp>
        <p:nvSpPr>
          <p:cNvPr id="10" name="矩形 9">
            <a:extLst>
              <a:ext uri="{FF2B5EF4-FFF2-40B4-BE49-F238E27FC236}">
                <a16:creationId xmlns:a16="http://schemas.microsoft.com/office/drawing/2014/main" id="{C51E1893-655D-48A7-B276-450335CBB473}"/>
              </a:ext>
            </a:extLst>
          </p:cNvPr>
          <p:cNvSpPr/>
          <p:nvPr/>
        </p:nvSpPr>
        <p:spPr>
          <a:xfrm>
            <a:off x="7029755" y="1830098"/>
            <a:ext cx="2953053"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职业健康</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H</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，环境</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A00ABC72-A985-4460-94C0-4D6BEE847D6D}"/>
              </a:ext>
            </a:extLst>
          </p:cNvPr>
          <p:cNvSpPr/>
          <p:nvPr/>
        </p:nvSpPr>
        <p:spPr>
          <a:xfrm>
            <a:off x="4151086" y="2737181"/>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a:extLst>
              <a:ext uri="{FF2B5EF4-FFF2-40B4-BE49-F238E27FC236}">
                <a16:creationId xmlns:a16="http://schemas.microsoft.com/office/drawing/2014/main" id="{B858A151-A346-4E9F-87A5-544C0FE5B0D4}"/>
              </a:ext>
            </a:extLst>
          </p:cNvPr>
          <p:cNvSpPr/>
          <p:nvPr/>
        </p:nvSpPr>
        <p:spPr>
          <a:xfrm>
            <a:off x="4278086" y="2778437"/>
            <a:ext cx="2492990"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职业卫生安全管理体系</a:t>
            </a:r>
          </a:p>
        </p:txBody>
      </p:sp>
      <p:sp>
        <p:nvSpPr>
          <p:cNvPr id="13" name="矩形 12">
            <a:extLst>
              <a:ext uri="{FF2B5EF4-FFF2-40B4-BE49-F238E27FC236}">
                <a16:creationId xmlns:a16="http://schemas.microsoft.com/office/drawing/2014/main" id="{B7783520-2634-454F-A587-93DD99A3F2D5}"/>
              </a:ext>
            </a:extLst>
          </p:cNvPr>
          <p:cNvSpPr/>
          <p:nvPr/>
        </p:nvSpPr>
        <p:spPr>
          <a:xfrm>
            <a:off x="7029755" y="2809859"/>
            <a:ext cx="1079142" cy="369332"/>
          </a:xfrm>
          <a:prstGeom prst="rect">
            <a:avLst/>
          </a:prstGeom>
        </p:spPr>
        <p:txBody>
          <a:bodyPr wrap="square">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OHSMS</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6CD49832-6933-4F00-8FB4-371CCA3FDA55}"/>
              </a:ext>
            </a:extLst>
          </p:cNvPr>
          <p:cNvSpPr/>
          <p:nvPr/>
        </p:nvSpPr>
        <p:spPr>
          <a:xfrm>
            <a:off x="4151086" y="3707248"/>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496CF678-9C6F-4DD9-974E-B20B8820D8DF}"/>
              </a:ext>
            </a:extLst>
          </p:cNvPr>
          <p:cNvSpPr/>
          <p:nvPr/>
        </p:nvSpPr>
        <p:spPr>
          <a:xfrm>
            <a:off x="4151086" y="4677315"/>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579DF2A1-506A-4B58-8C32-666BB4F65F5F}"/>
              </a:ext>
            </a:extLst>
          </p:cNvPr>
          <p:cNvSpPr/>
          <p:nvPr/>
        </p:nvSpPr>
        <p:spPr>
          <a:xfrm>
            <a:off x="4151086" y="5645819"/>
            <a:ext cx="2641600" cy="495300"/>
          </a:xfrm>
          <a:prstGeom prst="rect">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709E96E4-3BE7-4478-9BE3-25D5B3119FFF}"/>
              </a:ext>
            </a:extLst>
          </p:cNvPr>
          <p:cNvSpPr/>
          <p:nvPr/>
        </p:nvSpPr>
        <p:spPr>
          <a:xfrm>
            <a:off x="4278086" y="3770232"/>
            <a:ext cx="1800493"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零”思维模式</a:t>
            </a:r>
          </a:p>
        </p:txBody>
      </p:sp>
      <p:sp>
        <p:nvSpPr>
          <p:cNvPr id="18" name="矩形 17">
            <a:extLst>
              <a:ext uri="{FF2B5EF4-FFF2-40B4-BE49-F238E27FC236}">
                <a16:creationId xmlns:a16="http://schemas.microsoft.com/office/drawing/2014/main" id="{683F03C7-BAB3-4E79-8E78-BD961176C395}"/>
              </a:ext>
            </a:extLst>
          </p:cNvPr>
          <p:cNvSpPr/>
          <p:nvPr/>
        </p:nvSpPr>
        <p:spPr>
          <a:xfrm>
            <a:off x="7029755" y="3780482"/>
            <a:ext cx="2723823"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零事故、零伤害、零损失</a:t>
            </a:r>
          </a:p>
        </p:txBody>
      </p:sp>
      <p:sp>
        <p:nvSpPr>
          <p:cNvPr id="19" name="矩形 18">
            <a:extLst>
              <a:ext uri="{FF2B5EF4-FFF2-40B4-BE49-F238E27FC236}">
                <a16:creationId xmlns:a16="http://schemas.microsoft.com/office/drawing/2014/main" id="{C4C3C90B-8C71-42A4-9A0E-FD31375C9EC9}"/>
              </a:ext>
            </a:extLst>
          </p:cNvPr>
          <p:cNvSpPr/>
          <p:nvPr/>
        </p:nvSpPr>
        <p:spPr>
          <a:xfrm>
            <a:off x="4278086" y="4749498"/>
            <a:ext cx="1757212"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QHSE</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管理体系</a:t>
            </a:r>
          </a:p>
        </p:txBody>
      </p:sp>
      <p:sp>
        <p:nvSpPr>
          <p:cNvPr id="20" name="矩形 19">
            <a:extLst>
              <a:ext uri="{FF2B5EF4-FFF2-40B4-BE49-F238E27FC236}">
                <a16:creationId xmlns:a16="http://schemas.microsoft.com/office/drawing/2014/main" id="{B009F792-B7D5-4490-9C34-96190F811258}"/>
              </a:ext>
            </a:extLst>
          </p:cNvPr>
          <p:cNvSpPr/>
          <p:nvPr/>
        </p:nvSpPr>
        <p:spPr>
          <a:xfrm>
            <a:off x="7029755" y="4740299"/>
            <a:ext cx="2723823"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质量、健康、安全和环境</a:t>
            </a:r>
          </a:p>
        </p:txBody>
      </p:sp>
      <p:sp>
        <p:nvSpPr>
          <p:cNvPr id="21" name="矩形 20">
            <a:extLst>
              <a:ext uri="{FF2B5EF4-FFF2-40B4-BE49-F238E27FC236}">
                <a16:creationId xmlns:a16="http://schemas.microsoft.com/office/drawing/2014/main" id="{EA1EAC19-7BA7-4A51-8C8C-87A4DF808BC5}"/>
              </a:ext>
            </a:extLst>
          </p:cNvPr>
          <p:cNvSpPr/>
          <p:nvPr/>
        </p:nvSpPr>
        <p:spPr>
          <a:xfrm>
            <a:off x="4272098" y="5708803"/>
            <a:ext cx="928459"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6S</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管理</a:t>
            </a:r>
          </a:p>
        </p:txBody>
      </p:sp>
      <p:sp>
        <p:nvSpPr>
          <p:cNvPr id="22" name="矩形 21">
            <a:extLst>
              <a:ext uri="{FF2B5EF4-FFF2-40B4-BE49-F238E27FC236}">
                <a16:creationId xmlns:a16="http://schemas.microsoft.com/office/drawing/2014/main" id="{764A76DF-2E03-41DC-A66E-2A075B079161}"/>
              </a:ext>
            </a:extLst>
          </p:cNvPr>
          <p:cNvSpPr/>
          <p:nvPr/>
        </p:nvSpPr>
        <p:spPr>
          <a:xfrm>
            <a:off x="7029755" y="5700116"/>
            <a:ext cx="4108817"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整理、整顿、清扫、清洁、素养、安全</a:t>
            </a:r>
          </a:p>
        </p:txBody>
      </p:sp>
      <p:sp>
        <p:nvSpPr>
          <p:cNvPr id="23" name="矩形 22">
            <a:extLst>
              <a:ext uri="{FF2B5EF4-FFF2-40B4-BE49-F238E27FC236}">
                <a16:creationId xmlns:a16="http://schemas.microsoft.com/office/drawing/2014/main" id="{6EEC1967-F4CA-41AA-956F-F61140311D93}"/>
              </a:ext>
            </a:extLst>
          </p:cNvPr>
          <p:cNvSpPr/>
          <p:nvPr/>
        </p:nvSpPr>
        <p:spPr>
          <a:xfrm>
            <a:off x="2545598" y="3179191"/>
            <a:ext cx="748923" cy="1446550"/>
          </a:xfrm>
          <a:prstGeom prst="rect">
            <a:avLst/>
          </a:prstGeom>
        </p:spPr>
        <p:txBody>
          <a:bodyPr wrap="none">
            <a:spAutoFit/>
          </a:bodyPr>
          <a:lstStyle/>
          <a:p>
            <a:r>
              <a:rPr lang="zh-CN" altLang="en-US" sz="4400" b="1" dirty="0">
                <a:solidFill>
                  <a:schemeClr val="bg1"/>
                </a:solidFill>
                <a:latin typeface="楷体_GB2312" pitchFamily="49" charset="-122"/>
                <a:ea typeface="楷体_GB2312" pitchFamily="49" charset="-122"/>
              </a:rPr>
              <a:t>国</a:t>
            </a:r>
            <a:endParaRPr lang="en-US" altLang="zh-CN" sz="4400" b="1" dirty="0">
              <a:solidFill>
                <a:schemeClr val="bg1"/>
              </a:solidFill>
              <a:latin typeface="楷体_GB2312" pitchFamily="49" charset="-122"/>
              <a:ea typeface="楷体_GB2312" pitchFamily="49" charset="-122"/>
            </a:endParaRPr>
          </a:p>
          <a:p>
            <a:r>
              <a:rPr lang="zh-CN" altLang="en-US" sz="4400" b="1" dirty="0">
                <a:solidFill>
                  <a:schemeClr val="bg1"/>
                </a:solidFill>
                <a:latin typeface="楷体_GB2312" pitchFamily="49" charset="-122"/>
                <a:ea typeface="楷体_GB2312" pitchFamily="49" charset="-122"/>
              </a:rPr>
              <a:t>外</a:t>
            </a:r>
            <a:endParaRPr lang="zh-CN" altLang="en-US" sz="4400" b="1" dirty="0">
              <a:solidFill>
                <a:schemeClr val="bg1"/>
              </a:solidFill>
            </a:endParaRPr>
          </a:p>
        </p:txBody>
      </p:sp>
      <p:sp>
        <p:nvSpPr>
          <p:cNvPr id="25" name="矩形 24">
            <a:extLst>
              <a:ext uri="{FF2B5EF4-FFF2-40B4-BE49-F238E27FC236}">
                <a16:creationId xmlns:a16="http://schemas.microsoft.com/office/drawing/2014/main" id="{2CF3B5B5-31ED-48B1-8FB1-F14A05879ADC}"/>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Tree>
    <p:extLst>
      <p:ext uri="{BB962C8B-B14F-4D97-AF65-F5344CB8AC3E}">
        <p14:creationId xmlns:p14="http://schemas.microsoft.com/office/powerpoint/2010/main" val="309472410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BEC56B64-55FB-441C-A5FE-EDBB071F093A}"/>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F25901F8-2904-47AA-A4CD-51294335DA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305979"/>
            <a:ext cx="3817257" cy="3001680"/>
          </a:xfrm>
          <a:prstGeom prst="rect">
            <a:avLst/>
          </a:prstGeom>
        </p:spPr>
      </p:pic>
      <p:sp>
        <p:nvSpPr>
          <p:cNvPr id="8" name="椭圆 7">
            <a:extLst>
              <a:ext uri="{FF2B5EF4-FFF2-40B4-BE49-F238E27FC236}">
                <a16:creationId xmlns:a16="http://schemas.microsoft.com/office/drawing/2014/main" id="{5FB544DD-D5B0-4559-8480-86E19453A9E9}"/>
              </a:ext>
            </a:extLst>
          </p:cNvPr>
          <p:cNvSpPr/>
          <p:nvPr/>
        </p:nvSpPr>
        <p:spPr>
          <a:xfrm>
            <a:off x="3048000" y="2948193"/>
            <a:ext cx="1538514" cy="1538514"/>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060A75EF-9731-4B44-B15C-7C0B6826B12F}"/>
              </a:ext>
            </a:extLst>
          </p:cNvPr>
          <p:cNvSpPr/>
          <p:nvPr/>
        </p:nvSpPr>
        <p:spPr>
          <a:xfrm>
            <a:off x="3225900" y="3126093"/>
            <a:ext cx="1182713" cy="1182713"/>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877A774-B29D-408D-AF6D-C3A818AE1EBA}"/>
              </a:ext>
            </a:extLst>
          </p:cNvPr>
          <p:cNvSpPr txBox="1"/>
          <p:nvPr/>
        </p:nvSpPr>
        <p:spPr>
          <a:xfrm>
            <a:off x="3272970" y="3486616"/>
            <a:ext cx="1088572"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国内</a:t>
            </a:r>
          </a:p>
        </p:txBody>
      </p:sp>
      <p:sp>
        <p:nvSpPr>
          <p:cNvPr id="11" name="Rectangle 2">
            <a:extLst>
              <a:ext uri="{FF2B5EF4-FFF2-40B4-BE49-F238E27FC236}">
                <a16:creationId xmlns:a16="http://schemas.microsoft.com/office/drawing/2014/main" id="{55F5FBFB-DD67-4706-879D-77FF05DA9C22}"/>
              </a:ext>
            </a:extLst>
          </p:cNvPr>
          <p:cNvSpPr>
            <a:spLocks noChangeArrowheads="1"/>
          </p:cNvSpPr>
          <p:nvPr/>
        </p:nvSpPr>
        <p:spPr bwMode="auto">
          <a:xfrm>
            <a:off x="4924260" y="2272724"/>
            <a:ext cx="3088141" cy="400752"/>
          </a:xfrm>
          <a:prstGeom prst="rect">
            <a:avLst/>
          </a:prstGeom>
          <a:noFill/>
          <a:ln w="9525">
            <a:noFill/>
            <a:miter lim="800000"/>
            <a:headEnd/>
            <a:tailEnd/>
          </a:ln>
          <a:effectLst/>
        </p:spPr>
        <p:txBody>
          <a:bodyPr wrap="square" lIns="92075" tIns="46038" rIns="92075" bIns="46038" anchor="ctr">
            <a:spAutoFit/>
          </a:bodyPr>
          <a:lstStyle/>
          <a:p>
            <a:pPr>
              <a:defRPr/>
            </a:pPr>
            <a:r>
              <a:rPr lang="zh-CN" altLang="en-US" sz="2000" b="1" dirty="0">
                <a:solidFill>
                  <a:srgbClr val="012061"/>
                </a:solidFill>
                <a:latin typeface="微软雅黑" panose="020B0503020204020204" pitchFamily="34" charset="-122"/>
                <a:ea typeface="微软雅黑" panose="020B0503020204020204" pitchFamily="34" charset="-122"/>
              </a:rPr>
              <a:t>宝钢 “ </a:t>
            </a:r>
            <a:r>
              <a:rPr lang="en-US" altLang="zh-CN" sz="2000" b="1" dirty="0">
                <a:solidFill>
                  <a:srgbClr val="012061"/>
                </a:solidFill>
                <a:latin typeface="微软雅黑" panose="020B0503020204020204" pitchFamily="34" charset="-122"/>
                <a:ea typeface="微软雅黑" panose="020B0503020204020204" pitchFamily="34" charset="-122"/>
              </a:rPr>
              <a:t>12345 ”</a:t>
            </a:r>
            <a:r>
              <a:rPr lang="zh-CN" altLang="en-US" sz="2000" b="1" dirty="0">
                <a:solidFill>
                  <a:srgbClr val="012061"/>
                </a:solidFill>
                <a:latin typeface="微软雅黑" panose="020B0503020204020204" pitchFamily="34" charset="-122"/>
                <a:ea typeface="微软雅黑" panose="020B0503020204020204" pitchFamily="34" charset="-122"/>
              </a:rPr>
              <a:t>模式</a:t>
            </a:r>
          </a:p>
        </p:txBody>
      </p:sp>
      <p:sp>
        <p:nvSpPr>
          <p:cNvPr id="12" name="矩形 11">
            <a:extLst>
              <a:ext uri="{FF2B5EF4-FFF2-40B4-BE49-F238E27FC236}">
                <a16:creationId xmlns:a16="http://schemas.microsoft.com/office/drawing/2014/main" id="{570F64DD-3540-4052-B18A-46DB54D7E8C0}"/>
              </a:ext>
            </a:extLst>
          </p:cNvPr>
          <p:cNvSpPr/>
          <p:nvPr/>
        </p:nvSpPr>
        <p:spPr>
          <a:xfrm>
            <a:off x="4924259" y="2673476"/>
            <a:ext cx="6512997" cy="263418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一流目标即事故数为零；</a:t>
            </a: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二根支柱即以生产线自主安全管理，安全生产质量一体化管理为支柱；</a:t>
            </a: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三个基础即以安全标准化作业、作业长为中心的班组建设、设备点检定修为基础；</a:t>
            </a: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“四全”管理即全员、全面、全过程、全方位的管理；</a:t>
            </a: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五项对策即综合安全管理、安全检查、危险源评价与检测、安全信息网络、现代化管理方法。</a:t>
            </a:r>
          </a:p>
        </p:txBody>
      </p:sp>
      <p:sp>
        <p:nvSpPr>
          <p:cNvPr id="13" name="矩形 12">
            <a:extLst>
              <a:ext uri="{FF2B5EF4-FFF2-40B4-BE49-F238E27FC236}">
                <a16:creationId xmlns:a16="http://schemas.microsoft.com/office/drawing/2014/main" id="{6246F050-3F3C-4129-9ADD-2490A2DDAEDE}"/>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Tree>
    <p:extLst>
      <p:ext uri="{BB962C8B-B14F-4D97-AF65-F5344CB8AC3E}">
        <p14:creationId xmlns:p14="http://schemas.microsoft.com/office/powerpoint/2010/main" val="5759016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a:extLst>
              <a:ext uri="{FF2B5EF4-FFF2-40B4-BE49-F238E27FC236}">
                <a16:creationId xmlns:a16="http://schemas.microsoft.com/office/drawing/2014/main" id="{16376F7C-1530-41B1-9F81-3A35AEF9B8EB}"/>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6D36B87-6DB0-4E5A-914B-E8FE6C616F55}"/>
              </a:ext>
            </a:extLst>
          </p:cNvPr>
          <p:cNvSpPr/>
          <p:nvPr/>
        </p:nvSpPr>
        <p:spPr>
          <a:xfrm>
            <a:off x="1308100" y="215325"/>
            <a:ext cx="1826141"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安全管理</a:t>
            </a:r>
          </a:p>
        </p:txBody>
      </p:sp>
      <p:pic>
        <p:nvPicPr>
          <p:cNvPr id="8" name="图片 7">
            <a:extLst>
              <a:ext uri="{FF2B5EF4-FFF2-40B4-BE49-F238E27FC236}">
                <a16:creationId xmlns:a16="http://schemas.microsoft.com/office/drawing/2014/main" id="{3FF873E9-9A9C-47A5-A0FE-71A6576044D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193" y="917004"/>
            <a:ext cx="4136693" cy="5940996"/>
          </a:xfrm>
          <a:prstGeom prst="rect">
            <a:avLst/>
          </a:prstGeom>
        </p:spPr>
      </p:pic>
      <p:sp>
        <p:nvSpPr>
          <p:cNvPr id="9" name="矩形 8">
            <a:extLst>
              <a:ext uri="{FF2B5EF4-FFF2-40B4-BE49-F238E27FC236}">
                <a16:creationId xmlns:a16="http://schemas.microsoft.com/office/drawing/2014/main" id="{C293AAF3-3EA1-4373-9877-C4366D4EA7E1}"/>
              </a:ext>
            </a:extLst>
          </p:cNvPr>
          <p:cNvSpPr/>
          <p:nvPr/>
        </p:nvSpPr>
        <p:spPr>
          <a:xfrm>
            <a:off x="0" y="1209104"/>
            <a:ext cx="12192000" cy="1394396"/>
          </a:xfrm>
          <a:prstGeom prst="rect">
            <a:avLst/>
          </a:prstGeom>
          <a:solidFill>
            <a:srgbClr val="012061">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0611BCB-690A-4A91-8AAD-64432F6F86BF}"/>
              </a:ext>
            </a:extLst>
          </p:cNvPr>
          <p:cNvSpPr/>
          <p:nvPr/>
        </p:nvSpPr>
        <p:spPr>
          <a:xfrm>
            <a:off x="5035552" y="1469098"/>
            <a:ext cx="6057900" cy="874407"/>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安全管理是管理者对安全生产进行的计划、组织、指挥、协调和控制的一系列活动。</a:t>
            </a:r>
          </a:p>
        </p:txBody>
      </p:sp>
      <p:sp>
        <p:nvSpPr>
          <p:cNvPr id="10" name="矩形 9">
            <a:extLst>
              <a:ext uri="{FF2B5EF4-FFF2-40B4-BE49-F238E27FC236}">
                <a16:creationId xmlns:a16="http://schemas.microsoft.com/office/drawing/2014/main" id="{4BDFC270-1D65-4FE8-8534-DF3C68306150}"/>
              </a:ext>
            </a:extLst>
          </p:cNvPr>
          <p:cNvSpPr/>
          <p:nvPr/>
        </p:nvSpPr>
        <p:spPr>
          <a:xfrm>
            <a:off x="4413248" y="2959101"/>
            <a:ext cx="2774952" cy="469899"/>
          </a:xfrm>
          <a:prstGeom prst="rect">
            <a:avLst/>
          </a:prstGeom>
          <a:solidFill>
            <a:srgbClr val="2F569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A8F3BEC-564F-4FFC-AD47-6BEDCA686478}"/>
              </a:ext>
            </a:extLst>
          </p:cNvPr>
          <p:cNvSpPr/>
          <p:nvPr/>
        </p:nvSpPr>
        <p:spPr>
          <a:xfrm>
            <a:off x="4554229" y="3009384"/>
            <a:ext cx="2492990"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安全管理是一门学学科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2CF3633C-8090-42E3-9D3A-34937B05A15E}"/>
              </a:ext>
            </a:extLst>
          </p:cNvPr>
          <p:cNvSpPr/>
          <p:nvPr/>
        </p:nvSpPr>
        <p:spPr>
          <a:xfrm>
            <a:off x="4413248" y="3517899"/>
            <a:ext cx="6877052" cy="338554"/>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运用现代管理科学的理论、原理和方法，探讨、揭示安全管理活动的规律</a:t>
            </a:r>
          </a:p>
        </p:txBody>
      </p:sp>
      <p:sp>
        <p:nvSpPr>
          <p:cNvPr id="13" name="矩形 12">
            <a:extLst>
              <a:ext uri="{FF2B5EF4-FFF2-40B4-BE49-F238E27FC236}">
                <a16:creationId xmlns:a16="http://schemas.microsoft.com/office/drawing/2014/main" id="{FA8317C9-C6C1-41F1-86E1-A92D62B7A21E}"/>
              </a:ext>
            </a:extLst>
          </p:cNvPr>
          <p:cNvSpPr/>
          <p:nvPr/>
        </p:nvSpPr>
        <p:spPr>
          <a:xfrm>
            <a:off x="7329181" y="2987198"/>
            <a:ext cx="4108817" cy="413703"/>
          </a:xfrm>
          <a:prstGeom prst="rect">
            <a:avLst/>
          </a:prstGeom>
        </p:spPr>
        <p:txBody>
          <a:bodyPr wrap="none">
            <a:spAutoFit/>
          </a:bodyPr>
          <a:lstStyle/>
          <a:p>
            <a:pPr>
              <a:lnSpc>
                <a:spcPct val="125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是研究安全管理活动规律的一门科学。</a:t>
            </a:r>
          </a:p>
        </p:txBody>
      </p:sp>
      <p:sp>
        <p:nvSpPr>
          <p:cNvPr id="14" name="矩形 13">
            <a:extLst>
              <a:ext uri="{FF2B5EF4-FFF2-40B4-BE49-F238E27FC236}">
                <a16:creationId xmlns:a16="http://schemas.microsoft.com/office/drawing/2014/main" id="{795430BA-B589-469F-A5E9-91399DE8C221}"/>
              </a:ext>
            </a:extLst>
          </p:cNvPr>
          <p:cNvSpPr/>
          <p:nvPr/>
        </p:nvSpPr>
        <p:spPr>
          <a:xfrm>
            <a:off x="4413248" y="4084220"/>
            <a:ext cx="2774952" cy="469899"/>
          </a:xfrm>
          <a:prstGeom prst="rect">
            <a:avLst/>
          </a:prstGeom>
          <a:solidFill>
            <a:srgbClr val="2F569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EAF5307-7389-4753-997A-AD8314C27FCF}"/>
              </a:ext>
            </a:extLst>
          </p:cNvPr>
          <p:cNvSpPr/>
          <p:nvPr/>
        </p:nvSpPr>
        <p:spPr>
          <a:xfrm>
            <a:off x="4554229" y="4133988"/>
            <a:ext cx="1569660"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安全管理对象</a:t>
            </a:r>
          </a:p>
        </p:txBody>
      </p:sp>
      <p:sp>
        <p:nvSpPr>
          <p:cNvPr id="16" name="矩形 15">
            <a:extLst>
              <a:ext uri="{FF2B5EF4-FFF2-40B4-BE49-F238E27FC236}">
                <a16:creationId xmlns:a16="http://schemas.microsoft.com/office/drawing/2014/main" id="{723E23D7-7E77-47B5-BF15-8621298FA5EB}"/>
              </a:ext>
            </a:extLst>
          </p:cNvPr>
          <p:cNvSpPr/>
          <p:nvPr/>
        </p:nvSpPr>
        <p:spPr>
          <a:xfrm>
            <a:off x="4413248" y="4671681"/>
            <a:ext cx="5116819" cy="338554"/>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安全管理不是管隐患，更不是管事故；是管风险。</a:t>
            </a:r>
          </a:p>
        </p:txBody>
      </p:sp>
      <p:sp>
        <p:nvSpPr>
          <p:cNvPr id="17" name="矩形 16">
            <a:extLst>
              <a:ext uri="{FF2B5EF4-FFF2-40B4-BE49-F238E27FC236}">
                <a16:creationId xmlns:a16="http://schemas.microsoft.com/office/drawing/2014/main" id="{06F22E07-18E5-4C80-9DEB-3D496442AB72}"/>
              </a:ext>
            </a:extLst>
          </p:cNvPr>
          <p:cNvSpPr/>
          <p:nvPr/>
        </p:nvSpPr>
        <p:spPr>
          <a:xfrm>
            <a:off x="4413248" y="5209341"/>
            <a:ext cx="2774952" cy="469899"/>
          </a:xfrm>
          <a:prstGeom prst="rect">
            <a:avLst/>
          </a:prstGeom>
          <a:solidFill>
            <a:srgbClr val="2F569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E717BEDE-D134-4876-977D-0B80D29D3F04}"/>
              </a:ext>
            </a:extLst>
          </p:cNvPr>
          <p:cNvSpPr/>
          <p:nvPr/>
        </p:nvSpPr>
        <p:spPr>
          <a:xfrm>
            <a:off x="4554229" y="5259624"/>
            <a:ext cx="226215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安全管理的基本任务</a:t>
            </a:r>
          </a:p>
        </p:txBody>
      </p:sp>
      <p:sp>
        <p:nvSpPr>
          <p:cNvPr id="19" name="矩形 18">
            <a:extLst>
              <a:ext uri="{FF2B5EF4-FFF2-40B4-BE49-F238E27FC236}">
                <a16:creationId xmlns:a16="http://schemas.microsoft.com/office/drawing/2014/main" id="{FFAEF7F2-DC77-44B3-9B09-DEF301A2392B}"/>
              </a:ext>
            </a:extLst>
          </p:cNvPr>
          <p:cNvSpPr/>
          <p:nvPr/>
        </p:nvSpPr>
        <p:spPr>
          <a:xfrm>
            <a:off x="4416422" y="5693763"/>
            <a:ext cx="6873878" cy="1021433"/>
          </a:xfrm>
          <a:prstGeom prst="rect">
            <a:avLst/>
          </a:prstGeom>
        </p:spPr>
        <p:txBody>
          <a:bodyPr wrap="square">
            <a:spAutoFit/>
          </a:bodyPr>
          <a:lstStyle/>
          <a:p>
            <a:pPr algn="just">
              <a:lnSpc>
                <a:spcPct val="13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是运用现代管理科学的理论和原理，探讨、揭示安全管理活动的规律，建立健全安全管理机构体制和安全管理的科学方法。以达到提高管理效益、实现安全生产的目的。</a:t>
            </a:r>
          </a:p>
        </p:txBody>
      </p:sp>
    </p:spTree>
    <p:extLst>
      <p:ext uri="{BB962C8B-B14F-4D97-AF65-F5344CB8AC3E}">
        <p14:creationId xmlns:p14="http://schemas.microsoft.com/office/powerpoint/2010/main" val="319459731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3AC6F0C-29F4-40E4-8FF7-C92C46CCF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305979"/>
            <a:ext cx="3817257" cy="3001680"/>
          </a:xfrm>
          <a:prstGeom prst="rect">
            <a:avLst/>
          </a:prstGeom>
        </p:spPr>
      </p:pic>
      <p:sp>
        <p:nvSpPr>
          <p:cNvPr id="5" name="椭圆 4">
            <a:extLst>
              <a:ext uri="{FF2B5EF4-FFF2-40B4-BE49-F238E27FC236}">
                <a16:creationId xmlns:a16="http://schemas.microsoft.com/office/drawing/2014/main" id="{BD931331-DCC5-4F11-BAAB-F1B0356F30E4}"/>
              </a:ext>
            </a:extLst>
          </p:cNvPr>
          <p:cNvSpPr/>
          <p:nvPr/>
        </p:nvSpPr>
        <p:spPr>
          <a:xfrm>
            <a:off x="3048000" y="2948193"/>
            <a:ext cx="1538514" cy="1538514"/>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58E0FC6F-3485-4AE2-96C9-3C4B0937876F}"/>
              </a:ext>
            </a:extLst>
          </p:cNvPr>
          <p:cNvSpPr/>
          <p:nvPr/>
        </p:nvSpPr>
        <p:spPr>
          <a:xfrm>
            <a:off x="3225900" y="3126093"/>
            <a:ext cx="1182713" cy="1182713"/>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4BFFA8D-78F5-4B2C-8AAB-8921CF43E167}"/>
              </a:ext>
            </a:extLst>
          </p:cNvPr>
          <p:cNvSpPr txBox="1"/>
          <p:nvPr/>
        </p:nvSpPr>
        <p:spPr>
          <a:xfrm>
            <a:off x="3272970" y="3486616"/>
            <a:ext cx="1088572"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国内</a:t>
            </a:r>
          </a:p>
        </p:txBody>
      </p:sp>
      <p:sp>
        <p:nvSpPr>
          <p:cNvPr id="8" name="直角三角形 7">
            <a:extLst>
              <a:ext uri="{FF2B5EF4-FFF2-40B4-BE49-F238E27FC236}">
                <a16:creationId xmlns:a16="http://schemas.microsoft.com/office/drawing/2014/main" id="{2531F932-FC0F-4315-840E-4CD14C011CE7}"/>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F8D0E9A6-C02F-4A6D-95CD-CE0AA0D9F5D6}"/>
              </a:ext>
            </a:extLst>
          </p:cNvPr>
          <p:cNvSpPr/>
          <p:nvPr/>
        </p:nvSpPr>
        <p:spPr>
          <a:xfrm>
            <a:off x="4865125" y="2748138"/>
            <a:ext cx="4267515" cy="400110"/>
          </a:xfrm>
          <a:prstGeom prst="rect">
            <a:avLst/>
          </a:prstGeom>
          <a:noFill/>
          <a:ln w="9525">
            <a:noFill/>
            <a:miter lim="800000"/>
            <a:headEnd/>
            <a:tailEnd/>
          </a:ln>
          <a:effectLst/>
        </p:spPr>
        <p:txBody>
          <a:bodyPr wrap="square" lIns="92075" tIns="46038" rIns="92075" bIns="46038" anchor="ctr">
            <a:spAutoFit/>
          </a:bodyPr>
          <a:lstStyle/>
          <a:p>
            <a:r>
              <a:rPr lang="zh-CN" altLang="en-US" sz="2000" b="1" dirty="0">
                <a:solidFill>
                  <a:srgbClr val="012061"/>
                </a:solidFill>
                <a:latin typeface="微软雅黑" panose="020B0503020204020204" pitchFamily="34" charset="-122"/>
                <a:ea typeface="微软雅黑" panose="020B0503020204020204" pitchFamily="34" charset="-122"/>
              </a:rPr>
              <a:t>葛洲坝电厂 “</a:t>
            </a:r>
            <a:r>
              <a:rPr lang="en-US" altLang="zh-CN" sz="2000" b="1" dirty="0">
                <a:solidFill>
                  <a:srgbClr val="012061"/>
                </a:solidFill>
                <a:latin typeface="微软雅黑" panose="020B0503020204020204" pitchFamily="34" charset="-122"/>
                <a:ea typeface="微软雅黑" panose="020B0503020204020204" pitchFamily="34" charset="-122"/>
              </a:rPr>
              <a:t>0</a:t>
            </a:r>
            <a:r>
              <a:rPr lang="zh-CN" altLang="en-US" sz="2000" b="1" dirty="0">
                <a:solidFill>
                  <a:srgbClr val="012061"/>
                </a:solidFill>
                <a:latin typeface="微软雅黑" panose="020B0503020204020204" pitchFamily="34" charset="-122"/>
                <a:ea typeface="微软雅黑" panose="020B0503020204020204" pitchFamily="34" charset="-122"/>
              </a:rPr>
              <a:t>一四”安全管理模式</a:t>
            </a:r>
          </a:p>
        </p:txBody>
      </p:sp>
      <p:sp>
        <p:nvSpPr>
          <p:cNvPr id="11" name="矩形 10">
            <a:extLst>
              <a:ext uri="{FF2B5EF4-FFF2-40B4-BE49-F238E27FC236}">
                <a16:creationId xmlns:a16="http://schemas.microsoft.com/office/drawing/2014/main" id="{66F72AA4-7D94-4F8E-9657-F415715DF9E0}"/>
              </a:ext>
            </a:extLst>
          </p:cNvPr>
          <p:cNvSpPr/>
          <p:nvPr/>
        </p:nvSpPr>
        <p:spPr>
          <a:xfrm>
            <a:off x="4865125" y="3395034"/>
            <a:ext cx="6096000" cy="1202830"/>
          </a:xfrm>
          <a:prstGeom prst="rect">
            <a:avLst/>
          </a:prstGeom>
        </p:spPr>
        <p:txBody>
          <a:bodyPr wrap="square">
            <a:spAutoFit/>
          </a:bodyPr>
          <a:lstStyle/>
          <a:p>
            <a:pPr>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事故为目标（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事故）；</a:t>
            </a:r>
            <a:b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“一”，以一把手为核心的安全生产责任制作保证（一把手）；</a:t>
            </a: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“四”，以严防、严管、严查、严教为手段（四严）。</a:t>
            </a:r>
          </a:p>
        </p:txBody>
      </p:sp>
      <p:sp>
        <p:nvSpPr>
          <p:cNvPr id="12" name="矩形 11">
            <a:extLst>
              <a:ext uri="{FF2B5EF4-FFF2-40B4-BE49-F238E27FC236}">
                <a16:creationId xmlns:a16="http://schemas.microsoft.com/office/drawing/2014/main" id="{C412E609-104C-49F1-B11F-A141256F284D}"/>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Tree>
    <p:extLst>
      <p:ext uri="{BB962C8B-B14F-4D97-AF65-F5344CB8AC3E}">
        <p14:creationId xmlns:p14="http://schemas.microsoft.com/office/powerpoint/2010/main" val="335396927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3AC6F0C-29F4-40E4-8FF7-C92C46CCF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305979"/>
            <a:ext cx="3817257" cy="3001680"/>
          </a:xfrm>
          <a:prstGeom prst="rect">
            <a:avLst/>
          </a:prstGeom>
        </p:spPr>
      </p:pic>
      <p:sp>
        <p:nvSpPr>
          <p:cNvPr id="5" name="椭圆 4">
            <a:extLst>
              <a:ext uri="{FF2B5EF4-FFF2-40B4-BE49-F238E27FC236}">
                <a16:creationId xmlns:a16="http://schemas.microsoft.com/office/drawing/2014/main" id="{BD931331-DCC5-4F11-BAAB-F1B0356F30E4}"/>
              </a:ext>
            </a:extLst>
          </p:cNvPr>
          <p:cNvSpPr/>
          <p:nvPr/>
        </p:nvSpPr>
        <p:spPr>
          <a:xfrm>
            <a:off x="3048000" y="2948193"/>
            <a:ext cx="1538514" cy="1538514"/>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58E0FC6F-3485-4AE2-96C9-3C4B0937876F}"/>
              </a:ext>
            </a:extLst>
          </p:cNvPr>
          <p:cNvSpPr/>
          <p:nvPr/>
        </p:nvSpPr>
        <p:spPr>
          <a:xfrm>
            <a:off x="3225900" y="3126093"/>
            <a:ext cx="1182713" cy="1182713"/>
          </a:xfrm>
          <a:prstGeom prst="ellips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4BFFA8D-78F5-4B2C-8AAB-8921CF43E167}"/>
              </a:ext>
            </a:extLst>
          </p:cNvPr>
          <p:cNvSpPr txBox="1"/>
          <p:nvPr/>
        </p:nvSpPr>
        <p:spPr>
          <a:xfrm>
            <a:off x="3272970" y="3486616"/>
            <a:ext cx="1088572"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国内</a:t>
            </a:r>
          </a:p>
        </p:txBody>
      </p:sp>
      <p:sp>
        <p:nvSpPr>
          <p:cNvPr id="8" name="直角三角形 7">
            <a:extLst>
              <a:ext uri="{FF2B5EF4-FFF2-40B4-BE49-F238E27FC236}">
                <a16:creationId xmlns:a16="http://schemas.microsoft.com/office/drawing/2014/main" id="{2531F932-FC0F-4315-840E-4CD14C011CE7}"/>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A5CE7A68-669E-41CC-90C2-872580DC05E7}"/>
              </a:ext>
            </a:extLst>
          </p:cNvPr>
          <p:cNvSpPr/>
          <p:nvPr/>
        </p:nvSpPr>
        <p:spPr>
          <a:xfrm>
            <a:off x="5062338" y="2481758"/>
            <a:ext cx="3974165" cy="400110"/>
          </a:xfrm>
          <a:prstGeom prst="rect">
            <a:avLst/>
          </a:prstGeom>
          <a:noFill/>
          <a:ln w="9525">
            <a:noFill/>
            <a:miter lim="800000"/>
            <a:headEnd/>
            <a:tailEnd/>
          </a:ln>
          <a:effectLst/>
        </p:spPr>
        <p:txBody>
          <a:bodyPr wrap="square" lIns="92075" tIns="46038" rIns="92075" bIns="46038" anchor="ctr">
            <a:spAutoFit/>
          </a:bodyPr>
          <a:lstStyle/>
          <a:p>
            <a:r>
              <a:rPr lang="zh-CN" altLang="en-US" sz="2000" b="1" dirty="0">
                <a:solidFill>
                  <a:srgbClr val="012061"/>
                </a:solidFill>
                <a:latin typeface="微软雅黑" panose="020B0503020204020204" pitchFamily="34" charset="-122"/>
                <a:ea typeface="微软雅黑" panose="020B0503020204020204" pitchFamily="34" charset="-122"/>
              </a:rPr>
              <a:t>鞍钢集团 “</a:t>
            </a:r>
            <a:r>
              <a:rPr lang="en-US" altLang="zh-CN" sz="2000" b="1" dirty="0">
                <a:solidFill>
                  <a:srgbClr val="012061"/>
                </a:solidFill>
                <a:latin typeface="微软雅黑" panose="020B0503020204020204" pitchFamily="34" charset="-122"/>
                <a:ea typeface="微软雅黑" panose="020B0503020204020204" pitchFamily="34" charset="-122"/>
              </a:rPr>
              <a:t>0123”</a:t>
            </a:r>
            <a:r>
              <a:rPr lang="zh-CN" altLang="en-US" sz="2000" b="1" dirty="0">
                <a:solidFill>
                  <a:srgbClr val="012061"/>
                </a:solidFill>
                <a:latin typeface="微软雅黑" panose="020B0503020204020204" pitchFamily="34" charset="-122"/>
                <a:ea typeface="微软雅黑" panose="020B0503020204020204" pitchFamily="34" charset="-122"/>
              </a:rPr>
              <a:t>安全管理模式</a:t>
            </a:r>
          </a:p>
        </p:txBody>
      </p:sp>
      <p:sp>
        <p:nvSpPr>
          <p:cNvPr id="3" name="矩形 2">
            <a:extLst>
              <a:ext uri="{FF2B5EF4-FFF2-40B4-BE49-F238E27FC236}">
                <a16:creationId xmlns:a16="http://schemas.microsoft.com/office/drawing/2014/main" id="{D18E0EEA-F1E9-4E95-8F64-4CCECDAAE7D1}"/>
              </a:ext>
            </a:extLst>
          </p:cNvPr>
          <p:cNvSpPr/>
          <p:nvPr/>
        </p:nvSpPr>
        <p:spPr>
          <a:xfrm>
            <a:off x="5062338" y="2948193"/>
            <a:ext cx="5707262" cy="2264851"/>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，以人身死亡事故是零为目标；</a:t>
            </a: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，以一把手负责制为核心的安全生产责任制为保证；</a:t>
            </a: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，以标准化作业、安全标准化班组建设（简称“双标”）为基础；</a:t>
            </a: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，以全员教育、全面管理、全线预防（简称“三全”）为对策。</a:t>
            </a:r>
          </a:p>
        </p:txBody>
      </p:sp>
      <p:sp>
        <p:nvSpPr>
          <p:cNvPr id="10" name="矩形 9">
            <a:extLst>
              <a:ext uri="{FF2B5EF4-FFF2-40B4-BE49-F238E27FC236}">
                <a16:creationId xmlns:a16="http://schemas.microsoft.com/office/drawing/2014/main" id="{8FF1BE4D-4B00-4874-909C-3CBDF0C47383}"/>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Tree>
    <p:extLst>
      <p:ext uri="{BB962C8B-B14F-4D97-AF65-F5344CB8AC3E}">
        <p14:creationId xmlns:p14="http://schemas.microsoft.com/office/powerpoint/2010/main" val="243758086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23D0E8DE-030B-49E0-9770-E07813B263EE}"/>
              </a:ext>
            </a:extLst>
          </p:cNvPr>
          <p:cNvGrpSpPr>
            <a:grpSpLocks/>
          </p:cNvGrpSpPr>
          <p:nvPr/>
        </p:nvGrpSpPr>
        <p:grpSpPr bwMode="auto">
          <a:xfrm>
            <a:off x="2825750" y="1265129"/>
            <a:ext cx="6540500" cy="5297564"/>
            <a:chOff x="884" y="396"/>
            <a:chExt cx="4149" cy="3522"/>
          </a:xfrm>
        </p:grpSpPr>
        <p:grpSp>
          <p:nvGrpSpPr>
            <p:cNvPr id="5" name="Group 35">
              <a:extLst>
                <a:ext uri="{FF2B5EF4-FFF2-40B4-BE49-F238E27FC236}">
                  <a16:creationId xmlns:a16="http://schemas.microsoft.com/office/drawing/2014/main" id="{B18CF491-3290-4271-9E35-F965BCD34831}"/>
                </a:ext>
              </a:extLst>
            </p:cNvPr>
            <p:cNvGrpSpPr>
              <a:grpSpLocks/>
            </p:cNvGrpSpPr>
            <p:nvPr/>
          </p:nvGrpSpPr>
          <p:grpSpPr bwMode="auto">
            <a:xfrm>
              <a:off x="884" y="396"/>
              <a:ext cx="4149" cy="3522"/>
              <a:chOff x="884" y="396"/>
              <a:chExt cx="4149" cy="3522"/>
            </a:xfrm>
          </p:grpSpPr>
          <p:pic>
            <p:nvPicPr>
              <p:cNvPr id="10" name="Picture 2" descr="22-element-gears-editable">
                <a:extLst>
                  <a:ext uri="{FF2B5EF4-FFF2-40B4-BE49-F238E27FC236}">
                    <a16:creationId xmlns:a16="http://schemas.microsoft.com/office/drawing/2014/main" id="{5774F0A2-6BFD-4FEF-9C06-5709DC1EF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412"/>
                <a:ext cx="4136" cy="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a:extLst>
                  <a:ext uri="{FF2B5EF4-FFF2-40B4-BE49-F238E27FC236}">
                    <a16:creationId xmlns:a16="http://schemas.microsoft.com/office/drawing/2014/main" id="{E4CCE235-1124-4E27-90BF-F1D1636CBFE0}"/>
                  </a:ext>
                </a:extLst>
              </p:cNvPr>
              <p:cNvSpPr txBox="1">
                <a:spLocks noChangeArrowheads="1"/>
              </p:cNvSpPr>
              <p:nvPr/>
            </p:nvSpPr>
            <p:spPr bwMode="auto">
              <a:xfrm rot="-647818">
                <a:off x="4208" y="1124"/>
                <a:ext cx="75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承包商安全管理</a:t>
                </a:r>
              </a:p>
            </p:txBody>
          </p:sp>
          <p:sp>
            <p:nvSpPr>
              <p:cNvPr id="12" name="Text Box 4">
                <a:extLst>
                  <a:ext uri="{FF2B5EF4-FFF2-40B4-BE49-F238E27FC236}">
                    <a16:creationId xmlns:a16="http://schemas.microsoft.com/office/drawing/2014/main" id="{14A6CCC1-A1A1-4CC6-9F85-DEEE0074E7A4}"/>
                  </a:ext>
                </a:extLst>
              </p:cNvPr>
              <p:cNvSpPr txBox="1">
                <a:spLocks noChangeArrowheads="1"/>
              </p:cNvSpPr>
              <p:nvPr/>
            </p:nvSpPr>
            <p:spPr bwMode="auto">
              <a:xfrm rot="916321">
                <a:off x="2806" y="1186"/>
                <a:ext cx="8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技术变更管理</a:t>
                </a:r>
              </a:p>
            </p:txBody>
          </p:sp>
          <p:sp>
            <p:nvSpPr>
              <p:cNvPr id="13" name="Text Box 5">
                <a:extLst>
                  <a:ext uri="{FF2B5EF4-FFF2-40B4-BE49-F238E27FC236}">
                    <a16:creationId xmlns:a16="http://schemas.microsoft.com/office/drawing/2014/main" id="{3EDBD7C9-64B9-4BE2-BDA1-6C4030E1AE42}"/>
                  </a:ext>
                </a:extLst>
              </p:cNvPr>
              <p:cNvSpPr txBox="1">
                <a:spLocks noChangeArrowheads="1"/>
              </p:cNvSpPr>
              <p:nvPr/>
            </p:nvSpPr>
            <p:spPr bwMode="auto">
              <a:xfrm rot="-1103750">
                <a:off x="2813" y="1661"/>
                <a:ext cx="81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solidFill>
                      <a:srgbClr val="000000"/>
                    </a:solidFill>
                    <a:ea typeface="微软雅黑" panose="020B0503020204020204" pitchFamily="34" charset="-122"/>
                  </a:rPr>
                  <a:t>工艺安全信息</a:t>
                </a:r>
              </a:p>
            </p:txBody>
          </p:sp>
          <p:sp>
            <p:nvSpPr>
              <p:cNvPr id="14" name="Text Box 6">
                <a:extLst>
                  <a:ext uri="{FF2B5EF4-FFF2-40B4-BE49-F238E27FC236}">
                    <a16:creationId xmlns:a16="http://schemas.microsoft.com/office/drawing/2014/main" id="{ABA864E3-AD70-416B-8655-C9426F6A21E1}"/>
                  </a:ext>
                </a:extLst>
              </p:cNvPr>
              <p:cNvSpPr txBox="1">
                <a:spLocks noChangeArrowheads="1"/>
              </p:cNvSpPr>
              <p:nvPr/>
            </p:nvSpPr>
            <p:spPr bwMode="auto">
              <a:xfrm rot="-1673981">
                <a:off x="2379" y="2154"/>
                <a:ext cx="75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目标、指标与计划</a:t>
                </a:r>
              </a:p>
            </p:txBody>
          </p:sp>
          <p:sp>
            <p:nvSpPr>
              <p:cNvPr id="15" name="Text Box 7">
                <a:extLst>
                  <a:ext uri="{FF2B5EF4-FFF2-40B4-BE49-F238E27FC236}">
                    <a16:creationId xmlns:a16="http://schemas.microsoft.com/office/drawing/2014/main" id="{E589E289-30AE-4F87-8905-F642BF63383C}"/>
                  </a:ext>
                </a:extLst>
              </p:cNvPr>
              <p:cNvSpPr txBox="1">
                <a:spLocks noChangeArrowheads="1"/>
              </p:cNvSpPr>
              <p:nvPr/>
            </p:nvSpPr>
            <p:spPr bwMode="auto">
              <a:xfrm rot="241859">
                <a:off x="2506" y="2526"/>
                <a:ext cx="75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程序与执行标准</a:t>
                </a:r>
              </a:p>
            </p:txBody>
          </p:sp>
          <p:sp>
            <p:nvSpPr>
              <p:cNvPr id="16" name="Text Box 8">
                <a:extLst>
                  <a:ext uri="{FF2B5EF4-FFF2-40B4-BE49-F238E27FC236}">
                    <a16:creationId xmlns:a16="http://schemas.microsoft.com/office/drawing/2014/main" id="{AF2CF212-0114-4328-949B-8D5FA01621AC}"/>
                  </a:ext>
                </a:extLst>
              </p:cNvPr>
              <p:cNvSpPr txBox="1">
                <a:spLocks noChangeArrowheads="1"/>
              </p:cNvSpPr>
              <p:nvPr/>
            </p:nvSpPr>
            <p:spPr bwMode="auto">
              <a:xfrm rot="1334632">
                <a:off x="2393" y="3053"/>
                <a:ext cx="75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直线职责</a:t>
                </a:r>
              </a:p>
            </p:txBody>
          </p:sp>
          <p:sp>
            <p:nvSpPr>
              <p:cNvPr id="17" name="Text Box 9">
                <a:extLst>
                  <a:ext uri="{FF2B5EF4-FFF2-40B4-BE49-F238E27FC236}">
                    <a16:creationId xmlns:a16="http://schemas.microsoft.com/office/drawing/2014/main" id="{1694211D-1F12-40DE-A87E-6E05165424D6}"/>
                  </a:ext>
                </a:extLst>
              </p:cNvPr>
              <p:cNvSpPr txBox="1">
                <a:spLocks noChangeArrowheads="1"/>
              </p:cNvSpPr>
              <p:nvPr/>
            </p:nvSpPr>
            <p:spPr bwMode="auto">
              <a:xfrm rot="1525053">
                <a:off x="967" y="2204"/>
                <a:ext cx="75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审核与观察</a:t>
                </a:r>
              </a:p>
            </p:txBody>
          </p:sp>
          <p:sp>
            <p:nvSpPr>
              <p:cNvPr id="18" name="Text Box 10">
                <a:extLst>
                  <a:ext uri="{FF2B5EF4-FFF2-40B4-BE49-F238E27FC236}">
                    <a16:creationId xmlns:a16="http://schemas.microsoft.com/office/drawing/2014/main" id="{E577E7DE-42AB-4FEA-B3D0-6F450BC17D6A}"/>
                  </a:ext>
                </a:extLst>
              </p:cNvPr>
              <p:cNvSpPr txBox="1">
                <a:spLocks noChangeArrowheads="1"/>
              </p:cNvSpPr>
              <p:nvPr/>
            </p:nvSpPr>
            <p:spPr bwMode="auto">
              <a:xfrm rot="-144134">
                <a:off x="895" y="2549"/>
                <a:ext cx="75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培训与人员能力开发</a:t>
                </a:r>
              </a:p>
            </p:txBody>
          </p:sp>
          <p:sp>
            <p:nvSpPr>
              <p:cNvPr id="19" name="Text Box 11">
                <a:extLst>
                  <a:ext uri="{FF2B5EF4-FFF2-40B4-BE49-F238E27FC236}">
                    <a16:creationId xmlns:a16="http://schemas.microsoft.com/office/drawing/2014/main" id="{A5CB3501-A322-4A7F-99FE-2001859DF94C}"/>
                  </a:ext>
                </a:extLst>
              </p:cNvPr>
              <p:cNvSpPr txBox="1">
                <a:spLocks noChangeArrowheads="1"/>
              </p:cNvSpPr>
              <p:nvPr/>
            </p:nvSpPr>
            <p:spPr bwMode="auto">
              <a:xfrm rot="-1731211">
                <a:off x="960" y="2959"/>
                <a:ext cx="75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有效的双向沟通</a:t>
                </a:r>
              </a:p>
            </p:txBody>
          </p:sp>
          <p:sp>
            <p:nvSpPr>
              <p:cNvPr id="20" name="Text Box 12">
                <a:extLst>
                  <a:ext uri="{FF2B5EF4-FFF2-40B4-BE49-F238E27FC236}">
                    <a16:creationId xmlns:a16="http://schemas.microsoft.com/office/drawing/2014/main" id="{DD1A4546-A7BB-4904-9CC2-2BEA04C0C71C}"/>
                  </a:ext>
                </a:extLst>
              </p:cNvPr>
              <p:cNvSpPr txBox="1">
                <a:spLocks noChangeArrowheads="1"/>
              </p:cNvSpPr>
              <p:nvPr/>
            </p:nvSpPr>
            <p:spPr bwMode="auto">
              <a:xfrm>
                <a:off x="2005" y="3194"/>
                <a:ext cx="1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安全组织</a:t>
                </a:r>
              </a:p>
            </p:txBody>
          </p:sp>
          <p:sp>
            <p:nvSpPr>
              <p:cNvPr id="21" name="Text Box 13">
                <a:extLst>
                  <a:ext uri="{FF2B5EF4-FFF2-40B4-BE49-F238E27FC236}">
                    <a16:creationId xmlns:a16="http://schemas.microsoft.com/office/drawing/2014/main" id="{6FF30E8F-16F7-435E-B2F6-9F12F5D78EA4}"/>
                  </a:ext>
                </a:extLst>
              </p:cNvPr>
              <p:cNvSpPr txBox="1">
                <a:spLocks noChangeArrowheads="1"/>
              </p:cNvSpPr>
              <p:nvPr/>
            </p:nvSpPr>
            <p:spPr bwMode="auto">
              <a:xfrm rot="-1659644">
                <a:off x="2322" y="3314"/>
                <a:ext cx="3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安全专业人员</a:t>
                </a:r>
              </a:p>
            </p:txBody>
          </p:sp>
          <p:sp>
            <p:nvSpPr>
              <p:cNvPr id="22" name="Text Box 14">
                <a:extLst>
                  <a:ext uri="{FF2B5EF4-FFF2-40B4-BE49-F238E27FC236}">
                    <a16:creationId xmlns:a16="http://schemas.microsoft.com/office/drawing/2014/main" id="{E5292161-8705-43C5-B0A7-54EEF68E0D99}"/>
                  </a:ext>
                </a:extLst>
              </p:cNvPr>
              <p:cNvSpPr txBox="1">
                <a:spLocks noChangeArrowheads="1"/>
              </p:cNvSpPr>
              <p:nvPr/>
            </p:nvSpPr>
            <p:spPr bwMode="auto">
              <a:xfrm>
                <a:off x="3720" y="396"/>
                <a:ext cx="36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应急计划与响应</a:t>
                </a:r>
              </a:p>
            </p:txBody>
          </p:sp>
          <p:sp>
            <p:nvSpPr>
              <p:cNvPr id="23" name="Text Box 15">
                <a:extLst>
                  <a:ext uri="{FF2B5EF4-FFF2-40B4-BE49-F238E27FC236}">
                    <a16:creationId xmlns:a16="http://schemas.microsoft.com/office/drawing/2014/main" id="{8B838631-F7D8-47A8-A972-6C53B6EB799E}"/>
                  </a:ext>
                </a:extLst>
              </p:cNvPr>
              <p:cNvSpPr txBox="1">
                <a:spLocks noChangeArrowheads="1"/>
              </p:cNvSpPr>
              <p:nvPr/>
            </p:nvSpPr>
            <p:spPr bwMode="auto">
              <a:xfrm rot="-1938845">
                <a:off x="3226" y="553"/>
                <a:ext cx="365"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300" b="1">
                    <a:solidFill>
                      <a:srgbClr val="000000"/>
                    </a:solidFill>
                    <a:ea typeface="微软雅黑" panose="020B0503020204020204" pitchFamily="34" charset="-122"/>
                  </a:rPr>
                  <a:t>工艺危害分析和风险评估</a:t>
                </a:r>
              </a:p>
            </p:txBody>
          </p:sp>
          <p:sp>
            <p:nvSpPr>
              <p:cNvPr id="24" name="Text Box 20">
                <a:extLst>
                  <a:ext uri="{FF2B5EF4-FFF2-40B4-BE49-F238E27FC236}">
                    <a16:creationId xmlns:a16="http://schemas.microsoft.com/office/drawing/2014/main" id="{E369EC1D-79C8-42EB-A5D5-CA95AE76DD69}"/>
                  </a:ext>
                </a:extLst>
              </p:cNvPr>
              <p:cNvSpPr txBox="1">
                <a:spLocks noChangeArrowheads="1"/>
              </p:cNvSpPr>
              <p:nvPr/>
            </p:nvSpPr>
            <p:spPr bwMode="auto">
              <a:xfrm rot="1785213">
                <a:off x="1492" y="3214"/>
                <a:ext cx="361"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激励与安全意识</a:t>
                </a:r>
              </a:p>
            </p:txBody>
          </p:sp>
          <p:sp>
            <p:nvSpPr>
              <p:cNvPr id="25" name="Text Box 21">
                <a:extLst>
                  <a:ext uri="{FF2B5EF4-FFF2-40B4-BE49-F238E27FC236}">
                    <a16:creationId xmlns:a16="http://schemas.microsoft.com/office/drawing/2014/main" id="{C0DA837C-51F5-459F-B856-E71669E90E4E}"/>
                  </a:ext>
                </a:extLst>
              </p:cNvPr>
              <p:cNvSpPr txBox="1">
                <a:spLocks noChangeArrowheads="1"/>
              </p:cNvSpPr>
              <p:nvPr/>
            </p:nvSpPr>
            <p:spPr bwMode="auto">
              <a:xfrm rot="2120573">
                <a:off x="3282" y="2015"/>
                <a:ext cx="3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设备变更管理</a:t>
                </a:r>
              </a:p>
            </p:txBody>
          </p:sp>
          <p:sp>
            <p:nvSpPr>
              <p:cNvPr id="26" name="Text Box 22">
                <a:extLst>
                  <a:ext uri="{FF2B5EF4-FFF2-40B4-BE49-F238E27FC236}">
                    <a16:creationId xmlns:a16="http://schemas.microsoft.com/office/drawing/2014/main" id="{AF9850AF-913F-4F0D-951C-E9BB5E22F2EB}"/>
                  </a:ext>
                </a:extLst>
              </p:cNvPr>
              <p:cNvSpPr txBox="1">
                <a:spLocks noChangeArrowheads="1"/>
              </p:cNvSpPr>
              <p:nvPr/>
            </p:nvSpPr>
            <p:spPr bwMode="auto">
              <a:xfrm rot="-136865">
                <a:off x="3742" y="2193"/>
                <a:ext cx="36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机械完整性</a:t>
                </a:r>
              </a:p>
            </p:txBody>
          </p:sp>
          <p:sp>
            <p:nvSpPr>
              <p:cNvPr id="27" name="Text Box 23">
                <a:extLst>
                  <a:ext uri="{FF2B5EF4-FFF2-40B4-BE49-F238E27FC236}">
                    <a16:creationId xmlns:a16="http://schemas.microsoft.com/office/drawing/2014/main" id="{354B430C-72C9-41CF-9F37-4A072CB0C495}"/>
                  </a:ext>
                </a:extLst>
              </p:cNvPr>
              <p:cNvSpPr txBox="1">
                <a:spLocks noChangeArrowheads="1"/>
              </p:cNvSpPr>
              <p:nvPr/>
            </p:nvSpPr>
            <p:spPr bwMode="auto">
              <a:xfrm rot="-2082928">
                <a:off x="4203" y="1903"/>
                <a:ext cx="36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solidFill>
                      <a:srgbClr val="000000"/>
                    </a:solidFill>
                    <a:ea typeface="微软雅黑" panose="020B0503020204020204" pitchFamily="34" charset="-122"/>
                  </a:rPr>
                  <a:t>启动前安全检查</a:t>
                </a:r>
              </a:p>
            </p:txBody>
          </p:sp>
          <p:sp>
            <p:nvSpPr>
              <p:cNvPr id="28" name="Text Box 24">
                <a:extLst>
                  <a:ext uri="{FF2B5EF4-FFF2-40B4-BE49-F238E27FC236}">
                    <a16:creationId xmlns:a16="http://schemas.microsoft.com/office/drawing/2014/main" id="{919B257A-5E95-420D-8E3A-3EF691A6A5D2}"/>
                  </a:ext>
                </a:extLst>
              </p:cNvPr>
              <p:cNvSpPr txBox="1">
                <a:spLocks noChangeArrowheads="1"/>
              </p:cNvSpPr>
              <p:nvPr/>
            </p:nvSpPr>
            <p:spPr bwMode="auto">
              <a:xfrm rot="993174">
                <a:off x="4275" y="1671"/>
                <a:ext cx="75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质量保证</a:t>
                </a:r>
              </a:p>
            </p:txBody>
          </p:sp>
          <p:sp>
            <p:nvSpPr>
              <p:cNvPr id="29" name="Text Box 25">
                <a:extLst>
                  <a:ext uri="{FF2B5EF4-FFF2-40B4-BE49-F238E27FC236}">
                    <a16:creationId xmlns:a16="http://schemas.microsoft.com/office/drawing/2014/main" id="{50C09733-DF76-4CCD-A235-FA2FFF4D5A85}"/>
                  </a:ext>
                </a:extLst>
              </p:cNvPr>
              <p:cNvSpPr txBox="1">
                <a:spLocks noChangeArrowheads="1"/>
              </p:cNvSpPr>
              <p:nvPr/>
            </p:nvSpPr>
            <p:spPr bwMode="auto">
              <a:xfrm rot="2082038">
                <a:off x="4276" y="579"/>
                <a:ext cx="361"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sz="1400" b="1">
                    <a:solidFill>
                      <a:srgbClr val="000000"/>
                    </a:solidFill>
                    <a:ea typeface="微软雅黑" panose="020B0503020204020204" pitchFamily="34" charset="-122"/>
                  </a:rPr>
                  <a:t>人员变更管理</a:t>
                </a:r>
              </a:p>
            </p:txBody>
          </p:sp>
          <p:sp>
            <p:nvSpPr>
              <p:cNvPr id="30" name="Text Box 26">
                <a:extLst>
                  <a:ext uri="{FF2B5EF4-FFF2-40B4-BE49-F238E27FC236}">
                    <a16:creationId xmlns:a16="http://schemas.microsoft.com/office/drawing/2014/main" id="{558E9036-D0B0-4092-B8B3-E5C90AD305B8}"/>
                  </a:ext>
                </a:extLst>
              </p:cNvPr>
              <p:cNvSpPr txBox="1">
                <a:spLocks noChangeArrowheads="1"/>
              </p:cNvSpPr>
              <p:nvPr/>
            </p:nvSpPr>
            <p:spPr bwMode="auto">
              <a:xfrm>
                <a:off x="1658" y="2600"/>
                <a:ext cx="75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b="1">
                    <a:solidFill>
                      <a:srgbClr val="000000"/>
                    </a:solidFill>
                    <a:ea typeface="微软雅黑" panose="020B0503020204020204" pitchFamily="34" charset="-122"/>
                  </a:rPr>
                  <a:t>安全文化</a:t>
                </a:r>
              </a:p>
            </p:txBody>
          </p:sp>
          <p:sp>
            <p:nvSpPr>
              <p:cNvPr id="31" name="Text Box 27">
                <a:extLst>
                  <a:ext uri="{FF2B5EF4-FFF2-40B4-BE49-F238E27FC236}">
                    <a16:creationId xmlns:a16="http://schemas.microsoft.com/office/drawing/2014/main" id="{BF096C53-13BF-47DD-8E4A-FD388128AC48}"/>
                  </a:ext>
                </a:extLst>
              </p:cNvPr>
              <p:cNvSpPr txBox="1">
                <a:spLocks noChangeArrowheads="1"/>
              </p:cNvSpPr>
              <p:nvPr/>
            </p:nvSpPr>
            <p:spPr bwMode="auto">
              <a:xfrm>
                <a:off x="3460" y="1426"/>
                <a:ext cx="72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zh-CN" altLang="en-US" b="1" dirty="0">
                    <a:solidFill>
                      <a:srgbClr val="000000"/>
                    </a:solidFill>
                    <a:ea typeface="微软雅黑" panose="020B0503020204020204" pitchFamily="34" charset="-122"/>
                  </a:rPr>
                  <a:t>风险源</a:t>
                </a:r>
              </a:p>
            </p:txBody>
          </p:sp>
          <p:sp>
            <p:nvSpPr>
              <p:cNvPr id="32" name="Text Box 28">
                <a:extLst>
                  <a:ext uri="{FF2B5EF4-FFF2-40B4-BE49-F238E27FC236}">
                    <a16:creationId xmlns:a16="http://schemas.microsoft.com/office/drawing/2014/main" id="{77E18875-9C43-4776-8C03-C9C9BA8E97BB}"/>
                  </a:ext>
                </a:extLst>
              </p:cNvPr>
              <p:cNvSpPr txBox="1">
                <a:spLocks noChangeArrowheads="1"/>
              </p:cNvSpPr>
              <p:nvPr/>
            </p:nvSpPr>
            <p:spPr bwMode="auto">
              <a:xfrm>
                <a:off x="2141" y="2267"/>
                <a:ext cx="5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endParaRPr lang="zh-CN" altLang="zh-CN" sz="1400" b="1">
                  <a:solidFill>
                    <a:srgbClr val="000000"/>
                  </a:solidFill>
                  <a:ea typeface="微软雅黑" panose="020B0503020204020204" pitchFamily="34" charset="-122"/>
                </a:endParaRPr>
              </a:p>
            </p:txBody>
          </p:sp>
          <p:sp>
            <p:nvSpPr>
              <p:cNvPr id="33" name="WordArt 29">
                <a:extLst>
                  <a:ext uri="{FF2B5EF4-FFF2-40B4-BE49-F238E27FC236}">
                    <a16:creationId xmlns:a16="http://schemas.microsoft.com/office/drawing/2014/main" id="{F8EA6E1F-6F7B-4590-98F9-D9675C435013}"/>
                  </a:ext>
                </a:extLst>
              </p:cNvPr>
              <p:cNvSpPr>
                <a:spLocks noChangeArrowheads="1" noChangeShapeType="1" noTextEdit="1"/>
              </p:cNvSpPr>
              <p:nvPr/>
            </p:nvSpPr>
            <p:spPr bwMode="auto">
              <a:xfrm rot="-3908262">
                <a:off x="1556" y="2511"/>
                <a:ext cx="413" cy="1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dist"/>
                <a:r>
                  <a:rPr lang="zh-CN" altLang="en-US" sz="1400" b="1" kern="10" spc="700">
                    <a:solidFill>
                      <a:srgbClr val="000000"/>
                    </a:solidFill>
                    <a:latin typeface="+mn-ea"/>
                    <a:ea typeface="+mn-ea"/>
                    <a:cs typeface="+mn-ea"/>
                  </a:rPr>
                  <a:t>执 行 力</a:t>
                </a:r>
              </a:p>
            </p:txBody>
          </p:sp>
          <p:sp>
            <p:nvSpPr>
              <p:cNvPr id="34" name="WordArt 30">
                <a:extLst>
                  <a:ext uri="{FF2B5EF4-FFF2-40B4-BE49-F238E27FC236}">
                    <a16:creationId xmlns:a16="http://schemas.microsoft.com/office/drawing/2014/main" id="{4F6BBCBF-C36A-4738-8679-5B1850E909D4}"/>
                  </a:ext>
                </a:extLst>
              </p:cNvPr>
              <p:cNvSpPr>
                <a:spLocks noChangeArrowheads="1" noChangeShapeType="1" noTextEdit="1"/>
              </p:cNvSpPr>
              <p:nvPr/>
            </p:nvSpPr>
            <p:spPr bwMode="auto">
              <a:xfrm rot="-292666">
                <a:off x="1978" y="3019"/>
                <a:ext cx="228" cy="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dist"/>
                <a:r>
                  <a:rPr lang="zh-CN" altLang="en-US" sz="1400" b="1" kern="10" spc="700">
                    <a:solidFill>
                      <a:srgbClr val="000000"/>
                    </a:solidFill>
                    <a:latin typeface="+mn-ea"/>
                    <a:ea typeface="+mn-ea"/>
                    <a:cs typeface="+mn-ea"/>
                  </a:rPr>
                  <a:t> 组  织</a:t>
                </a:r>
              </a:p>
            </p:txBody>
          </p:sp>
          <p:sp>
            <p:nvSpPr>
              <p:cNvPr id="35" name="WordArt 31">
                <a:extLst>
                  <a:ext uri="{FF2B5EF4-FFF2-40B4-BE49-F238E27FC236}">
                    <a16:creationId xmlns:a16="http://schemas.microsoft.com/office/drawing/2014/main" id="{F45DA5D3-66A6-40A6-8694-C00D5C4D6F3D}"/>
                  </a:ext>
                </a:extLst>
              </p:cNvPr>
              <p:cNvSpPr>
                <a:spLocks noChangeArrowheads="1" noChangeShapeType="1" noTextEdit="1"/>
              </p:cNvSpPr>
              <p:nvPr/>
            </p:nvSpPr>
            <p:spPr bwMode="auto">
              <a:xfrm rot="4235038">
                <a:off x="2203" y="2543"/>
                <a:ext cx="414" cy="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dist"/>
                <a:r>
                  <a:rPr lang="zh-CN" altLang="en-US" sz="1400" b="1" kern="10" spc="700">
                    <a:solidFill>
                      <a:srgbClr val="000000"/>
                    </a:solidFill>
                    <a:latin typeface="+mn-ea"/>
                    <a:ea typeface="+mn-ea"/>
                    <a:cs typeface="+mn-ea"/>
                  </a:rPr>
                  <a:t>领 导 力</a:t>
                </a:r>
              </a:p>
            </p:txBody>
          </p:sp>
          <p:sp>
            <p:nvSpPr>
              <p:cNvPr id="36" name="WordArt 32">
                <a:extLst>
                  <a:ext uri="{FF2B5EF4-FFF2-40B4-BE49-F238E27FC236}">
                    <a16:creationId xmlns:a16="http://schemas.microsoft.com/office/drawing/2014/main" id="{8FBA3E4B-DDDF-4308-A2DE-3509F50BF013}"/>
                  </a:ext>
                </a:extLst>
              </p:cNvPr>
              <p:cNvSpPr>
                <a:spLocks noChangeArrowheads="1" noChangeShapeType="1" noTextEdit="1"/>
              </p:cNvSpPr>
              <p:nvPr/>
            </p:nvSpPr>
            <p:spPr bwMode="auto">
              <a:xfrm rot="2068465">
                <a:off x="3963" y="1235"/>
                <a:ext cx="222" cy="1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dist"/>
                <a:r>
                  <a:rPr lang="zh-CN" altLang="en-US" sz="1200" b="1" kern="10" spc="600">
                    <a:solidFill>
                      <a:srgbClr val="000000"/>
                    </a:solidFill>
                    <a:latin typeface="+mn-ea"/>
                    <a:ea typeface="+mn-ea"/>
                    <a:cs typeface="+mn-ea"/>
                  </a:rPr>
                  <a:t>人员</a:t>
                </a:r>
              </a:p>
            </p:txBody>
          </p:sp>
          <p:sp>
            <p:nvSpPr>
              <p:cNvPr id="37" name="WordArt 33">
                <a:extLst>
                  <a:ext uri="{FF2B5EF4-FFF2-40B4-BE49-F238E27FC236}">
                    <a16:creationId xmlns:a16="http://schemas.microsoft.com/office/drawing/2014/main" id="{3CC74273-D32B-4AE4-8015-6A3E843F333C}"/>
                  </a:ext>
                </a:extLst>
              </p:cNvPr>
              <p:cNvSpPr>
                <a:spLocks noChangeArrowheads="1" noChangeShapeType="1" noTextEdit="1"/>
              </p:cNvSpPr>
              <p:nvPr/>
            </p:nvSpPr>
            <p:spPr bwMode="auto">
              <a:xfrm rot="-4069929">
                <a:off x="3542" y="1395"/>
                <a:ext cx="324" cy="1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09588"/>
                  </a:avLst>
                </a:prstTxWarp>
              </a:bodyPr>
              <a:lstStyle/>
              <a:p>
                <a:pPr algn="dist"/>
                <a:r>
                  <a:rPr lang="zh-CN" altLang="en-US" sz="1600" b="1" kern="10" spc="800">
                    <a:solidFill>
                      <a:srgbClr val="000000"/>
                    </a:solidFill>
                    <a:latin typeface="+mn-ea"/>
                    <a:ea typeface="+mn-ea"/>
                    <a:cs typeface="+mn-ea"/>
                  </a:rPr>
                  <a:t>技术</a:t>
                </a:r>
              </a:p>
            </p:txBody>
          </p:sp>
          <p:sp>
            <p:nvSpPr>
              <p:cNvPr id="38" name="WordArt 34">
                <a:extLst>
                  <a:ext uri="{FF2B5EF4-FFF2-40B4-BE49-F238E27FC236}">
                    <a16:creationId xmlns:a16="http://schemas.microsoft.com/office/drawing/2014/main" id="{43D8F4D7-4E2C-4EC5-8734-E693C83CA725}"/>
                  </a:ext>
                </a:extLst>
              </p:cNvPr>
              <p:cNvSpPr>
                <a:spLocks noChangeArrowheads="1" noChangeShapeType="1" noTextEdit="1"/>
              </p:cNvSpPr>
              <p:nvPr/>
            </p:nvSpPr>
            <p:spPr bwMode="auto">
              <a:xfrm rot="-359849">
                <a:off x="3854" y="1735"/>
                <a:ext cx="228" cy="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dist"/>
                <a:r>
                  <a:rPr lang="zh-CN" altLang="en-US" sz="1400" b="1" kern="10" spc="700">
                    <a:solidFill>
                      <a:srgbClr val="000000"/>
                    </a:solidFill>
                    <a:latin typeface="+mn-ea"/>
                    <a:ea typeface="+mn-ea"/>
                    <a:cs typeface="+mn-ea"/>
                  </a:rPr>
                  <a:t>设 备</a:t>
                </a:r>
              </a:p>
            </p:txBody>
          </p:sp>
        </p:grpSp>
        <p:grpSp>
          <p:nvGrpSpPr>
            <p:cNvPr id="6" name="Group 16">
              <a:extLst>
                <a:ext uri="{FF2B5EF4-FFF2-40B4-BE49-F238E27FC236}">
                  <a16:creationId xmlns:a16="http://schemas.microsoft.com/office/drawing/2014/main" id="{1BCD4D04-DD7A-4C24-95FB-538EDC76ADFB}"/>
                </a:ext>
              </a:extLst>
            </p:cNvPr>
            <p:cNvGrpSpPr>
              <a:grpSpLocks/>
            </p:cNvGrpSpPr>
            <p:nvPr/>
          </p:nvGrpSpPr>
          <p:grpSpPr bwMode="auto">
            <a:xfrm>
              <a:off x="1581" y="1518"/>
              <a:ext cx="1048" cy="870"/>
              <a:chOff x="1581" y="1518"/>
              <a:chExt cx="1048" cy="870"/>
            </a:xfrm>
          </p:grpSpPr>
          <p:sp>
            <p:nvSpPr>
              <p:cNvPr id="7" name="Text Box 17">
                <a:extLst>
                  <a:ext uri="{FF2B5EF4-FFF2-40B4-BE49-F238E27FC236}">
                    <a16:creationId xmlns:a16="http://schemas.microsoft.com/office/drawing/2014/main" id="{930635F6-A90A-41A0-9AEB-9B584C69761E}"/>
                  </a:ext>
                </a:extLst>
              </p:cNvPr>
              <p:cNvSpPr txBox="1">
                <a:spLocks noChangeArrowheads="1"/>
              </p:cNvSpPr>
              <p:nvPr/>
            </p:nvSpPr>
            <p:spPr bwMode="auto">
              <a:xfrm>
                <a:off x="2019" y="1518"/>
                <a:ext cx="1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管理层承诺</a:t>
                </a:r>
              </a:p>
            </p:txBody>
          </p:sp>
          <p:sp>
            <p:nvSpPr>
              <p:cNvPr id="8" name="Text Box 18">
                <a:extLst>
                  <a:ext uri="{FF2B5EF4-FFF2-40B4-BE49-F238E27FC236}">
                    <a16:creationId xmlns:a16="http://schemas.microsoft.com/office/drawing/2014/main" id="{0CCE6BDA-541E-4D1E-8D74-39461D1728D2}"/>
                  </a:ext>
                </a:extLst>
              </p:cNvPr>
              <p:cNvSpPr txBox="1">
                <a:spLocks noChangeArrowheads="1"/>
              </p:cNvSpPr>
              <p:nvPr/>
            </p:nvSpPr>
            <p:spPr bwMode="auto">
              <a:xfrm rot="-1441707">
                <a:off x="1581" y="1668"/>
                <a:ext cx="1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事故调查</a:t>
                </a:r>
              </a:p>
            </p:txBody>
          </p:sp>
          <p:sp>
            <p:nvSpPr>
              <p:cNvPr id="9" name="Text Box 19">
                <a:extLst>
                  <a:ext uri="{FF2B5EF4-FFF2-40B4-BE49-F238E27FC236}">
                    <a16:creationId xmlns:a16="http://schemas.microsoft.com/office/drawing/2014/main" id="{BBF28392-B6C4-45BF-AD80-B87D18F2A39D}"/>
                  </a:ext>
                </a:extLst>
              </p:cNvPr>
              <p:cNvSpPr txBox="1">
                <a:spLocks noChangeArrowheads="1"/>
              </p:cNvSpPr>
              <p:nvPr/>
            </p:nvSpPr>
            <p:spPr bwMode="auto">
              <a:xfrm rot="1563297">
                <a:off x="2449" y="1664"/>
                <a:ext cx="1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a:solidFill>
                      <a:srgbClr val="000000"/>
                    </a:solidFill>
                    <a:ea typeface="微软雅黑" panose="020B0503020204020204" pitchFamily="34" charset="-122"/>
                  </a:rPr>
                  <a:t>政策与原则</a:t>
                </a:r>
              </a:p>
            </p:txBody>
          </p:sp>
        </p:grpSp>
      </p:grpSp>
      <p:sp>
        <p:nvSpPr>
          <p:cNvPr id="39" name="直角三角形 38">
            <a:extLst>
              <a:ext uri="{FF2B5EF4-FFF2-40B4-BE49-F238E27FC236}">
                <a16:creationId xmlns:a16="http://schemas.microsoft.com/office/drawing/2014/main" id="{4E5B9F89-9618-4CCD-AFD8-6B86225CBB88}"/>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67AB92EB-0575-44DF-9649-7128D90D39D9}"/>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
        <p:nvSpPr>
          <p:cNvPr id="2" name="矩形 1">
            <a:extLst>
              <a:ext uri="{FF2B5EF4-FFF2-40B4-BE49-F238E27FC236}">
                <a16:creationId xmlns:a16="http://schemas.microsoft.com/office/drawing/2014/main" id="{F665BB20-2A15-48ED-A712-9BC73B96FD04}"/>
              </a:ext>
            </a:extLst>
          </p:cNvPr>
          <p:cNvSpPr/>
          <p:nvPr/>
        </p:nvSpPr>
        <p:spPr>
          <a:xfrm>
            <a:off x="1666981" y="1919005"/>
            <a:ext cx="2749471"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杜邦公司安全管理体系</a:t>
            </a:r>
          </a:p>
        </p:txBody>
      </p:sp>
    </p:spTree>
    <p:extLst>
      <p:ext uri="{BB962C8B-B14F-4D97-AF65-F5344CB8AC3E}">
        <p14:creationId xmlns:p14="http://schemas.microsoft.com/office/powerpoint/2010/main" val="308491626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图片1111">
            <a:extLst>
              <a:ext uri="{FF2B5EF4-FFF2-40B4-BE49-F238E27FC236}">
                <a16:creationId xmlns:a16="http://schemas.microsoft.com/office/drawing/2014/main" id="{134B7AEF-5851-4126-9D08-D3E141A8F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914400"/>
            <a:ext cx="9144000" cy="5715000"/>
          </a:xfrm>
          <a:prstGeom prst="rect">
            <a:avLst/>
          </a:prstGeom>
        </p:spPr>
      </p:pic>
      <p:sp>
        <p:nvSpPr>
          <p:cNvPr id="5" name="直角三角形 4">
            <a:extLst>
              <a:ext uri="{FF2B5EF4-FFF2-40B4-BE49-F238E27FC236}">
                <a16:creationId xmlns:a16="http://schemas.microsoft.com/office/drawing/2014/main" id="{8645BAB4-DB27-49AD-80F0-563CB8273F5F}"/>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506C752-863B-4794-A92A-D015ED29A09F}"/>
              </a:ext>
            </a:extLst>
          </p:cNvPr>
          <p:cNvSpPr/>
          <p:nvPr/>
        </p:nvSpPr>
        <p:spPr>
          <a:xfrm>
            <a:off x="1308100" y="202625"/>
            <a:ext cx="5519460"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3200" b="1" dirty="0">
                <a:solidFill>
                  <a:srgbClr val="012061"/>
                </a:solidFill>
                <a:latin typeface="华文中宋" panose="02010600040101010101" pitchFamily="2" charset="-122"/>
                <a:ea typeface="华文中宋" panose="02010600040101010101" pitchFamily="2" charset="-122"/>
              </a:rPr>
              <a:t>（四）安全管理模式（文化）</a:t>
            </a:r>
          </a:p>
        </p:txBody>
      </p:sp>
    </p:spTree>
    <p:extLst>
      <p:ext uri="{BB962C8B-B14F-4D97-AF65-F5344CB8AC3E}">
        <p14:creationId xmlns:p14="http://schemas.microsoft.com/office/powerpoint/2010/main" val="156898432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5399 -0.1287 C 1.14878 -0.14768 1.14219 -0.15926 1.13333 -0.17523 C 1.10608 -0.22454 1.07812 -0.26713 1.04288 -0.30625 C 1.00451 -0.34861 0.96493 -0.38912 0.92378 -0.42662 C 0.83819 -0.50509 0.70694 -0.55139 0.60486 -0.5706 C 0.5599 -0.56991 0.51493 -0.57014 0.46997 -0.56852 C 0.41389 -0.56643 0.35903 -0.55185 0.3033 -0.54745 C 0.275 -0.53773 0.24514 -0.53171 0.21597 -0.52824 C 0.21111 -0.52778 0.20642 -0.52708 0.20156 -0.52616 C 0.18889 -0.52361 0.16354 -0.51782 0.16354 -0.51759 C 0.13993 -0.50694 0.16788 -0.51898 0.14444 -0.51134 C 0.13576 -0.50856 0.12795 -0.50324 0.1191 -0.50069 C 0.10087 -0.48866 0.08177 -0.47916 0.06354 -0.4669 C 0.05972 -0.46435 0.05625 -0.46088 0.05243 -0.45856 C 0.0441 -0.4537 0.02708 -0.44583 0.02708 -0.4456 C 0.01493 -0.43356 0.00017 -0.42708 -0.01267 -0.4162 C -0.01563 -0.41366 -0.01788 -0.41018 -0.02066 -0.40764 C -0.02309 -0.40532 -0.02587 -0.40347 -0.02847 -0.40162 C -0.03733 -0.38704 -0.04948 -0.38125 -0.05868 -0.36759 C -0.06719 -0.35509 -0.07604 -0.34143 -0.0809 -0.32546 C -0.08941 -0.29791 -0.08194 -0.31759 -0.08889 -0.3 C -0.09167 -0.28079 -0.09201 -0.26944 -0.1 -0.2537 C -0.10191 -0.24051 -0.1059 -0.22986 -0.10955 -0.21736 C -0.11111 -0.20185 -0.1151 -0.18842 -0.11736 -0.17315 C -0.1191 -0.12986 -0.12066 -0.09745 -0.11892 -0.05254 C -0.1184 -0.03819 -0.11701 -0.02639 -0.11111 -0.01458 C -0.1033 0.01759 -0.06649 0.02639 -0.04444 0.02963 C -0.02847 0.03449 -0.00243 0.04769 0.00642 0.02338 C 0.00417 0.00232 0.00486 0.01366 2.77778E-7 -1.85185E-6 " pathEditMode="relative" rAng="0" ptsTypes="ffffffffffffffffffffffffffffA">
                                      <p:cBhvr>
                                        <p:cTn id="6" dur="2000" fill="hold"/>
                                        <p:tgtEl>
                                          <p:spTgt spid="4"/>
                                        </p:tgtEl>
                                        <p:attrNameLst>
                                          <p:attrName>ppt_x</p:attrName>
                                          <p:attrName>ppt_y</p:attrName>
                                        </p:attrNameLst>
                                      </p:cBhvr>
                                      <p:rCtr x="-63700" y="-1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909E7A2-BD6F-4B04-8A90-A770989CA7C8}"/>
              </a:ext>
            </a:extLst>
          </p:cNvPr>
          <p:cNvSpPr/>
          <p:nvPr/>
        </p:nvSpPr>
        <p:spPr>
          <a:xfrm>
            <a:off x="6519074" y="1537552"/>
            <a:ext cx="5054600" cy="3782895"/>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、要规避“体系神秘化”；体系不是目的，是系统管理安全的工具和方法，也是取得安全管理良好绩效的最佳途径。</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、要反对“体系庸俗化”；体系不是标准化。</a:t>
            </a: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更不是过去的经验的简单总结。</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、“体系”是安全管理的”武学宝典”，没有较扎实的“基本功”，很难玩转体系。</a:t>
            </a:r>
          </a:p>
        </p:txBody>
      </p:sp>
      <p:pic>
        <p:nvPicPr>
          <p:cNvPr id="6" name="图片 5">
            <a:extLst>
              <a:ext uri="{FF2B5EF4-FFF2-40B4-BE49-F238E27FC236}">
                <a16:creationId xmlns:a16="http://schemas.microsoft.com/office/drawing/2014/main" id="{A6472B2D-9336-4C3D-B87F-B4C44158EB2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5761828" cy="6858000"/>
          </a:xfrm>
          <a:prstGeom prst="rect">
            <a:avLst/>
          </a:prstGeom>
        </p:spPr>
      </p:pic>
      <p:sp>
        <p:nvSpPr>
          <p:cNvPr id="7" name="等腰三角形 6">
            <a:extLst>
              <a:ext uri="{FF2B5EF4-FFF2-40B4-BE49-F238E27FC236}">
                <a16:creationId xmlns:a16="http://schemas.microsoft.com/office/drawing/2014/main" id="{7625B140-A7F0-40E3-9F06-ED926A0D1120}"/>
              </a:ext>
            </a:extLst>
          </p:cNvPr>
          <p:cNvSpPr/>
          <p:nvPr/>
        </p:nvSpPr>
        <p:spPr>
          <a:xfrm>
            <a:off x="1066800" y="1524000"/>
            <a:ext cx="3933444" cy="3390900"/>
          </a:xfrm>
          <a:prstGeom prst="triangle">
            <a:avLst/>
          </a:prstGeom>
          <a:solidFill>
            <a:srgbClr val="01206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97B2370-F077-4C35-8866-5BCB2FCCE816}"/>
              </a:ext>
            </a:extLst>
          </p:cNvPr>
          <p:cNvSpPr/>
          <p:nvPr/>
        </p:nvSpPr>
        <p:spPr>
          <a:xfrm>
            <a:off x="1510131" y="2939534"/>
            <a:ext cx="3057247" cy="1158074"/>
          </a:xfrm>
          <a:prstGeom prst="rect">
            <a:avLst/>
          </a:prstGeom>
        </p:spPr>
        <p:txBody>
          <a:bodyPr wrap="none">
            <a:spAutoFit/>
          </a:bodyPr>
          <a:lstStyle/>
          <a:p>
            <a:pPr algn="ctr">
              <a:lnSpc>
                <a:spcPct val="130000"/>
              </a:lnSpc>
            </a:pPr>
            <a:r>
              <a:rPr lang="zh-CN" altLang="en-US" sz="2800" b="1" dirty="0">
                <a:solidFill>
                  <a:schemeClr val="bg1"/>
                </a:solidFill>
                <a:latin typeface="微软雅黑" panose="020B0503020204020204" pitchFamily="34" charset="-122"/>
                <a:ea typeface="微软雅黑" panose="020B0503020204020204" pitchFamily="34" charset="-122"/>
              </a:rPr>
              <a:t>如何认识</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2800" b="1" dirty="0">
                <a:solidFill>
                  <a:schemeClr val="bg1"/>
                </a:solidFill>
                <a:latin typeface="微软雅黑" panose="020B0503020204020204" pitchFamily="34" charset="-122"/>
                <a:ea typeface="微软雅黑" panose="020B0503020204020204" pitchFamily="34" charset="-122"/>
              </a:rPr>
              <a:t>“安全生产体系”</a:t>
            </a:r>
          </a:p>
        </p:txBody>
      </p:sp>
    </p:spTree>
    <p:extLst>
      <p:ext uri="{BB962C8B-B14F-4D97-AF65-F5344CB8AC3E}">
        <p14:creationId xmlns:p14="http://schemas.microsoft.com/office/powerpoint/2010/main" val="23190494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EE257D8-1413-4B01-A730-1CE18C5CFF1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矩形 6">
            <a:extLst>
              <a:ext uri="{FF2B5EF4-FFF2-40B4-BE49-F238E27FC236}">
                <a16:creationId xmlns:a16="http://schemas.microsoft.com/office/drawing/2014/main" id="{0062FF25-BB54-426B-85EF-04BE618280CC}"/>
              </a:ext>
            </a:extLst>
          </p:cNvPr>
          <p:cNvSpPr/>
          <p:nvPr/>
        </p:nvSpPr>
        <p:spPr>
          <a:xfrm rot="19798601">
            <a:off x="-945523" y="912316"/>
            <a:ext cx="14483510" cy="5424574"/>
          </a:xfrm>
          <a:prstGeom prst="rect">
            <a:avLst/>
          </a:prstGeom>
          <a:solidFill>
            <a:srgbClr val="012061">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7C95B89-4162-44B2-BFE4-89B885207A2A}"/>
              </a:ext>
            </a:extLst>
          </p:cNvPr>
          <p:cNvSpPr/>
          <p:nvPr/>
        </p:nvSpPr>
        <p:spPr>
          <a:xfrm>
            <a:off x="3048000" y="2883631"/>
            <a:ext cx="6096000" cy="1481944"/>
          </a:xfrm>
          <a:prstGeom prst="rect">
            <a:avLst/>
          </a:prstGeom>
        </p:spPr>
        <p:txBody>
          <a:bodyPr>
            <a:spAutoFit/>
          </a:bodyPr>
          <a:lstStyle/>
          <a:p>
            <a:pPr algn="ctr">
              <a:lnSpc>
                <a:spcPct val="132000"/>
              </a:lnSpc>
            </a:pPr>
            <a:r>
              <a:rPr lang="zh-CN" altLang="en-US" sz="3600" b="1" dirty="0">
                <a:solidFill>
                  <a:schemeClr val="bg1"/>
                </a:solidFill>
                <a:latin typeface="微软雅黑" panose="020B0503020204020204" pitchFamily="34" charset="-122"/>
                <a:ea typeface="微软雅黑" panose="020B0503020204020204" pitchFamily="34" charset="-122"/>
              </a:rPr>
              <a:t>体系太深奥，学习又枯燥，</a:t>
            </a:r>
          </a:p>
          <a:p>
            <a:pPr algn="ctr">
              <a:lnSpc>
                <a:spcPct val="132000"/>
              </a:lnSpc>
            </a:pPr>
            <a:r>
              <a:rPr lang="zh-CN" altLang="en-US" sz="3600" b="1" dirty="0">
                <a:solidFill>
                  <a:schemeClr val="bg1"/>
                </a:solidFill>
                <a:latin typeface="微软雅黑" panose="020B0503020204020204" pitchFamily="34" charset="-122"/>
                <a:ea typeface="微软雅黑" panose="020B0503020204020204" pitchFamily="34" charset="-122"/>
              </a:rPr>
              <a:t>新鞋走老路；经验更重要。</a:t>
            </a:r>
          </a:p>
        </p:txBody>
      </p:sp>
    </p:spTree>
    <p:extLst>
      <p:ext uri="{BB962C8B-B14F-4D97-AF65-F5344CB8AC3E}">
        <p14:creationId xmlns:p14="http://schemas.microsoft.com/office/powerpoint/2010/main" val="137197360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F288C7-9981-43C4-A074-63C283E7FA9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3">
            <a:extLst>
              <a:ext uri="{FF2B5EF4-FFF2-40B4-BE49-F238E27FC236}">
                <a16:creationId xmlns:a16="http://schemas.microsoft.com/office/drawing/2014/main" id="{A2FAA1D7-9D53-43FB-88AE-3CA9DBD371C1}"/>
              </a:ext>
            </a:extLst>
          </p:cNvPr>
          <p:cNvSpPr txBox="1">
            <a:spLocks noChangeArrowheads="1"/>
          </p:cNvSpPr>
          <p:nvPr/>
        </p:nvSpPr>
        <p:spPr>
          <a:xfrm>
            <a:off x="865517" y="2155406"/>
            <a:ext cx="6487783" cy="307725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0"/>
              </a:spcBef>
            </a:pPr>
            <a:r>
              <a:rPr lang="zh-CN" altLang="en-US" sz="2000" b="1" dirty="0">
                <a:solidFill>
                  <a:schemeClr val="bg1"/>
                </a:solidFill>
                <a:latin typeface="微软雅黑" panose="020B0503020204020204" pitchFamily="34" charset="-122"/>
                <a:ea typeface="微软雅黑" panose="020B0503020204020204" pitchFamily="34" charset="-122"/>
              </a:rPr>
              <a:t>一要摆正“多数”与“少数”的关系</a:t>
            </a:r>
          </a:p>
          <a:p>
            <a:pPr>
              <a:lnSpc>
                <a:spcPct val="200000"/>
              </a:lnSpc>
              <a:spcBef>
                <a:spcPts val="0"/>
              </a:spcBef>
            </a:pPr>
            <a:r>
              <a:rPr lang="zh-CN" altLang="en-US" sz="2000" b="1" dirty="0">
                <a:solidFill>
                  <a:schemeClr val="bg1"/>
                </a:solidFill>
                <a:latin typeface="微软雅黑" panose="020B0503020204020204" pitchFamily="34" charset="-122"/>
                <a:ea typeface="微软雅黑" panose="020B0503020204020204" pitchFamily="34" charset="-122"/>
              </a:rPr>
              <a:t>二要摆正“简单”与“复杂”的关系</a:t>
            </a:r>
          </a:p>
          <a:p>
            <a:pPr>
              <a:lnSpc>
                <a:spcPct val="200000"/>
              </a:lnSpc>
              <a:spcBef>
                <a:spcPts val="0"/>
              </a:spcBef>
            </a:pPr>
            <a:r>
              <a:rPr lang="zh-CN" altLang="en-US" sz="2000" b="1" dirty="0">
                <a:solidFill>
                  <a:schemeClr val="bg1"/>
                </a:solidFill>
                <a:latin typeface="微软雅黑" panose="020B0503020204020204" pitchFamily="34" charset="-122"/>
                <a:ea typeface="微软雅黑" panose="020B0503020204020204" pitchFamily="34" charset="-122"/>
              </a:rPr>
              <a:t>三要摆正“严”与“宽”的关系</a:t>
            </a:r>
          </a:p>
          <a:p>
            <a:pPr>
              <a:lnSpc>
                <a:spcPct val="200000"/>
              </a:lnSpc>
              <a:spcBef>
                <a:spcPts val="0"/>
              </a:spcBef>
            </a:pPr>
            <a:r>
              <a:rPr lang="zh-CN" altLang="en-US" sz="2000" b="1" dirty="0">
                <a:solidFill>
                  <a:schemeClr val="bg1"/>
                </a:solidFill>
                <a:latin typeface="微软雅黑" panose="020B0503020204020204" pitchFamily="34" charset="-122"/>
                <a:ea typeface="微软雅黑" panose="020B0503020204020204" pitchFamily="34" charset="-122"/>
              </a:rPr>
              <a:t>四要摆正“干、管、监”的关系</a:t>
            </a:r>
          </a:p>
          <a:p>
            <a:pPr>
              <a:lnSpc>
                <a:spcPct val="200000"/>
              </a:lnSpc>
              <a:spcBef>
                <a:spcPts val="0"/>
              </a:spcBef>
            </a:pPr>
            <a:r>
              <a:rPr lang="zh-CN" altLang="en-US" sz="2000" b="1" dirty="0">
                <a:solidFill>
                  <a:schemeClr val="bg1"/>
                </a:solidFill>
                <a:latin typeface="微软雅黑" panose="020B0503020204020204" pitchFamily="34" charset="-122"/>
                <a:ea typeface="微软雅黑" panose="020B0503020204020204" pitchFamily="34" charset="-122"/>
              </a:rPr>
              <a:t>五要摆正“安全生产体系与安全质量标准化”的关系</a:t>
            </a:r>
          </a:p>
        </p:txBody>
      </p:sp>
      <p:sp>
        <p:nvSpPr>
          <p:cNvPr id="6" name="直角三角形 5">
            <a:extLst>
              <a:ext uri="{FF2B5EF4-FFF2-40B4-BE49-F238E27FC236}">
                <a16:creationId xmlns:a16="http://schemas.microsoft.com/office/drawing/2014/main" id="{041729A4-8FD9-461C-91AC-390E50FC3F88}"/>
              </a:ext>
            </a:extLst>
          </p:cNvPr>
          <p:cNvSpPr/>
          <p:nvPr/>
        </p:nvSpPr>
        <p:spPr>
          <a:xfrm flipV="1">
            <a:off x="0" y="-2"/>
            <a:ext cx="12192000" cy="2540000"/>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2768ECB-0CE5-48A4-8E65-3B037CF4D94D}"/>
              </a:ext>
            </a:extLst>
          </p:cNvPr>
          <p:cNvSpPr/>
          <p:nvPr/>
        </p:nvSpPr>
        <p:spPr>
          <a:xfrm>
            <a:off x="501640" y="492928"/>
            <a:ext cx="6394460" cy="584775"/>
          </a:xfrm>
          <a:prstGeom prst="rect">
            <a:avLst/>
          </a:prstGeom>
        </p:spPr>
        <p:txBody>
          <a:bodyPr vert="horz" wrap="square" lIns="91440" tIns="45720" rIns="91440" bIns="4572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抓好安全生产必须摆正五个关系</a:t>
            </a:r>
          </a:p>
        </p:txBody>
      </p:sp>
      <p:sp>
        <p:nvSpPr>
          <p:cNvPr id="7" name="直角三角形 6">
            <a:extLst>
              <a:ext uri="{FF2B5EF4-FFF2-40B4-BE49-F238E27FC236}">
                <a16:creationId xmlns:a16="http://schemas.microsoft.com/office/drawing/2014/main" id="{EFFDFB25-E7E5-474A-8BFF-50CA857E7EF0}"/>
              </a:ext>
            </a:extLst>
          </p:cNvPr>
          <p:cNvSpPr/>
          <p:nvPr/>
        </p:nvSpPr>
        <p:spPr>
          <a:xfrm flipH="1">
            <a:off x="8636000" y="6172200"/>
            <a:ext cx="3556000" cy="68580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195652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DB1BC61C-7A6B-4C93-98AB-060F3557F4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6010" y="562440"/>
            <a:ext cx="4233296" cy="4779794"/>
          </a:xfrm>
          <a:custGeom>
            <a:avLst/>
            <a:gdLst>
              <a:gd name="connsiteX0" fmla="*/ 0 w 4233296"/>
              <a:gd name="connsiteY0" fmla="*/ 2866559 h 4779794"/>
              <a:gd name="connsiteX1" fmla="*/ 1189100 w 4233296"/>
              <a:gd name="connsiteY1" fmla="*/ 3680278 h 4779794"/>
              <a:gd name="connsiteX2" fmla="*/ 0 w 4233296"/>
              <a:gd name="connsiteY2" fmla="*/ 4493997 h 4779794"/>
              <a:gd name="connsiteX3" fmla="*/ 4233296 w 4233296"/>
              <a:gd name="connsiteY3" fmla="*/ 1878467 h 4779794"/>
              <a:gd name="connsiteX4" fmla="*/ 4233296 w 4233296"/>
              <a:gd name="connsiteY4" fmla="*/ 3505905 h 4779794"/>
              <a:gd name="connsiteX5" fmla="*/ 3044196 w 4233296"/>
              <a:gd name="connsiteY5" fmla="*/ 2692186 h 4779794"/>
              <a:gd name="connsiteX6" fmla="*/ 2760302 w 4233296"/>
              <a:gd name="connsiteY6" fmla="*/ 1835695 h 4779794"/>
              <a:gd name="connsiteX7" fmla="*/ 3328091 w 4233296"/>
              <a:gd name="connsiteY7" fmla="*/ 2224242 h 4779794"/>
              <a:gd name="connsiteX8" fmla="*/ 2760302 w 4233296"/>
              <a:gd name="connsiteY8" fmla="*/ 2612788 h 4779794"/>
              <a:gd name="connsiteX9" fmla="*/ 1189100 w 4233296"/>
              <a:gd name="connsiteY9" fmla="*/ 1583036 h 4779794"/>
              <a:gd name="connsiteX10" fmla="*/ 3408809 w 4233296"/>
              <a:gd name="connsiteY10" fmla="*/ 3102017 h 4779794"/>
              <a:gd name="connsiteX11" fmla="*/ 2531106 w 4233296"/>
              <a:gd name="connsiteY11" fmla="*/ 3702642 h 4779794"/>
              <a:gd name="connsiteX12" fmla="*/ 3176559 w 4233296"/>
              <a:gd name="connsiteY12" fmla="*/ 4144335 h 4779794"/>
              <a:gd name="connsiteX13" fmla="*/ 2247953 w 4233296"/>
              <a:gd name="connsiteY13" fmla="*/ 4779794 h 4779794"/>
              <a:gd name="connsiteX14" fmla="*/ 2247953 w 4233296"/>
              <a:gd name="connsiteY14" fmla="*/ 3896408 h 4779794"/>
              <a:gd name="connsiteX15" fmla="*/ 1189100 w 4233296"/>
              <a:gd name="connsiteY15" fmla="*/ 4620997 h 4779794"/>
              <a:gd name="connsiteX16" fmla="*/ 1189100 w 4233296"/>
              <a:gd name="connsiteY16" fmla="*/ 3680278 h 4779794"/>
              <a:gd name="connsiteX17" fmla="*/ 56010 w 4233296"/>
              <a:gd name="connsiteY17" fmla="*/ 0 h 4779794"/>
              <a:gd name="connsiteX18" fmla="*/ 1681169 w 4233296"/>
              <a:gd name="connsiteY18" fmla="*/ 1112121 h 4779794"/>
              <a:gd name="connsiteX19" fmla="*/ 56010 w 4233296"/>
              <a:gd name="connsiteY19" fmla="*/ 2224241 h 477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296" h="4779794">
                <a:moveTo>
                  <a:pt x="0" y="2866559"/>
                </a:moveTo>
                <a:lnTo>
                  <a:pt x="1189100" y="3680278"/>
                </a:lnTo>
                <a:lnTo>
                  <a:pt x="0" y="4493997"/>
                </a:lnTo>
                <a:close/>
                <a:moveTo>
                  <a:pt x="4233296" y="1878467"/>
                </a:moveTo>
                <a:lnTo>
                  <a:pt x="4233296" y="3505905"/>
                </a:lnTo>
                <a:lnTo>
                  <a:pt x="3044196" y="2692186"/>
                </a:lnTo>
                <a:close/>
                <a:moveTo>
                  <a:pt x="2760302" y="1835695"/>
                </a:moveTo>
                <a:lnTo>
                  <a:pt x="3328091" y="2224242"/>
                </a:lnTo>
                <a:lnTo>
                  <a:pt x="2760302" y="2612788"/>
                </a:lnTo>
                <a:close/>
                <a:moveTo>
                  <a:pt x="1189100" y="1583036"/>
                </a:moveTo>
                <a:lnTo>
                  <a:pt x="3408809" y="3102017"/>
                </a:lnTo>
                <a:lnTo>
                  <a:pt x="2531106" y="3702642"/>
                </a:lnTo>
                <a:lnTo>
                  <a:pt x="3176559" y="4144335"/>
                </a:lnTo>
                <a:lnTo>
                  <a:pt x="2247953" y="4779794"/>
                </a:lnTo>
                <a:lnTo>
                  <a:pt x="2247953" y="3896408"/>
                </a:lnTo>
                <a:lnTo>
                  <a:pt x="1189100" y="4620997"/>
                </a:lnTo>
                <a:lnTo>
                  <a:pt x="1189100" y="3680278"/>
                </a:lnTo>
                <a:close/>
                <a:moveTo>
                  <a:pt x="56010" y="0"/>
                </a:moveTo>
                <a:lnTo>
                  <a:pt x="1681169" y="1112121"/>
                </a:lnTo>
                <a:lnTo>
                  <a:pt x="56010" y="2224241"/>
                </a:lnTo>
                <a:close/>
              </a:path>
            </a:pathLst>
          </a:custGeom>
        </p:spPr>
      </p:pic>
      <p:sp>
        <p:nvSpPr>
          <p:cNvPr id="5" name="等腰三角形 4">
            <a:extLst>
              <a:ext uri="{FF2B5EF4-FFF2-40B4-BE49-F238E27FC236}">
                <a16:creationId xmlns:a16="http://schemas.microsoft.com/office/drawing/2014/main" id="{BB5C6DF2-30EB-4E0F-BDA1-21B33BE3E5C4}"/>
              </a:ext>
            </a:extLst>
          </p:cNvPr>
          <p:cNvSpPr/>
          <p:nvPr/>
        </p:nvSpPr>
        <p:spPr>
          <a:xfrm rot="5400000">
            <a:off x="1944530" y="1080012"/>
            <a:ext cx="1627438" cy="11891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id="{0C83BB4F-18C2-45C4-BD5B-CA2998744A6B}"/>
              </a:ext>
            </a:extLst>
          </p:cNvPr>
          <p:cNvSpPr/>
          <p:nvPr/>
        </p:nvSpPr>
        <p:spPr>
          <a:xfrm rot="5400000">
            <a:off x="3181643" y="4257011"/>
            <a:ext cx="1270918" cy="928606"/>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C4797875-4483-4FEA-AEF1-ED26275F5B43}"/>
              </a:ext>
            </a:extLst>
          </p:cNvPr>
          <p:cNvSpPr/>
          <p:nvPr/>
        </p:nvSpPr>
        <p:spPr>
          <a:xfrm rot="5400000">
            <a:off x="421374" y="5104206"/>
            <a:ext cx="1627438" cy="1189100"/>
          </a:xfrm>
          <a:prstGeom prs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CE73290A-D046-43C9-82C9-552E3003CC94}"/>
              </a:ext>
            </a:extLst>
          </p:cNvPr>
          <p:cNvSpPr/>
          <p:nvPr/>
        </p:nvSpPr>
        <p:spPr>
          <a:xfrm rot="5400000">
            <a:off x="567127" y="3021430"/>
            <a:ext cx="771921" cy="564010"/>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1CA9429-D017-441A-B129-7E6E38BFFD94}"/>
              </a:ext>
            </a:extLst>
          </p:cNvPr>
          <p:cNvSpPr/>
          <p:nvPr/>
        </p:nvSpPr>
        <p:spPr>
          <a:xfrm>
            <a:off x="6096000" y="1833357"/>
            <a:ext cx="4134465"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今后安全工作的主要特点</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67BF9AEE-9E5D-45D5-9ED8-6C5B4C4E832D}"/>
              </a:ext>
            </a:extLst>
          </p:cNvPr>
          <p:cNvSpPr/>
          <p:nvPr/>
        </p:nvSpPr>
        <p:spPr>
          <a:xfrm>
            <a:off x="6636835" y="3099184"/>
            <a:ext cx="3352799" cy="2243050"/>
          </a:xfrm>
          <a:prstGeom prst="rect">
            <a:avLst/>
          </a:prstGeom>
        </p:spPr>
        <p:txBody>
          <a:bodyPr wrap="square">
            <a:spAutoFit/>
          </a:bodyPr>
          <a:lstStyle/>
          <a:p>
            <a:pPr algn="ctr">
              <a:lnSpc>
                <a:spcPct val="150000"/>
              </a:lnSpc>
            </a:pPr>
            <a:r>
              <a:rPr lang="zh-CN" altLang="en-US" sz="2400" b="1" dirty="0">
                <a:solidFill>
                  <a:srgbClr val="012061"/>
                </a:solidFill>
                <a:latin typeface="微软雅黑" panose="020B0503020204020204" pitchFamily="34" charset="-122"/>
                <a:ea typeface="微软雅黑" panose="020B0503020204020204" pitchFamily="34" charset="-122"/>
              </a:rPr>
              <a:t>钱不钱“看”安全，</a:t>
            </a:r>
          </a:p>
          <a:p>
            <a:pPr algn="ctr">
              <a:lnSpc>
                <a:spcPct val="150000"/>
              </a:lnSpc>
            </a:pPr>
            <a:r>
              <a:rPr lang="zh-CN" altLang="en-US" sz="2400" b="1" dirty="0">
                <a:solidFill>
                  <a:srgbClr val="012061"/>
                </a:solidFill>
                <a:latin typeface="微软雅黑" panose="020B0503020204020204" pitchFamily="34" charset="-122"/>
                <a:ea typeface="微软雅黑" panose="020B0503020204020204" pitchFamily="34" charset="-122"/>
              </a:rPr>
              <a:t>细不细“看”体系；</a:t>
            </a:r>
          </a:p>
          <a:p>
            <a:pPr algn="ctr">
              <a:lnSpc>
                <a:spcPct val="150000"/>
              </a:lnSpc>
            </a:pPr>
            <a:r>
              <a:rPr lang="zh-CN" altLang="en-US" sz="2400" b="1" dirty="0">
                <a:solidFill>
                  <a:srgbClr val="012061"/>
                </a:solidFill>
                <a:latin typeface="微软雅黑" panose="020B0503020204020204" pitchFamily="34" charset="-122"/>
                <a:ea typeface="微软雅黑" panose="020B0503020204020204" pitchFamily="34" charset="-122"/>
              </a:rPr>
              <a:t>好不好“看”领导，</a:t>
            </a:r>
          </a:p>
          <a:p>
            <a:pPr algn="ctr">
              <a:lnSpc>
                <a:spcPct val="150000"/>
              </a:lnSpc>
            </a:pPr>
            <a:r>
              <a:rPr lang="zh-CN" altLang="en-US" sz="2400" b="1" dirty="0">
                <a:solidFill>
                  <a:srgbClr val="012061"/>
                </a:solidFill>
                <a:latin typeface="微软雅黑" panose="020B0503020204020204" pitchFamily="34" charset="-122"/>
                <a:ea typeface="微软雅黑" panose="020B0503020204020204" pitchFamily="34" charset="-122"/>
              </a:rPr>
              <a:t>重不重“看”行动！</a:t>
            </a:r>
          </a:p>
        </p:txBody>
      </p:sp>
    </p:spTree>
    <p:extLst>
      <p:ext uri="{BB962C8B-B14F-4D97-AF65-F5344CB8AC3E}">
        <p14:creationId xmlns:p14="http://schemas.microsoft.com/office/powerpoint/2010/main" val="51094082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38E54C-2CAB-4F70-9C58-98E55CD0474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矩形 5">
            <a:extLst>
              <a:ext uri="{FF2B5EF4-FFF2-40B4-BE49-F238E27FC236}">
                <a16:creationId xmlns:a16="http://schemas.microsoft.com/office/drawing/2014/main" id="{2F64BB38-D4EC-40B3-8192-95DA0A1A45D9}"/>
              </a:ext>
            </a:extLst>
          </p:cNvPr>
          <p:cNvSpPr/>
          <p:nvPr/>
        </p:nvSpPr>
        <p:spPr>
          <a:xfrm>
            <a:off x="5167084" y="798809"/>
            <a:ext cx="6516915" cy="1421928"/>
          </a:xfrm>
          <a:prstGeom prst="rect">
            <a:avLst/>
          </a:prstGeom>
        </p:spPr>
        <p:txBody>
          <a:bodyPr wrap="square">
            <a:spAutoFit/>
          </a:bodyPr>
          <a:lstStyle/>
          <a:p>
            <a:pPr>
              <a:lnSpc>
                <a:spcPct val="90000"/>
              </a:lnSpc>
            </a:pPr>
            <a:r>
              <a:rPr lang="zh-CN" altLang="en-US" sz="3200" b="1" dirty="0">
                <a:solidFill>
                  <a:srgbClr val="012061"/>
                </a:solidFill>
                <a:latin typeface="华文中宋" panose="02010600040101010101" pitchFamily="2" charset="-122"/>
                <a:ea typeface="华文中宋" panose="02010600040101010101" pitchFamily="2" charset="-122"/>
              </a:rPr>
              <a:t>路漫漫，其修远兮，吾将上下求索；</a:t>
            </a:r>
          </a:p>
          <a:p>
            <a:pPr>
              <a:lnSpc>
                <a:spcPct val="90000"/>
              </a:lnSpc>
            </a:pPr>
            <a:endParaRPr lang="zh-CN" altLang="en-US" sz="3200" b="1" dirty="0">
              <a:solidFill>
                <a:srgbClr val="012061"/>
              </a:solidFill>
              <a:latin typeface="华文中宋" panose="02010600040101010101" pitchFamily="2" charset="-122"/>
              <a:ea typeface="华文中宋" panose="02010600040101010101" pitchFamily="2" charset="-122"/>
            </a:endParaRPr>
          </a:p>
          <a:p>
            <a:pPr>
              <a:lnSpc>
                <a:spcPct val="90000"/>
              </a:lnSpc>
            </a:pPr>
            <a:r>
              <a:rPr lang="zh-CN" altLang="en-US" sz="3200" b="1" dirty="0">
                <a:solidFill>
                  <a:srgbClr val="012061"/>
                </a:solidFill>
                <a:latin typeface="华文中宋" panose="02010600040101010101" pitchFamily="2" charset="-122"/>
                <a:ea typeface="华文中宋" panose="02010600040101010101" pitchFamily="2" charset="-122"/>
              </a:rPr>
              <a:t>情切切，体系统领，安全永无终点！</a:t>
            </a:r>
          </a:p>
        </p:txBody>
      </p:sp>
      <p:cxnSp>
        <p:nvCxnSpPr>
          <p:cNvPr id="8" name="直接连接符 7">
            <a:extLst>
              <a:ext uri="{FF2B5EF4-FFF2-40B4-BE49-F238E27FC236}">
                <a16:creationId xmlns:a16="http://schemas.microsoft.com/office/drawing/2014/main" id="{5684B43C-840B-4351-9A48-A22A7C8BA2BF}"/>
              </a:ext>
            </a:extLst>
          </p:cNvPr>
          <p:cNvCxnSpPr>
            <a:cxnSpLocks/>
          </p:cNvCxnSpPr>
          <p:nvPr/>
        </p:nvCxnSpPr>
        <p:spPr>
          <a:xfrm flipV="1">
            <a:off x="5486400" y="3091544"/>
            <a:ext cx="6836229" cy="397958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912884-CF20-4B84-81D4-261891D89E97}"/>
              </a:ext>
            </a:extLst>
          </p:cNvPr>
          <p:cNvCxnSpPr>
            <a:cxnSpLocks/>
          </p:cNvCxnSpPr>
          <p:nvPr/>
        </p:nvCxnSpPr>
        <p:spPr>
          <a:xfrm flipV="1">
            <a:off x="9187543" y="2984982"/>
            <a:ext cx="6836229" cy="39795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0719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70F23A-3F3F-41D3-A7CB-E13E3A992A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图文框 6">
            <a:extLst>
              <a:ext uri="{FF2B5EF4-FFF2-40B4-BE49-F238E27FC236}">
                <a16:creationId xmlns:a16="http://schemas.microsoft.com/office/drawing/2014/main" id="{BE92915A-61D6-4C62-B1D2-CE8191037BC0}"/>
              </a:ext>
            </a:extLst>
          </p:cNvPr>
          <p:cNvSpPr/>
          <p:nvPr/>
        </p:nvSpPr>
        <p:spPr>
          <a:xfrm>
            <a:off x="783771" y="1256110"/>
            <a:ext cx="2772229" cy="3707776"/>
          </a:xfrm>
          <a:prstGeom prst="frame">
            <a:avLst>
              <a:gd name="adj1" fmla="val 4370"/>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a:extLst>
              <a:ext uri="{FF2B5EF4-FFF2-40B4-BE49-F238E27FC236}">
                <a16:creationId xmlns:a16="http://schemas.microsoft.com/office/drawing/2014/main" id="{32255062-CBA7-4297-A553-363439A12317}"/>
              </a:ext>
            </a:extLst>
          </p:cNvPr>
          <p:cNvSpPr txBox="1"/>
          <p:nvPr/>
        </p:nvSpPr>
        <p:spPr>
          <a:xfrm>
            <a:off x="1161140" y="1793139"/>
            <a:ext cx="2017489" cy="1207831"/>
          </a:xfrm>
          <a:prstGeom prst="rect">
            <a:avLst/>
          </a:prstGeom>
          <a:noFill/>
        </p:spPr>
        <p:txBody>
          <a:bodyPr wrap="square" rtlCol="0">
            <a:spAutoFit/>
          </a:bodyPr>
          <a:lstStyle/>
          <a:p>
            <a:pPr algn="ctr">
              <a:lnSpc>
                <a:spcPct val="120000"/>
              </a:lnSpc>
            </a:pPr>
            <a:r>
              <a:rPr lang="zh-CN" altLang="en-US" sz="6600" dirty="0">
                <a:solidFill>
                  <a:srgbClr val="012061"/>
                </a:solidFill>
                <a:latin typeface="微软雅黑" panose="020B0503020204020204" pitchFamily="34" charset="-122"/>
                <a:ea typeface="微软雅黑" panose="020B0503020204020204" pitchFamily="34" charset="-122"/>
              </a:rPr>
              <a:t>结束</a:t>
            </a:r>
          </a:p>
        </p:txBody>
      </p:sp>
      <p:sp>
        <p:nvSpPr>
          <p:cNvPr id="20" name="文本框 19">
            <a:extLst>
              <a:ext uri="{FF2B5EF4-FFF2-40B4-BE49-F238E27FC236}">
                <a16:creationId xmlns:a16="http://schemas.microsoft.com/office/drawing/2014/main" id="{F2714651-0653-416E-BC5E-8DD3CE20DA96}"/>
              </a:ext>
            </a:extLst>
          </p:cNvPr>
          <p:cNvSpPr txBox="1"/>
          <p:nvPr/>
        </p:nvSpPr>
        <p:spPr>
          <a:xfrm>
            <a:off x="1161139" y="3109998"/>
            <a:ext cx="2017489" cy="1207831"/>
          </a:xfrm>
          <a:prstGeom prst="rect">
            <a:avLst/>
          </a:prstGeom>
          <a:noFill/>
        </p:spPr>
        <p:txBody>
          <a:bodyPr wrap="square" rtlCol="0">
            <a:spAutoFit/>
          </a:bodyPr>
          <a:lstStyle/>
          <a:p>
            <a:pPr algn="ctr">
              <a:lnSpc>
                <a:spcPct val="120000"/>
              </a:lnSpc>
            </a:pPr>
            <a:r>
              <a:rPr lang="zh-CN" altLang="en-US" sz="6600" dirty="0">
                <a:solidFill>
                  <a:srgbClr val="012061"/>
                </a:solidFill>
                <a:latin typeface="微软雅黑" panose="020B0503020204020204" pitchFamily="34" charset="-122"/>
                <a:ea typeface="微软雅黑" panose="020B0503020204020204" pitchFamily="34" charset="-122"/>
              </a:rPr>
              <a:t>谢谢</a:t>
            </a:r>
          </a:p>
        </p:txBody>
      </p:sp>
      <p:sp>
        <p:nvSpPr>
          <p:cNvPr id="21" name="文本框 20">
            <a:extLst>
              <a:ext uri="{FF2B5EF4-FFF2-40B4-BE49-F238E27FC236}">
                <a16:creationId xmlns:a16="http://schemas.microsoft.com/office/drawing/2014/main" id="{113032C1-C1CE-4227-9B73-C111D7F2FA54}"/>
              </a:ext>
            </a:extLst>
          </p:cNvPr>
          <p:cNvSpPr txBox="1"/>
          <p:nvPr/>
        </p:nvSpPr>
        <p:spPr>
          <a:xfrm>
            <a:off x="754743" y="5331638"/>
            <a:ext cx="1384300" cy="338554"/>
          </a:xfrm>
          <a:prstGeom prst="rect">
            <a:avLst/>
          </a:prstGeom>
          <a:noFill/>
        </p:spPr>
        <p:txBody>
          <a:bodyPr wrap="square" rtlCol="0">
            <a:spAutoFit/>
          </a:bodyPr>
          <a:lstStyle/>
          <a:p>
            <a:r>
              <a:rPr lang="zh-CN" altLang="en-US" sz="1600" dirty="0">
                <a:solidFill>
                  <a:srgbClr val="012061"/>
                </a:solidFill>
              </a:rPr>
              <a:t>培训讲师：</a:t>
            </a:r>
          </a:p>
        </p:txBody>
      </p:sp>
      <p:sp>
        <p:nvSpPr>
          <p:cNvPr id="22" name="文本框 21">
            <a:extLst>
              <a:ext uri="{FF2B5EF4-FFF2-40B4-BE49-F238E27FC236}">
                <a16:creationId xmlns:a16="http://schemas.microsoft.com/office/drawing/2014/main" id="{8A2F36F5-3F1B-4E05-9C0D-AEF7B25F7D6C}"/>
              </a:ext>
            </a:extLst>
          </p:cNvPr>
          <p:cNvSpPr txBox="1"/>
          <p:nvPr/>
        </p:nvSpPr>
        <p:spPr>
          <a:xfrm>
            <a:off x="2544534" y="5331638"/>
            <a:ext cx="1384300" cy="338554"/>
          </a:xfrm>
          <a:prstGeom prst="rect">
            <a:avLst/>
          </a:prstGeom>
          <a:noFill/>
        </p:spPr>
        <p:txBody>
          <a:bodyPr wrap="square" rtlCol="0">
            <a:spAutoFit/>
          </a:bodyPr>
          <a:lstStyle/>
          <a:p>
            <a:r>
              <a:rPr lang="zh-CN" altLang="en-US" sz="1600" dirty="0">
                <a:solidFill>
                  <a:srgbClr val="012061"/>
                </a:solidFill>
              </a:rPr>
              <a:t>培训日期：</a:t>
            </a:r>
          </a:p>
        </p:txBody>
      </p:sp>
    </p:spTree>
    <p:extLst>
      <p:ext uri="{BB962C8B-B14F-4D97-AF65-F5344CB8AC3E}">
        <p14:creationId xmlns:p14="http://schemas.microsoft.com/office/powerpoint/2010/main" val="356605651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4F989558-131B-4D04-9067-097506C6342C}"/>
              </a:ext>
            </a:extLst>
          </p:cNvPr>
          <p:cNvSpPr/>
          <p:nvPr/>
        </p:nvSpPr>
        <p:spPr>
          <a:xfrm>
            <a:off x="1311786" y="2298700"/>
            <a:ext cx="5397500" cy="1498600"/>
          </a:xfrm>
          <a:custGeom>
            <a:avLst/>
            <a:gdLst>
              <a:gd name="connsiteX0" fmla="*/ 0 w 5397500"/>
              <a:gd name="connsiteY0" fmla="*/ 0 h 1498600"/>
              <a:gd name="connsiteX1" fmla="*/ 4648200 w 5397500"/>
              <a:gd name="connsiteY1" fmla="*/ 0 h 1498600"/>
              <a:gd name="connsiteX2" fmla="*/ 5397500 w 5397500"/>
              <a:gd name="connsiteY2" fmla="*/ 749300 h 1498600"/>
              <a:gd name="connsiteX3" fmla="*/ 4648200 w 5397500"/>
              <a:gd name="connsiteY3" fmla="*/ 1498600 h 1498600"/>
              <a:gd name="connsiteX4" fmla="*/ 0 w 539750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0" h="1498600">
                <a:moveTo>
                  <a:pt x="0" y="0"/>
                </a:moveTo>
                <a:lnTo>
                  <a:pt x="4648200" y="0"/>
                </a:lnTo>
                <a:cubicBezTo>
                  <a:pt x="5062027" y="0"/>
                  <a:pt x="5397500" y="335473"/>
                  <a:pt x="5397500" y="749300"/>
                </a:cubicBezTo>
                <a:cubicBezTo>
                  <a:pt x="5397500" y="1163127"/>
                  <a:pt x="5062027" y="1498600"/>
                  <a:pt x="4648200" y="1498600"/>
                </a:cubicBezTo>
                <a:lnTo>
                  <a:pt x="0" y="1498600"/>
                </a:lnTo>
                <a:close/>
              </a:path>
            </a:pathLst>
          </a:cu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a:extLst>
              <a:ext uri="{FF2B5EF4-FFF2-40B4-BE49-F238E27FC236}">
                <a16:creationId xmlns:a16="http://schemas.microsoft.com/office/drawing/2014/main" id="{D4B87A1B-9108-495E-8E96-92D448C90F48}"/>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F84DB6E-D7EE-494F-93E7-89BFEE3A6D4A}"/>
              </a:ext>
            </a:extLst>
          </p:cNvPr>
          <p:cNvSpPr/>
          <p:nvPr/>
        </p:nvSpPr>
        <p:spPr>
          <a:xfrm>
            <a:off x="1311786" y="215325"/>
            <a:ext cx="2236510"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安全的外延</a:t>
            </a:r>
          </a:p>
        </p:txBody>
      </p:sp>
      <p:sp>
        <p:nvSpPr>
          <p:cNvPr id="9" name="任意多边形: 形状 8">
            <a:extLst>
              <a:ext uri="{FF2B5EF4-FFF2-40B4-BE49-F238E27FC236}">
                <a16:creationId xmlns:a16="http://schemas.microsoft.com/office/drawing/2014/main" id="{69A7C318-0D1E-4088-B34A-588A01D4F354}"/>
              </a:ext>
            </a:extLst>
          </p:cNvPr>
          <p:cNvSpPr/>
          <p:nvPr/>
        </p:nvSpPr>
        <p:spPr>
          <a:xfrm flipH="1">
            <a:off x="5449855" y="4067686"/>
            <a:ext cx="5397500" cy="1498600"/>
          </a:xfrm>
          <a:custGeom>
            <a:avLst/>
            <a:gdLst>
              <a:gd name="connsiteX0" fmla="*/ 0 w 5397500"/>
              <a:gd name="connsiteY0" fmla="*/ 0 h 1498600"/>
              <a:gd name="connsiteX1" fmla="*/ 4648200 w 5397500"/>
              <a:gd name="connsiteY1" fmla="*/ 0 h 1498600"/>
              <a:gd name="connsiteX2" fmla="*/ 5397500 w 5397500"/>
              <a:gd name="connsiteY2" fmla="*/ 749300 h 1498600"/>
              <a:gd name="connsiteX3" fmla="*/ 4648200 w 5397500"/>
              <a:gd name="connsiteY3" fmla="*/ 1498600 h 1498600"/>
              <a:gd name="connsiteX4" fmla="*/ 0 w 539750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0" h="1498600">
                <a:moveTo>
                  <a:pt x="0" y="0"/>
                </a:moveTo>
                <a:lnTo>
                  <a:pt x="4648200" y="0"/>
                </a:lnTo>
                <a:cubicBezTo>
                  <a:pt x="5062027" y="0"/>
                  <a:pt x="5397500" y="335473"/>
                  <a:pt x="5397500" y="749300"/>
                </a:cubicBezTo>
                <a:cubicBezTo>
                  <a:pt x="5397500" y="1163127"/>
                  <a:pt x="5062027" y="1498600"/>
                  <a:pt x="4648200" y="1498600"/>
                </a:cubicBezTo>
                <a:lnTo>
                  <a:pt x="0" y="1498600"/>
                </a:lnTo>
                <a:close/>
              </a:path>
            </a:pathLst>
          </a:cu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B2C5EE85-77AA-4324-B9E7-27BA6FCB450D}"/>
              </a:ext>
            </a:extLst>
          </p:cNvPr>
          <p:cNvSpPr/>
          <p:nvPr/>
        </p:nvSpPr>
        <p:spPr>
          <a:xfrm>
            <a:off x="5261486" y="2863334"/>
            <a:ext cx="133882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狭义的安全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E886F650-7E39-491A-914F-CD35C876383A}"/>
              </a:ext>
            </a:extLst>
          </p:cNvPr>
          <p:cNvSpPr/>
          <p:nvPr/>
        </p:nvSpPr>
        <p:spPr>
          <a:xfrm>
            <a:off x="1473200" y="2479222"/>
            <a:ext cx="3441700" cy="1137556"/>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生产安全、财产安全、生活安全、公共安全、交通安全、航运安全、国家安全。</a:t>
            </a:r>
          </a:p>
        </p:txBody>
      </p:sp>
      <p:sp>
        <p:nvSpPr>
          <p:cNvPr id="12" name="矩形 11">
            <a:extLst>
              <a:ext uri="{FF2B5EF4-FFF2-40B4-BE49-F238E27FC236}">
                <a16:creationId xmlns:a16="http://schemas.microsoft.com/office/drawing/2014/main" id="{9B1CBF23-48CA-4C9C-9AB4-8D1463C33C38}"/>
              </a:ext>
            </a:extLst>
          </p:cNvPr>
          <p:cNvSpPr/>
          <p:nvPr/>
        </p:nvSpPr>
        <p:spPr>
          <a:xfrm>
            <a:off x="5631341" y="4632320"/>
            <a:ext cx="1338828"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广义的安全</a:t>
            </a:r>
          </a:p>
        </p:txBody>
      </p:sp>
      <p:sp>
        <p:nvSpPr>
          <p:cNvPr id="13" name="矩形 12">
            <a:extLst>
              <a:ext uri="{FF2B5EF4-FFF2-40B4-BE49-F238E27FC236}">
                <a16:creationId xmlns:a16="http://schemas.microsoft.com/office/drawing/2014/main" id="{6172178E-E249-497F-B306-60EB18E919CE}"/>
              </a:ext>
            </a:extLst>
          </p:cNvPr>
          <p:cNvSpPr/>
          <p:nvPr/>
        </p:nvSpPr>
        <p:spPr>
          <a:xfrm>
            <a:off x="7151655" y="4248208"/>
            <a:ext cx="3686686" cy="1137556"/>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安全文化；安全科学；安全技术；安全艺术；安全经济；安全哲学、安全伦理</a:t>
            </a:r>
          </a:p>
        </p:txBody>
      </p:sp>
      <p:sp>
        <p:nvSpPr>
          <p:cNvPr id="14" name="空心弧 13">
            <a:extLst>
              <a:ext uri="{FF2B5EF4-FFF2-40B4-BE49-F238E27FC236}">
                <a16:creationId xmlns:a16="http://schemas.microsoft.com/office/drawing/2014/main" id="{F5451B53-2BEC-431A-BC5B-7A9DA4DADCB1}"/>
              </a:ext>
            </a:extLst>
          </p:cNvPr>
          <p:cNvSpPr/>
          <p:nvPr/>
        </p:nvSpPr>
        <p:spPr>
          <a:xfrm>
            <a:off x="5101714" y="2163507"/>
            <a:ext cx="1768986" cy="1768986"/>
          </a:xfrm>
          <a:prstGeom prst="blockArc">
            <a:avLst>
              <a:gd name="adj1" fmla="val 16598281"/>
              <a:gd name="adj2" fmla="val 4988881"/>
              <a:gd name="adj3" fmla="val 0"/>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a:extLst>
              <a:ext uri="{FF2B5EF4-FFF2-40B4-BE49-F238E27FC236}">
                <a16:creationId xmlns:a16="http://schemas.microsoft.com/office/drawing/2014/main" id="{1D7E169F-2D0C-4870-B540-6A532AA036F2}"/>
              </a:ext>
            </a:extLst>
          </p:cNvPr>
          <p:cNvSpPr/>
          <p:nvPr/>
        </p:nvSpPr>
        <p:spPr>
          <a:xfrm flipH="1">
            <a:off x="5275828" y="3932493"/>
            <a:ext cx="1768986" cy="1768986"/>
          </a:xfrm>
          <a:prstGeom prst="blockArc">
            <a:avLst>
              <a:gd name="adj1" fmla="val 16598281"/>
              <a:gd name="adj2" fmla="val 4988881"/>
              <a:gd name="adj3" fmla="val 0"/>
            </a:avLst>
          </a:prstGeom>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1798155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AE7172D0-DEF9-4FDF-9AC0-6E5506A84417}"/>
              </a:ext>
            </a:extLst>
          </p:cNvPr>
          <p:cNvSpPr/>
          <p:nvPr/>
        </p:nvSpPr>
        <p:spPr>
          <a:xfrm>
            <a:off x="5070566" y="4160475"/>
            <a:ext cx="2050867" cy="1767989"/>
          </a:xfrm>
          <a:prstGeom prst="triangle">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53F5C89-161B-44F0-A376-BB11484ED08A}"/>
              </a:ext>
            </a:extLst>
          </p:cNvPr>
          <p:cNvSpPr/>
          <p:nvPr/>
        </p:nvSpPr>
        <p:spPr>
          <a:xfrm rot="5400000">
            <a:off x="5982251" y="1870711"/>
            <a:ext cx="227497" cy="1401376"/>
          </a:xfrm>
          <a:prstGeom prst="rect">
            <a:avLst/>
          </a:prstGeom>
          <a:solidFill>
            <a:srgbClr val="2F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1F24D01-A667-43E4-BAB6-2A38D63D3C50}"/>
              </a:ext>
            </a:extLst>
          </p:cNvPr>
          <p:cNvSpPr txBox="1"/>
          <p:nvPr/>
        </p:nvSpPr>
        <p:spPr>
          <a:xfrm>
            <a:off x="5707266" y="38270"/>
            <a:ext cx="827314" cy="2646878"/>
          </a:xfrm>
          <a:prstGeom prst="rect">
            <a:avLst/>
          </a:prstGeom>
          <a:noFill/>
        </p:spPr>
        <p:txBody>
          <a:bodyPr wrap="square" rtlCol="0">
            <a:spAutoFit/>
          </a:bodyPr>
          <a:lstStyle/>
          <a:p>
            <a:pPr algn="ctr"/>
            <a:r>
              <a:rPr lang="en-US" altLang="zh-CN" sz="16600" b="1" dirty="0">
                <a:solidFill>
                  <a:srgbClr val="012061"/>
                </a:solidFill>
                <a:latin typeface="Arial" panose="020B0604020202020204" pitchFamily="34" charset="0"/>
                <a:cs typeface="Arial" panose="020B0604020202020204" pitchFamily="34" charset="0"/>
              </a:rPr>
              <a:t>2</a:t>
            </a:r>
            <a:endParaRPr lang="zh-CN" altLang="en-US" sz="16600" b="1" dirty="0">
              <a:solidFill>
                <a:srgbClr val="012061"/>
              </a:solidFill>
              <a:latin typeface="Arial" panose="020B0604020202020204" pitchFamily="34" charset="0"/>
              <a:cs typeface="Arial" panose="020B0604020202020204" pitchFamily="34" charset="0"/>
            </a:endParaRPr>
          </a:p>
        </p:txBody>
      </p:sp>
      <p:sp>
        <p:nvSpPr>
          <p:cNvPr id="6" name="椭圆 5">
            <a:extLst>
              <a:ext uri="{FF2B5EF4-FFF2-40B4-BE49-F238E27FC236}">
                <a16:creationId xmlns:a16="http://schemas.microsoft.com/office/drawing/2014/main" id="{8B8C9A33-D865-4C43-8322-812019102DC8}"/>
              </a:ext>
            </a:extLst>
          </p:cNvPr>
          <p:cNvSpPr/>
          <p:nvPr/>
        </p:nvSpPr>
        <p:spPr>
          <a:xfrm>
            <a:off x="5181600" y="4417074"/>
            <a:ext cx="1828799" cy="1828799"/>
          </a:xfrm>
          <a:prstGeom prst="ellips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0A26046-B520-4FCD-B5EA-08C3A7F5C435}"/>
              </a:ext>
            </a:extLst>
          </p:cNvPr>
          <p:cNvSpPr/>
          <p:nvPr/>
        </p:nvSpPr>
        <p:spPr>
          <a:xfrm>
            <a:off x="4721262" y="3042090"/>
            <a:ext cx="2749471" cy="707886"/>
          </a:xfrm>
          <a:prstGeom prst="rect">
            <a:avLst/>
          </a:prstGeom>
        </p:spPr>
        <p:txBody>
          <a:bodyPr wrap="none">
            <a:spAutoFit/>
          </a:bodyPr>
          <a:lstStyle/>
          <a:p>
            <a:pPr algn="ct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rPr>
              <a:t>安全管理之</a:t>
            </a:r>
          </a:p>
        </p:txBody>
      </p:sp>
      <p:sp>
        <p:nvSpPr>
          <p:cNvPr id="9" name="矩形 8">
            <a:extLst>
              <a:ext uri="{FF2B5EF4-FFF2-40B4-BE49-F238E27FC236}">
                <a16:creationId xmlns:a16="http://schemas.microsoft.com/office/drawing/2014/main" id="{E6AB4166-471C-48E9-A377-91BF70297CE1}"/>
              </a:ext>
            </a:extLst>
          </p:cNvPr>
          <p:cNvSpPr/>
          <p:nvPr/>
        </p:nvSpPr>
        <p:spPr>
          <a:xfrm>
            <a:off x="5657417" y="4869808"/>
            <a:ext cx="877163"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观</a:t>
            </a:r>
            <a:endParaRPr lang="zh-CN" altLang="en-US" sz="5400" dirty="0">
              <a:solidFill>
                <a:schemeClr val="bg1"/>
              </a:solidFill>
            </a:endParaRPr>
          </a:p>
        </p:txBody>
      </p:sp>
    </p:spTree>
    <p:extLst>
      <p:ext uri="{BB962C8B-B14F-4D97-AF65-F5344CB8AC3E}">
        <p14:creationId xmlns:p14="http://schemas.microsoft.com/office/powerpoint/2010/main" val="398779286"/>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BCF2440-C435-4037-ACDF-3479B91BF12B}"/>
              </a:ext>
            </a:extLst>
          </p:cNvPr>
          <p:cNvSpPr/>
          <p:nvPr/>
        </p:nvSpPr>
        <p:spPr>
          <a:xfrm>
            <a:off x="1308100" y="214519"/>
            <a:ext cx="2646878" cy="584775"/>
          </a:xfrm>
          <a:prstGeom prst="rect">
            <a:avLst/>
          </a:prstGeom>
        </p:spPr>
        <p:txBody>
          <a:bodyPr wrap="none">
            <a:spAutoFit/>
          </a:bodyPr>
          <a:lstStyle/>
          <a:p>
            <a:r>
              <a:rPr lang="zh-CN" altLang="en-US" sz="3200" b="1" dirty="0">
                <a:solidFill>
                  <a:srgbClr val="012061"/>
                </a:solidFill>
                <a:latin typeface="华文中宋" panose="02010600040101010101" pitchFamily="2" charset="-122"/>
                <a:ea typeface="华文中宋" panose="02010600040101010101" pitchFamily="2" charset="-122"/>
              </a:rPr>
              <a:t>安全的认识观</a:t>
            </a:r>
          </a:p>
        </p:txBody>
      </p:sp>
      <p:sp>
        <p:nvSpPr>
          <p:cNvPr id="5" name="直角三角形 4">
            <a:extLst>
              <a:ext uri="{FF2B5EF4-FFF2-40B4-BE49-F238E27FC236}">
                <a16:creationId xmlns:a16="http://schemas.microsoft.com/office/drawing/2014/main" id="{50A78DAD-599D-4582-83D7-395C0E742913}"/>
              </a:ext>
            </a:extLst>
          </p:cNvPr>
          <p:cNvSpPr/>
          <p:nvPr/>
        </p:nvSpPr>
        <p:spPr>
          <a:xfrm flipV="1">
            <a:off x="0" y="-1"/>
            <a:ext cx="1741714" cy="769257"/>
          </a:xfrm>
          <a:prstGeom prst="rtTriangle">
            <a:avLst/>
          </a:prstGeom>
          <a:solidFill>
            <a:srgbClr val="01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a:extLst>
              <a:ext uri="{FF2B5EF4-FFF2-40B4-BE49-F238E27FC236}">
                <a16:creationId xmlns:a16="http://schemas.microsoft.com/office/drawing/2014/main" id="{A564158F-D7BC-4ABE-BB78-B8BEB758305F}"/>
              </a:ext>
            </a:extLst>
          </p:cNvPr>
          <p:cNvGraphicFramePr>
            <a:graphicFrameLocks noGrp="1"/>
          </p:cNvGraphicFramePr>
          <p:nvPr>
            <p:extLst>
              <p:ext uri="{D42A27DB-BD31-4B8C-83A1-F6EECF244321}">
                <p14:modId xmlns:p14="http://schemas.microsoft.com/office/powerpoint/2010/main" val="413617048"/>
              </p:ext>
            </p:extLst>
          </p:nvPr>
        </p:nvGraphicFramePr>
        <p:xfrm>
          <a:off x="1516743" y="2113038"/>
          <a:ext cx="9158514" cy="3257250"/>
        </p:xfrm>
        <a:graphic>
          <a:graphicData uri="http://schemas.openxmlformats.org/drawingml/2006/table">
            <a:tbl>
              <a:tblPr firstRow="1" bandRow="1">
                <a:tableStyleId>{5C22544A-7EE6-4342-B048-85BDC9FD1C3A}</a:tableStyleId>
              </a:tblPr>
              <a:tblGrid>
                <a:gridCol w="3052838">
                  <a:extLst>
                    <a:ext uri="{9D8B030D-6E8A-4147-A177-3AD203B41FA5}">
                      <a16:colId xmlns:a16="http://schemas.microsoft.com/office/drawing/2014/main" val="387687196"/>
                    </a:ext>
                  </a:extLst>
                </a:gridCol>
                <a:gridCol w="3052838">
                  <a:extLst>
                    <a:ext uri="{9D8B030D-6E8A-4147-A177-3AD203B41FA5}">
                      <a16:colId xmlns:a16="http://schemas.microsoft.com/office/drawing/2014/main" val="3700893105"/>
                    </a:ext>
                  </a:extLst>
                </a:gridCol>
                <a:gridCol w="3052838">
                  <a:extLst>
                    <a:ext uri="{9D8B030D-6E8A-4147-A177-3AD203B41FA5}">
                      <a16:colId xmlns:a16="http://schemas.microsoft.com/office/drawing/2014/main" val="4061802028"/>
                    </a:ext>
                  </a:extLst>
                </a:gridCol>
              </a:tblGrid>
              <a:tr h="651450">
                <a:tc>
                  <a:txBody>
                    <a:bodyPr/>
                    <a:lstStyle/>
                    <a:p>
                      <a:endParaRPr lang="zh-CN" altLang="en-US" dirty="0"/>
                    </a:p>
                  </a:txBody>
                  <a:tcPr>
                    <a:solidFill>
                      <a:srgbClr val="012061"/>
                    </a:solidFill>
                  </a:tcPr>
                </a:tc>
                <a:tc>
                  <a:txBody>
                    <a:bodyPr/>
                    <a:lstStyle/>
                    <a:p>
                      <a:endParaRPr lang="zh-CN" altLang="en-US" dirty="0"/>
                    </a:p>
                  </a:txBody>
                  <a:tcPr>
                    <a:solidFill>
                      <a:srgbClr val="012061"/>
                    </a:solidFill>
                  </a:tcPr>
                </a:tc>
                <a:tc>
                  <a:txBody>
                    <a:bodyPr/>
                    <a:lstStyle/>
                    <a:p>
                      <a:endParaRPr lang="zh-CN" altLang="en-US" dirty="0"/>
                    </a:p>
                  </a:txBody>
                  <a:tcPr>
                    <a:solidFill>
                      <a:srgbClr val="012061"/>
                    </a:solidFill>
                  </a:tcPr>
                </a:tc>
                <a:extLst>
                  <a:ext uri="{0D108BD9-81ED-4DB2-BD59-A6C34878D82A}">
                    <a16:rowId xmlns:a16="http://schemas.microsoft.com/office/drawing/2014/main" val="3077284521"/>
                  </a:ext>
                </a:extLst>
              </a:tr>
              <a:tr h="65145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418464240"/>
                  </a:ext>
                </a:extLst>
              </a:tr>
              <a:tr h="65145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242882403"/>
                  </a:ext>
                </a:extLst>
              </a:tr>
              <a:tr h="651450">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183940495"/>
                  </a:ext>
                </a:extLst>
              </a:tr>
              <a:tr h="651450">
                <a:tc>
                  <a:txBody>
                    <a:bodyPr/>
                    <a:lstStyle/>
                    <a:p>
                      <a:endParaRPr lang="zh-CN" altLang="en-US"/>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32882802"/>
                  </a:ext>
                </a:extLst>
              </a:tr>
            </a:tbl>
          </a:graphicData>
        </a:graphic>
      </p:graphicFrame>
      <p:sp>
        <p:nvSpPr>
          <p:cNvPr id="7" name="矩形 6">
            <a:extLst>
              <a:ext uri="{FF2B5EF4-FFF2-40B4-BE49-F238E27FC236}">
                <a16:creationId xmlns:a16="http://schemas.microsoft.com/office/drawing/2014/main" id="{48AA1DBC-2813-425E-9FCB-740D367883EE}"/>
              </a:ext>
            </a:extLst>
          </p:cNvPr>
          <p:cNvSpPr/>
          <p:nvPr/>
        </p:nvSpPr>
        <p:spPr>
          <a:xfrm>
            <a:off x="2735346" y="2227246"/>
            <a:ext cx="697627" cy="400110"/>
          </a:xfrm>
          <a:prstGeom prst="rect">
            <a:avLst/>
          </a:prstGeom>
        </p:spPr>
        <p:txBody>
          <a:bodyPr wrap="none">
            <a:spAutoFit/>
          </a:bodyPr>
          <a:lstStyle/>
          <a:p>
            <a:pPr algn="ctr"/>
            <a:r>
              <a:rPr lang="zh-CN" altLang="en-US" sz="2000" b="1" dirty="0">
                <a:solidFill>
                  <a:schemeClr val="bg1"/>
                </a:solidFill>
                <a:ea typeface="楷体_GB2312" pitchFamily="49" charset="-122"/>
              </a:rPr>
              <a:t>时代</a:t>
            </a:r>
            <a:endParaRPr lang="zh-CN" altLang="en-US" sz="2000" dirty="0">
              <a:solidFill>
                <a:schemeClr val="bg1"/>
              </a:solidFill>
            </a:endParaRPr>
          </a:p>
        </p:txBody>
      </p:sp>
      <p:sp>
        <p:nvSpPr>
          <p:cNvPr id="8" name="矩形 7">
            <a:extLst>
              <a:ext uri="{FF2B5EF4-FFF2-40B4-BE49-F238E27FC236}">
                <a16:creationId xmlns:a16="http://schemas.microsoft.com/office/drawing/2014/main" id="{2939A9FA-2DCC-4E3A-9573-5223DAE32561}"/>
              </a:ext>
            </a:extLst>
          </p:cNvPr>
          <p:cNvSpPr/>
          <p:nvPr/>
        </p:nvSpPr>
        <p:spPr>
          <a:xfrm>
            <a:off x="5490705" y="2227246"/>
            <a:ext cx="1210589" cy="400110"/>
          </a:xfrm>
          <a:prstGeom prst="rect">
            <a:avLst/>
          </a:prstGeom>
        </p:spPr>
        <p:txBody>
          <a:bodyPr wrap="none">
            <a:spAutoFit/>
          </a:bodyPr>
          <a:lstStyle/>
          <a:p>
            <a:pPr algn="ctr"/>
            <a:r>
              <a:rPr lang="zh-CN" altLang="en-US" sz="2000" b="1" dirty="0">
                <a:solidFill>
                  <a:schemeClr val="bg1"/>
                </a:solidFill>
                <a:ea typeface="楷体_GB2312" pitchFamily="49" charset="-122"/>
              </a:rPr>
              <a:t>观念特征</a:t>
            </a:r>
          </a:p>
        </p:txBody>
      </p:sp>
      <p:sp>
        <p:nvSpPr>
          <p:cNvPr id="9" name="矩形 8">
            <a:extLst>
              <a:ext uri="{FF2B5EF4-FFF2-40B4-BE49-F238E27FC236}">
                <a16:creationId xmlns:a16="http://schemas.microsoft.com/office/drawing/2014/main" id="{40F9431E-AB3C-42AA-B0FF-92961FDB7F4D}"/>
              </a:ext>
            </a:extLst>
          </p:cNvPr>
          <p:cNvSpPr/>
          <p:nvPr/>
        </p:nvSpPr>
        <p:spPr>
          <a:xfrm>
            <a:off x="8567281" y="2227246"/>
            <a:ext cx="1210589" cy="400110"/>
          </a:xfrm>
          <a:prstGeom prst="rect">
            <a:avLst/>
          </a:prstGeom>
        </p:spPr>
        <p:txBody>
          <a:bodyPr wrap="none">
            <a:spAutoFit/>
          </a:bodyPr>
          <a:lstStyle/>
          <a:p>
            <a:pPr algn="ctr"/>
            <a:r>
              <a:rPr lang="zh-CN" altLang="en-US" sz="2000" b="1" dirty="0">
                <a:solidFill>
                  <a:schemeClr val="bg1"/>
                </a:solidFill>
                <a:ea typeface="楷体_GB2312" pitchFamily="49" charset="-122"/>
              </a:rPr>
              <a:t>行为特征</a:t>
            </a:r>
          </a:p>
        </p:txBody>
      </p:sp>
      <p:sp>
        <p:nvSpPr>
          <p:cNvPr id="10" name="矩形 9">
            <a:extLst>
              <a:ext uri="{FF2B5EF4-FFF2-40B4-BE49-F238E27FC236}">
                <a16:creationId xmlns:a16="http://schemas.microsoft.com/office/drawing/2014/main" id="{A51F29B3-C5AC-498D-A1DD-10D194E3E0C8}"/>
              </a:ext>
            </a:extLst>
          </p:cNvPr>
          <p:cNvSpPr/>
          <p:nvPr/>
        </p:nvSpPr>
        <p:spPr>
          <a:xfrm>
            <a:off x="2735346" y="2910505"/>
            <a:ext cx="64633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古代</a:t>
            </a:r>
          </a:p>
        </p:txBody>
      </p:sp>
      <p:sp>
        <p:nvSpPr>
          <p:cNvPr id="11" name="矩形 10">
            <a:extLst>
              <a:ext uri="{FF2B5EF4-FFF2-40B4-BE49-F238E27FC236}">
                <a16:creationId xmlns:a16="http://schemas.microsoft.com/office/drawing/2014/main" id="{2DD2DCD3-3184-4B96-B61D-312CC0ADC49A}"/>
              </a:ext>
            </a:extLst>
          </p:cNvPr>
          <p:cNvSpPr/>
          <p:nvPr/>
        </p:nvSpPr>
        <p:spPr>
          <a:xfrm>
            <a:off x="2760993" y="3591623"/>
            <a:ext cx="64633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近代</a:t>
            </a:r>
          </a:p>
        </p:txBody>
      </p:sp>
      <p:sp>
        <p:nvSpPr>
          <p:cNvPr id="12" name="矩形 11">
            <a:extLst>
              <a:ext uri="{FF2B5EF4-FFF2-40B4-BE49-F238E27FC236}">
                <a16:creationId xmlns:a16="http://schemas.microsoft.com/office/drawing/2014/main" id="{CF7BE2DF-457A-4EB3-AA15-EC9C04CC08B2}"/>
              </a:ext>
            </a:extLst>
          </p:cNvPr>
          <p:cNvSpPr/>
          <p:nvPr/>
        </p:nvSpPr>
        <p:spPr>
          <a:xfrm>
            <a:off x="2735345" y="4198317"/>
            <a:ext cx="64633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现代</a:t>
            </a:r>
          </a:p>
        </p:txBody>
      </p:sp>
      <p:sp>
        <p:nvSpPr>
          <p:cNvPr id="13" name="矩形 12">
            <a:extLst>
              <a:ext uri="{FF2B5EF4-FFF2-40B4-BE49-F238E27FC236}">
                <a16:creationId xmlns:a16="http://schemas.microsoft.com/office/drawing/2014/main" id="{6A94A3F5-D805-4258-B5A2-7A537ACB2A39}"/>
              </a:ext>
            </a:extLst>
          </p:cNvPr>
          <p:cNvSpPr/>
          <p:nvPr/>
        </p:nvSpPr>
        <p:spPr>
          <a:xfrm>
            <a:off x="2735344" y="4879435"/>
            <a:ext cx="64633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发展</a:t>
            </a:r>
          </a:p>
        </p:txBody>
      </p:sp>
      <p:sp>
        <p:nvSpPr>
          <p:cNvPr id="14" name="矩形 13">
            <a:extLst>
              <a:ext uri="{FF2B5EF4-FFF2-40B4-BE49-F238E27FC236}">
                <a16:creationId xmlns:a16="http://schemas.microsoft.com/office/drawing/2014/main" id="{49F39BCD-D959-4E4A-BFC9-7F9716163795}"/>
              </a:ext>
            </a:extLst>
          </p:cNvPr>
          <p:cNvSpPr/>
          <p:nvPr/>
        </p:nvSpPr>
        <p:spPr>
          <a:xfrm>
            <a:off x="5657418" y="2910505"/>
            <a:ext cx="87716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宿命论</a:t>
            </a:r>
          </a:p>
        </p:txBody>
      </p:sp>
      <p:sp>
        <p:nvSpPr>
          <p:cNvPr id="15" name="矩形 14">
            <a:extLst>
              <a:ext uri="{FF2B5EF4-FFF2-40B4-BE49-F238E27FC236}">
                <a16:creationId xmlns:a16="http://schemas.microsoft.com/office/drawing/2014/main" id="{96C5CECF-DB56-46A7-AF9C-34173E8937A5}"/>
              </a:ext>
            </a:extLst>
          </p:cNvPr>
          <p:cNvSpPr/>
          <p:nvPr/>
        </p:nvSpPr>
        <p:spPr>
          <a:xfrm>
            <a:off x="5657418" y="3586640"/>
            <a:ext cx="87716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经验论</a:t>
            </a:r>
          </a:p>
        </p:txBody>
      </p:sp>
      <p:sp>
        <p:nvSpPr>
          <p:cNvPr id="16" name="矩形 15">
            <a:extLst>
              <a:ext uri="{FF2B5EF4-FFF2-40B4-BE49-F238E27FC236}">
                <a16:creationId xmlns:a16="http://schemas.microsoft.com/office/drawing/2014/main" id="{B31C2F5F-4BEC-4321-8748-3B0D1F3F74ED}"/>
              </a:ext>
            </a:extLst>
          </p:cNvPr>
          <p:cNvSpPr/>
          <p:nvPr/>
        </p:nvSpPr>
        <p:spPr>
          <a:xfrm>
            <a:off x="5657414" y="4197858"/>
            <a:ext cx="87716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系统论</a:t>
            </a:r>
          </a:p>
        </p:txBody>
      </p:sp>
      <p:sp>
        <p:nvSpPr>
          <p:cNvPr id="17" name="矩形 16">
            <a:extLst>
              <a:ext uri="{FF2B5EF4-FFF2-40B4-BE49-F238E27FC236}">
                <a16:creationId xmlns:a16="http://schemas.microsoft.com/office/drawing/2014/main" id="{D3180C17-B029-4852-8582-FD31F55E0A6D}"/>
              </a:ext>
            </a:extLst>
          </p:cNvPr>
          <p:cNvSpPr/>
          <p:nvPr/>
        </p:nvSpPr>
        <p:spPr>
          <a:xfrm>
            <a:off x="5657415" y="4879435"/>
            <a:ext cx="87716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本质论</a:t>
            </a:r>
          </a:p>
        </p:txBody>
      </p:sp>
      <p:sp>
        <p:nvSpPr>
          <p:cNvPr id="18" name="矩形 17">
            <a:extLst>
              <a:ext uri="{FF2B5EF4-FFF2-40B4-BE49-F238E27FC236}">
                <a16:creationId xmlns:a16="http://schemas.microsoft.com/office/drawing/2014/main" id="{637D762E-6922-4907-A5B9-CEBFCA3F2202}"/>
              </a:ext>
            </a:extLst>
          </p:cNvPr>
          <p:cNvSpPr/>
          <p:nvPr/>
        </p:nvSpPr>
        <p:spPr>
          <a:xfrm>
            <a:off x="8618576" y="2910505"/>
            <a:ext cx="1107996"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被动承受</a:t>
            </a:r>
          </a:p>
        </p:txBody>
      </p:sp>
      <p:sp>
        <p:nvSpPr>
          <p:cNvPr id="19" name="矩形 18">
            <a:extLst>
              <a:ext uri="{FF2B5EF4-FFF2-40B4-BE49-F238E27FC236}">
                <a16:creationId xmlns:a16="http://schemas.microsoft.com/office/drawing/2014/main" id="{3267FDB6-B354-4F35-8280-E816145D152C}"/>
              </a:ext>
            </a:extLst>
          </p:cNvPr>
          <p:cNvSpPr/>
          <p:nvPr/>
        </p:nvSpPr>
        <p:spPr>
          <a:xfrm>
            <a:off x="8156911" y="3590325"/>
            <a:ext cx="203132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事后型、亡羊补牢</a:t>
            </a:r>
          </a:p>
        </p:txBody>
      </p:sp>
      <p:sp>
        <p:nvSpPr>
          <p:cNvPr id="20" name="矩形 19">
            <a:extLst>
              <a:ext uri="{FF2B5EF4-FFF2-40B4-BE49-F238E27FC236}">
                <a16:creationId xmlns:a16="http://schemas.microsoft.com/office/drawing/2014/main" id="{EAAA7F1E-4F2E-4762-AF0C-B706FA8794D9}"/>
              </a:ext>
            </a:extLst>
          </p:cNvPr>
          <p:cNvSpPr/>
          <p:nvPr/>
        </p:nvSpPr>
        <p:spPr>
          <a:xfrm>
            <a:off x="8272326" y="4197858"/>
            <a:ext cx="1800493"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综合型、人机环</a:t>
            </a:r>
          </a:p>
        </p:txBody>
      </p:sp>
      <p:sp>
        <p:nvSpPr>
          <p:cNvPr id="21" name="矩形 20">
            <a:extLst>
              <a:ext uri="{FF2B5EF4-FFF2-40B4-BE49-F238E27FC236}">
                <a16:creationId xmlns:a16="http://schemas.microsoft.com/office/drawing/2014/main" id="{B5BBED2C-6B8D-45B8-B90A-37FA81D66112}"/>
              </a:ext>
            </a:extLst>
          </p:cNvPr>
          <p:cNvSpPr/>
          <p:nvPr/>
        </p:nvSpPr>
        <p:spPr>
          <a:xfrm>
            <a:off x="8387744" y="4879435"/>
            <a:ext cx="156966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预防型、超前</a:t>
            </a:r>
          </a:p>
        </p:txBody>
      </p:sp>
    </p:spTree>
    <p:extLst>
      <p:ext uri="{BB962C8B-B14F-4D97-AF65-F5344CB8AC3E}">
        <p14:creationId xmlns:p14="http://schemas.microsoft.com/office/powerpoint/2010/main" val="173216225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4700</Words>
  <Application>Microsoft Office PowerPoint</Application>
  <PresentationFormat>宽屏</PresentationFormat>
  <Paragraphs>509</Paragraphs>
  <Slides>69</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69</vt:i4>
      </vt:variant>
    </vt:vector>
  </HeadingPairs>
  <TitlesOfParts>
    <vt:vector size="80" baseType="lpstr">
      <vt:lpstr>Futura Medium</vt:lpstr>
      <vt:lpstr>等线</vt:lpstr>
      <vt:lpstr>等线 Light</vt:lpstr>
      <vt:lpstr>华文中宋</vt:lpstr>
      <vt:lpstr>楷体_GB2312</vt:lpstr>
      <vt:lpstr>宋体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东西文化差异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dc:creator>
  <cp:lastModifiedBy>MI</cp:lastModifiedBy>
  <cp:revision>4</cp:revision>
  <dcterms:created xsi:type="dcterms:W3CDTF">2018-05-22T05:21:54Z</dcterms:created>
  <dcterms:modified xsi:type="dcterms:W3CDTF">2022-03-09T05:48:15Z</dcterms:modified>
</cp:coreProperties>
</file>