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260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259" r:id="rId36"/>
    <p:sldId id="261" r:id="rId37"/>
    <p:sldId id="314" r:id="rId38"/>
    <p:sldId id="315" r:id="rId39"/>
    <p:sldId id="269" r:id="rId40"/>
    <p:sldId id="285" r:id="rId4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66E"/>
    <a:srgbClr val="348C8A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"/>
          <a:sy n="1" d="1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F5BF1-272E-49E3-93E1-E06993E93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1BD29-938D-41BC-BE92-68715A260A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1BD29-938D-41BC-BE92-68715A260A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1BD29-938D-41BC-BE92-68715A260A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1BD29-938D-41BC-BE92-68715A260A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ww.515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4D69-0121-4504-A5B3-8201F0E7C20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www.515ppt.c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9FCF-1404-499B-A9CF-FFC22B9B38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www.515ppt.c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568-776B-4EFC-B5B1-C99832F9CCC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79399"/>
            <a:ext cx="9144000" cy="4464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93" y="101598"/>
            <a:ext cx="762207" cy="76220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12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13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14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15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16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17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18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ww.515ppt.c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094-ACE9-4005-BA2B-1626D8E060E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19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20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21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22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23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24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25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26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27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28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ww.515ppt.c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91D-2455-48B2-9B91-E0846889B35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29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30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515ppt.com_31">
    <p:bg>
      <p:bgPr>
        <a:blipFill dpi="0"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0"/>
            <a:ext cx="9144000" cy="660399"/>
            <a:chOff x="0" y="4117589"/>
            <a:chExt cx="9144000" cy="1050471"/>
          </a:xfrm>
        </p:grpSpPr>
        <p:sp>
          <p:nvSpPr>
            <p:cNvPr id="4" name="矩形 3"/>
            <p:cNvSpPr/>
            <p:nvPr/>
          </p:nvSpPr>
          <p:spPr>
            <a:xfrm>
              <a:off x="0" y="4117589"/>
              <a:ext cx="9144000" cy="1050471"/>
            </a:xfrm>
            <a:prstGeom prst="rect">
              <a:avLst/>
            </a:prstGeom>
            <a:solidFill>
              <a:srgbClr val="006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166245"/>
              <a:ext cx="9144000" cy="2704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88900" y="6858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单击此处添加文字标题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98399"/>
            <a:ext cx="9144000" cy="44451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ww.515ppt.c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5556-9CF8-4BBB-8E37-286C3FFA2E3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ww.515ppt.c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915C-FF0C-4AF4-AD40-4F8A83A27B7C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ww.515ppt.c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29C6-EBDB-4D07-B656-521761270CD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ww.515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C9B2-CA6F-44A5-8918-EA6540081DEB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www.515ppt.c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07FC-FD70-4BD2-A2C7-E35148CE342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ww.515ppt.c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7179-FDA3-4D24-AC8A-9AD5CE4985D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EBA8F-4920-43BD-9F30-E3008F0C62D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2" y="2120212"/>
            <a:ext cx="2070788" cy="20707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文本框 5"/>
          <p:cNvSpPr txBox="1"/>
          <p:nvPr/>
        </p:nvSpPr>
        <p:spPr>
          <a:xfrm>
            <a:off x="2711450" y="2801766"/>
            <a:ext cx="5572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/>
              <a:t>企业</a:t>
            </a:r>
            <a:r>
              <a:rPr lang="zh-CN" altLang="en-US" sz="4000" b="1" smtClean="0"/>
              <a:t>安全用电管理培训 </a:t>
            </a:r>
            <a:endParaRPr lang="zh-CN" altLang="en-US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高压跨步触电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9024" y="1084595"/>
            <a:ext cx="3582133" cy="617691"/>
            <a:chOff x="6054237" y="1969129"/>
            <a:chExt cx="3082730" cy="617691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3082730" cy="561143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zh-CN" altLang="en-US" sz="2800" b="1" smtClean="0">
                  <a:solidFill>
                    <a:srgbClr val="0A766E"/>
                  </a:solidFill>
                </a:rPr>
                <a:t>什么是高压跨步触电</a:t>
              </a:r>
              <a:endParaRPr lang="zh-CN" altLang="en-US" sz="2800" b="1">
                <a:solidFill>
                  <a:srgbClr val="0A766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43240" y="2026261"/>
            <a:ext cx="435689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如果人或牲畜站在距离高压电线落地点</a:t>
            </a:r>
            <a:r>
              <a:rPr lang="en-US" altLang="zh-CN" sz="1600"/>
              <a:t>8</a:t>
            </a:r>
            <a:r>
              <a:rPr lang="zh-CN" altLang="en-US" sz="1600"/>
              <a:t>～</a:t>
            </a:r>
            <a:r>
              <a:rPr lang="en-US" altLang="zh-CN" sz="1600"/>
              <a:t>10</a:t>
            </a:r>
            <a:r>
              <a:rPr lang="zh-CN" altLang="en-US" sz="1600"/>
              <a:t>米以内。就可能发生触电事故，这种触电叫做跨步电压触电</a:t>
            </a:r>
            <a:endParaRPr lang="zh-CN" altLang="en-US" sz="1600"/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34" y="1583354"/>
            <a:ext cx="3466433" cy="2791698"/>
          </a:xfrm>
          <a:prstGeom prst="rect">
            <a:avLst/>
          </a:prstGeom>
          <a:solidFill>
            <a:schemeClr val="bg1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高压电弧触电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9024" y="1084595"/>
            <a:ext cx="3582133" cy="617691"/>
            <a:chOff x="6054237" y="1969129"/>
            <a:chExt cx="3082730" cy="617691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3082730" cy="561143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zh-CN" altLang="en-US" sz="2800" b="1" smtClean="0">
                  <a:solidFill>
                    <a:srgbClr val="0A766E"/>
                  </a:solidFill>
                </a:rPr>
                <a:t>什么是高压电弧触电</a:t>
              </a:r>
              <a:endParaRPr lang="zh-CN" altLang="en-US" sz="2800" b="1">
                <a:solidFill>
                  <a:srgbClr val="0A766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43240" y="2026261"/>
            <a:ext cx="4356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高压电弧触电是指人靠近高压线</a:t>
            </a:r>
            <a:r>
              <a:rPr lang="en-US" altLang="zh-CN" sz="1600"/>
              <a:t>(</a:t>
            </a:r>
            <a:r>
              <a:rPr lang="zh-CN" altLang="en-US" sz="1600"/>
              <a:t>高压带电体</a:t>
            </a:r>
            <a:r>
              <a:rPr lang="en-US" altLang="zh-CN" sz="1600"/>
              <a:t>),</a:t>
            </a:r>
            <a:r>
              <a:rPr lang="zh-CN" altLang="en-US" sz="1600"/>
              <a:t>造成弧光放电而触电</a:t>
            </a:r>
            <a:r>
              <a:rPr lang="en-US" altLang="zh-CN" sz="1600"/>
              <a:t>.</a:t>
            </a:r>
            <a:endParaRPr lang="en-US" altLang="zh-CN" sz="1600"/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0A766E"/>
                </a:solidFill>
              </a:rPr>
              <a:t>电压越高</a:t>
            </a:r>
            <a:r>
              <a:rPr lang="en-US" altLang="zh-CN" sz="1600" b="1">
                <a:solidFill>
                  <a:srgbClr val="0A766E"/>
                </a:solidFill>
              </a:rPr>
              <a:t>,</a:t>
            </a:r>
            <a:r>
              <a:rPr lang="zh-CN" altLang="en-US" sz="1600" b="1">
                <a:solidFill>
                  <a:srgbClr val="0A766E"/>
                </a:solidFill>
              </a:rPr>
              <a:t>对人身的危险性越大</a:t>
            </a:r>
            <a:r>
              <a:rPr lang="en-US" altLang="zh-CN" sz="1600" b="1">
                <a:solidFill>
                  <a:srgbClr val="0A766E"/>
                </a:solidFill>
              </a:rPr>
              <a:t>.</a:t>
            </a:r>
            <a:endParaRPr lang="zh-CN" altLang="en-US" sz="1600" b="1">
              <a:solidFill>
                <a:srgbClr val="0A766E"/>
              </a:solidFill>
            </a:endParaRPr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34" y="1583354"/>
            <a:ext cx="3466433" cy="2791698"/>
          </a:xfrm>
          <a:prstGeom prst="rect">
            <a:avLst/>
          </a:prstGeom>
          <a:solidFill>
            <a:schemeClr val="bg1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3" y="3823738"/>
            <a:ext cx="895402" cy="895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矩形 9"/>
          <p:cNvSpPr/>
          <p:nvPr/>
        </p:nvSpPr>
        <p:spPr>
          <a:xfrm>
            <a:off x="1523292" y="1955800"/>
            <a:ext cx="6097416" cy="1974897"/>
          </a:xfrm>
          <a:prstGeom prst="rect">
            <a:avLst/>
          </a:prstGeom>
          <a:solidFill>
            <a:srgbClr val="005A4E">
              <a:alpha val="77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1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birthday girl"/>
          <p:cNvSpPr txBox="1"/>
          <p:nvPr/>
        </p:nvSpPr>
        <p:spPr>
          <a:xfrm>
            <a:off x="2348005" y="2791891"/>
            <a:ext cx="44023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安全用电预防措施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42632" y="1087382"/>
            <a:ext cx="1564083" cy="1564082"/>
            <a:chOff x="933450" y="1905000"/>
            <a:chExt cx="3048000" cy="3048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r="21875"/>
            <a:stretch>
              <a:fillRect/>
            </a:stretch>
          </p:blipFill>
          <p:spPr>
            <a:xfrm>
              <a:off x="933450" y="1905000"/>
              <a:ext cx="3048000" cy="3048000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291019" y="2379175"/>
              <a:ext cx="2118593" cy="215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安全用电预防措施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9025" y="1084595"/>
            <a:ext cx="2871714" cy="617691"/>
            <a:chOff x="6054237" y="1969129"/>
            <a:chExt cx="3082730" cy="617691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3082730" cy="561143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en-US" altLang="zh-CN" sz="2800" b="1" smtClean="0">
                  <a:solidFill>
                    <a:srgbClr val="0A766E"/>
                  </a:solidFill>
                </a:rPr>
                <a:t>1.</a:t>
              </a:r>
              <a:r>
                <a:rPr lang="zh-CN" altLang="en-US" sz="2800" b="1" smtClean="0">
                  <a:solidFill>
                    <a:srgbClr val="0A766E"/>
                  </a:solidFill>
                </a:rPr>
                <a:t>思想重视</a:t>
              </a:r>
              <a:endParaRPr lang="zh-CN" altLang="en-US" sz="2800" b="1">
                <a:solidFill>
                  <a:srgbClr val="0A766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43241" y="2026261"/>
            <a:ext cx="36183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自觉提高安全用电意识和觉悟，坚持“</a:t>
            </a:r>
            <a:r>
              <a:rPr lang="zh-CN" altLang="en-US" sz="2400" b="1">
                <a:solidFill>
                  <a:srgbClr val="0A766E"/>
                </a:solidFill>
              </a:rPr>
              <a:t>安全第一，预防为主</a:t>
            </a:r>
            <a:r>
              <a:rPr lang="zh-CN" altLang="en-US" sz="1600"/>
              <a:t>”的思想，确保生命和财产安全，从内心真正的重视安全，促进安全生产。</a:t>
            </a:r>
            <a:endParaRPr lang="zh-CN" altLang="en-US" sz="1600"/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r="6893"/>
          <a:stretch>
            <a:fillRect/>
          </a:stretch>
        </p:blipFill>
        <p:spPr>
          <a:xfrm flipH="1">
            <a:off x="4234770" y="1421714"/>
            <a:ext cx="1903501" cy="1291492"/>
          </a:xfrm>
          <a:prstGeom prst="rect">
            <a:avLst/>
          </a:prstGeom>
          <a:solidFill>
            <a:schemeClr val="bg1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" b="10088"/>
          <a:stretch>
            <a:fillRect/>
          </a:stretch>
        </p:blipFill>
        <p:spPr>
          <a:xfrm flipH="1">
            <a:off x="4248470" y="3616395"/>
            <a:ext cx="1889801" cy="1292864"/>
          </a:xfrm>
          <a:prstGeom prst="rect">
            <a:avLst/>
          </a:prstGeom>
          <a:solidFill>
            <a:schemeClr val="bg1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0947" y="2903424"/>
            <a:ext cx="1790980" cy="1292864"/>
          </a:xfrm>
          <a:prstGeom prst="rect">
            <a:avLst/>
          </a:prstGeom>
          <a:solidFill>
            <a:schemeClr val="bg1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安全用电预防措施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34431" y="1084595"/>
            <a:ext cx="3949181" cy="927217"/>
            <a:chOff x="5996730" y="1969129"/>
            <a:chExt cx="3082730" cy="927217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996730" y="2088982"/>
              <a:ext cx="3082730" cy="807364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en-US" altLang="zh-CN" sz="2200" b="1" smtClean="0">
                  <a:solidFill>
                    <a:srgbClr val="0A766E"/>
                  </a:solidFill>
                </a:rPr>
                <a:t>2.</a:t>
              </a:r>
              <a:r>
                <a:rPr lang="zh-CN" altLang="en-US" sz="2200" b="1" smtClean="0">
                  <a:solidFill>
                    <a:srgbClr val="0A766E"/>
                  </a:solidFill>
                </a:rPr>
                <a:t>不</a:t>
              </a:r>
              <a:r>
                <a:rPr lang="zh-CN" altLang="en-US" sz="2200" b="1">
                  <a:solidFill>
                    <a:srgbClr val="0A766E"/>
                  </a:solidFill>
                </a:rPr>
                <a:t>私自拉线与违章使用电器</a:t>
              </a:r>
              <a:endParaRPr lang="zh-CN" altLang="en-US" sz="2200" b="1">
                <a:solidFill>
                  <a:srgbClr val="0A766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43241" y="2026261"/>
            <a:ext cx="3618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/>
              <a:t>不可令电源超负荷工作</a:t>
            </a:r>
            <a:endParaRPr lang="zh-CN" altLang="en-US" sz="1600" b="1"/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3" y="2624451"/>
            <a:ext cx="2884139" cy="2212922"/>
          </a:xfrm>
          <a:prstGeom prst="rect">
            <a:avLst/>
          </a:prstGeom>
          <a:solidFill>
            <a:schemeClr val="bg1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7" y="1807168"/>
            <a:ext cx="4208616" cy="3030205"/>
          </a:xfrm>
          <a:prstGeom prst="rect">
            <a:avLst/>
          </a:prstGeom>
          <a:solidFill>
            <a:schemeClr val="bg1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安全用电预防措施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193198" y="1153540"/>
            <a:ext cx="4595657" cy="555686"/>
            <a:chOff x="6054237" y="1969129"/>
            <a:chExt cx="2967718" cy="617691"/>
          </a:xfrm>
        </p:grpSpPr>
        <p:sp>
          <p:nvSpPr>
            <p:cNvPr id="14" name="圆角矩形 13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54237" y="2025679"/>
              <a:ext cx="2967718" cy="521122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en-US" altLang="zh-CN" sz="2200" b="1" smtClean="0">
                  <a:solidFill>
                    <a:srgbClr val="0A766E"/>
                  </a:solidFill>
                </a:rPr>
                <a:t>3.</a:t>
              </a:r>
              <a:r>
                <a:rPr lang="zh-CN" altLang="en-US" sz="2200" b="1" smtClean="0">
                  <a:solidFill>
                    <a:srgbClr val="0A766E"/>
                  </a:solidFill>
                </a:rPr>
                <a:t>保持绝缘部位干燥</a:t>
              </a:r>
              <a:endParaRPr lang="zh-CN" altLang="en-US" sz="2200" b="1" smtClean="0">
                <a:solidFill>
                  <a:srgbClr val="0A766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93198" y="1951890"/>
            <a:ext cx="5038790" cy="491906"/>
            <a:chOff x="6054237" y="1969132"/>
            <a:chExt cx="2967718" cy="617691"/>
          </a:xfrm>
        </p:grpSpPr>
        <p:sp>
          <p:nvSpPr>
            <p:cNvPr id="17" name="圆角矩形 16"/>
            <p:cNvSpPr/>
            <p:nvPr/>
          </p:nvSpPr>
          <p:spPr>
            <a:xfrm>
              <a:off x="6054237" y="1969132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054237" y="1972678"/>
              <a:ext cx="2967718" cy="588690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en-US" altLang="zh-CN" sz="2200" b="1" smtClean="0">
                  <a:solidFill>
                    <a:srgbClr val="0A766E"/>
                  </a:solidFill>
                </a:rPr>
                <a:t>4.</a:t>
              </a:r>
              <a:r>
                <a:rPr lang="zh-CN" altLang="en-US" sz="2200" b="1" smtClean="0">
                  <a:solidFill>
                    <a:srgbClr val="0A766E"/>
                  </a:solidFill>
                </a:rPr>
                <a:t>使用金属外壳的电器一定要接地</a:t>
              </a:r>
              <a:endParaRPr lang="zh-CN" altLang="en-US" sz="2200" b="1" smtClean="0">
                <a:solidFill>
                  <a:srgbClr val="0A766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93198" y="2691938"/>
            <a:ext cx="7805574" cy="568516"/>
            <a:chOff x="6054237" y="1969129"/>
            <a:chExt cx="2967718" cy="617691"/>
          </a:xfrm>
        </p:grpSpPr>
        <p:sp>
          <p:nvSpPr>
            <p:cNvPr id="20" name="圆角矩形 1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054237" y="2025677"/>
              <a:ext cx="2967718" cy="509361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en-US" altLang="zh-CN" sz="2200" b="1" smtClean="0">
                  <a:solidFill>
                    <a:srgbClr val="0A766E"/>
                  </a:solidFill>
                </a:rPr>
                <a:t>5</a:t>
              </a:r>
              <a:r>
                <a:rPr lang="en-US" altLang="zh-CN" sz="2200" b="1">
                  <a:solidFill>
                    <a:srgbClr val="0A766E"/>
                  </a:solidFill>
                </a:rPr>
                <a:t>.</a:t>
              </a:r>
              <a:r>
                <a:rPr lang="zh-CN" altLang="en-US" sz="2200" b="1" smtClean="0">
                  <a:solidFill>
                    <a:srgbClr val="0A766E"/>
                  </a:solidFill>
                </a:rPr>
                <a:t>由专业电工定期检查及维修电器、电闸及插座</a:t>
              </a:r>
              <a:endParaRPr lang="zh-CN" altLang="en-US" sz="2200" b="1" smtClean="0">
                <a:solidFill>
                  <a:srgbClr val="0A766E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193198" y="3432075"/>
            <a:ext cx="66089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smtClean="0"/>
              <a:t>不能私拆灯具、开关、插座等电器设备，不要使用灯具烘烤衣物或挪作其它用途；当漏电保护器（俗称漏电开关）出现跳闸现象时，不能私自重新合闸。</a:t>
            </a:r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安全用电预防措施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9024" y="1084595"/>
            <a:ext cx="3462557" cy="617691"/>
            <a:chOff x="6054237" y="1969129"/>
            <a:chExt cx="3082730" cy="617691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3082730" cy="468810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en-US" altLang="zh-CN" sz="2200" b="1" smtClean="0">
                  <a:solidFill>
                    <a:srgbClr val="0A766E"/>
                  </a:solidFill>
                </a:rPr>
                <a:t>6.</a:t>
              </a:r>
              <a:r>
                <a:rPr lang="zh-CN" altLang="en-US" sz="2200" b="1" smtClean="0">
                  <a:solidFill>
                    <a:srgbClr val="0A766E"/>
                  </a:solidFill>
                </a:rPr>
                <a:t>确保电器设备良好散热</a:t>
              </a:r>
              <a:endParaRPr lang="zh-CN" altLang="en-US" sz="2200" b="1">
                <a:solidFill>
                  <a:srgbClr val="0A766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43241" y="2026261"/>
            <a:ext cx="361834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如电视机、电热开水器、电脑、音响等，不能在其周围堆放易燃易爆物品及杂物、防止因散热不良而损坏设备或引起火灾。</a:t>
            </a:r>
            <a:endParaRPr lang="zh-CN" altLang="en-US" sz="1600"/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2"/>
          <a:stretch>
            <a:fillRect/>
          </a:stretch>
        </p:blipFill>
        <p:spPr>
          <a:xfrm>
            <a:off x="3997242" y="1254296"/>
            <a:ext cx="2506799" cy="166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3"/>
          <a:stretch>
            <a:fillRect/>
          </a:stretch>
        </p:blipFill>
        <p:spPr>
          <a:xfrm>
            <a:off x="5633561" y="3052688"/>
            <a:ext cx="3060271" cy="2029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安全用电预防措施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193198" y="1153540"/>
            <a:ext cx="4595657" cy="555686"/>
            <a:chOff x="6054237" y="1969129"/>
            <a:chExt cx="2967718" cy="617691"/>
          </a:xfrm>
        </p:grpSpPr>
        <p:sp>
          <p:nvSpPr>
            <p:cNvPr id="14" name="圆角矩形 13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54237" y="2025679"/>
              <a:ext cx="2967718" cy="521121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en-US" altLang="zh-CN" sz="2200" b="1" smtClean="0">
                  <a:solidFill>
                    <a:srgbClr val="0A766E"/>
                  </a:solidFill>
                </a:rPr>
                <a:t>7.</a:t>
              </a:r>
              <a:r>
                <a:rPr lang="zh-CN" altLang="en-US" sz="2200" b="1">
                  <a:solidFill>
                    <a:srgbClr val="0A766E"/>
                  </a:solidFill>
                </a:rPr>
                <a:t>移动电器设备时，必须切断电源</a:t>
              </a:r>
              <a:endParaRPr lang="zh-CN" altLang="en-US" sz="2200" b="1" smtClean="0">
                <a:solidFill>
                  <a:srgbClr val="0A766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93198" y="1951891"/>
            <a:ext cx="6199374" cy="491906"/>
            <a:chOff x="6054237" y="1969132"/>
            <a:chExt cx="2967718" cy="617691"/>
          </a:xfrm>
        </p:grpSpPr>
        <p:sp>
          <p:nvSpPr>
            <p:cNvPr id="17" name="圆角矩形 16"/>
            <p:cNvSpPr/>
            <p:nvPr/>
          </p:nvSpPr>
          <p:spPr>
            <a:xfrm>
              <a:off x="6054237" y="1969132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A766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054237" y="1972678"/>
              <a:ext cx="2967718" cy="588689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en-US" altLang="zh-CN" sz="2200" b="1" smtClean="0">
                  <a:solidFill>
                    <a:srgbClr val="0A766E"/>
                  </a:solidFill>
                </a:rPr>
                <a:t>8.</a:t>
              </a:r>
              <a:r>
                <a:rPr lang="zh-CN" altLang="en-US" sz="2200" b="1">
                  <a:solidFill>
                    <a:srgbClr val="0A766E"/>
                  </a:solidFill>
                </a:rPr>
                <a:t>发现电线破损要及时更换或用绝缘胶布扎好</a:t>
              </a:r>
              <a:endParaRPr lang="zh-CN" altLang="en-US" sz="2200" b="1">
                <a:solidFill>
                  <a:srgbClr val="0A766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93199" y="2691938"/>
            <a:ext cx="6494796" cy="1705796"/>
            <a:chOff x="6054237" y="1969129"/>
            <a:chExt cx="3008313" cy="1853343"/>
          </a:xfrm>
        </p:grpSpPr>
        <p:sp>
          <p:nvSpPr>
            <p:cNvPr id="20" name="圆角矩形 19"/>
            <p:cNvSpPr/>
            <p:nvPr/>
          </p:nvSpPr>
          <p:spPr>
            <a:xfrm>
              <a:off x="6054237" y="1969129"/>
              <a:ext cx="3008313" cy="18533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054237" y="2025677"/>
              <a:ext cx="2930121" cy="1796795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b="1" smtClean="0">
                  <a:solidFill>
                    <a:srgbClr val="0A766E"/>
                  </a:solidFill>
                </a:rPr>
                <a:t>9.</a:t>
              </a:r>
              <a:r>
                <a:rPr lang="zh-CN" altLang="en-US" sz="2200" b="1" smtClean="0">
                  <a:solidFill>
                    <a:srgbClr val="0A766E"/>
                  </a:solidFill>
                </a:rPr>
                <a:t>发现</a:t>
              </a:r>
              <a:r>
                <a:rPr lang="zh-CN" altLang="en-US" sz="2200" b="1">
                  <a:solidFill>
                    <a:srgbClr val="0A766E"/>
                  </a:solidFill>
                </a:rPr>
                <a:t>电器设备冒烟或闻到异味（焦味）时，要迅速切断电源，通知电工检查和维修， 避免扩大故障范围和发生触电事故。</a:t>
              </a:r>
              <a:endParaRPr lang="zh-CN" altLang="en-US" sz="2200" b="1">
                <a:solidFill>
                  <a:srgbClr val="0A766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安全用电预防措施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193198" y="1153539"/>
            <a:ext cx="6325984" cy="1266104"/>
            <a:chOff x="6054237" y="1969127"/>
            <a:chExt cx="2967718" cy="1399559"/>
          </a:xfrm>
        </p:grpSpPr>
        <p:sp>
          <p:nvSpPr>
            <p:cNvPr id="14" name="圆角矩形 13"/>
            <p:cNvSpPr/>
            <p:nvPr/>
          </p:nvSpPr>
          <p:spPr>
            <a:xfrm>
              <a:off x="6054237" y="1969127"/>
              <a:ext cx="2967718" cy="139955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54237" y="2025679"/>
              <a:ext cx="2967718" cy="1203220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b="1" smtClean="0">
                  <a:solidFill>
                    <a:srgbClr val="0A766E"/>
                  </a:solidFill>
                </a:rPr>
                <a:t>10.</a:t>
              </a:r>
              <a:r>
                <a:rPr lang="zh-CN" altLang="en-US" sz="2200" b="1">
                  <a:solidFill>
                    <a:srgbClr val="0A766E"/>
                  </a:solidFill>
                </a:rPr>
                <a:t>操作者在电工维修设备的时侯，不能擅自离开，要进行监护，等待维修完毕后的试车。</a:t>
              </a:r>
              <a:endParaRPr lang="zh-CN" altLang="en-US" sz="2200" b="1">
                <a:solidFill>
                  <a:srgbClr val="0A766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93199" y="2691937"/>
            <a:ext cx="7078604" cy="2266925"/>
            <a:chOff x="6054237" y="1969128"/>
            <a:chExt cx="3008313" cy="2463009"/>
          </a:xfrm>
        </p:grpSpPr>
        <p:sp>
          <p:nvSpPr>
            <p:cNvPr id="20" name="圆角矩形 19"/>
            <p:cNvSpPr/>
            <p:nvPr/>
          </p:nvSpPr>
          <p:spPr>
            <a:xfrm>
              <a:off x="6054237" y="1969128"/>
              <a:ext cx="3008313" cy="24630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054237" y="2025677"/>
              <a:ext cx="2930121" cy="2348553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b="1" smtClean="0">
                  <a:solidFill>
                    <a:srgbClr val="0A766E"/>
                  </a:solidFill>
                </a:rPr>
                <a:t>11.</a:t>
              </a:r>
              <a:r>
                <a:rPr lang="zh-CN" altLang="en-US" sz="2200" b="1">
                  <a:solidFill>
                    <a:srgbClr val="0A766E"/>
                  </a:solidFill>
                </a:rPr>
                <a:t>熟悉自己生产现场或宿舍主空气断路器（俗称总闸）位置（如车间、施工现场、办公室、宿舍等），一旦发生火灾、触电或其它电气事故时，应第一时间切断电源</a:t>
              </a:r>
              <a:r>
                <a:rPr lang="en-US" altLang="zh-CN" sz="2200" b="1">
                  <a:solidFill>
                    <a:srgbClr val="0A766E"/>
                  </a:solidFill>
                </a:rPr>
                <a:t>,</a:t>
              </a:r>
              <a:r>
                <a:rPr lang="zh-CN" altLang="en-US" sz="2200" b="1">
                  <a:solidFill>
                    <a:srgbClr val="0A766E"/>
                  </a:solidFill>
                </a:rPr>
                <a:t>避免造成更大的财产损失和人身伤亡事故。</a:t>
              </a:r>
              <a:endParaRPr lang="zh-CN" altLang="en-US" sz="2200" b="1">
                <a:solidFill>
                  <a:srgbClr val="0A766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安全用电预防措施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193198" y="1153539"/>
            <a:ext cx="6325984" cy="2187538"/>
            <a:chOff x="6054237" y="1969127"/>
            <a:chExt cx="2967718" cy="1814446"/>
          </a:xfrm>
        </p:grpSpPr>
        <p:sp>
          <p:nvSpPr>
            <p:cNvPr id="14" name="圆角矩形 13"/>
            <p:cNvSpPr/>
            <p:nvPr/>
          </p:nvSpPr>
          <p:spPr>
            <a:xfrm>
              <a:off x="6054237" y="1969127"/>
              <a:ext cx="2967718" cy="139955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54237" y="2025678"/>
              <a:ext cx="2967718" cy="1757895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b="1" smtClean="0">
                  <a:solidFill>
                    <a:srgbClr val="0A766E"/>
                  </a:solidFill>
                </a:rPr>
                <a:t>10.</a:t>
              </a:r>
              <a:r>
                <a:rPr lang="zh-CN" altLang="en-US" sz="2200" b="1">
                  <a:solidFill>
                    <a:srgbClr val="0A766E"/>
                  </a:solidFill>
                </a:rPr>
                <a:t>珍惜电力资源，养成安全用电和节约用电的良好习惯，当要长时间离开或不使用时，要确定切断电源（特别是电热电器）的情况下才能离开。</a:t>
              </a:r>
              <a:endParaRPr lang="zh-CN" altLang="en-US" sz="2200" b="1">
                <a:solidFill>
                  <a:srgbClr val="0A766E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9715" y="3068101"/>
            <a:ext cx="2661779" cy="1921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73" y="3068101"/>
            <a:ext cx="2696151" cy="1941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3247573" y="-1130782"/>
            <a:ext cx="2286000" cy="2286000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47461" y="169381"/>
            <a:ext cx="1423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CONTENTS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47464" y="1651217"/>
            <a:ext cx="3549529" cy="512537"/>
          </a:xfrm>
          <a:prstGeom prst="roundRect">
            <a:avLst/>
          </a:prstGeom>
          <a:solidFill>
            <a:srgbClr val="13A0A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8848" tIns="39425" rIns="78848" bIns="39425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一部分：</a:t>
            </a:r>
            <a:r>
              <a:rPr lang="zh-CN" altLang="en-US" sz="2000" b="1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触电的危害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47464" y="2564023"/>
            <a:ext cx="3549529" cy="512537"/>
          </a:xfrm>
          <a:prstGeom prst="roundRect">
            <a:avLst/>
          </a:prstGeom>
          <a:solidFill>
            <a:srgbClr val="13A0A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8848" tIns="39425" rIns="78848" bIns="39425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第二部分：触电的方式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47464" y="3445451"/>
            <a:ext cx="3549529" cy="512537"/>
          </a:xfrm>
          <a:prstGeom prst="roundRect">
            <a:avLst/>
          </a:prstGeom>
          <a:solidFill>
            <a:srgbClr val="13A0A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8848" tIns="39425" rIns="78848" bIns="39425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第三部分：安全用电预防措施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47464" y="4326878"/>
            <a:ext cx="3549529" cy="512537"/>
          </a:xfrm>
          <a:prstGeom prst="roundRect">
            <a:avLst/>
          </a:prstGeom>
          <a:solidFill>
            <a:srgbClr val="13A0A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8848" tIns="39425" rIns="78848" bIns="39425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第四部分：触电急救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887473" y="2482663"/>
            <a:ext cx="3549529" cy="512537"/>
          </a:xfrm>
          <a:prstGeom prst="roundRect">
            <a:avLst/>
          </a:prstGeom>
          <a:solidFill>
            <a:srgbClr val="13A0A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8848" tIns="39425" rIns="78848" bIns="39425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第五部分：时间就是生命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887473" y="3364091"/>
            <a:ext cx="3549529" cy="512537"/>
          </a:xfrm>
          <a:prstGeom prst="roundRect">
            <a:avLst/>
          </a:prstGeom>
          <a:solidFill>
            <a:srgbClr val="13A0A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8848" tIns="39425" rIns="78848" bIns="39425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第六部分：安全自省五步法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887473" y="4245518"/>
            <a:ext cx="3549529" cy="512537"/>
          </a:xfrm>
          <a:prstGeom prst="roundRect">
            <a:avLst/>
          </a:prstGeom>
          <a:solidFill>
            <a:srgbClr val="13A0A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8848" tIns="39425" rIns="78848" bIns="39425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第七部分：安全用电常识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1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2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3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4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5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6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grpId="7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1" animBg="1"/>
      <p:bldP spid="15" grpId="2" animBg="1"/>
      <p:bldP spid="16" grpId="3" animBg="1"/>
      <p:bldP spid="17" grpId="4" animBg="1"/>
      <p:bldP spid="24" grpId="5" animBg="1"/>
      <p:bldP spid="25" grpId="6" animBg="1"/>
      <p:bldP spid="26" grpId="7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3" y="3823738"/>
            <a:ext cx="895402" cy="895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矩形 9"/>
          <p:cNvSpPr/>
          <p:nvPr/>
        </p:nvSpPr>
        <p:spPr>
          <a:xfrm>
            <a:off x="1523292" y="1955800"/>
            <a:ext cx="6097416" cy="1974897"/>
          </a:xfrm>
          <a:prstGeom prst="rect">
            <a:avLst/>
          </a:prstGeom>
          <a:solidFill>
            <a:srgbClr val="005A4E">
              <a:alpha val="77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1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birthday girl"/>
          <p:cNvSpPr txBox="1"/>
          <p:nvPr/>
        </p:nvSpPr>
        <p:spPr>
          <a:xfrm>
            <a:off x="2348005" y="2791891"/>
            <a:ext cx="44023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触电急救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42632" y="1087382"/>
            <a:ext cx="1564083" cy="1564082"/>
            <a:chOff x="933450" y="1905000"/>
            <a:chExt cx="3048000" cy="3048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r="21875"/>
            <a:stretch>
              <a:fillRect/>
            </a:stretch>
          </p:blipFill>
          <p:spPr>
            <a:xfrm>
              <a:off x="933450" y="1905000"/>
              <a:ext cx="3048000" cy="3048000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16010" y="2379175"/>
              <a:ext cx="2068611" cy="215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触电急救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9024" y="1084595"/>
            <a:ext cx="3462557" cy="617691"/>
            <a:chOff x="6054237" y="1969129"/>
            <a:chExt cx="3082730" cy="617691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3082730" cy="530365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zh-CN" altLang="en-US" sz="2600" b="1" smtClean="0">
                  <a:solidFill>
                    <a:srgbClr val="0A766E"/>
                  </a:solidFill>
                </a:rPr>
                <a:t>急救措施</a:t>
              </a:r>
              <a:r>
                <a:rPr lang="en-US" altLang="zh-CN" sz="2600" b="1" smtClean="0">
                  <a:solidFill>
                    <a:srgbClr val="0A766E"/>
                  </a:solidFill>
                </a:rPr>
                <a:t>1</a:t>
              </a:r>
              <a:endParaRPr lang="zh-CN" altLang="en-US" sz="2600" b="1">
                <a:solidFill>
                  <a:srgbClr val="0A766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43241" y="2026261"/>
            <a:ext cx="3885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触电急救应分秒必争，一经明确心跳、呼吸停止的，立即就地</a:t>
            </a:r>
            <a:r>
              <a:rPr lang="zh-CN" altLang="en-US" sz="1600" b="1">
                <a:solidFill>
                  <a:srgbClr val="0A766E"/>
                </a:solidFill>
              </a:rPr>
              <a:t>迅速用心肺复苏法进行抢救</a:t>
            </a:r>
            <a:r>
              <a:rPr lang="zh-CN" altLang="en-US" sz="1600"/>
              <a:t>，并坚持不断地进行，同时及早与医疗急救中心联系，争取医务人员接替救治。</a:t>
            </a:r>
            <a:endParaRPr lang="en-US" altLang="zh-CN" sz="1600"/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76" y="1671508"/>
            <a:ext cx="3560628" cy="3065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触电急救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9024" y="1084595"/>
            <a:ext cx="3462557" cy="617691"/>
            <a:chOff x="6054237" y="1969129"/>
            <a:chExt cx="3082730" cy="617691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3082730" cy="530365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zh-CN" altLang="en-US" sz="2600" b="1" smtClean="0">
                  <a:solidFill>
                    <a:srgbClr val="0A766E"/>
                  </a:solidFill>
                </a:rPr>
                <a:t>急救措施</a:t>
              </a:r>
              <a:r>
                <a:rPr lang="en-US" altLang="zh-CN" sz="2600" b="1" smtClean="0">
                  <a:solidFill>
                    <a:srgbClr val="0A766E"/>
                  </a:solidFill>
                </a:rPr>
                <a:t>2</a:t>
              </a:r>
              <a:endParaRPr lang="zh-CN" altLang="en-US" sz="2600" b="1">
                <a:solidFill>
                  <a:srgbClr val="0A766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43241" y="2026261"/>
            <a:ext cx="3885627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在医务人员未接替救治前，</a:t>
            </a:r>
            <a:r>
              <a:rPr lang="zh-CN" altLang="en-US" sz="1600" b="1">
                <a:solidFill>
                  <a:srgbClr val="0A766E"/>
                </a:solidFill>
              </a:rPr>
              <a:t>不应放弃现场抢救</a:t>
            </a:r>
            <a:r>
              <a:rPr lang="zh-CN" altLang="en-US" sz="1600"/>
              <a:t>，更不能只根据没有呼吸或脉搏的表现，擅自判定伤员死亡，放弃抢救。只有医生有权做出伤员死亡的诊断。与医务人员接替时，应提醒医务人员在触电者转移到医院的过程中不得间断抢救。</a:t>
            </a:r>
            <a:endParaRPr lang="zh-CN" altLang="en-US" sz="1600"/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71" y="1702286"/>
            <a:ext cx="3419695" cy="2828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28768" y="68589"/>
            <a:ext cx="253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触电急救知识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9023" y="1485525"/>
            <a:ext cx="3462558" cy="2706648"/>
            <a:chOff x="6054236" y="1969129"/>
            <a:chExt cx="3082731" cy="2706648"/>
          </a:xfrm>
        </p:grpSpPr>
        <p:sp>
          <p:nvSpPr>
            <p:cNvPr id="40" name="圆角矩形 39"/>
            <p:cNvSpPr/>
            <p:nvPr/>
          </p:nvSpPr>
          <p:spPr>
            <a:xfrm>
              <a:off x="6054236" y="1969129"/>
              <a:ext cx="3082730" cy="27066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3082730" cy="2530913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600" b="1" smtClean="0">
                  <a:solidFill>
                    <a:srgbClr val="0A766E"/>
                  </a:solidFill>
                </a:rPr>
                <a:t>1.</a:t>
              </a:r>
              <a:r>
                <a:rPr lang="zh-CN" altLang="en-US" sz="2600" b="1" smtClean="0">
                  <a:solidFill>
                    <a:srgbClr val="0A766E"/>
                  </a:solidFill>
                </a:rPr>
                <a:t>发现</a:t>
              </a:r>
              <a:r>
                <a:rPr lang="zh-CN" altLang="en-US" sz="2600" b="1">
                  <a:solidFill>
                    <a:srgbClr val="0A766E"/>
                  </a:solidFill>
                </a:rPr>
                <a:t>有人触电应迅速使触电者脱离电源，可用带绝缘手柄的工具切断电源</a:t>
              </a:r>
              <a:endParaRPr lang="zh-CN" altLang="en-US" sz="2600" b="1">
                <a:solidFill>
                  <a:srgbClr val="0A766E"/>
                </a:solidFill>
              </a:endParaRPr>
            </a:p>
          </p:txBody>
        </p:sp>
      </p:grp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85" y="1616846"/>
            <a:ext cx="3991182" cy="276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28768" y="68589"/>
            <a:ext cx="253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触电急救知识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9024" y="1717641"/>
            <a:ext cx="3462557" cy="2615207"/>
            <a:chOff x="6054237" y="1808974"/>
            <a:chExt cx="3082730" cy="2706648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808974"/>
              <a:ext cx="3082730" cy="27066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3082730" cy="1855728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600" b="1" smtClean="0">
                  <a:solidFill>
                    <a:srgbClr val="0A766E"/>
                  </a:solidFill>
                </a:rPr>
                <a:t>1.</a:t>
              </a:r>
              <a:r>
                <a:rPr lang="zh-CN" altLang="en-US" sz="2600" b="1">
                  <a:solidFill>
                    <a:srgbClr val="0A766E"/>
                  </a:solidFill>
                </a:rPr>
                <a:t>用干燥工具挑开触电者身上或身下的电源</a:t>
              </a:r>
              <a:r>
                <a:rPr lang="zh-CN" altLang="en-US" sz="2600" b="1" smtClean="0">
                  <a:solidFill>
                    <a:srgbClr val="0A766E"/>
                  </a:solidFill>
                </a:rPr>
                <a:t>线</a:t>
              </a:r>
              <a:endParaRPr lang="zh-CN" altLang="en-US" sz="2600" b="1">
                <a:solidFill>
                  <a:srgbClr val="0A766E"/>
                </a:solidFill>
              </a:endParaRPr>
            </a:p>
          </p:txBody>
        </p:sp>
      </p:grp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05" y="1470075"/>
            <a:ext cx="3376246" cy="308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2"/>
          <p:cNvSpPr txBox="1"/>
          <p:nvPr/>
        </p:nvSpPr>
        <p:spPr>
          <a:xfrm>
            <a:off x="4698032" y="2848005"/>
            <a:ext cx="1668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0A766E"/>
                </a:solidFill>
              </a:rPr>
              <a:t>切勿用手触及带电者</a:t>
            </a:r>
            <a:endParaRPr lang="zh-CN" altLang="en-US" sz="1600" b="1">
              <a:solidFill>
                <a:srgbClr val="0A766E"/>
              </a:solidFill>
            </a:endParaRPr>
          </a:p>
        </p:txBody>
      </p:sp>
      <p:sp>
        <p:nvSpPr>
          <p:cNvPr id="40" name="TextBox 3"/>
          <p:cNvSpPr txBox="1"/>
          <p:nvPr/>
        </p:nvSpPr>
        <p:spPr>
          <a:xfrm>
            <a:off x="2937617" y="3557248"/>
            <a:ext cx="1353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0A766E"/>
                </a:solidFill>
              </a:rPr>
              <a:t>切勿用潮湿的物件搬动电者</a:t>
            </a:r>
            <a:endParaRPr lang="zh-CN" altLang="en-US" sz="1600" b="1">
              <a:solidFill>
                <a:srgbClr val="0A766E"/>
              </a:solidFill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6379309" y="1944655"/>
            <a:ext cx="14915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>
                <a:solidFill>
                  <a:srgbClr val="0A766E"/>
                </a:solidFill>
              </a:rPr>
              <a:t>切勿用潮湿的工具或金属物拨开电线</a:t>
            </a:r>
            <a:endParaRPr lang="zh-CN" altLang="en-US" sz="1400" b="1">
              <a:solidFill>
                <a:srgbClr val="0A766E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22077" y="1637068"/>
            <a:ext cx="1829099" cy="2521910"/>
            <a:chOff x="681032" y="1902140"/>
            <a:chExt cx="1944688" cy="2681281"/>
          </a:xfrm>
        </p:grpSpPr>
        <p:sp>
          <p:nvSpPr>
            <p:cNvPr id="43" name="椭圆​​ 2"/>
            <p:cNvSpPr/>
            <p:nvPr/>
          </p:nvSpPr>
          <p:spPr>
            <a:xfrm>
              <a:off x="681032" y="1902140"/>
              <a:ext cx="1944688" cy="2447925"/>
            </a:xfrm>
            <a:custGeom>
              <a:avLst/>
              <a:gdLst/>
              <a:ahLst/>
              <a:cxnLst/>
              <a:rect l="l" t="t" r="r" b="b"/>
              <a:pathLst>
                <a:path w="1944131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9AD3C3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44" name="椭圆​​ 6"/>
            <p:cNvSpPr/>
            <p:nvPr/>
          </p:nvSpPr>
          <p:spPr>
            <a:xfrm>
              <a:off x="897230" y="4432300"/>
              <a:ext cx="1512168" cy="151121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85979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9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矩形​​ 16"/>
            <p:cNvSpPr>
              <a:spLocks noChangeArrowheads="1"/>
            </p:cNvSpPr>
            <p:nvPr/>
          </p:nvSpPr>
          <p:spPr bwMode="auto">
            <a:xfrm>
              <a:off x="1080874" y="2412848"/>
              <a:ext cx="1121773" cy="467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8597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6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charset="-122"/>
                </a:rPr>
                <a:t>第三点</a:t>
              </a:r>
              <a:endParaRPr kumimoji="0" lang="zh-CN" altLang="en-US" sz="226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741809" y="1142836"/>
            <a:ext cx="1354279" cy="1973922"/>
            <a:chOff x="3147358" y="1376676"/>
            <a:chExt cx="1439862" cy="2098662"/>
          </a:xfrm>
        </p:grpSpPr>
        <p:sp>
          <p:nvSpPr>
            <p:cNvPr id="47" name="椭圆​​ 2"/>
            <p:cNvSpPr/>
            <p:nvPr/>
          </p:nvSpPr>
          <p:spPr>
            <a:xfrm>
              <a:off x="3147358" y="1376676"/>
              <a:ext cx="1439862" cy="1812926"/>
            </a:xfrm>
            <a:custGeom>
              <a:avLst/>
              <a:gdLst/>
              <a:ahLst/>
              <a:cxnLst/>
              <a:rect l="l" t="t" r="r" b="b"/>
              <a:pathLst>
                <a:path w="1944131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0A766E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48" name="椭圆​​ 9"/>
            <p:cNvSpPr/>
            <p:nvPr/>
          </p:nvSpPr>
          <p:spPr>
            <a:xfrm>
              <a:off x="3273494" y="3380494"/>
              <a:ext cx="1116000" cy="94844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85979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9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矩形​​ 17"/>
            <p:cNvSpPr>
              <a:spLocks noChangeArrowheads="1"/>
            </p:cNvSpPr>
            <p:nvPr/>
          </p:nvSpPr>
          <p:spPr bwMode="auto">
            <a:xfrm>
              <a:off x="3355730" y="1855757"/>
              <a:ext cx="963272" cy="40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8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charset="-122"/>
                </a:rPr>
                <a:t>第二点</a:t>
              </a:r>
              <a:endParaRPr kumimoji="0" lang="zh-CN" altLang="en-US" sz="188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553601" y="1026373"/>
            <a:ext cx="952625" cy="1276978"/>
            <a:chOff x="5073645" y="1252853"/>
            <a:chExt cx="1012825" cy="1357676"/>
          </a:xfrm>
        </p:grpSpPr>
        <p:sp>
          <p:nvSpPr>
            <p:cNvPr id="51" name="椭圆​​ 2"/>
            <p:cNvSpPr/>
            <p:nvPr/>
          </p:nvSpPr>
          <p:spPr>
            <a:xfrm>
              <a:off x="5073645" y="1252853"/>
              <a:ext cx="1012825" cy="1274762"/>
            </a:xfrm>
            <a:custGeom>
              <a:avLst/>
              <a:gdLst/>
              <a:ahLst/>
              <a:cxnLst/>
              <a:rect l="l" t="t" r="r" b="b"/>
              <a:pathLst>
                <a:path w="1944131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65BDBC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52" name="椭圆​​ 10"/>
            <p:cNvSpPr/>
            <p:nvPr/>
          </p:nvSpPr>
          <p:spPr>
            <a:xfrm>
              <a:off x="5217790" y="2515685"/>
              <a:ext cx="720000" cy="94844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85979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9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矩形​​ 18"/>
            <p:cNvSpPr>
              <a:spLocks noChangeArrowheads="1"/>
            </p:cNvSpPr>
            <p:nvPr/>
          </p:nvSpPr>
          <p:spPr bwMode="auto">
            <a:xfrm>
              <a:off x="5172846" y="1570068"/>
              <a:ext cx="809886" cy="344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505" b="1" kern="0" noProof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charset="-122"/>
                </a:rPr>
                <a:t>第一点</a:t>
              </a:r>
              <a:endParaRPr kumimoji="0" lang="zh-CN" altLang="en-US" sz="150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8768" y="68589"/>
            <a:ext cx="253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触电急救知识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2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1" nodeType="with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1"/>
      <p:bldP spid="41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矩形 44"/>
          <p:cNvSpPr/>
          <p:nvPr/>
        </p:nvSpPr>
        <p:spPr>
          <a:xfrm>
            <a:off x="965956" y="946280"/>
            <a:ext cx="7466538" cy="10566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</a:gradFill>
          <a:ln w="12700" cap="flat" cmpd="sng" algn="ctr">
            <a:solidFill>
              <a:sysClr val="window" lastClr="FFFFFF"/>
            </a:solidFill>
            <a:prstDash val="solid"/>
          </a:ln>
          <a:effectLst>
            <a:outerShdw blurRad="279400" algn="ctr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50" b="0" i="0" u="none" strike="noStrike" kern="0" cap="none" spc="0" normalizeH="0" baseline="0" noProof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050031" y="1026907"/>
            <a:ext cx="1746329" cy="902239"/>
            <a:chOff x="717476" y="1291449"/>
            <a:chExt cx="2054324" cy="1106750"/>
          </a:xfrm>
        </p:grpSpPr>
        <p:sp>
          <p:nvSpPr>
            <p:cNvPr id="47" name="圆角矩形 46"/>
            <p:cNvSpPr/>
            <p:nvPr/>
          </p:nvSpPr>
          <p:spPr>
            <a:xfrm>
              <a:off x="717476" y="1291449"/>
              <a:ext cx="2054324" cy="1106750"/>
            </a:xfrm>
            <a:prstGeom prst="roundRect">
              <a:avLst>
                <a:gd name="adj" fmla="val 10880"/>
              </a:avLst>
            </a:prstGeom>
            <a:solidFill>
              <a:srgbClr val="9AD3C3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1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827584" y="1596212"/>
              <a:ext cx="576064" cy="517480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1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1403649" y="1609636"/>
              <a:ext cx="1224137" cy="54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7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07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0" name="文本框 58"/>
          <p:cNvSpPr txBox="1"/>
          <p:nvPr/>
        </p:nvSpPr>
        <p:spPr>
          <a:xfrm>
            <a:off x="2981922" y="1130872"/>
            <a:ext cx="4896973" cy="330831"/>
          </a:xfrm>
          <a:prstGeom prst="rect">
            <a:avLst/>
          </a:prstGeom>
          <a:noFill/>
        </p:spPr>
        <p:txBody>
          <a:bodyPr wrap="square" lIns="93315" tIns="46658" rIns="93315" bIns="46658" rtlCol="0">
            <a:spAutoFit/>
          </a:bodyPr>
          <a:lstStyle/>
          <a:p>
            <a:pPr marL="291465" lvl="0" indent="-291465" defTabSz="913765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将触电者移到通风干燥处，解开紧身衣服</a:t>
            </a:r>
            <a:endParaRPr kumimoji="0" lang="en-US" altLang="zh-CN" sz="1225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965956" y="2219227"/>
            <a:ext cx="7466538" cy="10566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</a:gradFill>
          <a:ln w="12700" cap="flat" cmpd="sng" algn="ctr">
            <a:solidFill>
              <a:sysClr val="window" lastClr="FFFFFF"/>
            </a:solidFill>
            <a:prstDash val="solid"/>
          </a:ln>
          <a:effectLst>
            <a:outerShdw blurRad="279400" algn="ctr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50" b="0" i="0" u="none" strike="noStrike" kern="0" cap="none" spc="0" normalizeH="0" baseline="0" noProof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文本框 58"/>
          <p:cNvSpPr txBox="1"/>
          <p:nvPr/>
        </p:nvSpPr>
        <p:spPr>
          <a:xfrm>
            <a:off x="2981923" y="2382358"/>
            <a:ext cx="4388280" cy="611292"/>
          </a:xfrm>
          <a:prstGeom prst="rect">
            <a:avLst/>
          </a:prstGeom>
          <a:noFill/>
        </p:spPr>
        <p:txBody>
          <a:bodyPr wrap="square" lIns="93315" tIns="46658" rIns="93315" bIns="46658" rtlCol="0">
            <a:spAutoFit/>
          </a:bodyPr>
          <a:lstStyle/>
          <a:p>
            <a:pPr marL="291465" lvl="0" indent="-291465" defTabSz="913765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检查触电者的口腔，清理口腔的粘液，如有假牙，则取下</a:t>
            </a:r>
            <a:endParaRPr kumimoji="0" lang="en-US" altLang="zh-CN" sz="1225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965956" y="3510670"/>
            <a:ext cx="7466538" cy="10566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</a:gradFill>
          <a:ln w="12700" cap="flat" cmpd="sng" algn="ctr">
            <a:solidFill>
              <a:sysClr val="window" lastClr="FFFFFF"/>
            </a:solidFill>
            <a:prstDash val="solid"/>
          </a:ln>
          <a:effectLst>
            <a:outerShdw blurRad="279400" algn="ctr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50" b="0" i="0" u="none" strike="noStrike" kern="0" cap="none" spc="0" normalizeH="0" baseline="0" noProof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文本框 58"/>
          <p:cNvSpPr txBox="1"/>
          <p:nvPr/>
        </p:nvSpPr>
        <p:spPr>
          <a:xfrm>
            <a:off x="2981922" y="3671221"/>
            <a:ext cx="4896973" cy="847895"/>
          </a:xfrm>
          <a:prstGeom prst="rect">
            <a:avLst/>
          </a:prstGeom>
          <a:noFill/>
        </p:spPr>
        <p:txBody>
          <a:bodyPr wrap="square" lIns="93315" tIns="46658" rIns="93315" bIns="46658" rtlCol="0">
            <a:spAutoFit/>
          </a:bodyPr>
          <a:lstStyle/>
          <a:p>
            <a:pPr marL="291465" lvl="0" indent="-291465" defTabSz="913765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就地抢救，如呼吸停止，采用口对口人工呼吸抢救，若心脏停止跳动或不规则颤动，可进行人工胸外挤压法抢救。不能无故中断</a:t>
            </a:r>
            <a:endParaRPr kumimoji="0" lang="en-US" altLang="zh-CN" sz="1225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050031" y="2296425"/>
            <a:ext cx="1746329" cy="902239"/>
            <a:chOff x="710462" y="2852936"/>
            <a:chExt cx="2054324" cy="1106750"/>
          </a:xfrm>
        </p:grpSpPr>
        <p:grpSp>
          <p:nvGrpSpPr>
            <p:cNvPr id="56" name="组合 55"/>
            <p:cNvGrpSpPr/>
            <p:nvPr/>
          </p:nvGrpSpPr>
          <p:grpSpPr>
            <a:xfrm>
              <a:off x="710462" y="2852936"/>
              <a:ext cx="2054324" cy="1106750"/>
              <a:chOff x="717476" y="1291449"/>
              <a:chExt cx="2054324" cy="1106750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717476" y="1291449"/>
                <a:ext cx="2054324" cy="1106750"/>
              </a:xfrm>
              <a:prstGeom prst="roundRect">
                <a:avLst>
                  <a:gd name="adj" fmla="val 10880"/>
                </a:avLst>
              </a:prstGeom>
              <a:solidFill>
                <a:srgbClr val="65BDBC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3765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1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TextBox 17"/>
              <p:cNvSpPr txBox="1"/>
              <p:nvPr/>
            </p:nvSpPr>
            <p:spPr>
              <a:xfrm>
                <a:off x="1403649" y="1609636"/>
                <a:ext cx="1224137" cy="54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7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207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7" name="Freeform 26"/>
            <p:cNvSpPr>
              <a:spLocks noEditPoints="1"/>
            </p:cNvSpPr>
            <p:nvPr/>
          </p:nvSpPr>
          <p:spPr bwMode="auto">
            <a:xfrm>
              <a:off x="827584" y="3042970"/>
              <a:ext cx="466912" cy="468680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46" y="23"/>
                </a:cxn>
                <a:cxn ang="0">
                  <a:pos x="52" y="20"/>
                </a:cxn>
                <a:cxn ang="0">
                  <a:pos x="49" y="13"/>
                </a:cxn>
                <a:cxn ang="0">
                  <a:pos x="47" y="12"/>
                </a:cxn>
                <a:cxn ang="0">
                  <a:pos x="40" y="13"/>
                </a:cxn>
                <a:cxn ang="0">
                  <a:pos x="43" y="7"/>
                </a:cxn>
                <a:cxn ang="0">
                  <a:pos x="37" y="2"/>
                </a:cxn>
                <a:cxn ang="0">
                  <a:pos x="32" y="7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19" y="2"/>
                </a:cxn>
                <a:cxn ang="0">
                  <a:pos x="18" y="9"/>
                </a:cxn>
                <a:cxn ang="0">
                  <a:pos x="12" y="4"/>
                </a:cxn>
                <a:cxn ang="0">
                  <a:pos x="6" y="10"/>
                </a:cxn>
                <a:cxn ang="0">
                  <a:pos x="10" y="15"/>
                </a:cxn>
                <a:cxn ang="0">
                  <a:pos x="3" y="16"/>
                </a:cxn>
                <a:cxn ang="0">
                  <a:pos x="2" y="17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2" y="31"/>
                </a:cxn>
                <a:cxn ang="0">
                  <a:pos x="4" y="39"/>
                </a:cxn>
                <a:cxn ang="0">
                  <a:pos x="6" y="40"/>
                </a:cxn>
                <a:cxn ang="0">
                  <a:pos x="12" y="40"/>
                </a:cxn>
                <a:cxn ang="0">
                  <a:pos x="10" y="47"/>
                </a:cxn>
                <a:cxn ang="0">
                  <a:pos x="17" y="50"/>
                </a:cxn>
                <a:cxn ang="0">
                  <a:pos x="21" y="45"/>
                </a:cxn>
                <a:cxn ang="0">
                  <a:pos x="23" y="51"/>
                </a:cxn>
                <a:cxn ang="0">
                  <a:pos x="24" y="52"/>
                </a:cxn>
                <a:cxn ang="0">
                  <a:pos x="32" y="52"/>
                </a:cxn>
                <a:cxn ang="0">
                  <a:pos x="33" y="50"/>
                </a:cxn>
                <a:cxn ang="0">
                  <a:pos x="35" y="44"/>
                </a:cxn>
                <a:cxn ang="0">
                  <a:pos x="40" y="48"/>
                </a:cxn>
                <a:cxn ang="0">
                  <a:pos x="46" y="43"/>
                </a:cxn>
                <a:cxn ang="0">
                  <a:pos x="46" y="41"/>
                </a:cxn>
                <a:cxn ang="0">
                  <a:pos x="43" y="35"/>
                </a:cxn>
                <a:cxn ang="0">
                  <a:pos x="50" y="36"/>
                </a:cxn>
                <a:cxn ang="0">
                  <a:pos x="52" y="29"/>
                </a:cxn>
                <a:cxn ang="0">
                  <a:pos x="33" y="28"/>
                </a:cxn>
                <a:cxn ang="0">
                  <a:pos x="19" y="25"/>
                </a:cxn>
                <a:cxn ang="0">
                  <a:pos x="33" y="28"/>
                </a:cxn>
              </a:cxnLst>
              <a:rect l="0" t="0" r="r" b="b"/>
              <a:pathLst>
                <a:path w="52" h="52">
                  <a:moveTo>
                    <a:pt x="52" y="27"/>
                  </a:moveTo>
                  <a:cubicBezTo>
                    <a:pt x="52" y="27"/>
                    <a:pt x="52" y="27"/>
                    <a:pt x="51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2" y="20"/>
                  </a:cubicBezTo>
                  <a:cubicBezTo>
                    <a:pt x="52" y="20"/>
                    <a:pt x="52" y="20"/>
                    <a:pt x="51" y="1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40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0" y="36"/>
                    <a:pt x="51" y="36"/>
                    <a:pt x="51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7"/>
                  </a:cubicBezTo>
                  <a:close/>
                  <a:moveTo>
                    <a:pt x="33" y="28"/>
                  </a:moveTo>
                  <a:cubicBezTo>
                    <a:pt x="32" y="31"/>
                    <a:pt x="28" y="34"/>
                    <a:pt x="25" y="33"/>
                  </a:cubicBezTo>
                  <a:cubicBezTo>
                    <a:pt x="21" y="32"/>
                    <a:pt x="18" y="28"/>
                    <a:pt x="19" y="25"/>
                  </a:cubicBezTo>
                  <a:cubicBezTo>
                    <a:pt x="20" y="21"/>
                    <a:pt x="24" y="18"/>
                    <a:pt x="28" y="19"/>
                  </a:cubicBezTo>
                  <a:cubicBezTo>
                    <a:pt x="32" y="20"/>
                    <a:pt x="34" y="24"/>
                    <a:pt x="33" y="28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da-DK" sz="141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Freeform 27"/>
            <p:cNvSpPr>
              <a:spLocks noEditPoints="1"/>
            </p:cNvSpPr>
            <p:nvPr/>
          </p:nvSpPr>
          <p:spPr bwMode="auto">
            <a:xfrm>
              <a:off x="1226260" y="3382973"/>
              <a:ext cx="332082" cy="334059"/>
            </a:xfrm>
            <a:custGeom>
              <a:avLst/>
              <a:gdLst/>
              <a:ahLst/>
              <a:cxnLst>
                <a:cxn ang="0">
                  <a:pos x="33" y="29"/>
                </a:cxn>
                <a:cxn ang="0">
                  <a:pos x="31" y="24"/>
                </a:cxn>
                <a:cxn ang="0">
                  <a:pos x="36" y="25"/>
                </a:cxn>
                <a:cxn ang="0">
                  <a:pos x="37" y="20"/>
                </a:cxn>
                <a:cxn ang="0">
                  <a:pos x="36" y="18"/>
                </a:cxn>
                <a:cxn ang="0">
                  <a:pos x="32" y="16"/>
                </a:cxn>
                <a:cxn ang="0">
                  <a:pos x="37" y="14"/>
                </a:cxn>
                <a:cxn ang="0">
                  <a:pos x="35" y="9"/>
                </a:cxn>
                <a:cxn ang="0">
                  <a:pos x="30" y="10"/>
                </a:cxn>
                <a:cxn ang="0">
                  <a:pos x="31" y="5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14" y="5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4" y="7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5" y="20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8" y="27"/>
                </a:cxn>
                <a:cxn ang="0">
                  <a:pos x="7" y="31"/>
                </a:cxn>
                <a:cxn ang="0">
                  <a:pos x="7" y="33"/>
                </a:cxn>
                <a:cxn ang="0">
                  <a:pos x="12" y="35"/>
                </a:cxn>
                <a:cxn ang="0">
                  <a:pos x="13" y="35"/>
                </a:cxn>
                <a:cxn ang="0">
                  <a:pos x="17" y="32"/>
                </a:cxn>
                <a:cxn ang="0">
                  <a:pos x="17" y="37"/>
                </a:cxn>
                <a:cxn ang="0">
                  <a:pos x="23" y="36"/>
                </a:cxn>
                <a:cxn ang="0">
                  <a:pos x="24" y="35"/>
                </a:cxn>
                <a:cxn ang="0">
                  <a:pos x="25" y="31"/>
                </a:cxn>
                <a:cxn ang="0">
                  <a:pos x="28" y="34"/>
                </a:cxn>
                <a:cxn ang="0">
                  <a:pos x="33" y="30"/>
                </a:cxn>
                <a:cxn ang="0">
                  <a:pos x="22" y="22"/>
                </a:cxn>
                <a:cxn ang="0">
                  <a:pos x="15" y="15"/>
                </a:cxn>
                <a:cxn ang="0">
                  <a:pos x="22" y="22"/>
                </a:cxn>
              </a:cxnLst>
              <a:rect l="0" t="0" r="r" b="b"/>
              <a:pathLst>
                <a:path w="37" h="37"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6"/>
                    <a:pt x="24" y="35"/>
                    <a:pt x="24" y="3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29"/>
                  </a:cubicBezTo>
                  <a:close/>
                  <a:moveTo>
                    <a:pt x="22" y="22"/>
                  </a:moveTo>
                  <a:cubicBezTo>
                    <a:pt x="20" y="24"/>
                    <a:pt x="17" y="24"/>
                    <a:pt x="15" y="22"/>
                  </a:cubicBezTo>
                  <a:cubicBezTo>
                    <a:pt x="13" y="20"/>
                    <a:pt x="13" y="16"/>
                    <a:pt x="15" y="15"/>
                  </a:cubicBezTo>
                  <a:cubicBezTo>
                    <a:pt x="17" y="13"/>
                    <a:pt x="21" y="13"/>
                    <a:pt x="23" y="15"/>
                  </a:cubicBezTo>
                  <a:cubicBezTo>
                    <a:pt x="24" y="17"/>
                    <a:pt x="24" y="20"/>
                    <a:pt x="22" y="22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da-DK" sz="141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50031" y="3587868"/>
            <a:ext cx="1746329" cy="902239"/>
            <a:chOff x="710462" y="4437112"/>
            <a:chExt cx="2054324" cy="1106750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462" y="4437112"/>
              <a:ext cx="2054324" cy="1106750"/>
              <a:chOff x="717476" y="1291449"/>
              <a:chExt cx="2054324" cy="1106750"/>
            </a:xfrm>
          </p:grpSpPr>
          <p:sp>
            <p:nvSpPr>
              <p:cNvPr id="64" name="圆角矩形 63"/>
              <p:cNvSpPr/>
              <p:nvPr/>
            </p:nvSpPr>
            <p:spPr>
              <a:xfrm>
                <a:off x="717476" y="1291449"/>
                <a:ext cx="2054324" cy="1106750"/>
              </a:xfrm>
              <a:prstGeom prst="roundRect">
                <a:avLst>
                  <a:gd name="adj" fmla="val 10880"/>
                </a:avLst>
              </a:prstGeom>
              <a:solidFill>
                <a:srgbClr val="00688D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3765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1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TextBox 22"/>
              <p:cNvSpPr txBox="1"/>
              <p:nvPr/>
            </p:nvSpPr>
            <p:spPr>
              <a:xfrm>
                <a:off x="1403649" y="1609636"/>
                <a:ext cx="1224137" cy="54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7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endParaRPr kumimoji="0" lang="zh-CN" altLang="en-US" sz="207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3" name="Freeform 41"/>
            <p:cNvSpPr>
              <a:spLocks noEditPoints="1"/>
            </p:cNvSpPr>
            <p:nvPr/>
          </p:nvSpPr>
          <p:spPr bwMode="auto">
            <a:xfrm>
              <a:off x="827584" y="4743250"/>
              <a:ext cx="615527" cy="49447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7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1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8767" y="68589"/>
            <a:ext cx="287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检查及现场抢救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2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3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4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5" nodeType="with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1"/>
      <p:bldP spid="51" grpId="2" animBg="1"/>
      <p:bldP spid="52" grpId="3"/>
      <p:bldP spid="53" grpId="4" animBg="1"/>
      <p:bldP spid="54" grpId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loud Callout 9"/>
          <p:cNvSpPr/>
          <p:nvPr/>
        </p:nvSpPr>
        <p:spPr bwMode="auto">
          <a:xfrm>
            <a:off x="1089830" y="2314977"/>
            <a:ext cx="2354865" cy="1279657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9AD3C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26867" rIns="26867" bIns="53729" numCol="1" spcCol="0" rtlCol="0" fromWordArt="0" anchor="b" anchorCtr="0" forceAA="0" compatLnSpc="1">
            <a:noAutofit/>
          </a:bodyPr>
          <a:lstStyle/>
          <a:p>
            <a:pPr lvl="0" defTabSz="913765"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打电话呼叫救护车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Freeform 53"/>
          <p:cNvSpPr>
            <a:spLocks noEditPoints="1"/>
          </p:cNvSpPr>
          <p:nvPr/>
        </p:nvSpPr>
        <p:spPr bwMode="black">
          <a:xfrm>
            <a:off x="3744864" y="2954806"/>
            <a:ext cx="1712671" cy="1932809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rgbClr val="0A766E"/>
          </a:solidFill>
          <a:ln>
            <a:noFill/>
          </a:ln>
        </p:spPr>
        <p:txBody>
          <a:bodyPr vert="horz" wrap="square" lIns="53729" tIns="26867" rIns="53729" bIns="2686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Cloud Callout 11"/>
          <p:cNvSpPr/>
          <p:nvPr/>
        </p:nvSpPr>
        <p:spPr bwMode="auto">
          <a:xfrm>
            <a:off x="5564095" y="2125834"/>
            <a:ext cx="2294246" cy="1422992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13A0A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26867" rIns="26867" bIns="53729" numCol="1" spcCol="0" rtlCol="0" fromWordArt="0" anchor="b" anchorCtr="0" forceAA="0" compatLnSpc="1">
            <a:noAutofit/>
          </a:bodyPr>
          <a:lstStyle/>
          <a:p>
            <a:pPr lvl="0" defTabSz="913765"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尽快送往医院，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途</a:t>
            </a:r>
            <a:endParaRPr lang="en-US" altLang="zh-CN" sz="16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3765">
              <a:defRPr/>
            </a:pP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应继续抢救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Cloud Callout 12"/>
          <p:cNvSpPr/>
          <p:nvPr/>
        </p:nvSpPr>
        <p:spPr bwMode="auto">
          <a:xfrm>
            <a:off x="2736570" y="743095"/>
            <a:ext cx="2293467" cy="1278619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65BDBC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26867" rIns="26867" bIns="53729" numCol="1" spcCol="0" rtlCol="0" fromWordArt="0" anchor="b" anchorCtr="0" forceAA="0" compatLnSpc="1">
            <a:noAutofit/>
          </a:bodyPr>
          <a:lstStyle/>
          <a:p>
            <a:pPr lvl="0" defTabSz="913765"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自己车送医院时，触电者应平躺与车上，不要蜷曲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767" y="68589"/>
            <a:ext cx="287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转送医疗机构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1" animBg="1"/>
      <p:bldP spid="32" grpId="2" animBg="1"/>
      <p:bldP spid="33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3" y="3823738"/>
            <a:ext cx="895402" cy="895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矩形 9"/>
          <p:cNvSpPr/>
          <p:nvPr/>
        </p:nvSpPr>
        <p:spPr>
          <a:xfrm>
            <a:off x="1523292" y="1955800"/>
            <a:ext cx="6097416" cy="1974897"/>
          </a:xfrm>
          <a:prstGeom prst="rect">
            <a:avLst/>
          </a:prstGeom>
          <a:solidFill>
            <a:srgbClr val="005A4E">
              <a:alpha val="77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1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birthday girl"/>
          <p:cNvSpPr txBox="1"/>
          <p:nvPr/>
        </p:nvSpPr>
        <p:spPr>
          <a:xfrm>
            <a:off x="2348005" y="2791891"/>
            <a:ext cx="44023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时间就是生命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42632" y="1087382"/>
            <a:ext cx="1564083" cy="1564082"/>
            <a:chOff x="933450" y="1905000"/>
            <a:chExt cx="3048000" cy="3048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r="21875"/>
            <a:stretch>
              <a:fillRect/>
            </a:stretch>
          </p:blipFill>
          <p:spPr>
            <a:xfrm>
              <a:off x="933450" y="1905000"/>
              <a:ext cx="3048000" cy="3048000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286335" y="2379175"/>
              <a:ext cx="2127964" cy="215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966347" y="1183162"/>
            <a:ext cx="2336268" cy="3006665"/>
            <a:chOff x="467544" y="1772816"/>
            <a:chExt cx="2088232" cy="2687455"/>
          </a:xfrm>
        </p:grpSpPr>
        <p:sp>
          <p:nvSpPr>
            <p:cNvPr id="47" name="圆角矩形 46"/>
            <p:cNvSpPr/>
            <p:nvPr/>
          </p:nvSpPr>
          <p:spPr>
            <a:xfrm>
              <a:off x="467544" y="1772816"/>
              <a:ext cx="2088232" cy="432048"/>
            </a:xfrm>
            <a:prstGeom prst="roundRect">
              <a:avLst>
                <a:gd name="adj" fmla="val 0"/>
              </a:avLst>
            </a:prstGeom>
            <a:solidFill>
              <a:srgbClr val="13A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  <a:latin typeface="DIN-BoldItalic" pitchFamily="50" charset="0"/>
                </a:rPr>
                <a:t>心搏骤停的严重后果以秒计算</a:t>
              </a:r>
              <a:endParaRPr lang="zh-CN" altLang="en-US" sz="1200" b="1">
                <a:solidFill>
                  <a:schemeClr val="bg1">
                    <a:lumMod val="95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67544" y="2204863"/>
              <a:ext cx="2088232" cy="2255408"/>
            </a:xfrm>
            <a:prstGeom prst="rect">
              <a:avLst/>
            </a:prstGeom>
            <a:solidFill>
              <a:sysClr val="window" lastClr="FFFFFF">
                <a:lumMod val="65000"/>
                <a:alpha val="30000"/>
              </a:sysClr>
            </a:solidFill>
            <a:ln w="25400" cap="flat" cmpd="sng" algn="ctr">
              <a:noFill/>
              <a:prstDash val="sysDash"/>
            </a:ln>
            <a:effectLst/>
          </p:spPr>
          <p:txBody>
            <a:bodyPr rtlCol="0" anchor="ctr"/>
            <a:lstStyle/>
            <a:p>
              <a:pPr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秒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意识丧失、突然倒地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秒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——“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阿斯综合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症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”发作</a:t>
              </a:r>
              <a:endPara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秒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自主呼吸逐渐停止</a:t>
              </a:r>
              <a:endPara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开始出现脑水肿</a:t>
              </a:r>
              <a:endPara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开始出现脑细胸死亡</a:t>
              </a:r>
              <a:endPara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——“</a:t>
              </a:r>
              <a:r>
                <a:rPr lang="zh-CN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脑死亡”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139"/>
          <p:cNvGrpSpPr/>
          <p:nvPr/>
        </p:nvGrpSpPr>
        <p:grpSpPr>
          <a:xfrm>
            <a:off x="6719058" y="3595264"/>
            <a:ext cx="909598" cy="911789"/>
            <a:chOff x="5765300" y="4002787"/>
            <a:chExt cx="713233" cy="713232"/>
          </a:xfrm>
        </p:grpSpPr>
        <p:sp>
          <p:nvSpPr>
            <p:cNvPr id="50" name="Donut 34"/>
            <p:cNvSpPr>
              <a:spLocks noChangeArrowheads="1"/>
            </p:cNvSpPr>
            <p:nvPr/>
          </p:nvSpPr>
          <p:spPr bwMode="auto">
            <a:xfrm>
              <a:off x="5764782" y="4003135"/>
              <a:ext cx="714189" cy="712471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13A0A0"/>
            </a:solidFill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29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1" name="Gruppe 344"/>
            <p:cNvGrpSpPr/>
            <p:nvPr/>
          </p:nvGrpSpPr>
          <p:grpSpPr>
            <a:xfrm>
              <a:off x="6014540" y="4178404"/>
              <a:ext cx="214736" cy="361996"/>
              <a:chOff x="2114233" y="1516380"/>
              <a:chExt cx="263525" cy="444500"/>
            </a:xfrm>
          </p:grpSpPr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2113770" y="1516292"/>
                <a:ext cx="264374" cy="444598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Text" lastClr="000000">
                  <a:alpha val="50000"/>
                </a:sys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2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Freeform 16"/>
              <p:cNvSpPr>
                <a:spLocks noEditPoints="1"/>
              </p:cNvSpPr>
              <p:nvPr/>
            </p:nvSpPr>
            <p:spPr bwMode="auto">
              <a:xfrm>
                <a:off x="2135322" y="1557883"/>
                <a:ext cx="221270" cy="361415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  <a:alpha val="50000"/>
                </a:sys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2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2171242" y="1666881"/>
                <a:ext cx="149429" cy="252417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ysClr val="windowText" lastClr="000000">
                  <a:lumMod val="65000"/>
                  <a:alpha val="50000"/>
                </a:sys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2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55" name="Group 131"/>
          <p:cNvGrpSpPr/>
          <p:nvPr/>
        </p:nvGrpSpPr>
        <p:grpSpPr>
          <a:xfrm>
            <a:off x="5882390" y="585933"/>
            <a:ext cx="909596" cy="909763"/>
            <a:chOff x="5109971" y="1507999"/>
            <a:chExt cx="713232" cy="713232"/>
          </a:xfrm>
        </p:grpSpPr>
        <p:sp>
          <p:nvSpPr>
            <p:cNvPr id="56" name="Donut 12"/>
            <p:cNvSpPr>
              <a:spLocks noChangeArrowheads="1"/>
            </p:cNvSpPr>
            <p:nvPr/>
          </p:nvSpPr>
          <p:spPr bwMode="auto">
            <a:xfrm flipV="1">
              <a:off x="5109852" y="1508172"/>
              <a:ext cx="713017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13A0A0"/>
            </a:solidFill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29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Freeform 41"/>
            <p:cNvSpPr>
              <a:spLocks noEditPoints="1"/>
            </p:cNvSpPr>
            <p:nvPr/>
          </p:nvSpPr>
          <p:spPr bwMode="auto">
            <a:xfrm>
              <a:off x="5293668" y="1709513"/>
              <a:ext cx="345387" cy="310205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alpha val="44000"/>
              </a:sys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8" name="Group 132"/>
          <p:cNvGrpSpPr/>
          <p:nvPr/>
        </p:nvGrpSpPr>
        <p:grpSpPr>
          <a:xfrm>
            <a:off x="6705957" y="1396643"/>
            <a:ext cx="909598" cy="911789"/>
            <a:chOff x="5765300" y="2141983"/>
            <a:chExt cx="713233" cy="713232"/>
          </a:xfrm>
        </p:grpSpPr>
        <p:sp>
          <p:nvSpPr>
            <p:cNvPr id="59" name="Donut 13"/>
            <p:cNvSpPr>
              <a:spLocks noChangeArrowheads="1"/>
            </p:cNvSpPr>
            <p:nvPr/>
          </p:nvSpPr>
          <p:spPr bwMode="auto">
            <a:xfrm flipV="1">
              <a:off x="5764784" y="2141636"/>
              <a:ext cx="714189" cy="713640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13A0A0"/>
            </a:solidFill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29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5946258" y="2357714"/>
              <a:ext cx="351240" cy="28148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7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alpha val="50000"/>
              </a:sys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Group 133"/>
          <p:cNvGrpSpPr/>
          <p:nvPr/>
        </p:nvGrpSpPr>
        <p:grpSpPr>
          <a:xfrm>
            <a:off x="6997680" y="2495684"/>
            <a:ext cx="909598" cy="909762"/>
            <a:chOff x="5993893" y="3065525"/>
            <a:chExt cx="713232" cy="713232"/>
          </a:xfrm>
        </p:grpSpPr>
        <p:sp>
          <p:nvSpPr>
            <p:cNvPr id="62" name="Donut 14"/>
            <p:cNvSpPr>
              <a:spLocks noChangeArrowheads="1"/>
            </p:cNvSpPr>
            <p:nvPr/>
          </p:nvSpPr>
          <p:spPr bwMode="auto">
            <a:xfrm flipV="1">
              <a:off x="5994108" y="3065443"/>
              <a:ext cx="713017" cy="7128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13A0A0"/>
            </a:solidFill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29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17"/>
            <p:cNvSpPr>
              <a:spLocks noEditPoints="1"/>
            </p:cNvSpPr>
            <p:nvPr/>
          </p:nvSpPr>
          <p:spPr bwMode="auto">
            <a:xfrm>
              <a:off x="6202511" y="3249226"/>
              <a:ext cx="296212" cy="345323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alpha val="50000"/>
              </a:sys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861382" y="1571956"/>
            <a:ext cx="2799641" cy="2799641"/>
            <a:chOff x="3838128" y="1779629"/>
            <a:chExt cx="2976562" cy="2976563"/>
          </a:xfrm>
        </p:grpSpPr>
        <p:sp>
          <p:nvSpPr>
            <p:cNvPr id="65" name="Freeform 41"/>
            <p:cNvSpPr>
              <a:spLocks noEditPoints="1"/>
            </p:cNvSpPr>
            <p:nvPr/>
          </p:nvSpPr>
          <p:spPr bwMode="auto">
            <a:xfrm>
              <a:off x="4520753" y="2594017"/>
              <a:ext cx="1603375" cy="1290637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7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Donut 8"/>
            <p:cNvSpPr>
              <a:spLocks noChangeArrowheads="1"/>
            </p:cNvSpPr>
            <p:nvPr/>
          </p:nvSpPr>
          <p:spPr bwMode="auto">
            <a:xfrm>
              <a:off x="3838128" y="1779629"/>
              <a:ext cx="2976562" cy="2976563"/>
            </a:xfrm>
            <a:custGeom>
              <a:avLst/>
              <a:gdLst>
                <a:gd name="T0" fmla="*/ 1097280 w 2194560"/>
                <a:gd name="T1" fmla="*/ 0 h 2194560"/>
                <a:gd name="T2" fmla="*/ 321386 w 2194560"/>
                <a:gd name="T3" fmla="*/ 321386 h 2194560"/>
                <a:gd name="T4" fmla="*/ 0 w 2194560"/>
                <a:gd name="T5" fmla="*/ 1097280 h 2194560"/>
                <a:gd name="T6" fmla="*/ 321386 w 2194560"/>
                <a:gd name="T7" fmla="*/ 1873174 h 2194560"/>
                <a:gd name="T8" fmla="*/ 1097280 w 2194560"/>
                <a:gd name="T9" fmla="*/ 2194560 h 2194560"/>
                <a:gd name="T10" fmla="*/ 1873174 w 2194560"/>
                <a:gd name="T11" fmla="*/ 1873174 h 2194560"/>
                <a:gd name="T12" fmla="*/ 2194560 w 2194560"/>
                <a:gd name="T13" fmla="*/ 1097280 h 2194560"/>
                <a:gd name="T14" fmla="*/ 1873174 w 2194560"/>
                <a:gd name="T15" fmla="*/ 321386 h 219456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321386 w 2194560"/>
                <a:gd name="T25" fmla="*/ 321386 h 2194560"/>
                <a:gd name="T26" fmla="*/ 1873174 w 2194560"/>
                <a:gd name="T27" fmla="*/ 1873174 h 2194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94560" h="2194560">
                  <a:moveTo>
                    <a:pt x="0" y="1097280"/>
                  </a:moveTo>
                  <a:lnTo>
                    <a:pt x="0" y="1097280"/>
                  </a:lnTo>
                  <a:cubicBezTo>
                    <a:pt x="0" y="491269"/>
                    <a:pt x="491269" y="0"/>
                    <a:pt x="1097280" y="0"/>
                  </a:cubicBezTo>
                  <a:cubicBezTo>
                    <a:pt x="1097280" y="0"/>
                    <a:pt x="1097281" y="1"/>
                    <a:pt x="1097281" y="1"/>
                  </a:cubicBezTo>
                  <a:cubicBezTo>
                    <a:pt x="1703292" y="1"/>
                    <a:pt x="2194561" y="491270"/>
                    <a:pt x="2194561" y="1097281"/>
                  </a:cubicBezTo>
                  <a:cubicBezTo>
                    <a:pt x="2194561" y="1097281"/>
                    <a:pt x="2194560" y="1097282"/>
                    <a:pt x="2194560" y="1097282"/>
                  </a:cubicBezTo>
                  <a:lnTo>
                    <a:pt x="2194561" y="1097283"/>
                  </a:lnTo>
                  <a:cubicBezTo>
                    <a:pt x="2194561" y="1703294"/>
                    <a:pt x="1703292" y="2194563"/>
                    <a:pt x="1097281" y="2194563"/>
                  </a:cubicBezTo>
                  <a:cubicBezTo>
                    <a:pt x="1097280" y="2194562"/>
                    <a:pt x="1097280" y="2194562"/>
                    <a:pt x="1097280" y="2194562"/>
                  </a:cubicBezTo>
                  <a:cubicBezTo>
                    <a:pt x="491269" y="2194562"/>
                    <a:pt x="1" y="1703293"/>
                    <a:pt x="1" y="1097283"/>
                  </a:cubicBezTo>
                  <a:cubicBezTo>
                    <a:pt x="1" y="1097282"/>
                    <a:pt x="1" y="1097282"/>
                    <a:pt x="1" y="1097282"/>
                  </a:cubicBezTo>
                  <a:close/>
                  <a:moveTo>
                    <a:pt x="262974" y="1097280"/>
                  </a:moveTo>
                  <a:lnTo>
                    <a:pt x="262974" y="1097280"/>
                  </a:lnTo>
                  <a:cubicBezTo>
                    <a:pt x="262974" y="1097280"/>
                    <a:pt x="262973" y="1097280"/>
                    <a:pt x="262973" y="1097280"/>
                  </a:cubicBezTo>
                  <a:cubicBezTo>
                    <a:pt x="262973" y="1558055"/>
                    <a:pt x="636504" y="1931586"/>
                    <a:pt x="1097279" y="1931586"/>
                  </a:cubicBezTo>
                  <a:cubicBezTo>
                    <a:pt x="1558053" y="1931586"/>
                    <a:pt x="1931585" y="1558055"/>
                    <a:pt x="1931585" y="1097281"/>
                  </a:cubicBezTo>
                  <a:cubicBezTo>
                    <a:pt x="1931585" y="636506"/>
                    <a:pt x="1558053" y="262975"/>
                    <a:pt x="1097279" y="262975"/>
                  </a:cubicBezTo>
                  <a:lnTo>
                    <a:pt x="1097278" y="262975"/>
                  </a:lnTo>
                  <a:cubicBezTo>
                    <a:pt x="1097278" y="262975"/>
                    <a:pt x="1097278" y="262974"/>
                    <a:pt x="1097278" y="262974"/>
                  </a:cubicBezTo>
                  <a:cubicBezTo>
                    <a:pt x="636503" y="262974"/>
                    <a:pt x="262972" y="636505"/>
                    <a:pt x="262972" y="1097280"/>
                  </a:cubicBezTo>
                  <a:close/>
                </a:path>
              </a:pathLst>
            </a:custGeom>
            <a:solidFill>
              <a:srgbClr val="13A0A0"/>
            </a:solidFill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29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Rektangel 76"/>
            <p:cNvSpPr>
              <a:spLocks noChangeArrowheads="1"/>
            </p:cNvSpPr>
            <p:nvPr/>
          </p:nvSpPr>
          <p:spPr bwMode="auto">
            <a:xfrm>
              <a:off x="4546865" y="2607177"/>
              <a:ext cx="1683784" cy="15706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>
                  <a:solidFill>
                    <a:srgbClr val="0A766E"/>
                  </a:solidFill>
                  <a:latin typeface="DIN-BoldItalic" pitchFamily="50" charset="0"/>
                </a:rPr>
                <a:t>早评估病情、早呼救、早到</a:t>
              </a:r>
              <a:r>
                <a:rPr lang="zh-CN" altLang="en-US" sz="2000" b="1" smtClean="0">
                  <a:solidFill>
                    <a:srgbClr val="0A766E"/>
                  </a:solidFill>
                  <a:latin typeface="DIN-BoldItalic" pitchFamily="50" charset="0"/>
                </a:rPr>
                <a:t>达</a:t>
              </a:r>
              <a:endParaRPr lang="zh-CN" altLang="en-US" sz="2000" b="1">
                <a:solidFill>
                  <a:srgbClr val="0A766E"/>
                </a:solidFill>
                <a:latin typeface="DIN-BoldItalic" pitchFamily="50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8767" y="68589"/>
            <a:ext cx="287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时间就是生命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3" y="3823738"/>
            <a:ext cx="895402" cy="895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矩形 9"/>
          <p:cNvSpPr/>
          <p:nvPr/>
        </p:nvSpPr>
        <p:spPr>
          <a:xfrm>
            <a:off x="1523292" y="1955800"/>
            <a:ext cx="6097416" cy="1974897"/>
          </a:xfrm>
          <a:prstGeom prst="rect">
            <a:avLst/>
          </a:prstGeom>
          <a:solidFill>
            <a:srgbClr val="005A4E">
              <a:alpha val="77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1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birthday girl"/>
          <p:cNvSpPr txBox="1"/>
          <p:nvPr/>
        </p:nvSpPr>
        <p:spPr>
          <a:xfrm>
            <a:off x="2348005" y="2791891"/>
            <a:ext cx="44023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触电的危害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42632" y="1087382"/>
            <a:ext cx="1564083" cy="1564082"/>
            <a:chOff x="933450" y="1905000"/>
            <a:chExt cx="3048000" cy="3048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r="21875"/>
            <a:stretch>
              <a:fillRect/>
            </a:stretch>
          </p:blipFill>
          <p:spPr>
            <a:xfrm>
              <a:off x="933450" y="1905000"/>
              <a:ext cx="3048000" cy="3048000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709971" y="2379175"/>
              <a:ext cx="1280692" cy="1477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2020</a:t>
            </a:r>
            <a:r>
              <a:rPr lang="zh-CN" altLang="en-US" dirty="0" smtClean="0">
                <a:solidFill>
                  <a:srgbClr val="FF0000"/>
                </a:solidFill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</a:rPr>
              <a:t>.XX</a:t>
            </a:r>
            <a:r>
              <a:rPr lang="zh-CN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</a:rPr>
              <a:t>.XX</a:t>
            </a:r>
            <a:r>
              <a:rPr lang="zh-CN" altLang="en-US" dirty="0" smtClean="0">
                <a:solidFill>
                  <a:srgbClr val="FF0000"/>
                </a:solidFill>
              </a:rPr>
              <a:t>日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435810" y="1183162"/>
            <a:ext cx="3269388" cy="3312348"/>
            <a:chOff x="-6667" y="1772817"/>
            <a:chExt cx="2922285" cy="2960685"/>
          </a:xfrm>
        </p:grpSpPr>
        <p:sp>
          <p:nvSpPr>
            <p:cNvPr id="47" name="圆角矩形 46"/>
            <p:cNvSpPr/>
            <p:nvPr/>
          </p:nvSpPr>
          <p:spPr>
            <a:xfrm>
              <a:off x="467543" y="1772817"/>
              <a:ext cx="2147428" cy="432048"/>
            </a:xfrm>
            <a:prstGeom prst="roundRect">
              <a:avLst>
                <a:gd name="adj" fmla="val 0"/>
              </a:avLst>
            </a:prstGeom>
            <a:solidFill>
              <a:srgbClr val="13A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  <a:latin typeface="DIN-BoldItalic" pitchFamily="50" charset="0"/>
                </a:rPr>
                <a:t>每延误一分钟抢救成功率降低</a:t>
              </a:r>
              <a:r>
                <a:rPr lang="en-US" altLang="zh-CN" sz="1200" b="1">
                  <a:solidFill>
                    <a:schemeClr val="bg1">
                      <a:lumMod val="95000"/>
                    </a:schemeClr>
                  </a:solidFill>
                  <a:latin typeface="DIN-BoldItalic" pitchFamily="50" charset="0"/>
                </a:rPr>
                <a:t>10</a:t>
              </a:r>
              <a:r>
                <a:rPr lang="en-US" altLang="zh-CN" sz="1200" b="1" smtClean="0">
                  <a:solidFill>
                    <a:schemeClr val="bg1">
                      <a:lumMod val="95000"/>
                    </a:schemeClr>
                  </a:solidFill>
                  <a:latin typeface="DIN-BoldItalic" pitchFamily="50" charset="0"/>
                </a:rPr>
                <a:t>%</a:t>
              </a:r>
              <a:endParaRPr lang="zh-CN" altLang="en-US" sz="1200" b="1">
                <a:solidFill>
                  <a:schemeClr val="bg1">
                    <a:lumMod val="95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-6667" y="2195017"/>
              <a:ext cx="2922285" cy="2538485"/>
            </a:xfrm>
            <a:prstGeom prst="rect">
              <a:avLst/>
            </a:prstGeom>
            <a:solidFill>
              <a:sysClr val="window" lastClr="FFFFFF">
                <a:lumMod val="65000"/>
                <a:alpha val="30000"/>
              </a:sysClr>
            </a:solidFill>
            <a:ln w="25400" cap="flat" cmpd="sng" algn="ctr">
              <a:noFill/>
              <a:prstDash val="sysDash"/>
            </a:ln>
            <a:effectLst/>
          </p:spPr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心搏骤停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分钟内实施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——CPR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成功率＞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90%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心搏骤停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分钟内实施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——CPR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成功率约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心搏骤停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分钟内实施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——CPR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成功率约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心搏骤停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分钟内实施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——CPR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成功率约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且侥幸存活者可能已“脑死亡”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心搏骤停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分钟内实施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——CPR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成功率几乎为</a:t>
              </a:r>
              <a:r>
                <a:rPr lang="en-US" altLang="zh-CN" sz="1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139"/>
          <p:cNvGrpSpPr/>
          <p:nvPr/>
        </p:nvGrpSpPr>
        <p:grpSpPr>
          <a:xfrm>
            <a:off x="6719058" y="3595264"/>
            <a:ext cx="909598" cy="911789"/>
            <a:chOff x="5765300" y="4002787"/>
            <a:chExt cx="713233" cy="713232"/>
          </a:xfrm>
        </p:grpSpPr>
        <p:sp>
          <p:nvSpPr>
            <p:cNvPr id="50" name="Donut 34"/>
            <p:cNvSpPr>
              <a:spLocks noChangeArrowheads="1"/>
            </p:cNvSpPr>
            <p:nvPr/>
          </p:nvSpPr>
          <p:spPr bwMode="auto">
            <a:xfrm>
              <a:off x="5764782" y="4003135"/>
              <a:ext cx="714189" cy="712471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13A0A0"/>
            </a:solidFill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29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1" name="Gruppe 344"/>
            <p:cNvGrpSpPr/>
            <p:nvPr/>
          </p:nvGrpSpPr>
          <p:grpSpPr>
            <a:xfrm>
              <a:off x="6014540" y="4178404"/>
              <a:ext cx="214736" cy="361996"/>
              <a:chOff x="2114233" y="1516380"/>
              <a:chExt cx="263525" cy="444500"/>
            </a:xfrm>
          </p:grpSpPr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2113770" y="1516292"/>
                <a:ext cx="264374" cy="444598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Text" lastClr="000000">
                  <a:alpha val="50000"/>
                </a:sys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2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Freeform 16"/>
              <p:cNvSpPr>
                <a:spLocks noEditPoints="1"/>
              </p:cNvSpPr>
              <p:nvPr/>
            </p:nvSpPr>
            <p:spPr bwMode="auto">
              <a:xfrm>
                <a:off x="2135322" y="1557883"/>
                <a:ext cx="221270" cy="361415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  <a:alpha val="50000"/>
                </a:sys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2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2171242" y="1666881"/>
                <a:ext cx="149429" cy="252417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ysClr val="windowText" lastClr="000000">
                  <a:lumMod val="65000"/>
                  <a:alpha val="50000"/>
                </a:sys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2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55" name="Group 131"/>
          <p:cNvGrpSpPr/>
          <p:nvPr/>
        </p:nvGrpSpPr>
        <p:grpSpPr>
          <a:xfrm>
            <a:off x="5882390" y="585933"/>
            <a:ext cx="909596" cy="909763"/>
            <a:chOff x="5109971" y="1507999"/>
            <a:chExt cx="713232" cy="713232"/>
          </a:xfrm>
        </p:grpSpPr>
        <p:sp>
          <p:nvSpPr>
            <p:cNvPr id="56" name="Donut 12"/>
            <p:cNvSpPr>
              <a:spLocks noChangeArrowheads="1"/>
            </p:cNvSpPr>
            <p:nvPr/>
          </p:nvSpPr>
          <p:spPr bwMode="auto">
            <a:xfrm flipV="1">
              <a:off x="5109852" y="1508172"/>
              <a:ext cx="713017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13A0A0"/>
            </a:solidFill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29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Freeform 41"/>
            <p:cNvSpPr>
              <a:spLocks noEditPoints="1"/>
            </p:cNvSpPr>
            <p:nvPr/>
          </p:nvSpPr>
          <p:spPr bwMode="auto">
            <a:xfrm>
              <a:off x="5293668" y="1709513"/>
              <a:ext cx="345387" cy="310205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alpha val="44000"/>
              </a:sys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8" name="Group 132"/>
          <p:cNvGrpSpPr/>
          <p:nvPr/>
        </p:nvGrpSpPr>
        <p:grpSpPr>
          <a:xfrm>
            <a:off x="6705957" y="1396643"/>
            <a:ext cx="909598" cy="911789"/>
            <a:chOff x="5765300" y="2141983"/>
            <a:chExt cx="713233" cy="713232"/>
          </a:xfrm>
        </p:grpSpPr>
        <p:sp>
          <p:nvSpPr>
            <p:cNvPr id="59" name="Donut 13"/>
            <p:cNvSpPr>
              <a:spLocks noChangeArrowheads="1"/>
            </p:cNvSpPr>
            <p:nvPr/>
          </p:nvSpPr>
          <p:spPr bwMode="auto">
            <a:xfrm flipV="1">
              <a:off x="5764784" y="2141636"/>
              <a:ext cx="714189" cy="713640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13A0A0"/>
            </a:solidFill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29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5946258" y="2357714"/>
              <a:ext cx="351240" cy="28148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7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alpha val="50000"/>
              </a:sys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Group 133"/>
          <p:cNvGrpSpPr/>
          <p:nvPr/>
        </p:nvGrpSpPr>
        <p:grpSpPr>
          <a:xfrm>
            <a:off x="6997680" y="2495684"/>
            <a:ext cx="909598" cy="909762"/>
            <a:chOff x="5993893" y="3065525"/>
            <a:chExt cx="713232" cy="713232"/>
          </a:xfrm>
        </p:grpSpPr>
        <p:sp>
          <p:nvSpPr>
            <p:cNvPr id="62" name="Donut 14"/>
            <p:cNvSpPr>
              <a:spLocks noChangeArrowheads="1"/>
            </p:cNvSpPr>
            <p:nvPr/>
          </p:nvSpPr>
          <p:spPr bwMode="auto">
            <a:xfrm flipV="1">
              <a:off x="5994108" y="3065443"/>
              <a:ext cx="713017" cy="7128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13A0A0"/>
            </a:solidFill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29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17"/>
            <p:cNvSpPr>
              <a:spLocks noEditPoints="1"/>
            </p:cNvSpPr>
            <p:nvPr/>
          </p:nvSpPr>
          <p:spPr bwMode="auto">
            <a:xfrm>
              <a:off x="6202511" y="3249226"/>
              <a:ext cx="296212" cy="345323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alpha val="50000"/>
              </a:sys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861382" y="1571956"/>
            <a:ext cx="2799641" cy="2799641"/>
            <a:chOff x="3838128" y="1779629"/>
            <a:chExt cx="2976562" cy="2976563"/>
          </a:xfrm>
        </p:grpSpPr>
        <p:sp>
          <p:nvSpPr>
            <p:cNvPr id="65" name="Freeform 41"/>
            <p:cNvSpPr>
              <a:spLocks noEditPoints="1"/>
            </p:cNvSpPr>
            <p:nvPr/>
          </p:nvSpPr>
          <p:spPr bwMode="auto">
            <a:xfrm>
              <a:off x="4520753" y="2594017"/>
              <a:ext cx="1603375" cy="1290637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7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Donut 8"/>
            <p:cNvSpPr>
              <a:spLocks noChangeArrowheads="1"/>
            </p:cNvSpPr>
            <p:nvPr/>
          </p:nvSpPr>
          <p:spPr bwMode="auto">
            <a:xfrm>
              <a:off x="3838128" y="1779629"/>
              <a:ext cx="2976562" cy="2976563"/>
            </a:xfrm>
            <a:custGeom>
              <a:avLst/>
              <a:gdLst>
                <a:gd name="T0" fmla="*/ 1097280 w 2194560"/>
                <a:gd name="T1" fmla="*/ 0 h 2194560"/>
                <a:gd name="T2" fmla="*/ 321386 w 2194560"/>
                <a:gd name="T3" fmla="*/ 321386 h 2194560"/>
                <a:gd name="T4" fmla="*/ 0 w 2194560"/>
                <a:gd name="T5" fmla="*/ 1097280 h 2194560"/>
                <a:gd name="T6" fmla="*/ 321386 w 2194560"/>
                <a:gd name="T7" fmla="*/ 1873174 h 2194560"/>
                <a:gd name="T8" fmla="*/ 1097280 w 2194560"/>
                <a:gd name="T9" fmla="*/ 2194560 h 2194560"/>
                <a:gd name="T10" fmla="*/ 1873174 w 2194560"/>
                <a:gd name="T11" fmla="*/ 1873174 h 2194560"/>
                <a:gd name="T12" fmla="*/ 2194560 w 2194560"/>
                <a:gd name="T13" fmla="*/ 1097280 h 2194560"/>
                <a:gd name="T14" fmla="*/ 1873174 w 2194560"/>
                <a:gd name="T15" fmla="*/ 321386 h 219456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321386 w 2194560"/>
                <a:gd name="T25" fmla="*/ 321386 h 2194560"/>
                <a:gd name="T26" fmla="*/ 1873174 w 2194560"/>
                <a:gd name="T27" fmla="*/ 1873174 h 2194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94560" h="2194560">
                  <a:moveTo>
                    <a:pt x="0" y="1097280"/>
                  </a:moveTo>
                  <a:lnTo>
                    <a:pt x="0" y="1097280"/>
                  </a:lnTo>
                  <a:cubicBezTo>
                    <a:pt x="0" y="491269"/>
                    <a:pt x="491269" y="0"/>
                    <a:pt x="1097280" y="0"/>
                  </a:cubicBezTo>
                  <a:cubicBezTo>
                    <a:pt x="1097280" y="0"/>
                    <a:pt x="1097281" y="1"/>
                    <a:pt x="1097281" y="1"/>
                  </a:cubicBezTo>
                  <a:cubicBezTo>
                    <a:pt x="1703292" y="1"/>
                    <a:pt x="2194561" y="491270"/>
                    <a:pt x="2194561" y="1097281"/>
                  </a:cubicBezTo>
                  <a:cubicBezTo>
                    <a:pt x="2194561" y="1097281"/>
                    <a:pt x="2194560" y="1097282"/>
                    <a:pt x="2194560" y="1097282"/>
                  </a:cubicBezTo>
                  <a:lnTo>
                    <a:pt x="2194561" y="1097283"/>
                  </a:lnTo>
                  <a:cubicBezTo>
                    <a:pt x="2194561" y="1703294"/>
                    <a:pt x="1703292" y="2194563"/>
                    <a:pt x="1097281" y="2194563"/>
                  </a:cubicBezTo>
                  <a:cubicBezTo>
                    <a:pt x="1097280" y="2194562"/>
                    <a:pt x="1097280" y="2194562"/>
                    <a:pt x="1097280" y="2194562"/>
                  </a:cubicBezTo>
                  <a:cubicBezTo>
                    <a:pt x="491269" y="2194562"/>
                    <a:pt x="1" y="1703293"/>
                    <a:pt x="1" y="1097283"/>
                  </a:cubicBezTo>
                  <a:cubicBezTo>
                    <a:pt x="1" y="1097282"/>
                    <a:pt x="1" y="1097282"/>
                    <a:pt x="1" y="1097282"/>
                  </a:cubicBezTo>
                  <a:close/>
                  <a:moveTo>
                    <a:pt x="262974" y="1097280"/>
                  </a:moveTo>
                  <a:lnTo>
                    <a:pt x="262974" y="1097280"/>
                  </a:lnTo>
                  <a:cubicBezTo>
                    <a:pt x="262974" y="1097280"/>
                    <a:pt x="262973" y="1097280"/>
                    <a:pt x="262973" y="1097280"/>
                  </a:cubicBezTo>
                  <a:cubicBezTo>
                    <a:pt x="262973" y="1558055"/>
                    <a:pt x="636504" y="1931586"/>
                    <a:pt x="1097279" y="1931586"/>
                  </a:cubicBezTo>
                  <a:cubicBezTo>
                    <a:pt x="1558053" y="1931586"/>
                    <a:pt x="1931585" y="1558055"/>
                    <a:pt x="1931585" y="1097281"/>
                  </a:cubicBezTo>
                  <a:cubicBezTo>
                    <a:pt x="1931585" y="636506"/>
                    <a:pt x="1558053" y="262975"/>
                    <a:pt x="1097279" y="262975"/>
                  </a:cubicBezTo>
                  <a:lnTo>
                    <a:pt x="1097278" y="262975"/>
                  </a:lnTo>
                  <a:cubicBezTo>
                    <a:pt x="1097278" y="262975"/>
                    <a:pt x="1097278" y="262974"/>
                    <a:pt x="1097278" y="262974"/>
                  </a:cubicBezTo>
                  <a:cubicBezTo>
                    <a:pt x="636503" y="262974"/>
                    <a:pt x="262972" y="636505"/>
                    <a:pt x="262972" y="1097280"/>
                  </a:cubicBezTo>
                  <a:close/>
                </a:path>
              </a:pathLst>
            </a:custGeom>
            <a:solidFill>
              <a:srgbClr val="13A0A0"/>
            </a:solidFill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29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Rektangel 76"/>
            <p:cNvSpPr>
              <a:spLocks noChangeArrowheads="1"/>
            </p:cNvSpPr>
            <p:nvPr/>
          </p:nvSpPr>
          <p:spPr bwMode="auto">
            <a:xfrm>
              <a:off x="4354697" y="2562729"/>
              <a:ext cx="1935487" cy="15706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>
                  <a:solidFill>
                    <a:srgbClr val="0A766E"/>
                  </a:solidFill>
                  <a:latin typeface="DIN-BoldItalic" pitchFamily="50" charset="0"/>
                </a:rPr>
                <a:t>心肺复苏成功率与开始</a:t>
              </a:r>
              <a:r>
                <a:rPr lang="en-US" altLang="zh-CN" sz="2000" b="1">
                  <a:solidFill>
                    <a:srgbClr val="0A766E"/>
                  </a:solidFill>
                  <a:latin typeface="DIN-BoldItalic" pitchFamily="50" charset="0"/>
                </a:rPr>
                <a:t>CPR</a:t>
              </a:r>
              <a:r>
                <a:rPr lang="zh-CN" altLang="en-US" sz="2000" b="1">
                  <a:solidFill>
                    <a:srgbClr val="0A766E"/>
                  </a:solidFill>
                  <a:latin typeface="DIN-BoldItalic" pitchFamily="50" charset="0"/>
                </a:rPr>
                <a:t>的时间</a:t>
              </a:r>
              <a:r>
                <a:rPr lang="zh-CN" altLang="en-US" sz="2000" b="1" smtClean="0">
                  <a:solidFill>
                    <a:srgbClr val="0A766E"/>
                  </a:solidFill>
                  <a:latin typeface="DIN-BoldItalic" pitchFamily="50" charset="0"/>
                </a:rPr>
                <a:t>密切相关</a:t>
              </a:r>
              <a:endParaRPr lang="zh-CN" altLang="en-US" sz="2000" b="1">
                <a:solidFill>
                  <a:srgbClr val="0A766E"/>
                </a:solidFill>
                <a:latin typeface="DIN-BoldItalic" pitchFamily="50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8767" y="68589"/>
            <a:ext cx="287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时间就是生命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3" y="3823738"/>
            <a:ext cx="895402" cy="895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矩形 9"/>
          <p:cNvSpPr/>
          <p:nvPr/>
        </p:nvSpPr>
        <p:spPr>
          <a:xfrm>
            <a:off x="1523292" y="1955800"/>
            <a:ext cx="6097416" cy="1974897"/>
          </a:xfrm>
          <a:prstGeom prst="rect">
            <a:avLst/>
          </a:prstGeom>
          <a:solidFill>
            <a:srgbClr val="005A4E">
              <a:alpha val="77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1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birthday girl"/>
          <p:cNvSpPr txBox="1"/>
          <p:nvPr/>
        </p:nvSpPr>
        <p:spPr>
          <a:xfrm>
            <a:off x="2348005" y="2791891"/>
            <a:ext cx="44023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安全自省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42632" y="1087382"/>
            <a:ext cx="1564083" cy="1564082"/>
            <a:chOff x="933450" y="1905000"/>
            <a:chExt cx="3048000" cy="3048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r="21875"/>
            <a:stretch>
              <a:fillRect/>
            </a:stretch>
          </p:blipFill>
          <p:spPr>
            <a:xfrm>
              <a:off x="933450" y="1905000"/>
              <a:ext cx="3048000" cy="3048000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286335" y="2379175"/>
              <a:ext cx="2127964" cy="215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"/>
          <p:cNvSpPr/>
          <p:nvPr/>
        </p:nvSpPr>
        <p:spPr bwMode="auto">
          <a:xfrm>
            <a:off x="252303" y="880689"/>
            <a:ext cx="5117382" cy="4381264"/>
          </a:xfrm>
          <a:custGeom>
            <a:avLst/>
            <a:gdLst>
              <a:gd name="T0" fmla="*/ 0 w 3668"/>
              <a:gd name="T1" fmla="*/ 2147483647 h 3785"/>
              <a:gd name="T2" fmla="*/ 2147483647 w 3668"/>
              <a:gd name="T3" fmla="*/ 2147483647 h 3785"/>
              <a:gd name="T4" fmla="*/ 2147483647 w 3668"/>
              <a:gd name="T5" fmla="*/ 2147483647 h 3785"/>
              <a:gd name="T6" fmla="*/ 2147483647 w 3668"/>
              <a:gd name="T7" fmla="*/ 2147483647 h 3785"/>
              <a:gd name="T8" fmla="*/ 2147483647 w 3668"/>
              <a:gd name="T9" fmla="*/ 2147483647 h 3785"/>
              <a:gd name="T10" fmla="*/ 2147483647 w 3668"/>
              <a:gd name="T11" fmla="*/ 2147483647 h 3785"/>
              <a:gd name="T12" fmla="*/ 2147483647 w 3668"/>
              <a:gd name="T13" fmla="*/ 2147483647 h 3785"/>
              <a:gd name="T14" fmla="*/ 2147483647 w 3668"/>
              <a:gd name="T15" fmla="*/ 2147483647 h 3785"/>
              <a:gd name="T16" fmla="*/ 2147483647 w 3668"/>
              <a:gd name="T17" fmla="*/ 2147483647 h 3785"/>
              <a:gd name="T18" fmla="*/ 2147483647 w 3668"/>
              <a:gd name="T19" fmla="*/ 2147483647 h 3785"/>
              <a:gd name="T20" fmla="*/ 2147483647 w 3668"/>
              <a:gd name="T21" fmla="*/ 2147483647 h 3785"/>
              <a:gd name="T22" fmla="*/ 2147483647 w 3668"/>
              <a:gd name="T23" fmla="*/ 2147483647 h 3785"/>
              <a:gd name="T24" fmla="*/ 2147483647 w 3668"/>
              <a:gd name="T25" fmla="*/ 2147483647 h 3785"/>
              <a:gd name="T26" fmla="*/ 2147483647 w 3668"/>
              <a:gd name="T27" fmla="*/ 2147483647 h 3785"/>
              <a:gd name="T28" fmla="*/ 2147483647 w 3668"/>
              <a:gd name="T29" fmla="*/ 0 h 3785"/>
              <a:gd name="T30" fmla="*/ 2147483647 w 3668"/>
              <a:gd name="T31" fmla="*/ 2147483647 h 3785"/>
              <a:gd name="T32" fmla="*/ 2147483647 w 3668"/>
              <a:gd name="T33" fmla="*/ 2147483647 h 3785"/>
              <a:gd name="T34" fmla="*/ 2147483647 w 3668"/>
              <a:gd name="T35" fmla="*/ 2147483647 h 3785"/>
              <a:gd name="T36" fmla="*/ 2147483647 w 3668"/>
              <a:gd name="T37" fmla="*/ 2147483647 h 3785"/>
              <a:gd name="T38" fmla="*/ 2147483647 w 3668"/>
              <a:gd name="T39" fmla="*/ 2147483647 h 3785"/>
              <a:gd name="T40" fmla="*/ 2147483647 w 3668"/>
              <a:gd name="T41" fmla="*/ 2147483647 h 3785"/>
              <a:gd name="T42" fmla="*/ 2147483647 w 3668"/>
              <a:gd name="T43" fmla="*/ 2147483647 h 3785"/>
              <a:gd name="T44" fmla="*/ 2147483647 w 3668"/>
              <a:gd name="T45" fmla="*/ 2147483647 h 3785"/>
              <a:gd name="T46" fmla="*/ 2147483647 w 3668"/>
              <a:gd name="T47" fmla="*/ 2147483647 h 3785"/>
              <a:gd name="T48" fmla="*/ 2147483647 w 3668"/>
              <a:gd name="T49" fmla="*/ 2147483647 h 3785"/>
              <a:gd name="T50" fmla="*/ 2147483647 w 3668"/>
              <a:gd name="T51" fmla="*/ 2147483647 h 3785"/>
              <a:gd name="T52" fmla="*/ 2147483647 w 3668"/>
              <a:gd name="T53" fmla="*/ 2147483647 h 3785"/>
              <a:gd name="T54" fmla="*/ 2147483647 w 3668"/>
              <a:gd name="T55" fmla="*/ 2147483647 h 3785"/>
              <a:gd name="T56" fmla="*/ 0 w 3668"/>
              <a:gd name="T57" fmla="*/ 2147483647 h 3785"/>
              <a:gd name="T58" fmla="*/ 0 w 3668"/>
              <a:gd name="T59" fmla="*/ 2147483647 h 378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68"/>
              <a:gd name="T91" fmla="*/ 0 h 3785"/>
              <a:gd name="T92" fmla="*/ 3668 w 3668"/>
              <a:gd name="T93" fmla="*/ 3785 h 378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ysClr val="window" lastClr="FFFFFF">
                  <a:lumMod val="75000"/>
                </a:sys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78848" tIns="39425" rIns="78848" bIns="39425" anchor="ctr"/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1691681" y="3567352"/>
            <a:ext cx="1996222" cy="369598"/>
          </a:xfrm>
          <a:prstGeom prst="roundRect">
            <a:avLst/>
          </a:prstGeom>
          <a:solidFill>
            <a:srgbClr val="348C8A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8848" tIns="39425" rIns="78848" bIns="39425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第二步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2528803" y="2771068"/>
            <a:ext cx="1996222" cy="369598"/>
          </a:xfrm>
          <a:prstGeom prst="roundRect">
            <a:avLst/>
          </a:prstGeom>
          <a:solidFill>
            <a:srgbClr val="13A0A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8848" tIns="39425" rIns="78848" bIns="39425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第三步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3152622" y="2002836"/>
            <a:ext cx="1996222" cy="369598"/>
          </a:xfrm>
          <a:prstGeom prst="roundRect">
            <a:avLst/>
          </a:prstGeom>
          <a:solidFill>
            <a:srgbClr val="65BDBC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8848" tIns="39425" rIns="78848" bIns="39425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第四步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3851920" y="1277666"/>
            <a:ext cx="1996222" cy="369598"/>
          </a:xfrm>
          <a:prstGeom prst="roundRect">
            <a:avLst/>
          </a:prstGeom>
          <a:solidFill>
            <a:srgbClr val="9AD3C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8848" tIns="39425" rIns="78848" bIns="39425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第五步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899592" y="4296390"/>
            <a:ext cx="1996222" cy="369598"/>
          </a:xfrm>
          <a:prstGeom prst="roundRect">
            <a:avLst/>
          </a:prstGeom>
          <a:solidFill>
            <a:srgbClr val="348C8A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8848" tIns="39425" rIns="78848" bIns="39425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第一步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851920" y="4271770"/>
            <a:ext cx="3023268" cy="513841"/>
          </a:xfrm>
          <a:prstGeom prst="rect">
            <a:avLst/>
          </a:prstGeom>
          <a:ln>
            <a:solidFill>
              <a:srgbClr val="0C326A"/>
            </a:solidFill>
            <a:prstDash val="dash"/>
          </a:ln>
        </p:spPr>
        <p:txBody>
          <a:bodyPr wrap="square" lIns="78848" tIns="39425" rIns="78848" bIns="39425">
            <a:spAutoFit/>
          </a:bodyPr>
          <a:lstStyle/>
          <a:p>
            <a:pPr algn="ctr" defTabSz="913765">
              <a:defRPr/>
            </a:pPr>
            <a:r>
              <a:rPr lang="zh-CN" altLang="en-US" sz="1410" kern="0">
                <a:solidFill>
                  <a:srgbClr val="7F7F7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我是否具备了从事此项工作所需的技能和知识？</a:t>
            </a:r>
            <a:endParaRPr lang="zh-CN" altLang="en-US" sz="1410" kern="0">
              <a:solidFill>
                <a:srgbClr val="7F7F7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379482" y="3489512"/>
            <a:ext cx="2942593" cy="513841"/>
          </a:xfrm>
          <a:prstGeom prst="rect">
            <a:avLst/>
          </a:prstGeom>
          <a:ln>
            <a:solidFill>
              <a:srgbClr val="00688D"/>
            </a:solidFill>
            <a:prstDash val="dash"/>
          </a:ln>
        </p:spPr>
        <p:txBody>
          <a:bodyPr wrap="square" lIns="78848" tIns="39425" rIns="78848" bIns="39425">
            <a:spAutoFit/>
          </a:bodyPr>
          <a:lstStyle/>
          <a:p>
            <a:pPr algn="ctr" defTabSz="913765">
              <a:defRPr/>
            </a:pPr>
            <a:r>
              <a:rPr lang="zh-CN" altLang="en-US" sz="1410" kern="0">
                <a:solidFill>
                  <a:srgbClr val="7F7F7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我是否持有此项工作所要求的许可证或得到批准？</a:t>
            </a:r>
            <a:endParaRPr lang="zh-CN" altLang="en-US" sz="1410" kern="0">
              <a:solidFill>
                <a:srgbClr val="7F7F7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891409" y="2707253"/>
            <a:ext cx="3035683" cy="513841"/>
          </a:xfrm>
          <a:prstGeom prst="rect">
            <a:avLst/>
          </a:prstGeom>
          <a:ln>
            <a:solidFill>
              <a:srgbClr val="13A0A0"/>
            </a:solidFill>
            <a:prstDash val="dash"/>
          </a:ln>
        </p:spPr>
        <p:txBody>
          <a:bodyPr wrap="square" lIns="78848" tIns="39425" rIns="78848" bIns="39425">
            <a:spAutoFit/>
          </a:bodyPr>
          <a:lstStyle/>
          <a:p>
            <a:pPr algn="ctr" defTabSz="913765">
              <a:defRPr/>
            </a:pPr>
            <a:r>
              <a:rPr lang="zh-CN" altLang="en-US" sz="1410" kern="0">
                <a:solidFill>
                  <a:srgbClr val="7F7F7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我是否对此项工作的风险进行了识别，并采取措施以保证自己安全？</a:t>
            </a:r>
            <a:endParaRPr lang="zh-CN" altLang="en-US" sz="1410" kern="0">
              <a:solidFill>
                <a:srgbClr val="7F7F7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369685" y="1924996"/>
            <a:ext cx="2557407" cy="513841"/>
          </a:xfrm>
          <a:prstGeom prst="rect">
            <a:avLst/>
          </a:prstGeom>
          <a:ln>
            <a:solidFill>
              <a:srgbClr val="65BDBC"/>
            </a:solidFill>
            <a:prstDash val="dash"/>
          </a:ln>
        </p:spPr>
        <p:txBody>
          <a:bodyPr wrap="square" lIns="78848" tIns="39425" rIns="78848" bIns="39425">
            <a:spAutoFit/>
          </a:bodyPr>
          <a:lstStyle/>
          <a:p>
            <a:pPr algn="ctr" defTabSz="913765">
              <a:defRPr/>
            </a:pPr>
            <a:r>
              <a:rPr lang="zh-CN" altLang="en-US" sz="1410" kern="0">
                <a:solidFill>
                  <a:srgbClr val="7F7F7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我是否检查过我的活动不会危及或影响其他人员的安全？</a:t>
            </a:r>
            <a:endParaRPr lang="zh-CN" altLang="en-US" sz="1410" kern="0">
              <a:solidFill>
                <a:srgbClr val="7F7F7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119986" y="1213853"/>
            <a:ext cx="1980407" cy="513841"/>
          </a:xfrm>
          <a:prstGeom prst="rect">
            <a:avLst/>
          </a:prstGeom>
          <a:ln>
            <a:solidFill>
              <a:srgbClr val="9AD3C3"/>
            </a:solidFill>
            <a:prstDash val="dash"/>
          </a:ln>
        </p:spPr>
        <p:txBody>
          <a:bodyPr wrap="square" lIns="78848" tIns="39425" rIns="78848" bIns="39425">
            <a:spAutoFit/>
          </a:bodyPr>
          <a:lstStyle/>
          <a:p>
            <a:pPr algn="ctr" defTabSz="913765">
              <a:defRPr/>
            </a:pPr>
            <a:r>
              <a:rPr lang="zh-CN" altLang="en-US" sz="1410" kern="0">
                <a:solidFill>
                  <a:srgbClr val="7F7F7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我是否使用了正确的个人防护用品</a:t>
            </a:r>
            <a:r>
              <a:rPr lang="zh-CN" altLang="en-US" sz="1410" kern="0" smtClean="0">
                <a:solidFill>
                  <a:srgbClr val="7F7F7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1410" kern="0">
              <a:solidFill>
                <a:srgbClr val="7F7F7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767" y="68589"/>
            <a:ext cx="287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安全自省五步法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5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6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1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7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2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8" nodeType="with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3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9" nodeType="with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4" nodeType="with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10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1" animBg="1"/>
      <p:bldP spid="37" grpId="2" animBg="1"/>
      <p:bldP spid="38" grpId="3" animBg="1"/>
      <p:bldP spid="39" grpId="4" animBg="1"/>
      <p:bldP spid="40" grpId="5" animBg="1"/>
      <p:bldP spid="41" grpId="6" animBg="1"/>
      <p:bldP spid="42" grpId="7" animBg="1"/>
      <p:bldP spid="43" grpId="8" animBg="1"/>
      <p:bldP spid="44" grpId="9" animBg="1"/>
      <p:bldP spid="45" grpId="1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/>
          <p:cNvCxnSpPr/>
          <p:nvPr/>
        </p:nvCxnSpPr>
        <p:spPr>
          <a:xfrm>
            <a:off x="0" y="4038709"/>
            <a:ext cx="9144000" cy="0"/>
          </a:xfrm>
          <a:prstGeom prst="line">
            <a:avLst/>
          </a:prstGeom>
          <a:noFill/>
          <a:ln w="9525" cap="flat" cmpd="sng" algn="ctr">
            <a:solidFill>
              <a:srgbClr val="7F7F7F"/>
            </a:solidFill>
            <a:prstDash val="solid"/>
          </a:ln>
          <a:effectLst/>
        </p:spPr>
      </p:cxnSp>
      <p:sp>
        <p:nvSpPr>
          <p:cNvPr id="54" name="椭圆 53"/>
          <p:cNvSpPr/>
          <p:nvPr/>
        </p:nvSpPr>
        <p:spPr>
          <a:xfrm>
            <a:off x="1871775" y="3908186"/>
            <a:ext cx="221307" cy="22130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9AD3C3"/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335875" y="1149463"/>
            <a:ext cx="1254072" cy="2625156"/>
            <a:chOff x="1115616" y="1077584"/>
            <a:chExt cx="1224136" cy="2562492"/>
          </a:xfrm>
        </p:grpSpPr>
        <p:sp>
          <p:nvSpPr>
            <p:cNvPr id="56" name="任意多边形 55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400000" scaled="0"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200000" scaled="0"/>
              </a:gradFill>
              <a:prstDash val="solid"/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9AD3C3"/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9AD3C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第一阶段</a:t>
              </a:r>
              <a:endParaRPr kumimoji="0" lang="zh-CN" altLang="en-US" sz="1050" b="1" i="0" u="none" strike="noStrike" kern="0" cap="none" spc="0" normalizeH="0" baseline="0" noProof="0">
                <a:ln>
                  <a:noFill/>
                </a:ln>
                <a:solidFill>
                  <a:srgbClr val="9AD3C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文本框 17"/>
            <p:cNvSpPr txBox="1"/>
            <p:nvPr/>
          </p:nvSpPr>
          <p:spPr>
            <a:xfrm>
              <a:off x="1257000" y="2214035"/>
              <a:ext cx="938732" cy="81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kern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观察工作区域和环境</a:t>
              </a:r>
              <a:endParaRPr lang="zh-CN" altLang="en-US" sz="1600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椭圆 60"/>
          <p:cNvSpPr/>
          <p:nvPr/>
        </p:nvSpPr>
        <p:spPr>
          <a:xfrm>
            <a:off x="3525801" y="3908186"/>
            <a:ext cx="221307" cy="22130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65BDBC"/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989903" y="1149463"/>
            <a:ext cx="1254072" cy="2625156"/>
            <a:chOff x="1115616" y="1077584"/>
            <a:chExt cx="1224136" cy="2562492"/>
          </a:xfrm>
        </p:grpSpPr>
        <p:sp>
          <p:nvSpPr>
            <p:cNvPr id="63" name="任意多边形 62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400000" scaled="0"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200000" scaled="0"/>
              </a:gradFill>
              <a:prstDash val="solid"/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65BDBC"/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65BDB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第二阶段</a:t>
              </a:r>
              <a:endParaRPr kumimoji="0" lang="zh-CN" altLang="en-US" sz="1050" b="1" i="0" u="none" strike="noStrike" kern="0" cap="none" spc="0" normalizeH="0" baseline="0" noProof="0">
                <a:ln>
                  <a:noFill/>
                </a:ln>
                <a:solidFill>
                  <a:srgbClr val="65BDB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文本框 25"/>
            <p:cNvSpPr txBox="1"/>
            <p:nvPr/>
          </p:nvSpPr>
          <p:spPr>
            <a:xfrm>
              <a:off x="1257000" y="2214035"/>
              <a:ext cx="939882" cy="1141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400" kern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在你的脑子里，确定如何实施这项工作</a:t>
              </a:r>
              <a:endParaRPr lang="zh-CN" altLang="en-US" sz="1400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5179829" y="3908186"/>
            <a:ext cx="221307" cy="22130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00688D"/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643931" y="1149463"/>
            <a:ext cx="1254072" cy="2625156"/>
            <a:chOff x="1115616" y="1077584"/>
            <a:chExt cx="1224136" cy="2562492"/>
          </a:xfrm>
        </p:grpSpPr>
        <p:sp>
          <p:nvSpPr>
            <p:cNvPr id="70" name="任意多边形 69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400000" scaled="0"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200000" scaled="0"/>
              </a:gradFill>
              <a:prstDash val="solid"/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0A766E"/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688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第三阶段</a:t>
              </a:r>
              <a:endParaRPr kumimoji="0" lang="zh-CN" altLang="en-US" sz="1050" b="1" i="0" u="none" strike="noStrike" kern="0" cap="none" spc="0" normalizeH="0" baseline="0" noProof="0">
                <a:ln>
                  <a:noFill/>
                </a:ln>
                <a:solidFill>
                  <a:srgbClr val="00688D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文本框 32"/>
            <p:cNvSpPr txBox="1"/>
            <p:nvPr/>
          </p:nvSpPr>
          <p:spPr>
            <a:xfrm>
              <a:off x="1257000" y="2214035"/>
              <a:ext cx="938732" cy="1051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kern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识别此项工作中的风险</a:t>
              </a:r>
              <a:endParaRPr lang="zh-CN" altLang="en-US" sz="1600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75" name="椭圆 74"/>
          <p:cNvSpPr/>
          <p:nvPr/>
        </p:nvSpPr>
        <p:spPr>
          <a:xfrm>
            <a:off x="6833859" y="3908186"/>
            <a:ext cx="221307" cy="22130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3A0A0"/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297959" y="1149463"/>
            <a:ext cx="1254072" cy="2625156"/>
            <a:chOff x="1115616" y="1077584"/>
            <a:chExt cx="1224136" cy="2562492"/>
          </a:xfrm>
        </p:grpSpPr>
        <p:sp>
          <p:nvSpPr>
            <p:cNvPr id="77" name="任意多边形 76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400000" scaled="0"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200000" scaled="0"/>
              </a:gradFill>
              <a:prstDash val="solid"/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13A0A0"/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13A0A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第四阶段</a:t>
              </a:r>
              <a:endParaRPr kumimoji="0" lang="zh-CN" altLang="en-US" sz="1050" b="1" i="0" u="none" strike="noStrike" kern="0" cap="none" spc="0" normalizeH="0" baseline="0" noProof="0">
                <a:ln>
                  <a:noFill/>
                </a:ln>
                <a:solidFill>
                  <a:srgbClr val="13A0A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文本框 39"/>
            <p:cNvSpPr txBox="1"/>
            <p:nvPr/>
          </p:nvSpPr>
          <p:spPr>
            <a:xfrm>
              <a:off x="1257000" y="2214035"/>
              <a:ext cx="938732" cy="1051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1600" kern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问自己如何控制这些风险</a:t>
              </a:r>
              <a:endParaRPr lang="zh-CN" altLang="en-US" sz="1600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8900" y="6858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工作前，安全思考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1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2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3" nodeType="with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1" grpId="1" animBg="1"/>
      <p:bldP spid="68" grpId="2" animBg="1"/>
      <p:bldP spid="75" grpId="3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1187625" y="1210912"/>
            <a:ext cx="6665687" cy="2404381"/>
            <a:chOff x="1187623" y="1193810"/>
            <a:chExt cx="6665687" cy="2434594"/>
          </a:xfrm>
        </p:grpSpPr>
        <p:grpSp>
          <p:nvGrpSpPr>
            <p:cNvPr id="47" name="组合 46"/>
            <p:cNvGrpSpPr/>
            <p:nvPr/>
          </p:nvGrpSpPr>
          <p:grpSpPr>
            <a:xfrm>
              <a:off x="1187623" y="1193810"/>
              <a:ext cx="6665687" cy="2434594"/>
              <a:chOff x="1187623" y="1193810"/>
              <a:chExt cx="6665687" cy="2434594"/>
            </a:xfrm>
          </p:grpSpPr>
          <p:sp>
            <p:nvSpPr>
              <p:cNvPr id="60" name="Oval 478"/>
              <p:cNvSpPr>
                <a:spLocks noChangeArrowheads="1"/>
              </p:cNvSpPr>
              <p:nvPr/>
            </p:nvSpPr>
            <p:spPr bwMode="auto">
              <a:xfrm>
                <a:off x="1187623" y="1193810"/>
                <a:ext cx="2418503" cy="2054180"/>
              </a:xfrm>
              <a:custGeom>
                <a:avLst/>
                <a:gdLst/>
                <a:ahLst/>
                <a:cxnLst/>
                <a:rect l="l" t="t" r="r" b="b"/>
                <a:pathLst>
                  <a:path w="2749005" h="2334895">
                    <a:moveTo>
                      <a:pt x="869662" y="0"/>
                    </a:moveTo>
                    <a:cubicBezTo>
                      <a:pt x="1269560" y="0"/>
                      <a:pt x="1606416" y="269913"/>
                      <a:pt x="1707090" y="637746"/>
                    </a:cubicBezTo>
                    <a:lnTo>
                      <a:pt x="2749005" y="1239296"/>
                    </a:lnTo>
                    <a:lnTo>
                      <a:pt x="2116460" y="2334895"/>
                    </a:lnTo>
                    <a:lnTo>
                      <a:pt x="1051411" y="1719989"/>
                    </a:lnTo>
                    <a:cubicBezTo>
                      <a:pt x="992839" y="1732762"/>
                      <a:pt x="932017" y="1739324"/>
                      <a:pt x="869662" y="1739324"/>
                    </a:cubicBezTo>
                    <a:cubicBezTo>
                      <a:pt x="389361" y="1739324"/>
                      <a:pt x="0" y="1349963"/>
                      <a:pt x="0" y="869662"/>
                    </a:cubicBezTo>
                    <a:cubicBezTo>
                      <a:pt x="0" y="389361"/>
                      <a:pt x="389361" y="0"/>
                      <a:pt x="869662" y="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ysClr val="window" lastClr="FFFFFF">
                      <a:lumMod val="95000"/>
                      <a:shade val="67500"/>
                      <a:satMod val="115000"/>
                    </a:sysClr>
                  </a:gs>
                  <a:gs pos="100000">
                    <a:srgbClr val="E4E4E4"/>
                  </a:gs>
                  <a:gs pos="80000">
                    <a:srgbClr val="F1F1F1"/>
                  </a:gs>
                  <a:gs pos="43000">
                    <a:sysClr val="window" lastClr="FFFFFF"/>
                  </a:gs>
                </a:gsLst>
                <a:lin ang="8100000" scaled="1"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794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Oval 462"/>
              <p:cNvSpPr>
                <a:spLocks noChangeArrowheads="1"/>
              </p:cNvSpPr>
              <p:nvPr/>
            </p:nvSpPr>
            <p:spPr bwMode="auto">
              <a:xfrm>
                <a:off x="2844228" y="2069969"/>
                <a:ext cx="5009082" cy="1558435"/>
              </a:xfrm>
              <a:custGeom>
                <a:avLst/>
                <a:gdLst/>
                <a:ahLst/>
                <a:cxnLst/>
                <a:rect l="l" t="t" r="r" b="b"/>
                <a:pathLst>
                  <a:path w="5693600" h="1771403">
                    <a:moveTo>
                      <a:pt x="5357458" y="0"/>
                    </a:moveTo>
                    <a:lnTo>
                      <a:pt x="5693600" y="885702"/>
                    </a:lnTo>
                    <a:lnTo>
                      <a:pt x="5357458" y="1771404"/>
                    </a:lnTo>
                    <a:lnTo>
                      <a:pt x="5357458" y="1479857"/>
                    </a:lnTo>
                    <a:lnTo>
                      <a:pt x="5108153" y="1479857"/>
                    </a:lnTo>
                    <a:cubicBezTo>
                      <a:pt x="4951092" y="1649600"/>
                      <a:pt x="4726132" y="1754666"/>
                      <a:pt x="4476632" y="1754666"/>
                    </a:cubicBezTo>
                    <a:cubicBezTo>
                      <a:pt x="4227133" y="1754666"/>
                      <a:pt x="4002173" y="1649600"/>
                      <a:pt x="3845112" y="1479857"/>
                    </a:cubicBezTo>
                    <a:lnTo>
                      <a:pt x="3304667" y="1479857"/>
                    </a:lnTo>
                    <a:cubicBezTo>
                      <a:pt x="3147606" y="1649600"/>
                      <a:pt x="2922646" y="1754666"/>
                      <a:pt x="2673146" y="1754666"/>
                    </a:cubicBezTo>
                    <a:cubicBezTo>
                      <a:pt x="2423647" y="1754666"/>
                      <a:pt x="2198687" y="1649600"/>
                      <a:pt x="2041626" y="1479857"/>
                    </a:cubicBezTo>
                    <a:lnTo>
                      <a:pt x="1501182" y="1479857"/>
                    </a:lnTo>
                    <a:cubicBezTo>
                      <a:pt x="1344121" y="1649600"/>
                      <a:pt x="1119162" y="1754666"/>
                      <a:pt x="869662" y="1754666"/>
                    </a:cubicBezTo>
                    <a:cubicBezTo>
                      <a:pt x="389361" y="1754666"/>
                      <a:pt x="0" y="1365305"/>
                      <a:pt x="0" y="885004"/>
                    </a:cubicBezTo>
                    <a:cubicBezTo>
                      <a:pt x="0" y="404703"/>
                      <a:pt x="389361" y="15342"/>
                      <a:pt x="869662" y="15342"/>
                    </a:cubicBezTo>
                    <a:cubicBezTo>
                      <a:pt x="1119813" y="15342"/>
                      <a:pt x="1345295" y="120958"/>
                      <a:pt x="1502334" y="291547"/>
                    </a:cubicBezTo>
                    <a:lnTo>
                      <a:pt x="2040474" y="291547"/>
                    </a:lnTo>
                    <a:cubicBezTo>
                      <a:pt x="2197513" y="120958"/>
                      <a:pt x="2422996" y="15342"/>
                      <a:pt x="2673146" y="15342"/>
                    </a:cubicBezTo>
                    <a:cubicBezTo>
                      <a:pt x="2923297" y="15342"/>
                      <a:pt x="3148780" y="120958"/>
                      <a:pt x="3305818" y="291547"/>
                    </a:cubicBezTo>
                    <a:lnTo>
                      <a:pt x="3843960" y="291547"/>
                    </a:lnTo>
                    <a:cubicBezTo>
                      <a:pt x="4000999" y="120958"/>
                      <a:pt x="4226482" y="15342"/>
                      <a:pt x="4476632" y="15342"/>
                    </a:cubicBezTo>
                    <a:cubicBezTo>
                      <a:pt x="4726783" y="15342"/>
                      <a:pt x="4952266" y="120958"/>
                      <a:pt x="5109304" y="291547"/>
                    </a:cubicBezTo>
                    <a:lnTo>
                      <a:pt x="5357458" y="291547"/>
                    </a:lnTo>
                    <a:close/>
                  </a:path>
                </a:pathLst>
              </a:custGeom>
              <a:gradFill flip="none" rotWithShape="1">
                <a:gsLst>
                  <a:gs pos="6000">
                    <a:sysClr val="window" lastClr="FFFFFF">
                      <a:lumMod val="95000"/>
                      <a:shade val="67500"/>
                      <a:satMod val="115000"/>
                    </a:sysClr>
                  </a:gs>
                  <a:gs pos="100000">
                    <a:srgbClr val="E4E4E4"/>
                  </a:gs>
                  <a:gs pos="80000">
                    <a:srgbClr val="F1F1F1"/>
                  </a:gs>
                  <a:gs pos="43000">
                    <a:sysClr val="window" lastClr="FFFFFF"/>
                  </a:gs>
                </a:gsLst>
                <a:lin ang="8100000" scaled="1"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79400" algn="ctr" rotWithShape="0">
                  <a:prstClr val="black">
                    <a:alpha val="1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316483" y="1348581"/>
              <a:ext cx="1248880" cy="1248880"/>
              <a:chOff x="1071444" y="1525090"/>
              <a:chExt cx="1117070" cy="111707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071444" y="1525090"/>
                <a:ext cx="1117070" cy="1117070"/>
              </a:xfrm>
              <a:prstGeom prst="ellipse">
                <a:avLst/>
              </a:prstGeom>
              <a:solidFill>
                <a:srgbClr val="9AD3C3"/>
              </a:solidFill>
              <a:ln w="25400" cap="flat" cmpd="sng" algn="ctr">
                <a:noFill/>
                <a:prstDash val="solid"/>
              </a:ln>
              <a:effectLst>
                <a:innerShdw blurRad="139700" dist="50800" dir="13500000">
                  <a:prstClr val="black">
                    <a:alpha val="45000"/>
                  </a:prstClr>
                </a:innerShdw>
              </a:effectLst>
            </p:spPr>
            <p:txBody>
              <a:bodyPr rot="0" spcFirstLastPara="0" vertOverflow="overflow" horzOverflow="overflow" vert="horz" wrap="square" lIns="86005" tIns="43003" rIns="86005" bIns="43003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TextBox 32"/>
              <p:cNvSpPr txBox="1"/>
              <p:nvPr/>
            </p:nvSpPr>
            <p:spPr>
              <a:xfrm flipH="1">
                <a:off x="1333765" y="1801044"/>
                <a:ext cx="631932" cy="35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800" b="0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97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197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2981688" y="2224747"/>
              <a:ext cx="1248880" cy="1248880"/>
              <a:chOff x="1071444" y="1525090"/>
              <a:chExt cx="1117070" cy="111707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071444" y="1525090"/>
                <a:ext cx="1117070" cy="1117070"/>
              </a:xfrm>
              <a:prstGeom prst="ellipse">
                <a:avLst/>
              </a:prstGeom>
              <a:solidFill>
                <a:srgbClr val="65BDBC"/>
              </a:solidFill>
              <a:ln w="25400" cap="flat" cmpd="sng" algn="ctr">
                <a:noFill/>
                <a:prstDash val="solid"/>
              </a:ln>
              <a:effectLst>
                <a:innerShdw blurRad="139700" dist="50800" dir="13500000">
                  <a:prstClr val="black">
                    <a:alpha val="45000"/>
                  </a:prstClr>
                </a:innerShdw>
              </a:effectLst>
            </p:spPr>
            <p:txBody>
              <a:bodyPr rot="0" spcFirstLastPara="0" vertOverflow="overflow" horzOverflow="overflow" vert="horz" wrap="square" lIns="86005" tIns="43003" rIns="86005" bIns="43003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TextBox 30"/>
              <p:cNvSpPr txBox="1"/>
              <p:nvPr/>
            </p:nvSpPr>
            <p:spPr>
              <a:xfrm flipH="1">
                <a:off x="1314011" y="1919819"/>
                <a:ext cx="631932" cy="35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800" b="0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97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197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567448" y="2224747"/>
              <a:ext cx="1248880" cy="1248880"/>
              <a:chOff x="1071444" y="1525090"/>
              <a:chExt cx="1117070" cy="1117070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071444" y="1525090"/>
                <a:ext cx="1117070" cy="1117070"/>
              </a:xfrm>
              <a:prstGeom prst="ellipse">
                <a:avLst/>
              </a:prstGeom>
              <a:solidFill>
                <a:srgbClr val="00688D"/>
              </a:solidFill>
              <a:ln w="25400" cap="flat" cmpd="sng" algn="ctr">
                <a:noFill/>
                <a:prstDash val="solid"/>
              </a:ln>
              <a:effectLst>
                <a:innerShdw blurRad="139700" dist="50800" dir="13500000">
                  <a:prstClr val="black">
                    <a:alpha val="45000"/>
                  </a:prstClr>
                </a:innerShdw>
              </a:effectLst>
            </p:spPr>
            <p:txBody>
              <a:bodyPr rot="0" spcFirstLastPara="0" vertOverflow="overflow" horzOverflow="overflow" vert="horz" wrap="square" lIns="86005" tIns="43003" rIns="86005" bIns="43003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5" name="TextBox 28"/>
              <p:cNvSpPr txBox="1"/>
              <p:nvPr/>
            </p:nvSpPr>
            <p:spPr>
              <a:xfrm flipH="1">
                <a:off x="1301356" y="1919819"/>
                <a:ext cx="631932" cy="35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800" b="0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97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197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167977" y="2229606"/>
              <a:ext cx="1248880" cy="1248880"/>
              <a:chOff x="1071444" y="1525090"/>
              <a:chExt cx="1117070" cy="111707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071444" y="1525090"/>
                <a:ext cx="1117070" cy="1117070"/>
              </a:xfrm>
              <a:prstGeom prst="ellipse">
                <a:avLst/>
              </a:prstGeom>
              <a:solidFill>
                <a:srgbClr val="0A766E"/>
              </a:solidFill>
              <a:ln w="25400" cap="flat" cmpd="sng" algn="ctr">
                <a:noFill/>
                <a:prstDash val="solid"/>
              </a:ln>
              <a:effectLst>
                <a:innerShdw blurRad="139700" dist="50800" dir="13500000">
                  <a:prstClr val="black">
                    <a:alpha val="45000"/>
                  </a:prstClr>
                </a:innerShdw>
              </a:effectLst>
            </p:spPr>
            <p:txBody>
              <a:bodyPr rot="0" spcFirstLastPara="0" vertOverflow="overflow" horzOverflow="overflow" vert="horz" wrap="square" lIns="86005" tIns="43003" rIns="86005" bIns="43003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TextBox 26"/>
              <p:cNvSpPr txBox="1"/>
              <p:nvPr/>
            </p:nvSpPr>
            <p:spPr>
              <a:xfrm flipH="1">
                <a:off x="1262486" y="1932634"/>
                <a:ext cx="631932" cy="35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800" b="0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97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endParaRPr kumimoji="0" lang="zh-CN" altLang="en-US" sz="197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2" name="弧形 61"/>
          <p:cNvSpPr/>
          <p:nvPr/>
        </p:nvSpPr>
        <p:spPr>
          <a:xfrm rot="20765780">
            <a:off x="2018807" y="1346442"/>
            <a:ext cx="1650843" cy="1630355"/>
          </a:xfrm>
          <a:prstGeom prst="arc">
            <a:avLst/>
          </a:prstGeom>
          <a:noFill/>
          <a:ln w="9525" cap="flat" cmpd="sng" algn="ctr">
            <a:solidFill>
              <a:srgbClr val="65BDBC">
                <a:lumMod val="25000"/>
              </a:srgbClr>
            </a:solidFill>
            <a:prstDash val="dash"/>
            <a:headEnd type="oval"/>
            <a:tailEnd type="triangle"/>
          </a:ln>
          <a:effectLst/>
        </p:spPr>
        <p:txBody>
          <a:bodyPr lIns="91028" tIns="45514" rIns="91028" bIns="45514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5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弧形 62"/>
          <p:cNvSpPr/>
          <p:nvPr/>
        </p:nvSpPr>
        <p:spPr>
          <a:xfrm rot="2483880" flipV="1">
            <a:off x="3616833" y="2338219"/>
            <a:ext cx="1650843" cy="1630355"/>
          </a:xfrm>
          <a:prstGeom prst="arc">
            <a:avLst/>
          </a:prstGeom>
          <a:noFill/>
          <a:ln w="9525" cap="flat" cmpd="sng" algn="ctr">
            <a:solidFill>
              <a:srgbClr val="65BDBC">
                <a:lumMod val="25000"/>
              </a:srgbClr>
            </a:solidFill>
            <a:prstDash val="dash"/>
            <a:headEnd type="oval"/>
            <a:tailEnd type="triangle"/>
          </a:ln>
          <a:effectLst/>
        </p:spPr>
        <p:txBody>
          <a:bodyPr lIns="91028" tIns="45514" rIns="91028" bIns="45514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5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弧形 63"/>
          <p:cNvSpPr/>
          <p:nvPr/>
        </p:nvSpPr>
        <p:spPr>
          <a:xfrm rot="19116120">
            <a:off x="5173905" y="1723363"/>
            <a:ext cx="1650843" cy="1630355"/>
          </a:xfrm>
          <a:prstGeom prst="arc">
            <a:avLst/>
          </a:prstGeom>
          <a:noFill/>
          <a:ln w="9525" cap="flat" cmpd="sng" algn="ctr">
            <a:solidFill>
              <a:srgbClr val="65BDBC">
                <a:lumMod val="25000"/>
              </a:srgbClr>
            </a:solidFill>
            <a:prstDash val="dash"/>
            <a:headEnd type="oval"/>
            <a:tailEnd type="triangle"/>
          </a:ln>
          <a:effectLst/>
        </p:spPr>
        <p:txBody>
          <a:bodyPr lIns="91028" tIns="45514" rIns="91028" bIns="45514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5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 flipH="1">
            <a:off x="3249356" y="936122"/>
            <a:ext cx="1466661" cy="738248"/>
          </a:xfrm>
          <a:prstGeom prst="rect">
            <a:avLst/>
          </a:prstGeom>
        </p:spPr>
        <p:txBody>
          <a:bodyPr wrap="square" lIns="91028" tIns="45514" rIns="91028" bIns="45514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针对你的工作可能产生的任何风险采取防范措施</a:t>
            </a:r>
            <a:endParaRPr lang="zh-CN" altLang="en-US" sz="14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 flipH="1">
            <a:off x="5292186" y="1220579"/>
            <a:ext cx="1466661" cy="522804"/>
          </a:xfrm>
          <a:prstGeom prst="rect">
            <a:avLst/>
          </a:prstGeom>
        </p:spPr>
        <p:txBody>
          <a:bodyPr wrap="square" lIns="91028" tIns="45514" rIns="91028" bIns="45514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你对此项工作是否感到安全</a:t>
            </a:r>
            <a:endParaRPr lang="zh-CN" altLang="en-US" sz="14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 flipH="1">
            <a:off x="3825525" y="4155603"/>
            <a:ext cx="1466661" cy="738248"/>
          </a:xfrm>
          <a:prstGeom prst="rect">
            <a:avLst/>
          </a:prstGeom>
        </p:spPr>
        <p:txBody>
          <a:bodyPr wrap="square" lIns="91028" tIns="45514" rIns="91028" bIns="45514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回顾工作的有效性以及你使用的计划方法</a:t>
            </a:r>
            <a:endParaRPr lang="zh-CN" altLang="en-US" sz="14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900" y="6858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工作后，安全思考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02819" y="4017121"/>
            <a:ext cx="2642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再作此项工作时，是否有改进之处</a:t>
            </a:r>
            <a:endParaRPr lang="zh-CN" altLang="en-US" sz="2000" b="1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3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2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4" nodeType="with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5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6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1" animBg="1"/>
      <p:bldP spid="64" grpId="2" animBg="1"/>
      <p:bldP spid="65" grpId="3"/>
      <p:bldP spid="66" grpId="4"/>
      <p:bldP spid="67" grpId="5"/>
      <p:bldP spid="25" grpId="6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3" y="3823738"/>
            <a:ext cx="895402" cy="895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矩形 9"/>
          <p:cNvSpPr/>
          <p:nvPr/>
        </p:nvSpPr>
        <p:spPr>
          <a:xfrm>
            <a:off x="1523292" y="1955800"/>
            <a:ext cx="6097416" cy="1974897"/>
          </a:xfrm>
          <a:prstGeom prst="rect">
            <a:avLst/>
          </a:prstGeom>
          <a:solidFill>
            <a:srgbClr val="005A4E">
              <a:alpha val="77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1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birthday girl"/>
          <p:cNvSpPr txBox="1"/>
          <p:nvPr/>
        </p:nvSpPr>
        <p:spPr>
          <a:xfrm>
            <a:off x="2348005" y="2791891"/>
            <a:ext cx="44023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安全用电常识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42632" y="1087382"/>
            <a:ext cx="1564083" cy="1564082"/>
            <a:chOff x="933450" y="1905000"/>
            <a:chExt cx="3048000" cy="3048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r="21875"/>
            <a:stretch>
              <a:fillRect/>
            </a:stretch>
          </p:blipFill>
          <p:spPr>
            <a:xfrm>
              <a:off x="933450" y="1905000"/>
              <a:ext cx="3048000" cy="3048000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405041" y="2379175"/>
              <a:ext cx="1890550" cy="215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07</a:t>
              </a: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6"/>
          <p:cNvSpPr/>
          <p:nvPr/>
        </p:nvSpPr>
        <p:spPr bwMode="auto">
          <a:xfrm>
            <a:off x="1908869" y="4129943"/>
            <a:ext cx="953318" cy="640837"/>
          </a:xfrm>
          <a:custGeom>
            <a:avLst/>
            <a:gdLst>
              <a:gd name="T0" fmla="*/ 0 w 1113"/>
              <a:gd name="T1" fmla="*/ 0 h 757"/>
              <a:gd name="T2" fmla="*/ 1113 w 1113"/>
              <a:gd name="T3" fmla="*/ 0 h 757"/>
              <a:gd name="T4" fmla="*/ 1113 w 1113"/>
              <a:gd name="T5" fmla="*/ 685 h 757"/>
              <a:gd name="T6" fmla="*/ 249 w 1113"/>
              <a:gd name="T7" fmla="*/ 685 h 757"/>
              <a:gd name="T8" fmla="*/ 177 w 1113"/>
              <a:gd name="T9" fmla="*/ 757 h 757"/>
              <a:gd name="T10" fmla="*/ 105 w 1113"/>
              <a:gd name="T11" fmla="*/ 685 h 757"/>
              <a:gd name="T12" fmla="*/ 0 w 1113"/>
              <a:gd name="T13" fmla="*/ 685 h 757"/>
              <a:gd name="T14" fmla="*/ 0 w 1113"/>
              <a:gd name="T1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757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solidFill>
            <a:srgbClr val="0C326A"/>
          </a:solidFill>
          <a:ln>
            <a:noFill/>
          </a:ln>
        </p:spPr>
        <p:txBody>
          <a:bodyPr vert="horz" wrap="square" lIns="68243" tIns="34121" rIns="68243" bIns="34121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7" name="Freeform 8"/>
          <p:cNvSpPr/>
          <p:nvPr/>
        </p:nvSpPr>
        <p:spPr bwMode="auto">
          <a:xfrm>
            <a:off x="955550" y="707101"/>
            <a:ext cx="2898040" cy="3388797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rgbClr val="00688D"/>
          </a:solidFill>
          <a:ln>
            <a:noFill/>
          </a:ln>
        </p:spPr>
        <p:txBody>
          <a:bodyPr vert="horz" wrap="square" lIns="68243" tIns="34121" rIns="68243" bIns="34121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Freeform 9"/>
          <p:cNvSpPr/>
          <p:nvPr/>
        </p:nvSpPr>
        <p:spPr bwMode="auto">
          <a:xfrm>
            <a:off x="1692260" y="707101"/>
            <a:ext cx="1982807" cy="1224059"/>
          </a:xfrm>
          <a:custGeom>
            <a:avLst/>
            <a:gdLst>
              <a:gd name="T0" fmla="*/ 0 w 2313"/>
              <a:gd name="T1" fmla="*/ 221 h 1445"/>
              <a:gd name="T2" fmla="*/ 179 w 2313"/>
              <a:gd name="T3" fmla="*/ 133 h 1445"/>
              <a:gd name="T4" fmla="*/ 829 w 2313"/>
              <a:gd name="T5" fmla="*/ 0 h 1445"/>
              <a:gd name="T6" fmla="*/ 2025 w 2313"/>
              <a:gd name="T7" fmla="*/ 495 h 1445"/>
              <a:gd name="T8" fmla="*/ 2313 w 2313"/>
              <a:gd name="T9" fmla="*/ 879 h 1445"/>
              <a:gd name="T10" fmla="*/ 1353 w 2313"/>
              <a:gd name="T11" fmla="*/ 1445 h 1445"/>
              <a:gd name="T12" fmla="*/ 1238 w 2313"/>
              <a:gd name="T13" fmla="*/ 1283 h 1445"/>
              <a:gd name="T14" fmla="*/ 829 w 2313"/>
              <a:gd name="T15" fmla="*/ 1113 h 1445"/>
              <a:gd name="T16" fmla="*/ 609 w 2313"/>
              <a:gd name="T17" fmla="*/ 1155 h 1445"/>
              <a:gd name="T18" fmla="*/ 552 w 2313"/>
              <a:gd name="T19" fmla="*/ 1184 h 1445"/>
              <a:gd name="T20" fmla="*/ 0 w 2313"/>
              <a:gd name="T21" fmla="*/ 221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3" h="1445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rgbClr val="65BDBC"/>
          </a:solidFill>
          <a:ln>
            <a:noFill/>
          </a:ln>
        </p:spPr>
        <p:txBody>
          <a:bodyPr vert="horz" wrap="square" lIns="68243" tIns="34121" rIns="68243" bIns="34121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Freeform 10"/>
          <p:cNvSpPr/>
          <p:nvPr/>
        </p:nvSpPr>
        <p:spPr bwMode="auto">
          <a:xfrm>
            <a:off x="2737220" y="1400852"/>
            <a:ext cx="1116371" cy="1768477"/>
          </a:xfrm>
          <a:custGeom>
            <a:avLst/>
            <a:gdLst>
              <a:gd name="T0" fmla="*/ 1061 w 1303"/>
              <a:gd name="T1" fmla="*/ 0 h 2087"/>
              <a:gd name="T2" fmla="*/ 1303 w 1303"/>
              <a:gd name="T3" fmla="*/ 872 h 2087"/>
              <a:gd name="T4" fmla="*/ 1019 w 1303"/>
              <a:gd name="T5" fmla="*/ 1805 h 2087"/>
              <a:gd name="T6" fmla="*/ 785 w 1303"/>
              <a:gd name="T7" fmla="*/ 2087 h 2087"/>
              <a:gd name="T8" fmla="*/ 0 w 1303"/>
              <a:gd name="T9" fmla="*/ 1301 h 2087"/>
              <a:gd name="T10" fmla="*/ 93 w 1303"/>
              <a:gd name="T11" fmla="*/ 1192 h 2087"/>
              <a:gd name="T12" fmla="*/ 189 w 1303"/>
              <a:gd name="T13" fmla="*/ 872 h 2087"/>
              <a:gd name="T14" fmla="*/ 101 w 1303"/>
              <a:gd name="T15" fmla="*/ 566 h 2087"/>
              <a:gd name="T16" fmla="*/ 1061 w 1303"/>
              <a:gd name="T17" fmla="*/ 0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2087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rgbClr val="13A0A0"/>
          </a:solidFill>
          <a:ln>
            <a:noFill/>
          </a:ln>
        </p:spPr>
        <p:txBody>
          <a:bodyPr vert="horz" wrap="square" lIns="68243" tIns="34121" rIns="68243" bIns="34121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Freeform 11"/>
          <p:cNvSpPr/>
          <p:nvPr/>
        </p:nvSpPr>
        <p:spPr bwMode="auto">
          <a:xfrm>
            <a:off x="941267" y="892884"/>
            <a:ext cx="1224675" cy="1803753"/>
          </a:xfrm>
          <a:custGeom>
            <a:avLst/>
            <a:gdLst>
              <a:gd name="T0" fmla="*/ 149 w 1428"/>
              <a:gd name="T1" fmla="*/ 2129 h 2129"/>
              <a:gd name="T2" fmla="*/ 25 w 1428"/>
              <a:gd name="T3" fmla="*/ 1325 h 2129"/>
              <a:gd name="T4" fmla="*/ 296 w 1428"/>
              <a:gd name="T5" fmla="*/ 552 h 2129"/>
              <a:gd name="T6" fmla="*/ 554 w 1428"/>
              <a:gd name="T7" fmla="*/ 242 h 2129"/>
              <a:gd name="T8" fmla="*/ 880 w 1428"/>
              <a:gd name="T9" fmla="*/ 0 h 2129"/>
              <a:gd name="T10" fmla="*/ 1428 w 1428"/>
              <a:gd name="T11" fmla="*/ 965 h 2129"/>
              <a:gd name="T12" fmla="*/ 1319 w 1428"/>
              <a:gd name="T13" fmla="*/ 1046 h 2129"/>
              <a:gd name="T14" fmla="*/ 1227 w 1428"/>
              <a:gd name="T15" fmla="*/ 1157 h 2129"/>
              <a:gd name="T16" fmla="*/ 1130 w 1428"/>
              <a:gd name="T17" fmla="*/ 1429 h 2129"/>
              <a:gd name="T18" fmla="*/ 1171 w 1428"/>
              <a:gd name="T19" fmla="*/ 1699 h 2129"/>
              <a:gd name="T20" fmla="*/ 149 w 1428"/>
              <a:gd name="T21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8" h="2129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rgbClr val="9AD3C3"/>
          </a:solidFill>
          <a:ln>
            <a:noFill/>
          </a:ln>
        </p:spPr>
        <p:txBody>
          <a:bodyPr vert="horz" wrap="square" lIns="68243" tIns="34121" rIns="68243" bIns="34121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TextBox 106"/>
          <p:cNvSpPr txBox="1"/>
          <p:nvPr/>
        </p:nvSpPr>
        <p:spPr>
          <a:xfrm>
            <a:off x="1289389" y="1389503"/>
            <a:ext cx="393056" cy="497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35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2635" b="1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TextBox 109"/>
          <p:cNvSpPr txBox="1"/>
          <p:nvPr/>
        </p:nvSpPr>
        <p:spPr>
          <a:xfrm>
            <a:off x="2464180" y="784604"/>
            <a:ext cx="362600" cy="439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6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2260" b="1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8" name="TextBox 112"/>
          <p:cNvSpPr txBox="1"/>
          <p:nvPr/>
        </p:nvSpPr>
        <p:spPr>
          <a:xfrm>
            <a:off x="3131119" y="1782830"/>
            <a:ext cx="393056" cy="497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35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2635" b="1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1" name="TextBox 115"/>
          <p:cNvSpPr txBox="1"/>
          <p:nvPr/>
        </p:nvSpPr>
        <p:spPr>
          <a:xfrm>
            <a:off x="2225657" y="2893849"/>
            <a:ext cx="393056" cy="497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35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2635" b="1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3" name="TextBox 117"/>
          <p:cNvSpPr txBox="1"/>
          <p:nvPr/>
        </p:nvSpPr>
        <p:spPr>
          <a:xfrm>
            <a:off x="1940446" y="4267101"/>
            <a:ext cx="863759" cy="284352"/>
          </a:xfrm>
          <a:prstGeom prst="rect">
            <a:avLst/>
          </a:prstGeom>
          <a:noFill/>
        </p:spPr>
        <p:txBody>
          <a:bodyPr wrap="square" lIns="68243" tIns="34121" rIns="68243" bIns="34121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安全用电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4" name="TextBox 118"/>
          <p:cNvSpPr txBox="1"/>
          <p:nvPr/>
        </p:nvSpPr>
        <p:spPr>
          <a:xfrm>
            <a:off x="5206155" y="920060"/>
            <a:ext cx="3023156" cy="807572"/>
          </a:xfrm>
          <a:prstGeom prst="rect">
            <a:avLst/>
          </a:prstGeom>
          <a:noFill/>
        </p:spPr>
        <p:txBody>
          <a:bodyPr wrap="square" lIns="68243" tIns="34121" rIns="68243" bIns="34121" rtlCol="0">
            <a:spAutoFit/>
          </a:bodyPr>
          <a:lstStyle/>
          <a:p>
            <a:pPr lvl="0" defTabSz="913765">
              <a:defRPr/>
            </a:pPr>
            <a:r>
              <a:rPr lang="zh-CN" altLang="en-US" sz="1200"/>
              <a:t>工厂、车间内的电气设备，不要随便乱动。自己使用的设备、工具，如果电气部分出了故障，不得私自修理，也不得带故障运行，应立即请电工检修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4305665" y="920063"/>
            <a:ext cx="721283" cy="712608"/>
            <a:chOff x="6409426" y="1173624"/>
            <a:chExt cx="962086" cy="962084"/>
          </a:xfrm>
          <a:solidFill>
            <a:srgbClr val="9AD3C3"/>
          </a:solidFill>
        </p:grpSpPr>
        <p:sp>
          <p:nvSpPr>
            <p:cNvPr id="116" name="椭圆 115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6005" tIns="43003" rIns="86005" bIns="43003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TextBox 121"/>
            <p:cNvSpPr txBox="1"/>
            <p:nvPr/>
          </p:nvSpPr>
          <p:spPr>
            <a:xfrm>
              <a:off x="6653352" y="1282181"/>
              <a:ext cx="524279" cy="67168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35" b="1" i="0" u="none" strike="noStrike" kern="0" cap="none" spc="0" normalizeH="0" baseline="0" noProof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635" b="1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305665" y="1824659"/>
            <a:ext cx="721283" cy="712608"/>
            <a:chOff x="6409426" y="2394908"/>
            <a:chExt cx="962086" cy="962084"/>
          </a:xfrm>
          <a:solidFill>
            <a:srgbClr val="65BDBC"/>
          </a:solidFill>
        </p:grpSpPr>
        <p:sp>
          <p:nvSpPr>
            <p:cNvPr id="119" name="椭圆 118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6005" tIns="43003" rIns="86005" bIns="43003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0" name="TextBox 124"/>
            <p:cNvSpPr txBox="1"/>
            <p:nvPr/>
          </p:nvSpPr>
          <p:spPr>
            <a:xfrm>
              <a:off x="6651871" y="2523287"/>
              <a:ext cx="524279" cy="67168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35" b="1" i="0" u="none" strike="noStrike" kern="0" cap="none" spc="0" normalizeH="0" baseline="0" noProof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635" b="1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305665" y="2693636"/>
            <a:ext cx="721283" cy="712608"/>
            <a:chOff x="6409426" y="3568104"/>
            <a:chExt cx="962086" cy="962084"/>
          </a:xfrm>
          <a:solidFill>
            <a:srgbClr val="13A0A0"/>
          </a:solidFill>
        </p:grpSpPr>
        <p:sp>
          <p:nvSpPr>
            <p:cNvPr id="122" name="椭圆 121"/>
            <p:cNvSpPr/>
            <p:nvPr/>
          </p:nvSpPr>
          <p:spPr bwMode="auto">
            <a:xfrm>
              <a:off x="6409426" y="3568104"/>
              <a:ext cx="962086" cy="9620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6005" tIns="43003" rIns="86005" bIns="43003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3" name="TextBox 127"/>
            <p:cNvSpPr txBox="1"/>
            <p:nvPr/>
          </p:nvSpPr>
          <p:spPr>
            <a:xfrm>
              <a:off x="6667001" y="3710248"/>
              <a:ext cx="524279" cy="67168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35" b="1" i="0" u="none" strike="noStrike" kern="0" cap="none" spc="0" normalizeH="0" baseline="0" noProof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635" b="1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305665" y="3657317"/>
            <a:ext cx="721283" cy="712608"/>
            <a:chOff x="6409426" y="4869160"/>
            <a:chExt cx="962086" cy="962084"/>
          </a:xfrm>
          <a:solidFill>
            <a:srgbClr val="7030A0"/>
          </a:solidFill>
        </p:grpSpPr>
        <p:sp>
          <p:nvSpPr>
            <p:cNvPr id="125" name="椭圆 124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solidFill>
              <a:srgbClr val="00688D"/>
            </a:solidFill>
            <a:ln>
              <a:noFill/>
            </a:ln>
          </p:spPr>
          <p:txBody>
            <a:bodyPr vert="horz" wrap="square" lIns="86005" tIns="43003" rIns="86005" bIns="43003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6" name="TextBox 130"/>
            <p:cNvSpPr txBox="1"/>
            <p:nvPr/>
          </p:nvSpPr>
          <p:spPr>
            <a:xfrm>
              <a:off x="6660249" y="5005505"/>
              <a:ext cx="524279" cy="671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35" b="1" i="0" u="none" strike="noStrike" kern="0" cap="none" spc="0" normalizeH="0" baseline="0" noProof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2635" b="1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7" name="TextBox 131"/>
          <p:cNvSpPr txBox="1"/>
          <p:nvPr/>
        </p:nvSpPr>
        <p:spPr>
          <a:xfrm>
            <a:off x="5206155" y="1799524"/>
            <a:ext cx="3023156" cy="992238"/>
          </a:xfrm>
          <a:prstGeom prst="rect">
            <a:avLst/>
          </a:prstGeom>
          <a:noFill/>
        </p:spPr>
        <p:txBody>
          <a:bodyPr wrap="square" lIns="68243" tIns="34121" rIns="68243" bIns="34121" rtlCol="0">
            <a:spAutoFit/>
          </a:bodyPr>
          <a:lstStyle/>
          <a:p>
            <a:pPr lvl="0" defTabSz="913765">
              <a:defRPr/>
            </a:pPr>
            <a:r>
              <a:rPr lang="zh-CN" altLang="en-US" sz="1200"/>
              <a:t>自己经常接触和使用的配电箱、配电板、闸刀开关、按钮开关、插座、插销以及导线等，必须保持完好、安全，不得破损或将带电部分裸露出来， 如有故障及时通知电工维修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TextBox 132"/>
          <p:cNvSpPr txBox="1"/>
          <p:nvPr/>
        </p:nvSpPr>
        <p:spPr>
          <a:xfrm>
            <a:off x="5220054" y="2736222"/>
            <a:ext cx="3023156" cy="622906"/>
          </a:xfrm>
          <a:prstGeom prst="rect">
            <a:avLst/>
          </a:prstGeom>
          <a:noFill/>
        </p:spPr>
        <p:txBody>
          <a:bodyPr wrap="square" lIns="68243" tIns="34121" rIns="68243" bIns="34121" rtlCol="0">
            <a:spAutoFit/>
          </a:bodyPr>
          <a:lstStyle/>
          <a:p>
            <a:pPr lvl="0" defTabSz="913765">
              <a:defRPr/>
            </a:pPr>
            <a:r>
              <a:rPr lang="zh-CN" altLang="en-US" sz="1200"/>
              <a:t>工厂内的移动式用电器具，如座地式风扇、手提砂轮机、手电钻等电动工具都必须安装使用漏电保护开关，实行单机保护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TextBox 133"/>
          <p:cNvSpPr txBox="1"/>
          <p:nvPr/>
        </p:nvSpPr>
        <p:spPr>
          <a:xfrm>
            <a:off x="5206155" y="3649435"/>
            <a:ext cx="3023156" cy="622906"/>
          </a:xfrm>
          <a:prstGeom prst="rect">
            <a:avLst/>
          </a:prstGeom>
          <a:noFill/>
        </p:spPr>
        <p:txBody>
          <a:bodyPr wrap="square" lIns="68243" tIns="34121" rIns="68243" bIns="34121" rtlCol="0">
            <a:spAutoFit/>
          </a:bodyPr>
          <a:lstStyle/>
          <a:p>
            <a:pPr lvl="0" defTabSz="913765">
              <a:defRPr/>
            </a:pPr>
            <a:r>
              <a:rPr lang="zh-CN" altLang="en-US" sz="1200"/>
              <a:t>使用的电气设备，其外壳按有关安全规程，必须进行防护性接地或接零。对于接地或接零的设施要经常进行检查。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8900" y="6858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安全用电常识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4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3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1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5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6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7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8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9" nodeType="after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1" animBg="1"/>
      <p:bldP spid="98" grpId="2" animBg="1"/>
      <p:bldP spid="99" grpId="3" animBg="1"/>
      <p:bldP spid="100" grpId="4" animBg="1"/>
      <p:bldP spid="113" grpId="5"/>
      <p:bldP spid="114" grpId="6"/>
      <p:bldP spid="127" grpId="7"/>
      <p:bldP spid="128" grpId="8"/>
      <p:bldP spid="129" grpId="9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2890205" y="1078350"/>
            <a:ext cx="3342657" cy="1475741"/>
            <a:chOff x="3034220" y="1108578"/>
            <a:chExt cx="3342657" cy="1494285"/>
          </a:xfrm>
        </p:grpSpPr>
        <p:sp>
          <p:nvSpPr>
            <p:cNvPr id="57" name="圆角矩形 56"/>
            <p:cNvSpPr/>
            <p:nvPr/>
          </p:nvSpPr>
          <p:spPr>
            <a:xfrm>
              <a:off x="3034220" y="1108578"/>
              <a:ext cx="3342657" cy="1494285"/>
            </a:xfrm>
            <a:prstGeom prst="roundRect">
              <a:avLst/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1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TextBox 26"/>
            <p:cNvSpPr txBox="1"/>
            <p:nvPr/>
          </p:nvSpPr>
          <p:spPr>
            <a:xfrm flipH="1">
              <a:off x="4269628" y="1538588"/>
              <a:ext cx="817387" cy="709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975" b="1" i="0" u="none" strike="noStrike" kern="0" cap="none" spc="0" normalizeH="0" baseline="0" noProof="0" smtClean="0">
                  <a:ln>
                    <a:noFill/>
                  </a:ln>
                  <a:solidFill>
                    <a:srgbClr val="7F7F7F">
                      <a:lumMod val="50000"/>
                    </a:srgb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安全用电</a:t>
              </a:r>
              <a:endParaRPr kumimoji="0" lang="zh-CN" altLang="en-US" sz="1975" b="1" i="0" u="none" strike="noStrike" kern="0" cap="none" spc="0" normalizeH="0" baseline="0" noProof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890205" y="2754368"/>
            <a:ext cx="3342657" cy="1475741"/>
            <a:chOff x="3034220" y="2805657"/>
            <a:chExt cx="3342657" cy="1494285"/>
          </a:xfrm>
        </p:grpSpPr>
        <p:sp>
          <p:nvSpPr>
            <p:cNvPr id="60" name="圆角矩形 59"/>
            <p:cNvSpPr/>
            <p:nvPr/>
          </p:nvSpPr>
          <p:spPr>
            <a:xfrm>
              <a:off x="3034220" y="2805657"/>
              <a:ext cx="3342657" cy="1494285"/>
            </a:xfrm>
            <a:prstGeom prst="roundRect">
              <a:avLst/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1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TextBox 29"/>
            <p:cNvSpPr txBox="1"/>
            <p:nvPr/>
          </p:nvSpPr>
          <p:spPr>
            <a:xfrm flipH="1">
              <a:off x="4166761" y="3212045"/>
              <a:ext cx="981302" cy="709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975" b="1" i="0" u="none" strike="noStrike" kern="0" cap="none" spc="0" normalizeH="0" baseline="0" noProof="0" smtClean="0">
                  <a:ln>
                    <a:noFill/>
                  </a:ln>
                  <a:solidFill>
                    <a:srgbClr val="7F7F7F">
                      <a:lumMod val="50000"/>
                    </a:srgb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按规章操作</a:t>
              </a:r>
              <a:endParaRPr kumimoji="0" lang="zh-CN" altLang="en-US" sz="1975" b="1" i="0" u="none" strike="noStrike" kern="0" cap="none" spc="0" normalizeH="0" baseline="0" noProof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圆角矩形 61"/>
          <p:cNvSpPr/>
          <p:nvPr/>
        </p:nvSpPr>
        <p:spPr>
          <a:xfrm>
            <a:off x="837696" y="1194857"/>
            <a:ext cx="2814869" cy="1242730"/>
          </a:xfrm>
          <a:prstGeom prst="roundRect">
            <a:avLst/>
          </a:prstGeom>
          <a:solidFill>
            <a:srgbClr val="9AD3C3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lIns="91028" tIns="45514" rIns="91028" bIns="45514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5298617" y="1194857"/>
            <a:ext cx="2814869" cy="1242730"/>
          </a:xfrm>
          <a:prstGeom prst="roundRect">
            <a:avLst/>
          </a:prstGeom>
          <a:solidFill>
            <a:srgbClr val="65BDBC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lIns="91028" tIns="45514" rIns="91028" bIns="45514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837696" y="2870874"/>
            <a:ext cx="2814869" cy="1242730"/>
          </a:xfrm>
          <a:prstGeom prst="roundRect">
            <a:avLst/>
          </a:prstGeom>
          <a:solidFill>
            <a:srgbClr val="00688D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lIns="91028" tIns="45514" rIns="91028" bIns="45514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5298617" y="2870874"/>
            <a:ext cx="2814869" cy="1242730"/>
          </a:xfrm>
          <a:prstGeom prst="roundRect">
            <a:avLst/>
          </a:prstGeom>
          <a:solidFill>
            <a:srgbClr val="13A0A0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lIns="91028" tIns="45514" rIns="91028" bIns="45514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827586" y="1272526"/>
            <a:ext cx="2281013" cy="1149587"/>
            <a:chOff x="971600" y="1305195"/>
            <a:chExt cx="2281014" cy="1164032"/>
          </a:xfrm>
        </p:grpSpPr>
        <p:sp>
          <p:nvSpPr>
            <p:cNvPr id="67" name="圆角矩形 66"/>
            <p:cNvSpPr/>
            <p:nvPr/>
          </p:nvSpPr>
          <p:spPr>
            <a:xfrm>
              <a:off x="971600" y="1305195"/>
              <a:ext cx="2281014" cy="1101053"/>
            </a:xfrm>
            <a:prstGeom prst="roundRect">
              <a:avLst/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1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TextBox 36"/>
            <p:cNvSpPr txBox="1"/>
            <p:nvPr/>
          </p:nvSpPr>
          <p:spPr>
            <a:xfrm>
              <a:off x="1040620" y="1394055"/>
              <a:ext cx="2149561" cy="107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765">
                <a:lnSpc>
                  <a:spcPct val="150000"/>
                </a:lnSpc>
                <a:defRPr/>
              </a:pPr>
              <a:r>
                <a:rPr lang="zh-CN" altLang="en-US" sz="1400"/>
                <a:t>珍惜电力资源，养成安全用电和节约用电的良好</a:t>
              </a:r>
              <a:r>
                <a:rPr lang="zh-CN" altLang="en-US" sz="1400" smtClean="0"/>
                <a:t>习惯</a:t>
              </a:r>
              <a:endParaRPr kumimoji="0" lang="zh-CN" altLang="en-US" sz="12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27586" y="2948542"/>
            <a:ext cx="2281013" cy="1087389"/>
            <a:chOff x="971600" y="3002273"/>
            <a:chExt cx="2281014" cy="1101053"/>
          </a:xfrm>
        </p:grpSpPr>
        <p:sp>
          <p:nvSpPr>
            <p:cNvPr id="70" name="圆角矩形 69"/>
            <p:cNvSpPr/>
            <p:nvPr/>
          </p:nvSpPr>
          <p:spPr>
            <a:xfrm>
              <a:off x="971600" y="3002273"/>
              <a:ext cx="2281014" cy="1101053"/>
            </a:xfrm>
            <a:prstGeom prst="roundRect">
              <a:avLst/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1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TextBox 39"/>
            <p:cNvSpPr txBox="1"/>
            <p:nvPr/>
          </p:nvSpPr>
          <p:spPr>
            <a:xfrm>
              <a:off x="1040620" y="3145435"/>
              <a:ext cx="2091220" cy="70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765">
                <a:lnSpc>
                  <a:spcPct val="150000"/>
                </a:lnSpc>
                <a:defRPr/>
              </a:pPr>
              <a:r>
                <a:rPr lang="zh-CN" altLang="en-US" sz="1400"/>
                <a:t>要按操作规程正确地操作电器设备</a:t>
              </a:r>
              <a:endParaRPr kumimoji="0" lang="zh-CN" altLang="en-US" sz="12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638342" y="1272526"/>
            <a:ext cx="2463011" cy="1136364"/>
            <a:chOff x="5782357" y="1305195"/>
            <a:chExt cx="2463011" cy="1150643"/>
          </a:xfrm>
        </p:grpSpPr>
        <p:sp>
          <p:nvSpPr>
            <p:cNvPr id="73" name="圆角矩形 72"/>
            <p:cNvSpPr/>
            <p:nvPr/>
          </p:nvSpPr>
          <p:spPr>
            <a:xfrm>
              <a:off x="5782357" y="1305195"/>
              <a:ext cx="2463011" cy="1101053"/>
            </a:xfrm>
            <a:prstGeom prst="roundRect">
              <a:avLst/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1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TextBox 42"/>
            <p:cNvSpPr txBox="1"/>
            <p:nvPr/>
          </p:nvSpPr>
          <p:spPr>
            <a:xfrm>
              <a:off x="5928365" y="1419622"/>
              <a:ext cx="2211995" cy="103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765">
                <a:lnSpc>
                  <a:spcPct val="150000"/>
                </a:lnSpc>
                <a:defRPr/>
              </a:pPr>
              <a:r>
                <a:rPr lang="zh-CN" altLang="en-US" sz="1400"/>
                <a:t>一旦发生火灾、触电或其它电气事故时，应第一时间切断</a:t>
              </a:r>
              <a:r>
                <a:rPr lang="zh-CN" altLang="en-US" sz="1400" smtClean="0"/>
                <a:t>电源</a:t>
              </a:r>
              <a:endParaRPr kumimoji="0" lang="zh-CN" altLang="en-US" sz="12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638342" y="2948542"/>
            <a:ext cx="2463011" cy="1164743"/>
            <a:chOff x="5782357" y="3002273"/>
            <a:chExt cx="2463011" cy="1179379"/>
          </a:xfrm>
        </p:grpSpPr>
        <p:sp>
          <p:nvSpPr>
            <p:cNvPr id="76" name="圆角矩形 75"/>
            <p:cNvSpPr/>
            <p:nvPr/>
          </p:nvSpPr>
          <p:spPr>
            <a:xfrm>
              <a:off x="5782357" y="3002273"/>
              <a:ext cx="2463011" cy="1101053"/>
            </a:xfrm>
            <a:prstGeom prst="roundRect">
              <a:avLst/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1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TextBox 45"/>
            <p:cNvSpPr txBox="1"/>
            <p:nvPr/>
          </p:nvSpPr>
          <p:spPr>
            <a:xfrm>
              <a:off x="5914698" y="3145435"/>
              <a:ext cx="2225662" cy="103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765">
                <a:lnSpc>
                  <a:spcPct val="150000"/>
                </a:lnSpc>
                <a:defRPr/>
              </a:pPr>
              <a:r>
                <a:rPr lang="zh-CN" altLang="en-US" sz="1400"/>
                <a:t>不能将手或身体其他部位伸入运行中的设备机械传动</a:t>
              </a:r>
              <a:r>
                <a:rPr lang="zh-CN" altLang="en-US" sz="1400" smtClean="0"/>
                <a:t>位置</a:t>
              </a:r>
              <a:endParaRPr kumimoji="0" lang="zh-CN" altLang="en-US" sz="12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8900" y="6858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安全用电常识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1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2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3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1" animBg="1"/>
      <p:bldP spid="64" grpId="2" animBg="1"/>
      <p:bldP spid="65" grpId="3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2" y="2120212"/>
            <a:ext cx="2070788" cy="20707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文本框 5"/>
          <p:cNvSpPr txBox="1"/>
          <p:nvPr/>
        </p:nvSpPr>
        <p:spPr>
          <a:xfrm>
            <a:off x="2819782" y="2740243"/>
            <a:ext cx="4823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smtClean="0"/>
              <a:t>感谢观看 </a:t>
            </a:r>
            <a:r>
              <a:rPr lang="en-US" altLang="zh-CN" sz="4800" b="1" smtClean="0"/>
              <a:t>THANKS</a:t>
            </a:r>
            <a:endParaRPr lang="zh-CN" altLang="en-US" sz="4800" b="1"/>
          </a:p>
        </p:txBody>
      </p:sp>
      <p:pic>
        <p:nvPicPr>
          <p:cNvPr id="8" name="flv_2017060210543476638212-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332733" y="161949"/>
            <a:ext cx="609600" cy="609600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电对人体的伤害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90" y="1596596"/>
            <a:ext cx="4242531" cy="3181898"/>
          </a:xfrm>
          <a:prstGeom prst="rect">
            <a:avLst/>
          </a:prstGeom>
          <a:solidFill>
            <a:schemeClr val="bg1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</p:pic>
      <p:grpSp>
        <p:nvGrpSpPr>
          <p:cNvPr id="39" name="组合 38"/>
          <p:cNvGrpSpPr/>
          <p:nvPr/>
        </p:nvGrpSpPr>
        <p:grpSpPr>
          <a:xfrm>
            <a:off x="399025" y="1084595"/>
            <a:ext cx="2967718" cy="617691"/>
            <a:chOff x="6054237" y="1969129"/>
            <a:chExt cx="2967718" cy="617691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2967718" cy="561143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zh-CN" altLang="en-US" sz="2800" b="1" smtClean="0">
                  <a:solidFill>
                    <a:srgbClr val="0A766E"/>
                  </a:solidFill>
                </a:rPr>
                <a:t>什么叫触电</a:t>
              </a:r>
              <a:endParaRPr lang="zh-CN" altLang="en-US" sz="2800" b="1">
                <a:solidFill>
                  <a:srgbClr val="0A766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43240" y="2026261"/>
            <a:ext cx="43568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碰到带电的导线，电流就要通过人体这就叫</a:t>
            </a:r>
            <a:r>
              <a:rPr lang="zh-CN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触电。</a:t>
            </a:r>
            <a:endParaRPr lang="en-US" altLang="zh-CN" sz="20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触电对于人的身体和内部组织就能造成不同程度的损伤。这种损伤分</a:t>
            </a:r>
            <a:r>
              <a:rPr lang="zh-CN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电击</a:t>
            </a:r>
            <a:r>
              <a:rPr lang="zh-CN" alt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和</a:t>
            </a:r>
            <a:r>
              <a:rPr lang="zh-CN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电伤</a:t>
            </a:r>
            <a:r>
              <a:rPr lang="zh-CN" alt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两种</a:t>
            </a:r>
            <a:endParaRPr lang="zh-CN" altLang="en-US" sz="200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电对人体的伤害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9025" y="1084595"/>
            <a:ext cx="2967718" cy="617691"/>
            <a:chOff x="6054237" y="1969129"/>
            <a:chExt cx="2967718" cy="617691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A766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2967718" cy="561143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zh-CN" altLang="en-US" sz="2800" b="1" smtClean="0">
                  <a:solidFill>
                    <a:srgbClr val="0A766E"/>
                  </a:solidFill>
                </a:rPr>
                <a:t>什么是电击</a:t>
              </a:r>
              <a:endParaRPr lang="zh-CN" altLang="en-US" sz="2800" b="1">
                <a:solidFill>
                  <a:srgbClr val="0A766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43240" y="2026261"/>
            <a:ext cx="4356895" cy="261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指电流通过人体时，使内部组织受到较为严重的损伤。电击伤会使人觉得全身发热、发麻，肌肉发生不由自主的抽搐，逐渐失去知觉，如果电流继续通过人体，将使触电者的心脏、呼吸机能和神经系统受伤，知道停止呼吸，心脏活动停顿为死亡。</a:t>
            </a:r>
            <a:endParaRPr lang="zh-CN" altLang="en-US" sz="1600"/>
          </a:p>
          <a:p>
            <a:pPr>
              <a:lnSpc>
                <a:spcPct val="150000"/>
              </a:lnSpc>
            </a:pPr>
            <a:endParaRPr lang="zh-CN" altLang="en-US" sz="1600" b="1">
              <a:solidFill>
                <a:srgbClr val="FF8B00"/>
              </a:solidFill>
            </a:endParaRPr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92" y="1474133"/>
            <a:ext cx="4102840" cy="3172076"/>
          </a:xfrm>
          <a:prstGeom prst="rect">
            <a:avLst/>
          </a:prstGeom>
          <a:solidFill>
            <a:schemeClr val="bg1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电对人体的伤害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9025" y="1084595"/>
            <a:ext cx="2967718" cy="617691"/>
            <a:chOff x="6054237" y="1969129"/>
            <a:chExt cx="2967718" cy="617691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2967718" cy="561143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zh-CN" altLang="en-US" sz="2800" b="1" smtClean="0">
                  <a:solidFill>
                    <a:srgbClr val="0A766E"/>
                  </a:solidFill>
                </a:rPr>
                <a:t>什么是电伤</a:t>
              </a:r>
              <a:endParaRPr lang="zh-CN" altLang="en-US" sz="2800" b="1">
                <a:solidFill>
                  <a:srgbClr val="0A766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43240" y="2026261"/>
            <a:ext cx="4356895" cy="225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指电流对人体外部造成的局部损伤。电伤从外观看一般有电弧烧伤、电的烙印和熔化的金属渗入皮肤（称皮肤金属化）等伤害。总之，当人触电后，由于电流通过人体和发生电弧、往往使人体烧伤，严重时造成死亡。 </a:t>
            </a:r>
            <a:endParaRPr lang="zh-CN" altLang="en-US" sz="1600"/>
          </a:p>
          <a:p>
            <a:pPr>
              <a:lnSpc>
                <a:spcPct val="150000"/>
              </a:lnSpc>
            </a:pPr>
            <a:endParaRPr lang="zh-CN" altLang="en-US" sz="1600" b="1">
              <a:solidFill>
                <a:srgbClr val="FF8B00"/>
              </a:solidFill>
            </a:endParaRPr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11" y="1938279"/>
            <a:ext cx="3755732" cy="2829660"/>
          </a:xfrm>
          <a:prstGeom prst="rect">
            <a:avLst/>
          </a:prstGeom>
          <a:solidFill>
            <a:schemeClr val="bg1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3" y="3823738"/>
            <a:ext cx="895402" cy="895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矩形 9"/>
          <p:cNvSpPr/>
          <p:nvPr/>
        </p:nvSpPr>
        <p:spPr>
          <a:xfrm>
            <a:off x="1523292" y="1955800"/>
            <a:ext cx="6097416" cy="1974897"/>
          </a:xfrm>
          <a:prstGeom prst="rect">
            <a:avLst/>
          </a:prstGeom>
          <a:solidFill>
            <a:srgbClr val="005A4E">
              <a:alpha val="77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1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birthday girl"/>
          <p:cNvSpPr txBox="1"/>
          <p:nvPr/>
        </p:nvSpPr>
        <p:spPr>
          <a:xfrm>
            <a:off x="2348005" y="2791891"/>
            <a:ext cx="44023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触电的方式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42632" y="1087382"/>
            <a:ext cx="1564083" cy="1564082"/>
            <a:chOff x="933450" y="1905000"/>
            <a:chExt cx="3048000" cy="3048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r="21875"/>
            <a:stretch>
              <a:fillRect/>
            </a:stretch>
          </p:blipFill>
          <p:spPr>
            <a:xfrm>
              <a:off x="933450" y="1905000"/>
              <a:ext cx="3048000" cy="3048000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14447" y="2379175"/>
              <a:ext cx="2071737" cy="215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.XX</a:t>
            </a:r>
            <a:r>
              <a:rPr lang="zh-CN" altLang="en-US" smtClean="0"/>
              <a:t>月</a:t>
            </a:r>
            <a:r>
              <a:rPr lang="en-US" altLang="zh-CN" smtClean="0"/>
              <a:t>.XX</a:t>
            </a:r>
            <a:r>
              <a:rPr lang="zh-CN" altLang="en-US" smtClean="0"/>
              <a:t>日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单项触电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9025" y="1084595"/>
            <a:ext cx="2967718" cy="617691"/>
            <a:chOff x="6054237" y="1969129"/>
            <a:chExt cx="2967718" cy="617691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2967718" cy="561143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zh-CN" altLang="en-US" sz="2800" b="1" smtClean="0">
                  <a:solidFill>
                    <a:srgbClr val="0A766E"/>
                  </a:solidFill>
                </a:rPr>
                <a:t>什么是单项触电</a:t>
              </a:r>
              <a:endParaRPr lang="zh-CN" altLang="en-US" sz="2800" b="1">
                <a:solidFill>
                  <a:srgbClr val="0A766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99025" y="2395593"/>
            <a:ext cx="3498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单相触电是指当人体接触带电设备或线路中的某一相导体时，一相电流通过人体经大地回到中性点，这种触电形式称为单相</a:t>
            </a:r>
            <a:r>
              <a:rPr lang="zh-CN" altLang="en-US" sz="1600" smtClean="0"/>
              <a:t>触电。</a:t>
            </a:r>
            <a:endParaRPr lang="zh-CN" altLang="en-US" sz="1600"/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80" y="1884821"/>
            <a:ext cx="3637857" cy="2591204"/>
          </a:xfrm>
          <a:prstGeom prst="rect">
            <a:avLst/>
          </a:prstGeom>
          <a:solidFill>
            <a:schemeClr val="bg1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8900" y="6858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</a:rPr>
              <a:t>双相触电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9025" y="1084595"/>
            <a:ext cx="2967718" cy="617691"/>
            <a:chOff x="6054237" y="1969129"/>
            <a:chExt cx="2967718" cy="617691"/>
          </a:xfrm>
        </p:grpSpPr>
        <p:sp>
          <p:nvSpPr>
            <p:cNvPr id="40" name="圆角矩形 39"/>
            <p:cNvSpPr/>
            <p:nvPr/>
          </p:nvSpPr>
          <p:spPr>
            <a:xfrm>
              <a:off x="6054237" y="1969129"/>
              <a:ext cx="2967718" cy="617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190500" dist="190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54237" y="2025677"/>
              <a:ext cx="2967718" cy="561143"/>
            </a:xfrm>
            <a:prstGeom prst="rect">
              <a:avLst/>
            </a:prstGeom>
            <a:effectLst/>
          </p:spPr>
          <p:txBody>
            <a:bodyPr wrap="square" lIns="128994" tIns="64498" rIns="128994" bIns="64498">
              <a:spAutoFit/>
            </a:bodyPr>
            <a:lstStyle/>
            <a:p>
              <a:r>
                <a:rPr lang="zh-CN" altLang="en-US" sz="2800" b="1" smtClean="0">
                  <a:solidFill>
                    <a:srgbClr val="0A766E"/>
                  </a:solidFill>
                </a:rPr>
                <a:t>什么是双相触电</a:t>
              </a:r>
              <a:endParaRPr lang="zh-CN" altLang="en-US" sz="2800" b="1">
                <a:solidFill>
                  <a:srgbClr val="0A766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43240" y="2026261"/>
            <a:ext cx="435689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人体的不同部位分别接触到同一电源的两根不同相位的相线，电流从一根相线经人体流到另一根相线的触电</a:t>
            </a:r>
            <a:r>
              <a:rPr lang="zh-CN" altLang="en-US" sz="1600" smtClean="0"/>
              <a:t>现象</a:t>
            </a:r>
            <a:endParaRPr lang="zh-CN" altLang="en-US" sz="1600"/>
          </a:p>
        </p:txBody>
      </p:sp>
      <p:sp>
        <p:nvSpPr>
          <p:cNvPr id="43" name="灯片编号占位符 14"/>
          <p:cNvSpPr txBox="1"/>
          <p:nvPr/>
        </p:nvSpPr>
        <p:spPr>
          <a:xfrm>
            <a:off x="10508237" y="6653335"/>
            <a:ext cx="423862" cy="3587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064EDF-3109-4D90-AD4F-E52B1D775BDB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03" y="1617786"/>
            <a:ext cx="3728218" cy="3003452"/>
          </a:xfrm>
          <a:prstGeom prst="rect">
            <a:avLst/>
          </a:prstGeom>
          <a:solidFill>
            <a:schemeClr val="bg1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www.515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Arial"/>
      </a:majorFont>
      <a:minorFont>
        <a:latin typeface="等线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www.515ppt.com</Template>
  <TotalTime>0</TotalTime>
  <Words>2868</Words>
  <Application>WPS 演示</Application>
  <PresentationFormat>全屏显示(16:9)</PresentationFormat>
  <Paragraphs>379</Paragraphs>
  <Slides>38</Slides>
  <Notes>38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Calibri</vt:lpstr>
      <vt:lpstr>Impact</vt:lpstr>
      <vt:lpstr>等线</vt:lpstr>
      <vt:lpstr>Arial Unicode MS</vt:lpstr>
      <vt:lpstr>等线 Light</vt:lpstr>
      <vt:lpstr>华文细黑</vt:lpstr>
      <vt:lpstr>Arial</vt:lpstr>
      <vt:lpstr>Arial Unicode MS</vt:lpstr>
      <vt:lpstr>DIN-BoldItalic</vt:lpstr>
      <vt:lpstr>Segoe Print</vt:lpstr>
      <vt:lpstr>Arial Rounded MT Bold</vt:lpstr>
      <vt:lpstr>Times New Roman</vt:lpstr>
      <vt:lpstr>www.515ppt.com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HyperlinkBase>www.515ppt.com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A呀土豆baby</cp:lastModifiedBy>
  <cp:revision>5</cp:revision>
  <cp:lastPrinted>2017-12-06T13:47:00Z</cp:lastPrinted>
  <dcterms:created xsi:type="dcterms:W3CDTF">2017-12-06T13:47:00Z</dcterms:created>
  <dcterms:modified xsi:type="dcterms:W3CDTF">2021-11-28T13:06:58Z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ing">
    <vt:lpwstr>www.515ppt.com</vt:lpwstr>
  </property>
  <property fmtid="{D5CDD505-2E9C-101B-9397-08002B2CF9AE}" pid="3" name="KSOProductBuildVer">
    <vt:lpwstr>2052-11.1.0.11115</vt:lpwstr>
  </property>
  <property fmtid="{D5CDD505-2E9C-101B-9397-08002B2CF9AE}" pid="4" name="ICV">
    <vt:lpwstr>E7E0F2BDD612456CA0194D5F80F8E559</vt:lpwstr>
  </property>
</Properties>
</file>