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14" r:id="rId3"/>
    <p:sldId id="616" r:id="rId4"/>
    <p:sldId id="644" r:id="rId6"/>
    <p:sldId id="615" r:id="rId7"/>
    <p:sldId id="619" r:id="rId8"/>
    <p:sldId id="620" r:id="rId9"/>
    <p:sldId id="621" r:id="rId10"/>
    <p:sldId id="622" r:id="rId11"/>
    <p:sldId id="623" r:id="rId12"/>
    <p:sldId id="645" r:id="rId13"/>
    <p:sldId id="634" r:id="rId14"/>
    <p:sldId id="617" r:id="rId15"/>
    <p:sldId id="640" r:id="rId16"/>
    <p:sldId id="624" r:id="rId17"/>
    <p:sldId id="639" r:id="rId18"/>
    <p:sldId id="647" r:id="rId19"/>
    <p:sldId id="646" r:id="rId20"/>
    <p:sldId id="648" r:id="rId21"/>
    <p:sldId id="649" r:id="rId22"/>
    <p:sldId id="650" r:id="rId23"/>
    <p:sldId id="638" r:id="rId24"/>
    <p:sldId id="643" r:id="rId25"/>
    <p:sldId id="652" r:id="rId26"/>
    <p:sldId id="651" r:id="rId27"/>
    <p:sldId id="653" r:id="rId28"/>
    <p:sldId id="654" r:id="rId29"/>
    <p:sldId id="625" r:id="rId30"/>
    <p:sldId id="655" r:id="rId31"/>
    <p:sldId id="656" r:id="rId32"/>
    <p:sldId id="657" r:id="rId33"/>
    <p:sldId id="660" r:id="rId34"/>
    <p:sldId id="661" r:id="rId35"/>
    <p:sldId id="627" r:id="rId36"/>
    <p:sldId id="662" r:id="rId37"/>
    <p:sldId id="663" r:id="rId38"/>
    <p:sldId id="664" r:id="rId39"/>
    <p:sldId id="630" r:id="rId40"/>
    <p:sldId id="628" r:id="rId41"/>
    <p:sldId id="629" r:id="rId42"/>
    <p:sldId id="631" r:id="rId43"/>
    <p:sldId id="665" r:id="rId44"/>
    <p:sldId id="667" r:id="rId4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AA3"/>
    <a:srgbClr val="175095"/>
    <a:srgbClr val="CCCCFF"/>
    <a:srgbClr val="FF6600"/>
    <a:srgbClr val="FF9999"/>
    <a:srgbClr val="6666FF"/>
    <a:srgbClr val="FFC000"/>
    <a:srgbClr val="AAD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9" d="100"/>
          <a:sy n="109" d="100"/>
        </p:scale>
        <p:origin x="1674" y="78"/>
      </p:cViewPr>
      <p:guideLst>
        <p:guide orient="horz" pos="2157"/>
        <p:guide pos="29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buFont typeface="Wingdings" panose="05000000000000000000" pitchFamily="2" charset="2"/>
              <a:buNone/>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Wingdings" panose="05000000000000000000" pitchFamily="2" charset="2"/>
              <a:buNone/>
              <a:defRPr sz="1200">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4" name="Rectangle 4"/>
          <p:cNvSpPr>
            <a:spLocks noGrp="1"/>
          </p:cNvSpPr>
          <p:nvPr>
            <p:ph type="sldImg"/>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cmpd="sng">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buFont typeface="Wingdings" panose="05000000000000000000" pitchFamily="2" charset="2"/>
              <a:buNone/>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buFont typeface="Wingdings" panose="05000000000000000000" pitchFamily="2" charset="2"/>
              <a:buNone/>
              <a:defRPr sz="1200" noProof="1">
                <a:latin typeface="Times New Roman" panose="02020603050405020304" pitchFamily="18"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CC3274F5-4935-4C7F-98E4-4489CC3E9D5E}" type="slidenum">
              <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194" name="幻灯片图像占位符 1"/>
          <p:cNvSpPr>
            <a:spLocks noGrp="1" noRot="1" noChangeAspect="1" noTextEdit="1"/>
          </p:cNvSpPr>
          <p:nvPr>
            <p:ph type="sldImg"/>
          </p:nvPr>
        </p:nvSpPr>
        <p:spPr>
          <a:xfrm>
            <a:off x="1370013" y="1141413"/>
            <a:ext cx="4116387" cy="3086100"/>
          </a:xfrm>
        </p:spPr>
      </p:sp>
      <p:sp>
        <p:nvSpPr>
          <p:cNvPr id="8195" name="备注占位符 2"/>
          <p:cNvSpPr>
            <a:spLocks noGrp="1"/>
          </p:cNvSpPr>
          <p:nvPr>
            <p:ph type="body"/>
          </p:nvPr>
        </p:nvSpPr>
        <p:spPr>
          <a:xfrm>
            <a:off x="684213" y="4398963"/>
            <a:ext cx="5486400" cy="3600450"/>
          </a:xfrm>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8196" name="灯片编号占位符 3"/>
          <p:cNvSpPr txBox="1">
            <a:spLocks noGrp="1"/>
          </p:cNvSpPr>
          <p:nvPr/>
        </p:nvSpPr>
        <p:spPr>
          <a:xfrm>
            <a:off x="3883025" y="8683625"/>
            <a:ext cx="2971800" cy="458788"/>
          </a:xfrm>
          <a:prstGeom prst="rect">
            <a:avLst/>
          </a:prstGeom>
          <a:noFill/>
          <a:ln w="9525">
            <a:noFill/>
          </a:ln>
        </p:spPr>
        <p:txBody>
          <a:bodyPr anchor="b"/>
          <a:p>
            <a:pPr lvl="0" algn="r" eaLnBrk="1" hangingPunct="1">
              <a:buFont typeface="Wingdings" panose="05000000000000000000" pitchFamily="2" charset="2"/>
              <a:buChar char="p"/>
            </a:pP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ctr"/>
          <a:p>
            <a:pPr lvl="0"/>
            <a:endParaRPr lang="zh-CN" altLang="en-US" dirty="0"/>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FFC3A691-BFAC-49A1-8A85-F17DE748B892}" type="slidenum">
              <a:rPr kumimoji="0" lang="zh-CN" altLang="en-US" sz="1200" b="0"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p:txBody>
          <a:bodyPr wrap="square" lIns="91440" tIns="45720" rIns="91440" bIns="45720" anchor="ctr"/>
          <a:p>
            <a:pPr lvl="0"/>
            <a:endParaRPr lang="zh-CN" altLang="en-US" dirty="0"/>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02B48155-18A5-4402-8592-D020E3EF2CC5}" type="slidenum">
              <a:rPr kumimoji="0" lang="zh-CN" altLang="en-US" sz="1200" b="0"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p:txBody>
          <a:bodyPr wrap="square" lIns="91440" tIns="45720" rIns="91440" bIns="45720" anchor="ctr"/>
          <a:p>
            <a:pPr lvl="0"/>
            <a:endParaRPr lang="zh-CN" altLang="en-US" dirty="0"/>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485FDA52-59B7-4B5F-B2DF-00024F4CE718}" type="slidenum">
              <a:rPr kumimoji="0" lang="zh-CN" altLang="en-US" sz="1200" b="0"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p:txBody>
          <a:bodyPr wrap="square" lIns="91440" tIns="45720" rIns="91440" bIns="45720" anchor="ctr"/>
          <a:p>
            <a:pPr lvl="0"/>
            <a:endParaRPr lang="zh-CN" altLang="en-US" dirty="0"/>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D2380270-BEC4-4C66-8DE6-E35DF039F8E1}" type="slidenum">
              <a:rPr kumimoji="0" lang="zh-CN" altLang="en-US" sz="1200" b="0"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p:txBody>
          <a:bodyPr wrap="square" lIns="91440" tIns="45720" rIns="91440" bIns="45720" anchor="ctr"/>
          <a:p>
            <a:pPr lvl="0"/>
            <a:endParaRPr lang="zh-CN" altLang="en-US" dirty="0"/>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fld id="{A621F2B3-5FA3-41C6-A7CF-729BAAC62AEB}" type="slidenum">
              <a:rPr kumimoji="0" lang="zh-CN" altLang="en-US" sz="1200" b="0"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pic>
        <p:nvPicPr>
          <p:cNvPr id="42" name="Picture 4" descr="c:\DOCUME~1\ADMINI~1\APPLIC~1\360se6\USERDA~1\Temp\120859~1.JPG"/>
          <p:cNvPicPr>
            <a:picLocks noChangeAspect="1" noChangeArrowheads="1"/>
          </p:cNvPicPr>
          <p:nvPr/>
        </p:nvPicPr>
        <p:blipFill rotWithShape="1">
          <a:blip r:embed="rId2"/>
          <a:srcRect l="13563" t="8163" r="12930"/>
          <a:stretch>
            <a:fillRect/>
          </a:stretch>
        </p:blipFill>
        <p:spPr bwMode="auto">
          <a:xfrm>
            <a:off x="1191" y="0"/>
            <a:ext cx="9144000" cy="6858000"/>
          </a:xfrm>
          <a:prstGeom prst="rect">
            <a:avLst/>
          </a:prstGeom>
          <a:noFill/>
          <a:ln w="9525">
            <a:noFill/>
            <a:miter lim="800000"/>
            <a:headEnd/>
            <a:tailEnd/>
          </a:ln>
        </p:spPr>
      </p:pic>
      <p:sp>
        <p:nvSpPr>
          <p:cNvPr id="2" name="Title 1"/>
          <p:cNvSpPr>
            <a:spLocks noGrp="1"/>
          </p:cNvSpPr>
          <p:nvPr>
            <p:ph type="ctrTitle"/>
          </p:nvPr>
        </p:nvSpPr>
        <p:spPr>
          <a:xfrm>
            <a:off x="1978819" y="2754920"/>
            <a:ext cx="5364956" cy="1380097"/>
          </a:xfrm>
          <a:blipFill dpi="0" rotWithShape="1">
            <a:blip r:embed="rId3">
              <a:alphaModFix amt="55000"/>
            </a:blip>
            <a:srcRect/>
            <a:stretch>
              <a:fillRect b="-1000"/>
            </a:stretch>
          </a:blipFill>
        </p:spPr>
        <p:txBody>
          <a:bodyPr anchor="ctr">
            <a:normAutofit/>
          </a:bodyPr>
          <a:lstStyle>
            <a:lvl1pPr algn="ctr">
              <a:defRPr sz="3200" b="0" i="0">
                <a:ln w="14605">
                  <a:noFill/>
                </a:ln>
                <a:solidFill>
                  <a:schemeClr val="bg1"/>
                </a:solidFill>
                <a:effectLst/>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978819" y="4449664"/>
            <a:ext cx="5364956" cy="423361"/>
          </a:xfrm>
        </p:spPr>
        <p:txBody>
          <a:bodyPr>
            <a:norm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840259"/>
            <a:ext cx="7887600" cy="5378816"/>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Title 1"/>
          <p:cNvSpPr>
            <a:spLocks noGrp="1"/>
          </p:cNvSpPr>
          <p:nvPr>
            <p:ph type="title"/>
          </p:nvPr>
        </p:nvSpPr>
        <p:spPr>
          <a:xfrm>
            <a:off x="530680" y="399600"/>
            <a:ext cx="8082641" cy="601525"/>
          </a:xfrm>
        </p:spPr>
        <p:txBody>
          <a:bodyPr>
            <a:normAutofit/>
          </a:bodyPr>
          <a:lstStyle>
            <a:lvl1pPr>
              <a:defRPr>
                <a:solidFill>
                  <a:schemeClr val="bg1"/>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normAutofit/>
          </a:bodyPr>
          <a:lstStyle>
            <a:lvl1pPr>
              <a:defRPr sz="2000" b="0">
                <a:solidFill>
                  <a:schemeClr val="tx1"/>
                </a:solidFill>
              </a:defRPr>
            </a:lvl1pPr>
            <a:lvl2pPr marL="542925" indent="-271780">
              <a:tabLst>
                <a:tab pos="542925" algn="l"/>
              </a:tabLst>
              <a:defRPr sz="2000" b="0">
                <a:solidFill>
                  <a:schemeClr val="tx1"/>
                </a:solidFill>
              </a:defRPr>
            </a:lvl2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9"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sp>
        <p:nvSpPr>
          <p:cNvPr id="2" name="Title 1"/>
          <p:cNvSpPr>
            <a:spLocks noGrp="1"/>
          </p:cNvSpPr>
          <p:nvPr>
            <p:ph type="title"/>
          </p:nvPr>
        </p:nvSpPr>
        <p:spPr>
          <a:xfrm>
            <a:off x="3459600" y="2883600"/>
            <a:ext cx="4014000" cy="543600"/>
          </a:xfrm>
        </p:spPr>
        <p:txBody>
          <a:bodyPr lIns="252000" tIns="0" rIns="0" bIns="0" anchor="ctr" anchorCtr="0">
            <a:normAutofit/>
          </a:bodyPr>
          <a:lstStyle>
            <a:lvl1pPr algn="ctr">
              <a:defRPr sz="2000">
                <a:solidFill>
                  <a:schemeClr val="bg1"/>
                </a:solidFill>
              </a:defRPr>
            </a:lvl1pPr>
          </a:lstStyle>
          <a:p>
            <a:r>
              <a:rPr lang="zh-CN" altLang="en-US" dirty="0" smtClean="0"/>
              <a:t>单击此处编辑母版标题样式</a:t>
            </a:r>
            <a:endParaRPr lang="en-US" dirty="0"/>
          </a:p>
        </p:txBody>
      </p:sp>
      <p:sp>
        <p:nvSpPr>
          <p:cNvPr id="10" name="MH_Title"/>
          <p:cNvSpPr>
            <a:spLocks noChangeArrowheads="1"/>
          </p:cNvSpPr>
          <p:nvPr/>
        </p:nvSpPr>
        <p:spPr bwMode="auto">
          <a:xfrm>
            <a:off x="3460750" y="2882900"/>
            <a:ext cx="4013200" cy="542925"/>
          </a:xfrm>
          <a:prstGeom prst="roundRect">
            <a:avLst>
              <a:gd name="adj" fmla="val 50000"/>
            </a:avLst>
          </a:prstGeom>
          <a:solidFill>
            <a:schemeClr val="accent1"/>
          </a:solidFill>
          <a:ln w="3175" cmpd="sng">
            <a:solidFill>
              <a:srgbClr val="FFFFFF">
                <a:alpha val="48000"/>
              </a:srgbClr>
            </a:solidFill>
            <a:round/>
          </a:ln>
        </p:spPr>
        <p:txBody>
          <a:bodyPr lIns="252000" tIns="0" rIns="0" bIns="0" anchor="ctr">
            <a:normAutofit/>
          </a:bodyPr>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9pPr>
          </a:lstStyle>
          <a:p>
            <a:pPr algn="ctr"/>
            <a:endParaRPr lang="zh-CN" altLang="en-US" sz="2000" dirty="0">
              <a:solidFill>
                <a:srgbClr val="FFFFFF"/>
              </a:solidFill>
              <a:latin typeface="Arial" panose="020B0604020202020204" pitchFamily="34" charset="0"/>
              <a:ea typeface="黑体" panose="02010609060101010101" pitchFamily="49" charset="-122"/>
            </a:endParaRPr>
          </a:p>
        </p:txBody>
      </p:sp>
      <p:sp>
        <p:nvSpPr>
          <p:cNvPr id="11" name="MH_Others_3"/>
          <p:cNvSpPr>
            <a:spLocks noChangeArrowheads="1"/>
          </p:cNvSpPr>
          <p:nvPr/>
        </p:nvSpPr>
        <p:spPr bwMode="auto">
          <a:xfrm>
            <a:off x="3460750" y="3011488"/>
            <a:ext cx="280988" cy="282575"/>
          </a:xfrm>
          <a:prstGeom prst="ellipse">
            <a:avLst/>
          </a:prstGeom>
          <a:solidFill>
            <a:schemeClr val="accent1"/>
          </a:solidFill>
          <a:ln w="28575" cmpd="sng">
            <a:solidFill>
              <a:srgbClr val="FFFFFF"/>
            </a:solidFill>
            <a:round/>
          </a:ln>
        </p:spPr>
        <p:txBody>
          <a:bodyPr bIns="180000" anchor="ctr">
            <a:normAutofit fontScale="25000" lnSpcReduction="20000"/>
          </a:bodyPr>
          <a:lstStyle>
            <a:lvl1pPr algn="just">
              <a:lnSpc>
                <a:spcPct val="110000"/>
              </a:lnSpc>
              <a:spcBef>
                <a:spcPts val="1800"/>
              </a:spcBef>
              <a:buClr>
                <a:srgbClr val="963B22"/>
              </a:buClr>
              <a:buSzPct val="60000"/>
              <a:buFont typeface="Wingdings" panose="05000000000000000000" pitchFamily="2" charset="2"/>
              <a:buChar char="m"/>
              <a:defRPr sz="2000">
                <a:solidFill>
                  <a:srgbClr val="AC411D"/>
                </a:solidFill>
                <a:latin typeface="Arial" panose="020B0604020202020204" pitchFamily="34" charset="0"/>
                <a:ea typeface="黑体" panose="02010609060101010101" pitchFamily="49" charset="-122"/>
              </a:defRPr>
            </a:lvl1pPr>
            <a:lvl2pPr marL="742950" indent="-285750" algn="just">
              <a:lnSpc>
                <a:spcPct val="130000"/>
              </a:lnSpc>
              <a:spcAft>
                <a:spcPts val="600"/>
              </a:spcAft>
              <a:buClr>
                <a:srgbClr val="F2C37D"/>
              </a:buClr>
              <a:buFont typeface="幼圆" panose="02010509060101010101" pitchFamily="49" charset="-122"/>
              <a:buChar char=" "/>
              <a:defRPr sz="1600">
                <a:solidFill>
                  <a:srgbClr val="7D7D7D"/>
                </a:solidFill>
                <a:latin typeface="Arial" panose="020B0604020202020204" pitchFamily="34" charset="0"/>
                <a:ea typeface="黑体" panose="020106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endParaRPr lang="zh-CN" altLang="zh-CN" sz="7200" b="1">
              <a:solidFill>
                <a:srgbClr val="FFFFFF"/>
              </a:solidFill>
            </a:endParaRPr>
          </a:p>
        </p:txBody>
      </p:sp>
      <p:sp>
        <p:nvSpPr>
          <p:cNvPr id="3" name="日期占位符 2"/>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bg1"/>
              </a:solidFill>
            </a:endParaRPr>
          </a:p>
        </p:txBody>
      </p:sp>
      <p:sp>
        <p:nvSpPr>
          <p:cNvPr id="2" name="Title 1"/>
          <p:cNvSpPr>
            <a:spLocks noGrp="1"/>
          </p:cNvSpPr>
          <p:nvPr>
            <p:ph type="title"/>
          </p:nvPr>
        </p:nvSpPr>
        <p:spPr>
          <a:xfrm>
            <a:off x="530680" y="400050"/>
            <a:ext cx="8082641" cy="601525"/>
          </a:xfrm>
        </p:spPr>
        <p:txBody>
          <a:bodyPr>
            <a:normAutofit/>
          </a:bodyPr>
          <a:lstStyle>
            <a:lvl1pPr>
              <a:defRPr>
                <a:solidFill>
                  <a:schemeClr val="bg1"/>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530680" y="1326091"/>
            <a:ext cx="3886200" cy="478684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Content Placeholder 3"/>
          <p:cNvSpPr>
            <a:spLocks noGrp="1"/>
          </p:cNvSpPr>
          <p:nvPr>
            <p:ph sz="half" idx="2"/>
          </p:nvPr>
        </p:nvSpPr>
        <p:spPr>
          <a:xfrm>
            <a:off x="4727121" y="1326091"/>
            <a:ext cx="3886200" cy="478684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1034321"/>
            <a:ext cx="7886700" cy="656370"/>
          </a:xfrm>
        </p:spPr>
        <p:txBody>
          <a:bodyPr>
            <a:normAutofit/>
          </a:bodyPr>
          <a:lstStyle>
            <a:lvl1pPr>
              <a:defRPr>
                <a:solidFill>
                  <a:schemeClr val="accent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629842" y="2505075"/>
            <a:ext cx="3868340"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Content Placeholder 5"/>
          <p:cNvSpPr>
            <a:spLocks noGrp="1"/>
          </p:cNvSpPr>
          <p:nvPr>
            <p:ph sz="quarter" idx="4"/>
          </p:nvPr>
        </p:nvSpPr>
        <p:spPr>
          <a:xfrm>
            <a:off x="4629151" y="2505075"/>
            <a:ext cx="3887391"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10" name="矩形 9"/>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7" name="日期占位符 6"/>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nvGrpSpPr>
        <p:grpSpPr>
          <a:xfrm>
            <a:off x="0" y="0"/>
            <a:ext cx="9145191" cy="6858000"/>
            <a:chOff x="0" y="0"/>
            <a:chExt cx="9145191" cy="6858000"/>
          </a:xfrm>
        </p:grpSpPr>
        <p:pic>
          <p:nvPicPr>
            <p:cNvPr id="7"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8"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标题 1"/>
          <p:cNvSpPr>
            <a:spLocks noGrp="1"/>
          </p:cNvSpPr>
          <p:nvPr>
            <p:ph type="title" hasCustomPrompt="1"/>
          </p:nvPr>
        </p:nvSpPr>
        <p:spPr>
          <a:xfrm>
            <a:off x="2780269" y="2916195"/>
            <a:ext cx="3334781" cy="877329"/>
          </a:xfrm>
        </p:spPr>
        <p:txBody>
          <a:bodyPr>
            <a:normAutofit/>
          </a:bodyPr>
          <a:lstStyle>
            <a:lvl1pPr algn="ctr">
              <a:defRPr sz="54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9D54F4A8-A876-4BF2-99FE-03393CC910D6}"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3B89F812-4557-44D8-A6A1-708205B06636}" type="slidenum">
              <a:rPr lang="zh-CN" altLang="en-US" smtClean="0"/>
            </a:fld>
            <a:endParaRPr lang="zh-CN" altLang="en-US"/>
          </a:p>
        </p:txBody>
      </p:sp>
      <p:sp>
        <p:nvSpPr>
          <p:cNvPr id="9" name="空心弧 2"/>
          <p:cNvSpPr/>
          <p:nvPr/>
        </p:nvSpPr>
        <p:spPr bwMode="auto">
          <a:xfrm rot="7086271">
            <a:off x="5027613" y="2576513"/>
            <a:ext cx="1482725" cy="1482725"/>
          </a:xfrm>
          <a:custGeom>
            <a:avLst/>
            <a:gdLst>
              <a:gd name="T0" fmla="*/ 719254 w 1482725"/>
              <a:gd name="T1" fmla="*/ 1482395 h 1482725"/>
              <a:gd name="T2" fmla="*/ 18905 w 1482725"/>
              <a:gd name="T3" fmla="*/ 907716 h 1482725"/>
              <a:gd name="T4" fmla="*/ 397400 w 1482725"/>
              <a:gd name="T5" fmla="*/ 84620 h 1482725"/>
              <a:gd name="T6" fmla="*/ 1289534 w 1482725"/>
              <a:gd name="T7" fmla="*/ 242235 h 1482725"/>
              <a:gd name="T8" fmla="*/ 1363085 w 1482725"/>
              <a:gd name="T9" fmla="*/ 1145194 h 1482725"/>
              <a:gd name="T10" fmla="*/ 1349991 w 1482725"/>
              <a:gd name="T11" fmla="*/ 1136690 h 1482725"/>
              <a:gd name="T12" fmla="*/ 1277989 w 1482725"/>
              <a:gd name="T13" fmla="*/ 252748 h 1482725"/>
              <a:gd name="T14" fmla="*/ 404645 w 1482725"/>
              <a:gd name="T15" fmla="*/ 98453 h 1482725"/>
              <a:gd name="T16" fmla="*/ 34121 w 1482725"/>
              <a:gd name="T17" fmla="*/ 904213 h 1482725"/>
              <a:gd name="T18" fmla="*/ 719720 w 1482725"/>
              <a:gd name="T19" fmla="*/ 1466788 h 1482725"/>
              <a:gd name="T20" fmla="*/ 719254 w 1482725"/>
              <a:gd name="T21" fmla="*/ 1482395 h 148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2725" h="1482725">
                <a:moveTo>
                  <a:pt x="719254" y="1482395"/>
                </a:moveTo>
                <a:cubicBezTo>
                  <a:pt x="382299" y="1472342"/>
                  <a:pt x="94548" y="1236225"/>
                  <a:pt x="18905" y="907716"/>
                </a:cubicBezTo>
                <a:cubicBezTo>
                  <a:pt x="-56738" y="579208"/>
                  <a:pt x="98774" y="241023"/>
                  <a:pt x="397400" y="84620"/>
                </a:cubicBezTo>
                <a:cubicBezTo>
                  <a:pt x="696026" y="-71783"/>
                  <a:pt x="1062576" y="-7024"/>
                  <a:pt x="1289534" y="242235"/>
                </a:cubicBezTo>
                <a:cubicBezTo>
                  <a:pt x="1516492" y="491494"/>
                  <a:pt x="1546711" y="862491"/>
                  <a:pt x="1363085" y="1145194"/>
                </a:cubicBezTo>
                <a:lnTo>
                  <a:pt x="1349991" y="1136690"/>
                </a:lnTo>
                <a:cubicBezTo>
                  <a:pt x="1529750" y="859941"/>
                  <a:pt x="1500167" y="496757"/>
                  <a:pt x="1277989" y="252748"/>
                </a:cubicBezTo>
                <a:cubicBezTo>
                  <a:pt x="1055811" y="8739"/>
                  <a:pt x="696982" y="-54656"/>
                  <a:pt x="404645" y="98453"/>
                </a:cubicBezTo>
                <a:cubicBezTo>
                  <a:pt x="112308" y="251562"/>
                  <a:pt x="-39929" y="582624"/>
                  <a:pt x="34121" y="904213"/>
                </a:cubicBezTo>
                <a:cubicBezTo>
                  <a:pt x="108171" y="1225803"/>
                  <a:pt x="389862" y="1456947"/>
                  <a:pt x="719720" y="1466788"/>
                </a:cubicBezTo>
                <a:cubicBezTo>
                  <a:pt x="719565" y="1471990"/>
                  <a:pt x="719409" y="1477193"/>
                  <a:pt x="719254" y="1482395"/>
                </a:cubicBezTo>
                <a:close/>
              </a:path>
            </a:pathLst>
          </a:custGeom>
          <a:solidFill>
            <a:schemeClr val="accent1"/>
          </a:solidFill>
          <a:ln w="3175" cap="flat" cmpd="sng">
            <a:solidFill>
              <a:schemeClr val="accent1"/>
            </a:solidFill>
            <a:round/>
          </a:ln>
        </p:spPr>
        <p:txBody>
          <a:bodyPr anchor="ctr">
            <a:norm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p:cNvGrpSpPr/>
          <p:nvPr/>
        </p:nvGrpSpPr>
        <p:grpSpPr>
          <a:xfrm>
            <a:off x="0" y="0"/>
            <a:ext cx="9145191" cy="6858000"/>
            <a:chOff x="0" y="0"/>
            <a:chExt cx="9145191" cy="6858000"/>
          </a:xfrm>
        </p:grpSpPr>
        <p:pic>
          <p:nvPicPr>
            <p:cNvPr id="5"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6"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350" dirty="0"/>
            </a:p>
          </p:txBody>
        </p:sp>
      </p:grpSp>
      <p:sp>
        <p:nvSpPr>
          <p:cNvPr id="2" name="日期占位符 1"/>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0" y="0"/>
            <a:ext cx="9145191" cy="6858000"/>
            <a:chOff x="0" y="0"/>
            <a:chExt cx="9145191" cy="6858000"/>
          </a:xfrm>
        </p:grpSpPr>
        <p:pic>
          <p:nvPicPr>
            <p:cNvPr id="9"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10"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Title 1"/>
          <p:cNvSpPr>
            <a:spLocks noGrp="1"/>
          </p:cNvSpPr>
          <p:nvPr>
            <p:ph type="title" hasCustomPrompt="1"/>
          </p:nvPr>
        </p:nvSpPr>
        <p:spPr>
          <a:xfrm>
            <a:off x="633600" y="1317600"/>
            <a:ext cx="2703600" cy="2840400"/>
          </a:xfrm>
          <a:solidFill>
            <a:srgbClr val="E37621">
              <a:alpha val="65098"/>
            </a:srgbClr>
          </a:solidFill>
        </p:spPr>
        <p:txBody>
          <a:bodyPr anchor="ctr" anchorCtr="0">
            <a:normAutofit/>
          </a:bodyPr>
          <a:lstStyle>
            <a:lvl1pPr algn="ctr">
              <a:defRPr sz="2800" b="1">
                <a:solidFill>
                  <a:schemeClr val="bg1"/>
                </a:solidFill>
              </a:defRPr>
            </a:lvl1pPr>
          </a:lstStyle>
          <a:p>
            <a:r>
              <a:rPr lang="zh-CN" altLang="en-US" dirty="0" smtClean="0"/>
              <a:t>编辑标题</a:t>
            </a:r>
            <a:endParaRPr lang="en-US" dirty="0"/>
          </a:p>
        </p:txBody>
      </p:sp>
      <p:sp>
        <p:nvSpPr>
          <p:cNvPr id="3" name="Picture Placeholder 2"/>
          <p:cNvSpPr>
            <a:spLocks noGrp="1"/>
          </p:cNvSpPr>
          <p:nvPr>
            <p:ph type="pic" idx="1"/>
          </p:nvPr>
        </p:nvSpPr>
        <p:spPr>
          <a:xfrm>
            <a:off x="3337200" y="802800"/>
            <a:ext cx="5313600" cy="3862800"/>
          </a:xfrm>
        </p:spPr>
        <p:txBody>
          <a:bodyPr anchor="ctr" anchorCtr="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633600" y="4899600"/>
            <a:ext cx="8020800" cy="1346400"/>
          </a:xfrm>
        </p:spPr>
        <p:txBody>
          <a:bodyPr>
            <a:normAutofit/>
          </a:bodyPr>
          <a:lstStyle>
            <a:lvl1pPr marL="0" indent="0">
              <a:lnSpc>
                <a:spcPct val="140000"/>
              </a:lnSpc>
              <a:spcBef>
                <a:spcPts val="1080"/>
              </a:spcBef>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grpSp>
        <p:nvGrpSpPr>
          <p:cNvPr id="7" name="组合 6"/>
          <p:cNvGrpSpPr/>
          <p:nvPr/>
        </p:nvGrpSpPr>
        <p:grpSpPr>
          <a:xfrm>
            <a:off x="0" y="0"/>
            <a:ext cx="9145191" cy="6858000"/>
            <a:chOff x="0" y="0"/>
            <a:chExt cx="9145191" cy="6858000"/>
          </a:xfrm>
        </p:grpSpPr>
        <p:pic>
          <p:nvPicPr>
            <p:cNvPr id="8"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9"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Vertical Title 1"/>
          <p:cNvSpPr>
            <a:spLocks noGrp="1"/>
          </p:cNvSpPr>
          <p:nvPr>
            <p:ph type="title" orient="vert"/>
          </p:nvPr>
        </p:nvSpPr>
        <p:spPr>
          <a:xfrm>
            <a:off x="6543676" y="569626"/>
            <a:ext cx="1971675" cy="5607337"/>
          </a:xfrm>
        </p:spPr>
        <p:txBody>
          <a:bodyPr vert="eaVert">
            <a:normAutofit/>
          </a:bodyPr>
          <a:lstStyle>
            <a:lvl1pPr>
              <a:defRPr>
                <a:solidFill>
                  <a:schemeClr val="accent1"/>
                </a:solidFill>
              </a:defRPr>
            </a:lvl1pPr>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628651" y="569626"/>
            <a:ext cx="5800725" cy="5607337"/>
          </a:xfrm>
        </p:spPr>
        <p:txBody>
          <a:bodyPr vert="eaVert">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4" descr="c:\DOCUME~1\ADMINI~1\APPLIC~1\360se6\USERDA~1\Temp\120859~1.JPG"/>
          <p:cNvPicPr>
            <a:picLocks noChangeAspect="1" noChangeArrowheads="1"/>
          </p:cNvPicPr>
          <p:nvPr/>
        </p:nvPicPr>
        <p:blipFill rotWithShape="1">
          <a:blip r:embed="rId11"/>
          <a:srcRect l="8875" r="11589"/>
          <a:stretch>
            <a:fillRect/>
          </a:stretch>
        </p:blipFill>
        <p:spPr bwMode="auto">
          <a:xfrm>
            <a:off x="1191" y="0"/>
            <a:ext cx="9144000" cy="6858000"/>
          </a:xfrm>
          <a:prstGeom prst="rect">
            <a:avLst/>
          </a:prstGeom>
          <a:noFill/>
          <a:ln w="9525">
            <a:noFill/>
            <a:miter lim="800000"/>
            <a:headEnd/>
            <a:tailEnd/>
          </a:ln>
        </p:spPr>
      </p:pic>
      <p:sp>
        <p:nvSpPr>
          <p:cNvPr id="10" name="矩形 6"/>
          <p:cNvSpPr/>
          <p:nvPr/>
        </p:nvSpPr>
        <p:spPr>
          <a:xfrm>
            <a:off x="0" y="714375"/>
            <a:ext cx="9145191" cy="58483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sp>
        <p:nvSpPr>
          <p:cNvPr id="3" name="Text Placeholder 2"/>
          <p:cNvSpPr>
            <a:spLocks noGrp="1"/>
          </p:cNvSpPr>
          <p:nvPr>
            <p:ph type="body" idx="1"/>
          </p:nvPr>
        </p:nvSpPr>
        <p:spPr>
          <a:xfrm>
            <a:off x="566060" y="1603947"/>
            <a:ext cx="8010253" cy="4615883"/>
          </a:xfrm>
          <a:prstGeom prst="rect">
            <a:avLst/>
          </a:prstGeom>
        </p:spPr>
        <p:txBody>
          <a:bodyPr vert="horz" lIns="91440" tIns="45720" rIns="91440" bIns="45720" rtlCol="0">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Date Placeholder 3"/>
          <p:cNvSpPr>
            <a:spLocks noGrp="1"/>
          </p:cNvSpPr>
          <p:nvPr>
            <p:ph type="dt" sz="half" idx="2"/>
          </p:nvPr>
        </p:nvSpPr>
        <p:spPr>
          <a:xfrm>
            <a:off x="628650" y="6605257"/>
            <a:ext cx="2057400" cy="158753"/>
          </a:xfrm>
          <a:prstGeom prst="rect">
            <a:avLst/>
          </a:prstGeom>
        </p:spPr>
        <p:txBody>
          <a:bodyPr vert="horz" lIns="91440" tIns="45720" rIns="91440" bIns="45720" rtlCol="0" anchor="ctr">
            <a:normAutofit/>
          </a:bodyPr>
          <a:lstStyle>
            <a:lvl1pPr algn="l">
              <a:defRPr sz="900">
                <a:solidFill>
                  <a:schemeClr val="bg1"/>
                </a:solidFill>
              </a:defRPr>
            </a:lvl1p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3"/>
          </p:nvPr>
        </p:nvSpPr>
        <p:spPr>
          <a:xfrm>
            <a:off x="3028950" y="6605257"/>
            <a:ext cx="3086100" cy="158753"/>
          </a:xfrm>
          <a:prstGeom prst="rect">
            <a:avLst/>
          </a:prstGeom>
        </p:spPr>
        <p:txBody>
          <a:bodyPr vert="horz" lIns="91440" tIns="45720" rIns="91440" bIns="45720" rtlCol="0" anchor="ctr">
            <a:normAutofit/>
          </a:bodyPr>
          <a:lstStyle>
            <a:lvl1pPr algn="ctr">
              <a:defRPr sz="900">
                <a:solidFill>
                  <a:schemeClr val="bg1"/>
                </a:solidFill>
              </a:defRPr>
            </a:lvl1pPr>
          </a:lstStyle>
          <a:p>
            <a:endParaRPr lang="zh-CN" altLang="en-US"/>
          </a:p>
        </p:txBody>
      </p:sp>
      <p:sp>
        <p:nvSpPr>
          <p:cNvPr id="6" name="Slide Number Placeholder 5"/>
          <p:cNvSpPr>
            <a:spLocks noGrp="1"/>
          </p:cNvSpPr>
          <p:nvPr>
            <p:ph type="sldNum" sz="quarter" idx="4"/>
          </p:nvPr>
        </p:nvSpPr>
        <p:spPr>
          <a:xfrm>
            <a:off x="6457950" y="6605257"/>
            <a:ext cx="2057400" cy="158753"/>
          </a:xfrm>
          <a:prstGeom prst="rect">
            <a:avLst/>
          </a:prstGeom>
        </p:spPr>
        <p:txBody>
          <a:bodyPr vert="horz" lIns="91440" tIns="45720" rIns="91440" bIns="45720" rtlCol="0" anchor="ctr">
            <a:normAutofit/>
          </a:bodyPr>
          <a:lstStyle>
            <a:lvl1pPr algn="r">
              <a:defRPr sz="900">
                <a:solidFill>
                  <a:schemeClr val="bg1"/>
                </a:solidFill>
              </a:defRPr>
            </a:lvl1pPr>
          </a:lstStyle>
          <a:p>
            <a:fld id="{EF906490-237C-474C-BA2E-D98840BC1F8F}" type="slidenum">
              <a:rPr lang="zh-CN" altLang="en-US" smtClean="0"/>
            </a:fld>
            <a:endParaRPr lang="zh-CN" altLang="en-US"/>
          </a:p>
        </p:txBody>
      </p:sp>
      <p:sp>
        <p:nvSpPr>
          <p:cNvPr id="2" name="Title Placeholder 1"/>
          <p:cNvSpPr>
            <a:spLocks noGrp="1"/>
          </p:cNvSpPr>
          <p:nvPr>
            <p:ph type="title"/>
          </p:nvPr>
        </p:nvSpPr>
        <p:spPr>
          <a:xfrm>
            <a:off x="530680" y="819770"/>
            <a:ext cx="8082641" cy="601525"/>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67970" indent="-267970" algn="l" defTabSz="685800" rtl="0" eaLnBrk="1" latinLnBrk="0" hangingPunct="1">
        <a:spcBef>
          <a:spcPts val="1350"/>
        </a:spcBef>
        <a:buClr>
          <a:schemeClr val="accent1"/>
        </a:buClr>
        <a:buSzPct val="70000"/>
        <a:buFont typeface="Wingdings 2" panose="05020102010507070707" pitchFamily="18" charset="2"/>
        <a:buChar char=""/>
        <a:defRPr sz="2400" kern="1200">
          <a:solidFill>
            <a:schemeClr val="tx1"/>
          </a:solidFill>
          <a:latin typeface="+mn-lt"/>
          <a:ea typeface="+mn-ea"/>
          <a:cs typeface="+mn-cs"/>
        </a:defRPr>
      </a:lvl1pPr>
      <a:lvl2pPr marL="542925" indent="-186055" algn="l" defTabSz="685800" rtl="0" eaLnBrk="1" latinLnBrk="0" hangingPunct="1">
        <a:spcBef>
          <a:spcPts val="600"/>
        </a:spcBef>
        <a:buFont typeface="Arial" panose="020B0604020202020204" pitchFamily="34" charset="0"/>
        <a:buChar char="•"/>
        <a:tabLst>
          <a:tab pos="629920" algn="l"/>
        </a:tabLst>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image" Target="../media/image15.pn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xml"/><Relationship Id="rId2" Type="http://schemas.openxmlformats.org/officeDocument/2006/relationships/image" Target="../media/image21.jpe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xml"/><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image" Target="../media/image30.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32.jpeg"/><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image" Target="../media/image36.jpe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27.xml"/><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9.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49.jpeg"/><Relationship Id="rId1" Type="http://schemas.openxmlformats.org/officeDocument/2006/relationships/image" Target="../media/image48.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51.jpeg"/><Relationship Id="rId1"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53.jpeg"/><Relationship Id="rId1"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55.jpeg"/><Relationship Id="rId1"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57.jpeg"/><Relationship Id="rId1" Type="http://schemas.openxmlformats.org/officeDocument/2006/relationships/image" Target="../media/image5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image" Target="../media/image5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1" descr="QQ图片20140926113221.jpg"/>
          <p:cNvPicPr>
            <a:picLocks noChangeAspect="1"/>
          </p:cNvPicPr>
          <p:nvPr/>
        </p:nvPicPr>
        <p:blipFill>
          <a:blip r:embed="rId1"/>
          <a:srcRect l="15666" t="209" r="4639"/>
          <a:stretch>
            <a:fillRect/>
          </a:stretch>
        </p:blipFill>
        <p:spPr>
          <a:xfrm>
            <a:off x="-69850" y="5011738"/>
            <a:ext cx="2924175" cy="1811337"/>
          </a:xfrm>
          <a:prstGeom prst="rect">
            <a:avLst/>
          </a:prstGeom>
          <a:noFill/>
          <a:ln w="9525">
            <a:noFill/>
          </a:ln>
        </p:spPr>
      </p:pic>
      <p:pic>
        <p:nvPicPr>
          <p:cNvPr id="6147" name="Picture 4" descr="罗文大桥"/>
          <p:cNvPicPr>
            <a:picLocks noChangeAspect="1"/>
          </p:cNvPicPr>
          <p:nvPr/>
        </p:nvPicPr>
        <p:blipFill>
          <a:blip r:embed="rId2"/>
          <a:srcRect l="13686" t="-664" r="12192"/>
          <a:stretch>
            <a:fillRect/>
          </a:stretch>
        </p:blipFill>
        <p:spPr>
          <a:xfrm>
            <a:off x="2932113" y="736600"/>
            <a:ext cx="3154362" cy="1828800"/>
          </a:xfrm>
          <a:prstGeom prst="rect">
            <a:avLst/>
          </a:prstGeom>
          <a:noFill/>
          <a:ln w="9525">
            <a:noFill/>
          </a:ln>
        </p:spPr>
      </p:pic>
      <p:pic>
        <p:nvPicPr>
          <p:cNvPr id="6148" name="Picture 2" descr="纳界河最新效果图"/>
          <p:cNvPicPr>
            <a:picLocks noChangeAspect="1"/>
          </p:cNvPicPr>
          <p:nvPr/>
        </p:nvPicPr>
        <p:blipFill>
          <a:blip r:embed="rId3"/>
          <a:srcRect l="10463" t="2061" r="10098"/>
          <a:stretch>
            <a:fillRect/>
          </a:stretch>
        </p:blipFill>
        <p:spPr>
          <a:xfrm>
            <a:off x="-34925" y="733425"/>
            <a:ext cx="2911475" cy="1835150"/>
          </a:xfrm>
          <a:prstGeom prst="rect">
            <a:avLst/>
          </a:prstGeom>
          <a:noFill/>
          <a:ln w="9525">
            <a:noFill/>
          </a:ln>
        </p:spPr>
      </p:pic>
      <p:sp>
        <p:nvSpPr>
          <p:cNvPr id="6149" name="矩形 2"/>
          <p:cNvSpPr/>
          <p:nvPr/>
        </p:nvSpPr>
        <p:spPr>
          <a:xfrm>
            <a:off x="-65087" y="3014663"/>
            <a:ext cx="9196387" cy="125412"/>
          </a:xfrm>
          <a:prstGeom prst="rect">
            <a:avLst/>
          </a:prstGeom>
          <a:solidFill>
            <a:srgbClr val="FFCC99"/>
          </a:solidFill>
          <a:ln w="9525">
            <a:noFill/>
          </a:ln>
        </p:spPr>
        <p:txBody>
          <a:bodyPr/>
          <a:p>
            <a:pPr eaLnBrk="1" hangingPunct="1">
              <a:buFont typeface="Wingdings" panose="05000000000000000000" pitchFamily="2" charset="2"/>
              <a:buChar char="p"/>
            </a:pPr>
            <a:endParaRPr lang="en-US" altLang="en-US" dirty="0">
              <a:latin typeface="华文细黑" panose="02010600040101010101" pitchFamily="2" charset="-122"/>
              <a:ea typeface="宋体" panose="02010600030101010101" pitchFamily="2" charset="-122"/>
            </a:endParaRPr>
          </a:p>
        </p:txBody>
      </p:sp>
      <p:sp>
        <p:nvSpPr>
          <p:cNvPr id="6150" name="矩形 3"/>
          <p:cNvSpPr/>
          <p:nvPr/>
        </p:nvSpPr>
        <p:spPr>
          <a:xfrm>
            <a:off x="-69850" y="4400550"/>
            <a:ext cx="9196388" cy="125413"/>
          </a:xfrm>
          <a:prstGeom prst="rect">
            <a:avLst/>
          </a:prstGeom>
          <a:solidFill>
            <a:srgbClr val="FFCC99"/>
          </a:solidFill>
          <a:ln w="9525">
            <a:noFill/>
          </a:ln>
        </p:spPr>
        <p:txBody>
          <a:bodyPr/>
          <a:p>
            <a:pPr eaLnBrk="1" hangingPunct="1">
              <a:buFont typeface="Wingdings" panose="05000000000000000000" pitchFamily="2" charset="2"/>
              <a:buChar char="p"/>
            </a:pPr>
            <a:endParaRPr lang="en-US" altLang="en-US" dirty="0">
              <a:latin typeface="华文细黑" panose="02010600040101010101" pitchFamily="2" charset="-122"/>
              <a:ea typeface="宋体" panose="02010600030101010101" pitchFamily="2" charset="-122"/>
            </a:endParaRPr>
          </a:p>
        </p:txBody>
      </p:sp>
      <p:sp>
        <p:nvSpPr>
          <p:cNvPr id="6151" name="矩形 4"/>
          <p:cNvSpPr/>
          <p:nvPr/>
        </p:nvSpPr>
        <p:spPr>
          <a:xfrm>
            <a:off x="-66675" y="3141663"/>
            <a:ext cx="9197975" cy="1266825"/>
          </a:xfrm>
          <a:prstGeom prst="rect">
            <a:avLst/>
          </a:prstGeom>
          <a:solidFill>
            <a:srgbClr val="AAD4FC"/>
          </a:solidFill>
          <a:ln w="9525">
            <a:noFill/>
          </a:ln>
        </p:spPr>
        <p:txBody>
          <a:bodyPr/>
          <a:p>
            <a:pPr eaLnBrk="1" hangingPunct="1">
              <a:buFont typeface="Wingdings" panose="05000000000000000000" pitchFamily="2" charset="2"/>
              <a:buChar char="p"/>
            </a:pPr>
            <a:endParaRPr lang="en-US" altLang="en-US" dirty="0">
              <a:latin typeface="华文细黑" panose="02010600040101010101" pitchFamily="2" charset="-122"/>
              <a:ea typeface="宋体" panose="02010600030101010101" pitchFamily="2" charset="-122"/>
            </a:endParaRPr>
          </a:p>
        </p:txBody>
      </p:sp>
      <p:sp>
        <p:nvSpPr>
          <p:cNvPr id="6152" name="TextBox 5"/>
          <p:cNvSpPr txBox="1"/>
          <p:nvPr/>
        </p:nvSpPr>
        <p:spPr>
          <a:xfrm>
            <a:off x="1549400" y="3327400"/>
            <a:ext cx="5710238" cy="709613"/>
          </a:xfrm>
          <a:prstGeom prst="rect">
            <a:avLst/>
          </a:prstGeom>
          <a:noFill/>
          <a:ln w="9525">
            <a:noFill/>
          </a:ln>
        </p:spPr>
        <p:txBody>
          <a:bodyPr>
            <a:spAutoFit/>
          </a:bodyPr>
          <a:p>
            <a:pPr algn="ctr" eaLnBrk="1" hangingPunct="1">
              <a:buFont typeface="Wingdings" panose="05000000000000000000" pitchFamily="2" charset="2"/>
              <a:buNone/>
            </a:pPr>
            <a:r>
              <a:rPr lang="zh-CN" altLang="en-US" sz="4000" b="1" dirty="0">
                <a:latin typeface="方正小标宋简体" pitchFamily="2" charset="-122"/>
                <a:ea typeface="方正小标宋简体" pitchFamily="2" charset="-122"/>
              </a:rPr>
              <a:t>桥梁施工安全管理</a:t>
            </a:r>
            <a:endParaRPr lang="zh-CN" altLang="en-US" sz="4000" b="1" dirty="0">
              <a:latin typeface="方正小标宋简体" pitchFamily="2" charset="-122"/>
              <a:ea typeface="方正小标宋简体" pitchFamily="2" charset="-122"/>
            </a:endParaRPr>
          </a:p>
        </p:txBody>
      </p:sp>
      <p:pic>
        <p:nvPicPr>
          <p:cNvPr id="6154" name="图片 3" descr="封面封底"/>
          <p:cNvPicPr>
            <a:picLocks noChangeAspect="1"/>
          </p:cNvPicPr>
          <p:nvPr/>
        </p:nvPicPr>
        <p:blipFill>
          <a:blip r:embed="rId4"/>
          <a:srcRect l="49664" t="31898" r="1686" b="25739"/>
          <a:stretch>
            <a:fillRect/>
          </a:stretch>
        </p:blipFill>
        <p:spPr>
          <a:xfrm>
            <a:off x="6140450" y="747713"/>
            <a:ext cx="2990850" cy="1779587"/>
          </a:xfrm>
          <a:prstGeom prst="rect">
            <a:avLst/>
          </a:prstGeom>
          <a:noFill/>
          <a:ln w="9525">
            <a:noFill/>
          </a:ln>
        </p:spPr>
      </p:pic>
      <p:pic>
        <p:nvPicPr>
          <p:cNvPr id="6155" name="图片 4" descr="中铁二局五公司西江特大桥国优复查画册2-7"/>
          <p:cNvPicPr>
            <a:picLocks noChangeAspect="1"/>
          </p:cNvPicPr>
          <p:nvPr/>
        </p:nvPicPr>
        <p:blipFill>
          <a:blip r:embed="rId5"/>
          <a:srcRect l="31088" t="17764" r="-18" b="19595"/>
          <a:stretch>
            <a:fillRect/>
          </a:stretch>
        </p:blipFill>
        <p:spPr>
          <a:xfrm>
            <a:off x="2895600" y="4995863"/>
            <a:ext cx="2981325" cy="1851025"/>
          </a:xfrm>
          <a:prstGeom prst="rect">
            <a:avLst/>
          </a:prstGeom>
          <a:noFill/>
          <a:ln w="9525">
            <a:noFill/>
          </a:ln>
        </p:spPr>
      </p:pic>
      <p:pic>
        <p:nvPicPr>
          <p:cNvPr id="6156" name="图片 7" descr="桥"/>
          <p:cNvPicPr>
            <a:picLocks noChangeAspect="1"/>
          </p:cNvPicPr>
          <p:nvPr/>
        </p:nvPicPr>
        <p:blipFill>
          <a:blip r:embed="rId6"/>
          <a:srcRect t="902" r="3914"/>
          <a:stretch>
            <a:fillRect/>
          </a:stretch>
        </p:blipFill>
        <p:spPr>
          <a:xfrm>
            <a:off x="5972175" y="5032375"/>
            <a:ext cx="3117850" cy="1816100"/>
          </a:xfrm>
          <a:prstGeom prst="rect">
            <a:avLst/>
          </a:prstGeom>
          <a:noFill/>
          <a:ln w="9525">
            <a:noFill/>
          </a:ln>
        </p:spPr>
      </p:pic>
    </p:spTree>
    <p:custDataLst>
      <p:tags r:id="rId7"/>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6387" name="燕尾形 8"/>
          <p:cNvSpPr/>
          <p:nvPr/>
        </p:nvSpPr>
        <p:spPr>
          <a:xfrm>
            <a:off x="138113" y="846138"/>
            <a:ext cx="4981575" cy="631825"/>
          </a:xfrm>
          <a:prstGeom prst="chevron">
            <a:avLst>
              <a:gd name="adj" fmla="val 5008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zh-CN" altLang="en-US" sz="3200" b="1" dirty="0">
                <a:solidFill>
                  <a:schemeClr val="bg1"/>
                </a:solidFill>
                <a:latin typeface="微软雅黑" panose="020B0503020204020204" charset="-122"/>
                <a:ea typeface="微软雅黑" panose="020B0503020204020204" charset="-122"/>
              </a:rPr>
              <a:t>桥梁施工安全管控要点</a:t>
            </a:r>
            <a:endParaRPr lang="zh-CN" altLang="en-US" sz="32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789113" y="1801813"/>
            <a:ext cx="5056187" cy="692150"/>
            <a:chOff x="2699792" y="1772816"/>
            <a:chExt cx="4418716" cy="691790"/>
          </a:xfrm>
        </p:grpSpPr>
        <p:sp>
          <p:nvSpPr>
            <p:cNvPr id="6" name="矩形 5"/>
            <p:cNvSpPr/>
            <p:nvPr/>
          </p:nvSpPr>
          <p:spPr>
            <a:xfrm>
              <a:off x="3475321" y="1772816"/>
              <a:ext cx="364318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一般管理要求</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7" name="任意多边形 6"/>
            <p:cNvSpPr/>
            <p:nvPr/>
          </p:nvSpPr>
          <p:spPr>
            <a:xfrm>
              <a:off x="2699792" y="1772816"/>
              <a:ext cx="1032190"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1</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8" name="组合 7"/>
          <p:cNvGrpSpPr/>
          <p:nvPr/>
        </p:nvGrpSpPr>
        <p:grpSpPr>
          <a:xfrm>
            <a:off x="1789113" y="2732088"/>
            <a:ext cx="5056187" cy="692150"/>
            <a:chOff x="2699792" y="2642439"/>
            <a:chExt cx="4418717" cy="691790"/>
          </a:xfrm>
        </p:grpSpPr>
        <p:sp>
          <p:nvSpPr>
            <p:cNvPr id="9" name="矩形 8"/>
            <p:cNvSpPr/>
            <p:nvPr/>
          </p:nvSpPr>
          <p:spPr>
            <a:xfrm>
              <a:off x="3475322" y="2642439"/>
              <a:ext cx="364318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基础施工管控要点</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0" name="任意多边形 9"/>
            <p:cNvSpPr/>
            <p:nvPr/>
          </p:nvSpPr>
          <p:spPr>
            <a:xfrm>
              <a:off x="2699792" y="2642439"/>
              <a:ext cx="1032190"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2</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1" name="组合 10"/>
          <p:cNvGrpSpPr/>
          <p:nvPr/>
        </p:nvGrpSpPr>
        <p:grpSpPr>
          <a:xfrm>
            <a:off x="1789113" y="3667125"/>
            <a:ext cx="5056187" cy="690563"/>
            <a:chOff x="2699792" y="3512062"/>
            <a:chExt cx="4463007" cy="691790"/>
          </a:xfrm>
        </p:grpSpPr>
        <p:sp>
          <p:nvSpPr>
            <p:cNvPr id="12" name="矩形 11"/>
            <p:cNvSpPr/>
            <p:nvPr/>
          </p:nvSpPr>
          <p:spPr>
            <a:xfrm>
              <a:off x="3476089" y="3512062"/>
              <a:ext cx="3686710"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承台施工管控要点</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3" name="任意多边形 12"/>
            <p:cNvSpPr/>
            <p:nvPr/>
          </p:nvSpPr>
          <p:spPr>
            <a:xfrm>
              <a:off x="2699792" y="3512062"/>
              <a:ext cx="1031326"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3</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4" name="组合 13"/>
          <p:cNvGrpSpPr/>
          <p:nvPr/>
        </p:nvGrpSpPr>
        <p:grpSpPr>
          <a:xfrm>
            <a:off x="1789113" y="4595813"/>
            <a:ext cx="5056187" cy="692150"/>
            <a:chOff x="2699792" y="4379731"/>
            <a:chExt cx="4418716" cy="691790"/>
          </a:xfrm>
        </p:grpSpPr>
        <p:sp>
          <p:nvSpPr>
            <p:cNvPr id="15" name="矩形 14"/>
            <p:cNvSpPr/>
            <p:nvPr/>
          </p:nvSpPr>
          <p:spPr>
            <a:xfrm>
              <a:off x="3475321" y="4379731"/>
              <a:ext cx="364318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墩身施工管控要点</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6" name="任意多边形 15"/>
            <p:cNvSpPr/>
            <p:nvPr/>
          </p:nvSpPr>
          <p:spPr>
            <a:xfrm>
              <a:off x="2699792" y="4379731"/>
              <a:ext cx="1032190"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4</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7" name="组合 16"/>
          <p:cNvGrpSpPr/>
          <p:nvPr/>
        </p:nvGrpSpPr>
        <p:grpSpPr>
          <a:xfrm>
            <a:off x="1789113" y="5526088"/>
            <a:ext cx="5056187" cy="692150"/>
            <a:chOff x="2699792" y="4379731"/>
            <a:chExt cx="4418716" cy="691790"/>
          </a:xfrm>
        </p:grpSpPr>
        <p:sp>
          <p:nvSpPr>
            <p:cNvPr id="18" name="矩形 17"/>
            <p:cNvSpPr/>
            <p:nvPr/>
          </p:nvSpPr>
          <p:spPr>
            <a:xfrm>
              <a:off x="3475321" y="4379731"/>
              <a:ext cx="364318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上部结构施工管控要点</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9" name="任意多边形 18"/>
            <p:cNvSpPr/>
            <p:nvPr/>
          </p:nvSpPr>
          <p:spPr>
            <a:xfrm>
              <a:off x="2699792" y="4379731"/>
              <a:ext cx="1032190"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5</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sp>
        <p:nvSpPr>
          <p:cNvPr id="20" name="文本框 19"/>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7412" name="燕尾形 1"/>
          <p:cNvSpPr/>
          <p:nvPr/>
        </p:nvSpPr>
        <p:spPr>
          <a:xfrm>
            <a:off x="-34925" y="747713"/>
            <a:ext cx="4679950" cy="482600"/>
          </a:xfrm>
          <a:prstGeom prst="chevron">
            <a:avLst>
              <a:gd name="adj" fmla="val 5001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桥梁施工安全一般管理要求</a:t>
            </a:r>
            <a:endParaRPr lang="zh-CN" altLang="en-US" b="1" dirty="0">
              <a:solidFill>
                <a:schemeClr val="bg1"/>
              </a:solidFill>
              <a:latin typeface="微软雅黑" panose="020B0503020204020204" charset="-122"/>
              <a:ea typeface="微软雅黑" panose="020B0503020204020204" charset="-122"/>
            </a:endParaRPr>
          </a:p>
        </p:txBody>
      </p:sp>
      <p:sp>
        <p:nvSpPr>
          <p:cNvPr id="17413" name="文本框 9"/>
          <p:cNvSpPr txBox="1"/>
          <p:nvPr/>
        </p:nvSpPr>
        <p:spPr>
          <a:xfrm>
            <a:off x="301625" y="1455738"/>
            <a:ext cx="8255000" cy="5029200"/>
          </a:xfrm>
          <a:prstGeom prst="rect">
            <a:avLst/>
          </a:prstGeom>
          <a:noFill/>
          <a:ln w="9525">
            <a:noFill/>
          </a:ln>
        </p:spPr>
        <p:txBody>
          <a:bodyPr>
            <a:spAutoFit/>
          </a:bodyPr>
          <a:p>
            <a:pPr marL="179705" indent="457200" eaLnBrk="1" hangingPunct="1">
              <a:lnSpc>
                <a:spcPct val="150000"/>
              </a:lnSpc>
            </a:pPr>
            <a:r>
              <a:rPr lang="zh-CN" altLang="en-US"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1</a:t>
            </a:r>
            <a:r>
              <a:rPr lang="zh-CN" altLang="en-US" b="1" dirty="0">
                <a:latin typeface="微软雅黑" panose="020B0503020204020204" charset="-122"/>
                <a:ea typeface="微软雅黑" panose="020B0503020204020204" charset="-122"/>
                <a:sym typeface="+mn-ea"/>
              </a:rPr>
              <a:t>）坚持“管生产必须管安全”的原则，设置安全管理机构，配备安全管理人员，制定安全生产规章制度，落实安全生产责任制。 </a:t>
            </a:r>
            <a:endParaRPr lang="zh-CN" altLang="en-US" b="1" dirty="0">
              <a:latin typeface="微软雅黑" panose="020B0503020204020204" charset="-122"/>
              <a:ea typeface="微软雅黑" panose="020B0503020204020204" charset="-122"/>
            </a:endParaRPr>
          </a:p>
          <a:p>
            <a:pPr marL="179705" indent="457200" eaLnBrk="1" hangingPunct="1">
              <a:lnSpc>
                <a:spcPct val="150000"/>
              </a:lnSpc>
            </a:pPr>
            <a:r>
              <a:rPr lang="zh-CN" altLang="en-US"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2</a:t>
            </a:r>
            <a:r>
              <a:rPr lang="zh-CN" altLang="en-US" b="1" dirty="0">
                <a:latin typeface="微软雅黑" panose="020B0503020204020204" charset="-122"/>
                <a:ea typeface="微软雅黑" panose="020B0503020204020204" charset="-122"/>
                <a:sym typeface="+mn-ea"/>
              </a:rPr>
              <a:t>）强化教育培训，熟悉和遵守有关安全生产法律法规和本规程的规定。经培训合格方准上岗。特种作业人员必须经专业培训并考核合格后持证上岗。</a:t>
            </a:r>
            <a:endParaRPr lang="zh-CN" altLang="en-US" b="1" dirty="0">
              <a:latin typeface="微软雅黑" panose="020B0503020204020204" charset="-122"/>
              <a:ea typeface="微软雅黑" panose="020B0503020204020204" charset="-122"/>
              <a:sym typeface="+mn-ea"/>
            </a:endParaRPr>
          </a:p>
          <a:p>
            <a:pPr marL="179705" indent="457200" eaLnBrk="1" hangingPunct="1">
              <a:lnSpc>
                <a:spcPct val="150000"/>
              </a:lnSpc>
            </a:pPr>
            <a:r>
              <a:rPr lang="zh-CN" altLang="en-US" b="1" dirty="0">
                <a:latin typeface="微软雅黑" panose="020B0503020204020204" charset="-122"/>
                <a:ea typeface="微软雅黑" panose="020B0503020204020204" charset="-122"/>
                <a:sym typeface="+mn-ea"/>
              </a:rPr>
              <a:t>（3） 作业指导书包含相应的安全操作要求，编制各级施工安全技术交底文件并按规定交底，确保交底有效性和针对性。</a:t>
            </a:r>
            <a:endParaRPr lang="zh-CN" altLang="en-US" b="1"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0" name="文本框 9"/>
          <p:cNvSpPr txBox="1"/>
          <p:nvPr/>
        </p:nvSpPr>
        <p:spPr>
          <a:xfrm>
            <a:off x="328613" y="876300"/>
            <a:ext cx="8397875" cy="5678488"/>
          </a:xfrm>
          <a:prstGeom prst="rect">
            <a:avLst/>
          </a:prstGeom>
          <a:noFill/>
        </p:spPr>
        <p:txBody>
          <a:bodyPr>
            <a:spAutoFit/>
          </a:bodyPr>
          <a:lstStyle/>
          <a:p>
            <a:pPr marL="179705" marR="0" defTabSz="914400" eaLnBrk="1" hangingPunct="1">
              <a:lnSpc>
                <a:spcPct val="150000"/>
              </a:lnSpc>
              <a:buClrTx/>
              <a:buSzTx/>
              <a:buFontTx/>
              <a:buNone/>
              <a:defRPr/>
            </a:pP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   （4）施工组织设计应包含安全保障措施。危险性较大的工程应编制专项施工方案，并按有关规定经审批后实施。</a:t>
            </a:r>
            <a:endParaRPr kumimoji="0" lang="zh-CN" altLang="en-US" sz="2200" b="1" kern="1200" cap="none" spc="0" normalizeH="0" baseline="0" noProof="0" dirty="0">
              <a:latin typeface="微软雅黑" panose="020B0503020204020204" charset="-122"/>
              <a:ea typeface="微软雅黑" panose="020B0503020204020204" charset="-122"/>
              <a:cs typeface="+mn-cs"/>
              <a:sym typeface="+mn-ea"/>
            </a:endParaRPr>
          </a:p>
          <a:p>
            <a:pPr marL="179705" marR="0" defTabSz="914400" eaLnBrk="1" hangingPunct="1">
              <a:lnSpc>
                <a:spcPct val="150000"/>
              </a:lnSpc>
              <a:buClrTx/>
              <a:buSzTx/>
              <a:buFontTx/>
              <a:buNone/>
              <a:defRPr/>
            </a:pP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    （</a:t>
            </a:r>
            <a:r>
              <a:rPr kumimoji="0" lang="en-US" altLang="zh-CN" sz="2200" b="1" kern="1200" cap="none" spc="0" normalizeH="0" baseline="0" noProof="0" dirty="0">
                <a:latin typeface="微软雅黑" panose="020B0503020204020204" charset="-122"/>
                <a:ea typeface="微软雅黑" panose="020B0503020204020204" charset="-122"/>
                <a:cs typeface="+mn-cs"/>
                <a:sym typeface="+mn-ea"/>
              </a:rPr>
              <a:t>5</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）采用合格的机械设备、仪器仪表、材料和安全防护用品等。</a:t>
            </a:r>
            <a:endParaRPr kumimoji="0" lang="zh-CN" altLang="en-US" sz="2200" b="1" kern="1200" cap="none" spc="0" normalizeH="0" baseline="0" noProof="0" dirty="0">
              <a:latin typeface="微软雅黑" panose="020B0503020204020204" charset="-122"/>
              <a:ea typeface="微软雅黑" panose="020B0503020204020204" charset="-122"/>
              <a:cs typeface="+mn-cs"/>
            </a:endParaRPr>
          </a:p>
          <a:p>
            <a:pPr marL="179705" marR="0" defTabSz="914400" eaLnBrk="1" hangingPunct="1">
              <a:lnSpc>
                <a:spcPct val="150000"/>
              </a:lnSpc>
              <a:buClrTx/>
              <a:buSzTx/>
              <a:buFontTx/>
              <a:buNone/>
              <a:defRPr/>
            </a:pP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    （</a:t>
            </a:r>
            <a:r>
              <a:rPr kumimoji="0" lang="en-US" altLang="zh-CN" sz="2200" b="1" kern="1200" cap="none" spc="0" normalizeH="0" baseline="0" noProof="0" dirty="0">
                <a:latin typeface="微软雅黑" panose="020B0503020204020204" charset="-122"/>
                <a:ea typeface="微软雅黑" panose="020B0503020204020204" charset="-122"/>
                <a:cs typeface="+mn-cs"/>
                <a:sym typeface="+mn-ea"/>
              </a:rPr>
              <a:t>6</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）按规定进行安全生产检查，对事故隐患必须及时采取整改措施。</a:t>
            </a:r>
            <a:endParaRPr kumimoji="0" lang="en-US" altLang="zh-CN" sz="2200" b="1" kern="1200" cap="none" spc="0" normalizeH="0" baseline="0" noProof="0" dirty="0">
              <a:latin typeface="微软雅黑" panose="020B0503020204020204" charset="-122"/>
              <a:ea typeface="微软雅黑" panose="020B0503020204020204" charset="-122"/>
              <a:cs typeface="+mn-cs"/>
              <a:sym typeface="+mn-ea"/>
            </a:endParaRPr>
          </a:p>
          <a:p>
            <a:pPr marR="0" defTabSz="914400" eaLnBrk="1" hangingPunct="1">
              <a:lnSpc>
                <a:spcPct val="150000"/>
              </a:lnSpc>
              <a:buClrTx/>
              <a:buSzTx/>
              <a:buFontTx/>
              <a:buNone/>
              <a:defRPr/>
            </a:pP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       （7）根据工程特点和施工环境进行危险源辨识，对重大危险  </a:t>
            </a:r>
            <a:endParaRPr kumimoji="0" lang="en-US" altLang="zh-CN" sz="2200" b="1" kern="1200" cap="none" spc="0" normalizeH="0" baseline="0" noProof="0" dirty="0">
              <a:latin typeface="微软雅黑" panose="020B0503020204020204" charset="-122"/>
              <a:ea typeface="微软雅黑" panose="020B0503020204020204" charset="-122"/>
              <a:cs typeface="+mn-cs"/>
              <a:sym typeface="+mn-ea"/>
            </a:endParaRPr>
          </a:p>
          <a:p>
            <a:pPr marR="0" defTabSz="914400" eaLnBrk="1" hangingPunct="1">
              <a:lnSpc>
                <a:spcPct val="150000"/>
              </a:lnSpc>
              <a:buClrTx/>
              <a:buSzTx/>
              <a:buFontTx/>
              <a:buNone/>
              <a:defRPr/>
            </a:pPr>
            <a:r>
              <a:rPr kumimoji="0" lang="en-US" altLang="zh-CN" sz="2200" b="1" kern="1200" cap="none" spc="0" normalizeH="0" baseline="0" noProof="0" dirty="0">
                <a:latin typeface="微软雅黑" panose="020B0503020204020204" charset="-122"/>
                <a:ea typeface="微软雅黑" panose="020B0503020204020204" charset="-122"/>
                <a:cs typeface="+mn-cs"/>
                <a:sym typeface="+mn-ea"/>
              </a:rPr>
              <a:t>  </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源应编制应急预案，成立应急组织，配备应急物资，并按规定组</a:t>
            </a:r>
            <a:endParaRPr kumimoji="0" lang="en-US" altLang="zh-CN" sz="2200" b="1" kern="1200" cap="none" spc="0" normalizeH="0" baseline="0" noProof="0" dirty="0">
              <a:latin typeface="微软雅黑" panose="020B0503020204020204" charset="-122"/>
              <a:ea typeface="微软雅黑" panose="020B0503020204020204" charset="-122"/>
              <a:cs typeface="+mn-cs"/>
              <a:sym typeface="+mn-ea"/>
            </a:endParaRPr>
          </a:p>
          <a:p>
            <a:pPr marR="0" defTabSz="914400" eaLnBrk="1" hangingPunct="1">
              <a:lnSpc>
                <a:spcPct val="150000"/>
              </a:lnSpc>
              <a:buClrTx/>
              <a:buSzTx/>
              <a:buFontTx/>
              <a:buNone/>
              <a:defRPr/>
            </a:pPr>
            <a:r>
              <a:rPr kumimoji="0" lang="en-US" altLang="zh-CN" sz="2200" b="1" kern="1200" cap="none" spc="0" normalizeH="0" baseline="0" noProof="0" dirty="0">
                <a:latin typeface="微软雅黑" panose="020B0503020204020204" charset="-122"/>
                <a:ea typeface="微软雅黑" panose="020B0503020204020204" charset="-122"/>
                <a:cs typeface="+mn-cs"/>
                <a:sym typeface="+mn-ea"/>
              </a:rPr>
              <a:t>  </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织培训和演练。 </a:t>
            </a:r>
            <a:endParaRPr kumimoji="0" lang="zh-CN" altLang="en-US" sz="2200" b="1" kern="1200" cap="none" spc="0" normalizeH="0" baseline="0" noProof="0" dirty="0">
              <a:latin typeface="微软雅黑" panose="020B0503020204020204" charset="-122"/>
              <a:ea typeface="微软雅黑" panose="020B0503020204020204" charset="-122"/>
              <a:cs typeface="+mn-cs"/>
              <a:sym typeface="+mn-ea"/>
            </a:endParaRPr>
          </a:p>
          <a:p>
            <a:pPr marR="0" defTabSz="914400" eaLnBrk="1" hangingPunct="1">
              <a:lnSpc>
                <a:spcPct val="150000"/>
              </a:lnSpc>
              <a:buClrTx/>
              <a:buSzTx/>
              <a:buFontTx/>
              <a:buNone/>
              <a:defRPr/>
            </a:pPr>
            <a:r>
              <a:rPr kumimoji="0" lang="zh-CN" altLang="en-US" sz="2200" b="1" kern="1200" cap="none" spc="0" normalizeH="0" baseline="0" noProof="0" dirty="0">
                <a:latin typeface="微软雅黑" panose="020B0503020204020204" charset="-122"/>
                <a:ea typeface="微软雅黑" panose="020B0503020204020204" charset="-122"/>
                <a:cs typeface="+mn-cs"/>
              </a:rPr>
              <a:t>      （8）</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施工过程中应及时掌握气象、水文和地质灾害等相关信息，</a:t>
            </a:r>
            <a:endParaRPr kumimoji="0" lang="en-US" altLang="zh-CN" sz="2200" b="1" kern="1200" cap="none" spc="0" normalizeH="0" baseline="0" noProof="0" dirty="0">
              <a:latin typeface="微软雅黑" panose="020B0503020204020204" charset="-122"/>
              <a:ea typeface="微软雅黑" panose="020B0503020204020204" charset="-122"/>
              <a:cs typeface="+mn-cs"/>
              <a:sym typeface="+mn-ea"/>
            </a:endParaRPr>
          </a:p>
          <a:p>
            <a:pPr marR="0" defTabSz="914400" eaLnBrk="1" hangingPunct="1">
              <a:lnSpc>
                <a:spcPct val="150000"/>
              </a:lnSpc>
              <a:buClrTx/>
              <a:buSzTx/>
              <a:buFontTx/>
              <a:buNone/>
              <a:defRPr/>
            </a:pPr>
            <a:r>
              <a:rPr kumimoji="0" lang="en-US" altLang="zh-CN" sz="2200" b="1" kern="1200" cap="none" spc="0" normalizeH="0" baseline="0" noProof="0" dirty="0">
                <a:latin typeface="微软雅黑" panose="020B0503020204020204" charset="-122"/>
                <a:ea typeface="微软雅黑" panose="020B0503020204020204" charset="-122"/>
                <a:cs typeface="+mn-cs"/>
                <a:sym typeface="+mn-ea"/>
              </a:rPr>
              <a:t>  </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做好防范和应急工作。</a:t>
            </a:r>
            <a:endParaRPr kumimoji="0" lang="zh-CN" altLang="en-US" sz="2200" b="1" kern="1200" cap="none" spc="0" normalizeH="0" baseline="0" noProof="0" dirty="0">
              <a:latin typeface="微软雅黑" panose="020B0503020204020204" charset="-122"/>
              <a:ea typeface="微软雅黑" panose="020B0503020204020204" charset="-122"/>
              <a:cs typeface="+mn-cs"/>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9460" name="燕尾形 1"/>
          <p:cNvSpPr/>
          <p:nvPr/>
        </p:nvSpPr>
        <p:spPr>
          <a:xfrm>
            <a:off x="-34925" y="747713"/>
            <a:ext cx="3470275" cy="482600"/>
          </a:xfrm>
          <a:prstGeom prst="chevron">
            <a:avLst>
              <a:gd name="adj" fmla="val 50002"/>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基础施工管控要点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2" name="燕尾形 1"/>
          <p:cNvSpPr/>
          <p:nvPr/>
        </p:nvSpPr>
        <p:spPr>
          <a:xfrm>
            <a:off x="80963" y="1346200"/>
            <a:ext cx="251777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1</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）钻机施工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19462" name="文本框 9"/>
          <p:cNvSpPr txBox="1"/>
          <p:nvPr/>
        </p:nvSpPr>
        <p:spPr>
          <a:xfrm>
            <a:off x="366713" y="1828800"/>
            <a:ext cx="7891462" cy="1477963"/>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）钻机平台牢固、平整；</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）施工前及施工过程对钻机的安全检查；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）钻机走行要慢速、平稳；</a:t>
            </a:r>
            <a:endParaRPr lang="zh-CN" altLang="en-US" sz="2000" b="1" dirty="0">
              <a:latin typeface="微软雅黑" panose="020B0503020204020204" charset="-122"/>
              <a:ea typeface="微软雅黑" panose="020B0503020204020204" charset="-122"/>
            </a:endParaRPr>
          </a:p>
        </p:txBody>
      </p:sp>
      <p:pic>
        <p:nvPicPr>
          <p:cNvPr id="19463" name="图片 5" descr="桩基施工.jpg"/>
          <p:cNvPicPr>
            <a:picLocks noChangeAspect="1"/>
          </p:cNvPicPr>
          <p:nvPr/>
        </p:nvPicPr>
        <p:blipFill>
          <a:blip r:embed="rId1"/>
          <a:stretch>
            <a:fillRect/>
          </a:stretch>
        </p:blipFill>
        <p:spPr>
          <a:xfrm>
            <a:off x="4860925" y="3638550"/>
            <a:ext cx="4192588" cy="3144838"/>
          </a:xfrm>
          <a:prstGeom prst="rect">
            <a:avLst/>
          </a:prstGeom>
          <a:noFill/>
          <a:ln w="9525">
            <a:noFill/>
          </a:ln>
        </p:spPr>
      </p:pic>
      <p:pic>
        <p:nvPicPr>
          <p:cNvPr id="19464" name="图片 6" descr="20140519101367536753"/>
          <p:cNvPicPr>
            <a:picLocks noChangeAspect="1"/>
          </p:cNvPicPr>
          <p:nvPr/>
        </p:nvPicPr>
        <p:blipFill>
          <a:blip r:embed="rId2"/>
          <a:stretch>
            <a:fillRect/>
          </a:stretch>
        </p:blipFill>
        <p:spPr>
          <a:xfrm>
            <a:off x="225425" y="3660775"/>
            <a:ext cx="4411663" cy="3122613"/>
          </a:xfrm>
          <a:prstGeom prst="rect">
            <a:avLst/>
          </a:prstGeom>
          <a:noFill/>
          <a:ln w="9525">
            <a:no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20484" name="图片 8" descr="11432590"/>
          <p:cNvPicPr>
            <a:picLocks noChangeAspect="1"/>
          </p:cNvPicPr>
          <p:nvPr/>
        </p:nvPicPr>
        <p:blipFill>
          <a:blip r:embed="rId1">
            <a:lum bright="17999"/>
          </a:blip>
          <a:srcRect t="13457" r="2727" b="33649"/>
          <a:stretch>
            <a:fillRect/>
          </a:stretch>
        </p:blipFill>
        <p:spPr>
          <a:xfrm>
            <a:off x="112713" y="3757613"/>
            <a:ext cx="4027487" cy="2921000"/>
          </a:xfrm>
          <a:prstGeom prst="rect">
            <a:avLst/>
          </a:prstGeom>
          <a:noFill/>
          <a:ln w="9525">
            <a:noFill/>
          </a:ln>
        </p:spPr>
      </p:pic>
      <p:pic>
        <p:nvPicPr>
          <p:cNvPr id="20485" name="图片 10" descr="201282214461909_2"/>
          <p:cNvPicPr>
            <a:picLocks noChangeAspect="1"/>
          </p:cNvPicPr>
          <p:nvPr/>
        </p:nvPicPr>
        <p:blipFill>
          <a:blip r:embed="rId2">
            <a:lum bright="17999"/>
          </a:blip>
          <a:stretch>
            <a:fillRect/>
          </a:stretch>
        </p:blipFill>
        <p:spPr>
          <a:xfrm>
            <a:off x="4292600" y="3773488"/>
            <a:ext cx="4667250" cy="2905125"/>
          </a:xfrm>
          <a:prstGeom prst="rect">
            <a:avLst/>
          </a:prstGeom>
          <a:noFill/>
          <a:ln w="9525">
            <a:noFill/>
          </a:ln>
        </p:spPr>
      </p:pic>
      <p:sp>
        <p:nvSpPr>
          <p:cNvPr id="20486" name="文本框 9"/>
          <p:cNvSpPr txBox="1"/>
          <p:nvPr/>
        </p:nvSpPr>
        <p:spPr>
          <a:xfrm>
            <a:off x="347663" y="727075"/>
            <a:ext cx="7891462" cy="2862263"/>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）泥浆池及平台周围临边防护；</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）桩基混凝土灌注过程中安全注意事项；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6</a:t>
            </a:r>
            <a:r>
              <a:rPr lang="zh-CN" altLang="en-US" sz="2000" b="1" dirty="0">
                <a:latin typeface="微软雅黑" panose="020B0503020204020204" charset="-122"/>
                <a:ea typeface="微软雅黑" panose="020B0503020204020204" charset="-122"/>
              </a:rPr>
              <a:t>）钢筋笼安装过程安全注意事项</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吊装、临时用电等；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7</a:t>
            </a:r>
            <a:r>
              <a:rPr lang="zh-CN" altLang="en-US" sz="2000" b="1" dirty="0">
                <a:latin typeface="微软雅黑" panose="020B0503020204020204" charset="-122"/>
                <a:ea typeface="微软雅黑" panose="020B0503020204020204" charset="-122"/>
              </a:rPr>
              <a:t>）混凝土灌注后孔口防护；</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8</a:t>
            </a:r>
            <a:r>
              <a:rPr lang="zh-CN" altLang="en-US" sz="2000" b="1" dirty="0">
                <a:latin typeface="微软雅黑" panose="020B0503020204020204" charset="-122"/>
                <a:ea typeface="微软雅黑" panose="020B0503020204020204" charset="-122"/>
              </a:rPr>
              <a:t>）如在水上作业，应设置水上救生设施；</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9</a:t>
            </a:r>
            <a:r>
              <a:rPr lang="zh-CN" altLang="en-US" sz="2000" b="1" dirty="0">
                <a:latin typeface="微软雅黑" panose="020B0503020204020204" charset="-122"/>
                <a:ea typeface="微软雅黑" panose="020B0503020204020204" charset="-122"/>
              </a:rPr>
              <a:t>）机械设备拆除安全注意事项。</a:t>
            </a:r>
            <a:endParaRPr lang="zh-CN" altLang="en-US" sz="2000" b="1" dirty="0">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3" name="Picture 2"/>
          <p:cNvPicPr>
            <a:picLocks noChangeAspect="1" noChangeArrowheads="1"/>
          </p:cNvPicPr>
          <p:nvPr/>
        </p:nvPicPr>
        <p:blipFill>
          <a:blip r:embed="rId1" cstate="print">
            <a:lum bright="18000" contrast="6000"/>
          </a:blip>
          <a:srcRect l="517" t="11611" r="3182" b="7767"/>
          <a:stretch>
            <a:fillRect/>
          </a:stretch>
        </p:blipFill>
        <p:spPr bwMode="auto">
          <a:xfrm>
            <a:off x="4588375" y="3771446"/>
            <a:ext cx="4110410" cy="2979702"/>
          </a:xfrm>
          <a:prstGeom prst="roundRect">
            <a:avLst>
              <a:gd name="adj" fmla="val 8594"/>
            </a:avLst>
          </a:prstGeom>
          <a:solidFill>
            <a:srgbClr val="FFFFFF">
              <a:shade val="85000"/>
            </a:srgbClr>
          </a:solidFill>
          <a:ln>
            <a:noFill/>
          </a:ln>
          <a:effectLst/>
        </p:spPr>
      </p:pic>
      <p:pic>
        <p:nvPicPr>
          <p:cNvPr id="5" name="Picture 7"/>
          <p:cNvPicPr>
            <a:picLocks noChangeAspect="1" noChangeArrowheads="1"/>
          </p:cNvPicPr>
          <p:nvPr/>
        </p:nvPicPr>
        <p:blipFill rotWithShape="1">
          <a:blip r:embed="rId2" cstate="print"/>
          <a:srcRect r="29807" b="13683"/>
          <a:stretch>
            <a:fillRect/>
          </a:stretch>
        </p:blipFill>
        <p:spPr bwMode="auto">
          <a:xfrm>
            <a:off x="674417" y="3730171"/>
            <a:ext cx="3714704" cy="3020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燕尾形 6"/>
          <p:cNvSpPr/>
          <p:nvPr/>
        </p:nvSpPr>
        <p:spPr>
          <a:xfrm>
            <a:off x="100013" y="893763"/>
            <a:ext cx="283686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）人工挖孔施工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1511" name="文本框 9"/>
          <p:cNvSpPr txBox="1"/>
          <p:nvPr/>
        </p:nvSpPr>
        <p:spPr>
          <a:xfrm>
            <a:off x="314325" y="1293813"/>
            <a:ext cx="8255000" cy="2401887"/>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）挖孔前应详细了解地质、地下水文等情况；</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）锁扣施工高度（高出地面不小于</a:t>
            </a:r>
            <a:r>
              <a:rPr lang="en-US" altLang="zh-CN" sz="2000" b="1" dirty="0">
                <a:latin typeface="微软雅黑" panose="020B0503020204020204" charset="-122"/>
                <a:ea typeface="微软雅黑" panose="020B0503020204020204" charset="-122"/>
              </a:rPr>
              <a:t>30cm</a:t>
            </a:r>
            <a:r>
              <a:rPr lang="zh-CN" altLang="en-US" sz="2000" b="1" dirty="0">
                <a:latin typeface="微软雅黑" panose="020B0503020204020204" charset="-122"/>
                <a:ea typeface="微软雅黑" panose="020B0503020204020204" charset="-122"/>
              </a:rPr>
              <a:t>）及护壁施工质量；</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）人员下孔前，应对有毒、有害气体进行检测；</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dirty="0">
                <a:latin typeface="微软雅黑" panose="020B0503020204020204" charset="-122"/>
                <a:ea typeface="微软雅黑" panose="020B0503020204020204" charset="-122"/>
              </a:rPr>
              <a:t>4</a:t>
            </a:r>
            <a:r>
              <a:rPr lang="zh-CN" altLang="en-US" sz="2000"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人工挖孔作业用电安全，如防水带罩灯照明、电压为安全电压等；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）人员下孔作业防坠设施安装；</a:t>
            </a:r>
            <a:endParaRPr lang="zh-CN" altLang="en-US" sz="2000" b="1" dirty="0">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 name="燕尾形 3"/>
          <p:cNvSpPr/>
          <p:nvPr/>
        </p:nvSpPr>
        <p:spPr>
          <a:xfrm>
            <a:off x="100013" y="893763"/>
            <a:ext cx="283686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）人工挖孔施工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2533" name="文本框 9"/>
          <p:cNvSpPr txBox="1"/>
          <p:nvPr/>
        </p:nvSpPr>
        <p:spPr>
          <a:xfrm>
            <a:off x="314325" y="1293813"/>
            <a:ext cx="7891463" cy="2401887"/>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6</a:t>
            </a:r>
            <a:r>
              <a:rPr lang="zh-CN" altLang="en-US" sz="2000" b="1" dirty="0">
                <a:latin typeface="微软雅黑" panose="020B0503020204020204" charset="-122"/>
                <a:ea typeface="微软雅黑" panose="020B0503020204020204" charset="-122"/>
              </a:rPr>
              <a:t>）渣土外运时防坠物打击作业人员；</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7</a:t>
            </a:r>
            <a:r>
              <a:rPr lang="zh-CN" altLang="en-US" sz="2000" b="1" dirty="0">
                <a:latin typeface="微软雅黑" panose="020B0503020204020204" charset="-122"/>
                <a:ea typeface="微软雅黑" panose="020B0503020204020204" charset="-122"/>
              </a:rPr>
              <a:t>）钢筋笼安装过程安全注意事项</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吊装、临时用电等；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8</a:t>
            </a:r>
            <a:r>
              <a:rPr lang="zh-CN" altLang="en-US" sz="2000" b="1" dirty="0">
                <a:latin typeface="微软雅黑" panose="020B0503020204020204" charset="-122"/>
                <a:ea typeface="微软雅黑" panose="020B0503020204020204" charset="-122"/>
              </a:rPr>
              <a:t>）桩基混凝土灌注过程中安全注意事项；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9</a:t>
            </a:r>
            <a:r>
              <a:rPr lang="zh-CN" altLang="en-US" sz="2000" b="1" dirty="0">
                <a:latin typeface="微软雅黑" panose="020B0503020204020204" charset="-122"/>
                <a:ea typeface="微软雅黑" panose="020B0503020204020204" charset="-122"/>
              </a:rPr>
              <a:t>）挖孔进程及混凝土灌注后孔口防护；</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10</a:t>
            </a:r>
            <a:r>
              <a:rPr lang="zh-CN" altLang="en-US" sz="2000" b="1" dirty="0">
                <a:latin typeface="微软雅黑" panose="020B0503020204020204" charset="-122"/>
                <a:ea typeface="微软雅黑" panose="020B0503020204020204" charset="-122"/>
              </a:rPr>
              <a:t>）如需爆破作业，爆破应进行专门设计并严格执行。</a:t>
            </a:r>
            <a:endParaRPr lang="zh-CN" altLang="en-US" sz="2000" b="1" dirty="0">
              <a:latin typeface="微软雅黑" panose="020B0503020204020204" charset="-122"/>
              <a:ea typeface="微软雅黑" panose="020B0503020204020204" charset="-122"/>
            </a:endParaRPr>
          </a:p>
        </p:txBody>
      </p:sp>
      <p:pic>
        <p:nvPicPr>
          <p:cNvPr id="22534" name="图片 5"/>
          <p:cNvPicPr>
            <a:picLocks noChangeAspect="1"/>
          </p:cNvPicPr>
          <p:nvPr/>
        </p:nvPicPr>
        <p:blipFill>
          <a:blip r:embed="rId1"/>
          <a:stretch>
            <a:fillRect/>
          </a:stretch>
        </p:blipFill>
        <p:spPr>
          <a:xfrm>
            <a:off x="4895850" y="3829050"/>
            <a:ext cx="3622675" cy="2716213"/>
          </a:xfrm>
          <a:prstGeom prst="rect">
            <a:avLst/>
          </a:prstGeom>
          <a:noFill/>
          <a:ln w="9525">
            <a:noFill/>
          </a:ln>
        </p:spPr>
      </p:pic>
      <p:pic>
        <p:nvPicPr>
          <p:cNvPr id="22535" name="图片 6"/>
          <p:cNvPicPr>
            <a:picLocks noChangeAspect="1"/>
          </p:cNvPicPr>
          <p:nvPr/>
        </p:nvPicPr>
        <p:blipFill>
          <a:blip r:embed="rId2"/>
          <a:stretch>
            <a:fillRect/>
          </a:stretch>
        </p:blipFill>
        <p:spPr>
          <a:xfrm>
            <a:off x="311150" y="3829050"/>
            <a:ext cx="4333875" cy="2716213"/>
          </a:xfrm>
          <a:prstGeom prst="rect">
            <a:avLst/>
          </a:prstGeom>
          <a:noFill/>
          <a:ln w="9525">
            <a:noFill/>
          </a:ln>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燕尾形 1"/>
          <p:cNvSpPr/>
          <p:nvPr/>
        </p:nvSpPr>
        <p:spPr>
          <a:xfrm>
            <a:off x="-34925" y="747713"/>
            <a:ext cx="3470275" cy="482600"/>
          </a:xfrm>
          <a:prstGeom prst="chevron">
            <a:avLst>
              <a:gd name="adj" fmla="val 50002"/>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承台施工管控要点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3" name="燕尾形 2"/>
          <p:cNvSpPr/>
          <p:nvPr/>
        </p:nvSpPr>
        <p:spPr>
          <a:xfrm>
            <a:off x="80963" y="1346200"/>
            <a:ext cx="3354388"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1</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）一般放坡开挖施工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3556" name="文本框 9"/>
          <p:cNvSpPr txBox="1"/>
          <p:nvPr/>
        </p:nvSpPr>
        <p:spPr>
          <a:xfrm>
            <a:off x="366713" y="1828800"/>
            <a:ext cx="7891462" cy="193833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）了解分析水文、地质情况，设计合理开挖坡度；</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）开挖时按照方案严格执行，如分台阶、边坡支护等；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）注意基坑渗水、排水等以及基坑临边防护；</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）加强承台钢筋施工及混凝土施工安全注意事项。</a:t>
            </a:r>
            <a:endParaRPr lang="zh-CN" altLang="en-US" sz="2000" b="1" dirty="0">
              <a:latin typeface="微软雅黑" panose="020B0503020204020204" charset="-122"/>
              <a:ea typeface="微软雅黑" panose="020B0503020204020204" charset="-122"/>
            </a:endParaRPr>
          </a:p>
        </p:txBody>
      </p:sp>
      <p:sp>
        <p:nvSpPr>
          <p:cNvPr id="5" name="文本框 4"/>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6" name="文本框 5"/>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23559" name="图片 6"/>
          <p:cNvPicPr>
            <a:picLocks noChangeAspect="1"/>
          </p:cNvPicPr>
          <p:nvPr/>
        </p:nvPicPr>
        <p:blipFill>
          <a:blip r:embed="rId1"/>
          <a:stretch>
            <a:fillRect/>
          </a:stretch>
        </p:blipFill>
        <p:spPr>
          <a:xfrm>
            <a:off x="495300" y="3767138"/>
            <a:ext cx="3763963" cy="2822575"/>
          </a:xfrm>
          <a:prstGeom prst="rect">
            <a:avLst/>
          </a:prstGeom>
          <a:noFill/>
          <a:ln w="9525">
            <a:noFill/>
          </a:ln>
        </p:spPr>
      </p:pic>
      <p:pic>
        <p:nvPicPr>
          <p:cNvPr id="23560" name="图片 7"/>
          <p:cNvPicPr>
            <a:picLocks noChangeAspect="1"/>
          </p:cNvPicPr>
          <p:nvPr/>
        </p:nvPicPr>
        <p:blipFill>
          <a:blip r:embed="rId2"/>
          <a:stretch>
            <a:fillRect/>
          </a:stretch>
        </p:blipFill>
        <p:spPr>
          <a:xfrm>
            <a:off x="4465638" y="3684588"/>
            <a:ext cx="4076700" cy="2905125"/>
          </a:xfrm>
          <a:prstGeom prst="rect">
            <a:avLst/>
          </a:prstGeom>
          <a:noFill/>
          <a:ln w="9525">
            <a:noFill/>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燕尾形 1"/>
          <p:cNvSpPr/>
          <p:nvPr/>
        </p:nvSpPr>
        <p:spPr>
          <a:xfrm>
            <a:off x="-34925" y="747713"/>
            <a:ext cx="3470275" cy="482600"/>
          </a:xfrm>
          <a:prstGeom prst="chevron">
            <a:avLst>
              <a:gd name="adj" fmla="val 50002"/>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承台施工管控要点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3" name="燕尾形 2"/>
          <p:cNvSpPr/>
          <p:nvPr/>
        </p:nvSpPr>
        <p:spPr>
          <a:xfrm>
            <a:off x="80963" y="1346200"/>
            <a:ext cx="437356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）土围堰带围护结构开挖施工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 name="文本框 4"/>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24582" name="文本框 9"/>
          <p:cNvSpPr txBox="1"/>
          <p:nvPr/>
        </p:nvSpPr>
        <p:spPr>
          <a:xfrm>
            <a:off x="366713" y="1828800"/>
            <a:ext cx="7891462" cy="193833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）了解分析水文、地质情况；</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）进行专门基坑支护方案设计，并严格控制围护结构质量；</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）注意基坑渗水、排水等以及基坑临边防护；</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）加强承台钢筋施工及混凝土施工安全注意事项。</a:t>
            </a:r>
            <a:endParaRPr lang="zh-CN" altLang="en-US" sz="2000" b="1" dirty="0">
              <a:latin typeface="微软雅黑" panose="020B0503020204020204" charset="-122"/>
              <a:ea typeface="微软雅黑" panose="020B0503020204020204" charset="-122"/>
            </a:endParaRPr>
          </a:p>
        </p:txBody>
      </p:sp>
      <p:pic>
        <p:nvPicPr>
          <p:cNvPr id="24583" name="图片 7"/>
          <p:cNvPicPr>
            <a:picLocks noChangeAspect="1"/>
          </p:cNvPicPr>
          <p:nvPr/>
        </p:nvPicPr>
        <p:blipFill>
          <a:blip r:embed="rId1"/>
          <a:stretch>
            <a:fillRect/>
          </a:stretch>
        </p:blipFill>
        <p:spPr>
          <a:xfrm>
            <a:off x="503238" y="3767138"/>
            <a:ext cx="3468687" cy="2881312"/>
          </a:xfrm>
          <a:prstGeom prst="rect">
            <a:avLst/>
          </a:prstGeom>
          <a:noFill/>
          <a:ln w="9525">
            <a:noFill/>
          </a:ln>
        </p:spPr>
      </p:pic>
      <p:pic>
        <p:nvPicPr>
          <p:cNvPr id="24584" name="图片 1" descr="G:\成都府河大桥(卢怡）\安质环保部\局优质工程报审\府河大桥\府河大桥局级优质工程创优照片\P2墩深基坑钢支撑.JPG"/>
          <p:cNvPicPr>
            <a:picLocks noChangeAspect="1"/>
          </p:cNvPicPr>
          <p:nvPr/>
        </p:nvPicPr>
        <p:blipFill>
          <a:blip r:embed="rId2"/>
          <a:stretch>
            <a:fillRect/>
          </a:stretch>
        </p:blipFill>
        <p:spPr>
          <a:xfrm>
            <a:off x="4141788" y="3767138"/>
            <a:ext cx="4322762" cy="2881312"/>
          </a:xfrm>
          <a:prstGeom prst="rect">
            <a:avLst/>
          </a:prstGeom>
          <a:noFill/>
          <a:ln w="9525">
            <a:noFill/>
          </a:ln>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燕尾形 1"/>
          <p:cNvSpPr/>
          <p:nvPr/>
        </p:nvSpPr>
        <p:spPr>
          <a:xfrm>
            <a:off x="-34925" y="747713"/>
            <a:ext cx="3470275" cy="482600"/>
          </a:xfrm>
          <a:prstGeom prst="chevron">
            <a:avLst>
              <a:gd name="adj" fmla="val 50002"/>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承台施工管控要点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 name="文本框 3"/>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 name="燕尾形 4"/>
          <p:cNvSpPr/>
          <p:nvPr/>
        </p:nvSpPr>
        <p:spPr>
          <a:xfrm>
            <a:off x="80963" y="1346200"/>
            <a:ext cx="318452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3</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）钢围堰施工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5606" name="文本框 9"/>
          <p:cNvSpPr txBox="1"/>
          <p:nvPr/>
        </p:nvSpPr>
        <p:spPr>
          <a:xfrm>
            <a:off x="366713" y="1828800"/>
            <a:ext cx="7891462" cy="193833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）了解分析水文、地质情况；</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）进行专门钢围堰方案设计，围堰刚度、强度、稳定性等；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）严格按照方案执行，加强钢围堰施工质量控制，如焊接质量等；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）加强钢围堰插打或下沉过程安全控制（起重、吊装等）；</a:t>
            </a:r>
            <a:endParaRPr lang="zh-CN" altLang="en-US" sz="2000" b="1" dirty="0">
              <a:latin typeface="微软雅黑" panose="020B0503020204020204" charset="-122"/>
              <a:ea typeface="微软雅黑" panose="020B0503020204020204" charset="-122"/>
            </a:endParaRPr>
          </a:p>
        </p:txBody>
      </p:sp>
      <p:pic>
        <p:nvPicPr>
          <p:cNvPr id="25607" name="图片 4" descr="201441715275"/>
          <p:cNvPicPr>
            <a:picLocks noChangeAspect="1"/>
          </p:cNvPicPr>
          <p:nvPr/>
        </p:nvPicPr>
        <p:blipFill>
          <a:blip r:embed="rId1"/>
          <a:srcRect l="14558" t="1956"/>
          <a:stretch>
            <a:fillRect/>
          </a:stretch>
        </p:blipFill>
        <p:spPr>
          <a:xfrm>
            <a:off x="366713" y="3951288"/>
            <a:ext cx="4192587" cy="2549525"/>
          </a:xfrm>
          <a:prstGeom prst="rect">
            <a:avLst/>
          </a:prstGeom>
          <a:noFill/>
          <a:ln w="9525">
            <a:noFill/>
          </a:ln>
        </p:spPr>
      </p:pic>
      <p:pic>
        <p:nvPicPr>
          <p:cNvPr id="25608" name="图片 1"/>
          <p:cNvPicPr>
            <a:picLocks noChangeAspect="1"/>
          </p:cNvPicPr>
          <p:nvPr/>
        </p:nvPicPr>
        <p:blipFill>
          <a:blip r:embed="rId2"/>
          <a:stretch>
            <a:fillRect/>
          </a:stretch>
        </p:blipFill>
        <p:spPr>
          <a:xfrm>
            <a:off x="4729163" y="3797300"/>
            <a:ext cx="4056062" cy="2703513"/>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14" descr="中铁二局五公司西江特大桥国优复查画册1-1"/>
          <p:cNvPicPr>
            <a:picLocks noChangeAspect="1"/>
          </p:cNvPicPr>
          <p:nvPr/>
        </p:nvPicPr>
        <p:blipFill>
          <a:blip r:embed="rId1"/>
          <a:srcRect t="10829" r="53104"/>
          <a:stretch>
            <a:fillRect/>
          </a:stretch>
        </p:blipFill>
        <p:spPr>
          <a:xfrm>
            <a:off x="3235325" y="12700"/>
            <a:ext cx="5892800" cy="6823075"/>
          </a:xfrm>
          <a:prstGeom prst="rect">
            <a:avLst/>
          </a:prstGeom>
          <a:noFill/>
          <a:ln w="9525">
            <a:noFill/>
          </a:ln>
        </p:spPr>
      </p:pic>
      <p:sp>
        <p:nvSpPr>
          <p:cNvPr id="7171" name="任意多边形 17"/>
          <p:cNvSpPr/>
          <p:nvPr/>
        </p:nvSpPr>
        <p:spPr>
          <a:xfrm>
            <a:off x="-92075" y="-22225"/>
            <a:ext cx="5527675" cy="6858000"/>
          </a:xfrm>
          <a:custGeom>
            <a:avLst/>
            <a:gdLst/>
            <a:ahLst/>
            <a:cxnLst>
              <a:cxn ang="0">
                <a:pos x="0" y="0"/>
              </a:cxn>
              <a:cxn ang="0">
                <a:pos x="5430821" y="0"/>
              </a:cxn>
              <a:cxn ang="0">
                <a:pos x="1630974" y="6858000"/>
              </a:cxn>
              <a:cxn ang="0">
                <a:pos x="0" y="6858000"/>
              </a:cxn>
              <a:cxn ang="0">
                <a:pos x="0" y="0"/>
              </a:cxn>
            </a:cxnLst>
            <a:pathLst>
              <a:path w="5437991" h="6858000">
                <a:moveTo>
                  <a:pt x="0" y="0"/>
                </a:moveTo>
                <a:lnTo>
                  <a:pt x="5437991" y="0"/>
                </a:lnTo>
                <a:lnTo>
                  <a:pt x="1633127" y="6858000"/>
                </a:lnTo>
                <a:lnTo>
                  <a:pt x="0" y="6858000"/>
                </a:lnTo>
                <a:lnTo>
                  <a:pt x="0" y="0"/>
                </a:lnTo>
                <a:close/>
              </a:path>
            </a:pathLst>
          </a:custGeom>
          <a:solidFill>
            <a:srgbClr val="AAD4FC">
              <a:alpha val="100000"/>
            </a:srgbClr>
          </a:solidFill>
          <a:ln w="9525" cap="flat" cmpd="sng">
            <a:solidFill>
              <a:srgbClr val="FFC000">
                <a:alpha val="100000"/>
              </a:srgbClr>
            </a:solidFill>
            <a:prstDash val="solid"/>
            <a:round/>
            <a:headEnd type="none" w="med" len="med"/>
            <a:tailEnd type="none" w="med" len="med"/>
          </a:ln>
        </p:spPr>
        <p:txBody>
          <a:bodyPr/>
          <a:p>
            <a:endParaRPr lang="zh-CN" altLang="en-US"/>
          </a:p>
        </p:txBody>
      </p:sp>
      <p:grpSp>
        <p:nvGrpSpPr>
          <p:cNvPr id="7172" name="组合 39"/>
          <p:cNvGrpSpPr/>
          <p:nvPr/>
        </p:nvGrpSpPr>
        <p:grpSpPr>
          <a:xfrm>
            <a:off x="277813" y="534988"/>
            <a:ext cx="2840037" cy="2124075"/>
            <a:chOff x="0" y="0"/>
            <a:chExt cx="2839889" cy="2124000"/>
          </a:xfrm>
        </p:grpSpPr>
        <p:sp>
          <p:nvSpPr>
            <p:cNvPr id="7182" name="Text Box 20"/>
            <p:cNvSpPr txBox="1"/>
            <p:nvPr/>
          </p:nvSpPr>
          <p:spPr>
            <a:xfrm>
              <a:off x="1028739" y="670889"/>
              <a:ext cx="1811150" cy="461665"/>
            </a:xfrm>
            <a:prstGeom prst="rect">
              <a:avLst/>
            </a:prstGeom>
            <a:noFill/>
            <a:ln w="9525">
              <a:noFill/>
            </a:ln>
          </p:spPr>
          <p:txBody>
            <a:bodyPr>
              <a:spAutoFit/>
            </a:bodyPr>
            <a:p>
              <a:pPr algn="dist" eaLnBrk="1" hangingPunct="1">
                <a:lnSpc>
                  <a:spcPct val="110000"/>
                </a:lnSpc>
                <a:buClr>
                  <a:schemeClr val="accent1"/>
                </a:buClr>
                <a:buSzPct val="70000"/>
                <a:buFont typeface="Wingdings" panose="05000000000000000000" pitchFamily="2" charset="2"/>
                <a:buNone/>
              </a:pPr>
              <a:r>
                <a:rPr lang="zh-CN" altLang="en-US" dirty="0">
                  <a:solidFill>
                    <a:schemeClr val="bg1"/>
                  </a:solidFill>
                  <a:latin typeface="Arial Black" panose="020B0A04020102020204" pitchFamily="34" charset="0"/>
                  <a:ea typeface="华文新魏" panose="02010800040101010101" charset="-122"/>
                </a:rPr>
                <a:t>Contents</a:t>
              </a:r>
              <a:endParaRPr lang="zh-CN" altLang="en-US" dirty="0">
                <a:solidFill>
                  <a:schemeClr val="bg1"/>
                </a:solidFill>
                <a:latin typeface="Arial Black" panose="020B0A04020102020204" pitchFamily="34" charset="0"/>
                <a:ea typeface="华文新魏" panose="02010800040101010101" charset="-122"/>
              </a:endParaRPr>
            </a:p>
          </p:txBody>
        </p:sp>
        <p:sp>
          <p:nvSpPr>
            <p:cNvPr id="7183" name="文本框 20"/>
            <p:cNvSpPr txBox="1"/>
            <p:nvPr/>
          </p:nvSpPr>
          <p:spPr>
            <a:xfrm>
              <a:off x="0" y="293009"/>
              <a:ext cx="1347724" cy="1569660"/>
            </a:xfrm>
            <a:prstGeom prst="rect">
              <a:avLst/>
            </a:prstGeom>
            <a:noFill/>
            <a:ln w="9525">
              <a:noFill/>
            </a:ln>
          </p:spPr>
          <p:txBody>
            <a:bodyPr>
              <a:spAutoFit/>
            </a:bodyPr>
            <a:p>
              <a:pPr algn="ctr" eaLnBrk="1" hangingPunct="1">
                <a:lnSpc>
                  <a:spcPct val="110000"/>
                </a:lnSpc>
                <a:buClr>
                  <a:schemeClr val="accent1"/>
                </a:buClr>
                <a:buSzPct val="70000"/>
                <a:buFont typeface="Wingdings" panose="05000000000000000000" pitchFamily="2" charset="2"/>
                <a:buNone/>
              </a:pPr>
              <a:r>
                <a:rPr lang="zh-CN" altLang="en-US" sz="4800" dirty="0">
                  <a:solidFill>
                    <a:schemeClr val="bg1"/>
                  </a:solidFill>
                  <a:latin typeface="微软雅黑" panose="020B0503020204020204" charset="-122"/>
                  <a:ea typeface="微软雅黑" panose="020B0503020204020204" charset="-122"/>
                </a:rPr>
                <a:t>目录</a:t>
              </a:r>
              <a:endParaRPr lang="zh-CN" altLang="en-US" sz="4800" dirty="0">
                <a:solidFill>
                  <a:schemeClr val="bg1"/>
                </a:solidFill>
                <a:latin typeface="微软雅黑" panose="020B0503020204020204" charset="-122"/>
                <a:ea typeface="微软雅黑" panose="020B0503020204020204" charset="-122"/>
              </a:endParaRPr>
            </a:p>
          </p:txBody>
        </p:sp>
        <p:cxnSp>
          <p:nvCxnSpPr>
            <p:cNvPr id="7184" name="直接连接符 22"/>
            <p:cNvCxnSpPr/>
            <p:nvPr/>
          </p:nvCxnSpPr>
          <p:spPr>
            <a:xfrm>
              <a:off x="293470" y="1094002"/>
              <a:ext cx="2430307" cy="0"/>
            </a:xfrm>
            <a:prstGeom prst="line">
              <a:avLst/>
            </a:prstGeom>
            <a:ln w="9525" cap="flat" cmpd="sng">
              <a:solidFill>
                <a:schemeClr val="bg1"/>
              </a:solidFill>
              <a:prstDash val="sysDash"/>
              <a:headEnd type="none" w="med" len="med"/>
              <a:tailEnd type="none" w="med" len="med"/>
            </a:ln>
          </p:spPr>
        </p:cxnSp>
        <p:cxnSp>
          <p:nvCxnSpPr>
            <p:cNvPr id="7185" name="直接连接符 24"/>
            <p:cNvCxnSpPr/>
            <p:nvPr/>
          </p:nvCxnSpPr>
          <p:spPr>
            <a:xfrm>
              <a:off x="1043253" y="0"/>
              <a:ext cx="0" cy="2124000"/>
            </a:xfrm>
            <a:prstGeom prst="line">
              <a:avLst/>
            </a:prstGeom>
            <a:ln w="9525" cap="flat" cmpd="sng">
              <a:solidFill>
                <a:schemeClr val="bg1"/>
              </a:solidFill>
              <a:prstDash val="sysDash"/>
              <a:headEnd type="none" w="med" len="med"/>
              <a:tailEnd type="none" w="med" len="med"/>
            </a:ln>
          </p:spPr>
        </p:cxnSp>
      </p:grpSp>
      <p:sp>
        <p:nvSpPr>
          <p:cNvPr id="7173" name="椭圆 25"/>
          <p:cNvSpPr/>
          <p:nvPr/>
        </p:nvSpPr>
        <p:spPr>
          <a:xfrm>
            <a:off x="3684588" y="2271713"/>
            <a:ext cx="736600" cy="735012"/>
          </a:xfrm>
          <a:prstGeom prst="ellipse">
            <a:avLst/>
          </a:prstGeom>
          <a:solidFill>
            <a:schemeClr val="bg1"/>
          </a:solidFill>
          <a:ln w="9525">
            <a:noFill/>
          </a:ln>
        </p:spPr>
        <p:txBody>
          <a:bodyPr anchor="ctr"/>
          <a:p>
            <a:pPr algn="ctr" eaLnBrk="1" hangingPunct="1">
              <a:lnSpc>
                <a:spcPct val="110000"/>
              </a:lnSpc>
              <a:buClr>
                <a:schemeClr val="accent1"/>
              </a:buClr>
              <a:buSzPct val="70000"/>
              <a:buFont typeface="Wingdings" panose="05000000000000000000" pitchFamily="2" charset="2"/>
              <a:buNone/>
            </a:pPr>
            <a:endParaRPr lang="zh-CN" altLang="en-US" sz="1800" dirty="0">
              <a:solidFill>
                <a:srgbClr val="FFFFFF"/>
              </a:solidFill>
              <a:latin typeface="华文细黑" panose="02010600040101010101" pitchFamily="2" charset="-122"/>
              <a:ea typeface="微软雅黑" panose="020B0503020204020204" charset="-122"/>
            </a:endParaRPr>
          </a:p>
        </p:txBody>
      </p:sp>
      <p:sp>
        <p:nvSpPr>
          <p:cNvPr id="7174" name="椭圆 28"/>
          <p:cNvSpPr/>
          <p:nvPr/>
        </p:nvSpPr>
        <p:spPr>
          <a:xfrm>
            <a:off x="3103563" y="3168650"/>
            <a:ext cx="736600" cy="736600"/>
          </a:xfrm>
          <a:prstGeom prst="ellipse">
            <a:avLst/>
          </a:prstGeom>
          <a:solidFill>
            <a:schemeClr val="bg1"/>
          </a:solidFill>
          <a:ln w="9525">
            <a:noFill/>
          </a:ln>
        </p:spPr>
        <p:txBody>
          <a:bodyPr anchor="ctr"/>
          <a:p>
            <a:pPr algn="ctr" eaLnBrk="1" hangingPunct="1">
              <a:lnSpc>
                <a:spcPct val="110000"/>
              </a:lnSpc>
              <a:buClr>
                <a:schemeClr val="accent1"/>
              </a:buClr>
              <a:buSzPct val="70000"/>
              <a:buFont typeface="Wingdings" panose="05000000000000000000" pitchFamily="2" charset="2"/>
              <a:buNone/>
            </a:pPr>
            <a:endParaRPr lang="zh-CN" altLang="en-US" sz="1800" dirty="0">
              <a:solidFill>
                <a:srgbClr val="FFFFFF"/>
              </a:solidFill>
              <a:latin typeface="华文细黑" panose="02010600040101010101" pitchFamily="2" charset="-122"/>
              <a:ea typeface="微软雅黑" panose="020B0503020204020204" charset="-122"/>
            </a:endParaRPr>
          </a:p>
        </p:txBody>
      </p:sp>
      <p:sp>
        <p:nvSpPr>
          <p:cNvPr id="7175" name="椭圆 29"/>
          <p:cNvSpPr/>
          <p:nvPr/>
        </p:nvSpPr>
        <p:spPr>
          <a:xfrm>
            <a:off x="2554288" y="4121150"/>
            <a:ext cx="735012" cy="736600"/>
          </a:xfrm>
          <a:prstGeom prst="ellipse">
            <a:avLst/>
          </a:prstGeom>
          <a:solidFill>
            <a:schemeClr val="bg1"/>
          </a:solidFill>
          <a:ln w="9525">
            <a:noFill/>
          </a:ln>
        </p:spPr>
        <p:txBody>
          <a:bodyPr anchor="ctr"/>
          <a:p>
            <a:pPr algn="ctr" eaLnBrk="1" hangingPunct="1">
              <a:lnSpc>
                <a:spcPct val="110000"/>
              </a:lnSpc>
              <a:buClr>
                <a:schemeClr val="accent1"/>
              </a:buClr>
              <a:buSzPct val="70000"/>
              <a:buFont typeface="Wingdings" panose="05000000000000000000" pitchFamily="2" charset="2"/>
              <a:buNone/>
            </a:pPr>
            <a:endParaRPr lang="zh-CN" altLang="en-US" sz="1800" dirty="0">
              <a:solidFill>
                <a:srgbClr val="FFFFFF"/>
              </a:solidFill>
              <a:latin typeface="华文细黑" panose="02010600040101010101" pitchFamily="2" charset="-122"/>
              <a:ea typeface="微软雅黑" panose="020B0503020204020204" charset="-122"/>
            </a:endParaRPr>
          </a:p>
        </p:txBody>
      </p:sp>
      <p:sp>
        <p:nvSpPr>
          <p:cNvPr id="7176" name="椭圆 31"/>
          <p:cNvSpPr/>
          <p:nvPr/>
        </p:nvSpPr>
        <p:spPr>
          <a:xfrm>
            <a:off x="3738563" y="2327275"/>
            <a:ext cx="628650" cy="630238"/>
          </a:xfrm>
          <a:prstGeom prst="ellipse">
            <a:avLst/>
          </a:prstGeom>
          <a:solidFill>
            <a:srgbClr val="FFC000"/>
          </a:solidFill>
          <a:ln w="9525">
            <a:noFill/>
          </a:ln>
        </p:spPr>
        <p:txBody>
          <a:bodyPr lIns="0" tIns="0" rIns="0" bIns="0" anchor="ctr"/>
          <a:p>
            <a:pPr algn="ctr" eaLnBrk="1" hangingPunct="1">
              <a:lnSpc>
                <a:spcPct val="110000"/>
              </a:lnSpc>
              <a:buClr>
                <a:schemeClr val="accent1"/>
              </a:buClr>
              <a:buSzPct val="70000"/>
              <a:buFont typeface="Wingdings" panose="05000000000000000000" pitchFamily="2" charset="2"/>
              <a:buNone/>
            </a:pPr>
            <a:r>
              <a:rPr lang="en-US" altLang="zh-CN" dirty="0">
                <a:solidFill>
                  <a:srgbClr val="FFFFFF"/>
                </a:solidFill>
                <a:latin typeface="Arial Black" panose="020B0A04020102020204" pitchFamily="34" charset="0"/>
              </a:rPr>
              <a:t>01</a:t>
            </a:r>
            <a:endParaRPr lang="en-US" altLang="zh-CN" dirty="0">
              <a:solidFill>
                <a:srgbClr val="FFFFFF"/>
              </a:solidFill>
              <a:latin typeface="Arial Black" panose="020B0A04020102020204" pitchFamily="34" charset="0"/>
            </a:endParaRPr>
          </a:p>
        </p:txBody>
      </p:sp>
      <p:sp>
        <p:nvSpPr>
          <p:cNvPr id="7177" name="椭圆 32"/>
          <p:cNvSpPr/>
          <p:nvPr/>
        </p:nvSpPr>
        <p:spPr>
          <a:xfrm>
            <a:off x="3146425" y="3216275"/>
            <a:ext cx="630238" cy="628650"/>
          </a:xfrm>
          <a:prstGeom prst="ellipse">
            <a:avLst/>
          </a:prstGeom>
          <a:solidFill>
            <a:srgbClr val="FFC000"/>
          </a:solidFill>
          <a:ln w="9525">
            <a:noFill/>
          </a:ln>
        </p:spPr>
        <p:txBody>
          <a:bodyPr lIns="0" tIns="0" rIns="0" bIns="0" anchor="ctr"/>
          <a:p>
            <a:pPr algn="ctr" eaLnBrk="1" hangingPunct="1">
              <a:lnSpc>
                <a:spcPct val="110000"/>
              </a:lnSpc>
              <a:buClr>
                <a:schemeClr val="accent1"/>
              </a:buClr>
              <a:buSzPct val="70000"/>
              <a:buFont typeface="Wingdings" panose="05000000000000000000" pitchFamily="2" charset="2"/>
              <a:buNone/>
            </a:pPr>
            <a:r>
              <a:rPr lang="en-US" altLang="zh-CN" dirty="0">
                <a:solidFill>
                  <a:srgbClr val="FFFFFF"/>
                </a:solidFill>
                <a:latin typeface="Arial Black" panose="020B0A04020102020204" pitchFamily="34" charset="0"/>
              </a:rPr>
              <a:t>02</a:t>
            </a:r>
            <a:endParaRPr lang="en-US" altLang="zh-CN" dirty="0">
              <a:solidFill>
                <a:srgbClr val="FFFFFF"/>
              </a:solidFill>
              <a:latin typeface="Arial Black" panose="020B0A04020102020204" pitchFamily="34" charset="0"/>
            </a:endParaRPr>
          </a:p>
        </p:txBody>
      </p:sp>
      <p:sp>
        <p:nvSpPr>
          <p:cNvPr id="7178" name="椭圆 33"/>
          <p:cNvSpPr/>
          <p:nvPr/>
        </p:nvSpPr>
        <p:spPr>
          <a:xfrm>
            <a:off x="2606675" y="4159250"/>
            <a:ext cx="630238" cy="628650"/>
          </a:xfrm>
          <a:prstGeom prst="ellipse">
            <a:avLst/>
          </a:prstGeom>
          <a:solidFill>
            <a:srgbClr val="FFC000"/>
          </a:solidFill>
          <a:ln w="9525">
            <a:noFill/>
          </a:ln>
        </p:spPr>
        <p:txBody>
          <a:bodyPr lIns="0" tIns="0" rIns="0" bIns="0" anchor="ctr"/>
          <a:p>
            <a:pPr algn="ctr" eaLnBrk="1" hangingPunct="1">
              <a:lnSpc>
                <a:spcPct val="110000"/>
              </a:lnSpc>
              <a:buClr>
                <a:schemeClr val="accent1"/>
              </a:buClr>
              <a:buSzPct val="70000"/>
              <a:buFont typeface="Wingdings" panose="05000000000000000000" pitchFamily="2" charset="2"/>
              <a:buNone/>
            </a:pPr>
            <a:r>
              <a:rPr lang="en-US" altLang="zh-CN" dirty="0">
                <a:solidFill>
                  <a:srgbClr val="FFFFFF"/>
                </a:solidFill>
                <a:latin typeface="Arial Black" panose="020B0A04020102020204" pitchFamily="34" charset="0"/>
              </a:rPr>
              <a:t>03</a:t>
            </a:r>
            <a:endParaRPr lang="en-US" altLang="zh-CN" dirty="0">
              <a:solidFill>
                <a:srgbClr val="FFFFFF"/>
              </a:solidFill>
              <a:latin typeface="Arial Black" panose="020B0A04020102020204" pitchFamily="34" charset="0"/>
            </a:endParaRPr>
          </a:p>
        </p:txBody>
      </p:sp>
      <p:sp>
        <p:nvSpPr>
          <p:cNvPr id="7179" name="文本框 35"/>
          <p:cNvSpPr txBox="1"/>
          <p:nvPr/>
        </p:nvSpPr>
        <p:spPr>
          <a:xfrm>
            <a:off x="4421188" y="2387600"/>
            <a:ext cx="3073400" cy="493713"/>
          </a:xfrm>
          <a:prstGeom prst="rect">
            <a:avLst/>
          </a:prstGeom>
          <a:noFill/>
          <a:ln w="9525">
            <a:noFill/>
          </a:ln>
        </p:spPr>
        <p:txBody>
          <a:bodyPr>
            <a:spAutoFit/>
          </a:bodyPr>
          <a:p>
            <a:pPr algn="just" eaLnBrk="1" hangingPunct="1">
              <a:lnSpc>
                <a:spcPct val="110000"/>
              </a:lnSpc>
              <a:buClr>
                <a:schemeClr val="accent1"/>
              </a:buClr>
              <a:buSzPct val="70000"/>
              <a:buFont typeface="Wingdings" panose="05000000000000000000" pitchFamily="2" charset="2"/>
              <a:buNone/>
            </a:pPr>
            <a:r>
              <a:rPr lang="zh-CN" altLang="en-US" b="1" dirty="0">
                <a:solidFill>
                  <a:srgbClr val="595959"/>
                </a:solidFill>
                <a:latin typeface="微软雅黑" panose="020B0503020204020204" charset="-122"/>
                <a:ea typeface="微软雅黑" panose="020B0503020204020204" charset="-122"/>
              </a:rPr>
              <a:t>桥梁工程概述</a:t>
            </a:r>
            <a:endParaRPr lang="zh-CN" altLang="en-US" b="1" dirty="0">
              <a:solidFill>
                <a:srgbClr val="595959"/>
              </a:solidFill>
              <a:latin typeface="微软雅黑" panose="020B0503020204020204" charset="-122"/>
              <a:ea typeface="微软雅黑" panose="020B0503020204020204" charset="-122"/>
            </a:endParaRPr>
          </a:p>
        </p:txBody>
      </p:sp>
      <p:sp>
        <p:nvSpPr>
          <p:cNvPr id="7180" name="文本框 36"/>
          <p:cNvSpPr txBox="1"/>
          <p:nvPr/>
        </p:nvSpPr>
        <p:spPr>
          <a:xfrm>
            <a:off x="3862388" y="3319463"/>
            <a:ext cx="4094162" cy="493712"/>
          </a:xfrm>
          <a:prstGeom prst="rect">
            <a:avLst/>
          </a:prstGeom>
          <a:noFill/>
          <a:ln w="9525">
            <a:noFill/>
          </a:ln>
        </p:spPr>
        <p:txBody>
          <a:bodyPr>
            <a:spAutoFit/>
          </a:bodyPr>
          <a:p>
            <a:pPr algn="just" eaLnBrk="1" hangingPunct="1">
              <a:lnSpc>
                <a:spcPct val="110000"/>
              </a:lnSpc>
              <a:buClr>
                <a:schemeClr val="accent1"/>
              </a:buClr>
              <a:buSzPct val="70000"/>
              <a:buFont typeface="Wingdings" panose="05000000000000000000" pitchFamily="2" charset="2"/>
              <a:buNone/>
            </a:pPr>
            <a:r>
              <a:rPr lang="zh-CN" altLang="en-US" b="1" dirty="0">
                <a:solidFill>
                  <a:srgbClr val="595959"/>
                </a:solidFill>
                <a:latin typeface="微软雅黑" panose="020B0503020204020204" charset="-122"/>
                <a:ea typeface="微软雅黑" panose="020B0503020204020204" charset="-122"/>
              </a:rPr>
              <a:t>桥梁施工安全管控要点</a:t>
            </a:r>
            <a:endParaRPr lang="zh-CN" altLang="en-US" b="1" dirty="0">
              <a:solidFill>
                <a:srgbClr val="595959"/>
              </a:solidFill>
              <a:latin typeface="微软雅黑" panose="020B0503020204020204" charset="-122"/>
              <a:ea typeface="微软雅黑" panose="020B0503020204020204" charset="-122"/>
            </a:endParaRPr>
          </a:p>
        </p:txBody>
      </p:sp>
      <p:sp>
        <p:nvSpPr>
          <p:cNvPr id="7181" name="文本框 37"/>
          <p:cNvSpPr txBox="1"/>
          <p:nvPr/>
        </p:nvSpPr>
        <p:spPr>
          <a:xfrm>
            <a:off x="3271838" y="4251325"/>
            <a:ext cx="4314825" cy="498475"/>
          </a:xfrm>
          <a:prstGeom prst="rect">
            <a:avLst/>
          </a:prstGeom>
          <a:noFill/>
          <a:ln w="9525">
            <a:noFill/>
          </a:ln>
        </p:spPr>
        <p:txBody>
          <a:bodyPr>
            <a:spAutoFit/>
          </a:bodyPr>
          <a:p>
            <a:pPr algn="just" eaLnBrk="1" hangingPunct="1">
              <a:lnSpc>
                <a:spcPct val="110000"/>
              </a:lnSpc>
              <a:buClr>
                <a:schemeClr val="accent1"/>
              </a:buClr>
              <a:buSzPct val="70000"/>
              <a:buFont typeface="Wingdings" panose="05000000000000000000" pitchFamily="2" charset="2"/>
              <a:buNone/>
            </a:pPr>
            <a:r>
              <a:rPr lang="zh-CN" altLang="en-US" b="1" dirty="0">
                <a:solidFill>
                  <a:srgbClr val="595959"/>
                </a:solidFill>
                <a:latin typeface="微软雅黑" panose="020B0503020204020204" charset="-122"/>
                <a:ea typeface="微软雅黑" panose="020B0503020204020204" charset="-122"/>
              </a:rPr>
              <a:t>桥梁施工安全事故案例分析</a:t>
            </a:r>
            <a:endParaRPr lang="zh-CN" altLang="en-US" b="1" dirty="0">
              <a:solidFill>
                <a:srgbClr val="595959"/>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 name="燕尾形 3"/>
          <p:cNvSpPr/>
          <p:nvPr/>
        </p:nvSpPr>
        <p:spPr>
          <a:xfrm>
            <a:off x="100013" y="893763"/>
            <a:ext cx="283686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3</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）钢围堰施工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6629" name="文本框 9"/>
          <p:cNvSpPr txBox="1"/>
          <p:nvPr/>
        </p:nvSpPr>
        <p:spPr>
          <a:xfrm>
            <a:off x="314325" y="1293813"/>
            <a:ext cx="8294688" cy="2401887"/>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）深水钢围堰（双臂钢围堰、钢套箱围堰等）注意下放顺序及封底混凝土施工控制；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6</a:t>
            </a:r>
            <a:r>
              <a:rPr lang="zh-CN" altLang="en-US" sz="2000" b="1" dirty="0">
                <a:latin typeface="微软雅黑" panose="020B0503020204020204" charset="-122"/>
                <a:ea typeface="微软雅黑" panose="020B0503020204020204" charset="-122"/>
              </a:rPr>
              <a:t>）加强围堰内渗漏水排查及处理；</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7</a:t>
            </a:r>
            <a:r>
              <a:rPr lang="zh-CN" altLang="en-US" sz="2000" b="1" dirty="0">
                <a:latin typeface="微软雅黑" panose="020B0503020204020204" charset="-122"/>
                <a:ea typeface="微软雅黑" panose="020B0503020204020204" charset="-122"/>
              </a:rPr>
              <a:t>）做好围堰周围临边防护及水上防护设施等；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8</a:t>
            </a:r>
            <a:r>
              <a:rPr lang="zh-CN" altLang="en-US" sz="2000" b="1" dirty="0">
                <a:latin typeface="微软雅黑" panose="020B0503020204020204" charset="-122"/>
                <a:ea typeface="微软雅黑" panose="020B0503020204020204" charset="-122"/>
              </a:rPr>
              <a:t>）加强承台钢筋、混凝土施工、临时用电、起重吊装等安全注意事项。</a:t>
            </a:r>
            <a:endParaRPr lang="zh-CN" altLang="en-US" sz="2000" b="1" dirty="0">
              <a:latin typeface="微软雅黑" panose="020B0503020204020204" charset="-122"/>
              <a:ea typeface="微软雅黑" panose="020B0503020204020204" charset="-122"/>
            </a:endParaRPr>
          </a:p>
        </p:txBody>
      </p:sp>
      <p:pic>
        <p:nvPicPr>
          <p:cNvPr id="26630" name="图片 3"/>
          <p:cNvPicPr>
            <a:picLocks noChangeAspect="1"/>
          </p:cNvPicPr>
          <p:nvPr/>
        </p:nvPicPr>
        <p:blipFill>
          <a:blip r:embed="rId1">
            <a:lum bright="12000"/>
          </a:blip>
          <a:stretch>
            <a:fillRect/>
          </a:stretch>
        </p:blipFill>
        <p:spPr>
          <a:xfrm>
            <a:off x="406400" y="3786188"/>
            <a:ext cx="4051300" cy="2640012"/>
          </a:xfrm>
          <a:prstGeom prst="rect">
            <a:avLst/>
          </a:prstGeom>
          <a:noFill/>
          <a:ln w="9525">
            <a:noFill/>
          </a:ln>
        </p:spPr>
      </p:pic>
      <p:pic>
        <p:nvPicPr>
          <p:cNvPr id="26631" name="图片 1" descr="钢吊箱入水全景 (30)"/>
          <p:cNvPicPr>
            <a:picLocks noChangeAspect="1"/>
          </p:cNvPicPr>
          <p:nvPr/>
        </p:nvPicPr>
        <p:blipFill>
          <a:blip r:embed="rId2">
            <a:lum bright="6000"/>
          </a:blip>
          <a:stretch>
            <a:fillRect/>
          </a:stretch>
        </p:blipFill>
        <p:spPr>
          <a:xfrm>
            <a:off x="4562475" y="3786188"/>
            <a:ext cx="3929063" cy="2630487"/>
          </a:xfrm>
          <a:prstGeom prst="rect">
            <a:avLst/>
          </a:prstGeom>
          <a:noFill/>
          <a:ln w="9525">
            <a:noFill/>
          </a:ln>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27652" name="燕尾形 5"/>
          <p:cNvSpPr/>
          <p:nvPr/>
        </p:nvSpPr>
        <p:spPr>
          <a:xfrm>
            <a:off x="-34925" y="747713"/>
            <a:ext cx="3562350" cy="482600"/>
          </a:xfrm>
          <a:prstGeom prst="chevron">
            <a:avLst>
              <a:gd name="adj" fmla="val 5003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墩身施工管控要点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80963" y="1346200"/>
            <a:ext cx="285591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1</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）翻模施工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7654" name="文本框 9"/>
          <p:cNvSpPr txBox="1"/>
          <p:nvPr/>
        </p:nvSpPr>
        <p:spPr>
          <a:xfrm>
            <a:off x="366713" y="1828800"/>
            <a:ext cx="7891462" cy="2400300"/>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）对墩身进行专门设计，刚度、强度、稳定性等；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）对有支架施工时，应对支架安装质量严格控制；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）施工时应加强模型拉杆、螺栓安装的检查；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）加强模型吊装安装及拆除时安全注意事项；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）加强临边防护、操作平台、钢筋砼施工、用电、高空安全事项。</a:t>
            </a:r>
            <a:endParaRPr lang="zh-CN" altLang="en-US" sz="2000" b="1" dirty="0">
              <a:latin typeface="微软雅黑" panose="020B0503020204020204" charset="-122"/>
              <a:ea typeface="微软雅黑" panose="020B0503020204020204" charset="-122"/>
            </a:endParaRPr>
          </a:p>
        </p:txBody>
      </p:sp>
      <p:pic>
        <p:nvPicPr>
          <p:cNvPr id="27655" name="Picture 2" descr="http://njqb.ceepa.cn/newspic/194505/s_3359e64266607e7ed33010610cf193b4463822.jpg"/>
          <p:cNvPicPr>
            <a:picLocks noChangeAspect="1"/>
          </p:cNvPicPr>
          <p:nvPr/>
        </p:nvPicPr>
        <p:blipFill>
          <a:blip r:embed="rId1"/>
          <a:stretch>
            <a:fillRect/>
          </a:stretch>
        </p:blipFill>
        <p:spPr>
          <a:xfrm>
            <a:off x="5748338" y="4384675"/>
            <a:ext cx="3105150" cy="2327275"/>
          </a:xfrm>
          <a:prstGeom prst="rect">
            <a:avLst/>
          </a:prstGeom>
          <a:noFill/>
          <a:ln w="9525">
            <a:noFill/>
          </a:ln>
        </p:spPr>
      </p:pic>
      <p:pic>
        <p:nvPicPr>
          <p:cNvPr id="27656" name="图片 1"/>
          <p:cNvPicPr>
            <a:picLocks noChangeAspect="1"/>
          </p:cNvPicPr>
          <p:nvPr/>
        </p:nvPicPr>
        <p:blipFill>
          <a:blip r:embed="rId2"/>
          <a:srcRect l="30624"/>
          <a:stretch>
            <a:fillRect/>
          </a:stretch>
        </p:blipFill>
        <p:spPr>
          <a:xfrm>
            <a:off x="112713" y="4368800"/>
            <a:ext cx="2605087" cy="2357438"/>
          </a:xfrm>
          <a:prstGeom prst="rect">
            <a:avLst/>
          </a:prstGeom>
          <a:noFill/>
          <a:ln w="9525">
            <a:noFill/>
          </a:ln>
        </p:spPr>
      </p:pic>
      <p:pic>
        <p:nvPicPr>
          <p:cNvPr id="27657" name="图片 1" descr="153310xpl2oc38xepl7all"/>
          <p:cNvPicPr>
            <a:picLocks noChangeAspect="1"/>
          </p:cNvPicPr>
          <p:nvPr/>
        </p:nvPicPr>
        <p:blipFill>
          <a:blip r:embed="rId3"/>
          <a:srcRect l="17268" t="2336" r="12625" b="21053"/>
          <a:stretch>
            <a:fillRect/>
          </a:stretch>
        </p:blipFill>
        <p:spPr>
          <a:xfrm>
            <a:off x="2801938" y="4368800"/>
            <a:ext cx="2854325" cy="2343150"/>
          </a:xfrm>
          <a:prstGeom prst="rect">
            <a:avLst/>
          </a:prstGeom>
          <a:noFill/>
          <a:ln w="9525">
            <a:noFill/>
          </a:ln>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28676" name="燕尾形 5"/>
          <p:cNvSpPr/>
          <p:nvPr/>
        </p:nvSpPr>
        <p:spPr>
          <a:xfrm>
            <a:off x="-34925" y="747713"/>
            <a:ext cx="3562350" cy="482600"/>
          </a:xfrm>
          <a:prstGeom prst="chevron">
            <a:avLst>
              <a:gd name="adj" fmla="val 5003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墩身施工管控要点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7" name="燕尾形 6"/>
          <p:cNvSpPr/>
          <p:nvPr/>
        </p:nvSpPr>
        <p:spPr>
          <a:xfrm>
            <a:off x="80963" y="1346200"/>
            <a:ext cx="2855913"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）爬模施工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8678" name="文本框 9"/>
          <p:cNvSpPr txBox="1"/>
          <p:nvPr/>
        </p:nvSpPr>
        <p:spPr>
          <a:xfrm>
            <a:off x="366713" y="1828800"/>
            <a:ext cx="8372475" cy="2400300"/>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）对墩身进行专门设计，刚度、强度、稳定性等；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）严格控制和检查模型在爬升过程安全情况，爬升系统、爬升控制等；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）施工时应加强模型拉杆、螺栓安装的检查；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）加强模型吊装安装及拆除时安全注意事项；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）加强临边防护、操作平台、钢筋砼施工、用电、高空安全事项。</a:t>
            </a:r>
            <a:endParaRPr lang="zh-CN" altLang="en-US" sz="2000" b="1" dirty="0">
              <a:latin typeface="微软雅黑" panose="020B0503020204020204" charset="-122"/>
              <a:ea typeface="微软雅黑" panose="020B0503020204020204" charset="-122"/>
            </a:endParaRPr>
          </a:p>
        </p:txBody>
      </p:sp>
      <p:pic>
        <p:nvPicPr>
          <p:cNvPr id="28679" name="图片 1" descr="YeYaGaoDunPaMo"/>
          <p:cNvPicPr>
            <a:picLocks noChangeAspect="1"/>
          </p:cNvPicPr>
          <p:nvPr/>
        </p:nvPicPr>
        <p:blipFill>
          <a:blip r:embed="rId1"/>
          <a:stretch>
            <a:fillRect/>
          </a:stretch>
        </p:blipFill>
        <p:spPr>
          <a:xfrm>
            <a:off x="819150" y="4186238"/>
            <a:ext cx="3321050" cy="2490787"/>
          </a:xfrm>
          <a:prstGeom prst="rect">
            <a:avLst/>
          </a:prstGeom>
          <a:noFill/>
          <a:ln w="9525">
            <a:noFill/>
          </a:ln>
        </p:spPr>
      </p:pic>
      <p:pic>
        <p:nvPicPr>
          <p:cNvPr id="28680" name="图片 1"/>
          <p:cNvPicPr>
            <a:picLocks noChangeAspect="1"/>
          </p:cNvPicPr>
          <p:nvPr/>
        </p:nvPicPr>
        <p:blipFill>
          <a:blip r:embed="rId2"/>
          <a:srcRect l="21143" r="20143" b="31079"/>
          <a:stretch>
            <a:fillRect/>
          </a:stretch>
        </p:blipFill>
        <p:spPr>
          <a:xfrm>
            <a:off x="4552950" y="4186238"/>
            <a:ext cx="3771900" cy="2490787"/>
          </a:xfrm>
          <a:prstGeom prst="rect">
            <a:avLst/>
          </a:prstGeom>
          <a:noFill/>
          <a:ln w="9525">
            <a:noFill/>
          </a:ln>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29700" name="燕尾形 3"/>
          <p:cNvSpPr/>
          <p:nvPr/>
        </p:nvSpPr>
        <p:spPr>
          <a:xfrm>
            <a:off x="-34925" y="747713"/>
            <a:ext cx="4124325" cy="482600"/>
          </a:xfrm>
          <a:prstGeom prst="chevron">
            <a:avLst>
              <a:gd name="adj" fmla="val 5001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上部结构施工管控要点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5" name="燕尾形 4"/>
          <p:cNvSpPr/>
          <p:nvPr/>
        </p:nvSpPr>
        <p:spPr>
          <a:xfrm>
            <a:off x="80963" y="1346200"/>
            <a:ext cx="3314700"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1</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）支架法现浇梁施工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29702" name="文本框 9"/>
          <p:cNvSpPr txBox="1"/>
          <p:nvPr/>
        </p:nvSpPr>
        <p:spPr>
          <a:xfrm>
            <a:off x="366713" y="1828800"/>
            <a:ext cx="8372475" cy="193833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）对现浇支架进行专门设计，刚度、强度、稳定性验算；</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）加强支架基础处理（承载力控制）及排水等；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）加强支架安装质量控制；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）严格落实支架预压，并做好观测记录；</a:t>
            </a:r>
            <a:endParaRPr lang="en-US" altLang="zh-CN" sz="2000" b="1" dirty="0">
              <a:latin typeface="微软雅黑" panose="020B0503020204020204" charset="-122"/>
              <a:ea typeface="微软雅黑" panose="020B0503020204020204" charset="-122"/>
            </a:endParaRPr>
          </a:p>
        </p:txBody>
      </p:sp>
      <p:pic>
        <p:nvPicPr>
          <p:cNvPr id="29703" name="图片 4" descr="3"/>
          <p:cNvPicPr>
            <a:picLocks noChangeAspect="1"/>
          </p:cNvPicPr>
          <p:nvPr/>
        </p:nvPicPr>
        <p:blipFill>
          <a:blip r:embed="rId1"/>
          <a:srcRect r="6210"/>
          <a:stretch>
            <a:fillRect/>
          </a:stretch>
        </p:blipFill>
        <p:spPr>
          <a:xfrm>
            <a:off x="484188" y="3849688"/>
            <a:ext cx="4022725" cy="2849562"/>
          </a:xfrm>
          <a:prstGeom prst="rect">
            <a:avLst/>
          </a:prstGeom>
          <a:noFill/>
          <a:ln w="9525">
            <a:noFill/>
          </a:ln>
        </p:spPr>
      </p:pic>
      <p:pic>
        <p:nvPicPr>
          <p:cNvPr id="29704" name="图片 5" descr="4b5f6270425395f6123ad9b4c8acc5dd"/>
          <p:cNvPicPr>
            <a:picLocks noChangeAspect="1"/>
          </p:cNvPicPr>
          <p:nvPr/>
        </p:nvPicPr>
        <p:blipFill>
          <a:blip r:embed="rId2"/>
          <a:srcRect l="12331" r="8173" b="15472"/>
          <a:stretch>
            <a:fillRect/>
          </a:stretch>
        </p:blipFill>
        <p:spPr>
          <a:xfrm>
            <a:off x="4689475" y="3849688"/>
            <a:ext cx="4014788" cy="2849562"/>
          </a:xfrm>
          <a:prstGeom prst="rect">
            <a:avLst/>
          </a:prstGeom>
          <a:noFill/>
          <a:ln w="9525">
            <a:noFill/>
          </a:ln>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 1"/>
          <p:cNvSpPr/>
          <p:nvPr/>
        </p:nvSpPr>
        <p:spPr>
          <a:xfrm>
            <a:off x="100013" y="893763"/>
            <a:ext cx="3322638"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1</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）支架法现浇梁施工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0723" name="文本框 9"/>
          <p:cNvSpPr txBox="1"/>
          <p:nvPr/>
        </p:nvSpPr>
        <p:spPr>
          <a:xfrm>
            <a:off x="314325" y="1293813"/>
            <a:ext cx="8294688" cy="2401887"/>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）加强梁体钢筋、模版、混凝土、预应力施工、临时用电、起重吊装等安全注意事项；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6</a:t>
            </a:r>
            <a:r>
              <a:rPr lang="zh-CN" altLang="en-US" sz="2000" b="1" dirty="0">
                <a:latin typeface="微软雅黑" panose="020B0503020204020204" charset="-122"/>
                <a:ea typeface="微软雅黑" panose="020B0503020204020204" charset="-122"/>
              </a:rPr>
              <a:t>）加强预应力张拉安全控制；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7</a:t>
            </a:r>
            <a:r>
              <a:rPr lang="zh-CN" altLang="en-US" sz="2000" b="1" dirty="0">
                <a:latin typeface="微软雅黑" panose="020B0503020204020204" charset="-122"/>
                <a:ea typeface="微软雅黑" panose="020B0503020204020204" charset="-122"/>
              </a:rPr>
              <a:t>）严格按照支架拆除顺序执行，加强拆除安全控制；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8</a:t>
            </a:r>
            <a:r>
              <a:rPr lang="zh-CN" altLang="en-US" sz="2000" b="1" dirty="0">
                <a:latin typeface="微软雅黑" panose="020B0503020204020204" charset="-122"/>
                <a:ea typeface="微软雅黑" panose="020B0503020204020204" charset="-122"/>
              </a:rPr>
              <a:t>）加强施工过程临边防护、施工平台、高空作业等安全控制。</a:t>
            </a:r>
            <a:endParaRPr lang="zh-CN" altLang="en-US" sz="2000" b="1" dirty="0">
              <a:latin typeface="微软雅黑" panose="020B0503020204020204" charset="-122"/>
              <a:ea typeface="微软雅黑" panose="020B0503020204020204" charset="-122"/>
            </a:endParaRPr>
          </a:p>
        </p:txBody>
      </p:sp>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 name="文本框 4"/>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30726" name="图片 1"/>
          <p:cNvPicPr>
            <a:picLocks noChangeAspect="1"/>
          </p:cNvPicPr>
          <p:nvPr/>
        </p:nvPicPr>
        <p:blipFill>
          <a:blip r:embed="rId1"/>
          <a:stretch>
            <a:fillRect/>
          </a:stretch>
        </p:blipFill>
        <p:spPr>
          <a:xfrm>
            <a:off x="681038" y="3841750"/>
            <a:ext cx="3695700" cy="2770188"/>
          </a:xfrm>
          <a:prstGeom prst="rect">
            <a:avLst/>
          </a:prstGeom>
          <a:noFill/>
          <a:ln w="9525">
            <a:noFill/>
          </a:ln>
        </p:spPr>
      </p:pic>
      <p:pic>
        <p:nvPicPr>
          <p:cNvPr id="30727" name="Picture 15" descr="I:\工程照片\凌铁大桥\预压\主桥\IMG_0485.JPG"/>
          <p:cNvPicPr>
            <a:picLocks noChangeAspect="1"/>
          </p:cNvPicPr>
          <p:nvPr/>
        </p:nvPicPr>
        <p:blipFill>
          <a:blip r:embed="rId2"/>
          <a:stretch>
            <a:fillRect/>
          </a:stretch>
        </p:blipFill>
        <p:spPr>
          <a:xfrm>
            <a:off x="4605338" y="3841750"/>
            <a:ext cx="3636962" cy="2728913"/>
          </a:xfrm>
          <a:prstGeom prst="rect">
            <a:avLst/>
          </a:prstGeom>
          <a:noFill/>
          <a:ln w="9525">
            <a:noFill/>
          </a:ln>
        </p:spPr>
      </p:pic>
      <p:pic>
        <p:nvPicPr>
          <p:cNvPr id="30728" name="图片 1"/>
          <p:cNvPicPr>
            <a:picLocks noChangeAspect="1"/>
          </p:cNvPicPr>
          <p:nvPr/>
        </p:nvPicPr>
        <p:blipFill>
          <a:blip r:embed="rId1"/>
          <a:stretch>
            <a:fillRect/>
          </a:stretch>
        </p:blipFill>
        <p:spPr>
          <a:xfrm>
            <a:off x="709613" y="3841750"/>
            <a:ext cx="3695700" cy="2770188"/>
          </a:xfrm>
          <a:prstGeom prst="rect">
            <a:avLst/>
          </a:prstGeom>
          <a:noFill/>
          <a:ln w="9525">
            <a:noFill/>
          </a:ln>
        </p:spPr>
      </p:pic>
      <p:pic>
        <p:nvPicPr>
          <p:cNvPr id="30729" name="Picture 15" descr="I:\工程照片\凌铁大桥\预压\主桥\IMG_0485.JPG"/>
          <p:cNvPicPr>
            <a:picLocks noChangeAspect="1"/>
          </p:cNvPicPr>
          <p:nvPr/>
        </p:nvPicPr>
        <p:blipFill>
          <a:blip r:embed="rId2"/>
          <a:stretch>
            <a:fillRect/>
          </a:stretch>
        </p:blipFill>
        <p:spPr>
          <a:xfrm>
            <a:off x="4633913" y="3841750"/>
            <a:ext cx="3636962" cy="2728913"/>
          </a:xfrm>
          <a:prstGeom prst="rect">
            <a:avLst/>
          </a:prstGeom>
          <a:noFill/>
          <a:ln w="9525">
            <a:noFill/>
          </a:ln>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1748" name="燕尾形 3"/>
          <p:cNvSpPr/>
          <p:nvPr/>
        </p:nvSpPr>
        <p:spPr>
          <a:xfrm>
            <a:off x="-34925" y="747713"/>
            <a:ext cx="4124325" cy="482600"/>
          </a:xfrm>
          <a:prstGeom prst="chevron">
            <a:avLst>
              <a:gd name="adj" fmla="val 5001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上部结构施工管控要点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5" name="燕尾形 4"/>
          <p:cNvSpPr/>
          <p:nvPr/>
        </p:nvSpPr>
        <p:spPr>
          <a:xfrm>
            <a:off x="80963" y="1346200"/>
            <a:ext cx="3314700"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）悬臂法现浇梁施工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1750" name="文本框 9"/>
          <p:cNvSpPr txBox="1"/>
          <p:nvPr/>
        </p:nvSpPr>
        <p:spPr>
          <a:xfrm>
            <a:off x="366713" y="1828800"/>
            <a:ext cx="8372475" cy="193833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）对悬臂施工挂篮、模版等进行专门设计，刚度、强度、稳定性验算；</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）加强挂篮主桁施工质量控制；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）严格落实挂篮预压（或主桁对拉），并做好观测记录；</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）加强挂篮安装、走行安全控制；</a:t>
            </a:r>
            <a:endParaRPr lang="en-US" altLang="zh-CN" sz="2000" b="1" dirty="0">
              <a:latin typeface="微软雅黑" panose="020B0503020204020204" charset="-122"/>
              <a:ea typeface="微软雅黑" panose="020B0503020204020204" charset="-122"/>
            </a:endParaRPr>
          </a:p>
        </p:txBody>
      </p:sp>
      <p:pic>
        <p:nvPicPr>
          <p:cNvPr id="31751" name="图片 1" descr="西江主桥73#、74#墩悬灌作业正在进行"/>
          <p:cNvPicPr>
            <a:picLocks noChangeAspect="1"/>
          </p:cNvPicPr>
          <p:nvPr/>
        </p:nvPicPr>
        <p:blipFill>
          <a:blip r:embed="rId1"/>
          <a:stretch>
            <a:fillRect/>
          </a:stretch>
        </p:blipFill>
        <p:spPr>
          <a:xfrm>
            <a:off x="684213" y="3849688"/>
            <a:ext cx="3613150" cy="2711450"/>
          </a:xfrm>
          <a:prstGeom prst="rect">
            <a:avLst/>
          </a:prstGeom>
          <a:noFill/>
          <a:ln w="9525">
            <a:noFill/>
          </a:ln>
        </p:spPr>
      </p:pic>
      <p:pic>
        <p:nvPicPr>
          <p:cNvPr id="31752" name="图片 3"/>
          <p:cNvPicPr>
            <a:picLocks noChangeAspect="1"/>
          </p:cNvPicPr>
          <p:nvPr/>
        </p:nvPicPr>
        <p:blipFill>
          <a:blip r:embed="rId2"/>
          <a:stretch>
            <a:fillRect/>
          </a:stretch>
        </p:blipFill>
        <p:spPr>
          <a:xfrm>
            <a:off x="4722813" y="3849688"/>
            <a:ext cx="3587750" cy="2711450"/>
          </a:xfrm>
          <a:prstGeom prst="rect">
            <a:avLst/>
          </a:prstGeom>
          <a:noFill/>
          <a:ln w="9525">
            <a:noFill/>
          </a:ln>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 1"/>
          <p:cNvSpPr/>
          <p:nvPr/>
        </p:nvSpPr>
        <p:spPr>
          <a:xfrm>
            <a:off x="100013" y="893763"/>
            <a:ext cx="3322638"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2</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）悬臂法现浇梁施工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2771" name="文本框 9"/>
          <p:cNvSpPr txBox="1"/>
          <p:nvPr/>
        </p:nvSpPr>
        <p:spPr>
          <a:xfrm>
            <a:off x="314325" y="1293813"/>
            <a:ext cx="8294688" cy="2401887"/>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）加强梁体钢筋、模版、混凝土、预应力施工、临时用电、起重吊装等安全注意事项；</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6</a:t>
            </a:r>
            <a:r>
              <a:rPr lang="zh-CN" altLang="en-US" sz="2000" b="1" dirty="0">
                <a:latin typeface="微软雅黑" panose="020B0503020204020204" charset="-122"/>
                <a:ea typeface="微软雅黑" panose="020B0503020204020204" charset="-122"/>
              </a:rPr>
              <a:t>）加强预应力张拉安全控制；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7</a:t>
            </a:r>
            <a:r>
              <a:rPr lang="zh-CN" altLang="en-US" sz="2000" b="1" dirty="0">
                <a:latin typeface="微软雅黑" panose="020B0503020204020204" charset="-122"/>
                <a:ea typeface="微软雅黑" panose="020B0503020204020204" charset="-122"/>
              </a:rPr>
              <a:t>）加强挂篮拆除安全控制；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8</a:t>
            </a:r>
            <a:r>
              <a:rPr lang="zh-CN" altLang="en-US" sz="2000" b="1" dirty="0">
                <a:latin typeface="微软雅黑" panose="020B0503020204020204" charset="-122"/>
                <a:ea typeface="微软雅黑" panose="020B0503020204020204" charset="-122"/>
              </a:rPr>
              <a:t>）加强施工过程临边防护、施工平台、高空作业等安全控制。</a:t>
            </a:r>
            <a:endParaRPr lang="zh-CN" altLang="en-US" sz="2000" b="1" dirty="0">
              <a:latin typeface="微软雅黑" panose="020B0503020204020204" charset="-122"/>
              <a:ea typeface="微软雅黑" panose="020B0503020204020204" charset="-122"/>
            </a:endParaRPr>
          </a:p>
        </p:txBody>
      </p:sp>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 name="文本框 4"/>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32774" name="图片 5"/>
          <p:cNvPicPr>
            <a:picLocks noChangeAspect="1"/>
          </p:cNvPicPr>
          <p:nvPr/>
        </p:nvPicPr>
        <p:blipFill>
          <a:blip r:embed="rId1"/>
          <a:stretch>
            <a:fillRect/>
          </a:stretch>
        </p:blipFill>
        <p:spPr>
          <a:xfrm>
            <a:off x="314325" y="3806825"/>
            <a:ext cx="3946525" cy="2454275"/>
          </a:xfrm>
          <a:prstGeom prst="rect">
            <a:avLst/>
          </a:prstGeom>
          <a:noFill/>
          <a:ln w="9525">
            <a:noFill/>
          </a:ln>
        </p:spPr>
      </p:pic>
      <p:pic>
        <p:nvPicPr>
          <p:cNvPr id="32775" name="图片 6"/>
          <p:cNvPicPr>
            <a:picLocks noChangeAspect="1"/>
          </p:cNvPicPr>
          <p:nvPr/>
        </p:nvPicPr>
        <p:blipFill>
          <a:blip r:embed="rId2"/>
          <a:stretch>
            <a:fillRect/>
          </a:stretch>
        </p:blipFill>
        <p:spPr>
          <a:xfrm>
            <a:off x="4260850" y="3841750"/>
            <a:ext cx="4516438" cy="2419350"/>
          </a:xfrm>
          <a:prstGeom prst="rect">
            <a:avLst/>
          </a:prstGeom>
          <a:noFill/>
          <a:ln w="9525">
            <a:noFill/>
          </a:ln>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3796" name="燕尾形 6"/>
          <p:cNvSpPr/>
          <p:nvPr/>
        </p:nvSpPr>
        <p:spPr>
          <a:xfrm>
            <a:off x="-34925" y="747713"/>
            <a:ext cx="4124325" cy="482600"/>
          </a:xfrm>
          <a:prstGeom prst="chevron">
            <a:avLst>
              <a:gd name="adj" fmla="val 5001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上部结构施工管控要点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8" name="燕尾形 7"/>
          <p:cNvSpPr/>
          <p:nvPr/>
        </p:nvSpPr>
        <p:spPr>
          <a:xfrm>
            <a:off x="80963" y="1346200"/>
            <a:ext cx="3314700"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3</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）预制梁安装施工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3798" name="文本框 9"/>
          <p:cNvSpPr txBox="1"/>
          <p:nvPr/>
        </p:nvSpPr>
        <p:spPr>
          <a:xfrm>
            <a:off x="366713" y="1828800"/>
            <a:ext cx="8372475" cy="2400300"/>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）预制梁安装编制专项施工方案（架桥机或吊车安装等）；</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）预制梁场钢筋、模型、混凝土、吊装、用电等施工安全；</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）架桥机施工时，架桥机按拆、走行、架梁过程的安全控制；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）吊车安装梁体时，基础选择、吊装型号、吊点、通讯等把控；</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）警戒区域设置、临边防护等落实到位。</a:t>
            </a:r>
            <a:endParaRPr lang="en-US" altLang="zh-CN" sz="2000" b="1" dirty="0">
              <a:latin typeface="微软雅黑" panose="020B0503020204020204" charset="-122"/>
              <a:ea typeface="微软雅黑" panose="020B0503020204020204" charset="-122"/>
            </a:endParaRPr>
          </a:p>
        </p:txBody>
      </p:sp>
      <p:pic>
        <p:nvPicPr>
          <p:cNvPr id="33799" name="图片 4" descr="4、西江特大桥箱梁架设"/>
          <p:cNvPicPr>
            <a:picLocks noChangeAspect="1"/>
          </p:cNvPicPr>
          <p:nvPr/>
        </p:nvPicPr>
        <p:blipFill>
          <a:blip r:embed="rId1"/>
          <a:srcRect r="5571"/>
          <a:stretch>
            <a:fillRect/>
          </a:stretch>
        </p:blipFill>
        <p:spPr>
          <a:xfrm>
            <a:off x="112713" y="4311650"/>
            <a:ext cx="2878137" cy="2287588"/>
          </a:xfrm>
          <a:prstGeom prst="rect">
            <a:avLst/>
          </a:prstGeom>
          <a:noFill/>
          <a:ln w="9525">
            <a:noFill/>
          </a:ln>
        </p:spPr>
      </p:pic>
      <p:pic>
        <p:nvPicPr>
          <p:cNvPr id="33800" name="图片 5" descr="zqlq1230923090824"/>
          <p:cNvPicPr>
            <a:picLocks noChangeAspect="1"/>
          </p:cNvPicPr>
          <p:nvPr/>
        </p:nvPicPr>
        <p:blipFill>
          <a:blip r:embed="rId2"/>
          <a:srcRect l="10727"/>
          <a:stretch>
            <a:fillRect/>
          </a:stretch>
        </p:blipFill>
        <p:spPr>
          <a:xfrm>
            <a:off x="3168650" y="4311650"/>
            <a:ext cx="2768600" cy="2252663"/>
          </a:xfrm>
          <a:prstGeom prst="rect">
            <a:avLst/>
          </a:prstGeom>
          <a:noFill/>
          <a:ln w="9525">
            <a:noFill/>
          </a:ln>
        </p:spPr>
      </p:pic>
      <p:pic>
        <p:nvPicPr>
          <p:cNvPr id="33801" name="图片 1"/>
          <p:cNvPicPr>
            <a:picLocks noChangeAspect="1"/>
          </p:cNvPicPr>
          <p:nvPr/>
        </p:nvPicPr>
        <p:blipFill>
          <a:blip r:embed="rId3"/>
          <a:srcRect r="10690"/>
          <a:stretch>
            <a:fillRect/>
          </a:stretch>
        </p:blipFill>
        <p:spPr>
          <a:xfrm>
            <a:off x="6113463" y="4311650"/>
            <a:ext cx="2682875" cy="2252663"/>
          </a:xfrm>
          <a:prstGeom prst="rect">
            <a:avLst/>
          </a:prstGeom>
          <a:noFill/>
          <a:ln w="9525">
            <a:noFill/>
          </a:ln>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5844" name="燕尾形 6"/>
          <p:cNvSpPr/>
          <p:nvPr/>
        </p:nvSpPr>
        <p:spPr>
          <a:xfrm>
            <a:off x="-34925" y="747713"/>
            <a:ext cx="4124325" cy="482600"/>
          </a:xfrm>
          <a:prstGeom prst="chevron">
            <a:avLst>
              <a:gd name="adj" fmla="val 50010"/>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上部结构施工管控要点</a:t>
            </a:r>
            <a:endParaRPr lang="zh-CN" altLang="en-US" b="1" dirty="0">
              <a:solidFill>
                <a:schemeClr val="bg1"/>
              </a:solidFill>
              <a:latin typeface="微软雅黑" panose="020B0503020204020204" charset="-122"/>
              <a:ea typeface="微软雅黑" panose="020B0503020204020204" charset="-122"/>
            </a:endParaRPr>
          </a:p>
        </p:txBody>
      </p:sp>
      <p:sp>
        <p:nvSpPr>
          <p:cNvPr id="8" name="燕尾形 7"/>
          <p:cNvSpPr/>
          <p:nvPr/>
        </p:nvSpPr>
        <p:spPr>
          <a:xfrm>
            <a:off x="80963" y="1346200"/>
            <a:ext cx="568007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4</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）拱桥、斜拉桥、悬索桥等特殊桥梁施工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5846" name="文本框 9"/>
          <p:cNvSpPr txBox="1"/>
          <p:nvPr/>
        </p:nvSpPr>
        <p:spPr>
          <a:xfrm>
            <a:off x="366713" y="1828800"/>
            <a:ext cx="8372475" cy="2862263"/>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）拱桥施工：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zh-CN" altLang="en-US" sz="2000" b="1" dirty="0">
                <a:latin typeface="微软雅黑" panose="020B0503020204020204" charset="-122"/>
                <a:ea typeface="微软雅黑" panose="020B0503020204020204" charset="-122"/>
              </a:rPr>
              <a:t>① 少支架法（支架法）施工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a. </a:t>
            </a:r>
            <a:r>
              <a:rPr lang="zh-CN" altLang="en-US" sz="2000" b="1" dirty="0">
                <a:latin typeface="微软雅黑" panose="020B0503020204020204" charset="-122"/>
                <a:ea typeface="微软雅黑" panose="020B0503020204020204" charset="-122"/>
              </a:rPr>
              <a:t>编制专项施工方案并审批完成；</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b. </a:t>
            </a:r>
            <a:r>
              <a:rPr lang="zh-CN" altLang="en-US" sz="2000" b="1" dirty="0">
                <a:latin typeface="微软雅黑" panose="020B0503020204020204" charset="-122"/>
                <a:ea typeface="微软雅黑" panose="020B0503020204020204" charset="-122"/>
              </a:rPr>
              <a:t>支架安装、拆除安全控制；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c. </a:t>
            </a:r>
            <a:r>
              <a:rPr lang="zh-CN" altLang="en-US" sz="2000" b="1" dirty="0">
                <a:latin typeface="微软雅黑" panose="020B0503020204020204" charset="-122"/>
                <a:ea typeface="微软雅黑" panose="020B0503020204020204" charset="-122"/>
              </a:rPr>
              <a:t>拱节段吊装、安装安装控制；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d. </a:t>
            </a:r>
            <a:r>
              <a:rPr lang="zh-CN" altLang="en-US" sz="2000" b="1" dirty="0">
                <a:latin typeface="微软雅黑" panose="020B0503020204020204" charset="-122"/>
                <a:ea typeface="微软雅黑" panose="020B0503020204020204" charset="-122"/>
              </a:rPr>
              <a:t>临边防护、临时用电、高空作业等控制。</a:t>
            </a:r>
            <a:endParaRPr lang="en-US" altLang="zh-CN" sz="2000" b="1" dirty="0">
              <a:latin typeface="微软雅黑" panose="020B0503020204020204" charset="-122"/>
              <a:ea typeface="微软雅黑" panose="020B0503020204020204" charset="-122"/>
            </a:endParaRPr>
          </a:p>
        </p:txBody>
      </p:sp>
      <p:pic>
        <p:nvPicPr>
          <p:cNvPr id="35847" name="图片 5" descr="G:\成都府河大桥(卢怡）\安质环保部\局优质工程报审\府河大桥\府河大桥局级优质工程创优照片\钢拱合拢段吊装.JPG"/>
          <p:cNvPicPr>
            <a:picLocks noChangeAspect="1"/>
          </p:cNvPicPr>
          <p:nvPr/>
        </p:nvPicPr>
        <p:blipFill>
          <a:blip r:embed="rId1"/>
          <a:stretch>
            <a:fillRect/>
          </a:stretch>
        </p:blipFill>
        <p:spPr>
          <a:xfrm>
            <a:off x="366713" y="4691063"/>
            <a:ext cx="2755900" cy="1898650"/>
          </a:xfrm>
          <a:prstGeom prst="rect">
            <a:avLst/>
          </a:prstGeom>
          <a:noFill/>
          <a:ln w="9525">
            <a:noFill/>
          </a:ln>
        </p:spPr>
      </p:pic>
      <p:pic>
        <p:nvPicPr>
          <p:cNvPr id="35848" name="Picture 10" descr="下游3"/>
          <p:cNvPicPr>
            <a:picLocks noChangeAspect="1"/>
          </p:cNvPicPr>
          <p:nvPr/>
        </p:nvPicPr>
        <p:blipFill>
          <a:blip r:embed="rId2"/>
          <a:stretch>
            <a:fillRect/>
          </a:stretch>
        </p:blipFill>
        <p:spPr>
          <a:xfrm>
            <a:off x="3357563" y="4691063"/>
            <a:ext cx="2549525" cy="1898650"/>
          </a:xfrm>
          <a:prstGeom prst="rect">
            <a:avLst/>
          </a:prstGeom>
          <a:noFill/>
          <a:ln w="9525">
            <a:noFill/>
          </a:ln>
        </p:spPr>
      </p:pic>
      <p:pic>
        <p:nvPicPr>
          <p:cNvPr id="35849" name="Picture 14" descr="IMG_3290"/>
          <p:cNvPicPr>
            <a:picLocks noChangeAspect="1"/>
          </p:cNvPicPr>
          <p:nvPr/>
        </p:nvPicPr>
        <p:blipFill>
          <a:blip r:embed="rId3"/>
          <a:stretch>
            <a:fillRect/>
          </a:stretch>
        </p:blipFill>
        <p:spPr>
          <a:xfrm>
            <a:off x="6143625" y="4691063"/>
            <a:ext cx="2846388" cy="1898650"/>
          </a:xfrm>
          <a:prstGeom prst="rect">
            <a:avLst/>
          </a:prstGeom>
          <a:noFill/>
          <a:ln w="9525">
            <a:noFill/>
          </a:ln>
        </p:spPr>
      </p:pic>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燕尾形 7"/>
          <p:cNvSpPr/>
          <p:nvPr/>
        </p:nvSpPr>
        <p:spPr>
          <a:xfrm>
            <a:off x="125413" y="796925"/>
            <a:ext cx="568007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4</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）拱桥、斜拉桥、悬索桥等特殊桥梁施工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7893" name="文本框 9"/>
          <p:cNvSpPr txBox="1"/>
          <p:nvPr/>
        </p:nvSpPr>
        <p:spPr>
          <a:xfrm>
            <a:off x="411163" y="1279525"/>
            <a:ext cx="8372475" cy="3324225"/>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）拱桥施工：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zh-CN" altLang="en-US" sz="2000" b="1" dirty="0">
                <a:latin typeface="微软雅黑" panose="020B0503020204020204" charset="-122"/>
                <a:ea typeface="微软雅黑" panose="020B0503020204020204" charset="-122"/>
              </a:rPr>
              <a:t>② 无支架法（缆索吊装法）施工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a. </a:t>
            </a:r>
            <a:r>
              <a:rPr lang="zh-CN" altLang="en-US" sz="2000" b="1" dirty="0">
                <a:latin typeface="微软雅黑" panose="020B0503020204020204" charset="-122"/>
                <a:ea typeface="微软雅黑" panose="020B0503020204020204" charset="-122"/>
              </a:rPr>
              <a:t>编制专项施工方案并审批完成；</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b. </a:t>
            </a:r>
            <a:r>
              <a:rPr lang="zh-CN" altLang="en-US" sz="2000" b="1" dirty="0">
                <a:latin typeface="微软雅黑" panose="020B0503020204020204" charset="-122"/>
                <a:ea typeface="微软雅黑" panose="020B0503020204020204" charset="-122"/>
              </a:rPr>
              <a:t>塔架安装、拆除安全控制；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c. </a:t>
            </a:r>
            <a:r>
              <a:rPr lang="zh-CN" altLang="en-US" sz="2000" b="1" dirty="0">
                <a:latin typeface="微软雅黑" panose="020B0503020204020204" charset="-122"/>
                <a:ea typeface="微软雅黑" panose="020B0503020204020204" charset="-122"/>
              </a:rPr>
              <a:t>缆索、扣索安装、拆除安全控制；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d. </a:t>
            </a:r>
            <a:r>
              <a:rPr lang="zh-CN" altLang="en-US" sz="2000" b="1" dirty="0">
                <a:latin typeface="微软雅黑" panose="020B0503020204020204" charset="-122"/>
                <a:ea typeface="微软雅黑" panose="020B0503020204020204" charset="-122"/>
              </a:rPr>
              <a:t>拱节段吊装、安装安装控制；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e. </a:t>
            </a:r>
            <a:r>
              <a:rPr lang="zh-CN" altLang="en-US" sz="2000" b="1" dirty="0">
                <a:latin typeface="微软雅黑" panose="020B0503020204020204" charset="-122"/>
                <a:ea typeface="微软雅黑" panose="020B0503020204020204" charset="-122"/>
              </a:rPr>
              <a:t>临边防护、临时用电、高空作业等控制。</a:t>
            </a:r>
            <a:endParaRPr lang="en-US" altLang="zh-CN" sz="2000" b="1" dirty="0">
              <a:latin typeface="微软雅黑" panose="020B0503020204020204" charset="-122"/>
              <a:ea typeface="微软雅黑" panose="020B0503020204020204" charset="-122"/>
            </a:endParaRPr>
          </a:p>
        </p:txBody>
      </p:sp>
      <p:pic>
        <p:nvPicPr>
          <p:cNvPr id="37894" name="Picture 15" descr="DSC02644"/>
          <p:cNvPicPr>
            <a:picLocks noGrp="1" noChangeAspect="1"/>
          </p:cNvPicPr>
          <p:nvPr/>
        </p:nvPicPr>
        <p:blipFill>
          <a:blip r:embed="rId1"/>
          <a:stretch>
            <a:fillRect/>
          </a:stretch>
        </p:blipFill>
        <p:spPr>
          <a:xfrm>
            <a:off x="365125" y="4589463"/>
            <a:ext cx="2617788" cy="1965325"/>
          </a:xfrm>
          <a:prstGeom prst="rect">
            <a:avLst/>
          </a:prstGeom>
          <a:noFill/>
          <a:ln w="9525">
            <a:noFill/>
          </a:ln>
        </p:spPr>
      </p:pic>
      <p:pic>
        <p:nvPicPr>
          <p:cNvPr id="37895" name="图片 1"/>
          <p:cNvPicPr>
            <a:picLocks noChangeAspect="1"/>
          </p:cNvPicPr>
          <p:nvPr/>
        </p:nvPicPr>
        <p:blipFill>
          <a:blip r:embed="rId2"/>
          <a:stretch>
            <a:fillRect/>
          </a:stretch>
        </p:blipFill>
        <p:spPr>
          <a:xfrm>
            <a:off x="3105150" y="4584700"/>
            <a:ext cx="2986088" cy="1989138"/>
          </a:xfrm>
          <a:prstGeom prst="rect">
            <a:avLst/>
          </a:prstGeom>
          <a:noFill/>
          <a:ln w="9525">
            <a:noFill/>
          </a:ln>
        </p:spPr>
      </p:pic>
      <p:pic>
        <p:nvPicPr>
          <p:cNvPr id="37896" name="图片 4"/>
          <p:cNvPicPr>
            <a:picLocks noChangeAspect="1"/>
          </p:cNvPicPr>
          <p:nvPr/>
        </p:nvPicPr>
        <p:blipFill>
          <a:blip r:embed="rId3"/>
          <a:stretch>
            <a:fillRect/>
          </a:stretch>
        </p:blipFill>
        <p:spPr>
          <a:xfrm>
            <a:off x="6213475" y="4584700"/>
            <a:ext cx="2720975" cy="1970088"/>
          </a:xfrm>
          <a:prstGeom prst="rect">
            <a:avLst/>
          </a:prstGeom>
          <a:noFill/>
          <a:ln w="9525">
            <a:noFill/>
          </a:ln>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220" name="燕尾形 8"/>
          <p:cNvSpPr/>
          <p:nvPr/>
        </p:nvSpPr>
        <p:spPr>
          <a:xfrm>
            <a:off x="138113" y="846138"/>
            <a:ext cx="3376612" cy="631825"/>
          </a:xfrm>
          <a:prstGeom prst="chevron">
            <a:avLst>
              <a:gd name="adj" fmla="val 50102"/>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zh-CN" altLang="en-US" sz="3200" b="1" dirty="0">
                <a:solidFill>
                  <a:schemeClr val="bg1"/>
                </a:solidFill>
                <a:latin typeface="微软雅黑" panose="020B0503020204020204" charset="-122"/>
                <a:ea typeface="微软雅黑" panose="020B0503020204020204" charset="-122"/>
              </a:rPr>
              <a:t>桥梁工程概述</a:t>
            </a:r>
            <a:endParaRPr lang="zh-CN" altLang="en-US" sz="32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789113" y="1801813"/>
            <a:ext cx="4770437" cy="692150"/>
            <a:chOff x="2699792" y="1772816"/>
            <a:chExt cx="4418716" cy="691790"/>
          </a:xfrm>
        </p:grpSpPr>
        <p:sp>
          <p:nvSpPr>
            <p:cNvPr id="6" name="矩形 5"/>
            <p:cNvSpPr/>
            <p:nvPr/>
          </p:nvSpPr>
          <p:spPr>
            <a:xfrm>
              <a:off x="3476192" y="1772816"/>
              <a:ext cx="3642316"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桥梁定义及组成</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7" name="任意多边形 6"/>
            <p:cNvSpPr/>
            <p:nvPr/>
          </p:nvSpPr>
          <p:spPr>
            <a:xfrm>
              <a:off x="2699792" y="1772816"/>
              <a:ext cx="1032259"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1</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8" name="组合 7"/>
          <p:cNvGrpSpPr/>
          <p:nvPr/>
        </p:nvGrpSpPr>
        <p:grpSpPr>
          <a:xfrm>
            <a:off x="1789113" y="2732088"/>
            <a:ext cx="4770437" cy="692150"/>
            <a:chOff x="2699792" y="2642439"/>
            <a:chExt cx="4418717" cy="691790"/>
          </a:xfrm>
        </p:grpSpPr>
        <p:sp>
          <p:nvSpPr>
            <p:cNvPr id="9" name="矩形 8"/>
            <p:cNvSpPr/>
            <p:nvPr/>
          </p:nvSpPr>
          <p:spPr>
            <a:xfrm>
              <a:off x="3476192" y="2642439"/>
              <a:ext cx="364231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桥梁的类型</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0" name="任意多边形 9"/>
            <p:cNvSpPr/>
            <p:nvPr/>
          </p:nvSpPr>
          <p:spPr>
            <a:xfrm>
              <a:off x="2699792" y="2642439"/>
              <a:ext cx="1032259"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2</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1" name="组合 10"/>
          <p:cNvGrpSpPr/>
          <p:nvPr/>
        </p:nvGrpSpPr>
        <p:grpSpPr>
          <a:xfrm>
            <a:off x="1789113" y="3667125"/>
            <a:ext cx="4770437" cy="690563"/>
            <a:chOff x="2699792" y="3512062"/>
            <a:chExt cx="4463007" cy="691790"/>
          </a:xfrm>
        </p:grpSpPr>
        <p:sp>
          <p:nvSpPr>
            <p:cNvPr id="12" name="矩形 11"/>
            <p:cNvSpPr/>
            <p:nvPr/>
          </p:nvSpPr>
          <p:spPr>
            <a:xfrm>
              <a:off x="3475063" y="3512062"/>
              <a:ext cx="3687736"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桥梁施工特点</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3" name="任意多边形 12"/>
            <p:cNvSpPr/>
            <p:nvPr/>
          </p:nvSpPr>
          <p:spPr>
            <a:xfrm>
              <a:off x="2699792" y="3512062"/>
              <a:ext cx="1032209"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3</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4" name="组合 13"/>
          <p:cNvGrpSpPr/>
          <p:nvPr/>
        </p:nvGrpSpPr>
        <p:grpSpPr>
          <a:xfrm>
            <a:off x="1789113" y="4595813"/>
            <a:ext cx="4770437" cy="692150"/>
            <a:chOff x="2699792" y="4379731"/>
            <a:chExt cx="4418716" cy="691790"/>
          </a:xfrm>
        </p:grpSpPr>
        <p:sp>
          <p:nvSpPr>
            <p:cNvPr id="15" name="矩形 14"/>
            <p:cNvSpPr/>
            <p:nvPr/>
          </p:nvSpPr>
          <p:spPr>
            <a:xfrm>
              <a:off x="3476192" y="4379731"/>
              <a:ext cx="3642316"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桥梁施工主要危险源</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6" name="任意多边形 15"/>
            <p:cNvSpPr/>
            <p:nvPr/>
          </p:nvSpPr>
          <p:spPr>
            <a:xfrm>
              <a:off x="2699792" y="4379731"/>
              <a:ext cx="1032259"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4</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7" name="组合 16"/>
          <p:cNvGrpSpPr/>
          <p:nvPr/>
        </p:nvGrpSpPr>
        <p:grpSpPr>
          <a:xfrm>
            <a:off x="1789113" y="5526088"/>
            <a:ext cx="4770437" cy="692150"/>
            <a:chOff x="2699792" y="4379731"/>
            <a:chExt cx="4418716" cy="691790"/>
          </a:xfrm>
        </p:grpSpPr>
        <p:sp>
          <p:nvSpPr>
            <p:cNvPr id="18" name="矩形 17"/>
            <p:cNvSpPr/>
            <p:nvPr/>
          </p:nvSpPr>
          <p:spPr>
            <a:xfrm>
              <a:off x="3476192" y="4379731"/>
              <a:ext cx="3642316"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桥梁施工潜在事故</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9" name="任意多边形 18"/>
            <p:cNvSpPr/>
            <p:nvPr/>
          </p:nvSpPr>
          <p:spPr>
            <a:xfrm>
              <a:off x="2699792" y="4379731"/>
              <a:ext cx="1032259"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5</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燕尾形 7"/>
          <p:cNvSpPr/>
          <p:nvPr/>
        </p:nvSpPr>
        <p:spPr>
          <a:xfrm>
            <a:off x="125413" y="796925"/>
            <a:ext cx="568007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4</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）拱桥、斜拉桥、悬索桥等特殊桥梁施工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39941" name="文本框 9"/>
          <p:cNvSpPr txBox="1"/>
          <p:nvPr/>
        </p:nvSpPr>
        <p:spPr>
          <a:xfrm>
            <a:off x="411163" y="1279525"/>
            <a:ext cx="8372475" cy="240188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）斜拉桥施工：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a. </a:t>
            </a:r>
            <a:r>
              <a:rPr lang="zh-CN" altLang="en-US" sz="2000" b="1" dirty="0">
                <a:latin typeface="微软雅黑" panose="020B0503020204020204" charset="-122"/>
                <a:ea typeface="微软雅黑" panose="020B0503020204020204" charset="-122"/>
              </a:rPr>
              <a:t>编制专项施工方案并审批完成；</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b. </a:t>
            </a:r>
            <a:r>
              <a:rPr lang="zh-CN" altLang="en-US" sz="2000" b="1" dirty="0">
                <a:latin typeface="微软雅黑" panose="020B0503020204020204" charset="-122"/>
                <a:ea typeface="微软雅黑" panose="020B0503020204020204" charset="-122"/>
              </a:rPr>
              <a:t>塔柱施工安全控制；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c. </a:t>
            </a:r>
            <a:r>
              <a:rPr lang="zh-CN" altLang="en-US" sz="2000" b="1" dirty="0">
                <a:latin typeface="微软雅黑" panose="020B0503020204020204" charset="-122"/>
                <a:ea typeface="微软雅黑" panose="020B0503020204020204" charset="-122"/>
              </a:rPr>
              <a:t>梁体施工及斜拉索施工安全控制；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d. </a:t>
            </a:r>
            <a:r>
              <a:rPr lang="zh-CN" altLang="en-US" sz="2000" b="1" dirty="0">
                <a:latin typeface="微软雅黑" panose="020B0503020204020204" charset="-122"/>
                <a:ea typeface="微软雅黑" panose="020B0503020204020204" charset="-122"/>
              </a:rPr>
              <a:t>临边防护、临时用电、吊装、高空作业等控制。</a:t>
            </a:r>
            <a:endParaRPr lang="en-US" altLang="zh-CN" sz="2000" b="1" dirty="0">
              <a:latin typeface="微软雅黑" panose="020B0503020204020204" charset="-122"/>
              <a:ea typeface="微软雅黑" panose="020B0503020204020204" charset="-122"/>
            </a:endParaRPr>
          </a:p>
        </p:txBody>
      </p:sp>
      <p:pic>
        <p:nvPicPr>
          <p:cNvPr id="39942" name="Picture 7" descr="西江大桥"/>
          <p:cNvPicPr>
            <a:picLocks noChangeAspect="1"/>
          </p:cNvPicPr>
          <p:nvPr/>
        </p:nvPicPr>
        <p:blipFill>
          <a:blip r:embed="rId1"/>
          <a:stretch>
            <a:fillRect/>
          </a:stretch>
        </p:blipFill>
        <p:spPr>
          <a:xfrm>
            <a:off x="411163" y="3763963"/>
            <a:ext cx="3992562" cy="2662237"/>
          </a:xfrm>
          <a:prstGeom prst="rect">
            <a:avLst/>
          </a:prstGeom>
          <a:noFill/>
          <a:ln w="9525">
            <a:noFill/>
          </a:ln>
        </p:spPr>
      </p:pic>
      <p:pic>
        <p:nvPicPr>
          <p:cNvPr id="39943" name="Picture 6" descr="西攀金沙江-1"/>
          <p:cNvPicPr>
            <a:picLocks noChangeAspect="1"/>
          </p:cNvPicPr>
          <p:nvPr/>
        </p:nvPicPr>
        <p:blipFill>
          <a:blip r:embed="rId2"/>
          <a:stretch>
            <a:fillRect/>
          </a:stretch>
        </p:blipFill>
        <p:spPr>
          <a:xfrm>
            <a:off x="4597400" y="3763963"/>
            <a:ext cx="4006850" cy="2662237"/>
          </a:xfrm>
          <a:prstGeom prst="rect">
            <a:avLst/>
          </a:prstGeom>
          <a:noFill/>
          <a:ln w="9525">
            <a:noFill/>
          </a:ln>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5119688" y="115888"/>
            <a:ext cx="3933825"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二、桥梁施工安全管控要点</a:t>
            </a:r>
            <a:endParaRPr kumimoji="0" lang="zh-CN" altLang="zh-CN" b="1" kern="1200" cap="none" spc="0" normalizeH="0" baseline="0" noProof="1">
              <a:solidFill>
                <a:srgbClr val="7030A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燕尾形 7"/>
          <p:cNvSpPr/>
          <p:nvPr/>
        </p:nvSpPr>
        <p:spPr>
          <a:xfrm>
            <a:off x="125413" y="796925"/>
            <a:ext cx="5680075" cy="400050"/>
          </a:xfrm>
          <a:prstGeom prst="chevron">
            <a:avLst>
              <a:gd name="adj" fmla="val 5005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a:t>
            </a:r>
            <a:r>
              <a:rPr kumimoji="0" lang="en-US" altLang="zh-CN"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4</a:t>
            </a:r>
            <a:r>
              <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rPr>
              <a:t>）拱桥、斜拉桥、悬索桥等特殊桥梁施工</a:t>
            </a:r>
            <a:endParaRPr kumimoji="0" lang="zh-CN" altLang="en-US" sz="2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charset="-122"/>
              <a:ea typeface="微软雅黑" panose="020B0503020204020204" charset="-122"/>
              <a:cs typeface="+mn-ea"/>
            </a:endParaRPr>
          </a:p>
        </p:txBody>
      </p:sp>
      <p:sp>
        <p:nvSpPr>
          <p:cNvPr id="41989" name="文本框 9"/>
          <p:cNvSpPr txBox="1"/>
          <p:nvPr/>
        </p:nvSpPr>
        <p:spPr>
          <a:xfrm>
            <a:off x="411163" y="1279525"/>
            <a:ext cx="8372475" cy="2401888"/>
          </a:xfrm>
          <a:prstGeom prst="rect">
            <a:avLst/>
          </a:prstGeom>
          <a:noFill/>
          <a:ln w="9525">
            <a:noFill/>
          </a:ln>
        </p:spPr>
        <p:txBody>
          <a:bodyPr>
            <a:spAutoFit/>
          </a:bodyPr>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）悬索桥施工：</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a. </a:t>
            </a:r>
            <a:r>
              <a:rPr lang="zh-CN" altLang="en-US" sz="2000" b="1" dirty="0">
                <a:latin typeface="微软雅黑" panose="020B0503020204020204" charset="-122"/>
                <a:ea typeface="微软雅黑" panose="020B0503020204020204" charset="-122"/>
              </a:rPr>
              <a:t>编制专项施工方案并审批完成；</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b. </a:t>
            </a:r>
            <a:r>
              <a:rPr lang="zh-CN" altLang="en-US" sz="2000" b="1" dirty="0">
                <a:latin typeface="微软雅黑" panose="020B0503020204020204" charset="-122"/>
                <a:ea typeface="微软雅黑" panose="020B0503020204020204" charset="-122"/>
              </a:rPr>
              <a:t>塔柱施工安全控制；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c. </a:t>
            </a:r>
            <a:r>
              <a:rPr lang="zh-CN" altLang="en-US" sz="2000" b="1" dirty="0">
                <a:latin typeface="微软雅黑" panose="020B0503020204020204" charset="-122"/>
                <a:ea typeface="微软雅黑" panose="020B0503020204020204" charset="-122"/>
              </a:rPr>
              <a:t>主揽及吊索施工安全控制；</a:t>
            </a:r>
            <a:endParaRPr lang="en-US" altLang="zh-CN" sz="2000" b="1" dirty="0">
              <a:latin typeface="微软雅黑" panose="020B0503020204020204" charset="-122"/>
              <a:ea typeface="微软雅黑" panose="020B0503020204020204" charset="-122"/>
            </a:endParaRPr>
          </a:p>
          <a:p>
            <a:pPr marL="179705" eaLnBrk="1" hangingPunct="1">
              <a:lnSpc>
                <a:spcPct val="150000"/>
              </a:lnSpc>
              <a:buClr>
                <a:srgbClr val="000000"/>
              </a:buClr>
              <a:buFont typeface="Wingdings" panose="05000000000000000000" pitchFamily="2" charset="2"/>
              <a:buNone/>
            </a:pPr>
            <a:r>
              <a:rPr lang="en-US" altLang="zh-CN" sz="2000" b="1" dirty="0">
                <a:latin typeface="微软雅黑" panose="020B0503020204020204" charset="-122"/>
                <a:ea typeface="微软雅黑" panose="020B0503020204020204" charset="-122"/>
              </a:rPr>
              <a:t> d. </a:t>
            </a:r>
            <a:r>
              <a:rPr lang="zh-CN" altLang="en-US" sz="2000" b="1" dirty="0">
                <a:latin typeface="微软雅黑" panose="020B0503020204020204" charset="-122"/>
                <a:ea typeface="微软雅黑" panose="020B0503020204020204" charset="-122"/>
              </a:rPr>
              <a:t>临边防护、临时用电、吊装、高空作业等控制。</a:t>
            </a:r>
            <a:endParaRPr lang="en-US" altLang="zh-CN" sz="2000" b="1" dirty="0">
              <a:latin typeface="微软雅黑" panose="020B0503020204020204" charset="-122"/>
              <a:ea typeface="微软雅黑" panose="020B0503020204020204" charset="-122"/>
            </a:endParaRPr>
          </a:p>
        </p:txBody>
      </p:sp>
      <p:pic>
        <p:nvPicPr>
          <p:cNvPr id="41990" name="图片 4" descr="IMG_0659"/>
          <p:cNvPicPr>
            <a:picLocks noChangeAspect="1"/>
          </p:cNvPicPr>
          <p:nvPr/>
        </p:nvPicPr>
        <p:blipFill>
          <a:blip r:embed="rId1"/>
          <a:stretch>
            <a:fillRect/>
          </a:stretch>
        </p:blipFill>
        <p:spPr>
          <a:xfrm>
            <a:off x="411163" y="3763963"/>
            <a:ext cx="3722687" cy="2481262"/>
          </a:xfrm>
          <a:prstGeom prst="rect">
            <a:avLst/>
          </a:prstGeom>
          <a:noFill/>
          <a:ln w="9525">
            <a:noFill/>
          </a:ln>
        </p:spPr>
      </p:pic>
      <p:pic>
        <p:nvPicPr>
          <p:cNvPr id="41991" name="Picture 7" descr="丰都长江大桥"/>
          <p:cNvPicPr>
            <a:picLocks noChangeAspect="1"/>
          </p:cNvPicPr>
          <p:nvPr/>
        </p:nvPicPr>
        <p:blipFill>
          <a:blip r:embed="rId2"/>
          <a:stretch>
            <a:fillRect/>
          </a:stretch>
        </p:blipFill>
        <p:spPr>
          <a:xfrm>
            <a:off x="4348163" y="3763963"/>
            <a:ext cx="4176712" cy="2481262"/>
          </a:xfrm>
          <a:prstGeom prst="rect">
            <a:avLst/>
          </a:prstGeom>
          <a:noFill/>
          <a:ln w="9525">
            <a:noFill/>
          </a:ln>
        </p:spPr>
      </p:pic>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4035" name="燕尾形 8"/>
          <p:cNvSpPr/>
          <p:nvPr/>
        </p:nvSpPr>
        <p:spPr>
          <a:xfrm>
            <a:off x="138113" y="846138"/>
            <a:ext cx="5805487" cy="631825"/>
          </a:xfrm>
          <a:prstGeom prst="chevron">
            <a:avLst>
              <a:gd name="adj" fmla="val 50111"/>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zh-CN" altLang="en-US" sz="3200" b="1" dirty="0">
                <a:solidFill>
                  <a:schemeClr val="bg1"/>
                </a:solidFill>
                <a:latin typeface="微软雅黑" panose="020B0503020204020204" charset="-122"/>
                <a:ea typeface="微软雅黑" panose="020B0503020204020204" charset="-122"/>
              </a:rPr>
              <a:t>桥梁施工安全事故案例分析</a:t>
            </a:r>
            <a:endParaRPr lang="zh-CN" altLang="en-US" sz="3200" b="1" dirty="0">
              <a:solidFill>
                <a:schemeClr val="bg1"/>
              </a:solidFill>
              <a:latin typeface="微软雅黑" panose="020B0503020204020204" charset="-122"/>
              <a:ea typeface="微软雅黑" panose="020B0503020204020204" charset="-122"/>
            </a:endParaRPr>
          </a:p>
        </p:txBody>
      </p:sp>
      <p:grpSp>
        <p:nvGrpSpPr>
          <p:cNvPr id="8" name="组合 7"/>
          <p:cNvGrpSpPr/>
          <p:nvPr/>
        </p:nvGrpSpPr>
        <p:grpSpPr>
          <a:xfrm>
            <a:off x="1806575" y="1901825"/>
            <a:ext cx="5054600" cy="692150"/>
            <a:chOff x="2699792" y="2642439"/>
            <a:chExt cx="4418717" cy="691790"/>
          </a:xfrm>
        </p:grpSpPr>
        <p:sp>
          <p:nvSpPr>
            <p:cNvPr id="9" name="矩形 8"/>
            <p:cNvSpPr/>
            <p:nvPr/>
          </p:nvSpPr>
          <p:spPr>
            <a:xfrm>
              <a:off x="3475566" y="2642439"/>
              <a:ext cx="3642943"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墩柱模型爆裂事故案例</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0" name="任意多边形 9"/>
            <p:cNvSpPr/>
            <p:nvPr/>
          </p:nvSpPr>
          <p:spPr>
            <a:xfrm>
              <a:off x="2699792" y="2642439"/>
              <a:ext cx="1032514"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1</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1" name="组合 10"/>
          <p:cNvGrpSpPr/>
          <p:nvPr/>
        </p:nvGrpSpPr>
        <p:grpSpPr>
          <a:xfrm>
            <a:off x="1806575" y="3035300"/>
            <a:ext cx="5054600" cy="692150"/>
            <a:chOff x="2699792" y="3512062"/>
            <a:chExt cx="4463007" cy="691790"/>
          </a:xfrm>
        </p:grpSpPr>
        <p:sp>
          <p:nvSpPr>
            <p:cNvPr id="12" name="矩形 11"/>
            <p:cNvSpPr/>
            <p:nvPr/>
          </p:nvSpPr>
          <p:spPr>
            <a:xfrm>
              <a:off x="3474932" y="3512062"/>
              <a:ext cx="3687867"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现浇支架垮塌事故案例</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3" name="任意多边形 12"/>
            <p:cNvSpPr/>
            <p:nvPr/>
          </p:nvSpPr>
          <p:spPr>
            <a:xfrm>
              <a:off x="2699792" y="3512062"/>
              <a:ext cx="1031650"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2</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4" name="组合 13"/>
          <p:cNvGrpSpPr/>
          <p:nvPr/>
        </p:nvGrpSpPr>
        <p:grpSpPr>
          <a:xfrm>
            <a:off x="1806575" y="4224338"/>
            <a:ext cx="5054600" cy="690562"/>
            <a:chOff x="2699792" y="4379731"/>
            <a:chExt cx="4418716" cy="691790"/>
          </a:xfrm>
        </p:grpSpPr>
        <p:sp>
          <p:nvSpPr>
            <p:cNvPr id="15" name="矩形 14"/>
            <p:cNvSpPr/>
            <p:nvPr/>
          </p:nvSpPr>
          <p:spPr>
            <a:xfrm>
              <a:off x="3475566" y="4379731"/>
              <a:ext cx="3642942"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挂篮倾翻事故案例</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6" name="任意多边形 15"/>
            <p:cNvSpPr/>
            <p:nvPr/>
          </p:nvSpPr>
          <p:spPr>
            <a:xfrm>
              <a:off x="2699792" y="4379731"/>
              <a:ext cx="1032514"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3</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grpSp>
        <p:nvGrpSpPr>
          <p:cNvPr id="17" name="组合 16"/>
          <p:cNvGrpSpPr/>
          <p:nvPr/>
        </p:nvGrpSpPr>
        <p:grpSpPr>
          <a:xfrm>
            <a:off x="1806575" y="5411788"/>
            <a:ext cx="5054600" cy="692150"/>
            <a:chOff x="2699792" y="4379731"/>
            <a:chExt cx="4418716" cy="691790"/>
          </a:xfrm>
        </p:grpSpPr>
        <p:sp>
          <p:nvSpPr>
            <p:cNvPr id="18" name="矩形 17"/>
            <p:cNvSpPr/>
            <p:nvPr/>
          </p:nvSpPr>
          <p:spPr>
            <a:xfrm>
              <a:off x="3475566" y="4379731"/>
              <a:ext cx="3642942" cy="6917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架桥机倾翻事故案例</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19" name="任意多边形 18"/>
            <p:cNvSpPr/>
            <p:nvPr/>
          </p:nvSpPr>
          <p:spPr>
            <a:xfrm>
              <a:off x="2699792" y="4379731"/>
              <a:ext cx="1032514" cy="691790"/>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rPr>
                <a:t>4</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mn-ea"/>
                <a:cs typeface="Arial" panose="020B0604020202020204" pitchFamily="34" charset="0"/>
              </a:endParaRPr>
            </a:p>
          </p:txBody>
        </p:sp>
      </p:grpSp>
      <p:sp>
        <p:nvSpPr>
          <p:cNvPr id="21" name="文本框 20"/>
          <p:cNvSpPr txBox="1"/>
          <p:nvPr/>
        </p:nvSpPr>
        <p:spPr>
          <a:xfrm>
            <a:off x="4505325" y="115888"/>
            <a:ext cx="4548188" cy="461963"/>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a:t>
            </a:r>
            <a:r>
              <a:rPr kumimoji="0" lang="zh-CN" altLang="en-US"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分</a:t>
            </a: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5059" name="燕尾形 1"/>
          <p:cNvSpPr/>
          <p:nvPr/>
        </p:nvSpPr>
        <p:spPr>
          <a:xfrm>
            <a:off x="-34925" y="747713"/>
            <a:ext cx="4679950" cy="482600"/>
          </a:xfrm>
          <a:prstGeom prst="chevron">
            <a:avLst>
              <a:gd name="adj" fmla="val 5001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墩柱模型爆裂事故案例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5061" name="文本框 4"/>
          <p:cNvSpPr txBox="1"/>
          <p:nvPr/>
        </p:nvSpPr>
        <p:spPr>
          <a:xfrm>
            <a:off x="422275" y="1457325"/>
            <a:ext cx="8242300" cy="4095750"/>
          </a:xfrm>
          <a:prstGeom prst="rect">
            <a:avLst/>
          </a:prstGeom>
          <a:noFill/>
          <a:ln w="9525">
            <a:noFill/>
          </a:ln>
        </p:spPr>
        <p:txBody>
          <a:bodyPr>
            <a:spAutoFit/>
          </a:bodyPr>
          <a:p>
            <a:pPr indent="457200">
              <a:lnSpc>
                <a:spcPct val="150000"/>
              </a:lnSpc>
              <a:buFont typeface="Wingdings" panose="05000000000000000000" pitchFamily="2" charset="2"/>
              <a:buNone/>
            </a:pPr>
            <a:r>
              <a:rPr lang="zh-CN" altLang="en-US" sz="2200" b="1" dirty="0">
                <a:latin typeface="微软雅黑" panose="020B0503020204020204" charset="-122"/>
                <a:ea typeface="微软雅黑" panose="020B0503020204020204" charset="-122"/>
              </a:rPr>
              <a:t>事故经过：2014年11月3日，由某单位施工人员正在浇筑某桥梁X#墩0#柱、1#柱混凝土，晚上20:00左右，0#柱混凝土浇筑至10.6米左右，1#柱混凝土浇筑至9.8米左右，突然0#柱底部节段钢模型面板与连接板靠内侧连接处爆裂（连接板与模型面板的连接方式为每焊接5cm然后间隔15～20cm焊接），模型朝线路方向左侧倾倒，并压垮脚手架，致使正在振捣混凝土的两名施工作业人员从距地面24米的作业平台上随模型倒塌方向坠落，经抢救无效死亡。</a:t>
            </a:r>
            <a:endParaRPr lang="zh-CN" altLang="en-US" sz="2200" b="1"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6083" name="燕尾形 1"/>
          <p:cNvSpPr/>
          <p:nvPr/>
        </p:nvSpPr>
        <p:spPr>
          <a:xfrm>
            <a:off x="-34925" y="747713"/>
            <a:ext cx="4679950" cy="482600"/>
          </a:xfrm>
          <a:prstGeom prst="chevron">
            <a:avLst>
              <a:gd name="adj" fmla="val 5001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墩柱模型爆裂事故案例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46085" name="Picture 6" descr="20110505239"/>
          <p:cNvPicPr>
            <a:picLocks noChangeAspect="1"/>
          </p:cNvPicPr>
          <p:nvPr/>
        </p:nvPicPr>
        <p:blipFill>
          <a:blip r:embed="rId1"/>
          <a:stretch>
            <a:fillRect/>
          </a:stretch>
        </p:blipFill>
        <p:spPr>
          <a:xfrm>
            <a:off x="684213" y="1341438"/>
            <a:ext cx="3078162" cy="2308225"/>
          </a:xfrm>
          <a:prstGeom prst="rect">
            <a:avLst/>
          </a:prstGeom>
          <a:noFill/>
          <a:ln w="9525">
            <a:noFill/>
          </a:ln>
        </p:spPr>
      </p:pic>
      <p:pic>
        <p:nvPicPr>
          <p:cNvPr id="46086" name="Picture 7" descr="DSC04939"/>
          <p:cNvPicPr>
            <a:picLocks noChangeAspect="1"/>
          </p:cNvPicPr>
          <p:nvPr/>
        </p:nvPicPr>
        <p:blipFill>
          <a:blip r:embed="rId2"/>
          <a:stretch>
            <a:fillRect/>
          </a:stretch>
        </p:blipFill>
        <p:spPr>
          <a:xfrm>
            <a:off x="4152900" y="1341438"/>
            <a:ext cx="3044825" cy="2282825"/>
          </a:xfrm>
          <a:prstGeom prst="rect">
            <a:avLst/>
          </a:prstGeom>
          <a:noFill/>
          <a:ln w="9525">
            <a:noFill/>
          </a:ln>
        </p:spPr>
      </p:pic>
      <p:sp>
        <p:nvSpPr>
          <p:cNvPr id="46087" name="文本框 9"/>
          <p:cNvSpPr txBox="1"/>
          <p:nvPr/>
        </p:nvSpPr>
        <p:spPr>
          <a:xfrm>
            <a:off x="384175" y="3760788"/>
            <a:ext cx="8242300" cy="2630487"/>
          </a:xfrm>
          <a:prstGeom prst="rect">
            <a:avLst/>
          </a:prstGeom>
          <a:noFill/>
          <a:ln w="9525">
            <a:noFill/>
          </a:ln>
        </p:spPr>
        <p:txBody>
          <a:bodyPr>
            <a:spAutoFit/>
          </a:bodyPr>
          <a:p>
            <a:pPr indent="457200">
              <a:lnSpc>
                <a:spcPct val="150000"/>
              </a:lnSpc>
              <a:buFont typeface="Wingdings" panose="05000000000000000000" pitchFamily="2" charset="2"/>
              <a:buNone/>
            </a:pPr>
            <a:r>
              <a:rPr lang="zh-CN" altLang="en-US" sz="2200" b="1" dirty="0">
                <a:latin typeface="微软雅黑" panose="020B0503020204020204" charset="-122"/>
                <a:ea typeface="微软雅黑" panose="020B0503020204020204" charset="-122"/>
              </a:rPr>
              <a:t>原因分析：</a:t>
            </a:r>
            <a:endParaRPr lang="zh-CN" altLang="en-US" sz="2200" b="1" dirty="0">
              <a:latin typeface="微软雅黑" panose="020B0503020204020204" charset="-122"/>
              <a:ea typeface="微软雅黑" panose="020B0503020204020204" charset="-122"/>
            </a:endParaRPr>
          </a:p>
          <a:p>
            <a:pPr indent="457200">
              <a:lnSpc>
                <a:spcPct val="150000"/>
              </a:lnSpc>
              <a:buFont typeface="Wingdings" panose="05000000000000000000" pitchFamily="2" charset="2"/>
              <a:buNone/>
            </a:pPr>
            <a:r>
              <a:rPr lang="zh-CN" altLang="en-US" sz="2200" b="1" dirty="0">
                <a:latin typeface="微软雅黑" panose="020B0503020204020204" charset="-122"/>
                <a:ea typeface="微软雅黑" panose="020B0503020204020204" charset="-122"/>
              </a:rPr>
              <a:t>墩柱混凝土浇筑未按照技术交底要求的混凝土浇注速度进行施工，超过方案规定速度2倍以上 。</a:t>
            </a:r>
            <a:endParaRPr lang="zh-CN" altLang="en-US" sz="2200" b="1" dirty="0">
              <a:latin typeface="微软雅黑" panose="020B0503020204020204" charset="-122"/>
              <a:ea typeface="微软雅黑" panose="020B0503020204020204" charset="-122"/>
            </a:endParaRPr>
          </a:p>
          <a:p>
            <a:pPr indent="457200">
              <a:lnSpc>
                <a:spcPct val="150000"/>
              </a:lnSpc>
              <a:buFont typeface="Wingdings" panose="05000000000000000000" pitchFamily="2" charset="2"/>
              <a:buNone/>
            </a:pPr>
            <a:r>
              <a:rPr lang="zh-CN" altLang="en-US" sz="2200" b="1" dirty="0">
                <a:latin typeface="微软雅黑" panose="020B0503020204020204" charset="-122"/>
                <a:ea typeface="微软雅黑" panose="020B0503020204020204" charset="-122"/>
                <a:sym typeface="+mn-ea"/>
              </a:rPr>
              <a:t>墩柱模型浇筑前未进行检查验收，模板之间的螺栓连接不满足设计要求。</a:t>
            </a:r>
            <a:endParaRPr lang="zh-CN" altLang="en-US" sz="2200" b="1" dirty="0">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7107" name="燕尾形 1"/>
          <p:cNvSpPr/>
          <p:nvPr/>
        </p:nvSpPr>
        <p:spPr>
          <a:xfrm>
            <a:off x="-34925" y="747713"/>
            <a:ext cx="4679950" cy="482600"/>
          </a:xfrm>
          <a:prstGeom prst="chevron">
            <a:avLst>
              <a:gd name="adj" fmla="val 5001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现浇支架垮塌事故案例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6" name="文本框 5"/>
          <p:cNvSpPr txBox="1"/>
          <p:nvPr/>
        </p:nvSpPr>
        <p:spPr>
          <a:xfrm>
            <a:off x="384175" y="1573213"/>
            <a:ext cx="8242300" cy="2063750"/>
          </a:xfrm>
          <a:prstGeom prst="rect">
            <a:avLst/>
          </a:prstGeom>
          <a:noFill/>
          <a:ln w="9525">
            <a:noFill/>
            <a:miter/>
          </a:ln>
        </p:spPr>
        <p:txBody>
          <a:bodyPr>
            <a:spAutoFit/>
          </a:bodyPr>
          <a:lstStyle/>
          <a:p>
            <a:pPr marR="0" indent="457200" defTabSz="914400">
              <a:lnSpc>
                <a:spcPct val="150000"/>
              </a:lnSpc>
              <a:buClrTx/>
              <a:buSzTx/>
              <a:buFont typeface="Wingdings" panose="05000000000000000000" pitchFamily="2" charset="2"/>
              <a:buNone/>
              <a:defRPr/>
            </a:pPr>
            <a:r>
              <a:rPr kumimoji="0" lang="zh-CN" altLang="en-US" sz="2200" b="1" kern="1200" cap="none" spc="0" normalizeH="0" baseline="0" noProof="0" dirty="0">
                <a:latin typeface="微软雅黑" panose="020B0503020204020204" charset="-122"/>
                <a:ea typeface="微软雅黑" panose="020B0503020204020204" charset="-122"/>
                <a:cs typeface="+mn-cs"/>
              </a:rPr>
              <a:t>事故经过：</a:t>
            </a:r>
            <a:r>
              <a:rPr kumimoji="0" lang="en-US" altLang="en-US" sz="2200" b="1" kern="1200" cap="none" spc="0" normalizeH="0" baseline="0" noProof="1">
                <a:latin typeface="微软雅黑" panose="020B0503020204020204" charset="-122"/>
                <a:ea typeface="微软雅黑" panose="020B0503020204020204" charset="-122"/>
                <a:cs typeface="+mn-ea"/>
                <a:sym typeface="+mn-ea"/>
              </a:rPr>
              <a:t>2015</a:t>
            </a:r>
            <a:r>
              <a:rPr kumimoji="0" lang="zh-CN" altLang="en-US" sz="2200" b="1" kern="1200" cap="none" spc="0" normalizeH="0" baseline="0" noProof="1">
                <a:latin typeface="微软雅黑" panose="020B0503020204020204" charset="-122"/>
                <a:ea typeface="微软雅黑" panose="020B0503020204020204" charset="-122"/>
                <a:cs typeface="+mn-ea"/>
                <a:sym typeface="+mn-ea"/>
              </a:rPr>
              <a:t>年</a:t>
            </a:r>
            <a:r>
              <a:rPr kumimoji="0" lang="en-US" altLang="en-US" sz="2200" b="1" kern="1200" cap="none" spc="0" normalizeH="0" baseline="0" noProof="1">
                <a:latin typeface="微软雅黑" panose="020B0503020204020204" charset="-122"/>
                <a:ea typeface="微软雅黑" panose="020B0503020204020204" charset="-122"/>
                <a:cs typeface="+mn-ea"/>
                <a:sym typeface="+mn-ea"/>
              </a:rPr>
              <a:t>7</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月</a:t>
            </a:r>
            <a:r>
              <a:rPr kumimoji="0" lang="en-US" altLang="en-US" sz="2200" b="1" kern="1200" cap="none" spc="0" normalizeH="0" baseline="0" noProof="1">
                <a:latin typeface="微软雅黑" panose="020B0503020204020204" charset="-122"/>
                <a:ea typeface="微软雅黑" panose="020B0503020204020204" charset="-122"/>
                <a:cs typeface="+mn-ea"/>
                <a:sym typeface="+mn-ea"/>
              </a:rPr>
              <a:t>5</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日</a:t>
            </a:r>
            <a:r>
              <a:rPr kumimoji="0" lang="en-US" altLang="en-US" sz="2200" b="1" kern="1200" cap="none" spc="0" normalizeH="0" baseline="0" noProof="1">
                <a:latin typeface="微软雅黑" panose="020B0503020204020204" charset="-122"/>
                <a:ea typeface="微软雅黑" panose="020B0503020204020204" charset="-122"/>
                <a:cs typeface="+mn-ea"/>
                <a:sym typeface="+mn-ea"/>
              </a:rPr>
              <a:t>9</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时，某工程，</a:t>
            </a:r>
            <a:r>
              <a:rPr kumimoji="0" lang="zh-CN" sz="2200" b="1" kern="1200" cap="none" spc="0" normalizeH="0" baseline="0" noProof="1">
                <a:latin typeface="微软雅黑" panose="020B0503020204020204" charset="-122"/>
                <a:ea typeface="微软雅黑" panose="020B0503020204020204" charset="-122"/>
                <a:cs typeface="+mn-ea"/>
                <a:sym typeface="+mn-ea"/>
              </a:rPr>
              <a:t>劳务班组在</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未经项目部和监理同意取得凝土浇筑令的情况下，擅自进行混凝土浇筑。</a:t>
            </a:r>
            <a:r>
              <a:rPr kumimoji="0" lang="en-US" altLang="en-US" sz="2200" b="1" kern="1200" cap="none" spc="0" normalizeH="0" baseline="0" noProof="1">
                <a:latin typeface="微软雅黑" panose="020B0503020204020204" charset="-122"/>
                <a:ea typeface="微软雅黑" panose="020B0503020204020204" charset="-122"/>
                <a:cs typeface="+mn-ea"/>
                <a:sym typeface="+mn-ea"/>
              </a:rPr>
              <a:t>23</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时</a:t>
            </a:r>
            <a:r>
              <a:rPr kumimoji="0" lang="en-US" altLang="en-US" sz="2200" b="1" kern="1200" cap="none" spc="0" normalizeH="0" baseline="0" noProof="1">
                <a:latin typeface="微软雅黑" panose="020B0503020204020204" charset="-122"/>
                <a:ea typeface="微软雅黑" panose="020B0503020204020204" charset="-122"/>
                <a:cs typeface="+mn-ea"/>
                <a:sym typeface="+mn-ea"/>
              </a:rPr>
              <a:t>01</a:t>
            </a:r>
            <a:r>
              <a:rPr kumimoji="0" lang="zh-CN" altLang="en-US" sz="2200" b="1" kern="1200" cap="none" spc="0" normalizeH="0" baseline="0" noProof="1">
                <a:latin typeface="微软雅黑" panose="020B0503020204020204" charset="-122"/>
                <a:ea typeface="微软雅黑" panose="020B0503020204020204" charset="-122"/>
                <a:cs typeface="+mn-ea"/>
                <a:sym typeface="+mn-ea"/>
              </a:rPr>
              <a:t>分，当浇筑了</a:t>
            </a:r>
            <a:r>
              <a:rPr kumimoji="0" lang="en-US" altLang="en-US" sz="2200" b="1" kern="1200" cap="none" spc="0" normalizeH="0" baseline="0" noProof="1">
                <a:latin typeface="微软雅黑" panose="020B0503020204020204" charset="-122"/>
                <a:ea typeface="微软雅黑" panose="020B0503020204020204" charset="-122"/>
                <a:cs typeface="+mn-ea"/>
                <a:sym typeface="+mn-ea"/>
              </a:rPr>
              <a:t>44m</a:t>
            </a:r>
            <a:r>
              <a:rPr kumimoji="0" lang="en-US" altLang="en-US" sz="2200" b="1" kern="1200" cap="none" spc="0" normalizeH="0" baseline="30000" noProof="1">
                <a:latin typeface="微软雅黑" panose="020B0503020204020204" charset="-122"/>
                <a:ea typeface="微软雅黑" panose="020B0503020204020204" charset="-122"/>
                <a:cs typeface="+mn-ea"/>
                <a:sym typeface="+mn-ea"/>
              </a:rPr>
              <a:t>3</a:t>
            </a:r>
            <a:r>
              <a:rPr kumimoji="0" lang="zh-CN" altLang="en-US" sz="2200" b="1" kern="1200" cap="none" spc="0" normalizeH="0" baseline="0" noProof="1">
                <a:latin typeface="微软雅黑" panose="020B0503020204020204" charset="-122"/>
                <a:ea typeface="微软雅黑" panose="020B0503020204020204" charset="-122"/>
                <a:cs typeface="+mn-ea"/>
                <a:sym typeface="+mn-ea"/>
              </a:rPr>
              <a:t>混凝土时，脚手架发生坍塌，造成</a:t>
            </a:r>
            <a:r>
              <a:rPr kumimoji="0" lang="en-US" altLang="en-US" sz="2200" b="1" kern="1200" cap="none" spc="0" normalizeH="0" baseline="0" noProof="1">
                <a:latin typeface="微软雅黑" panose="020B0503020204020204" charset="-122"/>
                <a:ea typeface="微软雅黑" panose="020B0503020204020204" charset="-122"/>
                <a:cs typeface="+mn-ea"/>
                <a:sym typeface="+mn-ea"/>
              </a:rPr>
              <a:t>11</a:t>
            </a:r>
            <a:r>
              <a:rPr kumimoji="0" lang="zh-CN" altLang="en-US" sz="2200" b="1" kern="1200" cap="none" spc="0" normalizeH="0" baseline="0" noProof="1">
                <a:latin typeface="微软雅黑" panose="020B0503020204020204" charset="-122"/>
                <a:ea typeface="微软雅黑" panose="020B0503020204020204" charset="-122"/>
                <a:cs typeface="+mn-ea"/>
                <a:sym typeface="+mn-ea"/>
              </a:rPr>
              <a:t>名作业人员掩埋，经现场抢救，</a:t>
            </a:r>
            <a:r>
              <a:rPr kumimoji="0" lang="en-US" altLang="en-US" sz="2200" b="1" kern="1200" cap="none" spc="0" normalizeH="0" baseline="0" noProof="1">
                <a:latin typeface="微软雅黑" panose="020B0503020204020204" charset="-122"/>
                <a:ea typeface="微软雅黑" panose="020B0503020204020204" charset="-122"/>
                <a:cs typeface="+mn-ea"/>
                <a:sym typeface="+mn-ea"/>
              </a:rPr>
              <a:t>8</a:t>
            </a:r>
            <a:r>
              <a:rPr kumimoji="0" lang="zh-CN" altLang="en-US" sz="2200" b="1" kern="1200" cap="none" spc="0" normalizeH="0" baseline="0" noProof="1">
                <a:latin typeface="微软雅黑" panose="020B0503020204020204" charset="-122"/>
                <a:ea typeface="微软雅黑" panose="020B0503020204020204" charset="-122"/>
                <a:cs typeface="+mn-ea"/>
                <a:sym typeface="+mn-ea"/>
              </a:rPr>
              <a:t>名人员死亡，</a:t>
            </a:r>
            <a:r>
              <a:rPr kumimoji="0" lang="en-US" altLang="en-US" sz="2200" b="1" kern="1200" cap="none" spc="0" normalizeH="0" baseline="0" noProof="1">
                <a:latin typeface="微软雅黑" panose="020B0503020204020204" charset="-122"/>
                <a:ea typeface="微软雅黑" panose="020B0503020204020204" charset="-122"/>
                <a:cs typeface="+mn-ea"/>
                <a:sym typeface="+mn-ea"/>
              </a:rPr>
              <a:t>3</a:t>
            </a:r>
            <a:r>
              <a:rPr kumimoji="0" lang="zh-CN" altLang="en-US" sz="2200" b="1" kern="1200" cap="none" spc="0" normalizeH="0" baseline="0" noProof="1">
                <a:latin typeface="微软雅黑" panose="020B0503020204020204" charset="-122"/>
                <a:ea typeface="微软雅黑" panose="020B0503020204020204" charset="-122"/>
                <a:cs typeface="+mn-ea"/>
                <a:sym typeface="+mn-ea"/>
              </a:rPr>
              <a:t>名人员受伤。</a:t>
            </a:r>
            <a:endParaRPr kumimoji="0" lang="zh-CN" altLang="en-US" sz="2200" b="1" kern="1200" cap="none" spc="0" normalizeH="0" baseline="0" noProof="0" dirty="0">
              <a:latin typeface="微软雅黑" panose="020B0503020204020204" charset="-122"/>
              <a:ea typeface="微软雅黑" panose="020B0503020204020204" charset="-122"/>
              <a:cs typeface="+mn-cs"/>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8131" name="燕尾形 1"/>
          <p:cNvSpPr/>
          <p:nvPr/>
        </p:nvSpPr>
        <p:spPr>
          <a:xfrm>
            <a:off x="-34925" y="747713"/>
            <a:ext cx="4679950" cy="482600"/>
          </a:xfrm>
          <a:prstGeom prst="chevron">
            <a:avLst>
              <a:gd name="adj" fmla="val 5001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现浇支架垮塌事故案例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48133" name="图片 3" descr="C:\Users\Administrator\Documents\Tencent Files\199943894\Image\C2C\0~00T(LQ492@KG8EB$BWI8V.jpg"/>
          <p:cNvPicPr>
            <a:picLocks noChangeAspect="1"/>
          </p:cNvPicPr>
          <p:nvPr/>
        </p:nvPicPr>
        <p:blipFill>
          <a:blip r:embed="rId1"/>
          <a:stretch>
            <a:fillRect/>
          </a:stretch>
        </p:blipFill>
        <p:spPr>
          <a:xfrm>
            <a:off x="1195388" y="1311275"/>
            <a:ext cx="2219325" cy="2784475"/>
          </a:xfrm>
          <a:prstGeom prst="rect">
            <a:avLst/>
          </a:prstGeom>
          <a:noFill/>
          <a:ln w="9525">
            <a:noFill/>
          </a:ln>
        </p:spPr>
      </p:pic>
      <p:pic>
        <p:nvPicPr>
          <p:cNvPr id="48134" name="图片 4" descr="C:\Users\Administrator\Documents\Tencent Files\199943894\Image\C2C\I~([H24ML3X2EA}AC9$VTA9.jpg"/>
          <p:cNvPicPr>
            <a:picLocks noChangeAspect="1"/>
          </p:cNvPicPr>
          <p:nvPr/>
        </p:nvPicPr>
        <p:blipFill>
          <a:blip r:embed="rId2"/>
          <a:stretch>
            <a:fillRect/>
          </a:stretch>
        </p:blipFill>
        <p:spPr>
          <a:xfrm>
            <a:off x="4306888" y="1314450"/>
            <a:ext cx="2219325" cy="2784475"/>
          </a:xfrm>
          <a:prstGeom prst="rect">
            <a:avLst/>
          </a:prstGeom>
          <a:noFill/>
          <a:ln w="9525">
            <a:noFill/>
          </a:ln>
        </p:spPr>
      </p:pic>
      <p:sp>
        <p:nvSpPr>
          <p:cNvPr id="9" name="文本框 8"/>
          <p:cNvSpPr txBox="1"/>
          <p:nvPr/>
        </p:nvSpPr>
        <p:spPr>
          <a:xfrm>
            <a:off x="523875" y="4179888"/>
            <a:ext cx="8242300" cy="2678113"/>
          </a:xfrm>
          <a:prstGeom prst="rect">
            <a:avLst/>
          </a:prstGeom>
          <a:noFill/>
          <a:ln w="9525">
            <a:noFill/>
            <a:miter/>
          </a:ln>
        </p:spPr>
        <p:txBody>
          <a:bodyPr>
            <a:spAutoFit/>
          </a:bodyPr>
          <a:lstStyle/>
          <a:p>
            <a:pPr marR="0" indent="457200" defTabSz="914400">
              <a:lnSpc>
                <a:spcPct val="150000"/>
              </a:lnSpc>
              <a:buClrTx/>
              <a:buSzTx/>
              <a:buFont typeface="Wingdings" panose="05000000000000000000" pitchFamily="2" charset="2"/>
              <a:buNone/>
              <a:defRPr/>
            </a:pPr>
            <a:r>
              <a:rPr kumimoji="0" lang="zh-CN" altLang="en-US" sz="2200" b="1" kern="1200" cap="none" spc="0" normalizeH="0" baseline="0" noProof="0" dirty="0">
                <a:latin typeface="微软雅黑" panose="020B0503020204020204" charset="-122"/>
                <a:ea typeface="微软雅黑" panose="020B0503020204020204" charset="-122"/>
                <a:cs typeface="+mn-cs"/>
              </a:rPr>
              <a:t>原因分析：</a:t>
            </a:r>
            <a:endParaRPr kumimoji="0" lang="zh-CN" altLang="en-US" sz="2200" b="1" kern="1200" cap="none" spc="0" normalizeH="0" baseline="0" noProof="0" dirty="0">
              <a:latin typeface="微软雅黑" panose="020B0503020204020204" charset="-122"/>
              <a:ea typeface="微软雅黑" panose="020B0503020204020204" charset="-122"/>
              <a:cs typeface="+mn-cs"/>
            </a:endParaRPr>
          </a:p>
          <a:p>
            <a:pPr marR="0" indent="457200" defTabSz="914400">
              <a:lnSpc>
                <a:spcPct val="150000"/>
              </a:lnSpc>
              <a:buClrTx/>
              <a:buSzTx/>
              <a:buFont typeface="Wingdings" panose="05000000000000000000" pitchFamily="2" charset="2"/>
              <a:buNone/>
              <a:defRPr/>
            </a:pPr>
            <a:r>
              <a:rPr kumimoji="0" lang="zh-CN" altLang="en-US" sz="2200" b="1" kern="1200" cap="none" spc="0" normalizeH="0" baseline="0" noProof="1">
                <a:latin typeface="微软雅黑" panose="020B0503020204020204" charset="-122"/>
                <a:ea typeface="微软雅黑" panose="020B0503020204020204" charset="-122"/>
                <a:cs typeface="+mn-ea"/>
                <a:sym typeface="+mn-ea"/>
              </a:rPr>
              <a:t>施工现场未严格落实支架搭设方案，支架搭设不规范，造成在混凝土浇筑过程中，支架不能承受混凝土荷载，杆件失稳，导致支架坍塌。</a:t>
            </a:r>
            <a:endParaRPr kumimoji="0" lang="zh-CN" altLang="en-US" sz="2200" b="1" kern="1200" cap="none" spc="0" normalizeH="0" baseline="0" noProof="1">
              <a:latin typeface="微软雅黑" panose="020B0503020204020204" charset="-122"/>
              <a:ea typeface="微软雅黑" panose="020B0503020204020204" charset="-122"/>
              <a:cs typeface="+mn-cs"/>
              <a:sym typeface="+mn-ea"/>
            </a:endParaRPr>
          </a:p>
          <a:p>
            <a:pPr marR="0" indent="457200" defTabSz="914400">
              <a:lnSpc>
                <a:spcPct val="150000"/>
              </a:lnSpc>
              <a:buClrTx/>
              <a:buSzTx/>
              <a:buFont typeface="Wingdings" panose="05000000000000000000" pitchFamily="2" charset="2"/>
              <a:buNone/>
              <a:defRPr/>
            </a:pPr>
            <a:endParaRPr kumimoji="0" lang="zh-CN" altLang="en-US" b="1" kern="1200" cap="none" spc="0" normalizeH="0" baseline="0" noProof="0" dirty="0">
              <a:latin typeface="微软雅黑" panose="020B0503020204020204" charset="-122"/>
              <a:ea typeface="微软雅黑" panose="020B0503020204020204" charset="-122"/>
              <a:cs typeface="+mn-cs"/>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9155" name="燕尾形 1"/>
          <p:cNvSpPr/>
          <p:nvPr/>
        </p:nvSpPr>
        <p:spPr>
          <a:xfrm>
            <a:off x="-34925" y="747713"/>
            <a:ext cx="3849688" cy="482600"/>
          </a:xfrm>
          <a:prstGeom prst="chevron">
            <a:avLst>
              <a:gd name="adj" fmla="val 50003"/>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挂篮倾翻事故案例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 name="文本框 4"/>
          <p:cNvSpPr txBox="1"/>
          <p:nvPr/>
        </p:nvSpPr>
        <p:spPr>
          <a:xfrm>
            <a:off x="384175" y="1455738"/>
            <a:ext cx="8242300" cy="4200525"/>
          </a:xfrm>
          <a:prstGeom prst="rect">
            <a:avLst/>
          </a:prstGeom>
          <a:noFill/>
          <a:ln w="9525">
            <a:noFill/>
            <a:miter/>
          </a:ln>
        </p:spPr>
        <p:txBody>
          <a:bodyPr>
            <a:spAutoFit/>
          </a:bodyPr>
          <a:lstStyle/>
          <a:p>
            <a:pPr marR="0" indent="457200" defTabSz="914400">
              <a:lnSpc>
                <a:spcPct val="150000"/>
              </a:lnSpc>
              <a:spcBef>
                <a:spcPts val="0"/>
              </a:spcBef>
              <a:buClr>
                <a:schemeClr val="hlink"/>
              </a:buClr>
              <a:buSzPct val="70000"/>
              <a:buFont typeface="Wingdings" panose="05000000000000000000" pitchFamily="2" charset="2"/>
              <a:buNone/>
              <a:defRPr/>
            </a:pPr>
            <a:r>
              <a:rPr kumimoji="0" lang="zh-CN" altLang="en-US" sz="2200" b="1" kern="1200" cap="none" spc="0" normalizeH="0" baseline="0" noProof="0" dirty="0">
                <a:latin typeface="微软雅黑" panose="020B0503020204020204" charset="-122"/>
                <a:ea typeface="微软雅黑" panose="020B0503020204020204" charset="-122"/>
                <a:cs typeface="+mn-cs"/>
              </a:rPr>
              <a:t>事故经过：</a:t>
            </a:r>
            <a:r>
              <a:rPr kumimoji="0" lang="zh-CN" altLang="en-US" sz="2200" b="1" kern="1200" cap="none" spc="0" normalizeH="0" baseline="0" noProof="0" dirty="0">
                <a:latin typeface="微软雅黑" panose="020B0503020204020204" charset="-122"/>
                <a:ea typeface="微软雅黑" panose="020B0503020204020204" charset="-122"/>
                <a:cs typeface="+mn-cs"/>
                <a:sym typeface="+mn-ea"/>
              </a:rPr>
              <a:t>2006年7月15日上午9点，某桥梁工程进行挂篮施工的准备工作，浮箱上的起吊机正在往0#块桥面上吊运万能杆件(吊物重1.5T，长2m)，当吊物上升到挂篮左侧上方时，站在0#块上的指挥人员指示吊车主臂向右旋转，以使吊物绕过挂篮落位于桥面上。在吊臂旋转的过程中，吊物的一端突然碰撞到支撑锚固蹬筋的千斤顶，并把千斤顶打倒，致使挂篮的两组后锚从横梁两端滑脱，挂篮失稳，整体从20m的高处坠落，正在挂兰上进行作业的7人随同挂篮一同坠入江中，3人获救，4人溺水死亡。</a:t>
            </a:r>
            <a:r>
              <a:rPr kumimoji="0" lang="zh-CN" altLang="en-US" kern="0" cap="none" spc="0" normalizeH="0" baseline="0" noProof="0" dirty="0">
                <a:effectLst>
                  <a:outerShdw blurRad="38100" dist="38100" dir="2700000" algn="tl">
                    <a:srgbClr val="000000"/>
                  </a:outerShdw>
                </a:effectLst>
                <a:latin typeface="+mn-lt"/>
                <a:ea typeface="+mn-ea"/>
                <a:cs typeface="+mn-cs"/>
                <a:sym typeface="+mn-ea"/>
              </a:rPr>
              <a:t>　　</a:t>
            </a:r>
            <a:endParaRPr kumimoji="0" b="1" kern="1200" cap="none" spc="0" normalizeH="0" baseline="0" noProof="1">
              <a:latin typeface="微软雅黑" panose="020B0503020204020204" charset="-122"/>
              <a:ea typeface="微软雅黑" panose="020B0503020204020204" charset="-122"/>
              <a:cs typeface="+mn-cs"/>
              <a:sym typeface="+mn-ea"/>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0179" name="燕尾形 1"/>
          <p:cNvSpPr/>
          <p:nvPr/>
        </p:nvSpPr>
        <p:spPr>
          <a:xfrm>
            <a:off x="-34925" y="747713"/>
            <a:ext cx="3797300" cy="482600"/>
          </a:xfrm>
          <a:prstGeom prst="chevron">
            <a:avLst>
              <a:gd name="adj" fmla="val 50015"/>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挂篮倾翻事故案例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pic>
        <p:nvPicPr>
          <p:cNvPr id="50181" name="图片 5" descr="温州挂篮事故.jpg"/>
          <p:cNvPicPr>
            <a:picLocks noChangeAspect="1"/>
          </p:cNvPicPr>
          <p:nvPr/>
        </p:nvPicPr>
        <p:blipFill>
          <a:blip r:embed="rId1"/>
          <a:srcRect r="27754" b="349"/>
          <a:stretch>
            <a:fillRect/>
          </a:stretch>
        </p:blipFill>
        <p:spPr>
          <a:xfrm>
            <a:off x="393700" y="1455738"/>
            <a:ext cx="3368675" cy="2620962"/>
          </a:xfrm>
          <a:prstGeom prst="rect">
            <a:avLst/>
          </a:prstGeom>
          <a:noFill/>
          <a:ln w="9525">
            <a:noFill/>
          </a:ln>
        </p:spPr>
      </p:pic>
      <p:pic>
        <p:nvPicPr>
          <p:cNvPr id="50182" name="图片 6" descr="u=3677577160,3163918700&amp;fm=23&amp;gp=0.jpg"/>
          <p:cNvPicPr>
            <a:picLocks noChangeAspect="1"/>
          </p:cNvPicPr>
          <p:nvPr/>
        </p:nvPicPr>
        <p:blipFill>
          <a:blip r:embed="rId2"/>
          <a:srcRect b="12589"/>
          <a:stretch>
            <a:fillRect/>
          </a:stretch>
        </p:blipFill>
        <p:spPr>
          <a:xfrm>
            <a:off x="4141788" y="1455738"/>
            <a:ext cx="4598987" cy="2663825"/>
          </a:xfrm>
          <a:prstGeom prst="rect">
            <a:avLst/>
          </a:prstGeom>
          <a:noFill/>
          <a:ln w="9525">
            <a:noFill/>
          </a:ln>
        </p:spPr>
      </p:pic>
      <p:sp>
        <p:nvSpPr>
          <p:cNvPr id="50183" name="文本框 6"/>
          <p:cNvSpPr txBox="1"/>
          <p:nvPr/>
        </p:nvSpPr>
        <p:spPr>
          <a:xfrm>
            <a:off x="384175" y="4076700"/>
            <a:ext cx="8242300" cy="2632075"/>
          </a:xfrm>
          <a:prstGeom prst="rect">
            <a:avLst/>
          </a:prstGeom>
          <a:noFill/>
          <a:ln w="9525">
            <a:noFill/>
          </a:ln>
        </p:spPr>
        <p:txBody>
          <a:bodyPr>
            <a:spAutoFit/>
          </a:bodyPr>
          <a:p>
            <a:pPr indent="457200">
              <a:lnSpc>
                <a:spcPct val="150000"/>
              </a:lnSpc>
              <a:buClr>
                <a:schemeClr val="hlink"/>
              </a:buClr>
              <a:buSzPct val="70000"/>
              <a:buFont typeface="Wingdings" panose="05000000000000000000" pitchFamily="2" charset="2"/>
              <a:buNone/>
            </a:pPr>
            <a:r>
              <a:rPr lang="zh-CN" altLang="en-US" sz="2200" b="1" dirty="0">
                <a:latin typeface="微软雅黑" panose="020B0503020204020204" charset="-122"/>
                <a:ea typeface="微软雅黑" panose="020B0503020204020204" charset="-122"/>
              </a:rPr>
              <a:t>原因分析：</a:t>
            </a:r>
            <a:endParaRPr lang="zh-CN" altLang="en-US" sz="2200" b="1" dirty="0">
              <a:latin typeface="微软雅黑" panose="020B0503020204020204" charset="-122"/>
              <a:ea typeface="微软雅黑" panose="020B0503020204020204" charset="-122"/>
            </a:endParaRPr>
          </a:p>
          <a:p>
            <a:pPr indent="457200">
              <a:lnSpc>
                <a:spcPct val="150000"/>
              </a:lnSpc>
              <a:buClr>
                <a:schemeClr val="hlink"/>
              </a:buClr>
              <a:buSzPct val="70000"/>
              <a:buFont typeface="Wingdings" panose="05000000000000000000" pitchFamily="2" charset="2"/>
              <a:buNone/>
            </a:pPr>
            <a:r>
              <a:rPr lang="zh-CN" altLang="en-US" sz="2200" b="1" dirty="0">
                <a:latin typeface="微软雅黑" panose="020B0503020204020204" charset="-122"/>
                <a:ea typeface="微软雅黑" panose="020B0503020204020204" charset="-122"/>
                <a:sym typeface="+mn-ea"/>
              </a:rPr>
              <a:t>吊车驾驶员在起吊作业过程中，指挥信号不明，当吊物偏移视线时，驾驶员仅凭感觉操纵旋转吊车主臂，致使吊物碰撞挂篮。</a:t>
            </a:r>
            <a:endParaRPr lang="zh-CN" altLang="en-US" sz="2200" b="1" dirty="0">
              <a:latin typeface="微软雅黑" panose="020B0503020204020204" charset="-122"/>
              <a:ea typeface="微软雅黑" panose="020B0503020204020204" charset="-122"/>
              <a:sym typeface="+mn-ea"/>
            </a:endParaRPr>
          </a:p>
          <a:p>
            <a:pPr indent="457200">
              <a:lnSpc>
                <a:spcPct val="150000"/>
              </a:lnSpc>
              <a:buClr>
                <a:schemeClr val="hlink"/>
              </a:buClr>
              <a:buSzPct val="70000"/>
              <a:buFont typeface="Wingdings" panose="05000000000000000000" pitchFamily="2" charset="2"/>
              <a:buNone/>
            </a:pPr>
            <a:r>
              <a:rPr lang="zh-CN" altLang="en-US" sz="2200" b="1" dirty="0">
                <a:latin typeface="微软雅黑" panose="020B0503020204020204" charset="-122"/>
                <a:ea typeface="微软雅黑" panose="020B0503020204020204" charset="-122"/>
                <a:sym typeface="+mn-ea"/>
              </a:rPr>
              <a:t>未制定“挂篮施工工艺方案”的情况下，仓促进行挂篮施工。</a:t>
            </a:r>
            <a:endParaRPr lang="zh-CN" altLang="en-US" sz="2200" b="1" dirty="0">
              <a:latin typeface="微软雅黑" panose="020B0503020204020204" charset="-122"/>
              <a:ea typeface="微软雅黑" panose="020B0503020204020204" charset="-122"/>
              <a:sym typeface="+mn-ea"/>
            </a:endParaRPr>
          </a:p>
          <a:p>
            <a:pPr indent="457200">
              <a:lnSpc>
                <a:spcPct val="150000"/>
              </a:lnSpc>
              <a:buClr>
                <a:schemeClr val="hlink"/>
              </a:buClr>
              <a:buSzPct val="70000"/>
              <a:buFont typeface="Wingdings" panose="05000000000000000000" pitchFamily="2" charset="2"/>
              <a:buNone/>
            </a:pPr>
            <a:r>
              <a:rPr lang="zh-CN" altLang="en-US" sz="2200" b="1" dirty="0">
                <a:latin typeface="微软雅黑" panose="020B0503020204020204" charset="-122"/>
                <a:ea typeface="微软雅黑" panose="020B0503020204020204" charset="-122"/>
                <a:sym typeface="+mn-ea"/>
              </a:rPr>
              <a:t>未按要求，对挂篮的四个锚固点进行锚固，只锚固了两个点。</a:t>
            </a:r>
            <a:endParaRPr lang="en-US" altLang="zh-CN" sz="2200" b="1" dirty="0">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1203" name="燕尾形 1"/>
          <p:cNvSpPr/>
          <p:nvPr/>
        </p:nvSpPr>
        <p:spPr>
          <a:xfrm>
            <a:off x="-34925" y="747713"/>
            <a:ext cx="4344988" cy="482600"/>
          </a:xfrm>
          <a:prstGeom prst="chevron">
            <a:avLst>
              <a:gd name="adj" fmla="val 5001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架桥机倾翻事故案例</a:t>
            </a:r>
            <a:endParaRPr lang="zh-CN" altLang="en-US"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1205" name="文本框 4"/>
          <p:cNvSpPr txBox="1"/>
          <p:nvPr/>
        </p:nvSpPr>
        <p:spPr>
          <a:xfrm>
            <a:off x="384175" y="1322388"/>
            <a:ext cx="8242300" cy="5181600"/>
          </a:xfrm>
          <a:prstGeom prst="rect">
            <a:avLst/>
          </a:prstGeom>
          <a:noFill/>
          <a:ln w="9525">
            <a:noFill/>
          </a:ln>
        </p:spPr>
        <p:txBody>
          <a:bodyPr>
            <a:spAutoFit/>
          </a:bodyPr>
          <a:p>
            <a:pPr indent="457200">
              <a:lnSpc>
                <a:spcPct val="150000"/>
              </a:lnSpc>
              <a:spcBef>
                <a:spcPct val="20000"/>
              </a:spcBef>
              <a:buSzPct val="65000"/>
              <a:buFont typeface="Wingdings 2" panose="05020102010507070707" pitchFamily="18" charset="2"/>
              <a:buNone/>
            </a:pPr>
            <a:r>
              <a:rPr lang="zh-CN" altLang="en-US" sz="2000" b="1" dirty="0">
                <a:latin typeface="微软雅黑" panose="020B0503020204020204" charset="-122"/>
                <a:ea typeface="微软雅黑" panose="020B0503020204020204" charset="-122"/>
              </a:rPr>
              <a:t>事故经过：</a:t>
            </a:r>
            <a:r>
              <a:rPr lang="en-US" altLang="zh-CN" sz="2000" b="1" dirty="0">
                <a:latin typeface="微软雅黑" panose="020B0503020204020204" charset="-122"/>
                <a:ea typeface="微软雅黑" panose="020B0503020204020204" charset="-122"/>
                <a:sym typeface="Arial" panose="020B0604020202020204" pitchFamily="34" charset="0"/>
              </a:rPr>
              <a:t>2009</a:t>
            </a:r>
            <a:r>
              <a:rPr lang="zh-CN" altLang="en-US" sz="2000" b="1" dirty="0">
                <a:latin typeface="微软雅黑" panose="020B0503020204020204" charset="-122"/>
                <a:ea typeface="微软雅黑" panose="020B0503020204020204" charset="-122"/>
                <a:sym typeface="Arial" panose="020B0604020202020204" pitchFamily="34" charset="0"/>
              </a:rPr>
              <a:t>年</a:t>
            </a:r>
            <a:r>
              <a:rPr lang="en-US" altLang="zh-CN" sz="2000" b="1" dirty="0">
                <a:latin typeface="微软雅黑" panose="020B0503020204020204" charset="-122"/>
                <a:ea typeface="微软雅黑" panose="020B0503020204020204" charset="-122"/>
                <a:sym typeface="Arial" panose="020B0604020202020204" pitchFamily="34" charset="0"/>
              </a:rPr>
              <a:t>9</a:t>
            </a:r>
            <a:r>
              <a:rPr lang="zh-CN" altLang="en-US" sz="2000" b="1" dirty="0">
                <a:latin typeface="微软雅黑" panose="020B0503020204020204" charset="-122"/>
                <a:ea typeface="微软雅黑" panose="020B0503020204020204" charset="-122"/>
                <a:sym typeface="Arial" panose="020B0604020202020204" pitchFamily="34" charset="0"/>
              </a:rPr>
              <a:t>月</a:t>
            </a:r>
            <a:r>
              <a:rPr lang="en-US" altLang="zh-CN" sz="2000" b="1" dirty="0">
                <a:latin typeface="微软雅黑" panose="020B0503020204020204" charset="-122"/>
                <a:ea typeface="微软雅黑" panose="020B0503020204020204" charset="-122"/>
                <a:sym typeface="Arial" panose="020B0604020202020204" pitchFamily="34" charset="0"/>
              </a:rPr>
              <a:t>1</a:t>
            </a:r>
            <a:r>
              <a:rPr lang="zh-CN" altLang="en-US" sz="2000" b="1" dirty="0">
                <a:latin typeface="微软雅黑" panose="020B0503020204020204" charset="-122"/>
                <a:ea typeface="微软雅黑" panose="020B0503020204020204" charset="-122"/>
                <a:sym typeface="Arial" panose="020B0604020202020204" pitchFamily="34" charset="0"/>
              </a:rPr>
              <a:t>日上午</a:t>
            </a:r>
            <a:r>
              <a:rPr lang="en-US" altLang="zh-CN" sz="2000" b="1" dirty="0">
                <a:latin typeface="微软雅黑" panose="020B0503020204020204" charset="-122"/>
                <a:ea typeface="微软雅黑" panose="020B0503020204020204" charset="-122"/>
                <a:sym typeface="Arial" panose="020B0604020202020204" pitchFamily="34" charset="0"/>
              </a:rPr>
              <a:t>7</a:t>
            </a:r>
            <a:r>
              <a:rPr lang="zh-CN" altLang="en-US" sz="2000" b="1" dirty="0">
                <a:latin typeface="微软雅黑" panose="020B0503020204020204" charset="-122"/>
                <a:ea typeface="微软雅黑" panose="020B0503020204020204" charset="-122"/>
                <a:sym typeface="Arial" panose="020B0604020202020204" pitchFamily="34" charset="0"/>
              </a:rPr>
              <a:t>时许，某单位现场施工队开始将前一天下午处于</a:t>
            </a:r>
            <a:r>
              <a:rPr lang="en-US" altLang="en-US" sz="2000" b="1" dirty="0">
                <a:latin typeface="微软雅黑" panose="020B0503020204020204" charset="-122"/>
                <a:ea typeface="微软雅黑" panose="020B0503020204020204" charset="-122"/>
                <a:sym typeface="Arial" panose="020B0604020202020204" pitchFamily="34" charset="0"/>
              </a:rPr>
              <a:t>X</a:t>
            </a:r>
            <a:r>
              <a:rPr lang="zh-CN" altLang="en-US" sz="2000" b="1" dirty="0">
                <a:latin typeface="微软雅黑" panose="020B0503020204020204" charset="-122"/>
                <a:ea typeface="微软雅黑" panose="020B0503020204020204" charset="-122"/>
                <a:sym typeface="Arial" panose="020B0604020202020204" pitchFamily="34" charset="0"/>
              </a:rPr>
              <a:t>桥梁第</a:t>
            </a:r>
            <a:r>
              <a:rPr lang="en-US" altLang="zh-CN" sz="2000" b="1" dirty="0">
                <a:latin typeface="微软雅黑" panose="020B0503020204020204" charset="-122"/>
                <a:ea typeface="微软雅黑" panose="020B0503020204020204" charset="-122"/>
                <a:sym typeface="Arial" panose="020B0604020202020204" pitchFamily="34" charset="0"/>
              </a:rPr>
              <a:t>13</a:t>
            </a:r>
            <a:r>
              <a:rPr lang="zh-CN" altLang="en-US" sz="2000" b="1" dirty="0">
                <a:latin typeface="微软雅黑" panose="020B0503020204020204" charset="-122"/>
                <a:ea typeface="微软雅黑" panose="020B0503020204020204" charset="-122"/>
                <a:sym typeface="Arial" panose="020B0604020202020204" pitchFamily="34" charset="0"/>
              </a:rPr>
              <a:t>墩台和第</a:t>
            </a:r>
            <a:r>
              <a:rPr lang="en-US" altLang="zh-CN" sz="2000" b="1" dirty="0">
                <a:latin typeface="微软雅黑" panose="020B0503020204020204" charset="-122"/>
                <a:ea typeface="微软雅黑" panose="020B0503020204020204" charset="-122"/>
                <a:sym typeface="Arial" panose="020B0604020202020204" pitchFamily="34" charset="0"/>
              </a:rPr>
              <a:t>14</a:t>
            </a:r>
            <a:r>
              <a:rPr lang="zh-CN" altLang="en-US" sz="2000" b="1" dirty="0">
                <a:latin typeface="微软雅黑" panose="020B0503020204020204" charset="-122"/>
                <a:ea typeface="微软雅黑" panose="020B0503020204020204" charset="-122"/>
                <a:sym typeface="Arial" panose="020B0604020202020204" pitchFamily="34" charset="0"/>
              </a:rPr>
              <a:t>墩台之间桥孔悬挂状态的</a:t>
            </a:r>
            <a:r>
              <a:rPr lang="en-US" altLang="zh-CN" sz="2000" b="1" dirty="0">
                <a:latin typeface="微软雅黑" panose="020B0503020204020204" charset="-122"/>
                <a:ea typeface="微软雅黑" panose="020B0503020204020204" charset="-122"/>
                <a:sym typeface="Arial" panose="020B0604020202020204" pitchFamily="34" charset="0"/>
              </a:rPr>
              <a:t>T</a:t>
            </a:r>
            <a:r>
              <a:rPr lang="zh-CN" altLang="en-US" sz="2000" b="1" dirty="0">
                <a:latin typeface="微软雅黑" panose="020B0503020204020204" charset="-122"/>
                <a:ea typeface="微软雅黑" panose="020B0503020204020204" charset="-122"/>
                <a:sym typeface="Arial" panose="020B0604020202020204" pitchFamily="34" charset="0"/>
              </a:rPr>
              <a:t>型边梁吊装作业，即从桥面纵向中心线</a:t>
            </a:r>
            <a:r>
              <a:rPr lang="en-US" altLang="zh-CN" sz="2000" b="1" dirty="0">
                <a:latin typeface="微软雅黑" panose="020B0503020204020204" charset="-122"/>
                <a:ea typeface="微软雅黑" panose="020B0503020204020204" charset="-122"/>
                <a:sym typeface="Arial" panose="020B0604020202020204" pitchFamily="34" charset="0"/>
              </a:rPr>
              <a:t>3</a:t>
            </a:r>
            <a:r>
              <a:rPr lang="zh-CN" altLang="en-US" sz="2000" b="1" dirty="0">
                <a:latin typeface="微软雅黑" panose="020B0503020204020204" charset="-122"/>
                <a:ea typeface="微软雅黑" panose="020B0503020204020204" charset="-122"/>
                <a:sym typeface="Arial" panose="020B0604020202020204" pitchFamily="34" charset="0"/>
              </a:rPr>
              <a:t>号位置向桥面南侧</a:t>
            </a:r>
            <a:r>
              <a:rPr lang="en-US" altLang="zh-CN" sz="2000" b="1" dirty="0">
                <a:latin typeface="微软雅黑" panose="020B0503020204020204" charset="-122"/>
                <a:ea typeface="微软雅黑" panose="020B0503020204020204" charset="-122"/>
                <a:sym typeface="Arial" panose="020B0604020202020204" pitchFamily="34" charset="0"/>
              </a:rPr>
              <a:t>2</a:t>
            </a:r>
            <a:r>
              <a:rPr lang="zh-CN" altLang="en-US" sz="2000" b="1" dirty="0">
                <a:latin typeface="微软雅黑" panose="020B0503020204020204" charset="-122"/>
                <a:ea typeface="微软雅黑" panose="020B0503020204020204" charset="-122"/>
                <a:sym typeface="Arial" panose="020B0604020202020204" pitchFamily="34" charset="0"/>
              </a:rPr>
              <a:t>号位置移动，并准备最终将</a:t>
            </a:r>
            <a:r>
              <a:rPr lang="en-US" altLang="zh-CN" sz="2000" b="1" dirty="0">
                <a:latin typeface="微软雅黑" panose="020B0503020204020204" charset="-122"/>
                <a:ea typeface="微软雅黑" panose="020B0503020204020204" charset="-122"/>
                <a:sym typeface="Arial" panose="020B0604020202020204" pitchFamily="34" charset="0"/>
              </a:rPr>
              <a:t>T</a:t>
            </a:r>
            <a:r>
              <a:rPr lang="zh-CN" altLang="en-US" sz="2000" b="1" dirty="0">
                <a:latin typeface="微软雅黑" panose="020B0503020204020204" charset="-122"/>
                <a:ea typeface="微软雅黑" panose="020B0503020204020204" charset="-122"/>
                <a:sym typeface="Arial" panose="020B0604020202020204" pitchFamily="34" charset="0"/>
              </a:rPr>
              <a:t>型边梁停放并定位在桥面南侧最边缘</a:t>
            </a:r>
            <a:r>
              <a:rPr lang="en-US" altLang="zh-CN" sz="2000" b="1" dirty="0">
                <a:latin typeface="微软雅黑" panose="020B0503020204020204" charset="-122"/>
                <a:ea typeface="微软雅黑" panose="020B0503020204020204" charset="-122"/>
                <a:sym typeface="Arial" panose="020B0604020202020204" pitchFamily="34" charset="0"/>
              </a:rPr>
              <a:t>1</a:t>
            </a:r>
            <a:r>
              <a:rPr lang="zh-CN" altLang="en-US" sz="2000" b="1" dirty="0">
                <a:latin typeface="微软雅黑" panose="020B0503020204020204" charset="-122"/>
                <a:ea typeface="微软雅黑" panose="020B0503020204020204" charset="-122"/>
                <a:sym typeface="Arial" panose="020B0604020202020204" pitchFamily="34" charset="0"/>
              </a:rPr>
              <a:t>号位置。</a:t>
            </a:r>
            <a:endParaRPr lang="zh-CN" altLang="en-US" sz="2000" b="1" dirty="0">
              <a:latin typeface="微软雅黑" panose="020B0503020204020204" charset="-122"/>
              <a:ea typeface="微软雅黑" panose="020B0503020204020204" charset="-122"/>
              <a:sym typeface="Arial" panose="020B0604020202020204" pitchFamily="34" charset="0"/>
            </a:endParaRPr>
          </a:p>
          <a:p>
            <a:pPr indent="457200">
              <a:lnSpc>
                <a:spcPct val="150000"/>
              </a:lnSpc>
              <a:spcBef>
                <a:spcPct val="20000"/>
              </a:spcBef>
              <a:buSzPct val="65000"/>
              <a:buFont typeface="Wingdings 2" panose="05020102010507070707" pitchFamily="18" charset="2"/>
              <a:buNone/>
            </a:pPr>
            <a:r>
              <a:rPr lang="zh-CN" altLang="en-US" sz="2000" b="1" dirty="0">
                <a:latin typeface="微软雅黑" panose="020B0503020204020204" charset="-122"/>
                <a:ea typeface="微软雅黑" panose="020B0503020204020204" charset="-122"/>
                <a:sym typeface="Arial" panose="020B0604020202020204" pitchFamily="34" charset="0"/>
              </a:rPr>
              <a:t> 横梁天车向上提升过程中，听到支撑梁断裂声，紧接着T型梁开始由北向南倾倒，由于T型梁设计抗弯力矩主要在T型梁纵向方向，横向方向抗弯力矩较小。受自身重力产生的弯曲力矩的作用，T型梁的翼板从中间开始断裂，继而东西两段相继坠落地面。受T型梁下坠重力的作用，相连的捆梁钢丝绳向上滑脱后，强大的惯性力通过滑轮组钢丝绳将两组主横梁纵移天车的支撑连接剪断，并随后从架桥机南北导梁之间坠落地面；站在T型梁上的其他5名工人坠落地面，当场死亡。</a:t>
            </a:r>
            <a:endParaRPr lang="zh-CN" altLang="en-US" sz="1800" b="1" dirty="0">
              <a:latin typeface="微软雅黑" panose="020B0503020204020204" charset="-122"/>
              <a:ea typeface="微软雅黑" panose="020B0503020204020204" charset="-122"/>
              <a:sym typeface="Arial" panose="020B0604020202020204" pitchFamily="3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0244" name="燕尾形 8"/>
          <p:cNvSpPr/>
          <p:nvPr/>
        </p:nvSpPr>
        <p:spPr>
          <a:xfrm>
            <a:off x="-34925" y="747713"/>
            <a:ext cx="3411538" cy="482600"/>
          </a:xfrm>
          <a:prstGeom prst="chevron">
            <a:avLst>
              <a:gd name="adj" fmla="val 50039"/>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桥梁的定义及组成</a:t>
            </a:r>
            <a:endParaRPr lang="zh-CN" altLang="en-US" b="1" dirty="0">
              <a:solidFill>
                <a:schemeClr val="bg1"/>
              </a:solidFill>
              <a:latin typeface="微软雅黑" panose="020B0503020204020204" charset="-122"/>
              <a:ea typeface="微软雅黑" panose="020B0503020204020204" charset="-122"/>
            </a:endParaRPr>
          </a:p>
        </p:txBody>
      </p:sp>
      <p:sp>
        <p:nvSpPr>
          <p:cNvPr id="10245" name="文本框 9"/>
          <p:cNvSpPr txBox="1"/>
          <p:nvPr/>
        </p:nvSpPr>
        <p:spPr>
          <a:xfrm>
            <a:off x="377825" y="1304925"/>
            <a:ext cx="7891463" cy="3905250"/>
          </a:xfrm>
          <a:prstGeom prst="rect">
            <a:avLst/>
          </a:prstGeom>
          <a:noFill/>
          <a:ln w="9525">
            <a:noFill/>
          </a:ln>
        </p:spPr>
        <p:txBody>
          <a:bodyPr>
            <a:spAutoFit/>
          </a:bodyPr>
          <a:p>
            <a:pPr indent="457200" eaLnBrk="1" hangingPunct="1">
              <a:lnSpc>
                <a:spcPct val="150000"/>
              </a:lnSpc>
              <a:buFont typeface="Wingdings" panose="05000000000000000000" pitchFamily="2" charset="2"/>
              <a:buNone/>
            </a:pPr>
            <a:r>
              <a:rPr lang="zh-CN" altLang="en-US" b="1" dirty="0">
                <a:latin typeface="微软雅黑" panose="020B0503020204020204" charset="-122"/>
                <a:ea typeface="微软雅黑" panose="020B0503020204020204" charset="-122"/>
              </a:rPr>
              <a:t>桥梁，指横跨、架设在江河、湖海、交通道路等上方，使车辆行人等能顺利通行的建筑物。 </a:t>
            </a:r>
            <a:endParaRPr lang="en-US" altLang="zh-CN" b="1" dirty="0">
              <a:latin typeface="微软雅黑" panose="020B0503020204020204" charset="-122"/>
              <a:ea typeface="微软雅黑" panose="020B0503020204020204" charset="-122"/>
            </a:endParaRPr>
          </a:p>
          <a:p>
            <a:pPr indent="457200" eaLnBrk="1" hangingPunct="1">
              <a:lnSpc>
                <a:spcPct val="150000"/>
              </a:lnSpc>
              <a:buFont typeface="Wingdings" panose="05000000000000000000" pitchFamily="2" charset="2"/>
              <a:buNone/>
            </a:pPr>
            <a:r>
              <a:rPr lang="zh-CN" altLang="en-US" b="1" dirty="0">
                <a:latin typeface="微软雅黑" panose="020B0503020204020204" charset="-122"/>
                <a:ea typeface="微软雅黑" panose="020B0503020204020204" charset="-122"/>
              </a:rPr>
              <a:t>桥梁一般由上部构造、下部结构、支座和附属构造物组成，上部结构又称桥跨结构，是跨越障碍的主要结构;下部结构包括桥台、桥墩和基础;支座为桥跨结构与桥墩或桥台的支承处所设置的传力装置;附属构造物则指桥头搭板、锥形护坡、护岸、导流工程等。</a:t>
            </a:r>
            <a:endParaRPr lang="zh-CN" altLang="en-US" b="1"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2228" name="燕尾形 1"/>
          <p:cNvSpPr/>
          <p:nvPr/>
        </p:nvSpPr>
        <p:spPr>
          <a:xfrm>
            <a:off x="-34925" y="747713"/>
            <a:ext cx="4344988" cy="482600"/>
          </a:xfrm>
          <a:prstGeom prst="chevron">
            <a:avLst>
              <a:gd name="adj" fmla="val 5001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架桥机倾翻事故案例</a:t>
            </a:r>
            <a:endParaRPr lang="zh-CN" altLang="en-US" b="1" dirty="0">
              <a:solidFill>
                <a:schemeClr val="bg1"/>
              </a:solidFill>
              <a:latin typeface="微软雅黑" panose="020B0503020204020204" charset="-122"/>
              <a:ea typeface="微软雅黑" panose="020B0503020204020204" charset="-122"/>
            </a:endParaRPr>
          </a:p>
        </p:txBody>
      </p:sp>
      <p:pic>
        <p:nvPicPr>
          <p:cNvPr id="52229" name="图片 3" descr="IMG_0802_调整大小.JPG"/>
          <p:cNvPicPr>
            <a:picLocks noChangeAspect="1"/>
          </p:cNvPicPr>
          <p:nvPr/>
        </p:nvPicPr>
        <p:blipFill>
          <a:blip r:embed="rId1"/>
          <a:stretch>
            <a:fillRect/>
          </a:stretch>
        </p:blipFill>
        <p:spPr>
          <a:xfrm>
            <a:off x="1143000" y="1525588"/>
            <a:ext cx="6500813" cy="4876800"/>
          </a:xfrm>
          <a:prstGeom prst="rect">
            <a:avLst/>
          </a:prstGeom>
          <a:noFill/>
          <a:ln w="9525">
            <a:noFill/>
          </a:ln>
        </p:spPr>
      </p:pic>
      <p:cxnSp>
        <p:nvCxnSpPr>
          <p:cNvPr id="18" name="直接箭头连接符 17"/>
          <p:cNvCxnSpPr>
            <a:stCxn id="20" idx="2"/>
          </p:cNvCxnSpPr>
          <p:nvPr/>
        </p:nvCxnSpPr>
        <p:spPr>
          <a:xfrm rot="16200000" flipH="1">
            <a:off x="3756819" y="3425031"/>
            <a:ext cx="773113" cy="1428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5400000">
            <a:off x="892969" y="3490119"/>
            <a:ext cx="1143000" cy="7143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571875" y="2740025"/>
            <a:ext cx="998538" cy="3698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3</a:t>
            </a:r>
            <a:r>
              <a:rPr kumimoji="0" lang="zh-CN" altLang="en-US"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号位置</a:t>
            </a: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1" name="矩形 20"/>
          <p:cNvSpPr/>
          <p:nvPr/>
        </p:nvSpPr>
        <p:spPr>
          <a:xfrm>
            <a:off x="1143000" y="2525713"/>
            <a:ext cx="998538" cy="3698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1</a:t>
            </a:r>
            <a:r>
              <a:rPr kumimoji="0" lang="zh-CN" altLang="en-US"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号位置</a:t>
            </a: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2" name="矩形 21"/>
          <p:cNvSpPr/>
          <p:nvPr/>
        </p:nvSpPr>
        <p:spPr>
          <a:xfrm>
            <a:off x="3071813" y="2025650"/>
            <a:ext cx="998538" cy="369888"/>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2</a:t>
            </a:r>
            <a:r>
              <a:rPr kumimoji="0" lang="zh-CN" altLang="en-US" sz="1800" b="1" i="0" u="none" strike="noStrike" kern="1200" cap="all" spc="0" normalizeH="0" baseline="0" noProof="0" dirty="0">
                <a:ln w="6350">
                  <a:noFill/>
                </a:ln>
                <a:solidFill>
                  <a:srgbClr val="FF0000"/>
                </a:solidFill>
                <a:effectLst>
                  <a:outerShdw blurRad="127000" dist="200000" dir="2700000" algn="tl" rotWithShape="0">
                    <a:srgbClr val="000000">
                      <a:alpha val="30000"/>
                    </a:srgbClr>
                  </a:outerShdw>
                </a:effectLst>
                <a:uLnTx/>
                <a:uFillTx/>
                <a:latin typeface="+mj-ea"/>
                <a:ea typeface="+mn-ea"/>
                <a:cs typeface="+mn-cs"/>
              </a:rPr>
              <a:t>号位置</a:t>
            </a: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cxnSp>
        <p:nvCxnSpPr>
          <p:cNvPr id="23" name="直接箭头连接符 22"/>
          <p:cNvCxnSpPr>
            <a:stCxn id="22" idx="2"/>
          </p:cNvCxnSpPr>
          <p:nvPr/>
        </p:nvCxnSpPr>
        <p:spPr>
          <a:xfrm rot="5400000">
            <a:off x="2613819" y="2853531"/>
            <a:ext cx="1416050" cy="5000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图片 3" descr="IMG_1166_调整大小.JPG"/>
          <p:cNvPicPr>
            <a:picLocks noChangeAspect="1"/>
          </p:cNvPicPr>
          <p:nvPr/>
        </p:nvPicPr>
        <p:blipFill>
          <a:blip r:embed="rId1"/>
          <a:stretch>
            <a:fillRect/>
          </a:stretch>
        </p:blipFill>
        <p:spPr>
          <a:xfrm>
            <a:off x="1036638" y="1493838"/>
            <a:ext cx="6448425" cy="4835525"/>
          </a:xfrm>
          <a:prstGeom prst="rect">
            <a:avLst/>
          </a:prstGeom>
          <a:noFill/>
          <a:ln w="9525">
            <a:noFill/>
          </a:ln>
        </p:spPr>
      </p:pic>
      <p:sp>
        <p:nvSpPr>
          <p:cNvPr id="3" name="文本框 2"/>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4" name="文本框 3"/>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3253" name="燕尾形 1"/>
          <p:cNvSpPr/>
          <p:nvPr/>
        </p:nvSpPr>
        <p:spPr>
          <a:xfrm>
            <a:off x="-34925" y="747713"/>
            <a:ext cx="4344988" cy="482600"/>
          </a:xfrm>
          <a:prstGeom prst="chevron">
            <a:avLst>
              <a:gd name="adj" fmla="val 5001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架桥机倾翻事故案例</a:t>
            </a:r>
            <a:endParaRPr lang="zh-CN" altLang="en-US" b="1" dirty="0">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3" name="文本框 2"/>
          <p:cNvSpPr txBox="1"/>
          <p:nvPr/>
        </p:nvSpPr>
        <p:spPr>
          <a:xfrm>
            <a:off x="4505325" y="115888"/>
            <a:ext cx="4548188"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三、桥梁施工安全事故案例剖析</a:t>
            </a:r>
            <a:endParaRPr kumimoji="0" lang="zh-CN" altLang="zh-CN" b="1" kern="1200" cap="none" spc="0" normalizeH="0" baseline="0" noProof="1">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54276" name="燕尾形 1"/>
          <p:cNvSpPr/>
          <p:nvPr/>
        </p:nvSpPr>
        <p:spPr>
          <a:xfrm>
            <a:off x="-34925" y="747713"/>
            <a:ext cx="4344988" cy="482600"/>
          </a:xfrm>
          <a:prstGeom prst="chevron">
            <a:avLst>
              <a:gd name="adj" fmla="val 50018"/>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架桥机倾翻事故案例</a:t>
            </a:r>
            <a:endParaRPr lang="zh-CN" altLang="en-US"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512763" y="1230313"/>
            <a:ext cx="8242300" cy="5832475"/>
          </a:xfrm>
          <a:prstGeom prst="rect">
            <a:avLst/>
          </a:prstGeom>
          <a:noFill/>
          <a:ln w="9525">
            <a:noFill/>
            <a:miter/>
          </a:ln>
        </p:spPr>
        <p:txBody>
          <a:bodyPr>
            <a:spAutoFit/>
          </a:bodyPr>
          <a:lstStyle/>
          <a:p>
            <a:pPr marR="0" indent="457200" defTabSz="914400" fontAlgn="auto">
              <a:lnSpc>
                <a:spcPct val="150000"/>
              </a:lnSpc>
              <a:spcBef>
                <a:spcPct val="20000"/>
              </a:spcBef>
              <a:spcAft>
                <a:spcPts val="0"/>
              </a:spcAft>
              <a:buClr>
                <a:schemeClr val="tx1">
                  <a:shade val="95000"/>
                </a:schemeClr>
              </a:buClr>
              <a:buSzPct val="65000"/>
              <a:buFont typeface="Wingdings 2" panose="05020102010507070707"/>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原因分析：</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a:p>
            <a:pPr marR="0" indent="457200" defTabSz="914400" fontAlgn="auto">
              <a:lnSpc>
                <a:spcPct val="150000"/>
              </a:lnSpc>
              <a:spcBef>
                <a:spcPct val="20000"/>
              </a:spcBef>
              <a:spcAft>
                <a:spcPts val="0"/>
              </a:spcAft>
              <a:buClr>
                <a:schemeClr val="tx1">
                  <a:shade val="95000"/>
                </a:schemeClr>
              </a:buClr>
              <a:buSzPct val="65000"/>
              <a:buFont typeface="Wingdings 2" panose="05020102010507070707"/>
              <a:buNone/>
              <a:defRPr/>
            </a:pPr>
            <a:r>
              <a:rPr kumimoji="0" lang="zh-CN" altLang="en-US" sz="2000" b="1" kern="1200" cap="none" spc="0" normalizeH="0" baseline="0" noProof="0" dirty="0">
                <a:latin typeface="微软雅黑" panose="020B0503020204020204" charset="-122"/>
                <a:ea typeface="微软雅黑" panose="020B0503020204020204" charset="-122"/>
                <a:cs typeface="+mn-cs"/>
                <a:sym typeface="+mn-ea"/>
              </a:rPr>
              <a:t>直接原因：调整T型梁就位过程中，提升吊点钢丝绳的误操作，继而导致T型梁翻转、断裂、坠落。</a:t>
            </a:r>
            <a:endParaRPr kumimoji="0" lang="zh-CN" altLang="en-US" sz="2000" b="1" kern="1200" cap="none" spc="0" normalizeH="0" baseline="0" noProof="0" dirty="0">
              <a:latin typeface="微软雅黑" panose="020B0503020204020204" charset="-122"/>
              <a:ea typeface="微软雅黑" panose="020B0503020204020204" charset="-122"/>
              <a:cs typeface="+mn-cs"/>
              <a:sym typeface="+mn-ea"/>
            </a:endParaRPr>
          </a:p>
          <a:p>
            <a:pPr marR="0" indent="457200" defTabSz="914400" fontAlgn="auto">
              <a:lnSpc>
                <a:spcPct val="150000"/>
              </a:lnSpc>
              <a:spcBef>
                <a:spcPct val="20000"/>
              </a:spcBef>
              <a:spcAft>
                <a:spcPts val="0"/>
              </a:spcAft>
              <a:buClr>
                <a:schemeClr val="tx1">
                  <a:shade val="95000"/>
                </a:schemeClr>
              </a:buClr>
              <a:buSzPct val="65000"/>
              <a:buFont typeface="Wingdings 2" panose="05020102010507070707"/>
              <a:buNone/>
              <a:defRPr/>
            </a:pPr>
            <a:r>
              <a:rPr kumimoji="0" lang="zh-CN" altLang="en-US" sz="2000" b="1" kern="1200" cap="none" spc="0" normalizeH="0" baseline="0" noProof="0" dirty="0">
                <a:latin typeface="微软雅黑" panose="020B0503020204020204" charset="-122"/>
                <a:ea typeface="微软雅黑" panose="020B0503020204020204" charset="-122"/>
                <a:cs typeface="+mn-cs"/>
                <a:sym typeface="+mn-ea"/>
              </a:rPr>
              <a:t>间接原因：一是企业2009年5月份开始安装使用架桥机，直到事故发生，一直未履行告知和检验验收手续，该设备未经安装验收，未经注册就投入使用。架桥机操作人员未经过培训，无特种设备操作证。</a:t>
            </a:r>
            <a:endParaRPr kumimoji="0" lang="zh-CN" altLang="en-US" sz="1800" b="1" kern="1200" cap="none" spc="0" normalizeH="0" baseline="0" noProof="0" dirty="0">
              <a:latin typeface="微软雅黑" panose="020B0503020204020204" charset="-122"/>
              <a:ea typeface="微软雅黑" panose="020B0503020204020204" charset="-122"/>
              <a:cs typeface="+mn-cs"/>
              <a:sym typeface="+mn-ea"/>
            </a:endParaRPr>
          </a:p>
          <a:p>
            <a:pPr marR="0" indent="457200" defTabSz="914400" fontAlgn="auto">
              <a:lnSpc>
                <a:spcPct val="150000"/>
              </a:lnSpc>
              <a:spcBef>
                <a:spcPct val="20000"/>
              </a:spcBef>
              <a:spcAft>
                <a:spcPts val="0"/>
              </a:spcAft>
              <a:buClr>
                <a:schemeClr val="tx1">
                  <a:shade val="95000"/>
                </a:schemeClr>
              </a:buClr>
              <a:buSzPct val="65000"/>
              <a:buFont typeface="Wingdings 2" panose="05020102010507070707"/>
              <a:buNone/>
              <a:defRPr/>
            </a:pPr>
            <a:r>
              <a:rPr kumimoji="0" lang="zh-CN" altLang="en-US" sz="2000" b="1" kern="1200" cap="none" spc="0" normalizeH="0" baseline="0" noProof="0" dirty="0">
                <a:latin typeface="微软雅黑" panose="020B0503020204020204" charset="-122"/>
                <a:ea typeface="微软雅黑" panose="020B0503020204020204" charset="-122"/>
                <a:cs typeface="+mn-cs"/>
                <a:sym typeface="+mn-ea"/>
              </a:rPr>
              <a:t>   二是企业现场施工队伍更替频繁，安全教育落实不到位，培训不到位，现场工人安全作业意识淡薄，架桥机设备维修检修、校验不到位。</a:t>
            </a:r>
            <a:endParaRPr kumimoji="0" lang="zh-CN" altLang="en-US" sz="1800" b="1" kern="1200" cap="none" spc="0" normalizeH="0" baseline="0" noProof="0" dirty="0">
              <a:latin typeface="微软雅黑" panose="020B0503020204020204" charset="-122"/>
              <a:ea typeface="微软雅黑" panose="020B0503020204020204" charset="-122"/>
              <a:cs typeface="+mn-cs"/>
              <a:sym typeface="+mn-ea"/>
            </a:endParaRPr>
          </a:p>
          <a:p>
            <a:pPr marR="0" indent="457200" defTabSz="914400" fontAlgn="auto">
              <a:lnSpc>
                <a:spcPct val="150000"/>
              </a:lnSpc>
              <a:spcBef>
                <a:spcPct val="20000"/>
              </a:spcBef>
              <a:spcAft>
                <a:spcPts val="0"/>
              </a:spcAft>
              <a:buClr>
                <a:schemeClr val="tx1">
                  <a:shade val="95000"/>
                </a:schemeClr>
              </a:buClr>
              <a:buSzPct val="65000"/>
              <a:buFont typeface="Wingdings 2" panose="05020102010507070707"/>
              <a:buNone/>
              <a:defRPr/>
            </a:pPr>
            <a:r>
              <a:rPr kumimoji="0" lang="zh-CN" altLang="en-US" sz="2000" b="1" kern="1200" cap="none" spc="0" normalizeH="0" baseline="0" noProof="0" dirty="0">
                <a:latin typeface="微软雅黑" panose="020B0503020204020204" charset="-122"/>
                <a:ea typeface="微软雅黑" panose="020B0503020204020204" charset="-122"/>
                <a:cs typeface="+mn-cs"/>
                <a:sym typeface="+mn-ea"/>
              </a:rPr>
              <a:t>   三是从现场测量角度看，架桥机纵向走偏，横向轨道端部未安装止挡器，架桥机跨距移装、每次吊装梁后的校检、检查未能按工艺要求落实到位，也缺少有效的作业和安全管理记录。 </a:t>
            </a:r>
            <a:endParaRPr kumimoji="0" lang="zh-CN" altLang="en-US" sz="1800" b="1" kern="1200" cap="none" spc="0" normalizeH="0" baseline="0" noProof="0" dirty="0">
              <a:latin typeface="微软雅黑" panose="020B0503020204020204" charset="-122"/>
              <a:ea typeface="微软雅黑" panose="020B0503020204020204" charset="-122"/>
              <a:cs typeface="+mn-cs"/>
              <a:sym typeface="+mn-ea"/>
            </a:endParaRPr>
          </a:p>
          <a:p>
            <a:pPr marR="0" indent="457200" defTabSz="914400" fontAlgn="auto">
              <a:lnSpc>
                <a:spcPct val="150000"/>
              </a:lnSpc>
              <a:buClrTx/>
              <a:buSzTx/>
              <a:buFont typeface="Wingdings" panose="05000000000000000000" pitchFamily="2" charset="2"/>
              <a:buNone/>
              <a:defRPr/>
            </a:pPr>
            <a:endParaRPr kumimoji="0" lang="zh-CN" altLang="en-US" sz="1800" b="1" kern="1200" cap="none" spc="0" normalizeH="0" baseline="0" noProof="0" dirty="0">
              <a:latin typeface="微软雅黑" panose="020B0503020204020204" charset="-122"/>
              <a:ea typeface="微软雅黑" panose="020B0503020204020204" charset="-122"/>
              <a:cs typeface="+mn-cs"/>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1268" name="燕尾形 1"/>
          <p:cNvSpPr/>
          <p:nvPr/>
        </p:nvSpPr>
        <p:spPr>
          <a:xfrm>
            <a:off x="-34925" y="747713"/>
            <a:ext cx="3141663" cy="482600"/>
          </a:xfrm>
          <a:prstGeom prst="chevron">
            <a:avLst>
              <a:gd name="adj" fmla="val 50029"/>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桥梁的类型</a:t>
            </a:r>
            <a:endParaRPr lang="zh-CN" altLang="en-US" b="1" dirty="0">
              <a:solidFill>
                <a:schemeClr val="bg1"/>
              </a:solidFill>
              <a:latin typeface="微软雅黑" panose="020B0503020204020204" charset="-122"/>
              <a:ea typeface="微软雅黑" panose="020B0503020204020204" charset="-122"/>
            </a:endParaRPr>
          </a:p>
        </p:txBody>
      </p:sp>
      <p:sp>
        <p:nvSpPr>
          <p:cNvPr id="11269" name="文本框 2"/>
          <p:cNvSpPr txBox="1"/>
          <p:nvPr/>
        </p:nvSpPr>
        <p:spPr>
          <a:xfrm>
            <a:off x="511175" y="1511300"/>
            <a:ext cx="8164513" cy="1200150"/>
          </a:xfrm>
          <a:prstGeom prst="rect">
            <a:avLst/>
          </a:prstGeom>
          <a:noFill/>
          <a:ln w="9525">
            <a:noFill/>
          </a:ln>
        </p:spPr>
        <p:txBody>
          <a:bodyPr>
            <a:spAutoFit/>
          </a:bodyPr>
          <a:p>
            <a:pPr indent="457200" eaLnBrk="1" hangingPunct="1">
              <a:lnSpc>
                <a:spcPct val="150000"/>
              </a:lnSpc>
              <a:buFont typeface="Wingdings" panose="05000000000000000000" pitchFamily="2" charset="2"/>
              <a:buNone/>
            </a:pPr>
            <a:r>
              <a:rPr lang="zh-CN" altLang="en-US" b="1" dirty="0">
                <a:latin typeface="微软雅黑" panose="020B0503020204020204" charset="-122"/>
                <a:ea typeface="微软雅黑" panose="020B0503020204020204" charset="-122"/>
                <a:sym typeface="Arial" panose="020B0604020202020204" pitchFamily="34" charset="0"/>
              </a:rPr>
              <a:t>桥梁</a:t>
            </a:r>
            <a:r>
              <a:rPr lang="zh-CN" altLang="en-US" b="1" dirty="0">
                <a:latin typeface="微软雅黑" panose="020B0503020204020204" charset="-122"/>
                <a:ea typeface="微软雅黑" panose="020B0503020204020204" charset="-122"/>
              </a:rPr>
              <a:t>结构从力学上归纳分为梁式、拱式、悬吊式三种基本体系以及他们之间的各种组合结构。</a:t>
            </a:r>
            <a:endParaRPr lang="zh-CN" altLang="en-US" sz="2000" b="1" dirty="0">
              <a:latin typeface="微软雅黑" panose="020B0503020204020204" charset="-122"/>
              <a:ea typeface="微软雅黑" panose="020B0503020204020204" charset="-122"/>
              <a:sym typeface="Arial" panose="020B0604020202020204" pitchFamily="34" charset="0"/>
            </a:endParaRPr>
          </a:p>
        </p:txBody>
      </p:sp>
      <p:sp>
        <p:nvSpPr>
          <p:cNvPr id="5" name="文本框 4"/>
          <p:cNvSpPr txBox="1"/>
          <p:nvPr/>
        </p:nvSpPr>
        <p:spPr>
          <a:xfrm>
            <a:off x="511175" y="2830513"/>
            <a:ext cx="7716838" cy="2862262"/>
          </a:xfrm>
          <a:prstGeom prst="rect">
            <a:avLst/>
          </a:prstGeom>
          <a:noFill/>
          <a:ln w="9525">
            <a:noFill/>
          </a:ln>
        </p:spPr>
        <p:txBody>
          <a:bodyPr>
            <a:spAutoFit/>
          </a:bodyPr>
          <a:p>
            <a:pPr indent="457200" eaLnBrk="1" hangingPunct="1">
              <a:lnSpc>
                <a:spcPct val="150000"/>
              </a:lnSpc>
              <a:buFont typeface="Wingdings" panose="05000000000000000000" pitchFamily="2" charset="2"/>
              <a:buNone/>
            </a:pPr>
            <a:r>
              <a:rPr lang="zh-CN" altLang="en-US" sz="2000" b="1" dirty="0">
                <a:latin typeface="微软雅黑" panose="020B0503020204020204" charset="-122"/>
                <a:ea typeface="微软雅黑" panose="020B0503020204020204" charset="-122"/>
                <a:sym typeface="Arial" panose="020B0604020202020204" pitchFamily="34" charset="0"/>
              </a:rPr>
              <a:t>按用途分为公路桥、铁路桥、公铁两用桥、人行桥、过水桥等； </a:t>
            </a:r>
            <a:endParaRPr lang="zh-CN" altLang="en-US" sz="2000" b="1" dirty="0">
              <a:latin typeface="微软雅黑" panose="020B0503020204020204" charset="-122"/>
              <a:ea typeface="微软雅黑" panose="020B0503020204020204" charset="-122"/>
              <a:sym typeface="Arial" panose="020B0604020202020204" pitchFamily="34" charset="0"/>
            </a:endParaRPr>
          </a:p>
          <a:p>
            <a:pPr indent="457200" eaLnBrk="1" hangingPunct="1">
              <a:lnSpc>
                <a:spcPct val="150000"/>
              </a:lnSpc>
              <a:buFont typeface="Wingdings" panose="05000000000000000000" pitchFamily="2" charset="2"/>
              <a:buNone/>
            </a:pPr>
            <a:r>
              <a:rPr lang="zh-CN" altLang="en-US" sz="2000" b="1" dirty="0">
                <a:latin typeface="微软雅黑" panose="020B0503020204020204" charset="-122"/>
                <a:ea typeface="微软雅黑" panose="020B0503020204020204" charset="-122"/>
                <a:sym typeface="Arial" panose="020B0604020202020204" pitchFamily="34" charset="0"/>
              </a:rPr>
              <a:t>按跨径大小和总长分为小桥、中桥、大桥、特大桥；</a:t>
            </a:r>
            <a:endParaRPr lang="zh-CN" altLang="en-US" sz="2000" b="1" dirty="0">
              <a:latin typeface="微软雅黑" panose="020B0503020204020204" charset="-122"/>
              <a:ea typeface="微软雅黑" panose="020B0503020204020204" charset="-122"/>
              <a:sym typeface="Arial" panose="020B0604020202020204" pitchFamily="34" charset="0"/>
            </a:endParaRPr>
          </a:p>
          <a:p>
            <a:pPr indent="457200" eaLnBrk="1" hangingPunct="1">
              <a:lnSpc>
                <a:spcPct val="150000"/>
              </a:lnSpc>
              <a:buFont typeface="Wingdings" panose="05000000000000000000" pitchFamily="2" charset="2"/>
              <a:buNone/>
            </a:pPr>
            <a:r>
              <a:rPr lang="zh-CN" altLang="en-US" sz="2000" b="1" dirty="0">
                <a:latin typeface="微软雅黑" panose="020B0503020204020204" charset="-122"/>
                <a:ea typeface="微软雅黑" panose="020B0503020204020204" charset="-122"/>
                <a:sym typeface="Arial" panose="020B0604020202020204" pitchFamily="34" charset="0"/>
              </a:rPr>
              <a:t>按行车道位置分为上承式桥、中承式桥、下承式桥（一般为拱桥）；</a:t>
            </a:r>
            <a:endParaRPr lang="zh-CN" altLang="en-US" sz="2000" b="1" dirty="0">
              <a:latin typeface="微软雅黑" panose="020B0503020204020204" charset="-122"/>
              <a:ea typeface="微软雅黑" panose="020B0503020204020204" charset="-122"/>
              <a:sym typeface="Arial" panose="020B0604020202020204" pitchFamily="34" charset="0"/>
            </a:endParaRPr>
          </a:p>
          <a:p>
            <a:pPr indent="457200" eaLnBrk="1" hangingPunct="1">
              <a:lnSpc>
                <a:spcPct val="150000"/>
              </a:lnSpc>
              <a:buFont typeface="Wingdings" panose="05000000000000000000" pitchFamily="2" charset="2"/>
              <a:buNone/>
            </a:pPr>
            <a:r>
              <a:rPr lang="zh-CN" altLang="en-US" sz="2000" b="1" dirty="0">
                <a:latin typeface="微软雅黑" panose="020B0503020204020204" charset="-122"/>
                <a:ea typeface="微软雅黑" panose="020B0503020204020204" charset="-122"/>
                <a:sym typeface="Arial" panose="020B0604020202020204" pitchFamily="34" charset="0"/>
              </a:rPr>
              <a:t>按使用年限可分为永久性桥、半永久性桥、临时桥；</a:t>
            </a:r>
            <a:endParaRPr lang="zh-CN" altLang="en-US" sz="2000" b="1" dirty="0">
              <a:latin typeface="微软雅黑" panose="020B0503020204020204" charset="-122"/>
              <a:ea typeface="微软雅黑" panose="020B0503020204020204" charset="-122"/>
              <a:sym typeface="Arial" panose="020B0604020202020204" pitchFamily="34" charset="0"/>
            </a:endParaRPr>
          </a:p>
          <a:p>
            <a:pPr indent="457200" eaLnBrk="1" hangingPunct="1">
              <a:lnSpc>
                <a:spcPct val="150000"/>
              </a:lnSpc>
              <a:buFont typeface="Wingdings" panose="05000000000000000000" pitchFamily="2" charset="2"/>
              <a:buNone/>
            </a:pPr>
            <a:r>
              <a:rPr lang="zh-CN" altLang="en-US" sz="2000" b="1" dirty="0">
                <a:latin typeface="微软雅黑" panose="020B0503020204020204" charset="-122"/>
                <a:ea typeface="微软雅黑" panose="020B0503020204020204" charset="-122"/>
                <a:sym typeface="Arial" panose="020B0604020202020204" pitchFamily="34" charset="0"/>
              </a:rPr>
              <a:t>按材料类型分为木桥、圬工桥、钢筋砼桥、预应力桥、钢桥等。</a:t>
            </a:r>
            <a:endParaRPr lang="zh-CN" altLang="en-US" sz="2000" dirty="0">
              <a:latin typeface="华文细黑" panose="0201060004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2292" name="燕尾形 1"/>
          <p:cNvSpPr/>
          <p:nvPr/>
        </p:nvSpPr>
        <p:spPr>
          <a:xfrm>
            <a:off x="-34925" y="747713"/>
            <a:ext cx="3141663" cy="482600"/>
          </a:xfrm>
          <a:prstGeom prst="chevron">
            <a:avLst>
              <a:gd name="adj" fmla="val 50029"/>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桥梁施工特点</a:t>
            </a:r>
            <a:endParaRPr lang="zh-CN" altLang="en-US" b="1" dirty="0">
              <a:solidFill>
                <a:schemeClr val="bg1"/>
              </a:solidFill>
              <a:latin typeface="微软雅黑" panose="020B0503020204020204" charset="-122"/>
              <a:ea typeface="微软雅黑" panose="020B0503020204020204" charset="-122"/>
            </a:endParaRPr>
          </a:p>
        </p:txBody>
      </p:sp>
      <p:sp>
        <p:nvSpPr>
          <p:cNvPr id="12293" name="文本框 2"/>
          <p:cNvSpPr txBox="1"/>
          <p:nvPr/>
        </p:nvSpPr>
        <p:spPr>
          <a:xfrm>
            <a:off x="450850" y="1455738"/>
            <a:ext cx="7650163" cy="5632450"/>
          </a:xfrm>
          <a:prstGeom prst="rect">
            <a:avLst/>
          </a:prstGeom>
          <a:noFill/>
          <a:ln w="9525">
            <a:noFill/>
          </a:ln>
        </p:spPr>
        <p:txBody>
          <a:bodyPr>
            <a:spAutoFit/>
          </a:bodyPr>
          <a:p>
            <a:pPr eaLnBrk="1" hangingPunct="1">
              <a:lnSpc>
                <a:spcPct val="150000"/>
              </a:lnSpc>
            </a:pPr>
            <a:r>
              <a:rPr lang="zh-CN" altLang="en-US"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1</a:t>
            </a:r>
            <a:r>
              <a:rPr lang="zh-CN" altLang="en-US" b="1" dirty="0">
                <a:latin typeface="微软雅黑" panose="020B0503020204020204" charset="-122"/>
                <a:ea typeface="微软雅黑" panose="020B0503020204020204" charset="-122"/>
                <a:sym typeface="+mn-ea"/>
              </a:rPr>
              <a:t>）施工工序复杂</a:t>
            </a:r>
            <a:endParaRPr lang="en-US" altLang="zh-CN" b="1" dirty="0">
              <a:latin typeface="微软雅黑" panose="020B0503020204020204" charset="-122"/>
              <a:ea typeface="微软雅黑" panose="020B0503020204020204" charset="-122"/>
              <a:sym typeface="+mn-ea"/>
            </a:endParaRPr>
          </a:p>
          <a:p>
            <a:pPr eaLnBrk="1" hangingPunct="1">
              <a:lnSpc>
                <a:spcPct val="150000"/>
              </a:lnSpc>
            </a:pPr>
            <a:r>
              <a:rPr lang="en-US" altLang="zh-CN" b="1" dirty="0">
                <a:latin typeface="微软雅黑" panose="020B0503020204020204" charset="-122"/>
                <a:ea typeface="微软雅黑" panose="020B0503020204020204" charset="-122"/>
                <a:sym typeface="+mn-ea"/>
              </a:rPr>
              <a:t>    </a:t>
            </a:r>
            <a:r>
              <a:rPr lang="zh-CN" altLang="en-US" b="1" dirty="0">
                <a:latin typeface="微软雅黑" panose="020B0503020204020204" charset="-122"/>
                <a:ea typeface="微软雅黑" panose="020B0503020204020204" charset="-122"/>
                <a:sym typeface="+mn-ea"/>
              </a:rPr>
              <a:t>桥梁施工包含桩基、承台、墩身、桥垮结构、附属等内容，同时还涉及栈桥、围堰、支架等临时结构等施工；（</a:t>
            </a:r>
            <a:r>
              <a:rPr lang="en-US" altLang="zh-CN" b="1" dirty="0">
                <a:latin typeface="微软雅黑" panose="020B0503020204020204" charset="-122"/>
                <a:ea typeface="微软雅黑" panose="020B0503020204020204" charset="-122"/>
                <a:sym typeface="+mn-ea"/>
              </a:rPr>
              <a:t>2</a:t>
            </a:r>
            <a:r>
              <a:rPr lang="zh-CN" altLang="en-US" b="1" dirty="0">
                <a:latin typeface="微软雅黑" panose="020B0503020204020204" charset="-122"/>
                <a:ea typeface="微软雅黑" panose="020B0503020204020204" charset="-122"/>
                <a:sym typeface="+mn-ea"/>
              </a:rPr>
              <a:t>）大型设备、设施多</a:t>
            </a:r>
            <a:endParaRPr lang="zh-CN" altLang="en-US" b="1" dirty="0">
              <a:latin typeface="微软雅黑" panose="020B0503020204020204" charset="-122"/>
              <a:ea typeface="微软雅黑" panose="020B0503020204020204" charset="-122"/>
              <a:sym typeface="+mn-ea"/>
            </a:endParaRPr>
          </a:p>
          <a:p>
            <a:pPr eaLnBrk="1" hangingPunct="1">
              <a:lnSpc>
                <a:spcPct val="150000"/>
              </a:lnSpc>
            </a:pPr>
            <a:r>
              <a:rPr lang="zh-CN" altLang="en-US" b="1" dirty="0">
                <a:latin typeface="微软雅黑" panose="020B0503020204020204" charset="-122"/>
                <a:ea typeface="微软雅黑" panose="020B0503020204020204" charset="-122"/>
                <a:sym typeface="+mn-ea"/>
              </a:rPr>
              <a:t>    架桥机、钻机、吊机（龙门吊机、汽车吊、浮吊、缆索吊机等）、船舶、栈桥、挂篮、支架、移动模架等；</a:t>
            </a:r>
            <a:endParaRPr lang="en-US" altLang="zh-CN" b="1" dirty="0">
              <a:latin typeface="微软雅黑" panose="020B0503020204020204" charset="-122"/>
              <a:ea typeface="微软雅黑" panose="020B0503020204020204" charset="-122"/>
              <a:sym typeface="+mn-ea"/>
            </a:endParaRPr>
          </a:p>
          <a:p>
            <a:pPr eaLnBrk="1" hangingPunct="1">
              <a:lnSpc>
                <a:spcPct val="150000"/>
              </a:lnSpc>
            </a:pPr>
            <a:r>
              <a:rPr lang="zh-CN" altLang="en-US"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3</a:t>
            </a:r>
            <a:r>
              <a:rPr lang="zh-CN" altLang="en-US" b="1" dirty="0">
                <a:latin typeface="微软雅黑" panose="020B0503020204020204" charset="-122"/>
                <a:ea typeface="微软雅黑" panose="020B0503020204020204" charset="-122"/>
                <a:sym typeface="+mn-ea"/>
              </a:rPr>
              <a:t>）安全风险高</a:t>
            </a:r>
            <a:endParaRPr lang="zh-CN" altLang="en-US" b="1" dirty="0">
              <a:latin typeface="微软雅黑" panose="020B0503020204020204" charset="-122"/>
              <a:ea typeface="微软雅黑" panose="020B0503020204020204" charset="-122"/>
              <a:sym typeface="+mn-ea"/>
            </a:endParaRPr>
          </a:p>
          <a:p>
            <a:pPr eaLnBrk="1" hangingPunct="1">
              <a:lnSpc>
                <a:spcPct val="150000"/>
              </a:lnSpc>
            </a:pPr>
            <a:r>
              <a:rPr lang="zh-CN" altLang="en-US" b="1" dirty="0">
                <a:latin typeface="微软雅黑" panose="020B0503020204020204" charset="-122"/>
                <a:ea typeface="微软雅黑" panose="020B0503020204020204" charset="-122"/>
                <a:sym typeface="+mn-ea"/>
              </a:rPr>
              <a:t>    桥梁施工工序复杂、设备多，各种危险源多，控制难度大，安全风险高。</a:t>
            </a:r>
            <a:endParaRPr lang="en-US" altLang="zh-CN" b="1" dirty="0">
              <a:latin typeface="微软雅黑" panose="020B0503020204020204" charset="-122"/>
              <a:ea typeface="微软雅黑" panose="020B0503020204020204" charset="-122"/>
              <a:sym typeface="+mn-ea"/>
            </a:endParaRPr>
          </a:p>
          <a:p>
            <a:pPr eaLnBrk="1" hangingPunct="1">
              <a:lnSpc>
                <a:spcPct val="150000"/>
              </a:lnSpc>
            </a:pPr>
            <a:endParaRPr lang="zh-CN" altLang="en-US" b="1" dirty="0">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3316" name="燕尾形 1"/>
          <p:cNvSpPr/>
          <p:nvPr/>
        </p:nvSpPr>
        <p:spPr>
          <a:xfrm>
            <a:off x="-34925" y="747713"/>
            <a:ext cx="3689350" cy="482600"/>
          </a:xfrm>
          <a:prstGeom prst="chevron">
            <a:avLst>
              <a:gd name="adj" fmla="val 50009"/>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桥梁施工主要危险源</a:t>
            </a:r>
            <a:endParaRPr lang="zh-CN" altLang="en-US" b="1" dirty="0">
              <a:solidFill>
                <a:schemeClr val="bg1"/>
              </a:solidFill>
              <a:latin typeface="微软雅黑" panose="020B0503020204020204" charset="-122"/>
              <a:ea typeface="微软雅黑" panose="020B0503020204020204" charset="-122"/>
            </a:endParaRPr>
          </a:p>
        </p:txBody>
      </p:sp>
      <p:graphicFrame>
        <p:nvGraphicFramePr>
          <p:cNvPr id="13317" name="表格 13316"/>
          <p:cNvGraphicFramePr/>
          <p:nvPr/>
        </p:nvGraphicFramePr>
        <p:xfrm>
          <a:off x="279400" y="1346200"/>
          <a:ext cx="8583613" cy="5257800"/>
        </p:xfrm>
        <a:graphic>
          <a:graphicData uri="http://schemas.openxmlformats.org/drawingml/2006/table">
            <a:tbl>
              <a:tblPr/>
              <a:tblGrid>
                <a:gridCol w="498475"/>
                <a:gridCol w="768350"/>
                <a:gridCol w="1285875"/>
                <a:gridCol w="2406650"/>
                <a:gridCol w="1889125"/>
                <a:gridCol w="1735138"/>
              </a:tblGrid>
              <a:tr h="4635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en-US" sz="1200" b="1" dirty="0">
                          <a:solidFill>
                            <a:srgbClr val="FFFFFF"/>
                          </a:solidFill>
                          <a:latin typeface="微软雅黑" panose="020B0503020204020204" charset="-122"/>
                          <a:ea typeface="微软雅黑" panose="020B0503020204020204" charset="-122"/>
                        </a:rPr>
                        <a:t>序号</a:t>
                      </a:r>
                      <a:endParaRPr lang="zh-CN" altLang="en-US"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FFFFFF"/>
                          </a:solidFill>
                          <a:latin typeface="微软雅黑" panose="020B0503020204020204" charset="-122"/>
                          <a:ea typeface="微软雅黑" panose="020B0503020204020204" charset="-122"/>
                        </a:rPr>
                        <a:t>桥型</a:t>
                      </a:r>
                      <a:endParaRPr lang="zh-CN" altLang="x-none"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FFFFFF"/>
                          </a:solidFill>
                          <a:latin typeface="微软雅黑" panose="020B0503020204020204" charset="-122"/>
                          <a:ea typeface="微软雅黑" panose="020B0503020204020204" charset="-122"/>
                        </a:rPr>
                        <a:t>主要结构内容</a:t>
                      </a:r>
                      <a:endParaRPr lang="zh-CN" altLang="x-none"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FFFFFF"/>
                          </a:solidFill>
                          <a:latin typeface="微软雅黑" panose="020B0503020204020204" charset="-122"/>
                          <a:ea typeface="微软雅黑" panose="020B0503020204020204" charset="-122"/>
                        </a:rPr>
                        <a:t>主要施工内容简述</a:t>
                      </a:r>
                      <a:endParaRPr lang="zh-CN" altLang="x-none"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FFFFFF"/>
                          </a:solidFill>
                          <a:latin typeface="微软雅黑" panose="020B0503020204020204" charset="-122"/>
                          <a:ea typeface="微软雅黑" panose="020B0503020204020204" charset="-122"/>
                        </a:rPr>
                        <a:t>主要设备或设施</a:t>
                      </a:r>
                      <a:endParaRPr lang="zh-CN" altLang="x-none"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FFFFFF"/>
                          </a:solidFill>
                          <a:latin typeface="微软雅黑" panose="020B0503020204020204" charset="-122"/>
                          <a:ea typeface="微软雅黑" panose="020B0503020204020204" charset="-122"/>
                        </a:rPr>
                        <a:t>主要危险源</a:t>
                      </a:r>
                      <a:endParaRPr lang="zh-CN" altLang="x-none"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657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拱桥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桩基、拱箱、立柱、梁板</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桩基施工、预制拱箱梁、单跨时由中间向两侧安装；多跨时，相邻墩安装时预拉。</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索道、张拉设备、对拉设施。</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挖孔桩、拱箱</a:t>
                      </a:r>
                      <a:r>
                        <a:rPr lang="zh-CN" altLang="en-US" sz="1200" b="1" dirty="0">
                          <a:solidFill>
                            <a:srgbClr val="000000"/>
                          </a:solidFill>
                          <a:latin typeface="微软雅黑" panose="020B0503020204020204" charset="-122"/>
                          <a:ea typeface="微软雅黑" panose="020B0503020204020204" charset="-122"/>
                        </a:rPr>
                        <a:t>、</a:t>
                      </a:r>
                      <a:r>
                        <a:rPr lang="zh-CN" altLang="x-none" sz="1200" b="1" dirty="0">
                          <a:solidFill>
                            <a:srgbClr val="000000"/>
                          </a:solidFill>
                          <a:latin typeface="微软雅黑" panose="020B0503020204020204" charset="-122"/>
                          <a:ea typeface="微软雅黑" panose="020B0503020204020204" charset="-122"/>
                        </a:rPr>
                        <a:t>梁安装</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8509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斜拉桥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桩基、承台、墩身、悬臂梁、塔柱、斜拉索</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a:t>
                      </a:r>
                      <a:r>
                        <a:rPr lang="en-US" altLang="zh-CN" sz="1200" b="1" dirty="0">
                          <a:solidFill>
                            <a:srgbClr val="000000"/>
                          </a:solidFill>
                          <a:latin typeface="微软雅黑" panose="020B0503020204020204" charset="-122"/>
                          <a:ea typeface="微软雅黑" panose="020B0503020204020204" charset="-122"/>
                        </a:rPr>
                        <a:t>0#</a:t>
                      </a:r>
                      <a:r>
                        <a:rPr lang="zh-CN" altLang="x-none" sz="1200" b="1" dirty="0">
                          <a:solidFill>
                            <a:srgbClr val="000000"/>
                          </a:solidFill>
                          <a:latin typeface="微软雅黑" panose="020B0503020204020204" charset="-122"/>
                          <a:ea typeface="微软雅黑" panose="020B0503020204020204" charset="-122"/>
                        </a:rPr>
                        <a:t>～</a:t>
                      </a:r>
                      <a:r>
                        <a:rPr lang="en-US" altLang="zh-CN" sz="1200" b="1" dirty="0">
                          <a:solidFill>
                            <a:srgbClr val="000000"/>
                          </a:solidFill>
                          <a:latin typeface="微软雅黑" panose="020B0503020204020204" charset="-122"/>
                          <a:ea typeface="微软雅黑" panose="020B0503020204020204" charset="-122"/>
                        </a:rPr>
                        <a:t>1#</a:t>
                      </a:r>
                      <a:r>
                        <a:rPr lang="zh-CN" altLang="x-none" sz="1200" b="1" dirty="0">
                          <a:solidFill>
                            <a:srgbClr val="000000"/>
                          </a:solidFill>
                          <a:latin typeface="微软雅黑" panose="020B0503020204020204" charset="-122"/>
                          <a:ea typeface="微软雅黑" panose="020B0503020204020204" charset="-122"/>
                        </a:rPr>
                        <a:t>块托架现浇、</a:t>
                      </a:r>
                      <a:r>
                        <a:rPr lang="en-US" altLang="zh-CN" sz="1200" b="1" dirty="0">
                          <a:solidFill>
                            <a:srgbClr val="000000"/>
                          </a:solidFill>
                          <a:latin typeface="微软雅黑" panose="020B0503020204020204" charset="-122"/>
                          <a:ea typeface="微软雅黑" panose="020B0503020204020204" charset="-122"/>
                        </a:rPr>
                        <a:t>1#</a:t>
                      </a:r>
                      <a:r>
                        <a:rPr lang="zh-CN" altLang="x-none" sz="1200" b="1" dirty="0">
                          <a:solidFill>
                            <a:srgbClr val="000000"/>
                          </a:solidFill>
                          <a:latin typeface="微软雅黑" panose="020B0503020204020204" charset="-122"/>
                          <a:ea typeface="微软雅黑" panose="020B0503020204020204" charset="-122"/>
                        </a:rPr>
                        <a:t>块后悬臂施工、塔柱爬模施工、斜拉索安装、张拉施工。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水上作业平台、爬模、托架、悬臂挂蓝、塔吊、大吨位张拉设备、满堂支架、栈桥设施。</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挖孔桩、水上作业平台、爬模、托架、悬臂挂蓝、塔吊、预应力张拉、落地支架、栈桥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657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3</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悬索桥</a:t>
                      </a:r>
                      <a:endParaRPr lang="zh-CN" altLang="x-none" sz="1200" b="1" dirty="0">
                        <a:solidFill>
                          <a:srgbClr val="000000"/>
                        </a:solidFill>
                        <a:latin typeface="微软雅黑" panose="020B0503020204020204" charset="-122"/>
                        <a:ea typeface="微软雅黑" panose="020B0503020204020204" charset="-122"/>
                      </a:endParaRPr>
                    </a:p>
                    <a:p>
                      <a:pPr lvl="0" eaLnBrk="1" hangingPunct="1">
                        <a:buNone/>
                      </a:pPr>
                      <a:r>
                        <a:rPr lang="zh-CN" altLang="x-none" sz="1200" b="1" dirty="0">
                          <a:solidFill>
                            <a:srgbClr val="000000"/>
                          </a:solidFill>
                          <a:latin typeface="微软雅黑" panose="020B0503020204020204" charset="-122"/>
                          <a:ea typeface="微软雅黑" panose="020B0503020204020204" charset="-122"/>
                        </a:rPr>
                        <a:t>（吊桥）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桩基、承台、墩身、塔柱、地锚、主缆、钢箱梁</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桩基施工、墩身爬模施工、塔柱爬模施工、主缆安装、钢箱梁安装、张拉施工。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水上作业平台、爬模、塔吊、索道、张拉设备、猫道。</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挖孔桩、水上作业平台、爬模、塔吊、钢箱梁安装、预应力张拉、猫道</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8509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4</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000000"/>
                          </a:solidFill>
                          <a:latin typeface="微软雅黑" panose="020B0503020204020204" charset="-122"/>
                          <a:ea typeface="微软雅黑" panose="020B0503020204020204" charset="-122"/>
                        </a:rPr>
                        <a:t>T</a:t>
                      </a:r>
                      <a:r>
                        <a:rPr lang="zh-CN" altLang="x-none" sz="1200" b="1" dirty="0">
                          <a:solidFill>
                            <a:srgbClr val="000000"/>
                          </a:solidFill>
                          <a:latin typeface="微软雅黑" panose="020B0503020204020204" charset="-122"/>
                          <a:ea typeface="微软雅黑" panose="020B0503020204020204" charset="-122"/>
                        </a:rPr>
                        <a:t>型刚构桥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桩基、承台、墩身、悬臂梁</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a:t>
                      </a:r>
                      <a:r>
                        <a:rPr lang="en-US" altLang="zh-CN" sz="1200" b="1" dirty="0">
                          <a:solidFill>
                            <a:srgbClr val="000000"/>
                          </a:solidFill>
                          <a:latin typeface="微软雅黑" panose="020B0503020204020204" charset="-122"/>
                          <a:ea typeface="微软雅黑" panose="020B0503020204020204" charset="-122"/>
                        </a:rPr>
                        <a:t>0#</a:t>
                      </a:r>
                      <a:r>
                        <a:rPr lang="zh-CN" altLang="x-none" sz="1200" b="1" dirty="0">
                          <a:solidFill>
                            <a:srgbClr val="000000"/>
                          </a:solidFill>
                          <a:latin typeface="微软雅黑" panose="020B0503020204020204" charset="-122"/>
                          <a:ea typeface="微软雅黑" panose="020B0503020204020204" charset="-122"/>
                        </a:rPr>
                        <a:t>～</a:t>
                      </a:r>
                      <a:r>
                        <a:rPr lang="en-US" altLang="zh-CN" sz="1200" b="1" dirty="0">
                          <a:solidFill>
                            <a:srgbClr val="000000"/>
                          </a:solidFill>
                          <a:latin typeface="微软雅黑" panose="020B0503020204020204" charset="-122"/>
                          <a:ea typeface="微软雅黑" panose="020B0503020204020204" charset="-122"/>
                        </a:rPr>
                        <a:t>1#</a:t>
                      </a:r>
                      <a:r>
                        <a:rPr lang="zh-CN" altLang="x-none" sz="1200" b="1" dirty="0">
                          <a:solidFill>
                            <a:srgbClr val="000000"/>
                          </a:solidFill>
                          <a:latin typeface="微软雅黑" panose="020B0503020204020204" charset="-122"/>
                          <a:ea typeface="微软雅黑" panose="020B0503020204020204" charset="-122"/>
                        </a:rPr>
                        <a:t>块托架现浇、</a:t>
                      </a:r>
                      <a:r>
                        <a:rPr lang="en-US" altLang="zh-CN" sz="1200" b="1" dirty="0">
                          <a:solidFill>
                            <a:srgbClr val="000000"/>
                          </a:solidFill>
                          <a:latin typeface="微软雅黑" panose="020B0503020204020204" charset="-122"/>
                          <a:ea typeface="微软雅黑" panose="020B0503020204020204" charset="-122"/>
                        </a:rPr>
                        <a:t>1#</a:t>
                      </a:r>
                      <a:r>
                        <a:rPr lang="zh-CN" altLang="x-none" sz="1200" b="1" dirty="0">
                          <a:solidFill>
                            <a:srgbClr val="000000"/>
                          </a:solidFill>
                          <a:latin typeface="微软雅黑" panose="020B0503020204020204" charset="-122"/>
                          <a:ea typeface="微软雅黑" panose="020B0503020204020204" charset="-122"/>
                        </a:rPr>
                        <a:t>块后悬臂施工、张拉施工。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水上作业平台、爬模、托架、悬臂挂蓝、塔吊、张拉设备、满堂支架、栈桥设施。</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挖孔桩、水上作业平台、爬模、托架、悬臂挂蓝、塔吊、预应力张拉、落地支架、栈桥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657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5</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连续梁桥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桩基、承台、墩身、连续梁</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桩基施工、墩身爬模施工、连续梁顶预制、连续梁顶推施工、张拉施工。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水上作业平台、爬模、塔吊、张拉设备、顶推设备、栈桥设施。</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挖孔桩、水上作业平台、爬模、塔吊、预应力张拉、顶推、栈桥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657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6</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架桥机施工简支梁桥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桩基、承台、墩身、简支梁</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桩基施工、墩身爬模施工、简支梁施工、张拉施工。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爬模、塔吊、张拉设备、架桥机。</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挖孔桩、爬模、塔吊、预应力张拉、梁安装</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4635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en-US" altLang="zh-CN" sz="1200" b="1" dirty="0">
                          <a:solidFill>
                            <a:srgbClr val="FFFFFF"/>
                          </a:solidFill>
                          <a:latin typeface="微软雅黑" panose="020B0503020204020204" charset="-122"/>
                          <a:ea typeface="微软雅黑" panose="020B0503020204020204" charset="-122"/>
                        </a:rPr>
                        <a:t>7</a:t>
                      </a:r>
                      <a:endParaRPr lang="en-US" altLang="zh-CN" sz="1200" b="1" dirty="0">
                        <a:solidFill>
                          <a:srgbClr val="FFFFFF"/>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现浇支架</a:t>
                      </a:r>
                      <a:endParaRPr lang="zh-CN" altLang="x-none" sz="1200" b="1" dirty="0">
                        <a:solidFill>
                          <a:srgbClr val="000000"/>
                        </a:solidFill>
                        <a:latin typeface="微软雅黑" panose="020B0503020204020204" charset="-122"/>
                        <a:ea typeface="微软雅黑" panose="020B0503020204020204" charset="-122"/>
                      </a:endParaRPr>
                    </a:p>
                    <a:p>
                      <a:pPr lvl="0" eaLnBrk="1" hangingPunct="1">
                        <a:buNone/>
                      </a:pPr>
                      <a:r>
                        <a:rPr lang="zh-CN" altLang="x-none" sz="1200" b="1" dirty="0">
                          <a:solidFill>
                            <a:srgbClr val="000000"/>
                          </a:solidFill>
                          <a:latin typeface="微软雅黑" panose="020B0503020204020204" charset="-122"/>
                          <a:ea typeface="微软雅黑" panose="020B0503020204020204" charset="-122"/>
                        </a:rPr>
                        <a:t>施工梁桥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桩基、承台、墩身、现浇梁</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桩基施工、墩身爬模施工、现浇梁施工、张拉施工。</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爬模、塔吊、张拉设备、满堂支架。</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eaLnBrk="1" hangingPunct="1">
                        <a:buNone/>
                      </a:pPr>
                      <a:r>
                        <a:rPr lang="zh-CN" altLang="x-none" sz="1200" b="1" dirty="0">
                          <a:solidFill>
                            <a:srgbClr val="000000"/>
                          </a:solidFill>
                          <a:latin typeface="微软雅黑" panose="020B0503020204020204" charset="-122"/>
                          <a:ea typeface="微软雅黑" panose="020B0503020204020204" charset="-122"/>
                        </a:rPr>
                        <a:t>挖孔桩、爬模、塔吊、预应力张拉、落地支架</a:t>
                      </a:r>
                      <a:endParaRPr lang="zh-CN" altLang="x-none" sz="1200" b="1" dirty="0">
                        <a:solidFill>
                          <a:srgbClr val="000000"/>
                        </a:solidFill>
                        <a:latin typeface="微软雅黑" panose="020B0503020204020204" charset="-122"/>
                        <a:ea typeface="微软雅黑" panose="020B0503020204020204" charset="-122"/>
                      </a:endParaRPr>
                    </a:p>
                  </a:txBody>
                  <a:tcPr marL="62700" marR="62700" marT="33094" marB="33094"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14340" name="燕尾形 1"/>
          <p:cNvSpPr/>
          <p:nvPr/>
        </p:nvSpPr>
        <p:spPr>
          <a:xfrm>
            <a:off x="-34925" y="747713"/>
            <a:ext cx="3689350" cy="482600"/>
          </a:xfrm>
          <a:prstGeom prst="chevron">
            <a:avLst>
              <a:gd name="adj" fmla="val 50009"/>
            </a:avLst>
          </a:prstGeom>
          <a:solidFill>
            <a:srgbClr val="FFC000"/>
          </a:solidFill>
          <a:ln w="9525" cap="flat" cmpd="sng">
            <a:solidFill>
              <a:srgbClr val="FFC000"/>
            </a:solidFill>
            <a:prstDash val="solid"/>
            <a:round/>
            <a:headEnd type="none" w="med" len="med"/>
            <a:tailEnd type="none" w="med" len="med"/>
          </a:ln>
          <a:effectLst>
            <a:outerShdw dist="17961" dir="2699999" algn="ctr" rotWithShape="0">
              <a:srgbClr val="858585"/>
            </a:outerShdw>
          </a:effectLst>
        </p:spPr>
        <p:txBody>
          <a:bodyPr/>
          <a:p>
            <a:pPr eaLnBrk="1" hangingPunct="1">
              <a:buFont typeface="Wingdings" panose="05000000000000000000" pitchFamily="2" charset="2"/>
              <a:buNone/>
            </a:pPr>
            <a:r>
              <a:rPr lang="en-US" altLang="en-US"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桥梁施工潜在事故</a:t>
            </a:r>
            <a:endParaRPr lang="zh-CN" altLang="en-US" b="1" dirty="0">
              <a:solidFill>
                <a:schemeClr val="bg1"/>
              </a:solidFill>
              <a:latin typeface="微软雅黑" panose="020B0503020204020204" charset="-122"/>
              <a:ea typeface="微软雅黑" panose="020B0503020204020204" charset="-122"/>
            </a:endParaRPr>
          </a:p>
        </p:txBody>
      </p:sp>
      <p:graphicFrame>
        <p:nvGraphicFramePr>
          <p:cNvPr id="14341" name="表格 14340"/>
          <p:cNvGraphicFramePr/>
          <p:nvPr/>
        </p:nvGraphicFramePr>
        <p:xfrm>
          <a:off x="411163" y="1296988"/>
          <a:ext cx="8315325" cy="5546725"/>
        </p:xfrm>
        <a:graphic>
          <a:graphicData uri="http://schemas.openxmlformats.org/drawingml/2006/table">
            <a:tbl>
              <a:tblPr/>
              <a:tblGrid>
                <a:gridCol w="644525"/>
                <a:gridCol w="4408488"/>
                <a:gridCol w="3262312"/>
              </a:tblGrid>
              <a:tr h="3032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buNone/>
                      </a:pPr>
                      <a:r>
                        <a:rPr lang="zh-CN" altLang="x-none" sz="1200" b="1" dirty="0">
                          <a:solidFill>
                            <a:srgbClr val="FFFFFF"/>
                          </a:solidFill>
                          <a:latin typeface="微软雅黑" panose="020B0503020204020204" charset="-122"/>
                          <a:ea typeface="微软雅黑" panose="020B0503020204020204" charset="-122"/>
                        </a:rPr>
                        <a:t>序号</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buNone/>
                      </a:pPr>
                      <a:r>
                        <a:rPr lang="zh-CN" altLang="x-none" sz="1200" b="1" dirty="0">
                          <a:solidFill>
                            <a:srgbClr val="FFFFFF"/>
                          </a:solidFill>
                          <a:latin typeface="微软雅黑" panose="020B0503020204020204" charset="-122"/>
                          <a:ea typeface="微软雅黑" panose="020B0503020204020204" charset="-122"/>
                        </a:rPr>
                        <a:t>重大危险源</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buNone/>
                      </a:pPr>
                      <a:r>
                        <a:rPr lang="zh-CN" altLang="x-none" sz="1200" b="1" dirty="0">
                          <a:solidFill>
                            <a:srgbClr val="FFFFFF"/>
                          </a:solidFill>
                          <a:latin typeface="微软雅黑" panose="020B0503020204020204" charset="-122"/>
                          <a:ea typeface="微软雅黑" panose="020B0503020204020204" charset="-122"/>
                        </a:rPr>
                        <a:t>潜在事故</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76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zh-CN" altLang="x-none" sz="1200" b="1" dirty="0">
                          <a:solidFill>
                            <a:srgbClr val="FFFFFF"/>
                          </a:solidFill>
                          <a:latin typeface="微软雅黑" panose="020B0503020204020204" charset="-122"/>
                          <a:ea typeface="微软雅黑" panose="020B0503020204020204" charset="-122"/>
                        </a:rPr>
                        <a:t>一</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深基坑工程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en-US" altLang="zh-CN" sz="1200" b="1" dirty="0">
                          <a:solidFill>
                            <a:srgbClr val="000000"/>
                          </a:solidFill>
                          <a:latin typeface="微软雅黑" panose="020B0503020204020204" charset="-122"/>
                          <a:ea typeface="仿宋_GB2312" panose="02010609030101010101" charset="-122"/>
                        </a:rPr>
                        <a:t> </a:t>
                      </a:r>
                      <a:endParaRPr lang="en-US" altLang="zh-CN" sz="1200" b="1" dirty="0">
                        <a:solidFill>
                          <a:srgbClr val="000000"/>
                        </a:solidFill>
                        <a:latin typeface="微软雅黑" panose="020B0503020204020204" charset="-122"/>
                        <a:ea typeface="仿宋_GB2312" panose="02010609030101010101"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5524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开挖深度超过</a:t>
                      </a:r>
                      <a:r>
                        <a:rPr lang="en-US" altLang="zh-CN" sz="1200" b="1" dirty="0">
                          <a:solidFill>
                            <a:srgbClr val="000000"/>
                          </a:solidFill>
                          <a:latin typeface="微软雅黑" panose="020B0503020204020204" charset="-122"/>
                          <a:ea typeface="微软雅黑" panose="020B0503020204020204" charset="-122"/>
                        </a:rPr>
                        <a:t>5m</a:t>
                      </a:r>
                      <a:r>
                        <a:rPr lang="zh-CN" altLang="x-none" sz="1200" b="1" dirty="0">
                          <a:solidFill>
                            <a:srgbClr val="000000"/>
                          </a:solidFill>
                          <a:latin typeface="微软雅黑" panose="020B0503020204020204" charset="-122"/>
                          <a:ea typeface="微软雅黑" panose="020B0503020204020204" charset="-122"/>
                        </a:rPr>
                        <a:t>（含</a:t>
                      </a:r>
                      <a:r>
                        <a:rPr lang="en-US" altLang="zh-CN" sz="1200" b="1" dirty="0">
                          <a:solidFill>
                            <a:srgbClr val="000000"/>
                          </a:solidFill>
                          <a:latin typeface="微软雅黑" panose="020B0503020204020204" charset="-122"/>
                          <a:ea typeface="微软雅黑" panose="020B0503020204020204" charset="-122"/>
                        </a:rPr>
                        <a:t>5m</a:t>
                      </a:r>
                      <a:r>
                        <a:rPr lang="zh-CN" altLang="x-none" sz="1200" b="1" dirty="0">
                          <a:solidFill>
                            <a:srgbClr val="000000"/>
                          </a:solidFill>
                          <a:latin typeface="微软雅黑" panose="020B0503020204020204" charset="-122"/>
                          <a:ea typeface="微软雅黑" panose="020B0503020204020204" charset="-122"/>
                        </a:rPr>
                        <a:t>）的基坑（槽）的土方开挖、支护、降水工程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地下管网损坏、坍塌、中毒和窒息、触电、火灾、起重伤害、高处坠落、物体打击、机械伤害、职业危害等</a:t>
                      </a:r>
                      <a:r>
                        <a:rPr lang="en-US" altLang="zh-CN" sz="1200" b="1" dirty="0">
                          <a:solidFill>
                            <a:srgbClr val="000000"/>
                          </a:solidFill>
                          <a:latin typeface="微软雅黑" panose="020B0503020204020204" charset="-122"/>
                          <a:ea typeface="微软雅黑" panose="020B0503020204020204" charset="-122"/>
                        </a:rPr>
                        <a:t>10</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5556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开挖深度虽未超过</a:t>
                      </a:r>
                      <a:r>
                        <a:rPr lang="en-US" altLang="zh-CN" sz="1200" b="1" dirty="0">
                          <a:solidFill>
                            <a:srgbClr val="000000"/>
                          </a:solidFill>
                          <a:latin typeface="微软雅黑" panose="020B0503020204020204" charset="-122"/>
                          <a:ea typeface="微软雅黑" panose="020B0503020204020204" charset="-122"/>
                        </a:rPr>
                        <a:t>5m</a:t>
                      </a:r>
                      <a:r>
                        <a:rPr lang="zh-CN" altLang="x-none" sz="1200" b="1" dirty="0">
                          <a:solidFill>
                            <a:srgbClr val="000000"/>
                          </a:solidFill>
                          <a:latin typeface="微软雅黑" panose="020B0503020204020204" charset="-122"/>
                          <a:ea typeface="微软雅黑" panose="020B0503020204020204" charset="-122"/>
                        </a:rPr>
                        <a:t>，但地质条件、周围环境和地下管线复杂，或影响毗邻建筑（构筑）物安全的基坑（槽）的土方开挖、支护、降水工程。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r h="2952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zh-CN" altLang="x-none" sz="1200" b="1" dirty="0">
                          <a:solidFill>
                            <a:srgbClr val="FFFFFF"/>
                          </a:solidFill>
                          <a:latin typeface="微软雅黑" panose="020B0503020204020204" charset="-122"/>
                          <a:ea typeface="微软雅黑" panose="020B0503020204020204" charset="-122"/>
                        </a:rPr>
                        <a:t>二</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模板工程及支撑体系</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en-US" altLang="zh-CN" sz="1200" b="1" dirty="0">
                          <a:solidFill>
                            <a:srgbClr val="000000"/>
                          </a:solidFill>
                          <a:latin typeface="微软雅黑" panose="020B0503020204020204" charset="-122"/>
                          <a:ea typeface="仿宋_GB2312" panose="02010609030101010101" charset="-122"/>
                        </a:rPr>
                        <a:t> </a:t>
                      </a:r>
                      <a:endParaRPr lang="en-US" altLang="zh-CN" sz="1200" b="1" dirty="0">
                        <a:solidFill>
                          <a:srgbClr val="000000"/>
                        </a:solidFill>
                        <a:latin typeface="微软雅黑" panose="020B0503020204020204" charset="-122"/>
                        <a:ea typeface="仿宋_GB2312" panose="02010609030101010101"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276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工具式模板工程：包括滑模、爬模工程。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rowSpan="7">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坍塌、触电、机械伤害、起重伤害、高处坠落、物体打击、气瓶爆炸等</a:t>
                      </a:r>
                      <a:r>
                        <a:rPr lang="en-US" altLang="zh-CN" sz="1200" b="1" dirty="0">
                          <a:solidFill>
                            <a:srgbClr val="000000"/>
                          </a:solidFill>
                          <a:latin typeface="微软雅黑" panose="020B0503020204020204" charset="-122"/>
                          <a:ea typeface="微软雅黑" panose="020B0503020204020204" charset="-122"/>
                        </a:rPr>
                        <a:t>7</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p>
                      <a:pPr lvl="0" algn="just" eaLnBrk="1" hangingPunct="1">
                        <a:lnSpc>
                          <a:spcPct val="150000"/>
                        </a:lnSpc>
                        <a:buNone/>
                      </a:pPr>
                      <a:r>
                        <a:rPr lang="en-US" altLang="zh-CN" sz="1200" b="1" dirty="0">
                          <a:solidFill>
                            <a:srgbClr val="000000"/>
                          </a:solidFill>
                          <a:latin typeface="微软雅黑" panose="020B0503020204020204" charset="-122"/>
                          <a:ea typeface="微软雅黑" panose="020B0503020204020204" charset="-122"/>
                        </a:rPr>
                        <a:t> </a:t>
                      </a:r>
                      <a:endParaRPr lang="zh-CN" altLang="zh-CN"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276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混凝土模板支撑工程；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4064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     1</a:t>
                      </a:r>
                      <a:r>
                        <a:rPr lang="zh-CN" altLang="x-none" sz="1200" b="1" dirty="0">
                          <a:solidFill>
                            <a:srgbClr val="FFFFFF"/>
                          </a:solidFill>
                          <a:latin typeface="微软雅黑" panose="020B0503020204020204" charset="-122"/>
                          <a:ea typeface="微软雅黑" panose="020B0503020204020204" charset="-122"/>
                        </a:rPr>
                        <a:t>）</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搭设高度</a:t>
                      </a:r>
                      <a:r>
                        <a:rPr lang="en-US" altLang="zh-CN" sz="1200" b="1" dirty="0">
                          <a:solidFill>
                            <a:srgbClr val="000000"/>
                          </a:solidFill>
                          <a:latin typeface="微软雅黑" panose="020B0503020204020204" charset="-122"/>
                          <a:ea typeface="微软雅黑" panose="020B0503020204020204" charset="-122"/>
                        </a:rPr>
                        <a:t>8m</a:t>
                      </a:r>
                      <a:r>
                        <a:rPr lang="zh-CN" altLang="x-none" sz="1200" b="1" dirty="0">
                          <a:solidFill>
                            <a:srgbClr val="000000"/>
                          </a:solidFill>
                          <a:latin typeface="微软雅黑" panose="020B0503020204020204" charset="-122"/>
                          <a:ea typeface="微软雅黑" panose="020B0503020204020204" charset="-122"/>
                        </a:rPr>
                        <a:t>及以上；</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4064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     2</a:t>
                      </a:r>
                      <a:r>
                        <a:rPr lang="zh-CN" altLang="x-none" sz="1200" b="1" dirty="0">
                          <a:solidFill>
                            <a:srgbClr val="FFFFFF"/>
                          </a:solidFill>
                          <a:latin typeface="微软雅黑" panose="020B0503020204020204" charset="-122"/>
                          <a:ea typeface="微软雅黑" panose="020B0503020204020204" charset="-122"/>
                        </a:rPr>
                        <a:t>）</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搭设跨度</a:t>
                      </a:r>
                      <a:r>
                        <a:rPr lang="en-US" altLang="zh-CN" sz="1200" b="1" dirty="0">
                          <a:solidFill>
                            <a:srgbClr val="000000"/>
                          </a:solidFill>
                          <a:latin typeface="微软雅黑" panose="020B0503020204020204" charset="-122"/>
                          <a:ea typeface="微软雅黑" panose="020B0503020204020204" charset="-122"/>
                        </a:rPr>
                        <a:t>18m</a:t>
                      </a:r>
                      <a:r>
                        <a:rPr lang="zh-CN" altLang="x-none" sz="1200" b="1" dirty="0">
                          <a:solidFill>
                            <a:srgbClr val="000000"/>
                          </a:solidFill>
                          <a:latin typeface="微软雅黑" panose="020B0503020204020204" charset="-122"/>
                          <a:ea typeface="微软雅黑" panose="020B0503020204020204" charset="-122"/>
                        </a:rPr>
                        <a:t>及以上；</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4048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     3</a:t>
                      </a:r>
                      <a:r>
                        <a:rPr lang="zh-CN" altLang="x-none" sz="1200" b="1" dirty="0">
                          <a:solidFill>
                            <a:srgbClr val="FFFFFF"/>
                          </a:solidFill>
                          <a:latin typeface="微软雅黑" panose="020B0503020204020204" charset="-122"/>
                          <a:ea typeface="微软雅黑" panose="020B0503020204020204" charset="-122"/>
                        </a:rPr>
                        <a:t>）</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施工总荷载</a:t>
                      </a:r>
                      <a:r>
                        <a:rPr lang="en-US" altLang="zh-CN" sz="1200" b="1" dirty="0">
                          <a:solidFill>
                            <a:srgbClr val="000000"/>
                          </a:solidFill>
                          <a:latin typeface="微软雅黑" panose="020B0503020204020204" charset="-122"/>
                          <a:ea typeface="微软雅黑" panose="020B0503020204020204" charset="-122"/>
                        </a:rPr>
                        <a:t>15kN/m2</a:t>
                      </a:r>
                      <a:r>
                        <a:rPr lang="zh-CN" altLang="x-none" sz="1200" b="1" dirty="0">
                          <a:solidFill>
                            <a:srgbClr val="000000"/>
                          </a:solidFill>
                          <a:latin typeface="微软雅黑" panose="020B0503020204020204" charset="-122"/>
                          <a:ea typeface="微软雅黑" panose="020B0503020204020204" charset="-122"/>
                        </a:rPr>
                        <a:t>及以上；</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4064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     4</a:t>
                      </a:r>
                      <a:r>
                        <a:rPr lang="zh-CN" altLang="x-none" sz="1200" b="1" dirty="0">
                          <a:solidFill>
                            <a:srgbClr val="FFFFFF"/>
                          </a:solidFill>
                          <a:latin typeface="微软雅黑" panose="020B0503020204020204" charset="-122"/>
                          <a:ea typeface="微软雅黑" panose="020B0503020204020204" charset="-122"/>
                        </a:rPr>
                        <a:t>）</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集中线荷载</a:t>
                      </a:r>
                      <a:r>
                        <a:rPr lang="en-US" altLang="zh-CN" sz="1200" b="1" dirty="0">
                          <a:solidFill>
                            <a:srgbClr val="000000"/>
                          </a:solidFill>
                          <a:latin typeface="微软雅黑" panose="020B0503020204020204" charset="-122"/>
                          <a:ea typeface="微软雅黑" panose="020B0503020204020204" charset="-122"/>
                        </a:rPr>
                        <a:t>20kN/m</a:t>
                      </a:r>
                      <a:r>
                        <a:rPr lang="zh-CN" altLang="x-none" sz="1200" b="1" dirty="0">
                          <a:solidFill>
                            <a:srgbClr val="000000"/>
                          </a:solidFill>
                          <a:latin typeface="微软雅黑" panose="020B0503020204020204" charset="-122"/>
                          <a:ea typeface="微软雅黑" panose="020B0503020204020204" charset="-122"/>
                        </a:rPr>
                        <a:t>及以上。</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3698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3</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承重支撑体系：用于钢结构安装等满堂支撑体系，承受单点集中荷载</a:t>
                      </a:r>
                      <a:r>
                        <a:rPr lang="en-US" altLang="zh-CN" sz="1200" b="1" dirty="0">
                          <a:solidFill>
                            <a:srgbClr val="000000"/>
                          </a:solidFill>
                          <a:latin typeface="微软雅黑" panose="020B0503020204020204" charset="-122"/>
                          <a:ea typeface="微软雅黑" panose="020B0503020204020204" charset="-122"/>
                        </a:rPr>
                        <a:t>700Kg</a:t>
                      </a:r>
                      <a:r>
                        <a:rPr lang="zh-CN" altLang="x-none" sz="1200" b="1" dirty="0">
                          <a:solidFill>
                            <a:srgbClr val="000000"/>
                          </a:solidFill>
                          <a:latin typeface="微软雅黑" panose="020B0503020204020204" charset="-122"/>
                          <a:ea typeface="微软雅黑" panose="020B0503020204020204" charset="-122"/>
                        </a:rPr>
                        <a:t>以上。</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r h="2762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zh-CN" altLang="x-none" sz="1200" b="1" dirty="0">
                          <a:solidFill>
                            <a:srgbClr val="FFFFFF"/>
                          </a:solidFill>
                          <a:latin typeface="微软雅黑" panose="020B0503020204020204" charset="-122"/>
                          <a:ea typeface="微软雅黑" panose="020B0503020204020204" charset="-122"/>
                        </a:rPr>
                        <a:t>三</a:t>
                      </a:r>
                      <a:endParaRPr lang="zh-CN" altLang="x-none"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起重吊装及安装拆卸工程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lnSpc>
                          <a:spcPct val="150000"/>
                        </a:lnSpc>
                        <a:buNone/>
                      </a:pPr>
                      <a:r>
                        <a:rPr lang="en-US" altLang="zh-CN" sz="1200" b="1" dirty="0">
                          <a:solidFill>
                            <a:srgbClr val="000000"/>
                          </a:solidFill>
                          <a:latin typeface="微软雅黑" panose="020B0503020204020204" charset="-122"/>
                          <a:ea typeface="仿宋_GB2312" panose="02010609030101010101" charset="-122"/>
                        </a:rPr>
                        <a:t> </a:t>
                      </a:r>
                      <a:endParaRPr lang="en-US" altLang="zh-CN" sz="1200" b="1" dirty="0">
                        <a:solidFill>
                          <a:srgbClr val="000000"/>
                        </a:solidFill>
                        <a:latin typeface="微软雅黑" panose="020B0503020204020204" charset="-122"/>
                        <a:ea typeface="仿宋_GB2312" panose="02010609030101010101"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采用非常规起重设备、方法，且单件起吊重量在</a:t>
                      </a:r>
                      <a:r>
                        <a:rPr lang="en-US" altLang="zh-CN" sz="1200" b="1" dirty="0">
                          <a:solidFill>
                            <a:srgbClr val="000000"/>
                          </a:solidFill>
                          <a:latin typeface="微软雅黑" panose="020B0503020204020204" charset="-122"/>
                          <a:ea typeface="微软雅黑" panose="020B0503020204020204" charset="-122"/>
                        </a:rPr>
                        <a:t>100kN</a:t>
                      </a:r>
                      <a:r>
                        <a:rPr lang="zh-CN" altLang="x-none" sz="1200" b="1" dirty="0">
                          <a:solidFill>
                            <a:srgbClr val="000000"/>
                          </a:solidFill>
                          <a:latin typeface="微软雅黑" panose="020B0503020204020204" charset="-122"/>
                          <a:ea typeface="微软雅黑" panose="020B0503020204020204" charset="-122"/>
                        </a:rPr>
                        <a:t>及以上的起重吊装工程。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机械伤害、高处坠落、物体打击、起重伤害、触电、起重机体毁坏等</a:t>
                      </a:r>
                      <a:r>
                        <a:rPr lang="en-US" altLang="zh-CN" sz="1200" b="1" dirty="0">
                          <a:solidFill>
                            <a:srgbClr val="000000"/>
                          </a:solidFill>
                          <a:latin typeface="微软雅黑" panose="020B0503020204020204" charset="-122"/>
                          <a:ea typeface="微软雅黑" panose="020B0503020204020204" charset="-122"/>
                        </a:rPr>
                        <a:t>6</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3698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algn="just" eaLnBrk="1" hangingPunct="1">
                        <a:buNone/>
                      </a:pPr>
                      <a:r>
                        <a:rPr lang="zh-CN" altLang="x-none" sz="1200" b="1" dirty="0">
                          <a:solidFill>
                            <a:srgbClr val="000000"/>
                          </a:solidFill>
                          <a:latin typeface="微软雅黑" panose="020B0503020204020204" charset="-122"/>
                          <a:ea typeface="微软雅黑" panose="020B0503020204020204" charset="-122"/>
                        </a:rPr>
                        <a:t>起重量</a:t>
                      </a:r>
                      <a:r>
                        <a:rPr lang="en-US" altLang="zh-CN" sz="1200" b="1" dirty="0">
                          <a:solidFill>
                            <a:srgbClr val="000000"/>
                          </a:solidFill>
                          <a:latin typeface="微软雅黑" panose="020B0503020204020204" charset="-122"/>
                          <a:ea typeface="微软雅黑" panose="020B0503020204020204" charset="-122"/>
                        </a:rPr>
                        <a:t>300kN</a:t>
                      </a:r>
                      <a:r>
                        <a:rPr lang="zh-CN" altLang="x-none" sz="1200" b="1" dirty="0">
                          <a:solidFill>
                            <a:srgbClr val="000000"/>
                          </a:solidFill>
                          <a:latin typeface="微软雅黑" panose="020B0503020204020204" charset="-122"/>
                          <a:ea typeface="微软雅黑" panose="020B0503020204020204" charset="-122"/>
                        </a:rPr>
                        <a:t>及以上的起重设备安装工程；高度</a:t>
                      </a:r>
                      <a:r>
                        <a:rPr lang="en-US" altLang="zh-CN" sz="1200" b="1" dirty="0">
                          <a:solidFill>
                            <a:srgbClr val="000000"/>
                          </a:solidFill>
                          <a:latin typeface="微软雅黑" panose="020B0503020204020204" charset="-122"/>
                          <a:ea typeface="微软雅黑" panose="020B0503020204020204" charset="-122"/>
                        </a:rPr>
                        <a:t>200m</a:t>
                      </a:r>
                      <a:r>
                        <a:rPr lang="zh-CN" altLang="x-none" sz="1200" b="1" dirty="0">
                          <a:solidFill>
                            <a:srgbClr val="000000"/>
                          </a:solidFill>
                          <a:latin typeface="微软雅黑" panose="020B0503020204020204" charset="-122"/>
                          <a:ea typeface="微软雅黑" panose="020B0503020204020204" charset="-122"/>
                        </a:rPr>
                        <a:t>及以上内爬起重设备的拆除工程。</a:t>
                      </a:r>
                      <a:endParaRPr lang="zh-CN" altLang="x-none" sz="1200" b="1" dirty="0">
                        <a:solidFill>
                          <a:srgbClr val="000000"/>
                        </a:solidFill>
                        <a:latin typeface="微软雅黑" panose="020B0503020204020204" charset="-122"/>
                        <a:ea typeface="微软雅黑" panose="020B0503020204020204"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2713" y="650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桥梁施工安全管理</a:t>
            </a:r>
            <a:endParaRPr kumimoji="0" lang="zh-CN" altLang="zh-CN" b="1" kern="1200" cap="none" spc="0" normalizeH="0" baseline="0" noProof="1">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8" name="文本框 7"/>
          <p:cNvSpPr txBox="1"/>
          <p:nvPr/>
        </p:nvSpPr>
        <p:spPr>
          <a:xfrm>
            <a:off x="6229350" y="115888"/>
            <a:ext cx="2824163" cy="457200"/>
          </a:xfrm>
          <a:prstGeom prst="rect">
            <a:avLst/>
          </a:prstGeom>
          <a:noFill/>
        </p:spPr>
        <p:txBody>
          <a:bodyPr>
            <a:spAutoFit/>
          </a:bodyPr>
          <a:lstStyle/>
          <a:p>
            <a:pPr marR="0" defTabSz="914400" eaLnBrk="1" hangingPunct="1">
              <a:buClrTx/>
              <a:buSzTx/>
              <a:buFont typeface="Wingdings" panose="05000000000000000000" pitchFamily="2" charset="2"/>
              <a:buNone/>
              <a:defRPr/>
            </a:pPr>
            <a:r>
              <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ea"/>
              </a:rPr>
              <a:t>一、桥梁工程概述</a:t>
            </a:r>
            <a:endParaRPr kumimoji="0" lang="zh-CN" altLang="zh-CN" b="1" kern="1200" cap="none" spc="0" normalizeH="0" baseline="0" noProof="1">
              <a:solidFill>
                <a:srgbClr val="FFC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graphicFrame>
        <p:nvGraphicFramePr>
          <p:cNvPr id="15364" name="表格 15363"/>
          <p:cNvGraphicFramePr/>
          <p:nvPr/>
        </p:nvGraphicFramePr>
        <p:xfrm>
          <a:off x="142875" y="1089025"/>
          <a:ext cx="8759825" cy="5175250"/>
        </p:xfrm>
        <a:graphic>
          <a:graphicData uri="http://schemas.openxmlformats.org/drawingml/2006/table">
            <a:tbl>
              <a:tblPr/>
              <a:tblGrid>
                <a:gridCol w="681038"/>
                <a:gridCol w="4641850"/>
                <a:gridCol w="3436937"/>
              </a:tblGrid>
              <a:tr h="3159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buNone/>
                      </a:pPr>
                      <a:r>
                        <a:rPr lang="zh-CN" altLang="x-none" sz="1200" b="1" dirty="0">
                          <a:solidFill>
                            <a:srgbClr val="FFFFFF"/>
                          </a:solidFill>
                          <a:latin typeface="微软雅黑" panose="020B0503020204020204" charset="-122"/>
                          <a:ea typeface="微软雅黑" panose="020B0503020204020204" charset="-122"/>
                        </a:rPr>
                        <a:t>序号</a:t>
                      </a:r>
                      <a:endParaRPr lang="zh-CN" altLang="x-none"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buNone/>
                      </a:pPr>
                      <a:r>
                        <a:rPr lang="zh-CN" altLang="x-none" sz="1200" b="1" dirty="0">
                          <a:solidFill>
                            <a:srgbClr val="FFFFFF"/>
                          </a:solidFill>
                          <a:latin typeface="微软雅黑" panose="020B0503020204020204" charset="-122"/>
                          <a:ea typeface="微软雅黑" panose="020B0503020204020204" charset="-122"/>
                        </a:rPr>
                        <a:t>重大危险源</a:t>
                      </a:r>
                      <a:endParaRPr lang="zh-CN" altLang="x-none"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buNone/>
                      </a:pPr>
                      <a:r>
                        <a:rPr lang="zh-CN" altLang="x-none" sz="1200" b="1" dirty="0">
                          <a:solidFill>
                            <a:srgbClr val="FFFFFF"/>
                          </a:solidFill>
                          <a:latin typeface="微软雅黑" panose="020B0503020204020204" charset="-122"/>
                          <a:ea typeface="微软雅黑" panose="020B0503020204020204" charset="-122"/>
                        </a:rPr>
                        <a:t>潜在事故</a:t>
                      </a:r>
                      <a:endParaRPr lang="zh-CN" altLang="x-none"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74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zh-CN" altLang="x-none" sz="1200" b="1" dirty="0">
                          <a:solidFill>
                            <a:srgbClr val="FFFFFF"/>
                          </a:solidFill>
                          <a:latin typeface="微软雅黑" panose="020B0503020204020204" charset="-122"/>
                          <a:ea typeface="微软雅黑" panose="020B0503020204020204" charset="-122"/>
                        </a:rPr>
                        <a:t>四</a:t>
                      </a:r>
                      <a:endParaRPr lang="zh-CN" altLang="x-none"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脚手架工程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en-US" altLang="zh-CN" sz="1200" b="1" dirty="0">
                          <a:solidFill>
                            <a:srgbClr val="000000"/>
                          </a:solidFill>
                          <a:latin typeface="微软雅黑" panose="020B0503020204020204" charset="-122"/>
                          <a:ea typeface="仿宋_GB2312" panose="02010609030101010101" charset="-122"/>
                        </a:rPr>
                        <a:t> </a:t>
                      </a:r>
                      <a:endParaRPr lang="en-US" altLang="zh-CN" sz="1200" b="1" dirty="0">
                        <a:solidFill>
                          <a:srgbClr val="000000"/>
                        </a:solidFill>
                        <a:latin typeface="微软雅黑" panose="020B0503020204020204" charset="-122"/>
                        <a:ea typeface="仿宋_GB2312" panose="02010609030101010101"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2730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搭设高度</a:t>
                      </a:r>
                      <a:r>
                        <a:rPr lang="en-US" altLang="zh-CN" sz="1200" b="1" dirty="0">
                          <a:solidFill>
                            <a:srgbClr val="000000"/>
                          </a:solidFill>
                          <a:latin typeface="微软雅黑" panose="020B0503020204020204" charset="-122"/>
                          <a:ea typeface="微软雅黑" panose="020B0503020204020204" charset="-122"/>
                        </a:rPr>
                        <a:t>50m</a:t>
                      </a:r>
                      <a:r>
                        <a:rPr lang="zh-CN" altLang="x-none" sz="1200" b="1" dirty="0">
                          <a:solidFill>
                            <a:srgbClr val="000000"/>
                          </a:solidFill>
                          <a:latin typeface="微软雅黑" panose="020B0503020204020204" charset="-122"/>
                          <a:ea typeface="微软雅黑" panose="020B0503020204020204" charset="-122"/>
                        </a:rPr>
                        <a:t>及以上落地式钢管脚手架工程。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rowSpan="3">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坍塌、触电、机械伤害、起重伤害、高处坠落、物体打击等</a:t>
                      </a:r>
                      <a:r>
                        <a:rPr lang="en-US" altLang="zh-CN" sz="1200" b="1" dirty="0">
                          <a:solidFill>
                            <a:srgbClr val="000000"/>
                          </a:solidFill>
                          <a:latin typeface="微软雅黑" panose="020B0503020204020204" charset="-122"/>
                          <a:ea typeface="微软雅黑" panose="020B0503020204020204" charset="-122"/>
                        </a:rPr>
                        <a:t>6</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p>
                      <a:pPr lvl="0" indent="127000" algn="just" eaLnBrk="1" hangingPunct="1">
                        <a:lnSpc>
                          <a:spcPct val="150000"/>
                        </a:lnSpc>
                        <a:buNone/>
                      </a:pPr>
                      <a:r>
                        <a:rPr lang="en-US" altLang="zh-CN" sz="1200" b="1" dirty="0">
                          <a:solidFill>
                            <a:srgbClr val="000000"/>
                          </a:solidFill>
                          <a:latin typeface="微软雅黑" panose="020B0503020204020204" charset="-122"/>
                          <a:ea typeface="微软雅黑" panose="020B0503020204020204" charset="-122"/>
                        </a:rPr>
                        <a:t> </a:t>
                      </a:r>
                      <a:endParaRPr lang="zh-CN" altLang="zh-CN"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274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提升高度</a:t>
                      </a:r>
                      <a:r>
                        <a:rPr lang="en-US" altLang="zh-CN" sz="1200" b="1" dirty="0">
                          <a:solidFill>
                            <a:srgbClr val="000000"/>
                          </a:solidFill>
                          <a:latin typeface="微软雅黑" panose="020B0503020204020204" charset="-122"/>
                          <a:ea typeface="微软雅黑" panose="020B0503020204020204" charset="-122"/>
                        </a:rPr>
                        <a:t>150m</a:t>
                      </a:r>
                      <a:r>
                        <a:rPr lang="zh-CN" altLang="x-none" sz="1200" b="1" dirty="0">
                          <a:solidFill>
                            <a:srgbClr val="000000"/>
                          </a:solidFill>
                          <a:latin typeface="微软雅黑" panose="020B0503020204020204" charset="-122"/>
                          <a:ea typeface="微软雅黑" panose="020B0503020204020204" charset="-122"/>
                        </a:rPr>
                        <a:t>及以上附着式整体和分片提升脚手架工程。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r>
              <a:tr h="274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3</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架体高度</a:t>
                      </a:r>
                      <a:r>
                        <a:rPr lang="en-US" altLang="zh-CN" sz="1200" b="1" dirty="0">
                          <a:solidFill>
                            <a:srgbClr val="000000"/>
                          </a:solidFill>
                          <a:latin typeface="微软雅黑" panose="020B0503020204020204" charset="-122"/>
                          <a:ea typeface="微软雅黑" panose="020B0503020204020204" charset="-122"/>
                        </a:rPr>
                        <a:t>20m</a:t>
                      </a:r>
                      <a:r>
                        <a:rPr lang="zh-CN" altLang="x-none" sz="1200" b="1" dirty="0">
                          <a:solidFill>
                            <a:srgbClr val="000000"/>
                          </a:solidFill>
                          <a:latin typeface="微软雅黑" panose="020B0503020204020204" charset="-122"/>
                          <a:ea typeface="微软雅黑" panose="020B0503020204020204" charset="-122"/>
                        </a:rPr>
                        <a:t>及以上悬挑式脚手架工程。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r h="274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4</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栈桥设施。</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坍塌、触电、机械伤害、起重伤害、高处坠落、物体打击、淹溺等</a:t>
                      </a:r>
                      <a:r>
                        <a:rPr lang="en-US" altLang="zh-CN" sz="1200" b="1" dirty="0">
                          <a:solidFill>
                            <a:srgbClr val="000000"/>
                          </a:solidFill>
                          <a:latin typeface="微软雅黑" panose="020B0503020204020204" charset="-122"/>
                          <a:ea typeface="微软雅黑" panose="020B0503020204020204" charset="-122"/>
                        </a:rPr>
                        <a:t>7</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274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5</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水上作业平台。</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vMerge="1">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r>
              <a:tr h="274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zh-CN" altLang="x-none" sz="1200" b="1" dirty="0">
                          <a:solidFill>
                            <a:srgbClr val="FFFFFF"/>
                          </a:solidFill>
                          <a:latin typeface="微软雅黑" panose="020B0503020204020204" charset="-122"/>
                          <a:ea typeface="微软雅黑" panose="020B0503020204020204" charset="-122"/>
                        </a:rPr>
                        <a:t>五</a:t>
                      </a:r>
                      <a:endParaRPr lang="zh-CN" altLang="x-none"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其它</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en-US" altLang="zh-CN" sz="1200" b="1" dirty="0">
                          <a:solidFill>
                            <a:srgbClr val="000000"/>
                          </a:solidFill>
                          <a:latin typeface="微软雅黑" panose="020B0503020204020204" charset="-122"/>
                          <a:ea typeface="仿宋_GB2312" panose="02010609030101010101" charset="-122"/>
                        </a:rPr>
                        <a:t> </a:t>
                      </a:r>
                      <a:endParaRPr lang="en-US" altLang="zh-CN" sz="1200" b="1" dirty="0">
                        <a:solidFill>
                          <a:srgbClr val="000000"/>
                        </a:solidFill>
                        <a:latin typeface="微软雅黑" panose="020B0503020204020204" charset="-122"/>
                        <a:ea typeface="仿宋_GB2312" panose="02010609030101010101"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3841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1</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跨度大于</a:t>
                      </a:r>
                      <a:r>
                        <a:rPr lang="en-US" altLang="zh-CN" sz="1200" b="1" dirty="0">
                          <a:solidFill>
                            <a:srgbClr val="000000"/>
                          </a:solidFill>
                          <a:latin typeface="微软雅黑" panose="020B0503020204020204" charset="-122"/>
                          <a:ea typeface="微软雅黑" panose="020B0503020204020204" charset="-122"/>
                        </a:rPr>
                        <a:t>36m</a:t>
                      </a:r>
                      <a:r>
                        <a:rPr lang="zh-CN" altLang="x-none" sz="1200" b="1" dirty="0">
                          <a:solidFill>
                            <a:srgbClr val="000000"/>
                          </a:solidFill>
                          <a:latin typeface="微软雅黑" panose="020B0503020204020204" charset="-122"/>
                          <a:ea typeface="微软雅黑" panose="020B0503020204020204" charset="-122"/>
                        </a:rPr>
                        <a:t>及以上的钢结构安装工程。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坍塌、触电、机械伤害、起重伤害、起重机体毁坏、高处坠落、物体打击等</a:t>
                      </a:r>
                      <a:r>
                        <a:rPr lang="en-US" altLang="zh-CN" sz="1200" b="1" dirty="0">
                          <a:solidFill>
                            <a:srgbClr val="000000"/>
                          </a:solidFill>
                          <a:latin typeface="微软雅黑" panose="020B0503020204020204" charset="-122"/>
                          <a:ea typeface="微软雅黑" panose="020B0503020204020204" charset="-122"/>
                        </a:rPr>
                        <a:t>7</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5683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2</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开挖深度超过</a:t>
                      </a:r>
                      <a:r>
                        <a:rPr lang="en-US" altLang="zh-CN" sz="1200" b="1" dirty="0">
                          <a:solidFill>
                            <a:srgbClr val="000000"/>
                          </a:solidFill>
                          <a:latin typeface="微软雅黑" panose="020B0503020204020204" charset="-122"/>
                          <a:ea typeface="微软雅黑" panose="020B0503020204020204" charset="-122"/>
                        </a:rPr>
                        <a:t>16m</a:t>
                      </a:r>
                      <a:r>
                        <a:rPr lang="zh-CN" altLang="x-none" sz="1200" b="1" dirty="0">
                          <a:solidFill>
                            <a:srgbClr val="000000"/>
                          </a:solidFill>
                          <a:latin typeface="微软雅黑" panose="020B0503020204020204" charset="-122"/>
                          <a:ea typeface="微软雅黑" panose="020B0503020204020204" charset="-122"/>
                        </a:rPr>
                        <a:t>的人工挖孔桩工程。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地下管网损坏、坍塌、中毒和窒息、触电、火灾、起重伤害、高处坠落、物体打击、机械伤害、职业危害等</a:t>
                      </a:r>
                      <a:r>
                        <a:rPr lang="en-US" altLang="zh-CN" sz="1200" b="1" dirty="0">
                          <a:solidFill>
                            <a:srgbClr val="000000"/>
                          </a:solidFill>
                          <a:latin typeface="微软雅黑" panose="020B0503020204020204" charset="-122"/>
                          <a:ea typeface="微软雅黑" panose="020B0503020204020204" charset="-122"/>
                        </a:rPr>
                        <a:t>10</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3794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3</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采用新技术、新工艺、新材料、新设备及尚无相关技术标准的危险性较大的分部分项工程。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相应的事故。</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274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4</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连续梁顶推工程。</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触电、高处坠落、物体打击、机械伤害</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274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5</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易燃易爆危险品库房。</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爆炸、火灾、设施损坏。</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r h="3778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6</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高边坡、高切坡施工。</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buNone/>
                      </a:pPr>
                      <a:r>
                        <a:rPr lang="zh-CN" altLang="x-none" sz="1200" b="1" dirty="0">
                          <a:solidFill>
                            <a:srgbClr val="000000"/>
                          </a:solidFill>
                          <a:latin typeface="微软雅黑" panose="020B0503020204020204" charset="-122"/>
                          <a:ea typeface="微软雅黑" panose="020B0503020204020204" charset="-122"/>
                        </a:rPr>
                        <a:t>地下管网损坏、坍塌、触电、高处坠落、物体打击、机械伤害等</a:t>
                      </a:r>
                      <a:r>
                        <a:rPr lang="en-US" altLang="zh-CN" sz="1200" b="1" dirty="0">
                          <a:solidFill>
                            <a:srgbClr val="000000"/>
                          </a:solidFill>
                          <a:latin typeface="微软雅黑" panose="020B0503020204020204" charset="-122"/>
                          <a:ea typeface="微软雅黑" panose="020B0503020204020204" charset="-122"/>
                        </a:rPr>
                        <a:t>6</a:t>
                      </a:r>
                      <a:r>
                        <a:rPr lang="zh-CN" altLang="x-none" sz="1200" b="1" dirty="0">
                          <a:solidFill>
                            <a:srgbClr val="000000"/>
                          </a:solidFill>
                          <a:latin typeface="微软雅黑" panose="020B0503020204020204" charset="-122"/>
                          <a:ea typeface="微软雅黑" panose="020B0503020204020204" charset="-122"/>
                        </a:rPr>
                        <a:t>种。</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CDE"/>
                    </a:solidFill>
                  </a:tcPr>
                </a:tc>
              </a:tr>
              <a:tr h="6794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ctr" eaLnBrk="1" hangingPunct="1">
                        <a:lnSpc>
                          <a:spcPct val="150000"/>
                        </a:lnSpc>
                        <a:buNone/>
                      </a:pPr>
                      <a:r>
                        <a:rPr lang="en-US" altLang="zh-CN" sz="1200" b="1" dirty="0">
                          <a:solidFill>
                            <a:srgbClr val="FFFFFF"/>
                          </a:solidFill>
                          <a:latin typeface="微软雅黑" panose="020B0503020204020204" charset="-122"/>
                          <a:ea typeface="微软雅黑" panose="020B0503020204020204" charset="-122"/>
                        </a:rPr>
                        <a:t>7</a:t>
                      </a:r>
                      <a:endParaRPr lang="en-US" altLang="zh-CN" sz="1200" b="1" dirty="0">
                        <a:solidFill>
                          <a:srgbClr val="FFFFFF"/>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地质灾害（桥梁相邻位置）。</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pitchFamily="34" charset="0"/>
                          <a:ea typeface="华文细黑" panose="02010600040101010101" pitchFamily="2" charset="-122"/>
                          <a:cs typeface="+mn-cs"/>
                        </a:defRPr>
                      </a:lvl5pPr>
                    </a:lstStyle>
                    <a:p>
                      <a:pPr lvl="0" indent="127000" algn="just" eaLnBrk="1" hangingPunct="1">
                        <a:lnSpc>
                          <a:spcPct val="150000"/>
                        </a:lnSpc>
                        <a:buNone/>
                      </a:pPr>
                      <a:r>
                        <a:rPr lang="zh-CN" altLang="x-none" sz="1200" b="1" dirty="0">
                          <a:solidFill>
                            <a:srgbClr val="000000"/>
                          </a:solidFill>
                          <a:latin typeface="微软雅黑" panose="020B0503020204020204" charset="-122"/>
                          <a:ea typeface="微软雅黑" panose="020B0503020204020204" charset="-122"/>
                        </a:rPr>
                        <a:t>坍塌、中毒和窒息。</a:t>
                      </a:r>
                      <a:endParaRPr lang="zh-CN" altLang="x-none" sz="1200" b="1" dirty="0">
                        <a:solidFill>
                          <a:srgbClr val="000000"/>
                        </a:solidFill>
                        <a:latin typeface="微软雅黑" panose="020B0503020204020204" charset="-122"/>
                        <a:ea typeface="微软雅黑" panose="020B0503020204020204" charset="-122"/>
                      </a:endParaRPr>
                    </a:p>
                  </a:txBody>
                  <a:tcPr marL="29397" marR="29397"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6EF"/>
                    </a:solidFill>
                  </a:tcPr>
                </a:tc>
              </a:tr>
            </a:tbl>
          </a:graphicData>
        </a:graphic>
      </p:graphicFrame>
    </p:spTree>
    <p:custDataLst>
      <p:tags r:id="rId1"/>
    </p:custDataLst>
  </p:cSld>
  <p:clrMapOvr>
    <a:masterClrMapping/>
  </p:clrMapOvr>
</p:sld>
</file>

<file path=ppt/tags/tag1.xml><?xml version="1.0" encoding="utf-8"?>
<p:tagLst xmlns:p="http://schemas.openxmlformats.org/presentationml/2006/main">
  <p:tag name="KSO_WM_TEMPLATE_CATEGORY" val="custom"/>
  <p:tag name="KSO_WM_TEMPLATE_INDEX" val="125"/>
</p:tagLst>
</file>

<file path=ppt/tags/tag10.xml><?xml version="1.0" encoding="utf-8"?>
<p:tagLst xmlns:p="http://schemas.openxmlformats.org/presentationml/2006/main">
  <p:tag name="KSO_WM_TEMPLATE_CATEGORY" val="custom"/>
  <p:tag name="KSO_WM_TEMPLATE_INDEX" val="125"/>
</p:tagLst>
</file>

<file path=ppt/tags/tag11.xml><?xml version="1.0" encoding="utf-8"?>
<p:tagLst xmlns:p="http://schemas.openxmlformats.org/presentationml/2006/main">
  <p:tag name="KSO_WM_TEMPLATE_CATEGORY" val="custom"/>
  <p:tag name="KSO_WM_TEMPLATE_INDEX" val="125"/>
</p:tagLst>
</file>

<file path=ppt/tags/tag12.xml><?xml version="1.0" encoding="utf-8"?>
<p:tagLst xmlns:p="http://schemas.openxmlformats.org/presentationml/2006/main">
  <p:tag name="KSO_WM_TEMPLATE_CATEGORY" val="custom"/>
  <p:tag name="KSO_WM_TEMPLATE_INDEX" val="125"/>
</p:tagLst>
</file>

<file path=ppt/tags/tag13.xml><?xml version="1.0" encoding="utf-8"?>
<p:tagLst xmlns:p="http://schemas.openxmlformats.org/presentationml/2006/main">
  <p:tag name="KSO_WM_TEMPLATE_CATEGORY" val="custom"/>
  <p:tag name="KSO_WM_TEMPLATE_INDEX" val="125"/>
</p:tagLst>
</file>

<file path=ppt/tags/tag14.xml><?xml version="1.0" encoding="utf-8"?>
<p:tagLst xmlns:p="http://schemas.openxmlformats.org/presentationml/2006/main">
  <p:tag name="KSO_WM_TEMPLATE_CATEGORY" val="custom"/>
  <p:tag name="KSO_WM_TEMPLATE_INDEX" val="125"/>
</p:tagLst>
</file>

<file path=ppt/tags/tag15.xml><?xml version="1.0" encoding="utf-8"?>
<p:tagLst xmlns:p="http://schemas.openxmlformats.org/presentationml/2006/main">
  <p:tag name="KSO_WM_TEMPLATE_CATEGORY" val="custom"/>
  <p:tag name="KSO_WM_TEMPLATE_INDEX" val="125"/>
</p:tagLst>
</file>

<file path=ppt/tags/tag16.xml><?xml version="1.0" encoding="utf-8"?>
<p:tagLst xmlns:p="http://schemas.openxmlformats.org/presentationml/2006/main">
  <p:tag name="KSO_WM_TEMPLATE_CATEGORY" val="custom"/>
  <p:tag name="KSO_WM_TEMPLATE_INDEX" val="125"/>
</p:tagLst>
</file>

<file path=ppt/tags/tag17.xml><?xml version="1.0" encoding="utf-8"?>
<p:tagLst xmlns:p="http://schemas.openxmlformats.org/presentationml/2006/main">
  <p:tag name="KSO_WM_TEMPLATE_CATEGORY" val="custom"/>
  <p:tag name="KSO_WM_TEMPLATE_INDEX" val="125"/>
</p:tagLst>
</file>

<file path=ppt/tags/tag18.xml><?xml version="1.0" encoding="utf-8"?>
<p:tagLst xmlns:p="http://schemas.openxmlformats.org/presentationml/2006/main">
  <p:tag name="KSO_WM_TEMPLATE_CATEGORY" val="custom"/>
  <p:tag name="KSO_WM_TEMPLATE_INDEX" val="125"/>
</p:tagLst>
</file>

<file path=ppt/tags/tag19.xml><?xml version="1.0" encoding="utf-8"?>
<p:tagLst xmlns:p="http://schemas.openxmlformats.org/presentationml/2006/main">
  <p:tag name="KSO_WM_TEMPLATE_CATEGORY" val="custom"/>
  <p:tag name="KSO_WM_TEMPLATE_INDEX" val="125"/>
</p:tagLst>
</file>

<file path=ppt/tags/tag2.xml><?xml version="1.0" encoding="utf-8"?>
<p:tagLst xmlns:p="http://schemas.openxmlformats.org/presentationml/2006/main">
  <p:tag name="KSO_WM_TEMPLATE_CATEGORY" val="custom"/>
  <p:tag name="KSO_WM_TEMPLATE_INDEX" val="125"/>
</p:tagLst>
</file>

<file path=ppt/tags/tag20.xml><?xml version="1.0" encoding="utf-8"?>
<p:tagLst xmlns:p="http://schemas.openxmlformats.org/presentationml/2006/main">
  <p:tag name="KSO_WM_TEMPLATE_CATEGORY" val="custom"/>
  <p:tag name="KSO_WM_TEMPLATE_INDEX" val="125"/>
</p:tagLst>
</file>

<file path=ppt/tags/tag21.xml><?xml version="1.0" encoding="utf-8"?>
<p:tagLst xmlns:p="http://schemas.openxmlformats.org/presentationml/2006/main">
  <p:tag name="KSO_WM_TEMPLATE_CATEGORY" val="custom"/>
  <p:tag name="KSO_WM_TEMPLATE_INDEX" val="125"/>
</p:tagLst>
</file>

<file path=ppt/tags/tag22.xml><?xml version="1.0" encoding="utf-8"?>
<p:tagLst xmlns:p="http://schemas.openxmlformats.org/presentationml/2006/main">
  <p:tag name="KSO_WM_TEMPLATE_CATEGORY" val="custom"/>
  <p:tag name="KSO_WM_TEMPLATE_INDEX" val="125"/>
</p:tagLst>
</file>

<file path=ppt/tags/tag23.xml><?xml version="1.0" encoding="utf-8"?>
<p:tagLst xmlns:p="http://schemas.openxmlformats.org/presentationml/2006/main">
  <p:tag name="KSO_WM_TEMPLATE_CATEGORY" val="custom"/>
  <p:tag name="KSO_WM_TEMPLATE_INDEX" val="125"/>
</p:tagLst>
</file>

<file path=ppt/tags/tag24.xml><?xml version="1.0" encoding="utf-8"?>
<p:tagLst xmlns:p="http://schemas.openxmlformats.org/presentationml/2006/main">
  <p:tag name="KSO_WM_TEMPLATE_CATEGORY" val="custom"/>
  <p:tag name="KSO_WM_TEMPLATE_INDEX" val="125"/>
</p:tagLst>
</file>

<file path=ppt/tags/tag25.xml><?xml version="1.0" encoding="utf-8"?>
<p:tagLst xmlns:p="http://schemas.openxmlformats.org/presentationml/2006/main">
  <p:tag name="KSO_WM_TEMPLATE_CATEGORY" val="custom"/>
  <p:tag name="KSO_WM_TEMPLATE_INDEX" val="125"/>
</p:tagLst>
</file>

<file path=ppt/tags/tag26.xml><?xml version="1.0" encoding="utf-8"?>
<p:tagLst xmlns:p="http://schemas.openxmlformats.org/presentationml/2006/main">
  <p:tag name="KSO_WM_TEMPLATE_CATEGORY" val="custom"/>
  <p:tag name="KSO_WM_TEMPLATE_INDEX" val="125"/>
</p:tagLst>
</file>

<file path=ppt/tags/tag27.xml><?xml version="1.0" encoding="utf-8"?>
<p:tagLst xmlns:p="http://schemas.openxmlformats.org/presentationml/2006/main">
  <p:tag name="KSO_WM_TEMPLATE_CATEGORY" val="custom"/>
  <p:tag name="KSO_WM_TEMPLATE_INDEX" val="125"/>
</p:tagLst>
</file>

<file path=ppt/tags/tag28.xml><?xml version="1.0" encoding="utf-8"?>
<p:tagLst xmlns:p="http://schemas.openxmlformats.org/presentationml/2006/main">
  <p:tag name="KSO_WM_TEMPLATE_CATEGORY" val="custom"/>
  <p:tag name="KSO_WM_TEMPLATE_INDEX" val="125"/>
</p:tagLst>
</file>

<file path=ppt/tags/tag29.xml><?xml version="1.0" encoding="utf-8"?>
<p:tagLst xmlns:p="http://schemas.openxmlformats.org/presentationml/2006/main">
  <p:tag name="KSO_WM_TEMPLATE_CATEGORY" val="custom"/>
  <p:tag name="KSO_WM_TEMPLATE_INDEX" val="125"/>
</p:tagLst>
</file>

<file path=ppt/tags/tag3.xml><?xml version="1.0" encoding="utf-8"?>
<p:tagLst xmlns:p="http://schemas.openxmlformats.org/presentationml/2006/main">
  <p:tag name="KSO_WM_TEMPLATE_CATEGORY" val="custom"/>
  <p:tag name="KSO_WM_TEMPLATE_INDEX" val="125"/>
</p:tagLst>
</file>

<file path=ppt/tags/tag30.xml><?xml version="1.0" encoding="utf-8"?>
<p:tagLst xmlns:p="http://schemas.openxmlformats.org/presentationml/2006/main">
  <p:tag name="KSO_WM_TEMPLATE_CATEGORY" val="custom"/>
  <p:tag name="KSO_WM_TEMPLATE_INDEX" val="125"/>
</p:tagLst>
</file>

<file path=ppt/tags/tag31.xml><?xml version="1.0" encoding="utf-8"?>
<p:tagLst xmlns:p="http://schemas.openxmlformats.org/presentationml/2006/main">
  <p:tag name="KSO_WM_TEMPLATE_CATEGORY" val="custom"/>
  <p:tag name="KSO_WM_TEMPLATE_INDEX" val="125"/>
</p:tagLst>
</file>

<file path=ppt/tags/tag32.xml><?xml version="1.0" encoding="utf-8"?>
<p:tagLst xmlns:p="http://schemas.openxmlformats.org/presentationml/2006/main">
  <p:tag name="KSO_WM_TEMPLATE_CATEGORY" val="custom"/>
  <p:tag name="KSO_WM_TEMPLATE_INDEX" val="125"/>
</p:tagLst>
</file>

<file path=ppt/tags/tag33.xml><?xml version="1.0" encoding="utf-8"?>
<p:tagLst xmlns:p="http://schemas.openxmlformats.org/presentationml/2006/main">
  <p:tag name="KSO_WM_TEMPLATE_CATEGORY" val="custom"/>
  <p:tag name="KSO_WM_TEMPLATE_INDEX" val="125"/>
</p:tagLst>
</file>

<file path=ppt/tags/tag34.xml><?xml version="1.0" encoding="utf-8"?>
<p:tagLst xmlns:p="http://schemas.openxmlformats.org/presentationml/2006/main">
  <p:tag name="KSO_WM_TEMPLATE_CATEGORY" val="custom"/>
  <p:tag name="KSO_WM_TEMPLATE_INDEX" val="125"/>
</p:tagLst>
</file>

<file path=ppt/tags/tag35.xml><?xml version="1.0" encoding="utf-8"?>
<p:tagLst xmlns:p="http://schemas.openxmlformats.org/presentationml/2006/main">
  <p:tag name="KSO_WM_TEMPLATE_CATEGORY" val="custom"/>
  <p:tag name="KSO_WM_TEMPLATE_INDEX" val="125"/>
</p:tagLst>
</file>

<file path=ppt/tags/tag36.xml><?xml version="1.0" encoding="utf-8"?>
<p:tagLst xmlns:p="http://schemas.openxmlformats.org/presentationml/2006/main">
  <p:tag name="KSO_WM_TEMPLATE_CATEGORY" val="custom"/>
  <p:tag name="KSO_WM_TEMPLATE_INDEX" val="125"/>
</p:tagLst>
</file>

<file path=ppt/tags/tag37.xml><?xml version="1.0" encoding="utf-8"?>
<p:tagLst xmlns:p="http://schemas.openxmlformats.org/presentationml/2006/main">
  <p:tag name="KSO_WM_TEMPLATE_CATEGORY" val="custom"/>
  <p:tag name="KSO_WM_TEMPLATE_INDEX" val="125"/>
</p:tagLst>
</file>

<file path=ppt/tags/tag38.xml><?xml version="1.0" encoding="utf-8"?>
<p:tagLst xmlns:p="http://schemas.openxmlformats.org/presentationml/2006/main">
  <p:tag name="KSO_WM_TEMPLATE_CATEGORY" val="custom"/>
  <p:tag name="KSO_WM_TEMPLATE_INDEX" val="125"/>
</p:tagLst>
</file>

<file path=ppt/tags/tag39.xml><?xml version="1.0" encoding="utf-8"?>
<p:tagLst xmlns:p="http://schemas.openxmlformats.org/presentationml/2006/main">
  <p:tag name="KSO_WM_TEMPLATE_CATEGORY" val="custom"/>
  <p:tag name="KSO_WM_TEMPLATE_INDEX" val="125"/>
</p:tagLst>
</file>

<file path=ppt/tags/tag4.xml><?xml version="1.0" encoding="utf-8"?>
<p:tagLst xmlns:p="http://schemas.openxmlformats.org/presentationml/2006/main">
  <p:tag name="KSO_WM_TEMPLATE_CATEGORY" val="custom"/>
  <p:tag name="KSO_WM_TEMPLATE_INDEX" val="125"/>
</p:tagLst>
</file>

<file path=ppt/tags/tag40.xml><?xml version="1.0" encoding="utf-8"?>
<p:tagLst xmlns:p="http://schemas.openxmlformats.org/presentationml/2006/main">
  <p:tag name="KSO_WM_TEMPLATE_CATEGORY" val="custom"/>
  <p:tag name="KSO_WM_TEMPLATE_INDEX" val="125"/>
</p:tagLst>
</file>

<file path=ppt/tags/tag41.xml><?xml version="1.0" encoding="utf-8"?>
<p:tagLst xmlns:p="http://schemas.openxmlformats.org/presentationml/2006/main">
  <p:tag name="KSO_WM_TEMPLATE_CATEGORY" val="custom"/>
  <p:tag name="KSO_WM_TEMPLATE_INDEX" val="125"/>
</p:tagLst>
</file>

<file path=ppt/tags/tag42.xml><?xml version="1.0" encoding="utf-8"?>
<p:tagLst xmlns:p="http://schemas.openxmlformats.org/presentationml/2006/main">
  <p:tag name="KSO_WM_TEMPLATE_CATEGORY" val="custom"/>
  <p:tag name="KSO_WM_TEMPLATE_INDEX" val="125"/>
</p:tagLst>
</file>

<file path=ppt/tags/tag5.xml><?xml version="1.0" encoding="utf-8"?>
<p:tagLst xmlns:p="http://schemas.openxmlformats.org/presentationml/2006/main">
  <p:tag name="KSO_WM_TEMPLATE_CATEGORY" val="custom"/>
  <p:tag name="KSO_WM_TEMPLATE_INDEX" val="125"/>
</p:tagLst>
</file>

<file path=ppt/tags/tag6.xml><?xml version="1.0" encoding="utf-8"?>
<p:tagLst xmlns:p="http://schemas.openxmlformats.org/presentationml/2006/main">
  <p:tag name="KSO_WM_TEMPLATE_CATEGORY" val="custom"/>
  <p:tag name="KSO_WM_TEMPLATE_INDEX" val="125"/>
</p:tagLst>
</file>

<file path=ppt/tags/tag7.xml><?xml version="1.0" encoding="utf-8"?>
<p:tagLst xmlns:p="http://schemas.openxmlformats.org/presentationml/2006/main">
  <p:tag name="KSO_WM_TEMPLATE_CATEGORY" val="custom"/>
  <p:tag name="KSO_WM_TEMPLATE_INDEX" val="125"/>
</p:tagLst>
</file>

<file path=ppt/tags/tag8.xml><?xml version="1.0" encoding="utf-8"?>
<p:tagLst xmlns:p="http://schemas.openxmlformats.org/presentationml/2006/main">
  <p:tag name="KSO_WM_TEMPLATE_CATEGORY" val="custom"/>
  <p:tag name="KSO_WM_TEMPLATE_INDEX" val="125"/>
</p:tagLst>
</file>

<file path=ppt/tags/tag9.xml><?xml version="1.0" encoding="utf-8"?>
<p:tagLst xmlns:p="http://schemas.openxmlformats.org/presentationml/2006/main">
  <p:tag name="KSO_WM_TEMPLATE_CATEGORY" val="custom"/>
  <p:tag name="KSO_WM_TEMPLATE_INDEX" val="125"/>
</p:tagLst>
</file>

<file path=ppt/theme/theme1.xml><?xml version="1.0" encoding="utf-8"?>
<a:theme xmlns:a="http://schemas.openxmlformats.org/drawingml/2006/main" name="A000120141119A01PPBG">
  <a:themeElements>
    <a:clrScheme name="kso_RED3">
      <a:dk1>
        <a:srgbClr val="3D3F41"/>
      </a:dk1>
      <a:lt1>
        <a:srgbClr val="FFFFFF"/>
      </a:lt1>
      <a:dk2>
        <a:srgbClr val="3D3F41"/>
      </a:dk2>
      <a:lt2>
        <a:srgbClr val="FFFFFF"/>
      </a:lt2>
      <a:accent1>
        <a:srgbClr val="E37621"/>
      </a:accent1>
      <a:accent2>
        <a:srgbClr val="BCBF3B"/>
      </a:accent2>
      <a:accent3>
        <a:srgbClr val="DCAB48"/>
      </a:accent3>
      <a:accent4>
        <a:srgbClr val="367268"/>
      </a:accent4>
      <a:accent5>
        <a:srgbClr val="F3F1EC"/>
      </a:accent5>
      <a:accent6>
        <a:srgbClr val="B84D30"/>
      </a:accent6>
      <a:hlink>
        <a:srgbClr val="00B0F0"/>
      </a:hlink>
      <a:folHlink>
        <a:srgbClr val="AFB2B4"/>
      </a:folHlink>
    </a:clrScheme>
    <a:fontScheme name="自定义 14">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7837</Words>
  <Application>WPS 演示</Application>
  <PresentationFormat>全屏显示(4:3)</PresentationFormat>
  <Paragraphs>790</Paragraphs>
  <Slides>42</Slides>
  <Notes>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42</vt:i4>
      </vt:variant>
    </vt:vector>
  </HeadingPairs>
  <TitlesOfParts>
    <vt:vector size="60" baseType="lpstr">
      <vt:lpstr>Arial</vt:lpstr>
      <vt:lpstr>宋体</vt:lpstr>
      <vt:lpstr>Wingdings</vt:lpstr>
      <vt:lpstr>Calibri</vt:lpstr>
      <vt:lpstr>华文细黑</vt:lpstr>
      <vt:lpstr>Wingdings 2</vt:lpstr>
      <vt:lpstr>幼圆</vt:lpstr>
      <vt:lpstr>黑体</vt:lpstr>
      <vt:lpstr>Times New Roman</vt:lpstr>
      <vt:lpstr>方正小标宋简体</vt:lpstr>
      <vt:lpstr>微软雅黑</vt:lpstr>
      <vt:lpstr>Arial Black</vt:lpstr>
      <vt:lpstr>华文新魏</vt:lpstr>
      <vt:lpstr>仿宋_GB2312</vt:lpstr>
      <vt:lpstr>仿宋</vt:lpstr>
      <vt:lpstr>Arial Unicode MS</vt:lpstr>
      <vt:lpstr>Wingdings 2</vt:lpstr>
      <vt:lpstr>A000120141119A01PPBG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RAILWAY</dc:title>
  <dc:creator>Administrator</dc:creator>
  <cp:lastModifiedBy>A呀土豆baby</cp:lastModifiedBy>
  <cp:revision>68</cp:revision>
  <dcterms:created xsi:type="dcterms:W3CDTF">2016-05-19T08:51:00Z</dcterms:created>
  <dcterms:modified xsi:type="dcterms:W3CDTF">2021-04-07T13:18:19Z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44F51D6F6E934512B7DC1CFA7C0BE96D</vt:lpwstr>
  </property>
</Properties>
</file>