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88"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p:normalViewPr>
  <p:slideViewPr>
    <p:cSldViewPr snapToGrid="0" showGuides="1">
      <p:cViewPr varScale="1">
        <p:scale>
          <a:sx n="113" d="100"/>
          <a:sy n="113" d="100"/>
        </p:scale>
        <p:origin x="372" y="96"/>
      </p:cViewPr>
      <p:guideLst>
        <p:guide orient="horz" pos="2183"/>
        <p:guide pos="3840"/>
        <p:guide pos="5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910D2B4-3108-4290-ADEF-08D5D4980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76E9D4-A6F2-49E5-84FC-F3B94FBBA8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0D2B4-3108-4290-ADEF-08D5D49809D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6E9D4-A6F2-49E5-84FC-F3B94FBBA8B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imgnews.baidu.com/i?ct=520093696&amp;z=0&amp;tn=baiduimagenewsdetail&amp;word=%CC%C7%BA%F9%C2%AB&amp;in=15081&amp;cl=3&amp;lm=-1&amp;pn=3&amp;rn=1" TargetMode="External"/><Relationship Id="rId3" Type="http://schemas.openxmlformats.org/officeDocument/2006/relationships/image" Target="../media/image7.jpeg"/><Relationship Id="rId2" Type="http://schemas.openxmlformats.org/officeDocument/2006/relationships/hyperlink" Target="http://image.baidu.com/i?ct=503316480&amp;z=0&amp;tn=baiduimagedetail&amp;word=%BC%D0%D0%C4%B1%FD&amp;in=24752&amp;cl=2&amp;cm=1&amp;sc=0&amp;lm=-1&amp;pn=11&amp;rn=1&amp;di=1252601121&amp;ln=1306" TargetMode="Externa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2342" b="13324"/>
          <a:stretch>
            <a:fillRect/>
          </a:stretch>
        </p:blipFill>
        <p:spPr>
          <a:xfrm>
            <a:off x="0" y="0"/>
            <a:ext cx="12192000" cy="6858000"/>
          </a:xfrm>
          <a:prstGeom prst="rect">
            <a:avLst/>
          </a:prstGeom>
        </p:spPr>
      </p:pic>
      <p:sp>
        <p:nvSpPr>
          <p:cNvPr id="6" name="PA-矩形 5"/>
          <p:cNvSpPr/>
          <p:nvPr>
            <p:custDataLst>
              <p:tags r:id="rId2"/>
            </p:custDataLst>
          </p:nvPr>
        </p:nvSpPr>
        <p:spPr>
          <a:xfrm>
            <a:off x="0"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61143" y="0"/>
            <a:ext cx="2772228" cy="4717143"/>
          </a:xfrm>
          <a:prstGeom prst="rect">
            <a:avLst/>
          </a:prstGeom>
          <a:solidFill>
            <a:schemeClr val="accent1">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1456871" y="3247571"/>
            <a:ext cx="2180771" cy="707886"/>
          </a:xfrm>
          <a:prstGeom prst="rect">
            <a:avLst/>
          </a:prstGeom>
          <a:noFill/>
        </p:spPr>
        <p:txBody>
          <a:bodyPr wrap="square" rtlCol="0">
            <a:spAutoFit/>
          </a:bodyPr>
          <a:lstStyle/>
          <a:p>
            <a:pPr algn="ctr"/>
            <a:r>
              <a:rPr lang="en-US" altLang="zh-CN" sz="4000" b="1" dirty="0">
                <a:solidFill>
                  <a:schemeClr val="bg1"/>
                </a:solidFill>
                <a:latin typeface="宋体" panose="02010600030101010101" pitchFamily="2" charset="-122"/>
                <a:ea typeface="宋体" panose="02010600030101010101" pitchFamily="2" charset="-122"/>
              </a:rPr>
              <a:t>EHS</a:t>
            </a:r>
            <a:r>
              <a:rPr lang="zh-CN" altLang="en-US" sz="4000" b="1" dirty="0">
                <a:solidFill>
                  <a:schemeClr val="bg1"/>
                </a:solidFill>
                <a:latin typeface="宋体" panose="02010600030101010101" pitchFamily="2" charset="-122"/>
                <a:ea typeface="宋体" panose="02010600030101010101" pitchFamily="2" charset="-122"/>
              </a:rPr>
              <a:t>培训</a:t>
            </a:r>
            <a:endParaRPr lang="zh-CN" altLang="en-US" sz="4000" b="1" dirty="0">
              <a:solidFill>
                <a:schemeClr val="bg1"/>
              </a:solidFill>
              <a:latin typeface="宋体" panose="02010600030101010101" pitchFamily="2" charset="-122"/>
              <a:ea typeface="宋体" panose="02010600030101010101" pitchFamily="2" charset="-122"/>
            </a:endParaRPr>
          </a:p>
        </p:txBody>
      </p:sp>
      <p:sp>
        <p:nvSpPr>
          <p:cNvPr id="3" name="文本框 2"/>
          <p:cNvSpPr txBox="1"/>
          <p:nvPr/>
        </p:nvSpPr>
        <p:spPr>
          <a:xfrm>
            <a:off x="1296306" y="1397000"/>
            <a:ext cx="2501900" cy="830997"/>
          </a:xfrm>
          <a:prstGeom prst="rect">
            <a:avLst/>
          </a:prstGeom>
          <a:noFill/>
        </p:spPr>
        <p:txBody>
          <a:bodyPr wrap="square" rtlCol="0">
            <a:spAutoFit/>
          </a:bodyPr>
          <a:lstStyle/>
          <a:p>
            <a:pPr algn="ctr"/>
            <a:r>
              <a:rPr lang="en-US" altLang="zh-CN" sz="4800" dirty="0">
                <a:solidFill>
                  <a:schemeClr val="bg1"/>
                </a:solidFill>
                <a:latin typeface="Arial" panose="020B0604020202020204" pitchFamily="34" charset="0"/>
                <a:cs typeface="Arial" panose="020B0604020202020204" pitchFamily="34" charset="0"/>
              </a:rPr>
              <a:t>LOGO</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4" name="矩形 3"/>
          <p:cNvSpPr/>
          <p:nvPr/>
        </p:nvSpPr>
        <p:spPr>
          <a:xfrm>
            <a:off x="4229099" y="2767280"/>
            <a:ext cx="7399783" cy="1323439"/>
          </a:xfrm>
          <a:prstGeom prst="rect">
            <a:avLst/>
          </a:prstGeom>
        </p:spPr>
        <p:txBody>
          <a:bodyPr wrap="none">
            <a:spAutoFit/>
          </a:bodyPr>
          <a:lstStyle/>
          <a:p>
            <a:r>
              <a:rPr lang="zh-CN" altLang="en-US" sz="8000" b="1" dirty="0">
                <a:solidFill>
                  <a:schemeClr val="accent1">
                    <a:lumMod val="75000"/>
                  </a:schemeClr>
                </a:solidFill>
                <a:latin typeface="黑体" panose="02010609060101010101" pitchFamily="49" charset="-122"/>
                <a:ea typeface="黑体" panose="02010609060101010101" pitchFamily="49" charset="-122"/>
              </a:rPr>
              <a:t>安全管理人定位</a:t>
            </a:r>
            <a:endParaRPr lang="zh-CN" altLang="en-US" sz="8000" b="1" dirty="0">
              <a:solidFill>
                <a:schemeClr val="accent1">
                  <a:lumMod val="75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5791200" y="4347811"/>
            <a:ext cx="1346200" cy="369332"/>
          </a:xfrm>
          <a:prstGeom prst="rect">
            <a:avLst/>
          </a:prstGeom>
          <a:noFill/>
        </p:spPr>
        <p:txBody>
          <a:bodyPr wrap="square" rtlCol="0">
            <a:spAutoFit/>
          </a:bodyPr>
          <a:lstStyle/>
          <a:p>
            <a:r>
              <a:rPr lang="zh-CN" altLang="en-US" dirty="0"/>
              <a:t>培训讲师：</a:t>
            </a:r>
            <a:endParaRPr lang="zh-CN" altLang="en-US" dirty="0"/>
          </a:p>
        </p:txBody>
      </p:sp>
      <p:sp>
        <p:nvSpPr>
          <p:cNvPr id="9" name="文本框 8"/>
          <p:cNvSpPr txBox="1"/>
          <p:nvPr/>
        </p:nvSpPr>
        <p:spPr>
          <a:xfrm>
            <a:off x="8626929" y="4347811"/>
            <a:ext cx="1346200" cy="369332"/>
          </a:xfrm>
          <a:prstGeom prst="rect">
            <a:avLst/>
          </a:prstGeom>
          <a:noFill/>
        </p:spPr>
        <p:txBody>
          <a:bodyPr wrap="square" rtlCol="0">
            <a:spAutoFit/>
          </a:bodyPr>
          <a:lstStyle/>
          <a:p>
            <a:r>
              <a:rPr lang="zh-CN" altLang="en-US" dirty="0"/>
              <a:t>培训日期：</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5386818"/>
            <a:ext cx="12356632" cy="99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98" name="组合 97"/>
          <p:cNvGrpSpPr/>
          <p:nvPr/>
        </p:nvGrpSpPr>
        <p:grpSpPr>
          <a:xfrm>
            <a:off x="1237213" y="1041400"/>
            <a:ext cx="3245888" cy="5096624"/>
            <a:chOff x="2456413" y="1566255"/>
            <a:chExt cx="2728686" cy="4038369"/>
          </a:xfrm>
        </p:grpSpPr>
        <p:sp>
          <p:nvSpPr>
            <p:cNvPr id="5" name="Shape 34173"/>
            <p:cNvSpPr/>
            <p:nvPr/>
          </p:nvSpPr>
          <p:spPr>
            <a:xfrm>
              <a:off x="2456413" y="2503770"/>
              <a:ext cx="300521" cy="263073"/>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6" name="Shape 34174"/>
            <p:cNvSpPr/>
            <p:nvPr/>
          </p:nvSpPr>
          <p:spPr>
            <a:xfrm>
              <a:off x="4208543" y="2562770"/>
              <a:ext cx="119530" cy="239060"/>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 name="Shape 34175"/>
            <p:cNvSpPr/>
            <p:nvPr/>
          </p:nvSpPr>
          <p:spPr>
            <a:xfrm>
              <a:off x="4264040" y="2996572"/>
              <a:ext cx="199829" cy="176196"/>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8" name="Shape 34176"/>
            <p:cNvSpPr/>
            <p:nvPr/>
          </p:nvSpPr>
          <p:spPr>
            <a:xfrm>
              <a:off x="3314409" y="3597142"/>
              <a:ext cx="372209" cy="334559"/>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9" name="Shape 34177"/>
            <p:cNvSpPr/>
            <p:nvPr/>
          </p:nvSpPr>
          <p:spPr>
            <a:xfrm>
              <a:off x="3625797" y="5033935"/>
              <a:ext cx="221021" cy="190408"/>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10" name="Shape 34178"/>
            <p:cNvSpPr/>
            <p:nvPr/>
          </p:nvSpPr>
          <p:spPr>
            <a:xfrm>
              <a:off x="4704544" y="1911373"/>
              <a:ext cx="265044" cy="375205"/>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rgbClr val="B9B9B9"/>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1" name="Shape 34179"/>
            <p:cNvSpPr/>
            <p:nvPr/>
          </p:nvSpPr>
          <p:spPr>
            <a:xfrm>
              <a:off x="4355824" y="2285493"/>
              <a:ext cx="414267" cy="45859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12" name="Shape 34180"/>
            <p:cNvSpPr/>
            <p:nvPr/>
          </p:nvSpPr>
          <p:spPr>
            <a:xfrm>
              <a:off x="3883884" y="4981338"/>
              <a:ext cx="318914" cy="375205"/>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B9B9B9"/>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3" name="Shape 34181"/>
            <p:cNvSpPr/>
            <p:nvPr/>
          </p:nvSpPr>
          <p:spPr>
            <a:xfrm>
              <a:off x="4614258" y="3409383"/>
              <a:ext cx="235102" cy="2044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4" name="Shape 34182"/>
            <p:cNvSpPr/>
            <p:nvPr/>
          </p:nvSpPr>
          <p:spPr>
            <a:xfrm>
              <a:off x="4353866" y="3199149"/>
              <a:ext cx="219253" cy="30602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15" name="Shape 34183"/>
            <p:cNvSpPr/>
            <p:nvPr/>
          </p:nvSpPr>
          <p:spPr>
            <a:xfrm>
              <a:off x="3589782" y="3327048"/>
              <a:ext cx="233540" cy="25852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6" name="Shape 34184"/>
            <p:cNvSpPr/>
            <p:nvPr/>
          </p:nvSpPr>
          <p:spPr>
            <a:xfrm>
              <a:off x="4164151" y="1846286"/>
              <a:ext cx="246400" cy="225169"/>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7" name="Shape 34185"/>
            <p:cNvSpPr/>
            <p:nvPr/>
          </p:nvSpPr>
          <p:spPr>
            <a:xfrm>
              <a:off x="3856984" y="3337793"/>
              <a:ext cx="172887" cy="232607"/>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8" name="Shape 34186"/>
            <p:cNvSpPr/>
            <p:nvPr/>
          </p:nvSpPr>
          <p:spPr>
            <a:xfrm>
              <a:off x="3311864" y="2024231"/>
              <a:ext cx="227701" cy="295874"/>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9" name="Shape 34187"/>
            <p:cNvSpPr/>
            <p:nvPr/>
          </p:nvSpPr>
          <p:spPr>
            <a:xfrm>
              <a:off x="2822610" y="2628110"/>
              <a:ext cx="245084" cy="17372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0" name="Shape 34188"/>
            <p:cNvSpPr/>
            <p:nvPr/>
          </p:nvSpPr>
          <p:spPr>
            <a:xfrm>
              <a:off x="4826072" y="2594606"/>
              <a:ext cx="359027" cy="173318"/>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1" name="Shape 34189"/>
            <p:cNvSpPr/>
            <p:nvPr/>
          </p:nvSpPr>
          <p:spPr>
            <a:xfrm>
              <a:off x="4116177" y="2098976"/>
              <a:ext cx="229295" cy="327860"/>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2" name="Shape 34190"/>
            <p:cNvSpPr/>
            <p:nvPr/>
          </p:nvSpPr>
          <p:spPr>
            <a:xfrm>
              <a:off x="2469965" y="2204612"/>
              <a:ext cx="365732" cy="310183"/>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3" name="Shape 34191"/>
            <p:cNvSpPr/>
            <p:nvPr/>
          </p:nvSpPr>
          <p:spPr>
            <a:xfrm>
              <a:off x="4084185" y="3595330"/>
              <a:ext cx="229296" cy="327860"/>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4" name="Shape 34192"/>
            <p:cNvSpPr/>
            <p:nvPr/>
          </p:nvSpPr>
          <p:spPr>
            <a:xfrm>
              <a:off x="2942499" y="1759413"/>
              <a:ext cx="334572" cy="39362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5" name="Shape 34193"/>
            <p:cNvSpPr/>
            <p:nvPr/>
          </p:nvSpPr>
          <p:spPr>
            <a:xfrm>
              <a:off x="3591024" y="1864563"/>
              <a:ext cx="309357" cy="309357"/>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B9B9B9"/>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6" name="Shape 34194"/>
            <p:cNvSpPr/>
            <p:nvPr/>
          </p:nvSpPr>
          <p:spPr>
            <a:xfrm>
              <a:off x="4751380" y="2995300"/>
              <a:ext cx="321402" cy="369002"/>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27" name="Shape 34195"/>
            <p:cNvSpPr/>
            <p:nvPr/>
          </p:nvSpPr>
          <p:spPr>
            <a:xfrm>
              <a:off x="4295638" y="3425257"/>
              <a:ext cx="163796" cy="18132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8" name="Shape 34196"/>
            <p:cNvSpPr/>
            <p:nvPr/>
          </p:nvSpPr>
          <p:spPr>
            <a:xfrm>
              <a:off x="3897423" y="1566255"/>
              <a:ext cx="454774" cy="253982"/>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29" name="Shape 34197"/>
            <p:cNvSpPr/>
            <p:nvPr/>
          </p:nvSpPr>
          <p:spPr>
            <a:xfrm>
              <a:off x="4474627" y="1730398"/>
              <a:ext cx="218609" cy="230767"/>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0" name="Shape 34198"/>
            <p:cNvSpPr/>
            <p:nvPr/>
          </p:nvSpPr>
          <p:spPr>
            <a:xfrm>
              <a:off x="3308919" y="1598573"/>
              <a:ext cx="234889" cy="362959"/>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31" name="Shape 34199"/>
            <p:cNvSpPr/>
            <p:nvPr/>
          </p:nvSpPr>
          <p:spPr>
            <a:xfrm>
              <a:off x="3607647" y="1568844"/>
              <a:ext cx="204065" cy="259164"/>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2" name="Shape 34200"/>
            <p:cNvSpPr/>
            <p:nvPr/>
          </p:nvSpPr>
          <p:spPr>
            <a:xfrm>
              <a:off x="3946982" y="3015104"/>
              <a:ext cx="242592" cy="245759"/>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3" name="Shape 34201"/>
            <p:cNvSpPr/>
            <p:nvPr/>
          </p:nvSpPr>
          <p:spPr>
            <a:xfrm>
              <a:off x="3731570" y="2199885"/>
              <a:ext cx="166828" cy="145122"/>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4" name="Shape 34202"/>
            <p:cNvSpPr/>
            <p:nvPr/>
          </p:nvSpPr>
          <p:spPr>
            <a:xfrm>
              <a:off x="3614629" y="4620984"/>
              <a:ext cx="257667" cy="16856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5" name="Shape 34203"/>
            <p:cNvSpPr/>
            <p:nvPr/>
          </p:nvSpPr>
          <p:spPr>
            <a:xfrm>
              <a:off x="4331974" y="2074592"/>
              <a:ext cx="281805" cy="19975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6" name="Shape 34204"/>
            <p:cNvSpPr/>
            <p:nvPr/>
          </p:nvSpPr>
          <p:spPr>
            <a:xfrm>
              <a:off x="3201960" y="4952874"/>
              <a:ext cx="168567" cy="16856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7" name="Shape 34205"/>
            <p:cNvSpPr/>
            <p:nvPr/>
          </p:nvSpPr>
          <p:spPr>
            <a:xfrm>
              <a:off x="3378410" y="5354361"/>
              <a:ext cx="200074" cy="207927"/>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8" name="Shape 34206"/>
            <p:cNvSpPr/>
            <p:nvPr/>
          </p:nvSpPr>
          <p:spPr>
            <a:xfrm>
              <a:off x="3287213" y="3944690"/>
              <a:ext cx="293314" cy="173720"/>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rgbClr val="B9B9B9"/>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9" name="Shape 34207"/>
            <p:cNvSpPr/>
            <p:nvPr/>
          </p:nvSpPr>
          <p:spPr>
            <a:xfrm>
              <a:off x="3857201" y="4055086"/>
              <a:ext cx="262346" cy="241035"/>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0" name="Shape 34208"/>
            <p:cNvSpPr/>
            <p:nvPr/>
          </p:nvSpPr>
          <p:spPr>
            <a:xfrm>
              <a:off x="3570078" y="4084432"/>
              <a:ext cx="112483" cy="12451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1" name="Shape 34209"/>
            <p:cNvSpPr/>
            <p:nvPr/>
          </p:nvSpPr>
          <p:spPr>
            <a:xfrm>
              <a:off x="4139261" y="3841041"/>
              <a:ext cx="156922" cy="181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2" name="Shape 34210"/>
            <p:cNvSpPr/>
            <p:nvPr/>
          </p:nvSpPr>
          <p:spPr>
            <a:xfrm>
              <a:off x="2839595" y="2883766"/>
              <a:ext cx="142585" cy="13272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3" name="Shape 34211"/>
            <p:cNvSpPr/>
            <p:nvPr/>
          </p:nvSpPr>
          <p:spPr>
            <a:xfrm>
              <a:off x="3081379" y="2111989"/>
              <a:ext cx="180806" cy="258526"/>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4" name="Shape 34212"/>
            <p:cNvSpPr/>
            <p:nvPr/>
          </p:nvSpPr>
          <p:spPr>
            <a:xfrm>
              <a:off x="2639278" y="1971800"/>
              <a:ext cx="255035" cy="18077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5" name="Shape 34213"/>
            <p:cNvSpPr/>
            <p:nvPr/>
          </p:nvSpPr>
          <p:spPr>
            <a:xfrm>
              <a:off x="4840256" y="2294253"/>
              <a:ext cx="285781" cy="249334"/>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6" name="Shape 34214"/>
            <p:cNvSpPr/>
            <p:nvPr/>
          </p:nvSpPr>
          <p:spPr>
            <a:xfrm>
              <a:off x="3897617" y="4702178"/>
              <a:ext cx="195308" cy="21620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B9B9B9"/>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7" name="Shape 34215"/>
            <p:cNvSpPr/>
            <p:nvPr/>
          </p:nvSpPr>
          <p:spPr>
            <a:xfrm>
              <a:off x="4982942" y="2815622"/>
              <a:ext cx="179679" cy="179679"/>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B9B9B9"/>
            </a:solidFill>
            <a:ln w="12700" cap="flat">
              <a:noFill/>
              <a:miter lim="400000"/>
            </a:ln>
            <a:effectLst/>
          </p:spPr>
          <p:txBody>
            <a:bodyPr wrap="square" lIns="20092" tIns="20092" rIns="20092" bIns="20092"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8" name="Shape 34216"/>
            <p:cNvSpPr/>
            <p:nvPr/>
          </p:nvSpPr>
          <p:spPr>
            <a:xfrm>
              <a:off x="3708319" y="3755425"/>
              <a:ext cx="299445" cy="205869"/>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49" name="Shape 34217"/>
            <p:cNvSpPr/>
            <p:nvPr/>
          </p:nvSpPr>
          <p:spPr>
            <a:xfrm>
              <a:off x="3894174" y="2023158"/>
              <a:ext cx="262124" cy="346118"/>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50" name="Shape 34218"/>
            <p:cNvSpPr/>
            <p:nvPr/>
          </p:nvSpPr>
          <p:spPr>
            <a:xfrm>
              <a:off x="3718272" y="5491514"/>
              <a:ext cx="142345" cy="10568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rgbClr val="B9B9B9"/>
            </a:solidFill>
            <a:ln w="12700" cap="flat">
              <a:noFill/>
              <a:miter lim="400000"/>
            </a:ln>
            <a:effectLst/>
          </p:spPr>
          <p:txBody>
            <a:bodyPr wrap="square" lIns="0" tIns="0" rIns="0" bIns="0" numCol="1" anchor="b">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51" name="Shape 34219"/>
            <p:cNvSpPr/>
            <p:nvPr/>
          </p:nvSpPr>
          <p:spPr>
            <a:xfrm>
              <a:off x="3425098" y="4716983"/>
              <a:ext cx="147323" cy="18132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52" name="Shape 34220"/>
            <p:cNvSpPr/>
            <p:nvPr/>
          </p:nvSpPr>
          <p:spPr>
            <a:xfrm>
              <a:off x="4116177" y="3217226"/>
              <a:ext cx="222769" cy="294152"/>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B9B9B9"/>
            </a:solidFill>
            <a:ln w="12700" cap="flat">
              <a:noFill/>
              <a:miter lim="400000"/>
            </a:ln>
            <a:effectLst/>
          </p:spPr>
          <p:txBody>
            <a:bodyPr wrap="square" lIns="0" tIns="0" rIns="0" bIns="0" numCol="1" anchor="b">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53" name="Shape 34221"/>
            <p:cNvSpPr/>
            <p:nvPr/>
          </p:nvSpPr>
          <p:spPr>
            <a:xfrm>
              <a:off x="3708566" y="4175604"/>
              <a:ext cx="180073" cy="237776"/>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B9B9B9"/>
            </a:solidFill>
            <a:ln w="12700" cap="flat">
              <a:noFill/>
              <a:miter lim="400000"/>
            </a:ln>
            <a:effectLst/>
          </p:spPr>
          <p:txBody>
            <a:bodyPr wrap="square" lIns="0" tIns="0" rIns="0" bIns="0" numCol="1" anchor="b">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54" name="Shape 34222"/>
            <p:cNvSpPr/>
            <p:nvPr/>
          </p:nvSpPr>
          <p:spPr>
            <a:xfrm>
              <a:off x="3736243" y="4828447"/>
              <a:ext cx="169145" cy="169120"/>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rgbClr val="B9B9B9"/>
            </a:solidFill>
            <a:ln w="12700" cap="flat">
              <a:noFill/>
              <a:miter lim="400000"/>
            </a:ln>
            <a:effectLst/>
          </p:spPr>
          <p:txBody>
            <a:bodyPr wrap="square" lIns="0" tIns="0" rIns="0" bIns="0" numCol="1" anchor="b">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55" name="Shape 34223"/>
            <p:cNvSpPr/>
            <p:nvPr/>
          </p:nvSpPr>
          <p:spPr>
            <a:xfrm>
              <a:off x="3671860" y="5263940"/>
              <a:ext cx="168717" cy="15501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56" name="Shape 34224"/>
            <p:cNvSpPr/>
            <p:nvPr/>
          </p:nvSpPr>
          <p:spPr>
            <a:xfrm>
              <a:off x="3530434" y="4840168"/>
              <a:ext cx="135544" cy="261861"/>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57" name="Shape 34225"/>
            <p:cNvSpPr/>
            <p:nvPr/>
          </p:nvSpPr>
          <p:spPr>
            <a:xfrm>
              <a:off x="4045974" y="4926540"/>
              <a:ext cx="160671" cy="44622"/>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58" name="Shape 34226"/>
            <p:cNvSpPr/>
            <p:nvPr/>
          </p:nvSpPr>
          <p:spPr>
            <a:xfrm>
              <a:off x="4008279" y="3549222"/>
              <a:ext cx="175267" cy="20620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59" name="Shape 34227"/>
            <p:cNvSpPr/>
            <p:nvPr/>
          </p:nvSpPr>
          <p:spPr>
            <a:xfrm>
              <a:off x="3684306" y="3990083"/>
              <a:ext cx="135928" cy="13592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B9B9B9"/>
            </a:solidFill>
            <a:ln w="12700" cap="flat">
              <a:noFill/>
              <a:miter lim="400000"/>
            </a:ln>
            <a:effectLst/>
          </p:spPr>
          <p:txBody>
            <a:bodyPr wrap="square" lIns="20092" tIns="20092" rIns="20092" bIns="20092"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0" name="Shape 34228"/>
            <p:cNvSpPr/>
            <p:nvPr/>
          </p:nvSpPr>
          <p:spPr>
            <a:xfrm>
              <a:off x="2592665" y="2766604"/>
              <a:ext cx="213567" cy="245197"/>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1" name="Shape 34229"/>
            <p:cNvSpPr/>
            <p:nvPr/>
          </p:nvSpPr>
          <p:spPr>
            <a:xfrm>
              <a:off x="4687277" y="2766757"/>
              <a:ext cx="256357" cy="230426"/>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2" name="Shape 34230"/>
            <p:cNvSpPr/>
            <p:nvPr/>
          </p:nvSpPr>
          <p:spPr>
            <a:xfrm>
              <a:off x="4602249" y="3204645"/>
              <a:ext cx="126023" cy="252045"/>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3" name="Shape 34231"/>
            <p:cNvSpPr/>
            <p:nvPr/>
          </p:nvSpPr>
          <p:spPr>
            <a:xfrm>
              <a:off x="3927380" y="1820236"/>
              <a:ext cx="161800" cy="131476"/>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4" name="Shape 34232"/>
            <p:cNvSpPr/>
            <p:nvPr/>
          </p:nvSpPr>
          <p:spPr>
            <a:xfrm>
              <a:off x="3655390" y="4939125"/>
              <a:ext cx="49309" cy="105681"/>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5" name="Shape 34233"/>
            <p:cNvSpPr/>
            <p:nvPr/>
          </p:nvSpPr>
          <p:spPr>
            <a:xfrm>
              <a:off x="3381142" y="2343434"/>
              <a:ext cx="115063" cy="14847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6" name="Shape 34234"/>
            <p:cNvSpPr/>
            <p:nvPr/>
          </p:nvSpPr>
          <p:spPr>
            <a:xfrm>
              <a:off x="3235814" y="2221948"/>
              <a:ext cx="158393" cy="148472"/>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7" name="Shape 34235"/>
            <p:cNvSpPr/>
            <p:nvPr/>
          </p:nvSpPr>
          <p:spPr>
            <a:xfrm>
              <a:off x="2877639" y="2262434"/>
              <a:ext cx="161800" cy="131476"/>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8" name="Shape 34236"/>
            <p:cNvSpPr/>
            <p:nvPr/>
          </p:nvSpPr>
          <p:spPr>
            <a:xfrm>
              <a:off x="3819917" y="3617288"/>
              <a:ext cx="130970" cy="106424"/>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9" name="Shape 34237"/>
            <p:cNvSpPr/>
            <p:nvPr/>
          </p:nvSpPr>
          <p:spPr>
            <a:xfrm>
              <a:off x="3400116" y="4153212"/>
              <a:ext cx="61928" cy="132726"/>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0" name="Shape 34238"/>
            <p:cNvSpPr/>
            <p:nvPr/>
          </p:nvSpPr>
          <p:spPr>
            <a:xfrm>
              <a:off x="4505207" y="3571103"/>
              <a:ext cx="61928" cy="132726"/>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1" name="Shape 34239"/>
            <p:cNvSpPr/>
            <p:nvPr/>
          </p:nvSpPr>
          <p:spPr>
            <a:xfrm>
              <a:off x="4161259" y="2857372"/>
              <a:ext cx="115063" cy="148473"/>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2" name="Shape 34240"/>
            <p:cNvSpPr/>
            <p:nvPr/>
          </p:nvSpPr>
          <p:spPr>
            <a:xfrm>
              <a:off x="4017408" y="3962026"/>
              <a:ext cx="82477" cy="10642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3" name="Shape 34241"/>
            <p:cNvSpPr/>
            <p:nvPr/>
          </p:nvSpPr>
          <p:spPr>
            <a:xfrm>
              <a:off x="3481214" y="3490265"/>
              <a:ext cx="102881" cy="138384"/>
            </a:xfrm>
            <a:custGeom>
              <a:avLst/>
              <a:gdLst/>
              <a:ahLst/>
              <a:cxnLst>
                <a:cxn ang="0">
                  <a:pos x="wd2" y="hd2"/>
                </a:cxn>
                <a:cxn ang="5400000">
                  <a:pos x="wd2" y="hd2"/>
                </a:cxn>
                <a:cxn ang="10800000">
                  <a:pos x="wd2" y="hd2"/>
                </a:cxn>
                <a:cxn ang="16200000">
                  <a:pos x="wd2" y="hd2"/>
                </a:cxn>
              </a:cxnLst>
              <a:rect l="0" t="0"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4" name="Shape 34242"/>
            <p:cNvSpPr/>
            <p:nvPr/>
          </p:nvSpPr>
          <p:spPr>
            <a:xfrm>
              <a:off x="4653114" y="1951516"/>
              <a:ext cx="102859" cy="132726"/>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5" name="Shape 34243"/>
            <p:cNvSpPr/>
            <p:nvPr/>
          </p:nvSpPr>
          <p:spPr>
            <a:xfrm>
              <a:off x="3022387" y="2853568"/>
              <a:ext cx="141342" cy="132489"/>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6" name="Shape 34244"/>
            <p:cNvSpPr/>
            <p:nvPr/>
          </p:nvSpPr>
          <p:spPr>
            <a:xfrm>
              <a:off x="4699842" y="3003399"/>
              <a:ext cx="131347" cy="12312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7" name="Shape 34245"/>
            <p:cNvSpPr/>
            <p:nvPr/>
          </p:nvSpPr>
          <p:spPr>
            <a:xfrm>
              <a:off x="3875336" y="4304453"/>
              <a:ext cx="100542" cy="94245"/>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8" name="Shape 34246"/>
            <p:cNvSpPr/>
            <p:nvPr/>
          </p:nvSpPr>
          <p:spPr>
            <a:xfrm>
              <a:off x="3666417" y="3611444"/>
              <a:ext cx="100543" cy="94245"/>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9" name="Shape 34247"/>
            <p:cNvSpPr/>
            <p:nvPr/>
          </p:nvSpPr>
          <p:spPr>
            <a:xfrm>
              <a:off x="3242505" y="5183602"/>
              <a:ext cx="135928" cy="13592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B9B9B9"/>
            </a:solidFill>
            <a:ln w="12700" cap="flat">
              <a:noFill/>
              <a:miter lim="400000"/>
            </a:ln>
            <a:effectLst/>
          </p:spPr>
          <p:txBody>
            <a:bodyPr wrap="square" lIns="20092" tIns="20092" rIns="20092" bIns="20092"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80" name="Shape 34248"/>
            <p:cNvSpPr/>
            <p:nvPr/>
          </p:nvSpPr>
          <p:spPr>
            <a:xfrm>
              <a:off x="3420794" y="4950562"/>
              <a:ext cx="100542" cy="94245"/>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81" name="Shape 34249"/>
            <p:cNvSpPr/>
            <p:nvPr/>
          </p:nvSpPr>
          <p:spPr>
            <a:xfrm>
              <a:off x="3386523" y="5066612"/>
              <a:ext cx="137468" cy="184953"/>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82" name="Shape 34250"/>
            <p:cNvSpPr/>
            <p:nvPr/>
          </p:nvSpPr>
          <p:spPr>
            <a:xfrm>
              <a:off x="3532732" y="5262278"/>
              <a:ext cx="82477" cy="10642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83" name="Shape 34251"/>
            <p:cNvSpPr/>
            <p:nvPr/>
          </p:nvSpPr>
          <p:spPr>
            <a:xfrm>
              <a:off x="3348166" y="5295871"/>
              <a:ext cx="91461" cy="1056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84" name="Shape 34252"/>
            <p:cNvSpPr/>
            <p:nvPr/>
          </p:nvSpPr>
          <p:spPr>
            <a:xfrm>
              <a:off x="3548239" y="5519949"/>
              <a:ext cx="123165" cy="84675"/>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85" name="Shape 34253"/>
            <p:cNvSpPr/>
            <p:nvPr/>
          </p:nvSpPr>
          <p:spPr>
            <a:xfrm rot="1920000">
              <a:off x="3839838" y="5452697"/>
              <a:ext cx="173654" cy="48228"/>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86" name="Shape 34254"/>
            <p:cNvSpPr/>
            <p:nvPr/>
          </p:nvSpPr>
          <p:spPr>
            <a:xfrm>
              <a:off x="3093058" y="2560736"/>
              <a:ext cx="230342" cy="205869"/>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latin typeface="Arial" panose="020B0604020202020204"/>
                <a:ea typeface="微软雅黑" panose="020B0503020204020204" pitchFamily="34" charset="-122"/>
                <a:cs typeface="+mn-ea"/>
                <a:sym typeface="+mn-lt"/>
              </a:endParaRPr>
            </a:p>
          </p:txBody>
        </p:sp>
        <p:sp>
          <p:nvSpPr>
            <p:cNvPr id="87" name="Shape 34255"/>
            <p:cNvSpPr/>
            <p:nvPr/>
          </p:nvSpPr>
          <p:spPr>
            <a:xfrm>
              <a:off x="2902958" y="2434923"/>
              <a:ext cx="190101" cy="173721"/>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88" name="Shape 34256"/>
            <p:cNvSpPr/>
            <p:nvPr/>
          </p:nvSpPr>
          <p:spPr>
            <a:xfrm>
              <a:off x="3302690" y="2526236"/>
              <a:ext cx="131358" cy="114268"/>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89" name="Shape 34257"/>
            <p:cNvSpPr/>
            <p:nvPr/>
          </p:nvSpPr>
          <p:spPr>
            <a:xfrm>
              <a:off x="3140368" y="2399535"/>
              <a:ext cx="129594" cy="114268"/>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90" name="Shape 34258"/>
            <p:cNvSpPr/>
            <p:nvPr/>
          </p:nvSpPr>
          <p:spPr>
            <a:xfrm>
              <a:off x="4305845" y="3652111"/>
              <a:ext cx="139412" cy="12460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91" name="Shape 34259"/>
            <p:cNvSpPr/>
            <p:nvPr/>
          </p:nvSpPr>
          <p:spPr>
            <a:xfrm>
              <a:off x="3800763" y="3172824"/>
              <a:ext cx="148505" cy="132726"/>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92" name="Shape 34260"/>
            <p:cNvSpPr/>
            <p:nvPr/>
          </p:nvSpPr>
          <p:spPr>
            <a:xfrm>
              <a:off x="3296468" y="4804059"/>
              <a:ext cx="105448" cy="94245"/>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93" name="Shape 34261"/>
            <p:cNvSpPr/>
            <p:nvPr/>
          </p:nvSpPr>
          <p:spPr>
            <a:xfrm>
              <a:off x="4020990" y="5351341"/>
              <a:ext cx="140995" cy="11457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94" name="Shape 34262"/>
            <p:cNvSpPr/>
            <p:nvPr/>
          </p:nvSpPr>
          <p:spPr>
            <a:xfrm>
              <a:off x="4379101" y="2766001"/>
              <a:ext cx="275447" cy="204499"/>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95" name="Shape 34263"/>
            <p:cNvSpPr/>
            <p:nvPr/>
          </p:nvSpPr>
          <p:spPr>
            <a:xfrm>
              <a:off x="4545698" y="3018307"/>
              <a:ext cx="61928" cy="132726"/>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96" name="Shape 34264"/>
            <p:cNvSpPr/>
            <p:nvPr/>
          </p:nvSpPr>
          <p:spPr>
            <a:xfrm>
              <a:off x="3496877" y="4237802"/>
              <a:ext cx="199526" cy="148133"/>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97" name="Shape 34265"/>
            <p:cNvSpPr/>
            <p:nvPr/>
          </p:nvSpPr>
          <p:spPr>
            <a:xfrm>
              <a:off x="4198833" y="2420042"/>
              <a:ext cx="119530" cy="8874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B9B9B9"/>
            </a:solidFill>
            <a:ln w="12700" cap="flat">
              <a:noFill/>
              <a:miter lim="400000"/>
            </a:ln>
            <a:effectLst/>
          </p:spPr>
          <p:txBody>
            <a:bodyPr wrap="square" lIns="0" tIns="0" rIns="0" bIns="0" numCol="1" anchor="ctr">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99" name="矩形 98"/>
          <p:cNvSpPr/>
          <p:nvPr/>
        </p:nvSpPr>
        <p:spPr>
          <a:xfrm>
            <a:off x="5569226" y="2640113"/>
            <a:ext cx="6096000" cy="1871666"/>
          </a:xfrm>
          <a:prstGeom prst="rect">
            <a:avLst/>
          </a:prstGeom>
        </p:spPr>
        <p:txBody>
          <a:bodyPr>
            <a:spAutoFit/>
          </a:bodyPr>
          <a:lstStyle/>
          <a:p>
            <a:pPr algn="just">
              <a:lnSpc>
                <a:spcPct val="150000"/>
              </a:lnSpc>
              <a:spcBef>
                <a:spcPct val="50000"/>
              </a:spcBef>
            </a:pPr>
            <a:r>
              <a:rPr kumimoji="1" lang="zh-CN" altLang="en-US" sz="2400" b="1" dirty="0">
                <a:solidFill>
                  <a:schemeClr val="accent1">
                    <a:lumMod val="75000"/>
                  </a:schemeClr>
                </a:solidFill>
                <a:latin typeface="微软雅黑" panose="020B0503020204020204" pitchFamily="34" charset="-122"/>
                <a:ea typeface="微软雅黑" panose="020B0503020204020204" pitchFamily="34" charset="-122"/>
              </a:rPr>
              <a:t>请各位同事思考一下：</a:t>
            </a:r>
            <a:endParaRPr kumimoji="1" lang="en-US" altLang="zh-CN" sz="2400" b="1" dirty="0">
              <a:solidFill>
                <a:schemeClr val="accent1">
                  <a:lumMod val="75000"/>
                </a:schemeClr>
              </a:solidFill>
              <a:latin typeface="微软雅黑" panose="020B0503020204020204" pitchFamily="34" charset="-122"/>
              <a:ea typeface="微软雅黑" panose="020B0503020204020204" pitchFamily="34" charset="-122"/>
            </a:endParaRPr>
          </a:p>
          <a:p>
            <a:pPr algn="just">
              <a:lnSpc>
                <a:spcPct val="150000"/>
              </a:lnSpc>
              <a:spcBef>
                <a:spcPct val="50000"/>
              </a:spcBef>
            </a:pPr>
            <a:r>
              <a:rPr kumimoji="1" lang="zh-CN" altLang="en-US" sz="2400" b="1" dirty="0">
                <a:solidFill>
                  <a:schemeClr val="accent1">
                    <a:lumMod val="75000"/>
                  </a:schemeClr>
                </a:solidFill>
                <a:latin typeface="微软雅黑" panose="020B0503020204020204" pitchFamily="34" charset="-122"/>
                <a:ea typeface="微软雅黑" panose="020B0503020204020204" pitchFamily="34" charset="-122"/>
              </a:rPr>
              <a:t>我司是否存在类似的问题？如果存在，您这为主要的原因是什么？</a:t>
            </a:r>
            <a:endParaRPr kumimoji="1" lang="en-US" altLang="zh-CN" sz="2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7966882" y="1436571"/>
            <a:ext cx="5016500" cy="1533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2646362" y="1309687"/>
            <a:ext cx="6899276" cy="4278313"/>
            <a:chOff x="1223630" y="1154460"/>
            <a:chExt cx="6660738" cy="3929556"/>
          </a:xfrm>
        </p:grpSpPr>
        <p:pic>
          <p:nvPicPr>
            <p:cNvPr id="5" name="Picture 2" descr="C:\Users\Dave\Desktop\组织的安全区间图.jpg"/>
            <p:cNvPicPr>
              <a:picLocks noChangeAspect="1" noChangeArrowheads="1"/>
            </p:cNvPicPr>
            <p:nvPr/>
          </p:nvPicPr>
          <p:blipFill>
            <a:blip r:embed="rId1" cstate="print">
              <a:extLst>
                <a:ext uri="{28A0092B-C50C-407E-A947-70E740481C1C}">
                  <a14:useLocalDpi xmlns:a14="http://schemas.microsoft.com/office/drawing/2010/main" val="0"/>
                </a:ext>
              </a:extLst>
            </a:blip>
            <a:srcRect l="6612"/>
            <a:stretch>
              <a:fillRect/>
            </a:stretch>
          </p:blipFill>
          <p:spPr bwMode="auto">
            <a:xfrm>
              <a:off x="1763688" y="1154460"/>
              <a:ext cx="6120680" cy="39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1232734" y="1352352"/>
              <a:ext cx="396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t>高</a:t>
              </a:r>
              <a:endParaRPr lang="zh-CN" altLang="en-US" sz="2400" b="1"/>
            </a:p>
          </p:txBody>
        </p:sp>
        <p:sp>
          <p:nvSpPr>
            <p:cNvPr id="7" name="TextBox 6"/>
            <p:cNvSpPr txBox="1">
              <a:spLocks noChangeArrowheads="1"/>
            </p:cNvSpPr>
            <p:nvPr/>
          </p:nvSpPr>
          <p:spPr bwMode="auto">
            <a:xfrm>
              <a:off x="1223630" y="4163159"/>
              <a:ext cx="396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t>低</a:t>
              </a:r>
              <a:endParaRPr lang="zh-CN" altLang="en-US" sz="2400" b="1"/>
            </a:p>
          </p:txBody>
        </p:sp>
        <p:sp>
          <p:nvSpPr>
            <p:cNvPr id="8" name="TextBox 8"/>
            <p:cNvSpPr txBox="1">
              <a:spLocks noChangeArrowheads="1"/>
            </p:cNvSpPr>
            <p:nvPr/>
          </p:nvSpPr>
          <p:spPr bwMode="auto">
            <a:xfrm rot="-5400000">
              <a:off x="1164988" y="2485915"/>
              <a:ext cx="735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t>险</a:t>
              </a:r>
              <a:endParaRPr lang="en-US" altLang="zh-CN" sz="2400" b="1" dirty="0"/>
            </a:p>
          </p:txBody>
        </p:sp>
        <p:sp>
          <p:nvSpPr>
            <p:cNvPr id="9" name="TextBox 9"/>
            <p:cNvSpPr txBox="1">
              <a:spLocks noChangeArrowheads="1"/>
            </p:cNvSpPr>
            <p:nvPr/>
          </p:nvSpPr>
          <p:spPr bwMode="auto">
            <a:xfrm rot="-5400000">
              <a:off x="1336470" y="3037717"/>
              <a:ext cx="3678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t>风</a:t>
              </a:r>
              <a:endParaRPr lang="en-US" altLang="zh-CN" sz="2400" b="1" dirty="0"/>
            </a:p>
          </p:txBody>
        </p:sp>
      </p:grpSp>
      <p:sp>
        <p:nvSpPr>
          <p:cNvPr id="10" name="标题 1"/>
          <p:cNvSpPr txBox="1"/>
          <p:nvPr/>
        </p:nvSpPr>
        <p:spPr bwMode="auto">
          <a:xfrm>
            <a:off x="2216572" y="311915"/>
            <a:ext cx="7758855" cy="523220"/>
          </a:xfrm>
          <a:prstGeom prst="rect">
            <a:avLst/>
          </a:prstGeom>
        </p:spPr>
        <p:txBody>
          <a:bodyPr wrap="none">
            <a:spAutoFit/>
          </a:bodyPr>
          <a:lstStyle>
            <a:defPPr>
              <a:defRPr lang="zh-CN"/>
            </a:defPPr>
            <a:lvl1pPr eaLnBrk="0" hangingPunct="0">
              <a:spcBef>
                <a:spcPct val="50000"/>
              </a:spcBef>
              <a:defRPr sz="2800" b="1">
                <a:solidFill>
                  <a:schemeClr val="accent1">
                    <a:lumMod val="75000"/>
                  </a:schemeClr>
                </a:solidFill>
                <a:latin typeface="黑体" panose="02010609060101010101" pitchFamily="49" charset="-122"/>
                <a:ea typeface="黑体" panose="02010609060101010101" pitchFamily="49" charset="-122"/>
              </a:defRPr>
            </a:lvl1pPr>
          </a:lstStyle>
          <a:p>
            <a:r>
              <a:rPr lang="zh-CN" altLang="en-US" dirty="0">
                <a:latin typeface="微软雅黑" panose="020B0503020204020204" pitchFamily="34" charset="-122"/>
                <a:ea typeface="微软雅黑" panose="020B0503020204020204" pitchFamily="34" charset="-122"/>
              </a:rPr>
              <a:t>你怎么理解安全管理的价值以及你个人的价值？</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1206499" y="5802018"/>
            <a:ext cx="9779000" cy="874407"/>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安全管理体系的完善程度影响公司安全区间的大小，安全区间越大，公司经营越稳健，反之，将制约公司发展与扩张。</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592" t="18231" r="1592"/>
          <a:stretch>
            <a:fillRect/>
          </a:stretch>
        </p:blipFill>
        <p:spPr>
          <a:xfrm>
            <a:off x="0" y="0"/>
            <a:ext cx="12192000" cy="6858000"/>
          </a:xfrm>
          <a:prstGeom prst="rect">
            <a:avLst/>
          </a:prstGeom>
        </p:spPr>
      </p:pic>
      <p:sp>
        <p:nvSpPr>
          <p:cNvPr id="6" name="Rectangle 3"/>
          <p:cNvSpPr>
            <a:spLocks noChangeArrowheads="1"/>
          </p:cNvSpPr>
          <p:nvPr/>
        </p:nvSpPr>
        <p:spPr bwMode="auto">
          <a:xfrm>
            <a:off x="6132513" y="2056595"/>
            <a:ext cx="5703888" cy="461665"/>
          </a:xfrm>
          <a:prstGeom prst="rect">
            <a:avLst/>
          </a:prstGeom>
          <a:noFill/>
          <a:ln w="9525">
            <a:noFill/>
            <a:miter lim="800000"/>
          </a:ln>
          <a:effectLst/>
        </p:spPr>
        <p:txBody>
          <a:bodyPr anchor="ctr">
            <a:spAutoFit/>
          </a:bodyPr>
          <a:lstStyle/>
          <a:p>
            <a:pPr algn="ctr"/>
            <a:r>
              <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j-cs"/>
              </a:rPr>
              <a:t>我们既是安全管理者，也是责任承担者</a:t>
            </a:r>
            <a:endPar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7" name="箭头: 左 6"/>
          <p:cNvSpPr/>
          <p:nvPr/>
        </p:nvSpPr>
        <p:spPr>
          <a:xfrm>
            <a:off x="8495507" y="3944523"/>
            <a:ext cx="977900" cy="393700"/>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箭头: 左 7"/>
          <p:cNvSpPr/>
          <p:nvPr/>
        </p:nvSpPr>
        <p:spPr>
          <a:xfrm flipH="1">
            <a:off x="8495507" y="4369514"/>
            <a:ext cx="977900" cy="393700"/>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6629400" y="3695700"/>
            <a:ext cx="1257300" cy="12573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0082214" y="3740864"/>
            <a:ext cx="1257300" cy="12573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6588636" y="4153557"/>
            <a:ext cx="1338828" cy="369332"/>
          </a:xfrm>
          <a:prstGeom prst="rect">
            <a:avLst/>
          </a:prstGeom>
        </p:spPr>
        <p:txBody>
          <a:bodyPr wrap="none">
            <a:spAutoFit/>
          </a:bodyPr>
          <a:lstStyle/>
          <a:p>
            <a:pPr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安全管理者</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0082214" y="4197032"/>
            <a:ext cx="1338828" cy="369332"/>
          </a:xfrm>
          <a:prstGeom prst="rect">
            <a:avLst/>
          </a:prstGeom>
        </p:spPr>
        <p:txBody>
          <a:bodyPr wrap="none">
            <a:spAutoFit/>
          </a:bodyPr>
          <a:lstStyle/>
          <a:p>
            <a:pPr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责任承担者</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rcRect r="30822"/>
          <a:stretch>
            <a:fillRect/>
          </a:stretch>
        </p:blipFill>
        <p:spPr>
          <a:xfrm>
            <a:off x="1" y="0"/>
            <a:ext cx="7123339" cy="6858000"/>
          </a:xfrm>
          <a:custGeom>
            <a:avLst/>
            <a:gdLst>
              <a:gd name="connsiteX0" fmla="*/ 0 w 7123339"/>
              <a:gd name="connsiteY0" fmla="*/ 0 h 6858000"/>
              <a:gd name="connsiteX1" fmla="*/ 4035202 w 7123339"/>
              <a:gd name="connsiteY1" fmla="*/ 0 h 6858000"/>
              <a:gd name="connsiteX2" fmla="*/ 7123339 w 7123339"/>
              <a:gd name="connsiteY2" fmla="*/ 6858000 h 6858000"/>
              <a:gd name="connsiteX3" fmla="*/ 0 w 712333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23339" h="6858000">
                <a:moveTo>
                  <a:pt x="0" y="0"/>
                </a:moveTo>
                <a:lnTo>
                  <a:pt x="4035202" y="0"/>
                </a:lnTo>
                <a:lnTo>
                  <a:pt x="7123339" y="6858000"/>
                </a:lnTo>
                <a:lnTo>
                  <a:pt x="0" y="6858000"/>
                </a:lnTo>
                <a:close/>
              </a:path>
            </a:pathLst>
          </a:custGeom>
        </p:spPr>
      </p:pic>
      <p:sp>
        <p:nvSpPr>
          <p:cNvPr id="11" name="矩形 10"/>
          <p:cNvSpPr/>
          <p:nvPr/>
        </p:nvSpPr>
        <p:spPr>
          <a:xfrm rot="3945486">
            <a:off x="1364537" y="3334071"/>
            <a:ext cx="9095796" cy="1898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Rectangle 2"/>
          <p:cNvSpPr>
            <a:spLocks noChangeArrowheads="1"/>
          </p:cNvSpPr>
          <p:nvPr/>
        </p:nvSpPr>
        <p:spPr bwMode="auto">
          <a:xfrm>
            <a:off x="7123340" y="2616129"/>
            <a:ext cx="4832380" cy="461665"/>
          </a:xfrm>
          <a:prstGeom prst="rect">
            <a:avLst/>
          </a:prstGeom>
          <a:noFill/>
          <a:ln w="9525">
            <a:noFill/>
            <a:miter lim="800000"/>
          </a:ln>
          <a:effectLst/>
        </p:spPr>
        <p:txBody>
          <a:bodyPr wrap="square" anchor="ctr">
            <a:spAutoFit/>
          </a:bodyPr>
          <a:lstStyle/>
          <a:p>
            <a:r>
              <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j-cs"/>
              </a:rPr>
              <a:t>需要为各级管理人员构建安全线</a:t>
            </a:r>
            <a:endPar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14" name="矩形 13"/>
          <p:cNvSpPr/>
          <p:nvPr/>
        </p:nvSpPr>
        <p:spPr>
          <a:xfrm>
            <a:off x="7123340" y="3364388"/>
            <a:ext cx="4420960" cy="874407"/>
          </a:xfrm>
          <a:prstGeom prst="rect">
            <a:avLst/>
          </a:prstGeom>
        </p:spPr>
        <p:txBody>
          <a:bodyPr wrap="square">
            <a:spAutoFit/>
          </a:bodyPr>
          <a:lstStyle/>
          <a:p>
            <a:pPr algn="just">
              <a:lnSpc>
                <a:spcPct val="150000"/>
              </a:lnSpc>
              <a:spcBef>
                <a:spcPct val="50000"/>
              </a:spcBef>
            </a:pPr>
            <a:r>
              <a:rPr lang="zh-CN" altLang="en-US" dirty="0">
                <a:latin typeface="微软雅黑" panose="020B0503020204020204" pitchFamily="34" charset="-122"/>
                <a:ea typeface="微软雅黑" panose="020B0503020204020204" pitchFamily="34" charset="-122"/>
              </a:rPr>
              <a:t>提高自身保护意识，避免安全事故发生，坚决杜绝“责任”事故发生</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2105" b="45729"/>
          <a:stretch>
            <a:fillRect/>
          </a:stretch>
        </p:blipFill>
        <p:spPr>
          <a:xfrm>
            <a:off x="0" y="3429001"/>
            <a:ext cx="12192000" cy="3429000"/>
          </a:xfrm>
          <a:prstGeom prst="rect">
            <a:avLst/>
          </a:prstGeom>
        </p:spPr>
      </p:pic>
      <p:sp>
        <p:nvSpPr>
          <p:cNvPr id="6" name="矩形 5"/>
          <p:cNvSpPr/>
          <p:nvPr/>
        </p:nvSpPr>
        <p:spPr>
          <a:xfrm>
            <a:off x="0" y="3429000"/>
            <a:ext cx="12192000" cy="342900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397000" y="2171700"/>
            <a:ext cx="1930400" cy="1930400"/>
          </a:xfrm>
          <a:prstGeom prst="ellipse">
            <a:avLst/>
          </a:prstGeom>
          <a:solidFill>
            <a:schemeClr val="bg1"/>
          </a:solidFill>
          <a:ln>
            <a:noFill/>
          </a:ln>
          <a:effectLst>
            <a:outerShdw blurRad="254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5167313" y="2171700"/>
            <a:ext cx="1930400" cy="1930400"/>
          </a:xfrm>
          <a:prstGeom prst="ellipse">
            <a:avLst/>
          </a:prstGeom>
          <a:solidFill>
            <a:schemeClr val="bg1"/>
          </a:solidFill>
          <a:ln>
            <a:noFill/>
          </a:ln>
          <a:effectLst>
            <a:outerShdw blurRad="254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8936039" y="2171700"/>
            <a:ext cx="1930400" cy="1930400"/>
          </a:xfrm>
          <a:prstGeom prst="ellipse">
            <a:avLst/>
          </a:prstGeom>
          <a:solidFill>
            <a:schemeClr val="bg1"/>
          </a:solidFill>
          <a:ln>
            <a:noFill/>
          </a:ln>
          <a:effectLst>
            <a:outerShdw blurRad="254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Rectangle 4"/>
          <p:cNvSpPr>
            <a:spLocks noChangeArrowheads="1"/>
          </p:cNvSpPr>
          <p:nvPr/>
        </p:nvSpPr>
        <p:spPr bwMode="auto">
          <a:xfrm>
            <a:off x="2984165" y="5310932"/>
            <a:ext cx="6296696" cy="576293"/>
          </a:xfrm>
          <a:prstGeom prst="rect">
            <a:avLst/>
          </a:prstGeom>
          <a:noFill/>
          <a:ln w="6350" algn="ctr">
            <a:noFill/>
            <a:miter lim="800000"/>
          </a:ln>
        </p:spPr>
        <p:txBody>
          <a:bodyPr wrap="none" lIns="144000" tIns="72000" rIns="72000" bIns="72000">
            <a:spAutoFit/>
          </a:bodyPr>
          <a:lstStyle/>
          <a:p>
            <a:pPr algn="ctr"/>
            <a:r>
              <a:rPr lang="zh-CN" altLang="en-US" sz="2800" b="1" i="0" dirty="0">
                <a:solidFill>
                  <a:schemeClr val="accent4"/>
                </a:solidFill>
                <a:latin typeface="微软雅黑" panose="020B0503020204020204" pitchFamily="34" charset="-122"/>
                <a:ea typeface="微软雅黑" panose="020B0503020204020204" pitchFamily="34" charset="-122"/>
                <a:cs typeface="华文细黑" panose="02010600040101010101" pitchFamily="2" charset="-122"/>
              </a:rPr>
              <a:t>除了可能的法律责任，还可能导致</a:t>
            </a:r>
            <a:r>
              <a:rPr lang="en-US" altLang="zh-CN" sz="2800" b="1" i="0" dirty="0">
                <a:solidFill>
                  <a:schemeClr val="accent4"/>
                </a:solidFill>
                <a:latin typeface="微软雅黑" panose="020B0503020204020204" pitchFamily="34" charset="-122"/>
                <a:ea typeface="微软雅黑" panose="020B0503020204020204" pitchFamily="34" charset="-122"/>
                <a:cs typeface="华文细黑" panose="02010600040101010101" pitchFamily="2" charset="-122"/>
              </a:rPr>
              <a:t>……</a:t>
            </a:r>
            <a:endParaRPr lang="zh-CN" altLang="en-US" sz="2800" b="1" i="0" dirty="0">
              <a:solidFill>
                <a:schemeClr val="accent4"/>
              </a:solidFill>
              <a:latin typeface="微软雅黑" panose="020B0503020204020204" pitchFamily="34" charset="-122"/>
              <a:ea typeface="微软雅黑" panose="020B0503020204020204" pitchFamily="34" charset="-122"/>
              <a:cs typeface="华文细黑" panose="02010600040101010101" pitchFamily="2" charset="-122"/>
            </a:endParaRPr>
          </a:p>
        </p:txBody>
      </p:sp>
      <p:sp>
        <p:nvSpPr>
          <p:cNvPr id="11" name="矩形 10"/>
          <p:cNvSpPr/>
          <p:nvPr/>
        </p:nvSpPr>
        <p:spPr>
          <a:xfrm>
            <a:off x="1756905" y="2952234"/>
            <a:ext cx="1210589" cy="369332"/>
          </a:xfrm>
          <a:prstGeom prst="rect">
            <a:avLst/>
          </a:prstGeom>
        </p:spPr>
        <p:txBody>
          <a:bodyPr wrap="none">
            <a:spAutoFit/>
          </a:bodyPr>
          <a:lstStyle/>
          <a:p>
            <a:pPr lvl="0" algn="ctr" defTabSz="889000">
              <a:lnSpc>
                <a:spcPct val="90000"/>
              </a:lnSpc>
              <a:spcBef>
                <a:spcPct val="0"/>
              </a:spcBef>
              <a:spcAft>
                <a:spcPct val="35000"/>
              </a:spcAft>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法律责任</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5527218" y="2952234"/>
            <a:ext cx="1210589" cy="369332"/>
          </a:xfrm>
          <a:prstGeom prst="rect">
            <a:avLst/>
          </a:prstGeom>
        </p:spPr>
        <p:txBody>
          <a:bodyPr wrap="none">
            <a:spAutoFit/>
          </a:bodyPr>
          <a:lstStyle/>
          <a:p>
            <a:pPr algn="ctr" defTabSz="889000">
              <a:lnSpc>
                <a:spcPct val="90000"/>
              </a:lnSpc>
              <a:spcBef>
                <a:spcPct val="0"/>
              </a:spcBef>
              <a:spcAft>
                <a:spcPct val="35000"/>
              </a:spcAft>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品牌声誉</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295944" y="2952234"/>
            <a:ext cx="1210589" cy="369332"/>
          </a:xfrm>
          <a:prstGeom prst="rect">
            <a:avLst/>
          </a:prstGeom>
        </p:spPr>
        <p:txBody>
          <a:bodyPr wrap="none">
            <a:spAutoFit/>
          </a:bodyPr>
          <a:lstStyle/>
          <a:p>
            <a:pPr algn="ctr" defTabSz="889000">
              <a:lnSpc>
                <a:spcPct val="90000"/>
              </a:lnSpc>
              <a:spcBef>
                <a:spcPct val="0"/>
              </a:spcBef>
              <a:spcAft>
                <a:spcPct val="35000"/>
              </a:spcAft>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经济损失</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4969669" y="639938"/>
            <a:ext cx="2325687" cy="1341521"/>
          </a:xfrm>
          <a:prstGeom prst="rect">
            <a:avLst/>
          </a:prstGeom>
        </p:spPr>
        <p:txBody>
          <a:bodyPr wrap="square">
            <a:spAutoFit/>
          </a:bodyPr>
          <a:lstStyle/>
          <a:p>
            <a:pPr marL="0" lvl="1" algn="just">
              <a:lnSpc>
                <a:spcPct val="130000"/>
              </a:lnSpc>
              <a:buClr>
                <a:srgbClr val="FF9933"/>
              </a:buCl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HeiTGB-Medium-U"/>
              </a:rPr>
              <a:t>安全事故会影响企业的</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HeiTGB-Medium-U"/>
              </a:rPr>
              <a:t>公共形象</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HeiTGB-Medium-U"/>
              </a:rPr>
              <a:t>及</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HeiTGB-Medium-U"/>
              </a:rPr>
              <a:t>企业社会形象</a:t>
            </a: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HeiTGB-Medium-U"/>
              </a:rPr>
              <a:t>，带来无法预测的深远影响。</a:t>
            </a:r>
            <a:endPar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8936039" y="1200925"/>
            <a:ext cx="2216945" cy="784189"/>
          </a:xfrm>
          <a:prstGeom prst="rect">
            <a:avLst/>
          </a:prstGeom>
        </p:spPr>
        <p:txBody>
          <a:bodyPr wrap="square">
            <a:spAutoFit/>
          </a:bodyPr>
          <a:lstStyle/>
          <a:p>
            <a:pPr algn="just">
              <a:lnSpc>
                <a:spcPct val="130000"/>
              </a:lnSpc>
            </a:pPr>
            <a:r>
              <a:rPr lang="zh-CN" altLang="en-US" dirty="0"/>
              <a:t>安全事故可能产生大额的经济索赔。</a:t>
            </a:r>
            <a:endParaRPr lang="zh-CN" altLang="en-US" dirty="0"/>
          </a:p>
        </p:txBody>
      </p:sp>
      <p:sp>
        <p:nvSpPr>
          <p:cNvPr id="16" name="矩形 15"/>
          <p:cNvSpPr/>
          <p:nvPr/>
        </p:nvSpPr>
        <p:spPr>
          <a:xfrm>
            <a:off x="1397000" y="1335128"/>
            <a:ext cx="2325687" cy="646331"/>
          </a:xfrm>
          <a:prstGeom prst="rect">
            <a:avLst/>
          </a:prstGeom>
        </p:spPr>
        <p:txBody>
          <a:bodyPr wrap="square">
            <a:spAutoFit/>
          </a:bodyPr>
          <a:lstStyle/>
          <a:p>
            <a:pPr algn="just"/>
            <a:r>
              <a:rPr lang="zh-CN" altLang="en-US" dirty="0"/>
              <a:t>企业及个人都会成为受害者</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3925873" y="784083"/>
            <a:ext cx="4413280" cy="461665"/>
          </a:xfrm>
          <a:prstGeom prst="rect">
            <a:avLst/>
          </a:prstGeom>
          <a:noFill/>
          <a:ln w="9525">
            <a:noFill/>
            <a:miter lim="800000"/>
          </a:ln>
          <a:effectLst/>
        </p:spPr>
        <p:txBody>
          <a:bodyPr wrap="square" anchor="ctr">
            <a:spAutoFit/>
          </a:bodyPr>
          <a:lstStyle/>
          <a:p>
            <a:pPr algn="ctr"/>
            <a:r>
              <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j-cs"/>
              </a:rPr>
              <a:t>安全生产管理组织机构设置</a:t>
            </a:r>
            <a:endPar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5" name="Rectangle 12"/>
          <p:cNvSpPr>
            <a:spLocks noChangeArrowheads="1"/>
          </p:cNvSpPr>
          <p:nvPr/>
        </p:nvSpPr>
        <p:spPr bwMode="auto">
          <a:xfrm>
            <a:off x="5116513" y="2344851"/>
            <a:ext cx="2016125" cy="430213"/>
          </a:xfrm>
          <a:prstGeom prst="rect">
            <a:avLst/>
          </a:prstGeom>
          <a:noFill/>
          <a:ln w="38100">
            <a:solidFill>
              <a:schemeClr val="accent1">
                <a:lumMod val="75000"/>
              </a:schemeClr>
            </a:solidFill>
            <a:miter lim="800000"/>
          </a:ln>
        </p:spPr>
        <p:txBody>
          <a:bodyPr/>
          <a:lstStyle/>
          <a:p>
            <a:pPr>
              <a:spcBef>
                <a:spcPct val="0"/>
              </a:spcBef>
            </a:pPr>
            <a:endParaRPr lang="zh-CN" altLang="en-US" sz="2000" dirty="0">
              <a:latin typeface="Arial" panose="020B0604020202020204" pitchFamily="34" charset="0"/>
              <a:cs typeface="Times New Roman" panose="02020603050405020304" pitchFamily="18" charset="0"/>
            </a:endParaRPr>
          </a:p>
        </p:txBody>
      </p:sp>
      <p:sp>
        <p:nvSpPr>
          <p:cNvPr id="6" name="Line 13"/>
          <p:cNvSpPr>
            <a:spLocks noChangeShapeType="1"/>
          </p:cNvSpPr>
          <p:nvPr/>
        </p:nvSpPr>
        <p:spPr bwMode="auto">
          <a:xfrm>
            <a:off x="8293100" y="4018870"/>
            <a:ext cx="0" cy="287337"/>
          </a:xfrm>
          <a:prstGeom prst="line">
            <a:avLst/>
          </a:prstGeom>
          <a:noFill/>
          <a:ln w="28575">
            <a:solidFill>
              <a:schemeClr val="tx1"/>
            </a:solidFill>
            <a:round/>
          </a:ln>
        </p:spPr>
        <p:txBody>
          <a:bodyPr/>
          <a:lstStyle/>
          <a:p>
            <a:endParaRPr lang="zh-CN" altLang="en-US"/>
          </a:p>
        </p:txBody>
      </p:sp>
      <p:sp>
        <p:nvSpPr>
          <p:cNvPr id="7" name="Rectangle 14"/>
          <p:cNvSpPr>
            <a:spLocks noChangeArrowheads="1"/>
          </p:cNvSpPr>
          <p:nvPr/>
        </p:nvSpPr>
        <p:spPr bwMode="auto">
          <a:xfrm>
            <a:off x="4954594" y="3203689"/>
            <a:ext cx="2384419" cy="431800"/>
          </a:xfrm>
          <a:prstGeom prst="rect">
            <a:avLst/>
          </a:prstGeom>
          <a:noFill/>
          <a:ln w="38100">
            <a:solidFill>
              <a:schemeClr val="accent1">
                <a:lumMod val="75000"/>
              </a:schemeClr>
            </a:solidFill>
            <a:miter lim="800000"/>
          </a:ln>
        </p:spPr>
        <p:txBody>
          <a:bodyPr/>
          <a:lstStyle/>
          <a:p>
            <a:pPr>
              <a:spcBef>
                <a:spcPct val="0"/>
              </a:spcBef>
            </a:pPr>
            <a:endParaRPr lang="zh-CN" altLang="en-US" dirty="0">
              <a:latin typeface="Arial" panose="020B0604020202020204" pitchFamily="34" charset="0"/>
              <a:cs typeface="Times New Roman" panose="02020603050405020304" pitchFamily="18" charset="0"/>
            </a:endParaRPr>
          </a:p>
        </p:txBody>
      </p:sp>
      <p:sp>
        <p:nvSpPr>
          <p:cNvPr id="8" name="Rectangle 15"/>
          <p:cNvSpPr>
            <a:spLocks noChangeArrowheads="1"/>
          </p:cNvSpPr>
          <p:nvPr/>
        </p:nvSpPr>
        <p:spPr bwMode="auto">
          <a:xfrm>
            <a:off x="7739102" y="2775304"/>
            <a:ext cx="1008063" cy="431800"/>
          </a:xfrm>
          <a:prstGeom prst="rect">
            <a:avLst/>
          </a:prstGeom>
          <a:noFill/>
          <a:ln w="38100">
            <a:solidFill>
              <a:schemeClr val="accent1">
                <a:lumMod val="75000"/>
              </a:schemeClr>
            </a:solidFill>
            <a:miter lim="800000"/>
          </a:ln>
        </p:spPr>
        <p:txBody>
          <a:bodyPr/>
          <a:lstStyle/>
          <a:p>
            <a:pPr>
              <a:spcBef>
                <a:spcPct val="0"/>
              </a:spcBef>
            </a:pPr>
            <a:endParaRPr lang="zh-CN" altLang="en-US" dirty="0">
              <a:latin typeface="Times New Roman" panose="02020603050405020304" pitchFamily="18" charset="0"/>
              <a:cs typeface="Times New Roman" panose="02020603050405020304" pitchFamily="18" charset="0"/>
            </a:endParaRPr>
          </a:p>
        </p:txBody>
      </p:sp>
      <p:sp>
        <p:nvSpPr>
          <p:cNvPr id="9" name="Line 17"/>
          <p:cNvSpPr>
            <a:spLocks noChangeShapeType="1"/>
          </p:cNvSpPr>
          <p:nvPr/>
        </p:nvSpPr>
        <p:spPr bwMode="auto">
          <a:xfrm>
            <a:off x="3971925" y="4018870"/>
            <a:ext cx="4321175" cy="0"/>
          </a:xfrm>
          <a:prstGeom prst="line">
            <a:avLst/>
          </a:prstGeom>
          <a:noFill/>
          <a:ln w="28575">
            <a:solidFill>
              <a:schemeClr val="tx1"/>
            </a:solidFill>
            <a:round/>
          </a:ln>
        </p:spPr>
        <p:txBody>
          <a:bodyPr/>
          <a:lstStyle/>
          <a:p>
            <a:endParaRPr lang="zh-CN" altLang="en-US"/>
          </a:p>
        </p:txBody>
      </p:sp>
      <p:sp>
        <p:nvSpPr>
          <p:cNvPr id="10" name="Line 18"/>
          <p:cNvSpPr>
            <a:spLocks noChangeShapeType="1"/>
          </p:cNvSpPr>
          <p:nvPr/>
        </p:nvSpPr>
        <p:spPr bwMode="auto">
          <a:xfrm>
            <a:off x="3971925" y="4018870"/>
            <a:ext cx="0" cy="266700"/>
          </a:xfrm>
          <a:prstGeom prst="line">
            <a:avLst/>
          </a:prstGeom>
          <a:noFill/>
          <a:ln w="28575">
            <a:solidFill>
              <a:schemeClr val="tx1"/>
            </a:solidFill>
            <a:round/>
          </a:ln>
        </p:spPr>
        <p:txBody>
          <a:bodyPr/>
          <a:lstStyle/>
          <a:p>
            <a:endParaRPr lang="zh-CN" altLang="en-US"/>
          </a:p>
        </p:txBody>
      </p:sp>
      <p:sp>
        <p:nvSpPr>
          <p:cNvPr id="11" name="Line 19"/>
          <p:cNvSpPr>
            <a:spLocks noChangeShapeType="1"/>
          </p:cNvSpPr>
          <p:nvPr/>
        </p:nvSpPr>
        <p:spPr bwMode="auto">
          <a:xfrm>
            <a:off x="6183312" y="3664857"/>
            <a:ext cx="0" cy="354013"/>
          </a:xfrm>
          <a:prstGeom prst="line">
            <a:avLst/>
          </a:prstGeom>
          <a:noFill/>
          <a:ln w="28575">
            <a:solidFill>
              <a:schemeClr val="tx1"/>
            </a:solidFill>
            <a:round/>
          </a:ln>
        </p:spPr>
        <p:txBody>
          <a:bodyPr/>
          <a:lstStyle/>
          <a:p>
            <a:endParaRPr lang="zh-CN" altLang="en-US"/>
          </a:p>
        </p:txBody>
      </p:sp>
      <p:sp>
        <p:nvSpPr>
          <p:cNvPr id="12" name="Rectangle 22"/>
          <p:cNvSpPr>
            <a:spLocks noChangeArrowheads="1"/>
          </p:cNvSpPr>
          <p:nvPr/>
        </p:nvSpPr>
        <p:spPr bwMode="auto">
          <a:xfrm>
            <a:off x="3216275" y="4279755"/>
            <a:ext cx="1511299" cy="431800"/>
          </a:xfrm>
          <a:prstGeom prst="rect">
            <a:avLst/>
          </a:prstGeom>
          <a:noFill/>
          <a:ln w="38100">
            <a:solidFill>
              <a:schemeClr val="accent1">
                <a:lumMod val="75000"/>
              </a:schemeClr>
            </a:solidFill>
            <a:miter lim="800000"/>
          </a:ln>
        </p:spPr>
        <p:txBody>
          <a:bodyPr/>
          <a:lstStyle/>
          <a:p>
            <a:pPr>
              <a:spcBef>
                <a:spcPct val="0"/>
              </a:spcBef>
            </a:pPr>
            <a:endParaRPr lang="zh-CN" altLang="en-US" dirty="0">
              <a:latin typeface="Times New Roman" panose="02020603050405020304" pitchFamily="18" charset="0"/>
              <a:cs typeface="Times New Roman" panose="02020603050405020304" pitchFamily="18" charset="0"/>
            </a:endParaRPr>
          </a:p>
        </p:txBody>
      </p:sp>
      <p:sp>
        <p:nvSpPr>
          <p:cNvPr id="13" name="Rectangle 24"/>
          <p:cNvSpPr>
            <a:spLocks noChangeArrowheads="1"/>
          </p:cNvSpPr>
          <p:nvPr/>
        </p:nvSpPr>
        <p:spPr bwMode="auto">
          <a:xfrm>
            <a:off x="7500937" y="4306207"/>
            <a:ext cx="1511300" cy="431800"/>
          </a:xfrm>
          <a:prstGeom prst="rect">
            <a:avLst/>
          </a:prstGeom>
          <a:noFill/>
          <a:ln w="38100">
            <a:solidFill>
              <a:schemeClr val="accent1">
                <a:lumMod val="75000"/>
              </a:schemeClr>
            </a:solidFill>
            <a:miter lim="800000"/>
          </a:ln>
        </p:spPr>
        <p:txBody>
          <a:bodyPr/>
          <a:lstStyle/>
          <a:p>
            <a:pPr>
              <a:spcBef>
                <a:spcPct val="0"/>
              </a:spcBef>
            </a:pPr>
            <a:endParaRPr lang="zh-CN" altLang="en-US" dirty="0">
              <a:latin typeface="Times New Roman" panose="02020603050405020304" pitchFamily="18" charset="0"/>
              <a:cs typeface="Times New Roman" panose="02020603050405020304" pitchFamily="18" charset="0"/>
            </a:endParaRPr>
          </a:p>
        </p:txBody>
      </p:sp>
      <p:sp>
        <p:nvSpPr>
          <p:cNvPr id="14" name="Text Box 25"/>
          <p:cNvSpPr txBox="1">
            <a:spLocks noChangeArrowheads="1"/>
          </p:cNvSpPr>
          <p:nvPr/>
        </p:nvSpPr>
        <p:spPr bwMode="auto">
          <a:xfrm>
            <a:off x="5432878" y="4248817"/>
            <a:ext cx="1511300" cy="396875"/>
          </a:xfrm>
          <a:prstGeom prst="rect">
            <a:avLst/>
          </a:prstGeom>
          <a:noFill/>
          <a:ln w="9525" algn="ctr">
            <a:noFill/>
            <a:miter lim="800000"/>
          </a:ln>
        </p:spPr>
        <p:txBody>
          <a:bodyPr>
            <a:spAutoFit/>
          </a:bodyPr>
          <a:lstStyle/>
          <a:p>
            <a:r>
              <a:rPr lang="zh-CN" altLang="en-US" sz="2000"/>
              <a:t>。。。。。</a:t>
            </a:r>
            <a:endParaRPr lang="zh-CN" altLang="en-US" sz="2000"/>
          </a:p>
        </p:txBody>
      </p:sp>
      <p:sp>
        <p:nvSpPr>
          <p:cNvPr id="15" name="Line 19"/>
          <p:cNvSpPr>
            <a:spLocks noChangeShapeType="1"/>
          </p:cNvSpPr>
          <p:nvPr/>
        </p:nvSpPr>
        <p:spPr bwMode="auto">
          <a:xfrm>
            <a:off x="6183312" y="2803639"/>
            <a:ext cx="0" cy="400050"/>
          </a:xfrm>
          <a:prstGeom prst="line">
            <a:avLst/>
          </a:prstGeom>
          <a:noFill/>
          <a:ln w="28575">
            <a:solidFill>
              <a:schemeClr val="tx1"/>
            </a:solidFill>
            <a:round/>
          </a:ln>
        </p:spPr>
        <p:txBody>
          <a:bodyPr/>
          <a:lstStyle/>
          <a:p>
            <a:endParaRPr lang="zh-CN" altLang="en-US"/>
          </a:p>
        </p:txBody>
      </p:sp>
      <p:sp>
        <p:nvSpPr>
          <p:cNvPr id="16" name="矩形 15"/>
          <p:cNvSpPr/>
          <p:nvPr/>
        </p:nvSpPr>
        <p:spPr>
          <a:xfrm>
            <a:off x="3417926" y="4313896"/>
            <a:ext cx="1107996" cy="369332"/>
          </a:xfrm>
          <a:prstGeom prst="rect">
            <a:avLst/>
          </a:prstGeom>
        </p:spPr>
        <p:txBody>
          <a:bodyPr wrap="none">
            <a:spAutoFit/>
          </a:bodyPr>
          <a:lstStyle/>
          <a:p>
            <a:pPr>
              <a:spcBef>
                <a:spcPct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保障部门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p:cNvSpPr/>
          <p:nvPr/>
        </p:nvSpPr>
        <p:spPr>
          <a:xfrm>
            <a:off x="7739102" y="4336923"/>
            <a:ext cx="1107996" cy="369332"/>
          </a:xfrm>
          <a:prstGeom prst="rect">
            <a:avLst/>
          </a:prstGeom>
        </p:spPr>
        <p:txBody>
          <a:bodyPr wrap="none">
            <a:spAutoFit/>
          </a:bodyPr>
          <a:lstStyle/>
          <a:p>
            <a:pPr>
              <a:spcBef>
                <a:spcPct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保障部门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5116849" y="3221022"/>
            <a:ext cx="2031325" cy="369332"/>
          </a:xfrm>
          <a:prstGeom prst="rect">
            <a:avLst/>
          </a:prstGeom>
        </p:spPr>
        <p:txBody>
          <a:bodyPr wrap="none">
            <a:spAutoFit/>
          </a:bodyPr>
          <a:lstStyle/>
          <a:p>
            <a:pPr>
              <a:spcBef>
                <a:spcPct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安全生产监督部门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矩形 18"/>
          <p:cNvSpPr/>
          <p:nvPr/>
        </p:nvSpPr>
        <p:spPr>
          <a:xfrm>
            <a:off x="5224328" y="2371840"/>
            <a:ext cx="1800493" cy="369332"/>
          </a:xfrm>
          <a:prstGeom prst="rect">
            <a:avLst/>
          </a:prstGeom>
        </p:spPr>
        <p:txBody>
          <a:bodyPr wrap="none">
            <a:spAutoFit/>
          </a:bodyPr>
          <a:lstStyle/>
          <a:p>
            <a:pPr>
              <a:spcBef>
                <a:spcPct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安全生产委员会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7804551" y="2796774"/>
            <a:ext cx="877163" cy="369332"/>
          </a:xfrm>
          <a:prstGeom prst="rect">
            <a:avLst/>
          </a:prstGeom>
        </p:spPr>
        <p:txBody>
          <a:bodyPr wrap="none">
            <a:spAutoFit/>
          </a:bodyPr>
          <a:lstStyle/>
          <a:p>
            <a:pPr>
              <a:spcBef>
                <a:spcPct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安委办</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39900"/>
            <a:ext cx="12192000"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Rectangle 2"/>
          <p:cNvSpPr>
            <a:spLocks noChangeArrowheads="1"/>
          </p:cNvSpPr>
          <p:nvPr/>
        </p:nvSpPr>
        <p:spPr bwMode="auto">
          <a:xfrm>
            <a:off x="1085170" y="404982"/>
            <a:ext cx="4573587" cy="523220"/>
          </a:xfrm>
          <a:prstGeom prst="rect">
            <a:avLst/>
          </a:prstGeom>
          <a:noFill/>
          <a:ln w="9525">
            <a:noFill/>
            <a:miter lim="800000"/>
          </a:ln>
          <a:effectLst/>
        </p:spPr>
        <p:txBody>
          <a:bodyPr wrap="square"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领导的安全生产职责</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5" name="矩形 4"/>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箭头: 五边形 6"/>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TextBox 3"/>
          <p:cNvSpPr txBox="1"/>
          <p:nvPr/>
        </p:nvSpPr>
        <p:spPr>
          <a:xfrm>
            <a:off x="356870" y="2106303"/>
            <a:ext cx="7936230" cy="3367397"/>
          </a:xfrm>
          <a:prstGeom prst="rect">
            <a:avLst/>
          </a:prstGeom>
          <a:noFill/>
        </p:spPr>
        <p:txBody>
          <a:bodyPr wrap="square">
            <a:spAutoFit/>
          </a:bodyPr>
          <a:lstStyle/>
          <a:p>
            <a:pPr marL="360045" indent="-360045" algn="l">
              <a:lnSpc>
                <a:spcPct val="150000"/>
              </a:lnSpc>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研究部署</a:t>
            </a:r>
            <a:r>
              <a:rPr lang="zh-CN" altLang="en-US" b="0"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指导</a:t>
            </a:r>
            <a:r>
              <a:rPr lang="zh-CN" altLang="en-US" b="0"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协调本单位安全生产工作</a:t>
            </a:r>
            <a:endParaRPr lang="en-US" altLang="zh-CN" dirty="0">
              <a:solidFill>
                <a:schemeClr val="bg1"/>
              </a:solidFill>
              <a:latin typeface="微软雅黑" panose="020B0503020204020204" pitchFamily="34" charset="-122"/>
              <a:ea typeface="微软雅黑" panose="020B0503020204020204" pitchFamily="34" charset="-122"/>
            </a:endParaRPr>
          </a:p>
          <a:p>
            <a:pPr marL="360045" indent="-360045" algn="l">
              <a:lnSpc>
                <a:spcPct val="150000"/>
              </a:lnSpc>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组织研究提出本单位安全生产工作的重大方针政策</a:t>
            </a:r>
            <a:endParaRPr lang="en-US" altLang="zh-CN" dirty="0">
              <a:solidFill>
                <a:schemeClr val="bg1"/>
              </a:solidFill>
              <a:latin typeface="微软雅黑" panose="020B0503020204020204" pitchFamily="34" charset="-122"/>
              <a:ea typeface="微软雅黑" panose="020B0503020204020204" pitchFamily="34" charset="-122"/>
            </a:endParaRPr>
          </a:p>
          <a:p>
            <a:pPr marL="360045" indent="-360045" algn="l">
              <a:lnSpc>
                <a:spcPct val="150000"/>
              </a:lnSpc>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分析安全生产形势，研究决定安全生产工作中的重大问题</a:t>
            </a:r>
            <a:endParaRPr lang="en-US" altLang="zh-CN" dirty="0">
              <a:solidFill>
                <a:schemeClr val="bg1"/>
              </a:solidFill>
              <a:latin typeface="微软雅黑" panose="020B0503020204020204" pitchFamily="34" charset="-122"/>
              <a:ea typeface="微软雅黑" panose="020B0503020204020204" pitchFamily="34" charset="-122"/>
            </a:endParaRPr>
          </a:p>
          <a:p>
            <a:pPr marL="360045" indent="-360045" algn="l">
              <a:lnSpc>
                <a:spcPct val="150000"/>
              </a:lnSpc>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审定和下达年度安全生产的重大方针政策制度便准，加强安全生产管理体系建设，协调解决相关问题</a:t>
            </a:r>
            <a:endParaRPr lang="en-US" altLang="zh-CN" dirty="0">
              <a:solidFill>
                <a:schemeClr val="bg1"/>
              </a:solidFill>
              <a:latin typeface="微软雅黑" panose="020B0503020204020204" pitchFamily="34" charset="-122"/>
              <a:ea typeface="微软雅黑" panose="020B0503020204020204" pitchFamily="34" charset="-122"/>
            </a:endParaRPr>
          </a:p>
          <a:p>
            <a:pPr marL="360045" indent="-360045" algn="l">
              <a:lnSpc>
                <a:spcPct val="150000"/>
              </a:lnSpc>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审定本单位年度安全生产工作计划（含年度安全生产培训计划）</a:t>
            </a:r>
            <a:endParaRPr lang="en-US" altLang="zh-CN" dirty="0">
              <a:solidFill>
                <a:schemeClr val="bg1"/>
              </a:solidFill>
              <a:latin typeface="微软雅黑" panose="020B0503020204020204" pitchFamily="34" charset="-122"/>
              <a:ea typeface="微软雅黑" panose="020B0503020204020204" pitchFamily="34" charset="-122"/>
            </a:endParaRPr>
          </a:p>
          <a:p>
            <a:pPr marL="360045" indent="-360045" algn="l">
              <a:lnSpc>
                <a:spcPct val="150000"/>
              </a:lnSpc>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协调外部资源和调配内部有关资源，组织人员进行或参与安全事故的应急救援工作</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390084" y="-1588"/>
            <a:ext cx="8449784" cy="5627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Rectangle 2"/>
          <p:cNvSpPr>
            <a:spLocks noChangeArrowheads="1"/>
          </p:cNvSpPr>
          <p:nvPr/>
        </p:nvSpPr>
        <p:spPr bwMode="auto">
          <a:xfrm>
            <a:off x="884283" y="404982"/>
            <a:ext cx="5564187" cy="523220"/>
          </a:xfrm>
          <a:prstGeom prst="rect">
            <a:avLst/>
          </a:prstGeom>
          <a:noFill/>
          <a:ln w="9525">
            <a:noFill/>
            <a:miter lim="800000"/>
          </a:ln>
          <a:effectLst/>
        </p:spPr>
        <p:txBody>
          <a:bodyPr wrap="square"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安全监督管理部门的安全职责</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7" name="TextBox 3"/>
          <p:cNvSpPr txBox="1">
            <a:spLocks noChangeArrowheads="1"/>
          </p:cNvSpPr>
          <p:nvPr/>
        </p:nvSpPr>
        <p:spPr bwMode="auto">
          <a:xfrm>
            <a:off x="538798" y="1343992"/>
            <a:ext cx="11187430" cy="5098640"/>
          </a:xfrm>
          <a:prstGeom prst="rect">
            <a:avLst/>
          </a:prstGeom>
          <a:noFill/>
          <a:ln w="9525">
            <a:noFill/>
            <a:miter lim="800000"/>
          </a:ln>
        </p:spPr>
        <p:txBody>
          <a:bodyPr wrap="square">
            <a:spAutoFit/>
          </a:bodyPr>
          <a:lstStyle/>
          <a:p>
            <a:pPr marL="360045" indent="-360045" algn="l">
              <a:lnSpc>
                <a:spcPct val="130000"/>
              </a:lnSpc>
              <a:buFont typeface="MHeiTGB-Medium-U" pitchFamily="34" charset="-122"/>
              <a:buAutoNum type="arabicPeriod"/>
            </a:pPr>
            <a:r>
              <a:rPr lang="zh-CN" altLang="en-US" dirty="0">
                <a:latin typeface="微软雅黑" panose="020B0503020204020204" pitchFamily="34" charset="-122"/>
                <a:ea typeface="微软雅黑" panose="020B0503020204020204" pitchFamily="34" charset="-122"/>
              </a:rPr>
              <a:t>监督有关安全生产的方针法规和政策的贯彻与落实。</a:t>
            </a:r>
            <a:endParaRPr lang="en-US" altLang="zh-CN" dirty="0">
              <a:latin typeface="微软雅黑" panose="020B0503020204020204" pitchFamily="34" charset="-122"/>
              <a:ea typeface="微软雅黑" panose="020B0503020204020204" pitchFamily="34" charset="-122"/>
            </a:endParaRPr>
          </a:p>
          <a:p>
            <a:pPr marL="360045" indent="-360045" algn="l">
              <a:lnSpc>
                <a:spcPct val="130000"/>
              </a:lnSpc>
              <a:buFont typeface="MHeiTGB-Medium-U" pitchFamily="34" charset="-122"/>
              <a:buAutoNum type="arabicPeriod"/>
            </a:pPr>
            <a:r>
              <a:rPr lang="zh-CN" altLang="en-US" dirty="0">
                <a:latin typeface="微软雅黑" panose="020B0503020204020204" pitchFamily="34" charset="-122"/>
                <a:ea typeface="微软雅黑" panose="020B0503020204020204" pitchFamily="34" charset="-122"/>
              </a:rPr>
              <a:t>对涉及安全生产的事项，依照法规和国家行业或企业标准规定的安全生产条件和程序进行审查批准或验收</a:t>
            </a:r>
            <a:endParaRPr lang="en-US" altLang="zh-CN" dirty="0">
              <a:latin typeface="微软雅黑" panose="020B0503020204020204" pitchFamily="34" charset="-122"/>
              <a:ea typeface="微软雅黑" panose="020B0503020204020204" pitchFamily="34" charset="-122"/>
            </a:endParaRPr>
          </a:p>
          <a:p>
            <a:pPr marL="360045" indent="-360045" algn="l">
              <a:lnSpc>
                <a:spcPct val="130000"/>
              </a:lnSpc>
              <a:buFont typeface="MHeiTGB-Medium-U" pitchFamily="34" charset="-122"/>
              <a:buAutoNum type="arabicPeriod"/>
            </a:pPr>
            <a:r>
              <a:rPr lang="zh-CN" altLang="en-US" dirty="0">
                <a:latin typeface="微软雅黑" panose="020B0503020204020204" pitchFamily="34" charset="-122"/>
                <a:ea typeface="微软雅黑" panose="020B0503020204020204" pitchFamily="34" charset="-122"/>
              </a:rPr>
              <a:t>建立健全安全生产事故隐患排查和治理工作制度，规范各级单位开展安全生产监督工作，组织进行安全生产隐患的排查和监督整改。</a:t>
            </a:r>
            <a:endParaRPr lang="en-US" altLang="zh-CN" dirty="0">
              <a:latin typeface="微软雅黑" panose="020B0503020204020204" pitchFamily="34" charset="-122"/>
              <a:ea typeface="微软雅黑" panose="020B0503020204020204" pitchFamily="34" charset="-122"/>
            </a:endParaRPr>
          </a:p>
          <a:p>
            <a:pPr marL="360045" indent="-360045" algn="l">
              <a:lnSpc>
                <a:spcPct val="130000"/>
              </a:lnSpc>
              <a:buFont typeface="MHeiTGB-Medium-U" pitchFamily="34" charset="-122"/>
              <a:buAutoNum type="arabicPeriod"/>
            </a:pPr>
            <a:r>
              <a:rPr lang="zh-CN" altLang="en-US" dirty="0">
                <a:latin typeface="微软雅黑" panose="020B0503020204020204" pitchFamily="34" charset="-122"/>
                <a:ea typeface="微软雅黑" panose="020B0503020204020204" pitchFamily="34" charset="-122"/>
              </a:rPr>
              <a:t>指导协调所在单位及下属企业（部门）的安全生产管理工作，推动层层落实安全生产责任，促进安全生产管理经验的交流与分享，加强所在单位安全生产风险辨识与评估工作。组织制定重大危险源的监控措施和管理方案，是重大危险源得到有效监控。</a:t>
            </a:r>
            <a:endParaRPr lang="en-US" altLang="zh-CN" dirty="0">
              <a:latin typeface="微软雅黑" panose="020B0503020204020204" pitchFamily="34" charset="-122"/>
              <a:ea typeface="微软雅黑" panose="020B0503020204020204" pitchFamily="34" charset="-122"/>
            </a:endParaRPr>
          </a:p>
          <a:p>
            <a:pPr marL="360045" indent="-360045" algn="l">
              <a:lnSpc>
                <a:spcPct val="130000"/>
              </a:lnSpc>
              <a:buFont typeface="MHeiTGB-Medium-U" pitchFamily="34" charset="-122"/>
              <a:buAutoNum type="arabicPeriod"/>
            </a:pPr>
            <a:r>
              <a:rPr lang="zh-CN" altLang="en-US" dirty="0">
                <a:latin typeface="微软雅黑" panose="020B0503020204020204" pitchFamily="34" charset="-122"/>
                <a:ea typeface="微软雅黑" panose="020B0503020204020204" pitchFamily="34" charset="-122"/>
              </a:rPr>
              <a:t>收集分析所在单位的安全生产信息，预测安全生产形势，组织进行安全生产管理工作评价和年度安全生产工作计划的完成情况检查，及时向有关领导和部门反馈。</a:t>
            </a:r>
            <a:endParaRPr lang="en-US" altLang="zh-CN" dirty="0">
              <a:latin typeface="微软雅黑" panose="020B0503020204020204" pitchFamily="34" charset="-122"/>
              <a:ea typeface="微软雅黑" panose="020B0503020204020204" pitchFamily="34" charset="-122"/>
            </a:endParaRPr>
          </a:p>
          <a:p>
            <a:pPr marL="360045" indent="-360045" algn="l">
              <a:lnSpc>
                <a:spcPct val="130000"/>
              </a:lnSpc>
              <a:buFont typeface="MHeiTGB-Medium-U" pitchFamily="34" charset="-122"/>
              <a:buAutoNum type="arabicPeriod"/>
            </a:pPr>
            <a:r>
              <a:rPr lang="zh-CN" altLang="en-US" dirty="0">
                <a:latin typeface="微软雅黑" panose="020B0503020204020204" pitchFamily="34" charset="-122"/>
                <a:ea typeface="微软雅黑" panose="020B0503020204020204" pitchFamily="34" charset="-122"/>
              </a:rPr>
              <a:t>对安全生产事项进行考核，依法依规对不安全行为，安全管理部到位，发生事故的责任者给与处罚或提出从中处罚意见</a:t>
            </a:r>
            <a:endParaRPr lang="en-US" altLang="zh-CN" dirty="0">
              <a:latin typeface="微软雅黑" panose="020B0503020204020204" pitchFamily="34" charset="-122"/>
              <a:ea typeface="微软雅黑" panose="020B0503020204020204" pitchFamily="34" charset="-122"/>
            </a:endParaRPr>
          </a:p>
          <a:p>
            <a:pPr marL="360045" indent="-360045" algn="l">
              <a:lnSpc>
                <a:spcPct val="130000"/>
              </a:lnSpc>
              <a:buFont typeface="MHeiTGB-Medium-U" pitchFamily="34" charset="-122"/>
              <a:buAutoNum type="arabicPeriod"/>
            </a:pPr>
            <a:r>
              <a:rPr lang="zh-CN" altLang="en-US" dirty="0">
                <a:latin typeface="微软雅黑" panose="020B0503020204020204" pitchFamily="34" charset="-122"/>
                <a:ea typeface="微软雅黑" panose="020B0503020204020204" pitchFamily="34" charset="-122"/>
              </a:rPr>
              <a:t>协调事故应急救援工作，协助事故调查处理和办理结案工作</a:t>
            </a:r>
            <a:endParaRPr lang="en-US" altLang="zh-CN" dirty="0">
              <a:latin typeface="微软雅黑" panose="020B0503020204020204" pitchFamily="34" charset="-122"/>
              <a:ea typeface="微软雅黑" panose="020B0503020204020204" pitchFamily="34" charset="-122"/>
            </a:endParaRPr>
          </a:p>
          <a:p>
            <a:pPr marL="360045" indent="-360045" algn="l">
              <a:lnSpc>
                <a:spcPct val="130000"/>
              </a:lnSpc>
              <a:buFont typeface="MHeiTGB-Medium-U" pitchFamily="34" charset="-122"/>
              <a:buAutoNum type="arabicPeriod"/>
            </a:pPr>
            <a:r>
              <a:rPr lang="zh-CN" altLang="en-US" dirty="0">
                <a:latin typeface="微软雅黑" panose="020B0503020204020204" pitchFamily="34" charset="-122"/>
                <a:ea typeface="微软雅黑" panose="020B0503020204020204" pitchFamily="34" charset="-122"/>
              </a:rPr>
              <a:t>按照上级要求，推动安全生产管理体系建设与持续优化，保障上下级安全管理体系的衔接与一致</a:t>
            </a:r>
            <a:endParaRPr lang="en-US" altLang="zh-CN" dirty="0">
              <a:latin typeface="微软雅黑" panose="020B0503020204020204" pitchFamily="34" charset="-122"/>
              <a:ea typeface="微软雅黑" panose="020B0503020204020204" pitchFamily="34" charset="-122"/>
            </a:endParaRPr>
          </a:p>
          <a:p>
            <a:pPr marL="360045" indent="-360045" algn="l">
              <a:lnSpc>
                <a:spcPct val="130000"/>
              </a:lnSpc>
              <a:buFont typeface="MHeiTGB-Medium-U" pitchFamily="34" charset="-122"/>
              <a:buAutoNum type="arabicPeriod"/>
            </a:pPr>
            <a:r>
              <a:rPr lang="zh-CN" altLang="en-US" dirty="0">
                <a:latin typeface="微软雅黑" panose="020B0503020204020204" pitchFamily="34" charset="-122"/>
                <a:ea typeface="微软雅黑" panose="020B0503020204020204" pitchFamily="34" charset="-122"/>
              </a:rPr>
              <a:t>按规定及时上报安全生产信息和事故调查报告</a:t>
            </a: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1554163" y="1866900"/>
            <a:ext cx="9156700" cy="1587500"/>
          </a:xfrm>
          <a:prstGeom prst="roundRect">
            <a:avLst>
              <a:gd name="adj" fmla="val 2427"/>
            </a:avLst>
          </a:prstGeom>
          <a:solidFill>
            <a:schemeClr val="bg1"/>
          </a:solidFill>
          <a:ln>
            <a:no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Rectangle 2"/>
          <p:cNvSpPr>
            <a:spLocks noChangeArrowheads="1"/>
          </p:cNvSpPr>
          <p:nvPr/>
        </p:nvSpPr>
        <p:spPr bwMode="auto">
          <a:xfrm>
            <a:off x="884283" y="415368"/>
            <a:ext cx="5792787" cy="523220"/>
          </a:xfrm>
          <a:prstGeom prst="rect">
            <a:avLst/>
          </a:prstGeom>
          <a:noFill/>
          <a:ln w="9525">
            <a:noFill/>
            <a:miter lim="800000"/>
          </a:ln>
          <a:effectLst/>
        </p:spPr>
        <p:txBody>
          <a:bodyPr wrap="square"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保障机构</a:t>
            </a:r>
            <a:r>
              <a:rPr lang="en-US" altLang="zh-CN" sz="2800" b="1" dirty="0">
                <a:solidFill>
                  <a:schemeClr val="accent1">
                    <a:lumMod val="75000"/>
                  </a:schemeClr>
                </a:solidFill>
                <a:latin typeface="微软雅黑" panose="020B0503020204020204" pitchFamily="34" charset="-122"/>
                <a:ea typeface="微软雅黑" panose="020B0503020204020204" pitchFamily="34" charset="-122"/>
                <a:cs typeface="+mj-cs"/>
              </a:rPr>
              <a:t>/</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部门的安全生产职责</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7" name="矩形: 圆角 6"/>
          <p:cNvSpPr/>
          <p:nvPr/>
        </p:nvSpPr>
        <p:spPr>
          <a:xfrm>
            <a:off x="1782763" y="2006600"/>
            <a:ext cx="1308100" cy="1308100"/>
          </a:xfrm>
          <a:prstGeom prst="roundRect">
            <a:avLst>
              <a:gd name="adj" fmla="val 24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1782763" y="2260797"/>
            <a:ext cx="1308100" cy="799706"/>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安全生产保障机构</a:t>
            </a:r>
            <a:endPar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矩形 9"/>
          <p:cNvSpPr/>
          <p:nvPr/>
        </p:nvSpPr>
        <p:spPr>
          <a:xfrm>
            <a:off x="3319463" y="2186096"/>
            <a:ext cx="7112000" cy="874407"/>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除安全监督管理部门外，与实际生产有关的机构，包括生产部门、工程部门、技术部门、质量部门、人力资源、财务部、行政部门等。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圆角 10"/>
          <p:cNvSpPr/>
          <p:nvPr/>
        </p:nvSpPr>
        <p:spPr>
          <a:xfrm>
            <a:off x="1554163" y="4014412"/>
            <a:ext cx="9156700" cy="1587500"/>
          </a:xfrm>
          <a:prstGeom prst="roundRect">
            <a:avLst>
              <a:gd name="adj" fmla="val 2427"/>
            </a:avLst>
          </a:prstGeom>
          <a:solidFill>
            <a:schemeClr val="bg1"/>
          </a:solidFill>
          <a:ln>
            <a:no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圆角 11"/>
          <p:cNvSpPr/>
          <p:nvPr/>
        </p:nvSpPr>
        <p:spPr>
          <a:xfrm>
            <a:off x="1782763" y="4154112"/>
            <a:ext cx="1308100" cy="1308100"/>
          </a:xfrm>
          <a:prstGeom prst="roundRect">
            <a:avLst>
              <a:gd name="adj" fmla="val 24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1782763" y="4408309"/>
            <a:ext cx="1308100" cy="799706"/>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生产车间</a:t>
            </a:r>
            <a:r>
              <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部门</a:t>
            </a:r>
            <a:endPar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p:nvPr/>
        </p:nvSpPr>
        <p:spPr>
          <a:xfrm>
            <a:off x="3319463" y="4151041"/>
            <a:ext cx="7112000" cy="1289905"/>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规范生产作业现场，不断提升作业人员的安全意识和规范安全行为，加强重大</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重要危险源的管控，严格执行生产工作与安全工作“五同时”（计划、布置、检查、总结、评比）。</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1554163" y="1866900"/>
            <a:ext cx="9156700" cy="1587500"/>
          </a:xfrm>
          <a:prstGeom prst="roundRect">
            <a:avLst>
              <a:gd name="adj" fmla="val 2427"/>
            </a:avLst>
          </a:prstGeom>
          <a:solidFill>
            <a:schemeClr val="bg1"/>
          </a:solidFill>
          <a:ln>
            <a:no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Rectangle 2"/>
          <p:cNvSpPr>
            <a:spLocks noChangeArrowheads="1"/>
          </p:cNvSpPr>
          <p:nvPr/>
        </p:nvSpPr>
        <p:spPr bwMode="auto">
          <a:xfrm>
            <a:off x="884283" y="415368"/>
            <a:ext cx="5792787" cy="523220"/>
          </a:xfrm>
          <a:prstGeom prst="rect">
            <a:avLst/>
          </a:prstGeom>
          <a:noFill/>
          <a:ln w="9525">
            <a:noFill/>
            <a:miter lim="800000"/>
          </a:ln>
          <a:effectLst/>
        </p:spPr>
        <p:txBody>
          <a:bodyPr wrap="square"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保障机构</a:t>
            </a:r>
            <a:r>
              <a:rPr lang="en-US" altLang="zh-CN" sz="2800" b="1" dirty="0">
                <a:solidFill>
                  <a:schemeClr val="accent1">
                    <a:lumMod val="75000"/>
                  </a:schemeClr>
                </a:solidFill>
                <a:latin typeface="微软雅黑" panose="020B0503020204020204" pitchFamily="34" charset="-122"/>
                <a:ea typeface="微软雅黑" panose="020B0503020204020204" pitchFamily="34" charset="-122"/>
                <a:cs typeface="+mj-cs"/>
              </a:rPr>
              <a:t>/</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部门的安全生产职责</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7" name="矩形: 圆角 6"/>
          <p:cNvSpPr/>
          <p:nvPr/>
        </p:nvSpPr>
        <p:spPr>
          <a:xfrm>
            <a:off x="1782763" y="2006600"/>
            <a:ext cx="1308100" cy="1308100"/>
          </a:xfrm>
          <a:prstGeom prst="roundRect">
            <a:avLst>
              <a:gd name="adj" fmla="val 24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1782763" y="2405162"/>
            <a:ext cx="1308100" cy="436273"/>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工程部门</a:t>
            </a:r>
            <a:endPar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圆角 10"/>
          <p:cNvSpPr/>
          <p:nvPr/>
        </p:nvSpPr>
        <p:spPr>
          <a:xfrm>
            <a:off x="1554163" y="4014412"/>
            <a:ext cx="9156700" cy="1587500"/>
          </a:xfrm>
          <a:prstGeom prst="roundRect">
            <a:avLst>
              <a:gd name="adj" fmla="val 2427"/>
            </a:avLst>
          </a:prstGeom>
          <a:solidFill>
            <a:schemeClr val="bg1"/>
          </a:solidFill>
          <a:ln>
            <a:no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圆角 11"/>
          <p:cNvSpPr/>
          <p:nvPr/>
        </p:nvSpPr>
        <p:spPr>
          <a:xfrm>
            <a:off x="1782763" y="4154112"/>
            <a:ext cx="1308100" cy="1308100"/>
          </a:xfrm>
          <a:prstGeom prst="roundRect">
            <a:avLst>
              <a:gd name="adj" fmla="val 24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319463" y="1974979"/>
            <a:ext cx="7112000" cy="1296637"/>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严格遵守新建改建扩建工程项目的安全设施必须与主体工程同时设计同时施工同时投产使用的三同时规，规范施工现场管理，加强对施工方的安全生产监管。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782763" y="4396140"/>
            <a:ext cx="1308100" cy="799706"/>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人力资源部门</a:t>
            </a:r>
            <a:endPar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3319463" y="4147674"/>
            <a:ext cx="7112000" cy="1296637"/>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确保必要的安全生产管理人员的配备，加强对各级员工的安全生产教育培训，严格管理特种作业人员的持证上岗，加强员工的工伤保险管理，持续提高员工的安全意识。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7833" b="7833"/>
          <a:stretch>
            <a:fillRect/>
          </a:stretch>
        </p:blipFill>
        <p:spPr>
          <a:xfrm>
            <a:off x="0" y="0"/>
            <a:ext cx="12192000" cy="6858000"/>
          </a:xfrm>
          <a:prstGeom prst="rect">
            <a:avLst/>
          </a:prstGeom>
        </p:spPr>
      </p:pic>
      <p:sp>
        <p:nvSpPr>
          <p:cNvPr id="15" name="矩形 14"/>
          <p:cNvSpPr/>
          <p:nvPr/>
        </p:nvSpPr>
        <p:spPr>
          <a:xfrm>
            <a:off x="0" y="0"/>
            <a:ext cx="12192000" cy="6858000"/>
          </a:xfrm>
          <a:prstGeom prst="rect">
            <a:avLst/>
          </a:prstGeom>
          <a:solidFill>
            <a:schemeClr val="tx1">
              <a:lumMod val="75000"/>
              <a:lumOff val="2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6337300" y="990600"/>
            <a:ext cx="4978400" cy="5207000"/>
          </a:xfrm>
          <a:prstGeom prst="rect">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1" name="矩形 10"/>
          <p:cNvSpPr/>
          <p:nvPr/>
        </p:nvSpPr>
        <p:spPr>
          <a:xfrm>
            <a:off x="1041400" y="1244600"/>
            <a:ext cx="10052050" cy="47196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2673688" y="3243585"/>
            <a:ext cx="2031325" cy="646331"/>
          </a:xfrm>
          <a:prstGeom prst="rect">
            <a:avLst/>
          </a:prstGeom>
        </p:spPr>
        <p:txBody>
          <a:bodyPr wrap="none">
            <a:spAutoFit/>
          </a:bodyPr>
          <a:lstStyle/>
          <a:p>
            <a:pPr algn="ctr"/>
            <a:r>
              <a:rPr lang="zh-CN" altLang="en-US" sz="3600" b="1" dirty="0">
                <a:solidFill>
                  <a:schemeClr val="accent4"/>
                </a:solidFill>
                <a:latin typeface="微软雅黑" panose="020B0503020204020204" pitchFamily="34" charset="-122"/>
                <a:ea typeface="微软雅黑" panose="020B0503020204020204" pitchFamily="34" charset="-122"/>
              </a:rPr>
              <a:t>问题导入</a:t>
            </a:r>
            <a:endParaRPr lang="zh-CN" altLang="en-US" sz="3600" b="1" dirty="0">
              <a:solidFill>
                <a:schemeClr val="accent4"/>
              </a:solidFill>
              <a:latin typeface="微软雅黑" panose="020B0503020204020204" pitchFamily="34" charset="-122"/>
              <a:ea typeface="微软雅黑" panose="020B0503020204020204" pitchFamily="34" charset="-122"/>
            </a:endParaRPr>
          </a:p>
        </p:txBody>
      </p:sp>
      <p:sp>
        <p:nvSpPr>
          <p:cNvPr id="13" name="矩形 12"/>
          <p:cNvSpPr/>
          <p:nvPr/>
        </p:nvSpPr>
        <p:spPr>
          <a:xfrm>
            <a:off x="6777973" y="1995072"/>
            <a:ext cx="4042642" cy="1015150"/>
          </a:xfrm>
          <a:prstGeom prst="rect">
            <a:avLst/>
          </a:prstGeom>
        </p:spPr>
        <p:txBody>
          <a:bodyPr wrap="square">
            <a:spAutoFit/>
          </a:bodyPr>
          <a:lstStyle/>
          <a:p>
            <a:pPr algn="just">
              <a:lnSpc>
                <a:spcPct val="160000"/>
              </a:lnSpc>
              <a:spcBef>
                <a:spcPct val="50000"/>
              </a:spcBef>
              <a:defRPr/>
            </a:pPr>
            <a:r>
              <a:rPr kumimoji="1" lang="en-US" altLang="zh-CN" sz="2000" dirty="0">
                <a:solidFill>
                  <a:schemeClr val="bg1"/>
                </a:solidFill>
                <a:latin typeface="微软雅黑" panose="020B0503020204020204" pitchFamily="34" charset="-122"/>
                <a:ea typeface="微软雅黑" panose="020B0503020204020204" pitchFamily="34" charset="-122"/>
              </a:rPr>
              <a:t>1.</a:t>
            </a:r>
            <a:r>
              <a:rPr kumimoji="1" lang="zh-CN" altLang="en-US" sz="2000" dirty="0">
                <a:solidFill>
                  <a:schemeClr val="bg1"/>
                </a:solidFill>
                <a:latin typeface="微软雅黑" panose="020B0503020204020204" pitchFamily="34" charset="-122"/>
                <a:ea typeface="微软雅黑" panose="020B0503020204020204" pitchFamily="34" charset="-122"/>
              </a:rPr>
              <a:t>你怎样理解“安全是公司每个人的事情”？</a:t>
            </a:r>
            <a:endParaRPr kumimoji="1"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777973" y="3243585"/>
            <a:ext cx="4042643" cy="2000035"/>
          </a:xfrm>
          <a:prstGeom prst="rect">
            <a:avLst/>
          </a:prstGeom>
        </p:spPr>
        <p:txBody>
          <a:bodyPr wrap="square">
            <a:spAutoFit/>
          </a:bodyPr>
          <a:lstStyle/>
          <a:p>
            <a:pPr algn="just">
              <a:lnSpc>
                <a:spcPct val="160000"/>
              </a:lnSpc>
              <a:spcBef>
                <a:spcPct val="50000"/>
              </a:spcBef>
            </a:pPr>
            <a:r>
              <a:rPr kumimoji="1" lang="en-US" altLang="zh-CN" sz="2000" dirty="0">
                <a:solidFill>
                  <a:schemeClr val="bg1"/>
                </a:solidFill>
                <a:latin typeface="微软雅黑" panose="020B0503020204020204" pitchFamily="34" charset="-122"/>
                <a:ea typeface="微软雅黑" panose="020B0503020204020204" pitchFamily="34" charset="-122"/>
              </a:rPr>
              <a:t>2.</a:t>
            </a:r>
            <a:r>
              <a:rPr kumimoji="1" lang="zh-CN" altLang="en-US" sz="2000" dirty="0">
                <a:solidFill>
                  <a:schemeClr val="bg1"/>
                </a:solidFill>
                <a:latin typeface="微软雅黑" panose="020B0503020204020204" pitchFamily="34" charset="-122"/>
                <a:ea typeface="微软雅黑" panose="020B0503020204020204" pitchFamily="34" charset="-122"/>
              </a:rPr>
              <a:t>作为领导、运营、设备、人事、安全等各部门人员，你是否知道你的安全职责有哪些？在日常工作中又是怎么体现的 ？</a:t>
            </a:r>
            <a:endParaRPr kumimoji="1"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5000" y="1054100"/>
            <a:ext cx="2882900" cy="5092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5" name="图片 6" descr="职能分配表.bmp"/>
          <p:cNvPicPr>
            <a:picLocks noChangeAspect="1"/>
          </p:cNvPicPr>
          <p:nvPr/>
        </p:nvPicPr>
        <p:blipFill>
          <a:blip r:embed="rId1" cstate="print"/>
          <a:srcRect/>
          <a:stretch>
            <a:fillRect/>
          </a:stretch>
        </p:blipFill>
        <p:spPr bwMode="auto">
          <a:xfrm>
            <a:off x="3708399" y="1054100"/>
            <a:ext cx="8043334" cy="5092700"/>
          </a:xfrm>
          <a:prstGeom prst="rect">
            <a:avLst/>
          </a:prstGeom>
          <a:noFill/>
          <a:ln w="28575">
            <a:solidFill>
              <a:srgbClr val="FF0000"/>
            </a:solidFill>
            <a:miter lim="800000"/>
            <a:headEnd/>
            <a:tailEnd/>
          </a:ln>
        </p:spPr>
      </p:pic>
      <p:sp>
        <p:nvSpPr>
          <p:cNvPr id="6" name="矩形 5"/>
          <p:cNvSpPr/>
          <p:nvPr/>
        </p:nvSpPr>
        <p:spPr>
          <a:xfrm>
            <a:off x="908050" y="2427308"/>
            <a:ext cx="2336799" cy="2346283"/>
          </a:xfrm>
          <a:prstGeom prst="rect">
            <a:avLst/>
          </a:prstGeom>
        </p:spPr>
        <p:txBody>
          <a:bodyPr wrap="square">
            <a:spAutoFit/>
          </a:bodyPr>
          <a:lstStyle/>
          <a:p>
            <a:pPr marL="0" lvl="1" algn="just">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应将管理责任分配到相关部门，明确主责和次责　，消除了责任不清，扯皮推诿的现象。</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0505" y="1248694"/>
            <a:ext cx="4185695" cy="507791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r="44745"/>
          <a:stretch>
            <a:fillRect/>
          </a:stretch>
        </p:blipFill>
        <p:spPr>
          <a:xfrm>
            <a:off x="558800" y="900614"/>
            <a:ext cx="4207725" cy="5071812"/>
          </a:xfrm>
          <a:prstGeom prst="rect">
            <a:avLst/>
          </a:prstGeom>
        </p:spPr>
      </p:pic>
      <p:sp>
        <p:nvSpPr>
          <p:cNvPr id="8" name="矩形 7"/>
          <p:cNvSpPr/>
          <p:nvPr/>
        </p:nvSpPr>
        <p:spPr>
          <a:xfrm>
            <a:off x="169125" y="546436"/>
            <a:ext cx="4185695" cy="507791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TextBox 2"/>
          <p:cNvSpPr txBox="1">
            <a:spLocks noChangeArrowheads="1"/>
          </p:cNvSpPr>
          <p:nvPr/>
        </p:nvSpPr>
        <p:spPr bwMode="auto">
          <a:xfrm>
            <a:off x="5461000" y="787029"/>
            <a:ext cx="5760495" cy="461665"/>
          </a:xfrm>
          <a:prstGeom prst="rect">
            <a:avLst/>
          </a:prstGeom>
          <a:noFill/>
          <a:ln w="9525">
            <a:noFill/>
            <a:miter lim="800000"/>
          </a:ln>
          <a:effectLst/>
        </p:spPr>
        <p:txBody>
          <a:bodyPr wrap="square" anchor="ctr">
            <a:spAutoFit/>
          </a:bodyPr>
          <a:lstStyle>
            <a:defPPr>
              <a:defRPr lang="zh-CN"/>
            </a:defPPr>
            <a:lvl1pPr>
              <a:defRPr sz="2800" b="1">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400" dirty="0"/>
              <a:t>解决责任不清的问题对安全管理极为重要</a:t>
            </a:r>
            <a:endParaRPr lang="zh-CN" altLang="en-US" sz="2400" dirty="0"/>
          </a:p>
        </p:txBody>
      </p:sp>
      <p:sp>
        <p:nvSpPr>
          <p:cNvPr id="10" name="矩形 9"/>
          <p:cNvSpPr/>
          <p:nvPr/>
        </p:nvSpPr>
        <p:spPr>
          <a:xfrm>
            <a:off x="5461000" y="2510949"/>
            <a:ext cx="6286500" cy="3367397"/>
          </a:xfrm>
          <a:prstGeom prst="rect">
            <a:avLst/>
          </a:prstGeom>
        </p:spPr>
        <p:txBody>
          <a:bodyPr wrap="square">
            <a:spAutoFit/>
          </a:bodyPr>
          <a:lstStyle/>
          <a:p>
            <a:pPr marL="285750" lvl="1" indent="-285750">
              <a:lnSpc>
                <a:spcPct val="150000"/>
              </a:lnSpc>
              <a:buClr>
                <a:schemeClr val="tx1">
                  <a:lumMod val="85000"/>
                  <a:lumOff val="15000"/>
                </a:schemeClr>
              </a:buClr>
              <a:buSzPct val="100000"/>
              <a:buFont typeface="Wingdings" panose="05000000000000000000" pitchFamily="2" charset="2"/>
              <a:buChar char="Ø"/>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安全管理存在“真空”，困难的事情没人干，没人管；</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nSpc>
                <a:spcPct val="150000"/>
              </a:lnSpc>
              <a:buClr>
                <a:schemeClr val="tx1">
                  <a:lumMod val="85000"/>
                  <a:lumOff val="15000"/>
                </a:schemeClr>
              </a:buClr>
              <a:buSzPct val="100000"/>
              <a:buFont typeface="Wingdings" panose="05000000000000000000" pitchFamily="2" charset="2"/>
              <a:buChar char="Ø"/>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没有形成一级管一级，同一件事不同级别的人都在管；</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nSpc>
                <a:spcPct val="150000"/>
              </a:lnSpc>
              <a:buClr>
                <a:schemeClr val="tx1">
                  <a:lumMod val="85000"/>
                  <a:lumOff val="15000"/>
                </a:schemeClr>
              </a:buClr>
              <a:buSzPct val="100000"/>
              <a:buFont typeface="Wingdings" panose="05000000000000000000" pitchFamily="2" charset="2"/>
              <a:buChar char="Ø"/>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依靠靠行政推动、会议布置、领导安排，各级管理人员都处于驱动状态，缺乏主动性；</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nSpc>
                <a:spcPct val="150000"/>
              </a:lnSpc>
              <a:buClr>
                <a:schemeClr val="tx1">
                  <a:lumMod val="85000"/>
                  <a:lumOff val="15000"/>
                </a:schemeClr>
              </a:buClr>
              <a:buSzPct val="100000"/>
              <a:buFont typeface="Wingdings" panose="05000000000000000000" pitchFamily="2" charset="2"/>
              <a:buChar char="Ø"/>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依靠集中整治，安全管理的重心不是事先防范、事中控制，将问题消除在萌芽之中，现场问题多多；</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nSpc>
                <a:spcPct val="150000"/>
              </a:lnSpc>
              <a:buClr>
                <a:schemeClr val="tx1">
                  <a:lumMod val="85000"/>
                  <a:lumOff val="15000"/>
                </a:schemeClr>
              </a:buClr>
              <a:buSzPct val="100000"/>
              <a:buFont typeface="Wingdings" panose="05000000000000000000" pitchFamily="2" charset="2"/>
              <a:buChar char="Ø"/>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经验管理，管理的方式方法，主要来源于个人经历和事故经验教训，没有管理程序和管理标准。</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461000" y="2137314"/>
            <a:ext cx="6286500" cy="369332"/>
          </a:xfrm>
          <a:prstGeom prst="rect">
            <a:avLst/>
          </a:prstGeom>
        </p:spPr>
        <p:txBody>
          <a:bodyPr wrap="square">
            <a:spAutoFit/>
          </a:bodyPr>
          <a:lstStyle/>
          <a:p>
            <a:pPr marL="0" lvl="1">
              <a:spcBef>
                <a:spcPts val="600"/>
              </a:spcBef>
              <a:spcAft>
                <a:spcPts val="600"/>
              </a:spcAft>
              <a:buClr>
                <a:srgbClr val="C00000"/>
              </a:buClr>
              <a:buSzPct val="120000"/>
              <a:defRP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希望能改变长期存在的责任不清、管理混乱的种种现象，如：</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74713" y="436473"/>
            <a:ext cx="2319337" cy="480131"/>
          </a:xfrm>
          <a:prstGeom prst="rect">
            <a:avLst/>
          </a:prstGeom>
          <a:noFill/>
          <a:ln w="9525">
            <a:noFill/>
            <a:miter lim="800000"/>
          </a:ln>
          <a:effectLst/>
        </p:spPr>
        <p:txBody>
          <a:bodyPr wrap="square"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安全保障体系</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箭头: 五边形 5"/>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Rectangle 8"/>
          <p:cNvSpPr>
            <a:spLocks noChangeArrowheads="1"/>
          </p:cNvSpPr>
          <p:nvPr/>
        </p:nvSpPr>
        <p:spPr bwMode="auto">
          <a:xfrm>
            <a:off x="4092575" y="1310481"/>
            <a:ext cx="4006850" cy="5075237"/>
          </a:xfrm>
          <a:prstGeom prst="rect">
            <a:avLst/>
          </a:prstGeom>
          <a:solidFill>
            <a:schemeClr val="accent1">
              <a:lumMod val="75000"/>
            </a:schemeClr>
          </a:solidFill>
          <a:ln w="12700">
            <a:noFill/>
            <a:miter lim="800000"/>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AutoShape 9"/>
          <p:cNvSpPr>
            <a:spLocks noChangeArrowheads="1"/>
          </p:cNvSpPr>
          <p:nvPr/>
        </p:nvSpPr>
        <p:spPr bwMode="auto">
          <a:xfrm>
            <a:off x="4308475" y="1554956"/>
            <a:ext cx="1422400" cy="527050"/>
          </a:xfrm>
          <a:prstGeom prst="roundRect">
            <a:avLst>
              <a:gd name="adj" fmla="val 12486"/>
            </a:avLst>
          </a:prstGeom>
          <a:solidFill>
            <a:schemeClr val="accent4"/>
          </a:solidFill>
          <a:ln w="25400">
            <a:solidFill>
              <a:schemeClr val="bg1"/>
            </a:solidFill>
            <a:round/>
          </a:ln>
          <a:effectLst/>
        </p:spPr>
        <p:txBody>
          <a:bodyPr wrap="none" lIns="92065" tIns="46033" rIns="92065" bIns="46033" anchor="ctr"/>
          <a:lstStyle/>
          <a:p>
            <a:pPr marL="0" marR="0" lvl="0" indent="0" defTabSz="762000" eaLnBrk="0" fontAlgn="auto" latinLnBrk="0" hangingPunct="0">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0000"/>
              </a:solidFill>
              <a:effectLst/>
              <a:uLnTx/>
              <a:uFillTx/>
              <a:latin typeface="Comic Sans MS" panose="030F0702030302020204" pitchFamily="66" charset="0"/>
            </a:endParaRPr>
          </a:p>
        </p:txBody>
      </p:sp>
      <p:sp>
        <p:nvSpPr>
          <p:cNvPr id="10" name="AutoShape 10"/>
          <p:cNvSpPr>
            <a:spLocks noChangeArrowheads="1"/>
          </p:cNvSpPr>
          <p:nvPr/>
        </p:nvSpPr>
        <p:spPr bwMode="auto">
          <a:xfrm>
            <a:off x="4308475" y="2318543"/>
            <a:ext cx="1422400" cy="527050"/>
          </a:xfrm>
          <a:prstGeom prst="roundRect">
            <a:avLst>
              <a:gd name="adj" fmla="val 12486"/>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r>
              <a:rPr lang="zh-CN" altLang="en-US" sz="2000" kern="0" dirty="0">
                <a:solidFill>
                  <a:srgbClr val="000000"/>
                </a:solidFill>
                <a:latin typeface="Comic Sans MS" panose="030F0702030302020204" pitchFamily="66" charset="0"/>
              </a:rPr>
              <a:t>要素要求</a:t>
            </a:r>
            <a:endParaRPr lang="zh-CN" altLang="en-US" sz="2000" kern="0" dirty="0">
              <a:solidFill>
                <a:srgbClr val="000000"/>
              </a:solidFill>
              <a:latin typeface="Comic Sans MS" panose="030F0702030302020204" pitchFamily="66" charset="0"/>
            </a:endParaRPr>
          </a:p>
        </p:txBody>
      </p:sp>
      <p:sp>
        <p:nvSpPr>
          <p:cNvPr id="11" name="Line 11"/>
          <p:cNvSpPr>
            <a:spLocks noChangeShapeType="1"/>
          </p:cNvSpPr>
          <p:nvPr/>
        </p:nvSpPr>
        <p:spPr bwMode="auto">
          <a:xfrm>
            <a:off x="5019675" y="4591843"/>
            <a:ext cx="0" cy="211137"/>
          </a:xfrm>
          <a:prstGeom prst="line">
            <a:avLst/>
          </a:prstGeom>
          <a:noFill/>
          <a:ln w="127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kern="0">
              <a:solidFill>
                <a:sysClr val="windowText" lastClr="000000"/>
              </a:solidFill>
            </a:endParaRPr>
          </a:p>
        </p:txBody>
      </p:sp>
      <p:sp>
        <p:nvSpPr>
          <p:cNvPr id="12" name="Line 12"/>
          <p:cNvSpPr>
            <a:spLocks noChangeShapeType="1"/>
          </p:cNvSpPr>
          <p:nvPr/>
        </p:nvSpPr>
        <p:spPr bwMode="auto">
          <a:xfrm>
            <a:off x="5019675" y="3750468"/>
            <a:ext cx="0" cy="211137"/>
          </a:xfrm>
          <a:prstGeom prst="line">
            <a:avLst/>
          </a:prstGeom>
          <a:noFill/>
          <a:ln w="127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kern="0">
              <a:solidFill>
                <a:sysClr val="windowText" lastClr="000000"/>
              </a:solidFill>
            </a:endParaRPr>
          </a:p>
        </p:txBody>
      </p:sp>
      <p:sp>
        <p:nvSpPr>
          <p:cNvPr id="13" name="Line 13"/>
          <p:cNvSpPr>
            <a:spLocks noChangeShapeType="1"/>
          </p:cNvSpPr>
          <p:nvPr/>
        </p:nvSpPr>
        <p:spPr bwMode="auto">
          <a:xfrm>
            <a:off x="5019675" y="5428456"/>
            <a:ext cx="0" cy="211137"/>
          </a:xfrm>
          <a:prstGeom prst="line">
            <a:avLst/>
          </a:prstGeom>
          <a:noFill/>
          <a:ln w="127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kern="0">
              <a:solidFill>
                <a:sysClr val="windowText" lastClr="000000"/>
              </a:solidFill>
            </a:endParaRPr>
          </a:p>
        </p:txBody>
      </p:sp>
      <p:sp>
        <p:nvSpPr>
          <p:cNvPr id="14" name="Line 14"/>
          <p:cNvSpPr>
            <a:spLocks noChangeShapeType="1"/>
          </p:cNvSpPr>
          <p:nvPr/>
        </p:nvSpPr>
        <p:spPr bwMode="auto">
          <a:xfrm>
            <a:off x="5816600" y="4336256"/>
            <a:ext cx="552450" cy="0"/>
          </a:xfrm>
          <a:prstGeom prst="line">
            <a:avLst/>
          </a:prstGeom>
          <a:noFill/>
          <a:ln w="12700">
            <a:solidFill>
              <a:schemeClr val="bg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kern="0">
              <a:solidFill>
                <a:sysClr val="windowText" lastClr="000000"/>
              </a:solidFill>
            </a:endParaRPr>
          </a:p>
        </p:txBody>
      </p:sp>
      <p:sp>
        <p:nvSpPr>
          <p:cNvPr id="15" name="Line 15"/>
          <p:cNvSpPr>
            <a:spLocks noChangeShapeType="1"/>
          </p:cNvSpPr>
          <p:nvPr/>
        </p:nvSpPr>
        <p:spPr bwMode="auto">
          <a:xfrm>
            <a:off x="5816600" y="5090318"/>
            <a:ext cx="552450" cy="0"/>
          </a:xfrm>
          <a:prstGeom prst="line">
            <a:avLst/>
          </a:prstGeom>
          <a:noFill/>
          <a:ln w="12700">
            <a:solidFill>
              <a:schemeClr val="bg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Line 16"/>
          <p:cNvSpPr>
            <a:spLocks noChangeShapeType="1"/>
          </p:cNvSpPr>
          <p:nvPr/>
        </p:nvSpPr>
        <p:spPr bwMode="auto">
          <a:xfrm>
            <a:off x="5845175" y="5939631"/>
            <a:ext cx="554038" cy="0"/>
          </a:xfrm>
          <a:prstGeom prst="line">
            <a:avLst/>
          </a:prstGeom>
          <a:noFill/>
          <a:ln w="127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Line 17"/>
          <p:cNvSpPr>
            <a:spLocks noChangeShapeType="1"/>
          </p:cNvSpPr>
          <p:nvPr/>
        </p:nvSpPr>
        <p:spPr bwMode="auto">
          <a:xfrm>
            <a:off x="5019675" y="2932906"/>
            <a:ext cx="0" cy="211137"/>
          </a:xfrm>
          <a:prstGeom prst="line">
            <a:avLst/>
          </a:prstGeom>
          <a:noFill/>
          <a:ln w="127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kern="0">
              <a:solidFill>
                <a:sysClr val="windowText" lastClr="000000"/>
              </a:solidFill>
            </a:endParaRPr>
          </a:p>
        </p:txBody>
      </p:sp>
      <p:sp>
        <p:nvSpPr>
          <p:cNvPr id="18" name="AutoShape 18"/>
          <p:cNvSpPr>
            <a:spLocks noChangeArrowheads="1"/>
          </p:cNvSpPr>
          <p:nvPr/>
        </p:nvSpPr>
        <p:spPr bwMode="auto">
          <a:xfrm>
            <a:off x="4308475" y="3156743"/>
            <a:ext cx="1422400" cy="527050"/>
          </a:xfrm>
          <a:prstGeom prst="roundRect">
            <a:avLst>
              <a:gd name="adj" fmla="val 12486"/>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r>
              <a:rPr lang="zh-CN" altLang="en-US" sz="2000" kern="0" dirty="0">
                <a:solidFill>
                  <a:srgbClr val="000000"/>
                </a:solidFill>
                <a:latin typeface="Comic Sans MS" panose="030F0702030302020204" pitchFamily="66" charset="0"/>
              </a:rPr>
              <a:t>风险评估</a:t>
            </a:r>
            <a:endParaRPr lang="zh-CN" altLang="en-US" sz="2000" kern="0" dirty="0">
              <a:solidFill>
                <a:srgbClr val="000000"/>
              </a:solidFill>
              <a:latin typeface="Comic Sans MS" panose="030F0702030302020204" pitchFamily="66" charset="0"/>
            </a:endParaRPr>
          </a:p>
        </p:txBody>
      </p:sp>
      <p:sp>
        <p:nvSpPr>
          <p:cNvPr id="19" name="AutoShape 19"/>
          <p:cNvSpPr>
            <a:spLocks noChangeArrowheads="1"/>
          </p:cNvSpPr>
          <p:nvPr/>
        </p:nvSpPr>
        <p:spPr bwMode="auto">
          <a:xfrm>
            <a:off x="4308475" y="3994943"/>
            <a:ext cx="1422400" cy="527050"/>
          </a:xfrm>
          <a:prstGeom prst="roundRect">
            <a:avLst>
              <a:gd name="adj" fmla="val 12486"/>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r>
              <a:rPr lang="zh-CN" altLang="en-US" sz="2000" kern="0">
                <a:solidFill>
                  <a:srgbClr val="000000"/>
                </a:solidFill>
                <a:latin typeface="Comic Sans MS" panose="030F0702030302020204" pitchFamily="66" charset="0"/>
              </a:rPr>
              <a:t>程序</a:t>
            </a:r>
            <a:endParaRPr lang="en-US" sz="2000" kern="0" dirty="0">
              <a:solidFill>
                <a:srgbClr val="000000"/>
              </a:solidFill>
              <a:latin typeface="Comic Sans MS" panose="030F0702030302020204" pitchFamily="66" charset="0"/>
            </a:endParaRPr>
          </a:p>
        </p:txBody>
      </p:sp>
      <p:sp>
        <p:nvSpPr>
          <p:cNvPr id="20" name="AutoShape 20"/>
          <p:cNvSpPr>
            <a:spLocks noChangeArrowheads="1"/>
          </p:cNvSpPr>
          <p:nvPr/>
        </p:nvSpPr>
        <p:spPr bwMode="auto">
          <a:xfrm>
            <a:off x="4308475" y="4833143"/>
            <a:ext cx="1422400" cy="527050"/>
          </a:xfrm>
          <a:prstGeom prst="roundRect">
            <a:avLst>
              <a:gd name="adj" fmla="val 12486"/>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r>
              <a:rPr lang="zh-CN" altLang="en-US" sz="2000" kern="0" dirty="0">
                <a:solidFill>
                  <a:srgbClr val="000000"/>
                </a:solidFill>
                <a:latin typeface="Comic Sans MS" panose="030F0702030302020204" pitchFamily="66" charset="0"/>
              </a:rPr>
              <a:t>行动和行为</a:t>
            </a:r>
            <a:endParaRPr lang="en-US" sz="2000" kern="0" dirty="0">
              <a:solidFill>
                <a:srgbClr val="000000"/>
              </a:solidFill>
              <a:latin typeface="Comic Sans MS" panose="030F0702030302020204" pitchFamily="66" charset="0"/>
            </a:endParaRPr>
          </a:p>
        </p:txBody>
      </p:sp>
      <p:sp>
        <p:nvSpPr>
          <p:cNvPr id="21" name="AutoShape 21"/>
          <p:cNvSpPr>
            <a:spLocks noChangeArrowheads="1"/>
          </p:cNvSpPr>
          <p:nvPr/>
        </p:nvSpPr>
        <p:spPr bwMode="auto">
          <a:xfrm>
            <a:off x="4308475" y="5671343"/>
            <a:ext cx="1422400" cy="527050"/>
          </a:xfrm>
          <a:prstGeom prst="roundRect">
            <a:avLst>
              <a:gd name="adj" fmla="val 12486"/>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r>
              <a:rPr lang="zh-CN" altLang="en-US" sz="2000" kern="0" dirty="0">
                <a:solidFill>
                  <a:srgbClr val="000000"/>
                </a:solidFill>
                <a:latin typeface="Comic Sans MS" panose="030F0702030302020204" pitchFamily="66" charset="0"/>
              </a:rPr>
              <a:t>指标</a:t>
            </a:r>
            <a:endParaRPr lang="zh-CN" altLang="en-US" sz="2000" kern="0" dirty="0">
              <a:solidFill>
                <a:srgbClr val="000000"/>
              </a:solidFill>
              <a:latin typeface="Comic Sans MS" panose="030F0702030302020204" pitchFamily="66" charset="0"/>
            </a:endParaRPr>
          </a:p>
        </p:txBody>
      </p:sp>
      <p:sp>
        <p:nvSpPr>
          <p:cNvPr id="22" name="AutoShape 22"/>
          <p:cNvSpPr>
            <a:spLocks noChangeArrowheads="1"/>
          </p:cNvSpPr>
          <p:nvPr/>
        </p:nvSpPr>
        <p:spPr bwMode="auto">
          <a:xfrm>
            <a:off x="6442075" y="1554956"/>
            <a:ext cx="1422400" cy="527050"/>
          </a:xfrm>
          <a:prstGeom prst="roundRect">
            <a:avLst>
              <a:gd name="adj" fmla="val 12486"/>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r>
              <a:rPr lang="zh-CN" altLang="en-US" sz="2000" kern="0" dirty="0">
                <a:solidFill>
                  <a:srgbClr val="000000"/>
                </a:solidFill>
                <a:latin typeface="Comic Sans MS" panose="030F0702030302020204" pitchFamily="66" charset="0"/>
              </a:rPr>
              <a:t>最高管理层</a:t>
            </a:r>
            <a:endParaRPr lang="zh-CN" altLang="en-US" sz="2000" kern="0" dirty="0">
              <a:solidFill>
                <a:srgbClr val="000000"/>
              </a:solidFill>
              <a:latin typeface="Comic Sans MS" panose="030F0702030302020204" pitchFamily="66" charset="0"/>
            </a:endParaRPr>
          </a:p>
        </p:txBody>
      </p:sp>
      <p:sp>
        <p:nvSpPr>
          <p:cNvPr id="23" name="AutoShape 23"/>
          <p:cNvSpPr>
            <a:spLocks noChangeArrowheads="1"/>
          </p:cNvSpPr>
          <p:nvPr/>
        </p:nvSpPr>
        <p:spPr bwMode="auto">
          <a:xfrm>
            <a:off x="6442075" y="2350293"/>
            <a:ext cx="1422400" cy="508000"/>
          </a:xfrm>
          <a:prstGeom prst="roundRect">
            <a:avLst>
              <a:gd name="adj" fmla="val 12486"/>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r>
              <a:rPr lang="zh-CN" altLang="en-US" sz="2000" kern="0" dirty="0">
                <a:solidFill>
                  <a:srgbClr val="000000"/>
                </a:solidFill>
                <a:latin typeface="Comic Sans MS" panose="030F0702030302020204" pitchFamily="66" charset="0"/>
              </a:rPr>
              <a:t>年度报告</a:t>
            </a:r>
            <a:endParaRPr lang="zh-CN" altLang="en-US" sz="2000" kern="0" dirty="0">
              <a:solidFill>
                <a:srgbClr val="000000"/>
              </a:solidFill>
              <a:latin typeface="Comic Sans MS" panose="030F0702030302020204" pitchFamily="66" charset="0"/>
            </a:endParaRPr>
          </a:p>
        </p:txBody>
      </p:sp>
      <p:sp>
        <p:nvSpPr>
          <p:cNvPr id="24" name="AutoShape 24"/>
          <p:cNvSpPr>
            <a:spLocks noChangeArrowheads="1"/>
          </p:cNvSpPr>
          <p:nvPr/>
        </p:nvSpPr>
        <p:spPr bwMode="auto">
          <a:xfrm>
            <a:off x="6442075" y="3155156"/>
            <a:ext cx="1422400" cy="527050"/>
          </a:xfrm>
          <a:prstGeom prst="roundRect">
            <a:avLst>
              <a:gd name="adj" fmla="val 12486"/>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r>
              <a:rPr lang="zh-CN" altLang="en-US" sz="2000" kern="0" dirty="0">
                <a:solidFill>
                  <a:srgbClr val="000000"/>
                </a:solidFill>
                <a:latin typeface="Comic Sans MS" panose="030F0702030302020204" pitchFamily="66" charset="0"/>
              </a:rPr>
              <a:t>风险审查</a:t>
            </a:r>
            <a:endParaRPr lang="zh-CN" altLang="en-US" sz="2000" kern="0" dirty="0">
              <a:solidFill>
                <a:srgbClr val="000000"/>
              </a:solidFill>
              <a:latin typeface="Comic Sans MS" panose="030F0702030302020204" pitchFamily="66" charset="0"/>
            </a:endParaRPr>
          </a:p>
        </p:txBody>
      </p:sp>
      <p:sp>
        <p:nvSpPr>
          <p:cNvPr id="25" name="AutoShape 25"/>
          <p:cNvSpPr>
            <a:spLocks noChangeArrowheads="1"/>
          </p:cNvSpPr>
          <p:nvPr/>
        </p:nvSpPr>
        <p:spPr bwMode="auto">
          <a:xfrm>
            <a:off x="6442075" y="3993356"/>
            <a:ext cx="1422400" cy="1379537"/>
          </a:xfrm>
          <a:prstGeom prst="roundRect">
            <a:avLst>
              <a:gd name="adj" fmla="val 12486"/>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endParaRPr lang="zh-CN" altLang="en-US" sz="2000" kern="0">
              <a:solidFill>
                <a:srgbClr val="000000"/>
              </a:solidFill>
              <a:latin typeface="Comic Sans MS" panose="030F0702030302020204" pitchFamily="66" charset="0"/>
            </a:endParaRPr>
          </a:p>
        </p:txBody>
      </p:sp>
      <p:sp>
        <p:nvSpPr>
          <p:cNvPr id="26" name="AutoShape 26"/>
          <p:cNvSpPr>
            <a:spLocks noChangeArrowheads="1"/>
          </p:cNvSpPr>
          <p:nvPr/>
        </p:nvSpPr>
        <p:spPr bwMode="auto">
          <a:xfrm>
            <a:off x="6442075" y="5669756"/>
            <a:ext cx="1422400" cy="527050"/>
          </a:xfrm>
          <a:prstGeom prst="roundRect">
            <a:avLst>
              <a:gd name="adj" fmla="val 12486"/>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r>
              <a:rPr lang="zh-CN" altLang="en-US" sz="2000" kern="0" dirty="0">
                <a:solidFill>
                  <a:srgbClr val="000000"/>
                </a:solidFill>
                <a:latin typeface="Comic Sans MS" panose="030F0702030302020204" pitchFamily="66" charset="0"/>
              </a:rPr>
              <a:t>管理评审</a:t>
            </a:r>
            <a:endParaRPr lang="zh-CN" altLang="en-US" sz="2000" kern="0" dirty="0">
              <a:solidFill>
                <a:srgbClr val="000000"/>
              </a:solidFill>
              <a:latin typeface="Comic Sans MS" panose="030F0702030302020204" pitchFamily="66" charset="0"/>
            </a:endParaRPr>
          </a:p>
        </p:txBody>
      </p:sp>
      <p:sp>
        <p:nvSpPr>
          <p:cNvPr id="27" name="Rectangle 27"/>
          <p:cNvSpPr>
            <a:spLocks noChangeArrowheads="1"/>
          </p:cNvSpPr>
          <p:nvPr/>
        </p:nvSpPr>
        <p:spPr bwMode="auto">
          <a:xfrm>
            <a:off x="7121525" y="4042568"/>
            <a:ext cx="76041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5" tIns="46033" rIns="92065" bIns="46033">
            <a:spAutoFit/>
          </a:bodyPr>
          <a:lstStyle/>
          <a:p>
            <a:pPr marL="0" marR="0" lvl="0" indent="0" algn="l" defTabSz="897255" eaLnBrk="0" fontAlgn="auto" latinLnBrk="0" hangingPunct="0">
              <a:lnSpc>
                <a:spcPct val="105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rPr>
              <a:t>正式审核</a:t>
            </a: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ndParaRPr>
          </a:p>
        </p:txBody>
      </p:sp>
      <p:sp>
        <p:nvSpPr>
          <p:cNvPr id="28" name="Rectangle 28"/>
          <p:cNvSpPr>
            <a:spLocks noChangeArrowheads="1"/>
          </p:cNvSpPr>
          <p:nvPr/>
        </p:nvSpPr>
        <p:spPr bwMode="auto">
          <a:xfrm>
            <a:off x="6553200" y="4680743"/>
            <a:ext cx="8540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5" tIns="46033" rIns="92065" bIns="46033">
            <a:spAutoFit/>
          </a:bodyPr>
          <a:lstStyle/>
          <a:p>
            <a:pPr marL="0" marR="0" lvl="0" indent="0" algn="l" defTabSz="897255" eaLnBrk="0" fontAlgn="auto" latinLnBrk="0" hangingPunct="0">
              <a:lnSpc>
                <a:spcPct val="105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rPr>
              <a:t>自我检查</a:t>
            </a: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ndParaRPr>
          </a:p>
        </p:txBody>
      </p:sp>
      <p:sp>
        <p:nvSpPr>
          <p:cNvPr id="29" name="Line 29"/>
          <p:cNvSpPr>
            <a:spLocks noChangeShapeType="1"/>
          </p:cNvSpPr>
          <p:nvPr/>
        </p:nvSpPr>
        <p:spPr bwMode="auto">
          <a:xfrm>
            <a:off x="6657975" y="4318793"/>
            <a:ext cx="990600" cy="838200"/>
          </a:xfrm>
          <a:prstGeom prst="line">
            <a:avLst/>
          </a:prstGeom>
          <a:solidFill>
            <a:schemeClr val="accent4"/>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p>
            <a:pPr defTabSz="762000" eaLnBrk="0" hangingPunct="0"/>
            <a:endParaRPr lang="zh-CN" altLang="en-US" sz="2000" kern="0">
              <a:solidFill>
                <a:srgbClr val="000000"/>
              </a:solidFill>
              <a:latin typeface="Comic Sans MS" panose="030F0702030302020204" pitchFamily="66" charset="0"/>
            </a:endParaRPr>
          </a:p>
        </p:txBody>
      </p:sp>
      <p:sp>
        <p:nvSpPr>
          <p:cNvPr id="30" name="Line 30"/>
          <p:cNvSpPr>
            <a:spLocks noChangeShapeType="1"/>
          </p:cNvSpPr>
          <p:nvPr/>
        </p:nvSpPr>
        <p:spPr bwMode="auto">
          <a:xfrm>
            <a:off x="5816600" y="3498056"/>
            <a:ext cx="552450" cy="0"/>
          </a:xfrm>
          <a:prstGeom prst="line">
            <a:avLst/>
          </a:prstGeom>
          <a:noFill/>
          <a:ln w="12700">
            <a:solidFill>
              <a:schemeClr val="bg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kern="0">
              <a:solidFill>
                <a:sysClr val="windowText" lastClr="000000"/>
              </a:solidFill>
            </a:endParaRPr>
          </a:p>
        </p:txBody>
      </p:sp>
      <p:sp>
        <p:nvSpPr>
          <p:cNvPr id="31" name="Line 31"/>
          <p:cNvSpPr>
            <a:spLocks noChangeShapeType="1"/>
          </p:cNvSpPr>
          <p:nvPr/>
        </p:nvSpPr>
        <p:spPr bwMode="auto">
          <a:xfrm flipV="1">
            <a:off x="7153275" y="5425281"/>
            <a:ext cx="0" cy="211137"/>
          </a:xfrm>
          <a:prstGeom prst="line">
            <a:avLst/>
          </a:prstGeom>
          <a:noFill/>
          <a:ln w="127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Line 32"/>
          <p:cNvSpPr>
            <a:spLocks noChangeShapeType="1"/>
          </p:cNvSpPr>
          <p:nvPr/>
        </p:nvSpPr>
        <p:spPr bwMode="auto">
          <a:xfrm flipV="1">
            <a:off x="7153275" y="3748881"/>
            <a:ext cx="0" cy="211137"/>
          </a:xfrm>
          <a:prstGeom prst="line">
            <a:avLst/>
          </a:prstGeom>
          <a:noFill/>
          <a:ln w="127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kern="0">
              <a:solidFill>
                <a:sysClr val="windowText" lastClr="000000"/>
              </a:solidFill>
            </a:endParaRPr>
          </a:p>
        </p:txBody>
      </p:sp>
      <p:sp>
        <p:nvSpPr>
          <p:cNvPr id="33" name="Line 33"/>
          <p:cNvSpPr>
            <a:spLocks noChangeShapeType="1"/>
          </p:cNvSpPr>
          <p:nvPr/>
        </p:nvSpPr>
        <p:spPr bwMode="auto">
          <a:xfrm flipV="1">
            <a:off x="7153275" y="2910681"/>
            <a:ext cx="0" cy="211137"/>
          </a:xfrm>
          <a:prstGeom prst="line">
            <a:avLst/>
          </a:prstGeom>
          <a:noFill/>
          <a:ln w="127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kern="0">
              <a:solidFill>
                <a:sysClr val="windowText" lastClr="000000"/>
              </a:solidFill>
            </a:endParaRPr>
          </a:p>
        </p:txBody>
      </p:sp>
      <p:sp>
        <p:nvSpPr>
          <p:cNvPr id="34" name="Line 34"/>
          <p:cNvSpPr>
            <a:spLocks noChangeShapeType="1"/>
          </p:cNvSpPr>
          <p:nvPr/>
        </p:nvSpPr>
        <p:spPr bwMode="auto">
          <a:xfrm flipV="1">
            <a:off x="7153275" y="2087721"/>
            <a:ext cx="0" cy="211137"/>
          </a:xfrm>
          <a:prstGeom prst="line">
            <a:avLst/>
          </a:prstGeom>
          <a:noFill/>
          <a:ln w="127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kern="0">
              <a:solidFill>
                <a:sysClr val="windowText" lastClr="000000"/>
              </a:solidFill>
            </a:endParaRPr>
          </a:p>
        </p:txBody>
      </p:sp>
      <p:sp>
        <p:nvSpPr>
          <p:cNvPr id="35" name="Line 35"/>
          <p:cNvSpPr>
            <a:spLocks noChangeShapeType="1"/>
          </p:cNvSpPr>
          <p:nvPr/>
        </p:nvSpPr>
        <p:spPr bwMode="auto">
          <a:xfrm>
            <a:off x="5019675" y="2094706"/>
            <a:ext cx="0" cy="211137"/>
          </a:xfrm>
          <a:prstGeom prst="line">
            <a:avLst/>
          </a:prstGeom>
          <a:noFill/>
          <a:ln w="127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Line 36"/>
          <p:cNvSpPr>
            <a:spLocks noChangeShapeType="1"/>
          </p:cNvSpPr>
          <p:nvPr/>
        </p:nvSpPr>
        <p:spPr bwMode="auto">
          <a:xfrm flipH="1">
            <a:off x="5818188" y="1770856"/>
            <a:ext cx="563563" cy="0"/>
          </a:xfrm>
          <a:prstGeom prst="line">
            <a:avLst/>
          </a:prstGeom>
          <a:noFill/>
          <a:ln w="12700">
            <a:solidFill>
              <a:schemeClr val="bg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矩形 36"/>
          <p:cNvSpPr/>
          <p:nvPr/>
        </p:nvSpPr>
        <p:spPr>
          <a:xfrm>
            <a:off x="4696509" y="1646277"/>
            <a:ext cx="646331" cy="369332"/>
          </a:xfrm>
          <a:prstGeom prst="rect">
            <a:avLst/>
          </a:prstGeom>
        </p:spPr>
        <p:txBody>
          <a:bodyPr wrap="none">
            <a:spAutoFit/>
          </a:bodyPr>
          <a:lstStyle/>
          <a:p>
            <a:pPr lvl="0" defTabSz="762000" eaLnBrk="0" hangingPunct="0">
              <a:defRPr/>
            </a:pPr>
            <a:r>
              <a:rPr lang="zh-CN" altLang="en-US" kern="0" dirty="0">
                <a:solidFill>
                  <a:srgbClr val="000000"/>
                </a:solidFill>
                <a:latin typeface="微软雅黑" panose="020B0503020204020204" pitchFamily="34" charset="-122"/>
                <a:ea typeface="微软雅黑" panose="020B0503020204020204" pitchFamily="34" charset="-122"/>
              </a:rPr>
              <a:t>承诺</a:t>
            </a:r>
            <a:endParaRPr lang="zh-CN" altLang="en-US"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标题 1"/>
          <p:cNvSpPr>
            <a:spLocks noGrp="1"/>
          </p:cNvSpPr>
          <p:nvPr>
            <p:ph type="title"/>
          </p:nvPr>
        </p:nvSpPr>
        <p:spPr>
          <a:xfrm>
            <a:off x="884283" y="448071"/>
            <a:ext cx="1976437" cy="480131"/>
          </a:xfrm>
          <a:prstGeom prst="rect">
            <a:avLst/>
          </a:prstGeom>
          <a:noFill/>
          <a:ln w="9525">
            <a:noFill/>
            <a:miter lim="800000"/>
          </a:ln>
          <a:effectLst/>
        </p:spPr>
        <p:txBody>
          <a:bodyPr vert="horz" wrap="square" lIns="91440" tIns="45720" rIns="91440" bIns="45720" rtlCol="0"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岗位与责任</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7" name="Group 4"/>
          <p:cNvGrpSpPr/>
          <p:nvPr/>
        </p:nvGrpSpPr>
        <p:grpSpPr bwMode="auto">
          <a:xfrm>
            <a:off x="2895600" y="1565275"/>
            <a:ext cx="6858000" cy="4397923"/>
            <a:chOff x="1567" y="3258"/>
            <a:chExt cx="7029" cy="4229"/>
          </a:xfrm>
        </p:grpSpPr>
        <p:grpSp>
          <p:nvGrpSpPr>
            <p:cNvPr id="8" name="Group 5"/>
            <p:cNvGrpSpPr/>
            <p:nvPr/>
          </p:nvGrpSpPr>
          <p:grpSpPr bwMode="auto">
            <a:xfrm>
              <a:off x="2448" y="3258"/>
              <a:ext cx="4845" cy="4229"/>
              <a:chOff x="515" y="2775"/>
              <a:chExt cx="8160" cy="7320"/>
            </a:xfrm>
          </p:grpSpPr>
          <p:grpSp>
            <p:nvGrpSpPr>
              <p:cNvPr id="20" name="Group 6"/>
              <p:cNvGrpSpPr/>
              <p:nvPr/>
            </p:nvGrpSpPr>
            <p:grpSpPr bwMode="auto">
              <a:xfrm>
                <a:off x="515" y="7905"/>
                <a:ext cx="8160" cy="2190"/>
                <a:chOff x="336" y="3012"/>
                <a:chExt cx="3684" cy="876"/>
              </a:xfrm>
            </p:grpSpPr>
            <p:grpSp>
              <p:nvGrpSpPr>
                <p:cNvPr id="36" name="Group 7"/>
                <p:cNvGrpSpPr/>
                <p:nvPr/>
              </p:nvGrpSpPr>
              <p:grpSpPr bwMode="auto">
                <a:xfrm>
                  <a:off x="336" y="3012"/>
                  <a:ext cx="3684" cy="876"/>
                  <a:chOff x="336" y="3052"/>
                  <a:chExt cx="3712" cy="854"/>
                </a:xfrm>
              </p:grpSpPr>
              <p:sp>
                <p:nvSpPr>
                  <p:cNvPr id="38" name="Freeform 8"/>
                  <p:cNvSpPr/>
                  <p:nvPr/>
                </p:nvSpPr>
                <p:spPr bwMode="auto">
                  <a:xfrm>
                    <a:off x="3322" y="3052"/>
                    <a:ext cx="726" cy="851"/>
                  </a:xfrm>
                  <a:custGeom>
                    <a:avLst/>
                    <a:gdLst>
                      <a:gd name="T0" fmla="*/ 378 w 805"/>
                      <a:gd name="T1" fmla="*/ 834 h 835"/>
                      <a:gd name="T2" fmla="*/ 0 w 805"/>
                      <a:gd name="T3" fmla="*/ 355 h 835"/>
                      <a:gd name="T4" fmla="*/ 354 w 805"/>
                      <a:gd name="T5" fmla="*/ 0 h 835"/>
                      <a:gd name="T6" fmla="*/ 804 w 805"/>
                      <a:gd name="T7" fmla="*/ 414 h 835"/>
                      <a:gd name="T8" fmla="*/ 378 w 805"/>
                      <a:gd name="T9" fmla="*/ 834 h 835"/>
                    </a:gdLst>
                    <a:ahLst/>
                    <a:cxnLst>
                      <a:cxn ang="0">
                        <a:pos x="T0" y="T1"/>
                      </a:cxn>
                      <a:cxn ang="0">
                        <a:pos x="T2" y="T3"/>
                      </a:cxn>
                      <a:cxn ang="0">
                        <a:pos x="T4" y="T5"/>
                      </a:cxn>
                      <a:cxn ang="0">
                        <a:pos x="T6" y="T7"/>
                      </a:cxn>
                      <a:cxn ang="0">
                        <a:pos x="T8" y="T9"/>
                      </a:cxn>
                    </a:cxnLst>
                    <a:rect l="0" t="0" r="r" b="b"/>
                    <a:pathLst>
                      <a:path w="805" h="835">
                        <a:moveTo>
                          <a:pt x="378" y="834"/>
                        </a:moveTo>
                        <a:lnTo>
                          <a:pt x="0" y="355"/>
                        </a:lnTo>
                        <a:lnTo>
                          <a:pt x="354" y="0"/>
                        </a:lnTo>
                        <a:lnTo>
                          <a:pt x="804" y="414"/>
                        </a:lnTo>
                        <a:lnTo>
                          <a:pt x="378" y="834"/>
                        </a:lnTo>
                      </a:path>
                    </a:pathLst>
                  </a:custGeom>
                  <a:solidFill>
                    <a:srgbClr val="DDDDDD"/>
                  </a:solidFill>
                  <a:ln w="12700" cap="rnd" cmpd="sng">
                    <a:solidFill>
                      <a:srgbClr val="808080"/>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Freeform 9"/>
                  <p:cNvSpPr/>
                  <p:nvPr/>
                </p:nvSpPr>
                <p:spPr bwMode="auto">
                  <a:xfrm>
                    <a:off x="614" y="3052"/>
                    <a:ext cx="3047" cy="373"/>
                  </a:xfrm>
                  <a:custGeom>
                    <a:avLst/>
                    <a:gdLst>
                      <a:gd name="T0" fmla="*/ 0 w 3745"/>
                      <a:gd name="T1" fmla="*/ 356 h 357"/>
                      <a:gd name="T2" fmla="*/ 3388 w 3745"/>
                      <a:gd name="T3" fmla="*/ 356 h 357"/>
                      <a:gd name="T4" fmla="*/ 3744 w 3745"/>
                      <a:gd name="T5" fmla="*/ 0 h 357"/>
                      <a:gd name="T6" fmla="*/ 477 w 3745"/>
                      <a:gd name="T7" fmla="*/ 0 h 357"/>
                      <a:gd name="T8" fmla="*/ 0 w 3745"/>
                      <a:gd name="T9" fmla="*/ 356 h 357"/>
                    </a:gdLst>
                    <a:ahLst/>
                    <a:cxnLst>
                      <a:cxn ang="0">
                        <a:pos x="T0" y="T1"/>
                      </a:cxn>
                      <a:cxn ang="0">
                        <a:pos x="T2" y="T3"/>
                      </a:cxn>
                      <a:cxn ang="0">
                        <a:pos x="T4" y="T5"/>
                      </a:cxn>
                      <a:cxn ang="0">
                        <a:pos x="T6" y="T7"/>
                      </a:cxn>
                      <a:cxn ang="0">
                        <a:pos x="T8" y="T9"/>
                      </a:cxn>
                    </a:cxnLst>
                    <a:rect l="0" t="0" r="r" b="b"/>
                    <a:pathLst>
                      <a:path w="3745" h="357">
                        <a:moveTo>
                          <a:pt x="0" y="356"/>
                        </a:moveTo>
                        <a:lnTo>
                          <a:pt x="3388" y="356"/>
                        </a:lnTo>
                        <a:lnTo>
                          <a:pt x="3744" y="0"/>
                        </a:lnTo>
                        <a:lnTo>
                          <a:pt x="477" y="0"/>
                        </a:lnTo>
                        <a:lnTo>
                          <a:pt x="0" y="356"/>
                        </a:lnTo>
                      </a:path>
                    </a:pathLst>
                  </a:custGeom>
                  <a:solidFill>
                    <a:srgbClr val="DDDDDD"/>
                  </a:solidFill>
                  <a:ln w="12700" cap="rnd" cmpd="sng">
                    <a:solidFill>
                      <a:srgbClr val="808080"/>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Freeform 10"/>
                  <p:cNvSpPr/>
                  <p:nvPr/>
                </p:nvSpPr>
                <p:spPr bwMode="auto">
                  <a:xfrm>
                    <a:off x="336" y="3424"/>
                    <a:ext cx="3325" cy="482"/>
                  </a:xfrm>
                  <a:custGeom>
                    <a:avLst/>
                    <a:gdLst>
                      <a:gd name="T0" fmla="*/ 361 w 4133"/>
                      <a:gd name="T1" fmla="*/ 0 h 482"/>
                      <a:gd name="T2" fmla="*/ 3750 w 4133"/>
                      <a:gd name="T3" fmla="*/ 0 h 482"/>
                      <a:gd name="T4" fmla="*/ 4132 w 4133"/>
                      <a:gd name="T5" fmla="*/ 481 h 482"/>
                      <a:gd name="T6" fmla="*/ 0 w 4133"/>
                      <a:gd name="T7" fmla="*/ 481 h 482"/>
                      <a:gd name="T8" fmla="*/ 361 w 4133"/>
                      <a:gd name="T9" fmla="*/ 0 h 482"/>
                    </a:gdLst>
                    <a:ahLst/>
                    <a:cxnLst>
                      <a:cxn ang="0">
                        <a:pos x="T0" y="T1"/>
                      </a:cxn>
                      <a:cxn ang="0">
                        <a:pos x="T2" y="T3"/>
                      </a:cxn>
                      <a:cxn ang="0">
                        <a:pos x="T4" y="T5"/>
                      </a:cxn>
                      <a:cxn ang="0">
                        <a:pos x="T6" y="T7"/>
                      </a:cxn>
                      <a:cxn ang="0">
                        <a:pos x="T8" y="T9"/>
                      </a:cxn>
                    </a:cxnLst>
                    <a:rect l="0" t="0" r="r" b="b"/>
                    <a:pathLst>
                      <a:path w="4133" h="482">
                        <a:moveTo>
                          <a:pt x="361" y="0"/>
                        </a:moveTo>
                        <a:lnTo>
                          <a:pt x="3750" y="0"/>
                        </a:lnTo>
                        <a:lnTo>
                          <a:pt x="4132" y="481"/>
                        </a:lnTo>
                        <a:lnTo>
                          <a:pt x="0" y="481"/>
                        </a:lnTo>
                        <a:lnTo>
                          <a:pt x="361" y="0"/>
                        </a:lnTo>
                      </a:path>
                    </a:pathLst>
                  </a:custGeom>
                  <a:solidFill>
                    <a:srgbClr val="FFCC00"/>
                  </a:solidFill>
                  <a:ln w="12700" cap="rnd" cmpd="sng">
                    <a:solidFill>
                      <a:srgbClr val="808080"/>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7" name="Rectangle 11"/>
                <p:cNvSpPr>
                  <a:spLocks noChangeArrowheads="1"/>
                </p:cNvSpPr>
                <p:nvPr/>
              </p:nvSpPr>
              <p:spPr bwMode="auto">
                <a:xfrm>
                  <a:off x="659" y="3473"/>
                  <a:ext cx="2775" cy="39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marL="0" marR="0" lvl="0" indent="0" algn="ctr" defTabSz="914400" eaLnBrk="1" fontAlgn="auto" latinLnBrk="0" hangingPunct="1">
                    <a:lnSpc>
                      <a:spcPct val="100000"/>
                    </a:lnSpc>
                    <a:spcBef>
                      <a:spcPts val="60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实施安全作业程序、指南与惯用做法</a:t>
                  </a:r>
                  <a:endPar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“我们如何做？”</a:t>
                  </a:r>
                  <a:endPar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grpSp>
          <p:grpSp>
            <p:nvGrpSpPr>
              <p:cNvPr id="21" name="Group 12"/>
              <p:cNvGrpSpPr/>
              <p:nvPr/>
            </p:nvGrpSpPr>
            <p:grpSpPr bwMode="auto">
              <a:xfrm>
                <a:off x="1335" y="6695"/>
                <a:ext cx="6275" cy="1895"/>
                <a:chOff x="672" y="2528"/>
                <a:chExt cx="2833" cy="758"/>
              </a:xfrm>
            </p:grpSpPr>
            <p:sp>
              <p:nvSpPr>
                <p:cNvPr id="32" name="Freeform 13"/>
                <p:cNvSpPr/>
                <p:nvPr/>
              </p:nvSpPr>
              <p:spPr bwMode="auto">
                <a:xfrm>
                  <a:off x="2950" y="2528"/>
                  <a:ext cx="555" cy="758"/>
                </a:xfrm>
                <a:custGeom>
                  <a:avLst/>
                  <a:gdLst>
                    <a:gd name="T0" fmla="*/ 366 w 718"/>
                    <a:gd name="T1" fmla="*/ 757 h 758"/>
                    <a:gd name="T2" fmla="*/ 0 w 718"/>
                    <a:gd name="T3" fmla="*/ 264 h 758"/>
                    <a:gd name="T4" fmla="*/ 266 w 718"/>
                    <a:gd name="T5" fmla="*/ 0 h 758"/>
                    <a:gd name="T6" fmla="*/ 717 w 718"/>
                    <a:gd name="T7" fmla="*/ 416 h 758"/>
                    <a:gd name="T8" fmla="*/ 366 w 718"/>
                    <a:gd name="T9" fmla="*/ 757 h 758"/>
                  </a:gdLst>
                  <a:ahLst/>
                  <a:cxnLst>
                    <a:cxn ang="0">
                      <a:pos x="T0" y="T1"/>
                    </a:cxn>
                    <a:cxn ang="0">
                      <a:pos x="T2" y="T3"/>
                    </a:cxn>
                    <a:cxn ang="0">
                      <a:pos x="T4" y="T5"/>
                    </a:cxn>
                    <a:cxn ang="0">
                      <a:pos x="T6" y="T7"/>
                    </a:cxn>
                    <a:cxn ang="0">
                      <a:pos x="T8" y="T9"/>
                    </a:cxn>
                  </a:cxnLst>
                  <a:rect l="0" t="0" r="r" b="b"/>
                  <a:pathLst>
                    <a:path w="718" h="758">
                      <a:moveTo>
                        <a:pt x="366" y="757"/>
                      </a:moveTo>
                      <a:lnTo>
                        <a:pt x="0" y="264"/>
                      </a:lnTo>
                      <a:lnTo>
                        <a:pt x="266" y="0"/>
                      </a:lnTo>
                      <a:lnTo>
                        <a:pt x="717" y="416"/>
                      </a:lnTo>
                      <a:lnTo>
                        <a:pt x="366" y="757"/>
                      </a:lnTo>
                    </a:path>
                  </a:pathLst>
                </a:custGeom>
                <a:solidFill>
                  <a:srgbClr val="969696"/>
                </a:solidFill>
                <a:ln w="12700" cap="rnd" cmpd="sng">
                  <a:solidFill>
                    <a:srgbClr val="5F5F5F"/>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Freeform 14"/>
                <p:cNvSpPr/>
                <p:nvPr/>
              </p:nvSpPr>
              <p:spPr bwMode="auto">
                <a:xfrm>
                  <a:off x="953" y="2528"/>
                  <a:ext cx="2204" cy="268"/>
                </a:xfrm>
                <a:custGeom>
                  <a:avLst/>
                  <a:gdLst>
                    <a:gd name="T0" fmla="*/ 0 w 2855"/>
                    <a:gd name="T1" fmla="*/ 267 h 268"/>
                    <a:gd name="T2" fmla="*/ 2586 w 2855"/>
                    <a:gd name="T3" fmla="*/ 267 h 268"/>
                    <a:gd name="T4" fmla="*/ 2854 w 2855"/>
                    <a:gd name="T5" fmla="*/ 0 h 268"/>
                    <a:gd name="T6" fmla="*/ 510 w 2855"/>
                    <a:gd name="T7" fmla="*/ 0 h 268"/>
                    <a:gd name="T8" fmla="*/ 0 w 2855"/>
                    <a:gd name="T9" fmla="*/ 267 h 268"/>
                  </a:gdLst>
                  <a:ahLst/>
                  <a:cxnLst>
                    <a:cxn ang="0">
                      <a:pos x="T0" y="T1"/>
                    </a:cxn>
                    <a:cxn ang="0">
                      <a:pos x="T2" y="T3"/>
                    </a:cxn>
                    <a:cxn ang="0">
                      <a:pos x="T4" y="T5"/>
                    </a:cxn>
                    <a:cxn ang="0">
                      <a:pos x="T6" y="T7"/>
                    </a:cxn>
                    <a:cxn ang="0">
                      <a:pos x="T8" y="T9"/>
                    </a:cxn>
                  </a:cxnLst>
                  <a:rect l="0" t="0" r="r" b="b"/>
                  <a:pathLst>
                    <a:path w="2855" h="268">
                      <a:moveTo>
                        <a:pt x="0" y="267"/>
                      </a:moveTo>
                      <a:lnTo>
                        <a:pt x="2586" y="267"/>
                      </a:lnTo>
                      <a:lnTo>
                        <a:pt x="2854" y="0"/>
                      </a:lnTo>
                      <a:lnTo>
                        <a:pt x="510" y="0"/>
                      </a:lnTo>
                      <a:lnTo>
                        <a:pt x="0" y="267"/>
                      </a:lnTo>
                    </a:path>
                  </a:pathLst>
                </a:custGeom>
                <a:solidFill>
                  <a:srgbClr val="969696"/>
                </a:solidFill>
                <a:ln w="12700" cap="rnd" cmpd="sng">
                  <a:solidFill>
                    <a:srgbClr val="5F5F5F"/>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Freeform 15"/>
                <p:cNvSpPr/>
                <p:nvPr/>
              </p:nvSpPr>
              <p:spPr bwMode="auto">
                <a:xfrm>
                  <a:off x="672" y="2795"/>
                  <a:ext cx="2561" cy="491"/>
                </a:xfrm>
                <a:custGeom>
                  <a:avLst/>
                  <a:gdLst>
                    <a:gd name="T0" fmla="*/ 0 w 3319"/>
                    <a:gd name="T1" fmla="*/ 490 h 491"/>
                    <a:gd name="T2" fmla="*/ 3318 w 3319"/>
                    <a:gd name="T3" fmla="*/ 490 h 491"/>
                    <a:gd name="T4" fmla="*/ 2950 w 3319"/>
                    <a:gd name="T5" fmla="*/ 0 h 491"/>
                    <a:gd name="T6" fmla="*/ 362 w 3319"/>
                    <a:gd name="T7" fmla="*/ 0 h 491"/>
                    <a:gd name="T8" fmla="*/ 0 w 3319"/>
                    <a:gd name="T9" fmla="*/ 490 h 491"/>
                  </a:gdLst>
                  <a:ahLst/>
                  <a:cxnLst>
                    <a:cxn ang="0">
                      <a:pos x="T0" y="T1"/>
                    </a:cxn>
                    <a:cxn ang="0">
                      <a:pos x="T2" y="T3"/>
                    </a:cxn>
                    <a:cxn ang="0">
                      <a:pos x="T4" y="T5"/>
                    </a:cxn>
                    <a:cxn ang="0">
                      <a:pos x="T6" y="T7"/>
                    </a:cxn>
                    <a:cxn ang="0">
                      <a:pos x="T8" y="T9"/>
                    </a:cxn>
                  </a:cxnLst>
                  <a:rect l="0" t="0" r="r" b="b"/>
                  <a:pathLst>
                    <a:path w="3319" h="491">
                      <a:moveTo>
                        <a:pt x="0" y="490"/>
                      </a:moveTo>
                      <a:lnTo>
                        <a:pt x="3318" y="490"/>
                      </a:lnTo>
                      <a:lnTo>
                        <a:pt x="2950" y="0"/>
                      </a:lnTo>
                      <a:lnTo>
                        <a:pt x="362" y="0"/>
                      </a:lnTo>
                      <a:lnTo>
                        <a:pt x="0" y="490"/>
                      </a:lnTo>
                    </a:path>
                  </a:pathLst>
                </a:custGeom>
                <a:solidFill>
                  <a:srgbClr val="FFFF99"/>
                </a:solidFill>
                <a:ln w="12700" cap="rnd" cmpd="sng">
                  <a:solidFill>
                    <a:srgbClr val="FF9933"/>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Rectangle 16"/>
                <p:cNvSpPr>
                  <a:spLocks noChangeArrowheads="1"/>
                </p:cNvSpPr>
                <p:nvPr/>
              </p:nvSpPr>
              <p:spPr bwMode="auto">
                <a:xfrm>
                  <a:off x="1161" y="2868"/>
                  <a:ext cx="1577" cy="366"/>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关键作业与过程</a:t>
                  </a:r>
                  <a:endPar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“我们要做什么？”</a:t>
                  </a:r>
                  <a:endPar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grpSp>
          <p:grpSp>
            <p:nvGrpSpPr>
              <p:cNvPr id="22" name="Group 17"/>
              <p:cNvGrpSpPr/>
              <p:nvPr/>
            </p:nvGrpSpPr>
            <p:grpSpPr bwMode="auto">
              <a:xfrm>
                <a:off x="2107" y="5425"/>
                <a:ext cx="4621" cy="1650"/>
                <a:chOff x="1021" y="2020"/>
                <a:chExt cx="2086" cy="660"/>
              </a:xfrm>
            </p:grpSpPr>
            <p:sp>
              <p:nvSpPr>
                <p:cNvPr id="28" name="Freeform 18"/>
                <p:cNvSpPr/>
                <p:nvPr/>
              </p:nvSpPr>
              <p:spPr bwMode="auto">
                <a:xfrm>
                  <a:off x="2623" y="2020"/>
                  <a:ext cx="484" cy="655"/>
                </a:xfrm>
                <a:custGeom>
                  <a:avLst/>
                  <a:gdLst>
                    <a:gd name="T0" fmla="*/ 0 w 627"/>
                    <a:gd name="T1" fmla="*/ 177 h 655"/>
                    <a:gd name="T2" fmla="*/ 370 w 627"/>
                    <a:gd name="T3" fmla="*/ 654 h 655"/>
                    <a:gd name="T4" fmla="*/ 626 w 627"/>
                    <a:gd name="T5" fmla="*/ 409 h 655"/>
                    <a:gd name="T6" fmla="*/ 178 w 627"/>
                    <a:gd name="T7" fmla="*/ 0 h 655"/>
                    <a:gd name="T8" fmla="*/ 0 w 627"/>
                    <a:gd name="T9" fmla="*/ 177 h 655"/>
                  </a:gdLst>
                  <a:ahLst/>
                  <a:cxnLst>
                    <a:cxn ang="0">
                      <a:pos x="T0" y="T1"/>
                    </a:cxn>
                    <a:cxn ang="0">
                      <a:pos x="T2" y="T3"/>
                    </a:cxn>
                    <a:cxn ang="0">
                      <a:pos x="T4" y="T5"/>
                    </a:cxn>
                    <a:cxn ang="0">
                      <a:pos x="T6" y="T7"/>
                    </a:cxn>
                    <a:cxn ang="0">
                      <a:pos x="T8" y="T9"/>
                    </a:cxn>
                  </a:cxnLst>
                  <a:rect l="0" t="0" r="r" b="b"/>
                  <a:pathLst>
                    <a:path w="627" h="655">
                      <a:moveTo>
                        <a:pt x="0" y="177"/>
                      </a:moveTo>
                      <a:lnTo>
                        <a:pt x="370" y="654"/>
                      </a:lnTo>
                      <a:lnTo>
                        <a:pt x="626" y="409"/>
                      </a:lnTo>
                      <a:lnTo>
                        <a:pt x="178" y="0"/>
                      </a:lnTo>
                      <a:lnTo>
                        <a:pt x="0" y="177"/>
                      </a:lnTo>
                    </a:path>
                  </a:pathLst>
                </a:custGeom>
                <a:solidFill>
                  <a:srgbClr val="5F5F5F"/>
                </a:solidFill>
                <a:ln w="12700" cap="rnd" cmpd="sng">
                  <a:solidFill>
                    <a:srgbClr val="4D4D4D"/>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19"/>
                <p:cNvSpPr/>
                <p:nvPr/>
              </p:nvSpPr>
              <p:spPr bwMode="auto">
                <a:xfrm>
                  <a:off x="1021" y="2200"/>
                  <a:ext cx="1887" cy="480"/>
                </a:xfrm>
                <a:custGeom>
                  <a:avLst/>
                  <a:gdLst>
                    <a:gd name="T0" fmla="*/ 0 w 2446"/>
                    <a:gd name="T1" fmla="*/ 479 h 480"/>
                    <a:gd name="T2" fmla="*/ 2445 w 2446"/>
                    <a:gd name="T3" fmla="*/ 479 h 480"/>
                    <a:gd name="T4" fmla="*/ 2074 w 2446"/>
                    <a:gd name="T5" fmla="*/ 0 h 480"/>
                    <a:gd name="T6" fmla="*/ 362 w 2446"/>
                    <a:gd name="T7" fmla="*/ 0 h 480"/>
                    <a:gd name="T8" fmla="*/ 0 w 2446"/>
                    <a:gd name="T9" fmla="*/ 479 h 480"/>
                  </a:gdLst>
                  <a:ahLst/>
                  <a:cxnLst>
                    <a:cxn ang="0">
                      <a:pos x="T0" y="T1"/>
                    </a:cxn>
                    <a:cxn ang="0">
                      <a:pos x="T2" y="T3"/>
                    </a:cxn>
                    <a:cxn ang="0">
                      <a:pos x="T4" y="T5"/>
                    </a:cxn>
                    <a:cxn ang="0">
                      <a:pos x="T6" y="T7"/>
                    </a:cxn>
                    <a:cxn ang="0">
                      <a:pos x="T8" y="T9"/>
                    </a:cxn>
                  </a:cxnLst>
                  <a:rect l="0" t="0" r="r" b="b"/>
                  <a:pathLst>
                    <a:path w="2446" h="480">
                      <a:moveTo>
                        <a:pt x="0" y="479"/>
                      </a:moveTo>
                      <a:lnTo>
                        <a:pt x="2445" y="479"/>
                      </a:lnTo>
                      <a:lnTo>
                        <a:pt x="2074" y="0"/>
                      </a:lnTo>
                      <a:lnTo>
                        <a:pt x="362" y="0"/>
                      </a:lnTo>
                      <a:lnTo>
                        <a:pt x="0" y="479"/>
                      </a:lnTo>
                    </a:path>
                  </a:pathLst>
                </a:custGeom>
                <a:solidFill>
                  <a:srgbClr val="21A511"/>
                </a:solidFill>
                <a:ln w="12700" cap="rnd" cmpd="sng">
                  <a:solidFill>
                    <a:srgbClr val="808080"/>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Freeform 20"/>
                <p:cNvSpPr/>
                <p:nvPr/>
              </p:nvSpPr>
              <p:spPr bwMode="auto">
                <a:xfrm>
                  <a:off x="1303" y="2025"/>
                  <a:ext cx="1457" cy="175"/>
                </a:xfrm>
                <a:custGeom>
                  <a:avLst/>
                  <a:gdLst>
                    <a:gd name="T0" fmla="*/ 0 w 1888"/>
                    <a:gd name="T1" fmla="*/ 174 h 175"/>
                    <a:gd name="T2" fmla="*/ 1708 w 1888"/>
                    <a:gd name="T3" fmla="*/ 174 h 175"/>
                    <a:gd name="T4" fmla="*/ 1887 w 1888"/>
                    <a:gd name="T5" fmla="*/ 0 h 175"/>
                    <a:gd name="T6" fmla="*/ 474 w 1888"/>
                    <a:gd name="T7" fmla="*/ 0 h 175"/>
                    <a:gd name="T8" fmla="*/ 0 w 1888"/>
                    <a:gd name="T9" fmla="*/ 174 h 175"/>
                  </a:gdLst>
                  <a:ahLst/>
                  <a:cxnLst>
                    <a:cxn ang="0">
                      <a:pos x="T0" y="T1"/>
                    </a:cxn>
                    <a:cxn ang="0">
                      <a:pos x="T2" y="T3"/>
                    </a:cxn>
                    <a:cxn ang="0">
                      <a:pos x="T4" y="T5"/>
                    </a:cxn>
                    <a:cxn ang="0">
                      <a:pos x="T6" y="T7"/>
                    </a:cxn>
                    <a:cxn ang="0">
                      <a:pos x="T8" y="T9"/>
                    </a:cxn>
                  </a:cxnLst>
                  <a:rect l="0" t="0" r="r" b="b"/>
                  <a:pathLst>
                    <a:path w="1888" h="175">
                      <a:moveTo>
                        <a:pt x="0" y="174"/>
                      </a:moveTo>
                      <a:lnTo>
                        <a:pt x="1708" y="174"/>
                      </a:lnTo>
                      <a:lnTo>
                        <a:pt x="1887" y="0"/>
                      </a:lnTo>
                      <a:lnTo>
                        <a:pt x="474" y="0"/>
                      </a:lnTo>
                      <a:lnTo>
                        <a:pt x="0" y="174"/>
                      </a:lnTo>
                    </a:path>
                  </a:pathLst>
                </a:custGeom>
                <a:solidFill>
                  <a:srgbClr val="5F5F5F"/>
                </a:solidFill>
                <a:ln w="12700" cap="rnd" cmpd="sng">
                  <a:solidFill>
                    <a:srgbClr val="4D4D4D"/>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Rectangle 21"/>
                <p:cNvSpPr>
                  <a:spLocks noChangeArrowheads="1"/>
                </p:cNvSpPr>
                <p:nvPr/>
              </p:nvSpPr>
              <p:spPr bwMode="auto">
                <a:xfrm>
                  <a:off x="1251" y="2335"/>
                  <a:ext cx="1418" cy="22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46038" rIns="21600" bIns="46038"/>
                <a:lstStyle/>
                <a:p>
                  <a:pPr algn="ctr"/>
                  <a:r>
                    <a:rPr lang="zh-CN" altLang="en-US" sz="1600" b="1" kern="0" dirty="0">
                      <a:solidFill>
                        <a:schemeClr val="bg1"/>
                      </a:solidFill>
                      <a:latin typeface="微软雅黑" panose="020B0503020204020204" pitchFamily="34" charset="-122"/>
                      <a:ea typeface="微软雅黑" panose="020B0503020204020204" pitchFamily="34" charset="-122"/>
                    </a:rPr>
                    <a:t>安全期望与要求</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grpSp>
          <p:grpSp>
            <p:nvGrpSpPr>
              <p:cNvPr id="23" name="Group 22"/>
              <p:cNvGrpSpPr/>
              <p:nvPr/>
            </p:nvGrpSpPr>
            <p:grpSpPr bwMode="auto">
              <a:xfrm>
                <a:off x="2795" y="2775"/>
                <a:ext cx="3325" cy="2855"/>
                <a:chOff x="1218" y="960"/>
                <a:chExt cx="1330" cy="1142"/>
              </a:xfrm>
            </p:grpSpPr>
            <p:sp>
              <p:nvSpPr>
                <p:cNvPr id="24" name="Freeform 23"/>
                <p:cNvSpPr/>
                <p:nvPr/>
              </p:nvSpPr>
              <p:spPr bwMode="auto">
                <a:xfrm rot="898048">
                  <a:off x="1675" y="1084"/>
                  <a:ext cx="873" cy="865"/>
                </a:xfrm>
                <a:custGeom>
                  <a:avLst/>
                  <a:gdLst>
                    <a:gd name="T0" fmla="*/ 366 w 453"/>
                    <a:gd name="T1" fmla="*/ 501 h 502"/>
                    <a:gd name="T2" fmla="*/ 452 w 453"/>
                    <a:gd name="T3" fmla="*/ 424 h 502"/>
                    <a:gd name="T4" fmla="*/ 0 w 453"/>
                    <a:gd name="T5" fmla="*/ 0 h 502"/>
                    <a:gd name="T6" fmla="*/ 366 w 453"/>
                    <a:gd name="T7" fmla="*/ 501 h 502"/>
                  </a:gdLst>
                  <a:ahLst/>
                  <a:cxnLst>
                    <a:cxn ang="0">
                      <a:pos x="T0" y="T1"/>
                    </a:cxn>
                    <a:cxn ang="0">
                      <a:pos x="T2" y="T3"/>
                    </a:cxn>
                    <a:cxn ang="0">
                      <a:pos x="T4" y="T5"/>
                    </a:cxn>
                    <a:cxn ang="0">
                      <a:pos x="T6" y="T7"/>
                    </a:cxn>
                  </a:cxnLst>
                  <a:rect l="0" t="0" r="r" b="b"/>
                  <a:pathLst>
                    <a:path w="453" h="502">
                      <a:moveTo>
                        <a:pt x="366" y="501"/>
                      </a:moveTo>
                      <a:lnTo>
                        <a:pt x="452" y="424"/>
                      </a:lnTo>
                      <a:lnTo>
                        <a:pt x="0" y="0"/>
                      </a:lnTo>
                      <a:lnTo>
                        <a:pt x="366" y="501"/>
                      </a:lnTo>
                    </a:path>
                  </a:pathLst>
                </a:custGeom>
                <a:solidFill>
                  <a:srgbClr val="0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Freeform 24"/>
                <p:cNvSpPr/>
                <p:nvPr/>
              </p:nvSpPr>
              <p:spPr bwMode="auto">
                <a:xfrm rot="7818">
                  <a:off x="1218" y="1897"/>
                  <a:ext cx="1237" cy="205"/>
                </a:xfrm>
                <a:custGeom>
                  <a:avLst/>
                  <a:gdLst>
                    <a:gd name="T0" fmla="*/ 0 w 933"/>
                    <a:gd name="T1" fmla="*/ 85 h 86"/>
                    <a:gd name="T2" fmla="*/ 840 w 933"/>
                    <a:gd name="T3" fmla="*/ 85 h 86"/>
                    <a:gd name="T4" fmla="*/ 932 w 933"/>
                    <a:gd name="T5" fmla="*/ 0 h 86"/>
                    <a:gd name="T6" fmla="*/ 289 w 933"/>
                    <a:gd name="T7" fmla="*/ 0 h 86"/>
                    <a:gd name="T8" fmla="*/ 0 w 933"/>
                    <a:gd name="T9" fmla="*/ 85 h 86"/>
                  </a:gdLst>
                  <a:ahLst/>
                  <a:cxnLst>
                    <a:cxn ang="0">
                      <a:pos x="T0" y="T1"/>
                    </a:cxn>
                    <a:cxn ang="0">
                      <a:pos x="T2" y="T3"/>
                    </a:cxn>
                    <a:cxn ang="0">
                      <a:pos x="T4" y="T5"/>
                    </a:cxn>
                    <a:cxn ang="0">
                      <a:pos x="T6" y="T7"/>
                    </a:cxn>
                    <a:cxn ang="0">
                      <a:pos x="T8" y="T9"/>
                    </a:cxn>
                  </a:cxnLst>
                  <a:rect l="0" t="0" r="r" b="b"/>
                  <a:pathLst>
                    <a:path w="933" h="86">
                      <a:moveTo>
                        <a:pt x="0" y="85"/>
                      </a:moveTo>
                      <a:lnTo>
                        <a:pt x="840" y="85"/>
                      </a:lnTo>
                      <a:lnTo>
                        <a:pt x="932" y="0"/>
                      </a:lnTo>
                      <a:lnTo>
                        <a:pt x="289" y="0"/>
                      </a:lnTo>
                      <a:lnTo>
                        <a:pt x="0" y="85"/>
                      </a:lnTo>
                    </a:path>
                  </a:pathLst>
                </a:custGeom>
                <a:solidFill>
                  <a:srgbClr val="000000"/>
                </a:solidFill>
                <a:ln w="12700" cap="rnd" cmpd="sng">
                  <a:solidFill>
                    <a:srgbClr val="000000"/>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25"/>
                <p:cNvSpPr/>
                <p:nvPr/>
              </p:nvSpPr>
              <p:spPr bwMode="auto">
                <a:xfrm>
                  <a:off x="1223" y="960"/>
                  <a:ext cx="1116" cy="1142"/>
                </a:xfrm>
                <a:custGeom>
                  <a:avLst/>
                  <a:gdLst>
                    <a:gd name="T0" fmla="*/ 0 w 738"/>
                    <a:gd name="T1" fmla="*/ 501 h 502"/>
                    <a:gd name="T2" fmla="*/ 737 w 738"/>
                    <a:gd name="T3" fmla="*/ 501 h 502"/>
                    <a:gd name="T4" fmla="*/ 369 w 738"/>
                    <a:gd name="T5" fmla="*/ 0 h 502"/>
                    <a:gd name="T6" fmla="*/ 0 w 738"/>
                    <a:gd name="T7" fmla="*/ 501 h 502"/>
                  </a:gdLst>
                  <a:ahLst/>
                  <a:cxnLst>
                    <a:cxn ang="0">
                      <a:pos x="T0" y="T1"/>
                    </a:cxn>
                    <a:cxn ang="0">
                      <a:pos x="T2" y="T3"/>
                    </a:cxn>
                    <a:cxn ang="0">
                      <a:pos x="T4" y="T5"/>
                    </a:cxn>
                    <a:cxn ang="0">
                      <a:pos x="T6" y="T7"/>
                    </a:cxn>
                  </a:cxnLst>
                  <a:rect l="0" t="0" r="r" b="b"/>
                  <a:pathLst>
                    <a:path w="738" h="502">
                      <a:moveTo>
                        <a:pt x="0" y="501"/>
                      </a:moveTo>
                      <a:lnTo>
                        <a:pt x="737" y="501"/>
                      </a:lnTo>
                      <a:lnTo>
                        <a:pt x="369" y="0"/>
                      </a:lnTo>
                      <a:lnTo>
                        <a:pt x="0" y="501"/>
                      </a:lnTo>
                    </a:path>
                  </a:pathLst>
                </a:custGeom>
                <a:solidFill>
                  <a:srgbClr val="009999"/>
                </a:solidFill>
                <a:ln w="12700" cap="rnd" cmpd="sng">
                  <a:solidFill>
                    <a:srgbClr val="1E5184"/>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Rectangle 26"/>
                <p:cNvSpPr>
                  <a:spLocks noChangeArrowheads="1"/>
                </p:cNvSpPr>
                <p:nvPr/>
              </p:nvSpPr>
              <p:spPr bwMode="auto">
                <a:xfrm>
                  <a:off x="1374" y="1516"/>
                  <a:ext cx="824" cy="45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46038" rIns="21600" bIns="46038"/>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安全</a:t>
                  </a:r>
                  <a:endPar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目标与方针</a:t>
                  </a:r>
                  <a:endParaRPr kumimoji="0" lang="zh-CN" altLang="en-US" sz="1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grpSp>
          <p:nvGrpSpPr>
            <p:cNvPr id="9" name="Group 27"/>
            <p:cNvGrpSpPr/>
            <p:nvPr/>
          </p:nvGrpSpPr>
          <p:grpSpPr bwMode="auto">
            <a:xfrm>
              <a:off x="5947" y="4150"/>
              <a:ext cx="2649" cy="2648"/>
              <a:chOff x="5947" y="4181"/>
              <a:chExt cx="2649" cy="2648"/>
            </a:xfrm>
          </p:grpSpPr>
          <p:sp>
            <p:nvSpPr>
              <p:cNvPr id="16" name="AutoShape 28"/>
              <p:cNvSpPr>
                <a:spLocks noChangeArrowheads="1"/>
              </p:cNvSpPr>
              <p:nvPr/>
            </p:nvSpPr>
            <p:spPr bwMode="auto">
              <a:xfrm>
                <a:off x="7454" y="6367"/>
                <a:ext cx="1142" cy="462"/>
              </a:xfrm>
              <a:prstGeom prst="leftArrow">
                <a:avLst>
                  <a:gd name="adj1" fmla="val 61472"/>
                  <a:gd name="adj2" fmla="val 19741"/>
                </a:avLst>
              </a:prstGeom>
              <a:gradFill rotWithShape="1">
                <a:gsLst>
                  <a:gs pos="0">
                    <a:srgbClr val="008000"/>
                  </a:gs>
                  <a:gs pos="100000">
                    <a:srgbClr val="008000">
                      <a:gamma/>
                      <a:tint val="0"/>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AutoShape 29"/>
              <p:cNvSpPr>
                <a:spLocks noChangeArrowheads="1"/>
              </p:cNvSpPr>
              <p:nvPr/>
            </p:nvSpPr>
            <p:spPr bwMode="auto">
              <a:xfrm>
                <a:off x="6793" y="5625"/>
                <a:ext cx="1794" cy="462"/>
              </a:xfrm>
              <a:prstGeom prst="leftArrow">
                <a:avLst>
                  <a:gd name="adj1" fmla="val 61472"/>
                  <a:gd name="adj2" fmla="val 31011"/>
                </a:avLst>
              </a:prstGeom>
              <a:gradFill rotWithShape="1">
                <a:gsLst>
                  <a:gs pos="0">
                    <a:srgbClr val="008000"/>
                  </a:gs>
                  <a:gs pos="100000">
                    <a:srgbClr val="008000">
                      <a:gamma/>
                      <a:tint val="0"/>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AutoShape 30"/>
              <p:cNvSpPr>
                <a:spLocks noChangeArrowheads="1"/>
              </p:cNvSpPr>
              <p:nvPr/>
            </p:nvSpPr>
            <p:spPr bwMode="auto">
              <a:xfrm>
                <a:off x="6350" y="4883"/>
                <a:ext cx="2242" cy="462"/>
              </a:xfrm>
              <a:prstGeom prst="leftArrow">
                <a:avLst>
                  <a:gd name="adj1" fmla="val 61472"/>
                  <a:gd name="adj2" fmla="val 38755"/>
                </a:avLst>
              </a:prstGeom>
              <a:gradFill rotWithShape="1">
                <a:gsLst>
                  <a:gs pos="0">
                    <a:srgbClr val="008000"/>
                  </a:gs>
                  <a:gs pos="100000">
                    <a:srgbClr val="008000">
                      <a:gamma/>
                      <a:tint val="0"/>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AutoShape 31"/>
              <p:cNvSpPr>
                <a:spLocks noChangeArrowheads="1"/>
              </p:cNvSpPr>
              <p:nvPr/>
            </p:nvSpPr>
            <p:spPr bwMode="auto">
              <a:xfrm>
                <a:off x="5947" y="4181"/>
                <a:ext cx="2649" cy="462"/>
              </a:xfrm>
              <a:prstGeom prst="leftArrow">
                <a:avLst>
                  <a:gd name="adj1" fmla="val 61472"/>
                  <a:gd name="adj2" fmla="val 45790"/>
                </a:avLst>
              </a:prstGeom>
              <a:gradFill rotWithShape="1">
                <a:gsLst>
                  <a:gs pos="0">
                    <a:srgbClr val="008000"/>
                  </a:gs>
                  <a:gs pos="100000">
                    <a:srgbClr val="008000">
                      <a:gamma/>
                      <a:tint val="0"/>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0" name="Group 32"/>
            <p:cNvGrpSpPr/>
            <p:nvPr/>
          </p:nvGrpSpPr>
          <p:grpSpPr bwMode="auto">
            <a:xfrm>
              <a:off x="7019" y="4126"/>
              <a:ext cx="1515" cy="2703"/>
              <a:chOff x="6806" y="4157"/>
              <a:chExt cx="1515" cy="2703"/>
            </a:xfrm>
          </p:grpSpPr>
          <p:sp>
            <p:nvSpPr>
              <p:cNvPr id="12" name="Text Box 33"/>
              <p:cNvSpPr txBox="1">
                <a:spLocks noChangeArrowheads="1"/>
              </p:cNvSpPr>
              <p:nvPr/>
            </p:nvSpPr>
            <p:spPr bwMode="auto">
              <a:xfrm>
                <a:off x="7212" y="4157"/>
                <a:ext cx="1101" cy="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r" defTabSz="914400" eaLnBrk="1" fontAlgn="auto" latinLnBrk="0" hangingPunct="1">
                  <a:lnSpc>
                    <a:spcPct val="156000"/>
                  </a:lnSpc>
                  <a:spcBef>
                    <a:spcPts val="60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rPr>
                  <a:t>决策层</a:t>
                </a:r>
                <a:endParaRPr kumimoji="0" lang="zh-CN" altLang="en-US" sz="16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sp>
            <p:nvSpPr>
              <p:cNvPr id="13" name="Text Box 34"/>
              <p:cNvSpPr txBox="1">
                <a:spLocks noChangeArrowheads="1"/>
              </p:cNvSpPr>
              <p:nvPr/>
            </p:nvSpPr>
            <p:spPr bwMode="auto">
              <a:xfrm>
                <a:off x="7016" y="4859"/>
                <a:ext cx="1305" cy="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r" defTabSz="914400" eaLnBrk="1" fontAlgn="auto" latinLnBrk="0" hangingPunct="1">
                  <a:lnSpc>
                    <a:spcPct val="166000"/>
                  </a:lnSpc>
                  <a:spcBef>
                    <a:spcPts val="60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rPr>
                  <a:t>中层管理人员</a:t>
                </a:r>
                <a:endParaRPr kumimoji="0" lang="zh-CN" altLang="en-US" sz="16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sp>
            <p:nvSpPr>
              <p:cNvPr id="14" name="Text Box 35"/>
              <p:cNvSpPr txBox="1">
                <a:spLocks noChangeArrowheads="1"/>
              </p:cNvSpPr>
              <p:nvPr/>
            </p:nvSpPr>
            <p:spPr bwMode="auto">
              <a:xfrm>
                <a:off x="6806" y="5615"/>
                <a:ext cx="1508" cy="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r" defTabSz="914400" eaLnBrk="1" fontAlgn="auto" latinLnBrk="0" hangingPunct="1">
                  <a:lnSpc>
                    <a:spcPct val="156000"/>
                  </a:lnSpc>
                  <a:spcBef>
                    <a:spcPts val="60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rPr>
                  <a:t>一线主管</a:t>
                </a:r>
                <a:endParaRPr kumimoji="0" lang="zh-CN" altLang="en-US" sz="16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sp>
            <p:nvSpPr>
              <p:cNvPr id="15" name="Text Box 36"/>
              <p:cNvSpPr txBox="1">
                <a:spLocks noChangeArrowheads="1"/>
              </p:cNvSpPr>
              <p:nvPr/>
            </p:nvSpPr>
            <p:spPr bwMode="auto">
              <a:xfrm>
                <a:off x="7615" y="6344"/>
                <a:ext cx="693" cy="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r" defTabSz="914400" eaLnBrk="1" fontAlgn="auto" latinLnBrk="0" hangingPunct="1">
                  <a:lnSpc>
                    <a:spcPct val="166000"/>
                  </a:lnSpc>
                  <a:spcBef>
                    <a:spcPts val="60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rPr>
                  <a:t>员工</a:t>
                </a:r>
                <a:endParaRPr kumimoji="0" lang="zh-CN" altLang="en-US" sz="16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grpSp>
        <p:sp>
          <p:nvSpPr>
            <p:cNvPr id="11" name="AutoShape 37"/>
            <p:cNvSpPr>
              <a:spLocks noChangeArrowheads="1"/>
            </p:cNvSpPr>
            <p:nvPr/>
          </p:nvSpPr>
          <p:spPr bwMode="auto">
            <a:xfrm flipH="1">
              <a:off x="1567" y="4007"/>
              <a:ext cx="1306" cy="2920"/>
            </a:xfrm>
            <a:prstGeom prst="leftArrow">
              <a:avLst>
                <a:gd name="adj1" fmla="val 77676"/>
                <a:gd name="adj2" fmla="val 34384"/>
              </a:avLst>
            </a:prstGeom>
            <a:gradFill rotWithShape="1">
              <a:gsLst>
                <a:gs pos="0">
                  <a:schemeClr val="accent1">
                    <a:lumMod val="75000"/>
                  </a:schemeClr>
                </a:gs>
                <a:gs pos="100000">
                  <a:srgbClr val="0000CC">
                    <a:gamma/>
                    <a:tint val="7059"/>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1" fontAlgn="auto" latinLnBrk="0" hangingPunct="1">
                <a:lnSpc>
                  <a:spcPct val="100000"/>
                </a:lnSpc>
                <a:spcBef>
                  <a:spcPts val="1200"/>
                </a:spcBef>
                <a:spcAft>
                  <a:spcPts val="600"/>
                </a:spcAft>
                <a:buClrTx/>
                <a:buSzTx/>
                <a:buFontTx/>
                <a:buNone/>
                <a:defRPr/>
              </a:pPr>
              <a:endParaRPr kumimoji="0" lang="en-US" altLang="zh-CN" sz="1600" b="0" i="0" u="none" strike="noStrike" kern="0" cap="none" spc="0" normalizeH="0" baseline="0" noProof="0" dirty="0">
                <a:ln>
                  <a:noFill/>
                </a:ln>
                <a:solidFill>
                  <a:srgbClr val="000000"/>
                </a:solidFill>
                <a:effectLst/>
                <a:uLnTx/>
                <a:uFillTx/>
                <a:ea typeface="宋体" panose="02010600030101010101" pitchFamily="2" charset="-122"/>
              </a:endParaRPr>
            </a:p>
            <a:p>
              <a:pPr marL="0" marR="0" lvl="0" indent="0" defTabSz="914400" eaLnBrk="1" fontAlgn="auto" latinLnBrk="0" hangingPunct="1">
                <a:lnSpc>
                  <a:spcPct val="100000"/>
                </a:lnSpc>
                <a:spcBef>
                  <a:spcPts val="600"/>
                </a:spcBef>
                <a:spcAft>
                  <a:spcPts val="600"/>
                </a:spcAft>
                <a:buClrTx/>
                <a:buSzTx/>
                <a:buFontTx/>
                <a:buNone/>
                <a:defRPr/>
              </a:pPr>
              <a:r>
                <a:rPr kumimoji="0" lang="en-US" altLang="zh-CN" sz="1600" b="0" i="0" u="none" strike="noStrike" kern="0" cap="none" spc="0" normalizeH="0" baseline="0" noProof="0" dirty="0">
                  <a:ln>
                    <a:noFill/>
                  </a:ln>
                  <a:solidFill>
                    <a:srgbClr val="000000"/>
                  </a:solidFill>
                  <a:effectLst/>
                  <a:uLnTx/>
                  <a:uFillTx/>
                  <a:ea typeface="宋体" panose="02010600030101010101" pitchFamily="2" charset="-122"/>
                </a:rPr>
                <a:t>  </a:t>
              </a:r>
              <a:endParaRPr kumimoji="0" lang="zh-CN" altLang="en-US" sz="16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grpSp>
      <p:sp>
        <p:nvSpPr>
          <p:cNvPr id="41" name="矩形 40"/>
          <p:cNvSpPr/>
          <p:nvPr/>
        </p:nvSpPr>
        <p:spPr>
          <a:xfrm>
            <a:off x="3024699" y="3557371"/>
            <a:ext cx="984983" cy="646331"/>
          </a:xfrm>
          <a:prstGeom prst="rect">
            <a:avLst/>
          </a:prstGeom>
        </p:spPr>
        <p:txBody>
          <a:bodyPr wrap="square">
            <a:spAutoFit/>
          </a:bodyPr>
          <a:lstStyle/>
          <a:p>
            <a:pPr lvl="0" algn="ctr">
              <a:spcBef>
                <a:spcPts val="600"/>
              </a:spcBef>
              <a:spcAft>
                <a:spcPts val="600"/>
              </a:spcAft>
              <a:defRPr/>
            </a:pPr>
            <a:r>
              <a:rPr lang="zh-CN" altLang="en-US" b="1" kern="0" dirty="0">
                <a:solidFill>
                  <a:schemeClr val="tx1">
                    <a:lumMod val="85000"/>
                    <a:lumOff val="15000"/>
                  </a:schemeClr>
                </a:solidFill>
                <a:latin typeface="微软雅黑" panose="020B0503020204020204" pitchFamily="34" charset="-122"/>
                <a:ea typeface="微软雅黑" panose="020B0503020204020204" pitchFamily="34" charset="-122"/>
              </a:rPr>
              <a:t>安全专业人员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标题 1"/>
          <p:cNvSpPr>
            <a:spLocks noGrp="1"/>
          </p:cNvSpPr>
          <p:nvPr>
            <p:ph type="title"/>
          </p:nvPr>
        </p:nvSpPr>
        <p:spPr>
          <a:xfrm>
            <a:off x="884283" y="431719"/>
            <a:ext cx="4884737" cy="480131"/>
          </a:xfrm>
          <a:prstGeom prst="rect">
            <a:avLst/>
          </a:prstGeom>
          <a:noFill/>
          <a:ln w="9525">
            <a:noFill/>
            <a:miter lim="800000"/>
          </a:ln>
          <a:effectLst/>
        </p:spPr>
        <p:txBody>
          <a:bodyPr vert="horz" wrap="square" lIns="91440" tIns="45720" rIns="91440" bIns="45720" rtlCol="0"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安全领导与安全管理管理边界</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10" name="Group 3"/>
          <p:cNvGraphicFramePr/>
          <p:nvPr/>
        </p:nvGraphicFramePr>
        <p:xfrm>
          <a:off x="1296987" y="1351111"/>
          <a:ext cx="9598025" cy="5155021"/>
        </p:xfrm>
        <a:graphic>
          <a:graphicData uri="http://schemas.openxmlformats.org/drawingml/2006/table">
            <a:tbl>
              <a:tblPr/>
              <a:tblGrid>
                <a:gridCol w="1448129"/>
                <a:gridCol w="3958220"/>
                <a:gridCol w="4191676"/>
              </a:tblGrid>
              <a:tr h="509458">
                <a:tc>
                  <a:txBody>
                    <a:bodyPr/>
                    <a:lstStyle/>
                    <a:p>
                      <a:pPr marL="0" marR="0" lvl="0" indent="0" algn="just" defTabSz="914400" rtl="0" eaLnBrk="1" fontAlgn="base" latinLnBrk="0" hangingPunct="1">
                        <a:lnSpc>
                          <a:spcPct val="90000"/>
                        </a:lnSpc>
                        <a:spcBef>
                          <a:spcPct val="30000"/>
                        </a:spcBef>
                        <a:spcAft>
                          <a:spcPct val="10000"/>
                        </a:spcAft>
                        <a:buClr>
                          <a:schemeClr val="tx2"/>
                        </a:buClr>
                        <a:buSzTx/>
                        <a:buFont typeface="Wingdings" panose="05000000000000000000" pitchFamily="2" charset="2"/>
                        <a:buNone/>
                      </a:pP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71780" marR="0" lvl="0" indent="-271780" algn="ctr" defTabSz="914400" rtl="0" eaLnBrk="1" fontAlgn="base" latinLnBrk="0" hangingPunct="1">
                        <a:lnSpc>
                          <a:spcPct val="90000"/>
                        </a:lnSpc>
                        <a:spcBef>
                          <a:spcPct val="0"/>
                        </a:spcBef>
                        <a:spcAft>
                          <a:spcPct val="10000"/>
                        </a:spcAft>
                        <a:buClr>
                          <a:schemeClr val="bg1"/>
                        </a:buClr>
                        <a:buSzTx/>
                        <a:buFontTx/>
                        <a:buNone/>
                      </a:pPr>
                      <a:r>
                        <a:rPr kumimoji="0" lang="zh-CN" altLang="en-US" sz="1800" b="1"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安 全 领 导</a:t>
                      </a:r>
                      <a:endParaRPr kumimoji="0" lang="zh-CN" altLang="en-US" sz="1800" b="1"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lumMod val="75000"/>
                      </a:schemeClr>
                    </a:solidFill>
                  </a:tcPr>
                </a:tc>
                <a:tc>
                  <a:txBody>
                    <a:bodyPr/>
                    <a:lstStyle/>
                    <a:p>
                      <a:pPr marL="271780" marR="0" lvl="0" indent="-271780" algn="ctr" defTabSz="914400" rtl="0" eaLnBrk="1" fontAlgn="base" latinLnBrk="0" hangingPunct="1">
                        <a:lnSpc>
                          <a:spcPct val="90000"/>
                        </a:lnSpc>
                        <a:spcBef>
                          <a:spcPct val="0"/>
                        </a:spcBef>
                        <a:spcAft>
                          <a:spcPct val="10000"/>
                        </a:spcAft>
                        <a:buClr>
                          <a:schemeClr val="bg1"/>
                        </a:buClr>
                        <a:buSzTx/>
                        <a:buFontTx/>
                        <a:buNone/>
                      </a:pP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安全管理</a:t>
                      </a:r>
                      <a:endParaRPr kumimoji="0" lang="zh-CN" altLang="en-US" sz="18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4"/>
                    </a:solidFill>
                  </a:tcPr>
                </a:tc>
              </a:tr>
              <a:tr h="637451">
                <a:tc>
                  <a:txBody>
                    <a:bodyPr/>
                    <a:lstStyle/>
                    <a:p>
                      <a:pPr marL="271780" marR="0" lvl="0" indent="-271780" algn="ctr" defTabSz="914400" rtl="0" eaLnBrk="1" fontAlgn="base" latinLnBrk="0" hangingPunct="1">
                        <a:lnSpc>
                          <a:spcPct val="90000"/>
                        </a:lnSpc>
                        <a:spcBef>
                          <a:spcPct val="0"/>
                        </a:spcBef>
                        <a:spcAft>
                          <a:spcPct val="10000"/>
                        </a:spcAft>
                        <a:buClr>
                          <a:schemeClr val="bg1"/>
                        </a:buClr>
                        <a:buSzTx/>
                        <a:buFontTx/>
                        <a:buNone/>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57200" marR="0" lvl="0" indent="-457200" algn="just" defTabSz="914400" rtl="0" eaLnBrk="1" fontAlgn="base" latinLnBrk="0" hangingPunct="1">
                        <a:lnSpc>
                          <a:spcPct val="90000"/>
                        </a:lnSpc>
                        <a:spcBef>
                          <a:spcPct val="0"/>
                        </a:spcBef>
                        <a:spcAft>
                          <a:spcPct val="10000"/>
                        </a:spcAft>
                        <a:buClr>
                          <a:schemeClr val="bg1"/>
                        </a:buClr>
                        <a:buSzTx/>
                        <a:buFontTx/>
                        <a:buChar char="•"/>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lumMod val="60000"/>
                        <a:lumOff val="40000"/>
                      </a:schemeClr>
                    </a:solidFill>
                  </a:tcPr>
                </a:tc>
                <a:tc>
                  <a:txBody>
                    <a:bodyPr/>
                    <a:lstStyle/>
                    <a:p>
                      <a:pPr marL="457200" marR="0" lvl="0" indent="-457200" algn="just" defTabSz="914400" rtl="0" eaLnBrk="1" fontAlgn="base" latinLnBrk="0" hangingPunct="1">
                        <a:lnSpc>
                          <a:spcPct val="90000"/>
                        </a:lnSpc>
                        <a:spcBef>
                          <a:spcPct val="0"/>
                        </a:spcBef>
                        <a:spcAft>
                          <a:spcPct val="10000"/>
                        </a:spcAft>
                        <a:buClr>
                          <a:schemeClr val="bg1"/>
                        </a:buClr>
                        <a:buSzTx/>
                        <a:buFontTx/>
                        <a:buChar char="•"/>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947671">
                <a:tc>
                  <a:txBody>
                    <a:bodyPr/>
                    <a:lstStyle/>
                    <a:p>
                      <a:pPr marL="271780" marR="0" lvl="0" indent="-271780" algn="ctr" defTabSz="914400" rtl="0" eaLnBrk="1" fontAlgn="base" latinLnBrk="0" hangingPunct="1">
                        <a:lnSpc>
                          <a:spcPct val="90000"/>
                        </a:lnSpc>
                        <a:spcBef>
                          <a:spcPct val="0"/>
                        </a:spcBef>
                        <a:spcAft>
                          <a:spcPct val="10000"/>
                        </a:spcAft>
                        <a:buClr>
                          <a:schemeClr val="bg1"/>
                        </a:buClr>
                        <a:buSzTx/>
                        <a:buFontTx/>
                        <a:buNone/>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57200" marR="0" lvl="0" indent="-457200" algn="just" defTabSz="914400" rtl="0" eaLnBrk="1" fontAlgn="base" latinLnBrk="0" hangingPunct="1">
                        <a:lnSpc>
                          <a:spcPct val="90000"/>
                        </a:lnSpc>
                        <a:spcBef>
                          <a:spcPct val="0"/>
                        </a:spcBef>
                        <a:spcAft>
                          <a:spcPct val="10000"/>
                        </a:spcAft>
                        <a:buClr>
                          <a:schemeClr val="bg1"/>
                        </a:buClr>
                        <a:buSzTx/>
                        <a:buFontTx/>
                        <a:buChar char="•"/>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lumMod val="60000"/>
                        <a:lumOff val="40000"/>
                      </a:schemeClr>
                    </a:solidFill>
                  </a:tcPr>
                </a:tc>
                <a:tc>
                  <a:txBody>
                    <a:bodyPr/>
                    <a:lstStyle/>
                    <a:p>
                      <a:pPr marL="457200" marR="0" lvl="0" indent="-457200" algn="just" defTabSz="914400" rtl="0" eaLnBrk="1" fontAlgn="base" latinLnBrk="0" hangingPunct="1">
                        <a:lnSpc>
                          <a:spcPct val="90000"/>
                        </a:lnSpc>
                        <a:spcBef>
                          <a:spcPct val="0"/>
                        </a:spcBef>
                        <a:spcAft>
                          <a:spcPct val="10000"/>
                        </a:spcAft>
                        <a:buClr>
                          <a:schemeClr val="bg1"/>
                        </a:buClr>
                        <a:buSzTx/>
                        <a:buFontTx/>
                        <a:buChar char="•"/>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1108529">
                <a:tc>
                  <a:txBody>
                    <a:bodyPr/>
                    <a:lstStyle/>
                    <a:p>
                      <a:pPr marL="271780" marR="0" lvl="0" indent="-271780" algn="ctr" defTabSz="914400" rtl="0" eaLnBrk="1" fontAlgn="base" latinLnBrk="0" hangingPunct="1">
                        <a:lnSpc>
                          <a:spcPct val="90000"/>
                        </a:lnSpc>
                        <a:spcBef>
                          <a:spcPct val="0"/>
                        </a:spcBef>
                        <a:spcAft>
                          <a:spcPct val="10000"/>
                        </a:spcAft>
                        <a:buClr>
                          <a:schemeClr val="bg1"/>
                        </a:buClr>
                        <a:buSzTx/>
                        <a:buFontTx/>
                        <a:buNone/>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57200" marR="0" lvl="0" indent="-457200" algn="just" defTabSz="914400" rtl="0" eaLnBrk="1" fontAlgn="base" latinLnBrk="0" hangingPunct="1">
                        <a:lnSpc>
                          <a:spcPct val="90000"/>
                        </a:lnSpc>
                        <a:spcBef>
                          <a:spcPct val="0"/>
                        </a:spcBef>
                        <a:spcAft>
                          <a:spcPct val="10000"/>
                        </a:spcAft>
                        <a:buClr>
                          <a:schemeClr val="bg1"/>
                        </a:buClr>
                        <a:buSzTx/>
                        <a:buFontTx/>
                        <a:buChar char="•"/>
                      </a:pPr>
                      <a:endPar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lumMod val="60000"/>
                        <a:lumOff val="40000"/>
                      </a:schemeClr>
                    </a:solidFill>
                  </a:tcPr>
                </a:tc>
                <a:tc>
                  <a:txBody>
                    <a:bodyPr/>
                    <a:lstStyle/>
                    <a:p>
                      <a:pPr marL="457200" marR="0" lvl="0" indent="-457200" algn="just" defTabSz="914400" rtl="0" eaLnBrk="1" fontAlgn="base" latinLnBrk="0" hangingPunct="1">
                        <a:lnSpc>
                          <a:spcPct val="90000"/>
                        </a:lnSpc>
                        <a:spcBef>
                          <a:spcPct val="0"/>
                        </a:spcBef>
                        <a:spcAft>
                          <a:spcPct val="10000"/>
                        </a:spcAft>
                        <a:buClr>
                          <a:schemeClr val="bg1"/>
                        </a:buClr>
                        <a:buSzTx/>
                        <a:buFontTx/>
                        <a:buChar char="•"/>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637451">
                <a:tc>
                  <a:txBody>
                    <a:bodyPr/>
                    <a:lstStyle/>
                    <a:p>
                      <a:pPr marL="271780" marR="0" lvl="0" indent="-271780" algn="ctr" defTabSz="914400" rtl="0" eaLnBrk="1" fontAlgn="base" latinLnBrk="0" hangingPunct="1">
                        <a:lnSpc>
                          <a:spcPct val="90000"/>
                        </a:lnSpc>
                        <a:spcBef>
                          <a:spcPct val="0"/>
                        </a:spcBef>
                        <a:spcAft>
                          <a:spcPct val="10000"/>
                        </a:spcAft>
                        <a:buClr>
                          <a:schemeClr val="bg1"/>
                        </a:buClr>
                        <a:buSzTx/>
                        <a:buFontTx/>
                        <a:buNone/>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57200" marR="0" lvl="0" indent="-457200" algn="just" defTabSz="914400" rtl="0" eaLnBrk="1" fontAlgn="base" latinLnBrk="0" hangingPunct="1">
                        <a:lnSpc>
                          <a:spcPct val="90000"/>
                        </a:lnSpc>
                        <a:spcBef>
                          <a:spcPct val="0"/>
                        </a:spcBef>
                        <a:spcAft>
                          <a:spcPct val="10000"/>
                        </a:spcAft>
                        <a:buClr>
                          <a:schemeClr val="bg1"/>
                        </a:buClr>
                        <a:buSzTx/>
                        <a:buFontTx/>
                        <a:buChar char="•"/>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lumMod val="60000"/>
                        <a:lumOff val="40000"/>
                      </a:schemeClr>
                    </a:solidFill>
                  </a:tcPr>
                </a:tc>
                <a:tc>
                  <a:txBody>
                    <a:bodyPr/>
                    <a:lstStyle/>
                    <a:p>
                      <a:pPr marL="457200" marR="0" lvl="0" indent="-457200" algn="just" defTabSz="914400" rtl="0" eaLnBrk="1" fontAlgn="base" latinLnBrk="0" hangingPunct="1">
                        <a:lnSpc>
                          <a:spcPct val="90000"/>
                        </a:lnSpc>
                        <a:spcBef>
                          <a:spcPct val="0"/>
                        </a:spcBef>
                        <a:spcAft>
                          <a:spcPct val="10000"/>
                        </a:spcAft>
                        <a:buClr>
                          <a:schemeClr val="bg1"/>
                        </a:buClr>
                        <a:buSzTx/>
                        <a:buFontTx/>
                        <a:buChar char="•"/>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1314461">
                <a:tc>
                  <a:txBody>
                    <a:bodyPr/>
                    <a:lstStyle/>
                    <a:p>
                      <a:pPr marL="271780" marR="0" lvl="0" indent="-271780" algn="ctr" defTabSz="914400" rtl="0" eaLnBrk="1" fontAlgn="base" latinLnBrk="0" hangingPunct="1">
                        <a:lnSpc>
                          <a:spcPct val="90000"/>
                        </a:lnSpc>
                        <a:spcBef>
                          <a:spcPct val="0"/>
                        </a:spcBef>
                        <a:spcAft>
                          <a:spcPct val="10000"/>
                        </a:spcAft>
                        <a:buClr>
                          <a:schemeClr val="bg1"/>
                        </a:buClr>
                        <a:buSzTx/>
                        <a:buFontTx/>
                        <a:buNone/>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457200" marR="0" lvl="0" indent="-457200" algn="just" defTabSz="914400" rtl="0" eaLnBrk="1" fontAlgn="base" latinLnBrk="0" hangingPunct="1">
                        <a:lnSpc>
                          <a:spcPct val="90000"/>
                        </a:lnSpc>
                        <a:spcBef>
                          <a:spcPct val="0"/>
                        </a:spcBef>
                        <a:spcAft>
                          <a:spcPct val="10000"/>
                        </a:spcAft>
                        <a:buClr>
                          <a:schemeClr val="bg1"/>
                        </a:buClr>
                        <a:buSzTx/>
                        <a:buFontTx/>
                        <a:buChar char="•"/>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1">
                        <a:lumMod val="60000"/>
                        <a:lumOff val="40000"/>
                      </a:schemeClr>
                    </a:solidFill>
                  </a:tcPr>
                </a:tc>
                <a:tc>
                  <a:txBody>
                    <a:bodyPr/>
                    <a:lstStyle/>
                    <a:p>
                      <a:pPr marL="457200" marR="0" lvl="0" indent="-457200" algn="just" defTabSz="914400" rtl="0" eaLnBrk="1" fontAlgn="base" latinLnBrk="0" hangingPunct="1">
                        <a:lnSpc>
                          <a:spcPct val="90000"/>
                        </a:lnSpc>
                        <a:spcBef>
                          <a:spcPct val="0"/>
                        </a:spcBef>
                        <a:spcAft>
                          <a:spcPct val="10000"/>
                        </a:spcAft>
                        <a:buClr>
                          <a:schemeClr val="bg1"/>
                        </a:buClr>
                        <a:buSzTx/>
                        <a:buFontTx/>
                        <a:buChar char="•"/>
                      </a:pPr>
                      <a:endParaRPr kumimoji="0" lang="zh-CN" altLang="en-US" sz="1600" b="0" i="0" u="none" strike="noStrike" cap="none" normalizeH="0" baseline="0" dirty="0">
                        <a:ln>
                          <a:noFill/>
                        </a:ln>
                        <a:solidFill>
                          <a:schemeClr val="tx1"/>
                        </a:solidFill>
                        <a:effectLst/>
                        <a:latin typeface="Arial" panose="020B0604020202020204" pitchFamily="34" charset="0"/>
                        <a:ea typeface="华文楷体" panose="0201060004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FFFF99"/>
                    </a:solidFill>
                  </a:tcPr>
                </a:tc>
              </a:tr>
            </a:tbl>
          </a:graphicData>
        </a:graphic>
      </p:graphicFrame>
      <p:sp>
        <p:nvSpPr>
          <p:cNvPr id="11" name="矩形 10"/>
          <p:cNvSpPr/>
          <p:nvPr/>
        </p:nvSpPr>
        <p:spPr>
          <a:xfrm>
            <a:off x="2887825" y="1824242"/>
            <a:ext cx="3695700" cy="664221"/>
          </a:xfrm>
          <a:prstGeom prst="rect">
            <a:avLst/>
          </a:prstGeom>
        </p:spPr>
        <p:txBody>
          <a:bodyPr wrap="square">
            <a:spAutoFit/>
          </a:bodyPr>
          <a:lstStyle/>
          <a:p>
            <a:pPr lvl="0" algn="just" fontAlgn="base">
              <a:lnSpc>
                <a:spcPct val="120000"/>
              </a:lnSpc>
              <a:spcBef>
                <a:spcPct val="0"/>
              </a:spcBef>
              <a:buClr>
                <a:schemeClr val="bg1"/>
              </a:buClr>
            </a:pPr>
            <a:r>
              <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解决企业安全生产中带方向性的、战略性的、全局性的问题</a:t>
            </a:r>
            <a:endPar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2887825" y="2508482"/>
            <a:ext cx="3695700" cy="657809"/>
          </a:xfrm>
          <a:prstGeom prst="rect">
            <a:avLst/>
          </a:prstGeom>
        </p:spPr>
        <p:txBody>
          <a:bodyPr wrap="square">
            <a:spAutoFit/>
          </a:bodyPr>
          <a:lstStyle/>
          <a:p>
            <a:pPr algn="just" fontAlgn="base">
              <a:lnSpc>
                <a:spcPct val="120000"/>
              </a:lnSpc>
              <a:spcBef>
                <a:spcPct val="0"/>
              </a:spcBef>
              <a:buClr>
                <a:schemeClr val="bg1"/>
              </a:buClr>
            </a:pPr>
            <a:r>
              <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确定安全方针，阐明安全角势，构建安全远景规划，制定安全生产战略等</a:t>
            </a:r>
            <a:endPar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2887824" y="3504117"/>
            <a:ext cx="3695700" cy="953723"/>
          </a:xfrm>
          <a:prstGeom prst="rect">
            <a:avLst/>
          </a:prstGeom>
        </p:spPr>
        <p:txBody>
          <a:bodyPr wrap="square">
            <a:spAutoFit/>
          </a:bodyPr>
          <a:lstStyle/>
          <a:p>
            <a:pPr algn="just" fontAlgn="base">
              <a:lnSpc>
                <a:spcPct val="120000"/>
              </a:lnSpc>
              <a:spcBef>
                <a:spcPct val="0"/>
              </a:spcBef>
              <a:buClr>
                <a:schemeClr val="bg1"/>
              </a:buClr>
            </a:pPr>
            <a:r>
              <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在组织或团体中具有权力、地位</a:t>
            </a: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职务</a:t>
            </a: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或相当影响力的人物，一般是企业的最高领导者或由其委托的其他高层领导者</a:t>
            </a:r>
            <a:endPar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2887824" y="4535393"/>
            <a:ext cx="3695700" cy="657809"/>
          </a:xfrm>
          <a:prstGeom prst="rect">
            <a:avLst/>
          </a:prstGeom>
        </p:spPr>
        <p:txBody>
          <a:bodyPr wrap="square">
            <a:spAutoFit/>
          </a:bodyPr>
          <a:lstStyle/>
          <a:p>
            <a:pPr algn="just" fontAlgn="base">
              <a:lnSpc>
                <a:spcPct val="120000"/>
              </a:lnSpc>
              <a:spcBef>
                <a:spcPct val="0"/>
              </a:spcBef>
              <a:buClr>
                <a:schemeClr val="bg1"/>
              </a:buClr>
            </a:pPr>
            <a:r>
              <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激励员工，授权给员工，鼓励他们通过满足自己的需求实现安全生产</a:t>
            </a:r>
            <a:endPar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2887824" y="5223458"/>
            <a:ext cx="3695700" cy="1249188"/>
          </a:xfrm>
          <a:prstGeom prst="rect">
            <a:avLst/>
          </a:prstGeom>
        </p:spPr>
        <p:txBody>
          <a:bodyPr wrap="square">
            <a:spAutoFit/>
          </a:bodyPr>
          <a:lstStyle/>
          <a:p>
            <a:pPr algn="just" fontAlgn="base">
              <a:lnSpc>
                <a:spcPct val="120000"/>
              </a:lnSpc>
              <a:spcBef>
                <a:spcPct val="0"/>
              </a:spcBef>
              <a:buClr>
                <a:schemeClr val="bg1"/>
              </a:buClr>
            </a:pPr>
            <a:r>
              <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非反应性的，他们探索的是形成安全的思维和安全文化，为企业长期的、高水平的安全发展问题提供更多可供选择的解决方案</a:t>
            </a:r>
            <a:endPar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p:cNvSpPr/>
          <p:nvPr/>
        </p:nvSpPr>
        <p:spPr>
          <a:xfrm>
            <a:off x="1501084" y="2010578"/>
            <a:ext cx="1107996" cy="341632"/>
          </a:xfrm>
          <a:prstGeom prst="rect">
            <a:avLst/>
          </a:prstGeom>
        </p:spPr>
        <p:txBody>
          <a:bodyPr wrap="none">
            <a:spAutoFit/>
          </a:bodyPr>
          <a:lstStyle/>
          <a:p>
            <a:pPr marL="271780" lvl="0" indent="-271780" algn="ctr" fontAlgn="base">
              <a:lnSpc>
                <a:spcPct val="90000"/>
              </a:lnSpc>
              <a:spcBef>
                <a:spcPct val="0"/>
              </a:spcBef>
              <a:spcAft>
                <a:spcPct val="10000"/>
              </a:spcAft>
              <a:buClr>
                <a:schemeClr val="bg1"/>
              </a:buCl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管理职责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p:cNvSpPr/>
          <p:nvPr/>
        </p:nvSpPr>
        <p:spPr>
          <a:xfrm>
            <a:off x="1501084" y="2728899"/>
            <a:ext cx="1107996" cy="341632"/>
          </a:xfrm>
          <a:prstGeom prst="rect">
            <a:avLst/>
          </a:prstGeom>
        </p:spPr>
        <p:txBody>
          <a:bodyPr wrap="none">
            <a:spAutoFit/>
          </a:bodyPr>
          <a:lstStyle/>
          <a:p>
            <a:pPr marL="271780" indent="-271780" algn="ctr" fontAlgn="base">
              <a:lnSpc>
                <a:spcPct val="90000"/>
              </a:lnSpc>
              <a:spcBef>
                <a:spcPct val="0"/>
              </a:spcBef>
              <a:spcAft>
                <a:spcPct val="10000"/>
              </a:spcAft>
              <a:buClr>
                <a:schemeClr val="bg1"/>
              </a:buCl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工作内容</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1501084" y="3684369"/>
            <a:ext cx="1107996" cy="341632"/>
          </a:xfrm>
          <a:prstGeom prst="rect">
            <a:avLst/>
          </a:prstGeom>
        </p:spPr>
        <p:txBody>
          <a:bodyPr wrap="none">
            <a:spAutoFit/>
          </a:bodyPr>
          <a:lstStyle/>
          <a:p>
            <a:pPr marL="271780" indent="-271780" algn="ctr" fontAlgn="base">
              <a:lnSpc>
                <a:spcPct val="90000"/>
              </a:lnSpc>
              <a:spcBef>
                <a:spcPct val="0"/>
              </a:spcBef>
              <a:spcAft>
                <a:spcPct val="10000"/>
              </a:spcAft>
              <a:buClr>
                <a:schemeClr val="bg1"/>
              </a:buCl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人员组成</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矩形 18"/>
          <p:cNvSpPr/>
          <p:nvPr/>
        </p:nvSpPr>
        <p:spPr>
          <a:xfrm>
            <a:off x="1501084" y="4573506"/>
            <a:ext cx="1107996" cy="341632"/>
          </a:xfrm>
          <a:prstGeom prst="rect">
            <a:avLst/>
          </a:prstGeom>
        </p:spPr>
        <p:txBody>
          <a:bodyPr wrap="none">
            <a:spAutoFit/>
          </a:bodyPr>
          <a:lstStyle/>
          <a:p>
            <a:pPr marL="271780" indent="-271780" algn="ctr" fontAlgn="base">
              <a:lnSpc>
                <a:spcPct val="90000"/>
              </a:lnSpc>
              <a:spcBef>
                <a:spcPct val="0"/>
              </a:spcBef>
              <a:spcAft>
                <a:spcPct val="10000"/>
              </a:spcAft>
              <a:buClr>
                <a:schemeClr val="bg1"/>
              </a:buCl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工作目标</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1501084" y="5532174"/>
            <a:ext cx="1107996" cy="341632"/>
          </a:xfrm>
          <a:prstGeom prst="rect">
            <a:avLst/>
          </a:prstGeom>
        </p:spPr>
        <p:txBody>
          <a:bodyPr wrap="none">
            <a:spAutoFit/>
          </a:bodyPr>
          <a:lstStyle/>
          <a:p>
            <a:pPr marL="271780" indent="-271780" algn="ctr" fontAlgn="base">
              <a:lnSpc>
                <a:spcPct val="90000"/>
              </a:lnSpc>
              <a:spcBef>
                <a:spcPct val="0"/>
              </a:spcBef>
              <a:spcAft>
                <a:spcPct val="10000"/>
              </a:spcAft>
              <a:buClr>
                <a:schemeClr val="bg1"/>
              </a:buCl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行为特征</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p:cNvSpPr/>
          <p:nvPr/>
        </p:nvSpPr>
        <p:spPr>
          <a:xfrm>
            <a:off x="6862270" y="1852265"/>
            <a:ext cx="3799498" cy="658257"/>
          </a:xfrm>
          <a:prstGeom prst="rect">
            <a:avLst/>
          </a:prstGeom>
        </p:spPr>
        <p:txBody>
          <a:bodyPr wrap="square">
            <a:spAutoFit/>
          </a:bodyPr>
          <a:lstStyle/>
          <a:p>
            <a:pPr algn="just" fontAlgn="base">
              <a:lnSpc>
                <a:spcPct val="120000"/>
              </a:lnSpc>
              <a:spcBef>
                <a:spcPct val="0"/>
              </a:spcBef>
              <a:buClr>
                <a:schemeClr val="bg1"/>
              </a:buCl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危险辨识、安全评价、安全措施计划、安全控制、事故管理等任务</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6862270" y="2508481"/>
            <a:ext cx="3828646" cy="953723"/>
          </a:xfrm>
          <a:prstGeom prst="rect">
            <a:avLst/>
          </a:prstGeom>
        </p:spPr>
        <p:txBody>
          <a:bodyPr wrap="square">
            <a:spAutoFit/>
          </a:bodyPr>
          <a:lstStyle/>
          <a:p>
            <a:pPr algn="just" fontAlgn="base">
              <a:lnSpc>
                <a:spcPct val="120000"/>
              </a:lnSpc>
              <a:spcBef>
                <a:spcPct val="0"/>
              </a:spcBef>
              <a:buClr>
                <a:schemeClr val="bg1"/>
              </a:buCl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制定详细的安全工作日程，安排几个月或一年的工作计划，分配必需的资源；以实现组织的安全目标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6862268" y="3526280"/>
            <a:ext cx="3828646" cy="953723"/>
          </a:xfrm>
          <a:prstGeom prst="rect">
            <a:avLst/>
          </a:prstGeom>
        </p:spPr>
        <p:txBody>
          <a:bodyPr wrap="square">
            <a:spAutoFit/>
          </a:bodyPr>
          <a:lstStyle/>
          <a:p>
            <a:pPr algn="just" fontAlgn="base">
              <a:lnSpc>
                <a:spcPct val="120000"/>
              </a:lnSpc>
              <a:spcBef>
                <a:spcPct val="0"/>
              </a:spcBef>
              <a:buClr>
                <a:schemeClr val="bg1"/>
              </a:buCl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除专门从事安全管理工作职能的人员外，还包括各个基层的领导人。安全管理者的人数要多于安全领导者</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6862268" y="4733966"/>
            <a:ext cx="3877985" cy="362343"/>
          </a:xfrm>
          <a:prstGeom prst="rect">
            <a:avLst/>
          </a:prstGeom>
        </p:spPr>
        <p:txBody>
          <a:bodyPr wrap="square">
            <a:spAutoFit/>
          </a:bodyPr>
          <a:lstStyle/>
          <a:p>
            <a:pPr algn="just" fontAlgn="base">
              <a:lnSpc>
                <a:spcPct val="120000"/>
              </a:lnSpc>
              <a:spcBef>
                <a:spcPct val="0"/>
              </a:spcBef>
              <a:buClr>
                <a:schemeClr val="bg1"/>
              </a:buCl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完成安全生产活动，支持、控制日常工作</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6862268" y="5396944"/>
            <a:ext cx="3828646" cy="953723"/>
          </a:xfrm>
          <a:prstGeom prst="rect">
            <a:avLst/>
          </a:prstGeom>
        </p:spPr>
        <p:txBody>
          <a:bodyPr wrap="square">
            <a:spAutoFit/>
          </a:bodyPr>
          <a:lstStyle/>
          <a:p>
            <a:pPr algn="just" fontAlgn="base">
              <a:lnSpc>
                <a:spcPct val="120000"/>
              </a:lnSpc>
              <a:spcBef>
                <a:spcPct val="0"/>
              </a:spcBef>
              <a:buClr>
                <a:schemeClr val="bg1"/>
              </a:buCl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是反应性的，往往同别人一起工作、共同解决安全问题，他们采取措施增强规范性、减少不确定性</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1193800" y="4394201"/>
            <a:ext cx="4292600" cy="698500"/>
          </a:xfrm>
          <a:prstGeom prst="roundRect">
            <a:avLst>
              <a:gd name="adj" fmla="val 50000"/>
            </a:avLst>
          </a:pr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p:nvSpPr>
        <p:spPr>
          <a:xfrm>
            <a:off x="1193800" y="1765300"/>
            <a:ext cx="4292600" cy="698500"/>
          </a:xfrm>
          <a:prstGeom prst="roundRect">
            <a:avLst>
              <a:gd name="adj" fmla="val 50000"/>
            </a:avLst>
          </a:pr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圆角 7"/>
          <p:cNvSpPr/>
          <p:nvPr/>
        </p:nvSpPr>
        <p:spPr>
          <a:xfrm>
            <a:off x="6604000" y="4394201"/>
            <a:ext cx="4292600" cy="698500"/>
          </a:xfrm>
          <a:prstGeom prst="roundRect">
            <a:avLst>
              <a:gd name="adj" fmla="val 50000"/>
            </a:avLst>
          </a:pr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圆角 6"/>
          <p:cNvSpPr/>
          <p:nvPr/>
        </p:nvSpPr>
        <p:spPr>
          <a:xfrm>
            <a:off x="6604000" y="1765300"/>
            <a:ext cx="4292600" cy="698500"/>
          </a:xfrm>
          <a:prstGeom prst="roundRect">
            <a:avLst>
              <a:gd name="adj" fmla="val 50000"/>
            </a:avLst>
          </a:pr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l="7664" t="1987" r="26962"/>
          <a:stretch>
            <a:fillRect/>
          </a:stretch>
        </p:blipFill>
        <p:spPr>
          <a:xfrm>
            <a:off x="4137900" y="1470900"/>
            <a:ext cx="3916200" cy="3916200"/>
          </a:xfrm>
          <a:custGeom>
            <a:avLst/>
            <a:gdLst>
              <a:gd name="connsiteX0" fmla="*/ 2142250 w 4284500"/>
              <a:gd name="connsiteY0" fmla="*/ 0 h 4284500"/>
              <a:gd name="connsiteX1" fmla="*/ 4284500 w 4284500"/>
              <a:gd name="connsiteY1" fmla="*/ 2142250 h 4284500"/>
              <a:gd name="connsiteX2" fmla="*/ 2142250 w 4284500"/>
              <a:gd name="connsiteY2" fmla="*/ 4284500 h 4284500"/>
              <a:gd name="connsiteX3" fmla="*/ 0 w 4284500"/>
              <a:gd name="connsiteY3" fmla="*/ 2142250 h 4284500"/>
              <a:gd name="connsiteX4" fmla="*/ 2142250 w 4284500"/>
              <a:gd name="connsiteY4" fmla="*/ 0 h 428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500" h="4284500">
                <a:moveTo>
                  <a:pt x="2142250" y="0"/>
                </a:moveTo>
                <a:cubicBezTo>
                  <a:pt x="3325382" y="0"/>
                  <a:pt x="4284500" y="959118"/>
                  <a:pt x="4284500" y="2142250"/>
                </a:cubicBezTo>
                <a:cubicBezTo>
                  <a:pt x="4284500" y="3325382"/>
                  <a:pt x="3325382" y="4284500"/>
                  <a:pt x="2142250" y="4284500"/>
                </a:cubicBezTo>
                <a:cubicBezTo>
                  <a:pt x="959118" y="4284500"/>
                  <a:pt x="0" y="3325382"/>
                  <a:pt x="0" y="2142250"/>
                </a:cubicBezTo>
                <a:cubicBezTo>
                  <a:pt x="0" y="959118"/>
                  <a:pt x="959118" y="0"/>
                  <a:pt x="2142250" y="0"/>
                </a:cubicBezTo>
                <a:close/>
              </a:path>
            </a:pathLst>
          </a:custGeom>
          <a:effectLst>
            <a:outerShdw blurRad="63500" sx="102000" sy="102000" algn="ctr" rotWithShape="0">
              <a:prstClr val="black">
                <a:alpha val="40000"/>
              </a:prstClr>
            </a:outerShdw>
          </a:effectLst>
        </p:spPr>
      </p:pic>
      <p:sp>
        <p:nvSpPr>
          <p:cNvPr id="11" name="椭圆 10"/>
          <p:cNvSpPr/>
          <p:nvPr/>
        </p:nvSpPr>
        <p:spPr>
          <a:xfrm>
            <a:off x="4572000" y="1905000"/>
            <a:ext cx="3048000" cy="3048000"/>
          </a:xfrm>
          <a:prstGeom prst="ellipse">
            <a:avLst/>
          </a:prstGeom>
          <a:solidFill>
            <a:schemeClr val="tx1">
              <a:lumMod val="75000"/>
              <a:lumOff val="2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4772561" y="3198168"/>
            <a:ext cx="264687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安全管理者应该是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2337407" y="1929884"/>
            <a:ext cx="180049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安全管理的</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专家</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8104900" y="1929884"/>
            <a:ext cx="156966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安全管理</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顾问</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106575" y="4583668"/>
            <a:ext cx="203132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直线组织的</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咨询师</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8129693" y="4583668"/>
            <a:ext cx="249299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总体安全工作的</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协调者</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2560424" y="1229241"/>
            <a:ext cx="7042124" cy="480131"/>
          </a:xfrm>
          <a:prstGeom prst="rect">
            <a:avLst/>
          </a:prstGeom>
          <a:noFill/>
          <a:ln w="9525">
            <a:noFill/>
            <a:miter lim="800000"/>
          </a:ln>
          <a:effectLst/>
        </p:spPr>
        <p:txBody>
          <a:bodyPr vert="horz" wrap="square" lIns="91440" tIns="45720" rIns="91440" bIns="45720" rtlCol="0" anchor="ctr">
            <a:spAutoFit/>
          </a:bodyPr>
          <a:lstStyle/>
          <a:p>
            <a:pPr algn="ctr">
              <a:lnSpc>
                <a:spcPct val="90000"/>
              </a:lnSpc>
              <a:spcBef>
                <a:spcPct val="0"/>
              </a:spcBef>
            </a:pP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每个安全管理人均要认真开展的三方面工作</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5" name="椭圆 4"/>
          <p:cNvSpPr/>
          <p:nvPr/>
        </p:nvSpPr>
        <p:spPr>
          <a:xfrm>
            <a:off x="1118859" y="2799788"/>
            <a:ext cx="2782880" cy="278288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1" name="组合 10"/>
          <p:cNvGrpSpPr/>
          <p:nvPr/>
        </p:nvGrpSpPr>
        <p:grpSpPr>
          <a:xfrm>
            <a:off x="1333969" y="3014898"/>
            <a:ext cx="2352660" cy="2352660"/>
            <a:chOff x="1952640" y="2393951"/>
            <a:chExt cx="2070098" cy="2070098"/>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rcRect l="24061" t="1667" r="19985" b="14444"/>
            <a:stretch>
              <a:fillRect/>
            </a:stretch>
          </p:blipFill>
          <p:spPr>
            <a:xfrm>
              <a:off x="1952640" y="2393951"/>
              <a:ext cx="2070098" cy="2070098"/>
            </a:xfrm>
            <a:custGeom>
              <a:avLst/>
              <a:gdLst>
                <a:gd name="connsiteX0" fmla="*/ 2876550 w 5753100"/>
                <a:gd name="connsiteY0" fmla="*/ 0 h 5753100"/>
                <a:gd name="connsiteX1" fmla="*/ 5753100 w 5753100"/>
                <a:gd name="connsiteY1" fmla="*/ 2876550 h 5753100"/>
                <a:gd name="connsiteX2" fmla="*/ 2876550 w 5753100"/>
                <a:gd name="connsiteY2" fmla="*/ 5753100 h 5753100"/>
                <a:gd name="connsiteX3" fmla="*/ 0 w 5753100"/>
                <a:gd name="connsiteY3" fmla="*/ 2876550 h 5753100"/>
                <a:gd name="connsiteX4" fmla="*/ 2876550 w 5753100"/>
                <a:gd name="connsiteY4" fmla="*/ 0 h 575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5753100">
                  <a:moveTo>
                    <a:pt x="2876550" y="0"/>
                  </a:moveTo>
                  <a:cubicBezTo>
                    <a:pt x="4465225" y="0"/>
                    <a:pt x="5753100" y="1287875"/>
                    <a:pt x="5753100" y="2876550"/>
                  </a:cubicBezTo>
                  <a:cubicBezTo>
                    <a:pt x="5753100" y="4465225"/>
                    <a:pt x="4465225" y="5753100"/>
                    <a:pt x="2876550" y="5753100"/>
                  </a:cubicBezTo>
                  <a:cubicBezTo>
                    <a:pt x="1287875" y="5753100"/>
                    <a:pt x="0" y="4465225"/>
                    <a:pt x="0" y="2876550"/>
                  </a:cubicBezTo>
                  <a:cubicBezTo>
                    <a:pt x="0" y="1287875"/>
                    <a:pt x="1287875" y="0"/>
                    <a:pt x="2876550" y="0"/>
                  </a:cubicBezTo>
                  <a:close/>
                </a:path>
              </a:pathLst>
            </a:custGeom>
          </p:spPr>
        </p:pic>
        <p:sp>
          <p:nvSpPr>
            <p:cNvPr id="10" name="椭圆 9"/>
            <p:cNvSpPr/>
            <p:nvPr/>
          </p:nvSpPr>
          <p:spPr>
            <a:xfrm>
              <a:off x="1952640" y="2393951"/>
              <a:ext cx="2070098" cy="2070098"/>
            </a:xfrm>
            <a:prstGeom prst="ellipse">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2" name="椭圆 11"/>
          <p:cNvSpPr/>
          <p:nvPr/>
        </p:nvSpPr>
        <p:spPr>
          <a:xfrm>
            <a:off x="4690046" y="2799788"/>
            <a:ext cx="2782880" cy="278288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3" name="组合 12"/>
          <p:cNvGrpSpPr/>
          <p:nvPr/>
        </p:nvGrpSpPr>
        <p:grpSpPr>
          <a:xfrm>
            <a:off x="4905156" y="3014898"/>
            <a:ext cx="2352660" cy="2352660"/>
            <a:chOff x="1952640" y="2393951"/>
            <a:chExt cx="2070098" cy="2070098"/>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l="24061" t="1667" r="19985" b="14444"/>
            <a:stretch>
              <a:fillRect/>
            </a:stretch>
          </p:blipFill>
          <p:spPr>
            <a:xfrm>
              <a:off x="1952640" y="2393951"/>
              <a:ext cx="2070098" cy="2070098"/>
            </a:xfrm>
            <a:custGeom>
              <a:avLst/>
              <a:gdLst>
                <a:gd name="connsiteX0" fmla="*/ 2876550 w 5753100"/>
                <a:gd name="connsiteY0" fmla="*/ 0 h 5753100"/>
                <a:gd name="connsiteX1" fmla="*/ 5753100 w 5753100"/>
                <a:gd name="connsiteY1" fmla="*/ 2876550 h 5753100"/>
                <a:gd name="connsiteX2" fmla="*/ 2876550 w 5753100"/>
                <a:gd name="connsiteY2" fmla="*/ 5753100 h 5753100"/>
                <a:gd name="connsiteX3" fmla="*/ 0 w 5753100"/>
                <a:gd name="connsiteY3" fmla="*/ 2876550 h 5753100"/>
                <a:gd name="connsiteX4" fmla="*/ 2876550 w 5753100"/>
                <a:gd name="connsiteY4" fmla="*/ 0 h 575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5753100">
                  <a:moveTo>
                    <a:pt x="2876550" y="0"/>
                  </a:moveTo>
                  <a:cubicBezTo>
                    <a:pt x="4465225" y="0"/>
                    <a:pt x="5753100" y="1287875"/>
                    <a:pt x="5753100" y="2876550"/>
                  </a:cubicBezTo>
                  <a:cubicBezTo>
                    <a:pt x="5753100" y="4465225"/>
                    <a:pt x="4465225" y="5753100"/>
                    <a:pt x="2876550" y="5753100"/>
                  </a:cubicBezTo>
                  <a:cubicBezTo>
                    <a:pt x="1287875" y="5753100"/>
                    <a:pt x="0" y="4465225"/>
                    <a:pt x="0" y="2876550"/>
                  </a:cubicBezTo>
                  <a:cubicBezTo>
                    <a:pt x="0" y="1287875"/>
                    <a:pt x="1287875" y="0"/>
                    <a:pt x="2876550" y="0"/>
                  </a:cubicBezTo>
                  <a:close/>
                </a:path>
              </a:pathLst>
            </a:custGeom>
          </p:spPr>
        </p:pic>
        <p:sp>
          <p:nvSpPr>
            <p:cNvPr id="15" name="椭圆 14"/>
            <p:cNvSpPr/>
            <p:nvPr/>
          </p:nvSpPr>
          <p:spPr>
            <a:xfrm>
              <a:off x="1952640" y="2393951"/>
              <a:ext cx="2070098" cy="2070098"/>
            </a:xfrm>
            <a:prstGeom prst="ellipse">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椭圆 15"/>
          <p:cNvSpPr/>
          <p:nvPr/>
        </p:nvSpPr>
        <p:spPr>
          <a:xfrm>
            <a:off x="8261233" y="2799788"/>
            <a:ext cx="2782880" cy="278288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 name="组合 16"/>
          <p:cNvGrpSpPr/>
          <p:nvPr/>
        </p:nvGrpSpPr>
        <p:grpSpPr>
          <a:xfrm>
            <a:off x="8476343" y="3014898"/>
            <a:ext cx="2352660" cy="2352660"/>
            <a:chOff x="1952640" y="2393951"/>
            <a:chExt cx="2070098" cy="2070098"/>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rcRect l="24061" t="1667" r="19985" b="14444"/>
            <a:stretch>
              <a:fillRect/>
            </a:stretch>
          </p:blipFill>
          <p:spPr>
            <a:xfrm>
              <a:off x="1952640" y="2393951"/>
              <a:ext cx="2070098" cy="2070098"/>
            </a:xfrm>
            <a:custGeom>
              <a:avLst/>
              <a:gdLst>
                <a:gd name="connsiteX0" fmla="*/ 2876550 w 5753100"/>
                <a:gd name="connsiteY0" fmla="*/ 0 h 5753100"/>
                <a:gd name="connsiteX1" fmla="*/ 5753100 w 5753100"/>
                <a:gd name="connsiteY1" fmla="*/ 2876550 h 5753100"/>
                <a:gd name="connsiteX2" fmla="*/ 2876550 w 5753100"/>
                <a:gd name="connsiteY2" fmla="*/ 5753100 h 5753100"/>
                <a:gd name="connsiteX3" fmla="*/ 0 w 5753100"/>
                <a:gd name="connsiteY3" fmla="*/ 2876550 h 5753100"/>
                <a:gd name="connsiteX4" fmla="*/ 2876550 w 5753100"/>
                <a:gd name="connsiteY4" fmla="*/ 0 h 575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5753100">
                  <a:moveTo>
                    <a:pt x="2876550" y="0"/>
                  </a:moveTo>
                  <a:cubicBezTo>
                    <a:pt x="4465225" y="0"/>
                    <a:pt x="5753100" y="1287875"/>
                    <a:pt x="5753100" y="2876550"/>
                  </a:cubicBezTo>
                  <a:cubicBezTo>
                    <a:pt x="5753100" y="4465225"/>
                    <a:pt x="4465225" y="5753100"/>
                    <a:pt x="2876550" y="5753100"/>
                  </a:cubicBezTo>
                  <a:cubicBezTo>
                    <a:pt x="1287875" y="5753100"/>
                    <a:pt x="0" y="4465225"/>
                    <a:pt x="0" y="2876550"/>
                  </a:cubicBezTo>
                  <a:cubicBezTo>
                    <a:pt x="0" y="1287875"/>
                    <a:pt x="1287875" y="0"/>
                    <a:pt x="2876550" y="0"/>
                  </a:cubicBezTo>
                  <a:close/>
                </a:path>
              </a:pathLst>
            </a:custGeom>
          </p:spPr>
        </p:pic>
        <p:sp>
          <p:nvSpPr>
            <p:cNvPr id="19" name="椭圆 18"/>
            <p:cNvSpPr/>
            <p:nvPr/>
          </p:nvSpPr>
          <p:spPr>
            <a:xfrm>
              <a:off x="1952640" y="2393951"/>
              <a:ext cx="2070098" cy="2070098"/>
            </a:xfrm>
            <a:prstGeom prst="ellipse">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0" name="椭圆 19"/>
          <p:cNvSpPr/>
          <p:nvPr/>
        </p:nvSpPr>
        <p:spPr>
          <a:xfrm>
            <a:off x="2872216" y="2637342"/>
            <a:ext cx="475595" cy="4755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椭圆 20"/>
          <p:cNvSpPr/>
          <p:nvPr/>
        </p:nvSpPr>
        <p:spPr>
          <a:xfrm>
            <a:off x="6415516" y="2637342"/>
            <a:ext cx="475595" cy="4755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椭圆 21"/>
          <p:cNvSpPr/>
          <p:nvPr/>
        </p:nvSpPr>
        <p:spPr>
          <a:xfrm>
            <a:off x="10047758" y="2637341"/>
            <a:ext cx="475595" cy="4755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1776765" y="3954554"/>
            <a:ext cx="1467068" cy="400110"/>
          </a:xfrm>
          <a:prstGeom prst="rect">
            <a:avLst/>
          </a:prstGeom>
        </p:spPr>
        <p:txBody>
          <a:bodyPr wrap="none">
            <a:spAutoFit/>
          </a:bodyPr>
          <a:lstStyle/>
          <a:p>
            <a:pPr algn="ctr" defTabSz="787400">
              <a:spcBef>
                <a:spcPct val="20000"/>
              </a:spcBef>
            </a:pPr>
            <a:r>
              <a:rPr lang="zh-CN" altLang="en-US" sz="2000" b="1" dirty="0">
                <a:solidFill>
                  <a:schemeClr val="bg1"/>
                </a:solidFill>
                <a:latin typeface="微软雅黑" panose="020B0503020204020204" pitchFamily="34" charset="-122"/>
                <a:ea typeface="微软雅黑" panose="020B0503020204020204" pitchFamily="34" charset="-122"/>
              </a:rPr>
              <a:t>合规性评价</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5476192" y="3775110"/>
            <a:ext cx="1210588" cy="769441"/>
          </a:xfrm>
          <a:prstGeom prst="rect">
            <a:avLst/>
          </a:prstGeom>
        </p:spPr>
        <p:txBody>
          <a:bodyPr wrap="none">
            <a:spAutoFit/>
          </a:bodyPr>
          <a:lstStyle/>
          <a:p>
            <a:pPr algn="ctr" defTabSz="787400">
              <a:spcBef>
                <a:spcPct val="20000"/>
              </a:spcBef>
            </a:pPr>
            <a:r>
              <a:rPr lang="zh-CN" altLang="en-US" sz="2000" b="1" dirty="0">
                <a:solidFill>
                  <a:schemeClr val="bg1"/>
                </a:solidFill>
                <a:latin typeface="微软雅黑" panose="020B0503020204020204" pitchFamily="34" charset="-122"/>
                <a:ea typeface="微软雅黑" panose="020B0503020204020204" pitchFamily="34" charset="-122"/>
              </a:rPr>
              <a:t>重点管理</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defTabSz="787400">
              <a:spcBef>
                <a:spcPct val="20000"/>
              </a:spcBef>
            </a:pPr>
            <a:r>
              <a:rPr lang="zh-CN" altLang="en-US" sz="2000" b="1" dirty="0">
                <a:solidFill>
                  <a:schemeClr val="bg1"/>
                </a:solidFill>
                <a:latin typeface="微软雅黑" panose="020B0503020204020204" pitchFamily="34" charset="-122"/>
                <a:ea typeface="微软雅黑" panose="020B0503020204020204" pitchFamily="34" charset="-122"/>
              </a:rPr>
              <a:t>加强督控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662658" y="3954554"/>
            <a:ext cx="1980030" cy="400110"/>
          </a:xfrm>
          <a:prstGeom prst="rect">
            <a:avLst/>
          </a:prstGeom>
        </p:spPr>
        <p:txBody>
          <a:bodyPr wrap="none">
            <a:spAutoFit/>
          </a:bodyPr>
          <a:lstStyle/>
          <a:p>
            <a:pPr algn="ctr" defTabSz="787400">
              <a:spcBef>
                <a:spcPct val="20000"/>
              </a:spcBef>
            </a:pPr>
            <a:r>
              <a:rPr lang="zh-CN" altLang="en-US" sz="2000" b="1" dirty="0">
                <a:solidFill>
                  <a:schemeClr val="bg1"/>
                </a:solidFill>
                <a:latin typeface="微软雅黑" panose="020B0503020204020204" pitchFamily="34" charset="-122"/>
                <a:ea typeface="微软雅黑" panose="020B0503020204020204" pitchFamily="34" charset="-122"/>
              </a:rPr>
              <a:t>建立完整的体系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72215" y="2666494"/>
            <a:ext cx="475595"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1</a:t>
            </a:r>
            <a:endParaRPr lang="zh-CN" altLang="en-US" dirty="0">
              <a:solidFill>
                <a:schemeClr val="bg1"/>
              </a:solidFill>
              <a:latin typeface="Arial" panose="020B0604020202020204" pitchFamily="34" charset="0"/>
              <a:cs typeface="Arial" panose="020B0604020202020204" pitchFamily="34" charset="0"/>
            </a:endParaRPr>
          </a:p>
        </p:txBody>
      </p:sp>
      <p:sp>
        <p:nvSpPr>
          <p:cNvPr id="27" name="文本框 26"/>
          <p:cNvSpPr txBox="1"/>
          <p:nvPr/>
        </p:nvSpPr>
        <p:spPr>
          <a:xfrm>
            <a:off x="6415515" y="2666494"/>
            <a:ext cx="475595"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2</a:t>
            </a:r>
            <a:endParaRPr lang="zh-CN" altLang="en-US" dirty="0">
              <a:solidFill>
                <a:schemeClr val="bg1"/>
              </a:solidFill>
              <a:latin typeface="Arial" panose="020B0604020202020204" pitchFamily="34" charset="0"/>
              <a:cs typeface="Arial" panose="020B0604020202020204" pitchFamily="34" charset="0"/>
            </a:endParaRPr>
          </a:p>
        </p:txBody>
      </p:sp>
      <p:sp>
        <p:nvSpPr>
          <p:cNvPr id="28" name="文本框 27"/>
          <p:cNvSpPr txBox="1"/>
          <p:nvPr/>
        </p:nvSpPr>
        <p:spPr>
          <a:xfrm>
            <a:off x="10047757" y="2666494"/>
            <a:ext cx="475595"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3</a:t>
            </a:r>
            <a:endParaRPr lang="zh-CN" altLang="en-US"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2523770" y="843063"/>
            <a:ext cx="7144460" cy="480131"/>
          </a:xfrm>
          <a:prstGeom prst="rect">
            <a:avLst/>
          </a:prstGeom>
          <a:noFill/>
          <a:ln w="9525">
            <a:noFill/>
            <a:miter lim="800000"/>
          </a:ln>
          <a:effectLst/>
        </p:spPr>
        <p:txBody>
          <a:bodyPr vert="horz" wrap="square" lIns="91440" tIns="45720" rIns="91440" bIns="45720" rtlCol="0" anchor="ctr">
            <a:spAutoFit/>
          </a:bodyPr>
          <a:lstStyle/>
          <a:p>
            <a:pPr algn="ctr">
              <a:lnSpc>
                <a:spcPct val="90000"/>
              </a:lnSpc>
              <a:spcBef>
                <a:spcPct val="0"/>
              </a:spcBef>
            </a:pP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安全管理人应构建并参与企业内部监控体系</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grpSp>
        <p:nvGrpSpPr>
          <p:cNvPr id="13" name="组合 12"/>
          <p:cNvGrpSpPr/>
          <p:nvPr/>
        </p:nvGrpSpPr>
        <p:grpSpPr>
          <a:xfrm rot="7286311">
            <a:off x="4287954" y="2000085"/>
            <a:ext cx="4109575" cy="4499244"/>
            <a:chOff x="3643077" y="966591"/>
            <a:chExt cx="5162255" cy="5651739"/>
          </a:xfrm>
        </p:grpSpPr>
        <p:sp>
          <p:nvSpPr>
            <p:cNvPr id="7" name="任意多边形: 形状 6"/>
            <p:cNvSpPr/>
            <p:nvPr/>
          </p:nvSpPr>
          <p:spPr>
            <a:xfrm rot="20899330">
              <a:off x="5825066" y="3638064"/>
              <a:ext cx="2980266" cy="2980266"/>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2" rIns="670285"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8" name="任意多边形: 形状 7"/>
            <p:cNvSpPr/>
            <p:nvPr/>
          </p:nvSpPr>
          <p:spPr>
            <a:xfrm>
              <a:off x="3643077" y="2906522"/>
              <a:ext cx="2628053" cy="2628053"/>
            </a:xfrm>
            <a:custGeom>
              <a:avLst/>
              <a:gdLst>
                <a:gd name="connsiteX0" fmla="*/ 1966433 w 2628053"/>
                <a:gd name="connsiteY0" fmla="*/ 665619 h 2628053"/>
                <a:gd name="connsiteX1" fmla="*/ 2354159 w 2628053"/>
                <a:gd name="connsiteY1" fmla="*/ 548765 h 2628053"/>
                <a:gd name="connsiteX2" fmla="*/ 2496828 w 2628053"/>
                <a:gd name="connsiteY2" fmla="*/ 795876 h 2628053"/>
                <a:gd name="connsiteX3" fmla="*/ 2201767 w 2628053"/>
                <a:gd name="connsiteY3" fmla="*/ 1073230 h 2628053"/>
                <a:gd name="connsiteX4" fmla="*/ 2201767 w 2628053"/>
                <a:gd name="connsiteY4" fmla="*/ 1554824 h 2628053"/>
                <a:gd name="connsiteX5" fmla="*/ 2496828 w 2628053"/>
                <a:gd name="connsiteY5" fmla="*/ 1832177 h 2628053"/>
                <a:gd name="connsiteX6" fmla="*/ 2354159 w 2628053"/>
                <a:gd name="connsiteY6" fmla="*/ 2079288 h 2628053"/>
                <a:gd name="connsiteX7" fmla="*/ 1966433 w 2628053"/>
                <a:gd name="connsiteY7" fmla="*/ 1962434 h 2628053"/>
                <a:gd name="connsiteX8" fmla="*/ 1549361 w 2628053"/>
                <a:gd name="connsiteY8" fmla="*/ 2203231 h 2628053"/>
                <a:gd name="connsiteX9" fmla="*/ 1456696 w 2628053"/>
                <a:gd name="connsiteY9" fmla="*/ 2597439 h 2628053"/>
                <a:gd name="connsiteX10" fmla="*/ 1171357 w 2628053"/>
                <a:gd name="connsiteY10" fmla="*/ 2597439 h 2628053"/>
                <a:gd name="connsiteX11" fmla="*/ 1078692 w 2628053"/>
                <a:gd name="connsiteY11" fmla="*/ 2203231 h 2628053"/>
                <a:gd name="connsiteX12" fmla="*/ 661620 w 2628053"/>
                <a:gd name="connsiteY12" fmla="*/ 1962434 h 2628053"/>
                <a:gd name="connsiteX13" fmla="*/ 273894 w 2628053"/>
                <a:gd name="connsiteY13" fmla="*/ 2079288 h 2628053"/>
                <a:gd name="connsiteX14" fmla="*/ 131225 w 2628053"/>
                <a:gd name="connsiteY14" fmla="*/ 1832177 h 2628053"/>
                <a:gd name="connsiteX15" fmla="*/ 426286 w 2628053"/>
                <a:gd name="connsiteY15" fmla="*/ 1554823 h 2628053"/>
                <a:gd name="connsiteX16" fmla="*/ 426286 w 2628053"/>
                <a:gd name="connsiteY16" fmla="*/ 1073229 h 2628053"/>
                <a:gd name="connsiteX17" fmla="*/ 131225 w 2628053"/>
                <a:gd name="connsiteY17" fmla="*/ 795876 h 2628053"/>
                <a:gd name="connsiteX18" fmla="*/ 273894 w 2628053"/>
                <a:gd name="connsiteY18" fmla="*/ 548765 h 2628053"/>
                <a:gd name="connsiteX19" fmla="*/ 661620 w 2628053"/>
                <a:gd name="connsiteY19" fmla="*/ 665619 h 2628053"/>
                <a:gd name="connsiteX20" fmla="*/ 1078692 w 2628053"/>
                <a:gd name="connsiteY20" fmla="*/ 424822 h 2628053"/>
                <a:gd name="connsiteX21" fmla="*/ 1171357 w 2628053"/>
                <a:gd name="connsiteY21" fmla="*/ 30614 h 2628053"/>
                <a:gd name="connsiteX22" fmla="*/ 1456696 w 2628053"/>
                <a:gd name="connsiteY22" fmla="*/ 30614 h 2628053"/>
                <a:gd name="connsiteX23" fmla="*/ 1549361 w 2628053"/>
                <a:gd name="connsiteY23" fmla="*/ 424822 h 2628053"/>
                <a:gd name="connsiteX24" fmla="*/ 1966433 w 2628053"/>
                <a:gd name="connsiteY24" fmla="*/ 665619 h 262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28053" h="2628053">
                  <a:moveTo>
                    <a:pt x="1966433" y="665619"/>
                  </a:moveTo>
                  <a:lnTo>
                    <a:pt x="2354159" y="548765"/>
                  </a:lnTo>
                  <a:lnTo>
                    <a:pt x="2496828" y="795876"/>
                  </a:lnTo>
                  <a:lnTo>
                    <a:pt x="2201767" y="1073230"/>
                  </a:lnTo>
                  <a:cubicBezTo>
                    <a:pt x="2244538" y="1230912"/>
                    <a:pt x="2244538" y="1397141"/>
                    <a:pt x="2201767" y="1554824"/>
                  </a:cubicBezTo>
                  <a:lnTo>
                    <a:pt x="2496828" y="1832177"/>
                  </a:lnTo>
                  <a:lnTo>
                    <a:pt x="2354159" y="2079288"/>
                  </a:lnTo>
                  <a:lnTo>
                    <a:pt x="1966433" y="1962434"/>
                  </a:lnTo>
                  <a:cubicBezTo>
                    <a:pt x="1851262" y="2078316"/>
                    <a:pt x="1707303" y="2161430"/>
                    <a:pt x="1549361" y="2203231"/>
                  </a:cubicBezTo>
                  <a:lnTo>
                    <a:pt x="1456696" y="2597439"/>
                  </a:lnTo>
                  <a:lnTo>
                    <a:pt x="1171357" y="2597439"/>
                  </a:lnTo>
                  <a:lnTo>
                    <a:pt x="1078692" y="2203231"/>
                  </a:lnTo>
                  <a:cubicBezTo>
                    <a:pt x="920750" y="2161430"/>
                    <a:pt x="776791" y="2078316"/>
                    <a:pt x="661620" y="1962434"/>
                  </a:cubicBezTo>
                  <a:lnTo>
                    <a:pt x="273894" y="2079288"/>
                  </a:lnTo>
                  <a:lnTo>
                    <a:pt x="131225" y="1832177"/>
                  </a:lnTo>
                  <a:lnTo>
                    <a:pt x="426286" y="1554823"/>
                  </a:lnTo>
                  <a:cubicBezTo>
                    <a:pt x="383515" y="1397141"/>
                    <a:pt x="383515" y="1230912"/>
                    <a:pt x="426286" y="1073229"/>
                  </a:cubicBezTo>
                  <a:lnTo>
                    <a:pt x="131225" y="795876"/>
                  </a:lnTo>
                  <a:lnTo>
                    <a:pt x="273894" y="548765"/>
                  </a:lnTo>
                  <a:lnTo>
                    <a:pt x="661620" y="665619"/>
                  </a:lnTo>
                  <a:cubicBezTo>
                    <a:pt x="776791" y="549737"/>
                    <a:pt x="920750" y="466623"/>
                    <a:pt x="1078692" y="424822"/>
                  </a:cubicBezTo>
                  <a:lnTo>
                    <a:pt x="1171357" y="30614"/>
                  </a:lnTo>
                  <a:lnTo>
                    <a:pt x="1456696" y="30614"/>
                  </a:lnTo>
                  <a:lnTo>
                    <a:pt x="1549361" y="424822"/>
                  </a:lnTo>
                  <a:cubicBezTo>
                    <a:pt x="1707303" y="466623"/>
                    <a:pt x="1851262" y="549737"/>
                    <a:pt x="1966433" y="665619"/>
                  </a:cubicBez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2" rIns="670285" bIns="821355" numCol="1" spcCol="1270" anchor="ctr" anchorCtr="0">
              <a:noAutofit/>
            </a:bodyPr>
            <a:lstStyle/>
            <a:p>
              <a:pPr algn="ctr" defTabSz="2489200">
                <a:lnSpc>
                  <a:spcPct val="90000"/>
                </a:lnSpc>
                <a:spcBef>
                  <a:spcPct val="0"/>
                </a:spcBef>
                <a:spcAft>
                  <a:spcPct val="35000"/>
                </a:spcAft>
              </a:pPr>
              <a:endParaRPr lang="zh-CN" altLang="en-US" sz="5600"/>
            </a:p>
          </p:txBody>
        </p:sp>
        <p:sp>
          <p:nvSpPr>
            <p:cNvPr id="9" name="任意多边形: 形状 8"/>
            <p:cNvSpPr/>
            <p:nvPr/>
          </p:nvSpPr>
          <p:spPr>
            <a:xfrm>
              <a:off x="4833380" y="966591"/>
              <a:ext cx="3067106" cy="3067106"/>
            </a:xfrm>
            <a:custGeom>
              <a:avLst/>
              <a:gdLst>
                <a:gd name="connsiteX0" fmla="*/ 1873820 w 2504280"/>
                <a:gd name="connsiteY0" fmla="*/ 634270 h 2504280"/>
                <a:gd name="connsiteX1" fmla="*/ 2243286 w 2504280"/>
                <a:gd name="connsiteY1" fmla="*/ 522920 h 2504280"/>
                <a:gd name="connsiteX2" fmla="*/ 2379236 w 2504280"/>
                <a:gd name="connsiteY2" fmla="*/ 758392 h 2504280"/>
                <a:gd name="connsiteX3" fmla="*/ 2098071 w 2504280"/>
                <a:gd name="connsiteY3" fmla="*/ 1022684 h 2504280"/>
                <a:gd name="connsiteX4" fmla="*/ 2098071 w 2504280"/>
                <a:gd name="connsiteY4" fmla="*/ 1481596 h 2504280"/>
                <a:gd name="connsiteX5" fmla="*/ 2379236 w 2504280"/>
                <a:gd name="connsiteY5" fmla="*/ 1745888 h 2504280"/>
                <a:gd name="connsiteX6" fmla="*/ 2243286 w 2504280"/>
                <a:gd name="connsiteY6" fmla="*/ 1981360 h 2504280"/>
                <a:gd name="connsiteX7" fmla="*/ 1873820 w 2504280"/>
                <a:gd name="connsiteY7" fmla="*/ 1870010 h 2504280"/>
                <a:gd name="connsiteX8" fmla="*/ 1476391 w 2504280"/>
                <a:gd name="connsiteY8" fmla="*/ 2099466 h 2504280"/>
                <a:gd name="connsiteX9" fmla="*/ 1388090 w 2504280"/>
                <a:gd name="connsiteY9" fmla="*/ 2475107 h 2504280"/>
                <a:gd name="connsiteX10" fmla="*/ 1116190 w 2504280"/>
                <a:gd name="connsiteY10" fmla="*/ 2475107 h 2504280"/>
                <a:gd name="connsiteX11" fmla="*/ 1027889 w 2504280"/>
                <a:gd name="connsiteY11" fmla="*/ 2099465 h 2504280"/>
                <a:gd name="connsiteX12" fmla="*/ 630460 w 2504280"/>
                <a:gd name="connsiteY12" fmla="*/ 1870009 h 2504280"/>
                <a:gd name="connsiteX13" fmla="*/ 260994 w 2504280"/>
                <a:gd name="connsiteY13" fmla="*/ 1981360 h 2504280"/>
                <a:gd name="connsiteX14" fmla="*/ 125044 w 2504280"/>
                <a:gd name="connsiteY14" fmla="*/ 1745888 h 2504280"/>
                <a:gd name="connsiteX15" fmla="*/ 406209 w 2504280"/>
                <a:gd name="connsiteY15" fmla="*/ 1481596 h 2504280"/>
                <a:gd name="connsiteX16" fmla="*/ 406209 w 2504280"/>
                <a:gd name="connsiteY16" fmla="*/ 1022684 h 2504280"/>
                <a:gd name="connsiteX17" fmla="*/ 125044 w 2504280"/>
                <a:gd name="connsiteY17" fmla="*/ 758392 h 2504280"/>
                <a:gd name="connsiteX18" fmla="*/ 260994 w 2504280"/>
                <a:gd name="connsiteY18" fmla="*/ 522920 h 2504280"/>
                <a:gd name="connsiteX19" fmla="*/ 630460 w 2504280"/>
                <a:gd name="connsiteY19" fmla="*/ 634270 h 2504280"/>
                <a:gd name="connsiteX20" fmla="*/ 1027889 w 2504280"/>
                <a:gd name="connsiteY20" fmla="*/ 404814 h 2504280"/>
                <a:gd name="connsiteX21" fmla="*/ 1116190 w 2504280"/>
                <a:gd name="connsiteY21" fmla="*/ 29173 h 2504280"/>
                <a:gd name="connsiteX22" fmla="*/ 1388090 w 2504280"/>
                <a:gd name="connsiteY22" fmla="*/ 29173 h 2504280"/>
                <a:gd name="connsiteX23" fmla="*/ 1476391 w 2504280"/>
                <a:gd name="connsiteY23" fmla="*/ 404815 h 2504280"/>
                <a:gd name="connsiteX24" fmla="*/ 1873820 w 2504280"/>
                <a:gd name="connsiteY24" fmla="*/ 634271 h 2504280"/>
                <a:gd name="connsiteX25" fmla="*/ 1873820 w 2504280"/>
                <a:gd name="connsiteY25" fmla="*/ 634270 h 250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04280" h="2504280">
                  <a:moveTo>
                    <a:pt x="1611872" y="633465"/>
                  </a:moveTo>
                  <a:lnTo>
                    <a:pt x="1879729" y="467569"/>
                  </a:lnTo>
                  <a:lnTo>
                    <a:pt x="2036711" y="624550"/>
                  </a:lnTo>
                  <a:lnTo>
                    <a:pt x="1870815" y="892408"/>
                  </a:lnTo>
                  <a:cubicBezTo>
                    <a:pt x="1934711" y="1002298"/>
                    <a:pt x="1968184" y="1127224"/>
                    <a:pt x="1967794" y="1254340"/>
                  </a:cubicBezTo>
                  <a:lnTo>
                    <a:pt x="2245393" y="1403363"/>
                  </a:lnTo>
                  <a:lnTo>
                    <a:pt x="2187934" y="1617804"/>
                  </a:lnTo>
                  <a:lnTo>
                    <a:pt x="1873014" y="1608062"/>
                  </a:lnTo>
                  <a:cubicBezTo>
                    <a:pt x="1809795" y="1718343"/>
                    <a:pt x="1718342" y="1809795"/>
                    <a:pt x="1608062" y="1873015"/>
                  </a:cubicBezTo>
                  <a:lnTo>
                    <a:pt x="1617803" y="2187933"/>
                  </a:lnTo>
                  <a:lnTo>
                    <a:pt x="1403363" y="2245393"/>
                  </a:lnTo>
                  <a:lnTo>
                    <a:pt x="1254340" y="1967794"/>
                  </a:lnTo>
                  <a:cubicBezTo>
                    <a:pt x="1127223" y="1968184"/>
                    <a:pt x="1002298" y="1934710"/>
                    <a:pt x="892408" y="1870814"/>
                  </a:cubicBezTo>
                  <a:lnTo>
                    <a:pt x="624551" y="2036711"/>
                  </a:lnTo>
                  <a:lnTo>
                    <a:pt x="467569" y="1879730"/>
                  </a:lnTo>
                  <a:lnTo>
                    <a:pt x="633465" y="1611872"/>
                  </a:lnTo>
                  <a:cubicBezTo>
                    <a:pt x="569569" y="1501982"/>
                    <a:pt x="536096" y="1377056"/>
                    <a:pt x="536486" y="1249940"/>
                  </a:cubicBezTo>
                  <a:lnTo>
                    <a:pt x="258887" y="1100917"/>
                  </a:lnTo>
                  <a:lnTo>
                    <a:pt x="316346" y="886476"/>
                  </a:lnTo>
                  <a:lnTo>
                    <a:pt x="631266" y="896218"/>
                  </a:lnTo>
                  <a:cubicBezTo>
                    <a:pt x="694485" y="785937"/>
                    <a:pt x="785938" y="694485"/>
                    <a:pt x="896218" y="631265"/>
                  </a:cubicBezTo>
                  <a:lnTo>
                    <a:pt x="886477" y="316347"/>
                  </a:lnTo>
                  <a:lnTo>
                    <a:pt x="1100917" y="258887"/>
                  </a:lnTo>
                  <a:lnTo>
                    <a:pt x="1249940" y="536486"/>
                  </a:lnTo>
                  <a:cubicBezTo>
                    <a:pt x="1377057" y="536096"/>
                    <a:pt x="1501982" y="569570"/>
                    <a:pt x="1611872" y="633466"/>
                  </a:cubicBezTo>
                  <a:lnTo>
                    <a:pt x="1611872" y="633465"/>
                  </a:ln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2" rIns="670285" bIns="821355" numCol="1" spcCol="1270" anchor="ctr" anchorCtr="0">
              <a:noAutofit/>
            </a:bodyPr>
            <a:lstStyle/>
            <a:p>
              <a:pPr algn="ctr" defTabSz="2489200">
                <a:lnSpc>
                  <a:spcPct val="90000"/>
                </a:lnSpc>
                <a:spcBef>
                  <a:spcPct val="0"/>
                </a:spcBef>
                <a:spcAft>
                  <a:spcPct val="35000"/>
                </a:spcAft>
              </a:pPr>
              <a:endParaRPr lang="zh-CN" altLang="en-US" sz="5600"/>
            </a:p>
          </p:txBody>
        </p:sp>
      </p:grpSp>
      <p:sp>
        <p:nvSpPr>
          <p:cNvPr id="14" name="Text Box 12"/>
          <p:cNvSpPr txBox="1">
            <a:spLocks noChangeArrowheads="1"/>
          </p:cNvSpPr>
          <p:nvPr/>
        </p:nvSpPr>
        <p:spPr bwMode="auto">
          <a:xfrm>
            <a:off x="6531047" y="4683195"/>
            <a:ext cx="1260388" cy="400110"/>
          </a:xfrm>
          <a:prstGeom prst="rect">
            <a:avLst/>
          </a:prstGeom>
          <a:noFill/>
          <a:ln w="9525">
            <a:noFill/>
            <a:miter lim="800000"/>
          </a:ln>
          <a:effectLst/>
        </p:spPr>
        <p:txBody>
          <a:bodyPr wrap="square">
            <a:spAutoFit/>
          </a:bodyPr>
          <a:lstStyle>
            <a:defPPr>
              <a:defRPr lang="zh-CN"/>
            </a:defPPr>
            <a:lvl1pPr algn="ctr">
              <a:spcBef>
                <a:spcPct val="50000"/>
              </a:spcBef>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内部检查</a:t>
            </a:r>
            <a:endParaRPr lang="zh-CN" altLang="en-US" dirty="0"/>
          </a:p>
        </p:txBody>
      </p:sp>
      <p:sp>
        <p:nvSpPr>
          <p:cNvPr id="15" name="Text Box 13"/>
          <p:cNvSpPr txBox="1">
            <a:spLocks noChangeArrowheads="1"/>
          </p:cNvSpPr>
          <p:nvPr/>
        </p:nvSpPr>
        <p:spPr bwMode="auto">
          <a:xfrm>
            <a:off x="5880228" y="3004813"/>
            <a:ext cx="1510312" cy="400110"/>
          </a:xfrm>
          <a:prstGeom prst="rect">
            <a:avLst/>
          </a:prstGeom>
          <a:noFill/>
          <a:ln w="9525">
            <a:noFill/>
            <a:miter lim="800000"/>
          </a:ln>
          <a:effectLst/>
        </p:spPr>
        <p:txBody>
          <a:bodyPr wrap="square">
            <a:spAutoFit/>
          </a:bodyPr>
          <a:lstStyle>
            <a:defPPr>
              <a:defRPr lang="zh-CN"/>
            </a:defPPr>
            <a:lvl1pPr algn="ctr">
              <a:spcBef>
                <a:spcPct val="50000"/>
              </a:spcBef>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管理评审</a:t>
            </a:r>
            <a:endParaRPr lang="zh-CN" altLang="en-US" dirty="0"/>
          </a:p>
        </p:txBody>
      </p:sp>
      <p:sp>
        <p:nvSpPr>
          <p:cNvPr id="16" name="Text Box 14"/>
          <p:cNvSpPr txBox="1">
            <a:spLocks noChangeArrowheads="1"/>
          </p:cNvSpPr>
          <p:nvPr/>
        </p:nvSpPr>
        <p:spPr bwMode="auto">
          <a:xfrm>
            <a:off x="4370499" y="4236046"/>
            <a:ext cx="1223963" cy="400110"/>
          </a:xfrm>
          <a:prstGeom prst="rect">
            <a:avLst/>
          </a:prstGeom>
          <a:noFill/>
          <a:ln w="9525">
            <a:noFill/>
            <a:miter lim="800000"/>
          </a:ln>
          <a:effectLst/>
        </p:spPr>
        <p:txBody>
          <a:bodyPr>
            <a:spAutoFit/>
          </a:bodyPr>
          <a:lstStyle/>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内部审核</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4049713"/>
            <a:ext cx="12192000"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015093" y="3817485"/>
            <a:ext cx="464456" cy="4644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2629656" y="3817485"/>
            <a:ext cx="464456" cy="4644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4244219" y="3817485"/>
            <a:ext cx="464456" cy="4644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5858782" y="3817485"/>
            <a:ext cx="464456" cy="4644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7473345" y="3817485"/>
            <a:ext cx="464456" cy="4644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9087908" y="3817485"/>
            <a:ext cx="464456" cy="4644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0702472" y="3817485"/>
            <a:ext cx="464456" cy="4644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1050471" y="3865047"/>
            <a:ext cx="39370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1</a:t>
            </a:r>
            <a:endParaRPr lang="zh-CN" altLang="en-US" dirty="0">
              <a:solidFill>
                <a:schemeClr val="bg1"/>
              </a:solidFill>
              <a:latin typeface="Arial" panose="020B0604020202020204" pitchFamily="34" charset="0"/>
              <a:cs typeface="Arial" panose="020B0604020202020204" pitchFamily="34" charset="0"/>
            </a:endParaRPr>
          </a:p>
        </p:txBody>
      </p:sp>
      <p:sp>
        <p:nvSpPr>
          <p:cNvPr id="14" name="文本框 13"/>
          <p:cNvSpPr txBox="1"/>
          <p:nvPr/>
        </p:nvSpPr>
        <p:spPr>
          <a:xfrm>
            <a:off x="2665034" y="3861674"/>
            <a:ext cx="39370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2</a:t>
            </a:r>
            <a:endParaRPr lang="zh-CN" altLang="en-US" dirty="0">
              <a:solidFill>
                <a:schemeClr val="bg1"/>
              </a:solidFill>
              <a:latin typeface="Arial" panose="020B0604020202020204" pitchFamily="34" charset="0"/>
              <a:cs typeface="Arial" panose="020B0604020202020204" pitchFamily="34" charset="0"/>
            </a:endParaRPr>
          </a:p>
        </p:txBody>
      </p:sp>
      <p:sp>
        <p:nvSpPr>
          <p:cNvPr id="15" name="文本框 14"/>
          <p:cNvSpPr txBox="1"/>
          <p:nvPr/>
        </p:nvSpPr>
        <p:spPr>
          <a:xfrm>
            <a:off x="4280985" y="3870168"/>
            <a:ext cx="39370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3</a:t>
            </a:r>
            <a:endParaRPr lang="zh-CN" altLang="en-US" dirty="0">
              <a:solidFill>
                <a:schemeClr val="bg1"/>
              </a:solidFill>
              <a:latin typeface="Arial" panose="020B0604020202020204" pitchFamily="34" charset="0"/>
              <a:cs typeface="Arial" panose="020B0604020202020204" pitchFamily="34" charset="0"/>
            </a:endParaRPr>
          </a:p>
        </p:txBody>
      </p:sp>
      <p:sp>
        <p:nvSpPr>
          <p:cNvPr id="16" name="文本框 15"/>
          <p:cNvSpPr txBox="1"/>
          <p:nvPr/>
        </p:nvSpPr>
        <p:spPr>
          <a:xfrm>
            <a:off x="5894160" y="3861674"/>
            <a:ext cx="39370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4</a:t>
            </a:r>
            <a:endParaRPr lang="zh-CN" altLang="en-US" dirty="0">
              <a:solidFill>
                <a:schemeClr val="bg1"/>
              </a:solidFill>
              <a:latin typeface="Arial" panose="020B0604020202020204" pitchFamily="34" charset="0"/>
              <a:cs typeface="Arial" panose="020B0604020202020204" pitchFamily="34" charset="0"/>
            </a:endParaRPr>
          </a:p>
        </p:txBody>
      </p:sp>
      <p:sp>
        <p:nvSpPr>
          <p:cNvPr id="17" name="文本框 16"/>
          <p:cNvSpPr txBox="1"/>
          <p:nvPr/>
        </p:nvSpPr>
        <p:spPr>
          <a:xfrm>
            <a:off x="7515977" y="3861674"/>
            <a:ext cx="39370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5</a:t>
            </a:r>
            <a:endParaRPr lang="zh-CN" altLang="en-US" dirty="0">
              <a:solidFill>
                <a:schemeClr val="bg1"/>
              </a:solidFill>
              <a:latin typeface="Arial" panose="020B0604020202020204" pitchFamily="34" charset="0"/>
              <a:cs typeface="Arial" panose="020B0604020202020204" pitchFamily="34" charset="0"/>
            </a:endParaRPr>
          </a:p>
        </p:txBody>
      </p:sp>
      <p:sp>
        <p:nvSpPr>
          <p:cNvPr id="18" name="文本框 17"/>
          <p:cNvSpPr txBox="1"/>
          <p:nvPr/>
        </p:nvSpPr>
        <p:spPr>
          <a:xfrm>
            <a:off x="9122227" y="3861674"/>
            <a:ext cx="39370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6</a:t>
            </a:r>
            <a:endParaRPr lang="zh-CN" altLang="en-US" dirty="0">
              <a:solidFill>
                <a:schemeClr val="bg1"/>
              </a:solidFill>
              <a:latin typeface="Arial" panose="020B0604020202020204" pitchFamily="34" charset="0"/>
              <a:cs typeface="Arial" panose="020B0604020202020204" pitchFamily="34" charset="0"/>
            </a:endParaRPr>
          </a:p>
        </p:txBody>
      </p:sp>
      <p:sp>
        <p:nvSpPr>
          <p:cNvPr id="19" name="文本框 18"/>
          <p:cNvSpPr txBox="1"/>
          <p:nvPr/>
        </p:nvSpPr>
        <p:spPr>
          <a:xfrm>
            <a:off x="10737850" y="3861674"/>
            <a:ext cx="39370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7</a:t>
            </a:r>
            <a:endParaRPr lang="zh-CN" altLang="en-US" dirty="0">
              <a:solidFill>
                <a:schemeClr val="bg1"/>
              </a:solidFill>
              <a:latin typeface="Arial" panose="020B0604020202020204" pitchFamily="34" charset="0"/>
              <a:cs typeface="Arial" panose="020B0604020202020204" pitchFamily="34" charset="0"/>
            </a:endParaRPr>
          </a:p>
        </p:txBody>
      </p:sp>
      <p:cxnSp>
        <p:nvCxnSpPr>
          <p:cNvPr id="21" name="直接连接符 20"/>
          <p:cNvCxnSpPr/>
          <p:nvPr/>
        </p:nvCxnSpPr>
        <p:spPr>
          <a:xfrm>
            <a:off x="1247321" y="3175000"/>
            <a:ext cx="0" cy="686674"/>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93323" y="2645302"/>
            <a:ext cx="1107996" cy="369332"/>
          </a:xfrm>
          <a:prstGeom prst="rect">
            <a:avLst/>
          </a:prstGeom>
        </p:spPr>
        <p:txBody>
          <a:bodyPr wrap="none">
            <a:spAutoFit/>
          </a:bodyPr>
          <a:lstStyle/>
          <a:p>
            <a:pPr algn="ctr" eaLnBrk="0" hangingPunct="0"/>
            <a:r>
              <a:rPr lang="zh-CN" altLang="en-US" dirty="0">
                <a:latin typeface="微软雅黑" panose="020B0503020204020204" pitchFamily="34" charset="-122"/>
                <a:ea typeface="微软雅黑" panose="020B0503020204020204" pitchFamily="34" charset="-122"/>
              </a:rPr>
              <a:t>陈述问题</a:t>
            </a: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2263141" y="5084793"/>
            <a:ext cx="1176924" cy="646331"/>
          </a:xfrm>
          <a:prstGeom prst="rect">
            <a:avLst/>
          </a:prstGeom>
        </p:spPr>
        <p:txBody>
          <a:bodyPr wrap="none">
            <a:spAutoFit/>
          </a:bodyPr>
          <a:lstStyle/>
          <a:p>
            <a:pPr algn="ctr" eaLnBrk="0" hangingPunct="0"/>
            <a:r>
              <a:rPr lang="zh-CN" altLang="en-US" dirty="0">
                <a:latin typeface="微软雅黑" panose="020B0503020204020204" pitchFamily="34" charset="-122"/>
                <a:ea typeface="微软雅黑" panose="020B0503020204020204" pitchFamily="34" charset="-122"/>
              </a:rPr>
              <a:t>分解问题 </a:t>
            </a:r>
            <a:endParaRPr lang="zh-CN" altLang="en-US" dirty="0">
              <a:latin typeface="微软雅黑" panose="020B0503020204020204" pitchFamily="34" charset="-122"/>
              <a:ea typeface="微软雅黑" panose="020B0503020204020204" pitchFamily="34" charset="-122"/>
            </a:endParaRPr>
          </a:p>
          <a:p>
            <a:pPr algn="ctr" eaLnBrk="0" hangingPunct="0"/>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问题树 </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2851603" y="4281941"/>
            <a:ext cx="0" cy="686674"/>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476447" y="3183494"/>
            <a:ext cx="0" cy="686674"/>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96000" y="4281941"/>
            <a:ext cx="0" cy="686674"/>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705573" y="3183494"/>
            <a:ext cx="0" cy="686674"/>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319077" y="4281941"/>
            <a:ext cx="0" cy="686674"/>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0934700" y="3183494"/>
            <a:ext cx="0" cy="686674"/>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545743" y="2383132"/>
            <a:ext cx="1861407" cy="646331"/>
          </a:xfrm>
          <a:prstGeom prst="rect">
            <a:avLst/>
          </a:prstGeom>
        </p:spPr>
        <p:txBody>
          <a:bodyPr wrap="none">
            <a:spAutoFit/>
          </a:bodyPr>
          <a:lstStyle/>
          <a:p>
            <a:pPr algn="ctr" eaLnBrk="0" hangingPunct="0"/>
            <a:r>
              <a:rPr lang="zh-CN" altLang="en-US" dirty="0">
                <a:latin typeface="微软雅黑" panose="020B0503020204020204" pitchFamily="34" charset="-122"/>
                <a:ea typeface="微软雅黑" panose="020B0503020204020204" pitchFamily="34" charset="-122"/>
              </a:rPr>
              <a:t>去掉所有非关 </a:t>
            </a:r>
            <a:endParaRPr lang="zh-CN" altLang="en-US" dirty="0">
              <a:latin typeface="微软雅黑" panose="020B0503020204020204" pitchFamily="34" charset="-122"/>
              <a:ea typeface="微软雅黑" panose="020B0503020204020204" pitchFamily="34" charset="-122"/>
            </a:endParaRPr>
          </a:p>
          <a:p>
            <a:pPr algn="ctr" eaLnBrk="0" hangingPunct="0"/>
            <a:r>
              <a:rPr lang="zh-CN" altLang="en-US" dirty="0">
                <a:latin typeface="微软雅黑" panose="020B0503020204020204" pitchFamily="34" charset="-122"/>
                <a:ea typeface="微软雅黑" panose="020B0503020204020204" pitchFamily="34" charset="-122"/>
              </a:rPr>
              <a:t>键问题</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漏斗法 </a:t>
            </a:r>
            <a:r>
              <a:rPr lang="en-US" altLang="zh-CN"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p:txBody>
      </p:sp>
      <p:sp>
        <p:nvSpPr>
          <p:cNvPr id="33" name="矩形 32"/>
          <p:cNvSpPr/>
          <p:nvPr/>
        </p:nvSpPr>
        <p:spPr>
          <a:xfrm>
            <a:off x="5392121" y="5084793"/>
            <a:ext cx="1407757" cy="646331"/>
          </a:xfrm>
          <a:prstGeom prst="rect">
            <a:avLst/>
          </a:prstGeom>
        </p:spPr>
        <p:txBody>
          <a:bodyPr wrap="none">
            <a:spAutoFit/>
          </a:bodyPr>
          <a:lstStyle/>
          <a:p>
            <a:pPr algn="ctr" eaLnBrk="0" hangingPunct="0"/>
            <a:r>
              <a:rPr lang="zh-CN" altLang="en-US" dirty="0">
                <a:latin typeface="微软雅黑" panose="020B0503020204020204" pitchFamily="34" charset="-122"/>
                <a:ea typeface="微软雅黑" panose="020B0503020204020204" pitchFamily="34" charset="-122"/>
              </a:rPr>
              <a:t>制定详细的 </a:t>
            </a:r>
            <a:endParaRPr lang="zh-CN" altLang="en-US" dirty="0">
              <a:latin typeface="微软雅黑" panose="020B0503020204020204" pitchFamily="34" charset="-122"/>
              <a:ea typeface="微软雅黑" panose="020B0503020204020204" pitchFamily="34" charset="-122"/>
            </a:endParaRPr>
          </a:p>
          <a:p>
            <a:pPr algn="ctr" eaLnBrk="0" hangingPunct="0"/>
            <a:r>
              <a:rPr lang="zh-CN" altLang="en-US" dirty="0">
                <a:latin typeface="微软雅黑" panose="020B0503020204020204" pitchFamily="34" charset="-122"/>
                <a:ea typeface="微软雅黑" panose="020B0503020204020204" pitchFamily="34" charset="-122"/>
              </a:rPr>
              <a:t>工作计划 </a:t>
            </a:r>
            <a:endParaRPr lang="zh-CN" altLang="en-US" dirty="0">
              <a:latin typeface="微软雅黑" panose="020B0503020204020204" pitchFamily="34" charset="-122"/>
              <a:ea typeface="微软雅黑" panose="020B0503020204020204" pitchFamily="34" charset="-122"/>
            </a:endParaRPr>
          </a:p>
        </p:txBody>
      </p:sp>
      <p:sp>
        <p:nvSpPr>
          <p:cNvPr id="34" name="矩形 33"/>
          <p:cNvSpPr/>
          <p:nvPr/>
        </p:nvSpPr>
        <p:spPr>
          <a:xfrm>
            <a:off x="6886278" y="2645302"/>
            <a:ext cx="1638590" cy="369332"/>
          </a:xfrm>
          <a:prstGeom prst="rect">
            <a:avLst/>
          </a:prstGeom>
        </p:spPr>
        <p:txBody>
          <a:bodyPr wrap="none">
            <a:spAutoFit/>
          </a:bodyPr>
          <a:lstStyle/>
          <a:p>
            <a:pPr algn="ctr" eaLnBrk="0" hangingPunct="0"/>
            <a:r>
              <a:rPr lang="zh-CN" altLang="en-US" dirty="0">
                <a:latin typeface="微软雅黑" panose="020B0503020204020204" pitchFamily="34" charset="-122"/>
                <a:ea typeface="微软雅黑" panose="020B0503020204020204" pitchFamily="34" charset="-122"/>
              </a:rPr>
              <a:t>进行关键分析 </a:t>
            </a:r>
            <a:endParaRPr lang="zh-CN" altLang="en-US" dirty="0">
              <a:latin typeface="微软雅黑" panose="020B0503020204020204" pitchFamily="34" charset="-122"/>
              <a:ea typeface="微软雅黑" panose="020B0503020204020204" pitchFamily="34" charset="-122"/>
            </a:endParaRPr>
          </a:p>
        </p:txBody>
      </p:sp>
      <p:sp>
        <p:nvSpPr>
          <p:cNvPr id="35" name="矩形 34"/>
          <p:cNvSpPr/>
          <p:nvPr/>
        </p:nvSpPr>
        <p:spPr>
          <a:xfrm>
            <a:off x="8384366" y="5084793"/>
            <a:ext cx="1869422" cy="646331"/>
          </a:xfrm>
          <a:prstGeom prst="rect">
            <a:avLst/>
          </a:prstGeom>
        </p:spPr>
        <p:txBody>
          <a:bodyPr wrap="none">
            <a:spAutoFit/>
          </a:bodyPr>
          <a:lstStyle/>
          <a:p>
            <a:pPr algn="ctr" eaLnBrk="0" hangingPunct="0"/>
            <a:r>
              <a:rPr lang="zh-CN" altLang="en-US" dirty="0">
                <a:latin typeface="微软雅黑" panose="020B0503020204020204" pitchFamily="34" charset="-122"/>
                <a:ea typeface="微软雅黑" panose="020B0503020204020204" pitchFamily="34" charset="-122"/>
              </a:rPr>
              <a:t>综合调查结果， </a:t>
            </a:r>
            <a:endParaRPr lang="zh-CN" altLang="en-US" dirty="0">
              <a:latin typeface="微软雅黑" panose="020B0503020204020204" pitchFamily="34" charset="-122"/>
              <a:ea typeface="微软雅黑" panose="020B0503020204020204" pitchFamily="34" charset="-122"/>
            </a:endParaRPr>
          </a:p>
          <a:p>
            <a:pPr algn="ctr" eaLnBrk="0" hangingPunct="0"/>
            <a:r>
              <a:rPr lang="zh-CN" altLang="en-US" dirty="0">
                <a:latin typeface="微软雅黑" panose="020B0503020204020204" pitchFamily="34" charset="-122"/>
                <a:ea typeface="微软雅黑" panose="020B0503020204020204" pitchFamily="34" charset="-122"/>
              </a:rPr>
              <a:t>并建构论证  </a:t>
            </a:r>
            <a:endParaRPr lang="zh-CN" altLang="en-US" dirty="0">
              <a:latin typeface="微软雅黑" panose="020B0503020204020204" pitchFamily="34" charset="-122"/>
              <a:ea typeface="微软雅黑" panose="020B0503020204020204" pitchFamily="34" charset="-122"/>
            </a:endParaRPr>
          </a:p>
        </p:txBody>
      </p:sp>
      <p:sp>
        <p:nvSpPr>
          <p:cNvPr id="36" name="矩形 35"/>
          <p:cNvSpPr/>
          <p:nvPr/>
        </p:nvSpPr>
        <p:spPr>
          <a:xfrm>
            <a:off x="9912879" y="2106133"/>
            <a:ext cx="2043642" cy="923330"/>
          </a:xfrm>
          <a:prstGeom prst="rect">
            <a:avLst/>
          </a:prstGeom>
        </p:spPr>
        <p:txBody>
          <a:bodyPr wrap="square">
            <a:spAutoFit/>
          </a:bodyPr>
          <a:lstStyle/>
          <a:p>
            <a:pPr algn="just" eaLnBrk="0" hangingPunct="0"/>
            <a:r>
              <a:rPr lang="zh-CN" altLang="en-US" dirty="0">
                <a:latin typeface="楷体_GB2312" pitchFamily="49" charset="-122"/>
                <a:ea typeface="楷体_GB2312" pitchFamily="49" charset="-122"/>
              </a:rPr>
              <a:t>讲述来龙去脉：在沟通文件中将数据及论证联系起来 </a:t>
            </a:r>
            <a:endParaRPr lang="zh-CN" altLang="en-US" dirty="0">
              <a:latin typeface="楷体_GB2312" pitchFamily="49" charset="-122"/>
              <a:ea typeface="楷体_GB2312" pitchFamily="49" charset="-122"/>
            </a:endParaRPr>
          </a:p>
        </p:txBody>
      </p:sp>
      <p:sp>
        <p:nvSpPr>
          <p:cNvPr id="37" name="Rectangle 4"/>
          <p:cNvSpPr>
            <a:spLocks noChangeArrowheads="1"/>
          </p:cNvSpPr>
          <p:nvPr/>
        </p:nvSpPr>
        <p:spPr bwMode="auto">
          <a:xfrm>
            <a:off x="3771091" y="515949"/>
            <a:ext cx="4649818" cy="480131"/>
          </a:xfrm>
          <a:prstGeom prst="rect">
            <a:avLst/>
          </a:prstGeom>
          <a:noFill/>
          <a:ln w="9525">
            <a:noFill/>
            <a:miter lim="800000"/>
          </a:ln>
          <a:effectLst/>
        </p:spPr>
        <p:txBody>
          <a:bodyPr vert="horz" wrap="square" lIns="91440" tIns="45720" rIns="91440" bIns="45720" rtlCol="0" anchor="ctr">
            <a:spAutoFit/>
          </a:bodyPr>
          <a:lstStyle/>
          <a:p>
            <a:pPr algn="ctr">
              <a:lnSpc>
                <a:spcPct val="90000"/>
              </a:lnSpc>
              <a:spcBef>
                <a:spcPct val="0"/>
              </a:spcBef>
            </a:pP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解决问题的七个步骤 </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74053" y="422476"/>
            <a:ext cx="6419880" cy="480131"/>
          </a:xfrm>
          <a:prstGeom prst="rect">
            <a:avLst/>
          </a:prstGeom>
          <a:noFill/>
          <a:ln w="9525">
            <a:noFill/>
            <a:miter lim="800000"/>
          </a:ln>
          <a:effectLst/>
        </p:spPr>
        <p:txBody>
          <a:bodyPr vert="horz" wrap="square" lIns="91440" tIns="45720" rIns="91440" bIns="45720" rtlCol="0" anchor="ctr">
            <a:spAutoFit/>
          </a:bodyPr>
          <a:lstStyle/>
          <a:p>
            <a:pPr algn="ctr">
              <a:lnSpc>
                <a:spcPct val="90000"/>
              </a:lnSpc>
              <a:spcBef>
                <a:spcPct val="0"/>
              </a:spcBef>
            </a:pP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每个安全管理人均应努力实现三个转变</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5" name="Rectangle 40"/>
          <p:cNvSpPr>
            <a:spLocks noChangeArrowheads="1"/>
          </p:cNvSpPr>
          <p:nvPr/>
        </p:nvSpPr>
        <p:spPr bwMode="blackWhite">
          <a:xfrm>
            <a:off x="3146474" y="1471818"/>
            <a:ext cx="5899051" cy="307777"/>
          </a:xfrm>
          <a:prstGeom prst="rect">
            <a:avLst/>
          </a:prstGeom>
          <a:noFill/>
          <a:ln w="12700" algn="ctr">
            <a:noFill/>
            <a:miter lim="800000"/>
          </a:ln>
        </p:spPr>
        <p:txBody>
          <a:bodyPr wrap="none" lIns="0" tIns="0" rIns="0" bIns="0">
            <a:spAutoFit/>
          </a:bodyPr>
          <a:lstStyle/>
          <a:p>
            <a:pPr algn="ctr" defTabSz="805180" eaLnBrk="0" hangingPunct="0"/>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一是把传统的零散的管理活动向系统化管理活动转变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AutoShape 6"/>
          <p:cNvSpPr>
            <a:spLocks noChangeArrowheads="1"/>
          </p:cNvSpPr>
          <p:nvPr/>
        </p:nvSpPr>
        <p:spPr bwMode="auto">
          <a:xfrm flipH="1">
            <a:off x="3228777" y="4402195"/>
            <a:ext cx="925030" cy="883123"/>
          </a:xfrm>
          <a:prstGeom prst="parallelogram">
            <a:avLst>
              <a:gd name="adj" fmla="val 24995"/>
            </a:avLst>
          </a:prstGeom>
          <a:solidFill>
            <a:srgbClr val="C0FEF9"/>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7" name="AutoShape 7"/>
          <p:cNvSpPr>
            <a:spLocks noChangeArrowheads="1"/>
          </p:cNvSpPr>
          <p:nvPr/>
        </p:nvSpPr>
        <p:spPr bwMode="auto">
          <a:xfrm flipH="1">
            <a:off x="1550077" y="3581167"/>
            <a:ext cx="936137" cy="883123"/>
          </a:xfrm>
          <a:prstGeom prst="parallelogram">
            <a:avLst>
              <a:gd name="adj" fmla="val 24995"/>
            </a:avLst>
          </a:prstGeom>
          <a:solidFill>
            <a:srgbClr val="C0FEF9"/>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8" name="Rectangle 8"/>
          <p:cNvSpPr>
            <a:spLocks noChangeArrowheads="1"/>
          </p:cNvSpPr>
          <p:nvPr/>
        </p:nvSpPr>
        <p:spPr bwMode="auto">
          <a:xfrm>
            <a:off x="2629015" y="4200389"/>
            <a:ext cx="458548" cy="815853"/>
          </a:xfrm>
          <a:prstGeom prst="rect">
            <a:avLst/>
          </a:prstGeom>
          <a:solidFill>
            <a:schemeClr val="accent2"/>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9" name="Rectangle 9"/>
          <p:cNvSpPr>
            <a:spLocks noChangeArrowheads="1"/>
          </p:cNvSpPr>
          <p:nvPr/>
        </p:nvSpPr>
        <p:spPr bwMode="auto">
          <a:xfrm>
            <a:off x="2787682" y="3907165"/>
            <a:ext cx="455375" cy="815853"/>
          </a:xfrm>
          <a:prstGeom prst="rect">
            <a:avLst/>
          </a:prstGeom>
          <a:solidFill>
            <a:schemeClr val="accent1"/>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10" name="AutoShape 10"/>
          <p:cNvSpPr>
            <a:spLocks noChangeArrowheads="1"/>
          </p:cNvSpPr>
          <p:nvPr/>
        </p:nvSpPr>
        <p:spPr bwMode="auto">
          <a:xfrm rot="10800000" flipH="1" flipV="1">
            <a:off x="3333498" y="2887779"/>
            <a:ext cx="928204" cy="81757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ECECE"/>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11" name="AutoShape 11"/>
          <p:cNvSpPr>
            <a:spLocks noChangeArrowheads="1"/>
          </p:cNvSpPr>
          <p:nvPr/>
        </p:nvSpPr>
        <p:spPr bwMode="auto">
          <a:xfrm flipH="1">
            <a:off x="4011007" y="3146506"/>
            <a:ext cx="929791" cy="953842"/>
          </a:xfrm>
          <a:prstGeom prst="parallelogram">
            <a:avLst>
              <a:gd name="adj" fmla="val 24995"/>
            </a:avLst>
          </a:prstGeom>
          <a:solidFill>
            <a:srgbClr val="DADADA"/>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12" name="Rectangle 12"/>
          <p:cNvSpPr>
            <a:spLocks noChangeArrowheads="1"/>
          </p:cNvSpPr>
          <p:nvPr/>
        </p:nvSpPr>
        <p:spPr bwMode="auto">
          <a:xfrm>
            <a:off x="2551267" y="2751516"/>
            <a:ext cx="1083699" cy="677865"/>
          </a:xfrm>
          <a:prstGeom prst="rect">
            <a:avLst/>
          </a:prstGeom>
          <a:solidFill>
            <a:srgbClr val="E3BEFF"/>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13" name="AutoShape 13"/>
          <p:cNvSpPr>
            <a:spLocks noChangeArrowheads="1"/>
          </p:cNvSpPr>
          <p:nvPr/>
        </p:nvSpPr>
        <p:spPr bwMode="auto">
          <a:xfrm>
            <a:off x="3000296" y="4029628"/>
            <a:ext cx="766363" cy="815854"/>
          </a:xfrm>
          <a:prstGeom prst="parallelogram">
            <a:avLst>
              <a:gd name="adj" fmla="val 22495"/>
            </a:avLst>
          </a:prstGeom>
          <a:solidFill>
            <a:srgbClr val="DBFFB8"/>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14" name="AutoShape 14"/>
          <p:cNvSpPr>
            <a:spLocks noChangeArrowheads="1"/>
          </p:cNvSpPr>
          <p:nvPr/>
        </p:nvSpPr>
        <p:spPr bwMode="auto">
          <a:xfrm>
            <a:off x="1770624" y="3784700"/>
            <a:ext cx="614043" cy="746860"/>
          </a:xfrm>
          <a:prstGeom prst="parallelogram">
            <a:avLst>
              <a:gd name="adj" fmla="val 24995"/>
            </a:avLst>
          </a:prstGeom>
          <a:solidFill>
            <a:schemeClr val="tx1"/>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FFFFFF"/>
                </a:outerShdw>
              </a:effectLst>
              <a:latin typeface="Times New Roman" panose="02020603050405020304" pitchFamily="18" charset="0"/>
              <a:ea typeface="宋体" panose="02010600030101010101" pitchFamily="2" charset="-122"/>
            </a:endParaRPr>
          </a:p>
        </p:txBody>
      </p:sp>
      <p:sp>
        <p:nvSpPr>
          <p:cNvPr id="15" name="AutoShape 15"/>
          <p:cNvSpPr>
            <a:spLocks noChangeArrowheads="1"/>
          </p:cNvSpPr>
          <p:nvPr/>
        </p:nvSpPr>
        <p:spPr bwMode="auto">
          <a:xfrm>
            <a:off x="2084785" y="3163754"/>
            <a:ext cx="844110" cy="884848"/>
          </a:xfrm>
          <a:prstGeom prst="parallelogram">
            <a:avLst>
              <a:gd name="adj" fmla="val 45449"/>
            </a:avLst>
          </a:prstGeom>
          <a:solidFill>
            <a:schemeClr val="folHlink"/>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16" name="AutoShape 16"/>
          <p:cNvSpPr>
            <a:spLocks noChangeArrowheads="1"/>
          </p:cNvSpPr>
          <p:nvPr/>
        </p:nvSpPr>
        <p:spPr bwMode="auto">
          <a:xfrm flipH="1">
            <a:off x="1380302" y="2751515"/>
            <a:ext cx="1159859" cy="745135"/>
          </a:xfrm>
          <a:prstGeom prst="parallelogram">
            <a:avLst>
              <a:gd name="adj" fmla="val 50960"/>
            </a:avLst>
          </a:prstGeom>
          <a:solidFill>
            <a:schemeClr val="tx1"/>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FFFFFF"/>
                </a:outerShdw>
              </a:effectLst>
              <a:latin typeface="Times New Roman" panose="02020603050405020304" pitchFamily="18" charset="0"/>
              <a:ea typeface="宋体" panose="02010600030101010101" pitchFamily="2" charset="-122"/>
            </a:endParaRPr>
          </a:p>
        </p:txBody>
      </p:sp>
      <p:sp>
        <p:nvSpPr>
          <p:cNvPr id="17" name="Rectangle 17"/>
          <p:cNvSpPr>
            <a:spLocks noChangeArrowheads="1"/>
          </p:cNvSpPr>
          <p:nvPr/>
        </p:nvSpPr>
        <p:spPr bwMode="auto">
          <a:xfrm>
            <a:off x="3409658" y="3301742"/>
            <a:ext cx="614042" cy="1090105"/>
          </a:xfrm>
          <a:prstGeom prst="rect">
            <a:avLst/>
          </a:prstGeom>
          <a:solidFill>
            <a:srgbClr val="FCFEB9"/>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18" name="AutoShape 18"/>
          <p:cNvSpPr>
            <a:spLocks noChangeArrowheads="1"/>
          </p:cNvSpPr>
          <p:nvPr/>
        </p:nvSpPr>
        <p:spPr bwMode="auto">
          <a:xfrm>
            <a:off x="1147062" y="2956772"/>
            <a:ext cx="1315352" cy="662342"/>
          </a:xfrm>
          <a:prstGeom prst="parallelogram">
            <a:avLst>
              <a:gd name="adj" fmla="val 30136"/>
            </a:avLst>
          </a:prstGeom>
          <a:solidFill>
            <a:srgbClr val="DADADA"/>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19" name="AutoShape 19"/>
          <p:cNvSpPr>
            <a:spLocks noChangeArrowheads="1"/>
          </p:cNvSpPr>
          <p:nvPr/>
        </p:nvSpPr>
        <p:spPr bwMode="auto">
          <a:xfrm>
            <a:off x="1953092" y="3798498"/>
            <a:ext cx="926617" cy="884848"/>
          </a:xfrm>
          <a:prstGeom prst="parallelogram">
            <a:avLst>
              <a:gd name="adj" fmla="val 24995"/>
            </a:avLst>
          </a:prstGeom>
          <a:solidFill>
            <a:srgbClr val="C0FEF9"/>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20" name="Rectangle 20"/>
          <p:cNvSpPr>
            <a:spLocks noChangeArrowheads="1"/>
          </p:cNvSpPr>
          <p:nvPr/>
        </p:nvSpPr>
        <p:spPr bwMode="auto">
          <a:xfrm>
            <a:off x="2525880" y="3291394"/>
            <a:ext cx="729870" cy="783081"/>
          </a:xfrm>
          <a:prstGeom prst="rect">
            <a:avLst/>
          </a:prstGeom>
          <a:solidFill>
            <a:srgbClr val="C0FEF9"/>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21" name="AutoShape 21"/>
          <p:cNvSpPr>
            <a:spLocks noChangeArrowheads="1"/>
          </p:cNvSpPr>
          <p:nvPr/>
        </p:nvSpPr>
        <p:spPr bwMode="auto">
          <a:xfrm>
            <a:off x="3365231" y="2955048"/>
            <a:ext cx="1315352" cy="1022835"/>
          </a:xfrm>
          <a:prstGeom prst="parallelogram">
            <a:avLst>
              <a:gd name="adj" fmla="val 28128"/>
            </a:avLst>
          </a:prstGeom>
          <a:solidFill>
            <a:srgbClr val="C0FEF9"/>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22" name="AutoShape 22"/>
          <p:cNvSpPr>
            <a:spLocks noChangeArrowheads="1"/>
          </p:cNvSpPr>
          <p:nvPr/>
        </p:nvSpPr>
        <p:spPr bwMode="auto">
          <a:xfrm flipH="1">
            <a:off x="3558805" y="3710532"/>
            <a:ext cx="1236018" cy="955566"/>
          </a:xfrm>
          <a:prstGeom prst="parallelogram">
            <a:avLst>
              <a:gd name="adj" fmla="val 28355"/>
            </a:avLst>
          </a:prstGeom>
          <a:solidFill>
            <a:srgbClr val="DADADA"/>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23" name="Rectangle 23"/>
          <p:cNvSpPr>
            <a:spLocks noChangeArrowheads="1"/>
          </p:cNvSpPr>
          <p:nvPr/>
        </p:nvSpPr>
        <p:spPr bwMode="auto">
          <a:xfrm>
            <a:off x="3449325" y="3353488"/>
            <a:ext cx="1094805" cy="288050"/>
          </a:xfrm>
          <a:prstGeom prst="rect">
            <a:avLst/>
          </a:prstGeom>
          <a:noFill/>
          <a:ln w="9525">
            <a:noFill/>
            <a:miter lim="800000"/>
          </a:ln>
        </p:spPr>
        <p:txBody>
          <a:bodyPr lIns="95250" tIns="47625" rIns="95250" bIns="47625">
            <a:spAutoFit/>
          </a:bodyPr>
          <a:lstStyle/>
          <a:p>
            <a:pPr algn="ctr" defTabSz="942975" eaLnBrk="0" hangingPunct="0">
              <a:lnSpc>
                <a:spcPct val="90000"/>
              </a:lnSpc>
            </a:pPr>
            <a:r>
              <a:rPr lang="zh-CN" altLang="en-US" sz="1400" b="1">
                <a:solidFill>
                  <a:srgbClr val="777777"/>
                </a:solidFill>
                <a:latin typeface="Times New Roman" panose="02020603050405020304" pitchFamily="18" charset="0"/>
              </a:rPr>
              <a:t>应急预案</a:t>
            </a:r>
            <a:endParaRPr lang="zh-CN" sz="1400" b="1">
              <a:solidFill>
                <a:srgbClr val="777777"/>
              </a:solidFill>
              <a:latin typeface="Times New Roman" panose="02020603050405020304" pitchFamily="18" charset="0"/>
            </a:endParaRPr>
          </a:p>
        </p:txBody>
      </p:sp>
      <p:sp>
        <p:nvSpPr>
          <p:cNvPr id="24" name="Rectangle 24"/>
          <p:cNvSpPr>
            <a:spLocks noChangeArrowheads="1"/>
          </p:cNvSpPr>
          <p:nvPr/>
        </p:nvSpPr>
        <p:spPr bwMode="auto">
          <a:xfrm>
            <a:off x="2530641" y="3406959"/>
            <a:ext cx="730969" cy="290079"/>
          </a:xfrm>
          <a:prstGeom prst="rect">
            <a:avLst/>
          </a:prstGeom>
          <a:noFill/>
          <a:ln w="9525">
            <a:noFill/>
            <a:miter lim="800000"/>
          </a:ln>
        </p:spPr>
        <p:txBody>
          <a:bodyPr wrap="none" lIns="95250" tIns="47625" rIns="95250" bIns="47625">
            <a:spAutoFit/>
          </a:bodyPr>
          <a:lstStyle/>
          <a:p>
            <a:pPr algn="ctr" defTabSz="942975" eaLnBrk="0" hangingPunct="0">
              <a:lnSpc>
                <a:spcPct val="90000"/>
              </a:lnSpc>
            </a:pPr>
            <a:r>
              <a:rPr lang="zh-CN" altLang="en-US" sz="1400" b="1" dirty="0">
                <a:solidFill>
                  <a:schemeClr val="bg2"/>
                </a:solidFill>
              </a:rPr>
              <a:t>大检查</a:t>
            </a:r>
            <a:endParaRPr lang="zh-CN" sz="1400" b="1" dirty="0">
              <a:solidFill>
                <a:schemeClr val="bg2"/>
              </a:solidFill>
            </a:endParaRPr>
          </a:p>
        </p:txBody>
      </p:sp>
      <p:sp>
        <p:nvSpPr>
          <p:cNvPr id="25" name="Rectangle 25"/>
          <p:cNvSpPr>
            <a:spLocks noChangeArrowheads="1"/>
          </p:cNvSpPr>
          <p:nvPr/>
        </p:nvSpPr>
        <p:spPr bwMode="auto">
          <a:xfrm>
            <a:off x="1302555" y="3158580"/>
            <a:ext cx="1097978" cy="288049"/>
          </a:xfrm>
          <a:prstGeom prst="rect">
            <a:avLst/>
          </a:prstGeom>
          <a:noFill/>
          <a:ln w="9525">
            <a:noFill/>
            <a:miter lim="800000"/>
          </a:ln>
        </p:spPr>
        <p:txBody>
          <a:bodyPr lIns="95250" tIns="47625" rIns="95250" bIns="47625">
            <a:spAutoFit/>
          </a:bodyPr>
          <a:lstStyle/>
          <a:p>
            <a:pPr defTabSz="942975" eaLnBrk="0" hangingPunct="0">
              <a:lnSpc>
                <a:spcPct val="90000"/>
              </a:lnSpc>
            </a:pPr>
            <a:r>
              <a:rPr lang="zh-CN" altLang="en-US" sz="1400" b="1">
                <a:solidFill>
                  <a:srgbClr val="777777"/>
                </a:solidFill>
              </a:rPr>
              <a:t>目标责任书</a:t>
            </a:r>
            <a:endParaRPr lang="zh-CN" sz="1400" b="1">
              <a:solidFill>
                <a:srgbClr val="777777"/>
              </a:solidFill>
            </a:endParaRPr>
          </a:p>
        </p:txBody>
      </p:sp>
      <p:sp>
        <p:nvSpPr>
          <p:cNvPr id="26" name="Rectangle 26"/>
          <p:cNvSpPr>
            <a:spLocks noChangeArrowheads="1"/>
          </p:cNvSpPr>
          <p:nvPr/>
        </p:nvSpPr>
        <p:spPr bwMode="auto">
          <a:xfrm>
            <a:off x="3665112" y="3914064"/>
            <a:ext cx="939311" cy="288049"/>
          </a:xfrm>
          <a:prstGeom prst="rect">
            <a:avLst/>
          </a:prstGeom>
          <a:noFill/>
          <a:ln w="9525">
            <a:noFill/>
            <a:miter lim="800000"/>
          </a:ln>
        </p:spPr>
        <p:txBody>
          <a:bodyPr lIns="95250" tIns="47625" rIns="95250" bIns="47625">
            <a:spAutoFit/>
          </a:bodyPr>
          <a:lstStyle/>
          <a:p>
            <a:pPr defTabSz="942975" eaLnBrk="0" hangingPunct="0">
              <a:lnSpc>
                <a:spcPct val="90000"/>
              </a:lnSpc>
            </a:pPr>
            <a:r>
              <a:rPr lang="zh-CN" altLang="en-US" sz="1400" b="1">
                <a:solidFill>
                  <a:srgbClr val="777777"/>
                </a:solidFill>
              </a:rPr>
              <a:t>责任追究</a:t>
            </a:r>
            <a:endParaRPr lang="zh-CN" sz="1400" b="1">
              <a:solidFill>
                <a:srgbClr val="777777"/>
              </a:solidFill>
            </a:endParaRPr>
          </a:p>
        </p:txBody>
      </p:sp>
      <p:sp>
        <p:nvSpPr>
          <p:cNvPr id="27" name="Rectangle 27"/>
          <p:cNvSpPr>
            <a:spLocks noChangeArrowheads="1"/>
          </p:cNvSpPr>
          <p:nvPr/>
        </p:nvSpPr>
        <p:spPr bwMode="auto">
          <a:xfrm>
            <a:off x="2613148" y="2799811"/>
            <a:ext cx="977391" cy="288049"/>
          </a:xfrm>
          <a:prstGeom prst="rect">
            <a:avLst/>
          </a:prstGeom>
          <a:noFill/>
          <a:ln w="9525" algn="ctr">
            <a:noFill/>
            <a:miter lim="800000"/>
          </a:ln>
        </p:spPr>
        <p:txBody>
          <a:bodyPr lIns="95250" tIns="47625" rIns="95250" bIns="47625">
            <a:spAutoFit/>
          </a:bodyPr>
          <a:lstStyle/>
          <a:p>
            <a:pPr defTabSz="942975" eaLnBrk="0" hangingPunct="0">
              <a:lnSpc>
                <a:spcPct val="90000"/>
              </a:lnSpc>
            </a:pPr>
            <a:r>
              <a:rPr lang="zh-CN" sz="1400" b="1" dirty="0">
                <a:solidFill>
                  <a:srgbClr val="777777"/>
                </a:solidFill>
              </a:rPr>
              <a:t>安全</a:t>
            </a:r>
            <a:r>
              <a:rPr lang="zh-CN" altLang="en-US" sz="1400" b="1" dirty="0">
                <a:solidFill>
                  <a:srgbClr val="777777"/>
                </a:solidFill>
              </a:rPr>
              <a:t>会议</a:t>
            </a:r>
            <a:endParaRPr lang="zh-CN" sz="1400" b="1" dirty="0">
              <a:solidFill>
                <a:srgbClr val="777777"/>
              </a:solidFill>
            </a:endParaRPr>
          </a:p>
        </p:txBody>
      </p:sp>
      <p:sp>
        <p:nvSpPr>
          <p:cNvPr id="28" name="Rectangle 28"/>
          <p:cNvSpPr>
            <a:spLocks noChangeArrowheads="1"/>
          </p:cNvSpPr>
          <p:nvPr/>
        </p:nvSpPr>
        <p:spPr bwMode="auto">
          <a:xfrm>
            <a:off x="4096688" y="2696321"/>
            <a:ext cx="842524" cy="526078"/>
          </a:xfrm>
          <a:prstGeom prst="rect">
            <a:avLst/>
          </a:prstGeom>
          <a:solidFill>
            <a:srgbClr val="FDC0E5"/>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
        <p:nvSpPr>
          <p:cNvPr id="29" name="Rectangle 29"/>
          <p:cNvSpPr>
            <a:spLocks noChangeArrowheads="1"/>
          </p:cNvSpPr>
          <p:nvPr/>
        </p:nvSpPr>
        <p:spPr bwMode="auto">
          <a:xfrm>
            <a:off x="4464795" y="3167204"/>
            <a:ext cx="192425" cy="290079"/>
          </a:xfrm>
          <a:prstGeom prst="rect">
            <a:avLst/>
          </a:prstGeom>
          <a:noFill/>
          <a:ln w="9525">
            <a:noFill/>
            <a:miter lim="800000"/>
          </a:ln>
        </p:spPr>
        <p:txBody>
          <a:bodyPr wrap="none" lIns="95250" tIns="47625" rIns="95250" bIns="47625">
            <a:spAutoFit/>
          </a:bodyPr>
          <a:lstStyle/>
          <a:p>
            <a:pPr defTabSz="942975" eaLnBrk="0" hangingPunct="0">
              <a:lnSpc>
                <a:spcPct val="90000"/>
              </a:lnSpc>
            </a:pPr>
            <a:endParaRPr lang="zh-CN" altLang="zh-CN" sz="1400" b="1">
              <a:solidFill>
                <a:schemeClr val="bg2"/>
              </a:solidFill>
            </a:endParaRPr>
          </a:p>
        </p:txBody>
      </p:sp>
      <p:sp>
        <p:nvSpPr>
          <p:cNvPr id="30" name="Rectangle 30"/>
          <p:cNvSpPr>
            <a:spLocks noChangeArrowheads="1"/>
          </p:cNvSpPr>
          <p:nvPr/>
        </p:nvSpPr>
        <p:spPr bwMode="auto">
          <a:xfrm>
            <a:off x="2475107" y="3960634"/>
            <a:ext cx="456962" cy="815854"/>
          </a:xfrm>
          <a:prstGeom prst="rect">
            <a:avLst/>
          </a:prstGeom>
          <a:solidFill>
            <a:schemeClr val="bg1"/>
          </a:solidFill>
          <a:ln w="12700">
            <a:solidFill>
              <a:srgbClr val="000000"/>
            </a:solidFill>
            <a:miter lim="800000"/>
          </a:ln>
          <a:effectLst/>
        </p:spPr>
        <p:txBody>
          <a:bodyPr wrap="none" anchor="ctr"/>
          <a:lstStyle/>
          <a:p>
            <a:pPr algn="just">
              <a:spcBef>
                <a:spcPct val="20000"/>
              </a:spcBef>
              <a:defRPr/>
            </a:pPr>
            <a:endParaRPr lang="zh-CN" altLang="zh-CN" sz="2000" b="1">
              <a:solidFill>
                <a:schemeClr val="bg2"/>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2" name="AutoShape 34"/>
          <p:cNvSpPr>
            <a:spLocks noChangeArrowheads="1"/>
          </p:cNvSpPr>
          <p:nvPr/>
        </p:nvSpPr>
        <p:spPr bwMode="auto">
          <a:xfrm>
            <a:off x="6919784" y="2416894"/>
            <a:ext cx="3673149" cy="2735611"/>
          </a:xfrm>
          <a:prstGeom prst="triangle">
            <a:avLst>
              <a:gd name="adj" fmla="val 49995"/>
            </a:avLst>
          </a:prstGeom>
          <a:solidFill>
            <a:srgbClr val="FF9933"/>
          </a:solidFill>
          <a:ln w="12700">
            <a:noFill/>
            <a:miter lim="800000"/>
          </a:ln>
        </p:spPr>
        <p:txBody>
          <a:bodyPr wrap="none" anchor="ctr"/>
          <a:lstStyle/>
          <a:p>
            <a:pPr algn="just">
              <a:spcBef>
                <a:spcPct val="20000"/>
              </a:spcBef>
              <a:defRPr/>
            </a:pPr>
            <a:endParaRPr lang="zh-CN" altLang="en-US" sz="2000" b="1">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endParaRPr>
          </a:p>
        </p:txBody>
      </p:sp>
      <p:sp>
        <p:nvSpPr>
          <p:cNvPr id="33" name="Line 35"/>
          <p:cNvSpPr>
            <a:spLocks noChangeShapeType="1"/>
          </p:cNvSpPr>
          <p:nvPr/>
        </p:nvSpPr>
        <p:spPr bwMode="auto">
          <a:xfrm>
            <a:off x="8169288" y="3214388"/>
            <a:ext cx="1307419" cy="1724"/>
          </a:xfrm>
          <a:prstGeom prst="line">
            <a:avLst/>
          </a:prstGeom>
          <a:noFill/>
          <a:ln w="12700">
            <a:solidFill>
              <a:schemeClr val="bg1"/>
            </a:solidFill>
            <a:round/>
          </a:ln>
          <a:effectLst/>
        </p:spPr>
        <p:txBody>
          <a:bodyPr wrap="none" anchor="ctr"/>
          <a:lstStyle/>
          <a:p>
            <a:pPr algn="just">
              <a:spcBef>
                <a:spcPct val="20000"/>
              </a:spcBef>
              <a:defRPr/>
            </a:pPr>
            <a:endParaRPr lang="zh-CN" altLang="en-US" sz="2000" b="1">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endParaRPr>
          </a:p>
        </p:txBody>
      </p:sp>
      <p:sp>
        <p:nvSpPr>
          <p:cNvPr id="34" name="Line 36"/>
          <p:cNvSpPr>
            <a:spLocks noChangeShapeType="1"/>
          </p:cNvSpPr>
          <p:nvPr/>
        </p:nvSpPr>
        <p:spPr bwMode="auto">
          <a:xfrm>
            <a:off x="7373453" y="3679567"/>
            <a:ext cx="2878226" cy="0"/>
          </a:xfrm>
          <a:prstGeom prst="line">
            <a:avLst/>
          </a:prstGeom>
          <a:noFill/>
          <a:ln w="12700">
            <a:solidFill>
              <a:schemeClr val="bg1"/>
            </a:solidFill>
            <a:round/>
          </a:ln>
          <a:effectLst/>
        </p:spPr>
        <p:txBody>
          <a:bodyPr wrap="none" anchor="ctr"/>
          <a:lstStyle/>
          <a:p>
            <a:pPr algn="just">
              <a:spcBef>
                <a:spcPct val="20000"/>
              </a:spcBef>
              <a:defRPr/>
            </a:pPr>
            <a:endParaRPr lang="zh-CN" altLang="en-US" sz="2000" b="1">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endParaRPr>
          </a:p>
        </p:txBody>
      </p:sp>
      <p:sp>
        <p:nvSpPr>
          <p:cNvPr id="35" name="Rectangle 37"/>
          <p:cNvSpPr>
            <a:spLocks noChangeArrowheads="1"/>
          </p:cNvSpPr>
          <p:nvPr/>
        </p:nvSpPr>
        <p:spPr bwMode="auto">
          <a:xfrm>
            <a:off x="8005068" y="2937416"/>
            <a:ext cx="1502579" cy="308160"/>
          </a:xfrm>
          <a:prstGeom prst="rect">
            <a:avLst/>
          </a:prstGeom>
          <a:noFill/>
          <a:ln w="9525">
            <a:noFill/>
            <a:miter lim="800000"/>
          </a:ln>
        </p:spPr>
        <p:txBody>
          <a:bodyPr wrap="square" lIns="87312" tIns="42862" rIns="87312" bIns="42862">
            <a:spAutoFit/>
          </a:bodyPr>
          <a:lstStyle/>
          <a:p>
            <a:pPr algn="ctr" defTabSz="857250" eaLnBrk="0" hangingPunct="0">
              <a:lnSpc>
                <a:spcPct val="90000"/>
              </a:lnSpc>
            </a:pPr>
            <a:r>
              <a:rPr lang="zh-CN" altLang="zh-CN" sz="1600" b="1"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sz="1600" b="1" dirty="0">
                <a:solidFill>
                  <a:schemeClr val="tx1">
                    <a:lumMod val="85000"/>
                    <a:lumOff val="15000"/>
                  </a:schemeClr>
                </a:solidFill>
                <a:latin typeface="微软雅黑" panose="020B0503020204020204" pitchFamily="34" charset="-122"/>
                <a:ea typeface="微软雅黑" panose="020B0503020204020204" pitchFamily="34" charset="-122"/>
              </a:rPr>
              <a:t>政策文件</a:t>
            </a:r>
            <a:endParaRPr 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Rectangle 40"/>
          <p:cNvSpPr>
            <a:spLocks noChangeArrowheads="1"/>
          </p:cNvSpPr>
          <p:nvPr/>
        </p:nvSpPr>
        <p:spPr bwMode="auto">
          <a:xfrm>
            <a:off x="10621552" y="3555726"/>
            <a:ext cx="1252715" cy="363560"/>
          </a:xfrm>
          <a:prstGeom prst="rect">
            <a:avLst/>
          </a:prstGeom>
          <a:noFill/>
          <a:ln w="9525">
            <a:noFill/>
            <a:miter lim="800000"/>
          </a:ln>
        </p:spPr>
        <p:txBody>
          <a:bodyPr wrap="square" lIns="84138" tIns="42862" rIns="84138" bIns="42862">
            <a:spAutoFit/>
          </a:bodyPr>
          <a:lstStyle/>
          <a:p>
            <a:pPr algn="ctr" defTabSz="831850" eaLnBrk="0" hangingPunct="0"/>
            <a:r>
              <a:rPr lang="zh-CN" b="1" dirty="0">
                <a:solidFill>
                  <a:schemeClr val="tx1">
                    <a:lumMod val="85000"/>
                    <a:lumOff val="15000"/>
                  </a:schemeClr>
                </a:solidFill>
                <a:ea typeface="楷体_GB2312" pitchFamily="49" charset="-122"/>
              </a:rPr>
              <a:t>持续改进</a:t>
            </a:r>
            <a:endParaRPr lang="zh-CN" altLang="en-US" b="1" dirty="0">
              <a:solidFill>
                <a:schemeClr val="tx1">
                  <a:lumMod val="85000"/>
                  <a:lumOff val="15000"/>
                </a:schemeClr>
              </a:solidFill>
              <a:ea typeface="楷体_GB2312" pitchFamily="49" charset="-122"/>
            </a:endParaRPr>
          </a:p>
        </p:txBody>
      </p:sp>
      <p:sp>
        <p:nvSpPr>
          <p:cNvPr id="39" name="Line 41"/>
          <p:cNvSpPr>
            <a:spLocks noChangeShapeType="1"/>
          </p:cNvSpPr>
          <p:nvPr/>
        </p:nvSpPr>
        <p:spPr bwMode="auto">
          <a:xfrm>
            <a:off x="9945570" y="2596277"/>
            <a:ext cx="82507" cy="122464"/>
          </a:xfrm>
          <a:prstGeom prst="line">
            <a:avLst/>
          </a:prstGeom>
          <a:noFill/>
          <a:ln w="101600">
            <a:solidFill>
              <a:schemeClr val="bg1"/>
            </a:solidFill>
            <a:round/>
            <a:headEnd type="triangle" w="med" len="med"/>
          </a:ln>
        </p:spPr>
        <p:txBody>
          <a:bodyPr wrap="none" anchor="ctr"/>
          <a:lstStyle/>
          <a:p>
            <a:endParaRPr lang="zh-CN" altLang="en-US"/>
          </a:p>
        </p:txBody>
      </p:sp>
      <p:sp>
        <p:nvSpPr>
          <p:cNvPr id="40" name="Line 43"/>
          <p:cNvSpPr>
            <a:spLocks noChangeShapeType="1"/>
          </p:cNvSpPr>
          <p:nvPr/>
        </p:nvSpPr>
        <p:spPr bwMode="auto">
          <a:xfrm flipV="1">
            <a:off x="7625854" y="2389296"/>
            <a:ext cx="161841" cy="379467"/>
          </a:xfrm>
          <a:prstGeom prst="line">
            <a:avLst/>
          </a:prstGeom>
          <a:noFill/>
          <a:ln w="101600">
            <a:solidFill>
              <a:schemeClr val="bg1"/>
            </a:solidFill>
            <a:round/>
            <a:headEnd type="triangle" w="med" len="med"/>
          </a:ln>
        </p:spPr>
        <p:txBody>
          <a:bodyPr wrap="none" anchor="ctr"/>
          <a:lstStyle/>
          <a:p>
            <a:endParaRPr lang="zh-CN" altLang="en-US"/>
          </a:p>
        </p:txBody>
      </p:sp>
      <p:sp>
        <p:nvSpPr>
          <p:cNvPr id="44" name="Rectangle 26"/>
          <p:cNvSpPr>
            <a:spLocks noChangeArrowheads="1"/>
          </p:cNvSpPr>
          <p:nvPr/>
        </p:nvSpPr>
        <p:spPr bwMode="auto">
          <a:xfrm>
            <a:off x="4083993" y="2872255"/>
            <a:ext cx="939311" cy="288049"/>
          </a:xfrm>
          <a:prstGeom prst="rect">
            <a:avLst/>
          </a:prstGeom>
          <a:noFill/>
          <a:ln w="9525">
            <a:noFill/>
            <a:miter lim="800000"/>
          </a:ln>
        </p:spPr>
        <p:txBody>
          <a:bodyPr lIns="95250" tIns="47625" rIns="95250" bIns="47625">
            <a:spAutoFit/>
          </a:bodyPr>
          <a:lstStyle/>
          <a:p>
            <a:pPr defTabSz="942975" eaLnBrk="0" hangingPunct="0">
              <a:lnSpc>
                <a:spcPct val="90000"/>
              </a:lnSpc>
            </a:pPr>
            <a:r>
              <a:rPr lang="en-US" altLang="zh-CN" sz="1400" b="1">
                <a:solidFill>
                  <a:srgbClr val="777777"/>
                </a:solidFill>
              </a:rPr>
              <a:t>XX</a:t>
            </a:r>
            <a:r>
              <a:rPr lang="zh-CN" altLang="en-US" sz="1400" b="1">
                <a:solidFill>
                  <a:srgbClr val="777777"/>
                </a:solidFill>
              </a:rPr>
              <a:t>制度</a:t>
            </a:r>
            <a:endParaRPr lang="zh-CN" sz="1400" b="1">
              <a:solidFill>
                <a:srgbClr val="777777"/>
              </a:solidFill>
            </a:endParaRPr>
          </a:p>
        </p:txBody>
      </p:sp>
      <p:sp>
        <p:nvSpPr>
          <p:cNvPr id="45" name="Rectangle 26"/>
          <p:cNvSpPr>
            <a:spLocks noChangeArrowheads="1"/>
          </p:cNvSpPr>
          <p:nvPr/>
        </p:nvSpPr>
        <p:spPr bwMode="auto">
          <a:xfrm>
            <a:off x="3055829" y="4321129"/>
            <a:ext cx="939311" cy="290079"/>
          </a:xfrm>
          <a:prstGeom prst="rect">
            <a:avLst/>
          </a:prstGeom>
          <a:noFill/>
          <a:ln w="9525">
            <a:noFill/>
            <a:miter lim="800000"/>
          </a:ln>
        </p:spPr>
        <p:txBody>
          <a:bodyPr lIns="95250" tIns="47625" rIns="95250" bIns="47625">
            <a:spAutoFit/>
          </a:bodyPr>
          <a:lstStyle/>
          <a:p>
            <a:pPr defTabSz="942975" eaLnBrk="0" hangingPunct="0">
              <a:lnSpc>
                <a:spcPct val="90000"/>
              </a:lnSpc>
            </a:pPr>
            <a:r>
              <a:rPr lang="en-US" altLang="zh-CN" sz="1400" b="1">
                <a:solidFill>
                  <a:srgbClr val="777777"/>
                </a:solidFill>
              </a:rPr>
              <a:t>XX</a:t>
            </a:r>
            <a:r>
              <a:rPr lang="zh-CN" altLang="en-US" sz="1400" b="1">
                <a:solidFill>
                  <a:srgbClr val="777777"/>
                </a:solidFill>
              </a:rPr>
              <a:t>规定</a:t>
            </a:r>
            <a:endParaRPr lang="zh-CN" sz="1400" b="1">
              <a:solidFill>
                <a:srgbClr val="777777"/>
              </a:solidFill>
            </a:endParaRPr>
          </a:p>
        </p:txBody>
      </p:sp>
      <p:sp>
        <p:nvSpPr>
          <p:cNvPr id="46" name="Rectangle 26"/>
          <p:cNvSpPr>
            <a:spLocks noChangeArrowheads="1"/>
          </p:cNvSpPr>
          <p:nvPr/>
        </p:nvSpPr>
        <p:spPr bwMode="auto">
          <a:xfrm>
            <a:off x="3322390" y="4854107"/>
            <a:ext cx="939311" cy="288050"/>
          </a:xfrm>
          <a:prstGeom prst="rect">
            <a:avLst/>
          </a:prstGeom>
          <a:noFill/>
          <a:ln w="9525">
            <a:noFill/>
            <a:miter lim="800000"/>
          </a:ln>
        </p:spPr>
        <p:txBody>
          <a:bodyPr lIns="95250" tIns="47625" rIns="95250" bIns="47625">
            <a:spAutoFit/>
          </a:bodyPr>
          <a:lstStyle/>
          <a:p>
            <a:pPr defTabSz="942975" eaLnBrk="0" hangingPunct="0">
              <a:lnSpc>
                <a:spcPct val="90000"/>
              </a:lnSpc>
            </a:pPr>
            <a:r>
              <a:rPr lang="en-US" altLang="zh-CN" sz="1400" b="1">
                <a:solidFill>
                  <a:srgbClr val="777777"/>
                </a:solidFill>
              </a:rPr>
              <a:t>XX</a:t>
            </a:r>
            <a:r>
              <a:rPr lang="zh-CN" altLang="en-US" sz="1400" b="1">
                <a:solidFill>
                  <a:srgbClr val="777777"/>
                </a:solidFill>
              </a:rPr>
              <a:t>通报</a:t>
            </a:r>
            <a:endParaRPr lang="zh-CN" sz="1400" b="1">
              <a:solidFill>
                <a:srgbClr val="777777"/>
              </a:solidFill>
            </a:endParaRPr>
          </a:p>
        </p:txBody>
      </p:sp>
      <p:sp>
        <p:nvSpPr>
          <p:cNvPr id="47" name="Rectangle 25"/>
          <p:cNvSpPr>
            <a:spLocks noChangeArrowheads="1"/>
          </p:cNvSpPr>
          <p:nvPr/>
        </p:nvSpPr>
        <p:spPr bwMode="auto">
          <a:xfrm>
            <a:off x="2018145" y="4174516"/>
            <a:ext cx="1097978" cy="288050"/>
          </a:xfrm>
          <a:prstGeom prst="rect">
            <a:avLst/>
          </a:prstGeom>
          <a:noFill/>
          <a:ln w="9525">
            <a:noFill/>
            <a:miter lim="800000"/>
          </a:ln>
        </p:spPr>
        <p:txBody>
          <a:bodyPr lIns="95250" tIns="47625" rIns="95250" bIns="47625">
            <a:spAutoFit/>
          </a:bodyPr>
          <a:lstStyle/>
          <a:p>
            <a:pPr defTabSz="942975" eaLnBrk="0" hangingPunct="0">
              <a:lnSpc>
                <a:spcPct val="90000"/>
              </a:lnSpc>
            </a:pPr>
            <a:r>
              <a:rPr lang="zh-CN" altLang="en-US" sz="1400" b="1">
                <a:solidFill>
                  <a:srgbClr val="777777"/>
                </a:solidFill>
              </a:rPr>
              <a:t>隐患整改</a:t>
            </a:r>
            <a:endParaRPr lang="zh-CN" sz="1400" b="1">
              <a:solidFill>
                <a:srgbClr val="777777"/>
              </a:solidFill>
            </a:endParaRPr>
          </a:p>
        </p:txBody>
      </p:sp>
      <p:sp>
        <p:nvSpPr>
          <p:cNvPr id="48" name="矩形 47"/>
          <p:cNvSpPr/>
          <p:nvPr/>
        </p:nvSpPr>
        <p:spPr>
          <a:xfrm>
            <a:off x="8295419" y="3339839"/>
            <a:ext cx="1005403" cy="313932"/>
          </a:xfrm>
          <a:prstGeom prst="rect">
            <a:avLst/>
          </a:prstGeom>
          <a:noFill/>
          <a:ln w="9525">
            <a:noFill/>
            <a:miter lim="800000"/>
          </a:ln>
        </p:spPr>
        <p:txBody>
          <a:bodyPr wrap="square" lIns="87312" tIns="42862" rIns="87312" bIns="42862">
            <a:spAutoFit/>
          </a:bodyPr>
          <a:lstStyle/>
          <a:p>
            <a:pPr algn="ctr" defTabSz="857250" eaLnBrk="0" hangingPunct="0">
              <a:lnSpc>
                <a:spcPct val="9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法律法规</a:t>
            </a:r>
            <a:endParaRPr lang="zh-CN"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8037824" y="3746745"/>
            <a:ext cx="1549484" cy="308160"/>
          </a:xfrm>
          <a:prstGeom prst="rect">
            <a:avLst/>
          </a:prstGeom>
          <a:noFill/>
          <a:ln w="9525">
            <a:noFill/>
            <a:miter lim="800000"/>
          </a:ln>
        </p:spPr>
        <p:txBody>
          <a:bodyPr wrap="square" lIns="87312" tIns="42862" rIns="87312" bIns="42862">
            <a:spAutoFit/>
          </a:bodyPr>
          <a:lstStyle/>
          <a:p>
            <a:pPr algn="ctr" defTabSz="857250" eaLnBrk="0" hangingPunct="0">
              <a:lnSpc>
                <a:spcPct val="90000"/>
              </a:lnSpc>
            </a:pP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管理体系</a:t>
            </a:r>
            <a:endParaRPr lang="zh-CN"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8295418" y="4192645"/>
            <a:ext cx="1005403" cy="313932"/>
          </a:xfrm>
          <a:prstGeom prst="rect">
            <a:avLst/>
          </a:prstGeom>
          <a:noFill/>
          <a:ln w="9525">
            <a:noFill/>
            <a:miter lim="800000"/>
          </a:ln>
        </p:spPr>
        <p:txBody>
          <a:bodyPr wrap="square" lIns="87312" tIns="42862" rIns="87312" bIns="42862">
            <a:spAutoFit/>
          </a:bodyPr>
          <a:lstStyle/>
          <a:p>
            <a:pPr algn="ctr" defTabSz="857250" eaLnBrk="0" hangingPunct="0">
              <a:lnSpc>
                <a:spcPct val="90000"/>
              </a:lnSpc>
            </a:pPr>
            <a:r>
              <a:rPr lang="zh-CN" altLang="zh-CN" sz="1600" b="1" dirty="0">
                <a:solidFill>
                  <a:schemeClr val="tx1">
                    <a:lumMod val="85000"/>
                    <a:lumOff val="15000"/>
                  </a:schemeClr>
                </a:solidFill>
                <a:latin typeface="微软雅黑" panose="020B0503020204020204" pitchFamily="34" charset="-122"/>
                <a:ea typeface="微软雅黑" panose="020B0503020204020204" pitchFamily="34" charset="-122"/>
              </a:rPr>
              <a:t>程序文件</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7885051" y="4700536"/>
            <a:ext cx="1826141" cy="313932"/>
          </a:xfrm>
          <a:prstGeom prst="rect">
            <a:avLst/>
          </a:prstGeom>
          <a:noFill/>
          <a:ln w="9525">
            <a:noFill/>
            <a:miter lim="800000"/>
          </a:ln>
        </p:spPr>
        <p:txBody>
          <a:bodyPr wrap="square" lIns="87312" tIns="42862" rIns="87312" bIns="42862">
            <a:spAutoFit/>
          </a:bodyPr>
          <a:lstStyle/>
          <a:p>
            <a:pPr algn="ctr" defTabSz="857250" eaLnBrk="0" hangingPunct="0">
              <a:lnSpc>
                <a:spcPct val="90000"/>
              </a:lnSpc>
            </a:pPr>
            <a:r>
              <a:rPr lang="zh-CN" altLang="zh-CN" sz="1600" b="1" dirty="0">
                <a:solidFill>
                  <a:schemeClr val="tx1">
                    <a:lumMod val="85000"/>
                    <a:lumOff val="15000"/>
                  </a:schemeClr>
                </a:solidFill>
                <a:latin typeface="微软雅黑" panose="020B0503020204020204" pitchFamily="34" charset="-122"/>
                <a:ea typeface="微软雅黑" panose="020B0503020204020204" pitchFamily="34" charset="-122"/>
              </a:rPr>
              <a:t>操作文件和</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指导</a:t>
            </a:r>
            <a:r>
              <a:rPr lang="zh-CN" altLang="zh-CN" sz="1600" b="1" dirty="0">
                <a:solidFill>
                  <a:schemeClr val="tx1">
                    <a:lumMod val="85000"/>
                    <a:lumOff val="15000"/>
                  </a:schemeClr>
                </a:solidFill>
                <a:latin typeface="微软雅黑" panose="020B0503020204020204" pitchFamily="34" charset="-122"/>
                <a:ea typeface="微软雅黑" panose="020B0503020204020204" pitchFamily="34" charset="-122"/>
              </a:rPr>
              <a:t>书</a:t>
            </a:r>
            <a:endParaRPr lang="zh-CN"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Line 36"/>
          <p:cNvSpPr>
            <a:spLocks noChangeShapeType="1"/>
          </p:cNvSpPr>
          <p:nvPr/>
        </p:nvSpPr>
        <p:spPr bwMode="auto">
          <a:xfrm>
            <a:off x="7383884" y="4091496"/>
            <a:ext cx="2878226" cy="0"/>
          </a:xfrm>
          <a:prstGeom prst="line">
            <a:avLst/>
          </a:prstGeom>
          <a:noFill/>
          <a:ln w="12700">
            <a:solidFill>
              <a:schemeClr val="bg1"/>
            </a:solidFill>
            <a:round/>
          </a:ln>
          <a:effectLst/>
        </p:spPr>
        <p:txBody>
          <a:bodyPr wrap="none" anchor="ctr"/>
          <a:lstStyle/>
          <a:p>
            <a:pPr algn="just">
              <a:spcBef>
                <a:spcPct val="20000"/>
              </a:spcBef>
              <a:defRPr/>
            </a:pPr>
            <a:endParaRPr lang="zh-CN" altLang="en-US" sz="2000" b="1">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endParaRPr>
          </a:p>
        </p:txBody>
      </p:sp>
      <p:sp>
        <p:nvSpPr>
          <p:cNvPr id="53" name="Line 36"/>
          <p:cNvSpPr>
            <a:spLocks noChangeShapeType="1"/>
          </p:cNvSpPr>
          <p:nvPr/>
        </p:nvSpPr>
        <p:spPr bwMode="auto">
          <a:xfrm>
            <a:off x="7383884" y="4544424"/>
            <a:ext cx="2878226" cy="0"/>
          </a:xfrm>
          <a:prstGeom prst="line">
            <a:avLst/>
          </a:prstGeom>
          <a:noFill/>
          <a:ln w="12700">
            <a:solidFill>
              <a:schemeClr val="bg1"/>
            </a:solidFill>
            <a:round/>
          </a:ln>
          <a:effectLst/>
        </p:spPr>
        <p:txBody>
          <a:bodyPr wrap="none" anchor="ctr"/>
          <a:lstStyle/>
          <a:p>
            <a:pPr algn="just">
              <a:spcBef>
                <a:spcPct val="20000"/>
              </a:spcBef>
              <a:defRPr/>
            </a:pPr>
            <a:endParaRPr lang="zh-CN" altLang="en-US" sz="2000" b="1">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endParaRPr>
          </a:p>
        </p:txBody>
      </p:sp>
      <p:sp>
        <p:nvSpPr>
          <p:cNvPr id="54" name="矩形 53"/>
          <p:cNvSpPr/>
          <p:nvPr/>
        </p:nvSpPr>
        <p:spPr>
          <a:xfrm>
            <a:off x="0" y="5854700"/>
            <a:ext cx="12192000" cy="1003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箭头: 右 54"/>
          <p:cNvSpPr/>
          <p:nvPr/>
        </p:nvSpPr>
        <p:spPr>
          <a:xfrm>
            <a:off x="5541792" y="3422378"/>
            <a:ext cx="1314028" cy="715066"/>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矩形 55"/>
          <p:cNvSpPr/>
          <p:nvPr/>
        </p:nvSpPr>
        <p:spPr>
          <a:xfrm>
            <a:off x="1200605" y="6204844"/>
            <a:ext cx="5032147" cy="369332"/>
          </a:xfrm>
          <a:prstGeom prst="rect">
            <a:avLst/>
          </a:prstGeom>
        </p:spPr>
        <p:txBody>
          <a:bodyPr wrap="none">
            <a:spAutoFit/>
          </a:bodyPr>
          <a:lstStyle/>
          <a:p>
            <a:pPr hangingPunct="0">
              <a:defRPr/>
            </a:pPr>
            <a:r>
              <a:rPr lang="zh-CN" altLang="en-US" b="1" dirty="0">
                <a:solidFill>
                  <a:schemeClr val="bg1"/>
                </a:solidFill>
                <a:latin typeface="楷体_GB2312" pitchFamily="49" charset="-122"/>
                <a:ea typeface="楷体_GB2312" pitchFamily="49" charset="-122"/>
              </a:rPr>
              <a:t>使安全管理活动更具逻辑性、全面性、预防性。</a:t>
            </a:r>
            <a:endParaRPr lang="zh-CN" altLang="en-US" b="1" dirty="0">
              <a:solidFill>
                <a:schemeClr val="bg1"/>
              </a:solidFill>
              <a:latin typeface="楷体_GB2312" pitchFamily="49" charset="-122"/>
              <a:ea typeface="楷体_GB2312" pitchFamily="49" charset="-122"/>
            </a:endParaRPr>
          </a:p>
        </p:txBody>
      </p:sp>
      <p:sp>
        <p:nvSpPr>
          <p:cNvPr id="57" name="矩形 56"/>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箭头: 五边形 57"/>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7144" b="41469"/>
          <a:stretch>
            <a:fillRect/>
          </a:stretch>
        </p:blipFill>
        <p:spPr>
          <a:xfrm>
            <a:off x="0" y="0"/>
            <a:ext cx="12192000" cy="3365500"/>
          </a:xfrm>
          <a:prstGeom prst="rect">
            <a:avLst/>
          </a:prstGeom>
        </p:spPr>
      </p:pic>
      <p:sp>
        <p:nvSpPr>
          <p:cNvPr id="6" name="矩形 5"/>
          <p:cNvSpPr/>
          <p:nvPr/>
        </p:nvSpPr>
        <p:spPr>
          <a:xfrm>
            <a:off x="1199243" y="1337129"/>
            <a:ext cx="2772228" cy="4717143"/>
          </a:xfrm>
          <a:prstGeom prst="rect">
            <a:avLst/>
          </a:prstGeom>
          <a:solidFill>
            <a:schemeClr val="accent1">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1861457" y="3891588"/>
            <a:ext cx="1447800" cy="830997"/>
          </a:xfrm>
          <a:prstGeom prst="rect">
            <a:avLst/>
          </a:prstGeom>
          <a:noFill/>
        </p:spPr>
        <p:txBody>
          <a:bodyPr wrap="square" rtlCol="0">
            <a:spAutoFit/>
          </a:bodyPr>
          <a:lstStyle/>
          <a:p>
            <a:pPr algn="ctr"/>
            <a:r>
              <a:rPr lang="zh-CN" altLang="en-US" sz="4800" b="1" dirty="0">
                <a:solidFill>
                  <a:srgbClr val="FFC000"/>
                </a:solidFill>
                <a:latin typeface="微软雅黑" panose="020B0503020204020204" pitchFamily="34" charset="-122"/>
                <a:ea typeface="微软雅黑" panose="020B0503020204020204" pitchFamily="34" charset="-122"/>
              </a:rPr>
              <a:t>目录</a:t>
            </a:r>
            <a:endParaRPr lang="zh-CN" altLang="en-US" sz="4800" b="1" dirty="0">
              <a:solidFill>
                <a:srgbClr val="FFC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537607" y="4517908"/>
            <a:ext cx="2095500" cy="1015663"/>
          </a:xfrm>
          <a:prstGeom prst="rect">
            <a:avLst/>
          </a:prstGeom>
          <a:noFill/>
        </p:spPr>
        <p:txBody>
          <a:bodyPr wrap="square" rtlCol="0">
            <a:spAutoFit/>
          </a:bodyPr>
          <a:lstStyle/>
          <a:p>
            <a:pPr algn="ctr"/>
            <a:r>
              <a:rPr lang="en-US" altLang="zh-CN" sz="6000" dirty="0">
                <a:solidFill>
                  <a:schemeClr val="bg1"/>
                </a:solidFill>
                <a:latin typeface="Agency FB" panose="020B0503020202020204" pitchFamily="34" charset="0"/>
              </a:rPr>
              <a:t>content</a:t>
            </a:r>
            <a:endParaRPr lang="zh-CN" altLang="en-US" sz="6000" dirty="0">
              <a:solidFill>
                <a:schemeClr val="bg1"/>
              </a:solidFill>
              <a:latin typeface="Agency FB" panose="020B0503020202020204" pitchFamily="34" charset="0"/>
            </a:endParaRPr>
          </a:p>
        </p:txBody>
      </p:sp>
      <p:grpSp>
        <p:nvGrpSpPr>
          <p:cNvPr id="17" name="组合 16"/>
          <p:cNvGrpSpPr/>
          <p:nvPr/>
        </p:nvGrpSpPr>
        <p:grpSpPr>
          <a:xfrm>
            <a:off x="2036535" y="2143255"/>
            <a:ext cx="1097643" cy="562697"/>
            <a:chOff x="1874157" y="2071861"/>
            <a:chExt cx="1435100" cy="735691"/>
          </a:xfrm>
        </p:grpSpPr>
        <p:sp>
          <p:nvSpPr>
            <p:cNvPr id="9" name="椭圆 8"/>
            <p:cNvSpPr/>
            <p:nvPr/>
          </p:nvSpPr>
          <p:spPr>
            <a:xfrm>
              <a:off x="1874157" y="2071861"/>
              <a:ext cx="108857" cy="108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矩形: 圆角 9"/>
            <p:cNvSpPr/>
            <p:nvPr/>
          </p:nvSpPr>
          <p:spPr>
            <a:xfrm>
              <a:off x="2079171" y="2071861"/>
              <a:ext cx="1230086" cy="10885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874157" y="2277783"/>
              <a:ext cx="108857" cy="108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2" name="矩形: 圆角 11"/>
            <p:cNvSpPr/>
            <p:nvPr/>
          </p:nvSpPr>
          <p:spPr>
            <a:xfrm>
              <a:off x="2079171" y="2277783"/>
              <a:ext cx="1230086" cy="10885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12"/>
            <p:cNvSpPr/>
            <p:nvPr/>
          </p:nvSpPr>
          <p:spPr>
            <a:xfrm>
              <a:off x="1874157" y="2490053"/>
              <a:ext cx="108857" cy="108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4" name="矩形: 圆角 13"/>
            <p:cNvSpPr/>
            <p:nvPr/>
          </p:nvSpPr>
          <p:spPr>
            <a:xfrm>
              <a:off x="2079171" y="2490053"/>
              <a:ext cx="1230086" cy="10885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椭圆 14"/>
            <p:cNvSpPr/>
            <p:nvPr/>
          </p:nvSpPr>
          <p:spPr>
            <a:xfrm>
              <a:off x="1874157" y="2698695"/>
              <a:ext cx="108857" cy="108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6" name="矩形: 圆角 15"/>
            <p:cNvSpPr/>
            <p:nvPr/>
          </p:nvSpPr>
          <p:spPr>
            <a:xfrm>
              <a:off x="2079171" y="2698695"/>
              <a:ext cx="1230086" cy="10885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9" name="矩形 18"/>
          <p:cNvSpPr/>
          <p:nvPr/>
        </p:nvSpPr>
        <p:spPr>
          <a:xfrm>
            <a:off x="5422900" y="4020429"/>
            <a:ext cx="573314" cy="5733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0" name="矩形 19"/>
          <p:cNvSpPr/>
          <p:nvPr/>
        </p:nvSpPr>
        <p:spPr>
          <a:xfrm>
            <a:off x="5422900" y="5027162"/>
            <a:ext cx="573314" cy="5733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1" name="文本框 20"/>
          <p:cNvSpPr txBox="1"/>
          <p:nvPr/>
        </p:nvSpPr>
        <p:spPr>
          <a:xfrm>
            <a:off x="5437414" y="4045476"/>
            <a:ext cx="5588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22" name="文本框 21"/>
          <p:cNvSpPr txBox="1"/>
          <p:nvPr/>
        </p:nvSpPr>
        <p:spPr>
          <a:xfrm>
            <a:off x="5437414" y="5052209"/>
            <a:ext cx="5588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2</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23" name="矩形 22"/>
          <p:cNvSpPr/>
          <p:nvPr/>
        </p:nvSpPr>
        <p:spPr>
          <a:xfrm>
            <a:off x="6304410" y="4020429"/>
            <a:ext cx="3467616" cy="584775"/>
          </a:xfrm>
          <a:prstGeom prst="rect">
            <a:avLst/>
          </a:prstGeom>
        </p:spPr>
        <p:txBody>
          <a:bodyPr wrap="none">
            <a:spAutoFit/>
          </a:bodyPr>
          <a:lstStyle/>
          <a:p>
            <a:pPr eaLnBrk="0" hangingPunct="0"/>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安全管理人的职责</a:t>
            </a:r>
            <a:endParaRPr lang="zh-CN" altLang="en-US" sz="32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304410" y="5025739"/>
            <a:ext cx="3467616" cy="584775"/>
          </a:xfrm>
          <a:prstGeom prst="rect">
            <a:avLst/>
          </a:prstGeom>
        </p:spPr>
        <p:txBody>
          <a:bodyPr wrap="none">
            <a:spAutoFit/>
          </a:bodyPr>
          <a:lstStyle/>
          <a:p>
            <a:pPr eaLnBrk="0" hangingPunct="0"/>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安全管理团队建设</a:t>
            </a:r>
            <a:endParaRPr lang="en-US" altLang="zh-CN" sz="3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blackWhite">
          <a:xfrm>
            <a:off x="1479351" y="1514460"/>
            <a:ext cx="9233298" cy="307777"/>
          </a:xfrm>
          <a:prstGeom prst="rect">
            <a:avLst/>
          </a:prstGeom>
          <a:noFill/>
          <a:ln w="12700" algn="ctr">
            <a:noFill/>
            <a:miter lim="800000"/>
          </a:ln>
        </p:spPr>
        <p:txBody>
          <a:bodyPr wrap="none" lIns="0" tIns="0" rIns="0" bIns="0">
            <a:spAutoFit/>
          </a:bodyPr>
          <a:lstStyle/>
          <a:p>
            <a:pPr algn="ctr" defTabSz="805180" eaLnBrk="0" hangingPunct="0"/>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二是将以往仅满足于完成任务不发生事故的管理定位向价值创造型管理定位转变。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74713" y="437901"/>
            <a:ext cx="6419880" cy="480131"/>
          </a:xfrm>
          <a:prstGeom prst="rect">
            <a:avLst/>
          </a:prstGeom>
          <a:noFill/>
          <a:ln w="9525">
            <a:noFill/>
            <a:miter lim="800000"/>
          </a:ln>
          <a:effectLst/>
        </p:spPr>
        <p:txBody>
          <a:bodyPr vert="horz" wrap="square" lIns="91440" tIns="45720" rIns="91440" bIns="45720" rtlCol="0" anchor="ctr">
            <a:spAutoFit/>
          </a:bodyPr>
          <a:lstStyle/>
          <a:p>
            <a:pPr algn="ctr">
              <a:lnSpc>
                <a:spcPct val="90000"/>
              </a:lnSpc>
              <a:spcBef>
                <a:spcPct val="0"/>
              </a:spcBef>
            </a:pP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每个安全管理人均应努力实现三个转变</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6" name="矩形 5"/>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箭头: 五边形 6"/>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1" name="Picture 5" descr="MQD{MI~6XU_)5}FVA49WM(3"/>
          <p:cNvPicPr>
            <a:picLocks noChangeAspect="1" noChangeArrowheads="1"/>
          </p:cNvPicPr>
          <p:nvPr/>
        </p:nvPicPr>
        <p:blipFill>
          <a:blip r:embed="rId1" cstate="print"/>
          <a:srcRect/>
          <a:stretch>
            <a:fillRect/>
          </a:stretch>
        </p:blipFill>
        <p:spPr bwMode="auto">
          <a:xfrm rot="968305">
            <a:off x="2033186" y="3507040"/>
            <a:ext cx="1583500" cy="1554090"/>
          </a:xfrm>
          <a:prstGeom prst="rect">
            <a:avLst/>
          </a:prstGeom>
          <a:noFill/>
          <a:ln w="9525">
            <a:noFill/>
            <a:miter lim="800000"/>
            <a:headEnd/>
            <a:tailEnd/>
          </a:ln>
        </p:spPr>
      </p:pic>
      <p:pic>
        <p:nvPicPr>
          <p:cNvPr id="12" name="Picture 6" descr="7O@XUXUF0J(_V4RT{]_V_DC"/>
          <p:cNvPicPr>
            <a:picLocks noChangeAspect="1" noChangeArrowheads="1"/>
          </p:cNvPicPr>
          <p:nvPr/>
        </p:nvPicPr>
        <p:blipFill>
          <a:blip r:embed="rId2" cstate="print"/>
          <a:srcRect/>
          <a:stretch>
            <a:fillRect/>
          </a:stretch>
        </p:blipFill>
        <p:spPr bwMode="auto">
          <a:xfrm rot="1598691">
            <a:off x="3702366" y="2711885"/>
            <a:ext cx="1434353" cy="1019385"/>
          </a:xfrm>
          <a:prstGeom prst="rect">
            <a:avLst/>
          </a:prstGeom>
          <a:noFill/>
          <a:ln w="9525">
            <a:noFill/>
            <a:miter lim="800000"/>
            <a:headEnd/>
            <a:tailEnd/>
          </a:ln>
        </p:spPr>
      </p:pic>
      <p:pic>
        <p:nvPicPr>
          <p:cNvPr id="13" name="Picture 8" descr="Z6CZCGX)3G0PFL`}[O5`WGN"/>
          <p:cNvPicPr>
            <a:picLocks noChangeAspect="1" noChangeArrowheads="1"/>
          </p:cNvPicPr>
          <p:nvPr/>
        </p:nvPicPr>
        <p:blipFill>
          <a:blip r:embed="rId3" cstate="print"/>
          <a:srcRect/>
          <a:stretch>
            <a:fillRect/>
          </a:stretch>
        </p:blipFill>
        <p:spPr bwMode="auto">
          <a:xfrm>
            <a:off x="2888402" y="2634266"/>
            <a:ext cx="1361366" cy="1124602"/>
          </a:xfrm>
          <a:prstGeom prst="rect">
            <a:avLst/>
          </a:prstGeom>
          <a:noFill/>
          <a:ln w="9525">
            <a:noFill/>
            <a:miter lim="800000"/>
            <a:headEnd/>
            <a:tailEnd/>
          </a:ln>
        </p:spPr>
      </p:pic>
      <p:pic>
        <p:nvPicPr>
          <p:cNvPr id="14" name="Picture 9" descr="M6%Z$KTZ~@39[J}72X0$[86"/>
          <p:cNvPicPr>
            <a:picLocks noChangeAspect="1" noChangeArrowheads="1"/>
          </p:cNvPicPr>
          <p:nvPr/>
        </p:nvPicPr>
        <p:blipFill>
          <a:blip r:embed="rId4" cstate="print"/>
          <a:srcRect/>
          <a:stretch>
            <a:fillRect/>
          </a:stretch>
        </p:blipFill>
        <p:spPr bwMode="auto">
          <a:xfrm rot="1999184">
            <a:off x="2442547" y="2872296"/>
            <a:ext cx="1362952" cy="953842"/>
          </a:xfrm>
          <a:prstGeom prst="rect">
            <a:avLst/>
          </a:prstGeom>
          <a:noFill/>
          <a:ln w="9525">
            <a:noFill/>
            <a:miter lim="800000"/>
            <a:headEnd/>
            <a:tailEnd/>
          </a:ln>
        </p:spPr>
      </p:pic>
      <p:sp>
        <p:nvSpPr>
          <p:cNvPr id="15" name="Text Box 10"/>
          <p:cNvSpPr txBox="1">
            <a:spLocks noChangeArrowheads="1"/>
          </p:cNvSpPr>
          <p:nvPr/>
        </p:nvSpPr>
        <p:spPr bwMode="blackWhite">
          <a:xfrm rot="1966260">
            <a:off x="2526640" y="3260387"/>
            <a:ext cx="1334393" cy="244929"/>
          </a:xfrm>
          <a:prstGeom prst="rect">
            <a:avLst/>
          </a:prstGeom>
          <a:noFill/>
          <a:ln w="12700" algn="ctr">
            <a:noFill/>
            <a:miter lim="800000"/>
          </a:ln>
        </p:spPr>
        <p:txBody>
          <a:bodyPr lIns="0" tIns="0" rIns="0" bIns="0">
            <a:spAutoFit/>
          </a:bodyPr>
          <a:lstStyle/>
          <a:p>
            <a:pPr algn="ctr" defTabSz="805180" eaLnBrk="0" hangingPunct="0">
              <a:spcBef>
                <a:spcPct val="50000"/>
              </a:spcBef>
            </a:pPr>
            <a:r>
              <a:rPr lang="zh-CN" altLang="en-US" sz="1600">
                <a:solidFill>
                  <a:srgbClr val="B2B2B2"/>
                </a:solidFill>
              </a:rPr>
              <a:t>安全达标先进</a:t>
            </a:r>
            <a:endParaRPr lang="zh-CN" altLang="en-US" sz="1600">
              <a:solidFill>
                <a:srgbClr val="B2B2B2"/>
              </a:solidFill>
            </a:endParaRPr>
          </a:p>
        </p:txBody>
      </p:sp>
      <p:sp>
        <p:nvSpPr>
          <p:cNvPr id="16" name="Text Box 11"/>
          <p:cNvSpPr txBox="1">
            <a:spLocks noChangeArrowheads="1"/>
          </p:cNvSpPr>
          <p:nvPr/>
        </p:nvSpPr>
        <p:spPr bwMode="blackWhite">
          <a:xfrm rot="1573916">
            <a:off x="4330689" y="2879195"/>
            <a:ext cx="926617" cy="244929"/>
          </a:xfrm>
          <a:prstGeom prst="rect">
            <a:avLst/>
          </a:prstGeom>
          <a:noFill/>
          <a:ln w="12700" algn="ctr">
            <a:noFill/>
            <a:miter lim="800000"/>
          </a:ln>
        </p:spPr>
        <p:txBody>
          <a:bodyPr lIns="0" tIns="0" rIns="0" bIns="0">
            <a:spAutoFit/>
          </a:bodyPr>
          <a:lstStyle/>
          <a:p>
            <a:pPr algn="ctr" defTabSz="805180" eaLnBrk="0" hangingPunct="0">
              <a:spcBef>
                <a:spcPct val="50000"/>
              </a:spcBef>
            </a:pPr>
            <a:r>
              <a:rPr lang="zh-CN" altLang="en-US" sz="1600">
                <a:solidFill>
                  <a:srgbClr val="B2B2B2"/>
                </a:solidFill>
              </a:rPr>
              <a:t>生产指标</a:t>
            </a:r>
            <a:endParaRPr lang="zh-CN" altLang="en-US" sz="1600">
              <a:solidFill>
                <a:srgbClr val="B2B2B2"/>
              </a:solidFill>
            </a:endParaRPr>
          </a:p>
        </p:txBody>
      </p:sp>
      <p:pic>
        <p:nvPicPr>
          <p:cNvPr id="17" name="Picture 12" descr="LW4%WMYESLJ1}7WSK8KIJHK"/>
          <p:cNvPicPr>
            <a:picLocks noChangeAspect="1" noChangeArrowheads="1"/>
          </p:cNvPicPr>
          <p:nvPr/>
        </p:nvPicPr>
        <p:blipFill>
          <a:blip r:embed="rId5" cstate="print"/>
          <a:srcRect/>
          <a:stretch>
            <a:fillRect/>
          </a:stretch>
        </p:blipFill>
        <p:spPr bwMode="auto">
          <a:xfrm rot="-1102852">
            <a:off x="3037549" y="3408724"/>
            <a:ext cx="1567633" cy="1343657"/>
          </a:xfrm>
          <a:prstGeom prst="rect">
            <a:avLst/>
          </a:prstGeom>
          <a:noFill/>
          <a:ln w="9525">
            <a:noFill/>
            <a:miter lim="800000"/>
            <a:headEnd/>
            <a:tailEnd/>
          </a:ln>
        </p:spPr>
      </p:pic>
      <p:sp>
        <p:nvSpPr>
          <p:cNvPr id="18" name="Text Box 13"/>
          <p:cNvSpPr txBox="1">
            <a:spLocks noChangeArrowheads="1"/>
          </p:cNvSpPr>
          <p:nvPr/>
        </p:nvSpPr>
        <p:spPr bwMode="blackWhite">
          <a:xfrm rot="-1474446">
            <a:off x="3029616" y="4512400"/>
            <a:ext cx="2500597" cy="538609"/>
          </a:xfrm>
          <a:prstGeom prst="rect">
            <a:avLst/>
          </a:prstGeom>
          <a:noFill/>
          <a:ln w="12700" algn="ctr">
            <a:noFill/>
            <a:miter lim="800000"/>
          </a:ln>
        </p:spPr>
        <p:txBody>
          <a:bodyPr lIns="0" tIns="0" rIns="0" bIns="0">
            <a:spAutoFit/>
          </a:bodyPr>
          <a:lstStyle/>
          <a:p>
            <a:pPr algn="ctr" defTabSz="805180" eaLnBrk="0" hangingPunct="0">
              <a:spcBef>
                <a:spcPct val="50000"/>
              </a:spcBef>
            </a:pPr>
            <a:r>
              <a:rPr lang="zh-CN" altLang="en-US" sz="1400" b="1"/>
              <a:t>领导：今年安全事故指标</a:t>
            </a:r>
            <a:endParaRPr lang="zh-CN" altLang="en-US" sz="1400" b="1"/>
          </a:p>
          <a:p>
            <a:pPr algn="ctr" defTabSz="805180" eaLnBrk="0" hangingPunct="0">
              <a:spcBef>
                <a:spcPct val="50000"/>
              </a:spcBef>
            </a:pPr>
            <a:r>
              <a:rPr lang="zh-CN" altLang="en-US" sz="1400" b="1"/>
              <a:t>总算又完成了</a:t>
            </a:r>
            <a:endParaRPr lang="zh-CN" altLang="en-US" sz="1400" b="1"/>
          </a:p>
        </p:txBody>
      </p:sp>
      <p:sp>
        <p:nvSpPr>
          <p:cNvPr id="30" name="菱形 29"/>
          <p:cNvSpPr/>
          <p:nvPr/>
        </p:nvSpPr>
        <p:spPr>
          <a:xfrm>
            <a:off x="8399435" y="2444388"/>
            <a:ext cx="1323054" cy="1323054"/>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菱形 30"/>
          <p:cNvSpPr/>
          <p:nvPr/>
        </p:nvSpPr>
        <p:spPr>
          <a:xfrm>
            <a:off x="7622199" y="3265390"/>
            <a:ext cx="1323054" cy="1323054"/>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菱形 31"/>
          <p:cNvSpPr/>
          <p:nvPr/>
        </p:nvSpPr>
        <p:spPr>
          <a:xfrm>
            <a:off x="8417853" y="4047006"/>
            <a:ext cx="1323054" cy="1323054"/>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菱形 32"/>
          <p:cNvSpPr/>
          <p:nvPr/>
        </p:nvSpPr>
        <p:spPr>
          <a:xfrm>
            <a:off x="9177536" y="3258726"/>
            <a:ext cx="1323054" cy="1323054"/>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矩形 34"/>
          <p:cNvSpPr/>
          <p:nvPr/>
        </p:nvSpPr>
        <p:spPr>
          <a:xfrm>
            <a:off x="7681612" y="3728841"/>
            <a:ext cx="1114408" cy="369332"/>
          </a:xfrm>
          <a:prstGeom prst="rect">
            <a:avLst/>
          </a:prstGeom>
        </p:spPr>
        <p:txBody>
          <a:bodyPr wrap="none">
            <a:spAutoFit/>
          </a:bodyPr>
          <a:lstStyle/>
          <a:p>
            <a:pPr algn="ctr" defTabSz="805180" eaLnBrk="0" hangingPunct="0">
              <a:spcBef>
                <a:spcPct val="50000"/>
              </a:spcBef>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社会形象</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8405958" y="2898796"/>
            <a:ext cx="1346843" cy="369332"/>
          </a:xfrm>
          <a:prstGeom prst="rect">
            <a:avLst/>
          </a:prstGeom>
        </p:spPr>
        <p:txBody>
          <a:bodyPr wrap="none">
            <a:spAutoFit/>
          </a:bodyPr>
          <a:lstStyle/>
          <a:p>
            <a:pPr algn="ctr" defTabSz="805180" eaLnBrk="0" hangingPunct="0">
              <a:spcBef>
                <a:spcPct val="50000"/>
              </a:spcBef>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员工凝聚力</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9177536" y="3669340"/>
            <a:ext cx="1338828" cy="646331"/>
          </a:xfrm>
          <a:prstGeom prst="rect">
            <a:avLst/>
          </a:prstGeom>
        </p:spPr>
        <p:txBody>
          <a:bodyPr wrap="none">
            <a:spAutoFit/>
          </a:bodyPr>
          <a:lstStyle/>
          <a:p>
            <a:pPr algn="ctr" defTabSz="805180" eaLnBrk="0" hangingPunct="0"/>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员工向心力</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805180" eaLnBrk="0" hangingPunct="0"/>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自豪感</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8407978" y="4515451"/>
            <a:ext cx="1346843" cy="369332"/>
          </a:xfrm>
          <a:prstGeom prst="rect">
            <a:avLst/>
          </a:prstGeom>
        </p:spPr>
        <p:txBody>
          <a:bodyPr wrap="none">
            <a:spAutoFit/>
          </a:bodyPr>
          <a:lstStyle/>
          <a:p>
            <a:pPr algn="ctr" defTabSz="805180" eaLnBrk="0" hangingPunct="0">
              <a:spcBef>
                <a:spcPct val="50000"/>
              </a:spcBef>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品牌影响力</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箭头: 右 38"/>
          <p:cNvSpPr/>
          <p:nvPr/>
        </p:nvSpPr>
        <p:spPr>
          <a:xfrm>
            <a:off x="5588840" y="3431284"/>
            <a:ext cx="1314028" cy="715066"/>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矩形 39"/>
          <p:cNvSpPr/>
          <p:nvPr/>
        </p:nvSpPr>
        <p:spPr>
          <a:xfrm>
            <a:off x="0" y="5854700"/>
            <a:ext cx="12192000" cy="1003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矩形 40"/>
          <p:cNvSpPr/>
          <p:nvPr/>
        </p:nvSpPr>
        <p:spPr>
          <a:xfrm>
            <a:off x="1358900" y="6204983"/>
            <a:ext cx="6647974" cy="369332"/>
          </a:xfrm>
          <a:prstGeom prst="rect">
            <a:avLst/>
          </a:prstGeom>
        </p:spPr>
        <p:txBody>
          <a:bodyPr wrap="none">
            <a:spAutoFit/>
          </a:bodyPr>
          <a:lstStyle/>
          <a:p>
            <a:pPr hangingPunct="0"/>
            <a:r>
              <a:rPr lang="zh-CN" altLang="en-US" b="1" dirty="0">
                <a:solidFill>
                  <a:schemeClr val="bg1"/>
                </a:solidFill>
                <a:ea typeface="楷体_GB2312" pitchFamily="49" charset="-122"/>
              </a:rPr>
              <a:t>卓越的安全管理绩效。使员工更加喜爱工作环境，增加凝聚力。</a:t>
            </a:r>
            <a:endParaRPr lang="zh-CN" altLang="en-US" b="1" dirty="0">
              <a:solidFill>
                <a:schemeClr val="bg1"/>
              </a:solidFill>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70323" y="449526"/>
            <a:ext cx="6419880" cy="480131"/>
          </a:xfrm>
          <a:prstGeom prst="rect">
            <a:avLst/>
          </a:prstGeom>
          <a:noFill/>
          <a:ln w="9525">
            <a:noFill/>
            <a:miter lim="800000"/>
          </a:ln>
          <a:effectLst/>
        </p:spPr>
        <p:txBody>
          <a:bodyPr vert="horz" wrap="square" lIns="91440" tIns="45720" rIns="91440" bIns="45720" rtlCol="0" anchor="ctr">
            <a:spAutoFit/>
          </a:bodyPr>
          <a:lstStyle/>
          <a:p>
            <a:pPr algn="ctr">
              <a:lnSpc>
                <a:spcPct val="90000"/>
              </a:lnSpc>
              <a:spcBef>
                <a:spcPct val="0"/>
              </a:spcBef>
            </a:pP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每个安全管理人均应努力实现三个转变</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6" name="矩形 5"/>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箭头: 五边形 6"/>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2633513" y="1544139"/>
            <a:ext cx="6924973" cy="307777"/>
          </a:xfrm>
          <a:prstGeom prst="rect">
            <a:avLst/>
          </a:prstGeom>
          <a:noFill/>
          <a:ln w="12700" algn="ctr">
            <a:noFill/>
            <a:miter lim="800000"/>
          </a:ln>
        </p:spPr>
        <p:txBody>
          <a:bodyPr wrap="none" lIns="0" tIns="0" rIns="0" bIns="0">
            <a:spAutoFit/>
          </a:bodyPr>
          <a:lstStyle/>
          <a:p>
            <a:pPr algn="ctr" defTabSz="805180" eaLnBrk="0" hangingPunct="0"/>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三是将当前以严格监管为主的管理方式向团队管理方式转变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6"/>
          <p:cNvSpPr txBox="1">
            <a:spLocks noChangeArrowheads="1"/>
          </p:cNvSpPr>
          <p:nvPr/>
        </p:nvSpPr>
        <p:spPr bwMode="auto">
          <a:xfrm>
            <a:off x="3867749" y="2759186"/>
            <a:ext cx="461721" cy="1631216"/>
          </a:xfrm>
          <a:prstGeom prst="rect">
            <a:avLst/>
          </a:prstGeom>
          <a:noFill/>
          <a:ln w="9525">
            <a:noFill/>
            <a:miter lim="800000"/>
          </a:ln>
        </p:spPr>
        <p:txBody>
          <a:bodyPr>
            <a:spAutoFit/>
          </a:bodyPr>
          <a:lstStyle/>
          <a:p>
            <a:r>
              <a:rPr lang="zh-CN" altLang="en-US" sz="2000" b="1">
                <a:solidFill>
                  <a:srgbClr val="000000"/>
                </a:solidFill>
                <a:latin typeface="Calibri" panose="020F0502020204030204" charset="0"/>
              </a:rPr>
              <a:t>工伤事故率</a:t>
            </a:r>
            <a:endParaRPr lang="zh-CN" altLang="en-US" sz="2000" b="1">
              <a:solidFill>
                <a:srgbClr val="000000"/>
              </a:solidFill>
              <a:latin typeface="Calibri" panose="020F0502020204030204" charset="0"/>
            </a:endParaRPr>
          </a:p>
        </p:txBody>
      </p:sp>
      <p:sp>
        <p:nvSpPr>
          <p:cNvPr id="27" name="TextBox 7"/>
          <p:cNvSpPr txBox="1">
            <a:spLocks noChangeArrowheads="1"/>
          </p:cNvSpPr>
          <p:nvPr/>
        </p:nvSpPr>
        <p:spPr bwMode="auto">
          <a:xfrm>
            <a:off x="4261244" y="4706541"/>
            <a:ext cx="928204" cy="369332"/>
          </a:xfrm>
          <a:prstGeom prst="rect">
            <a:avLst/>
          </a:prstGeom>
          <a:noFill/>
          <a:ln w="9525">
            <a:noFill/>
            <a:miter lim="800000"/>
          </a:ln>
        </p:spPr>
        <p:txBody>
          <a:bodyPr>
            <a:spAutoFit/>
          </a:bodyPr>
          <a:lstStyle/>
          <a:p>
            <a:r>
              <a:rPr lang="zh-CN" altLang="en-US" b="1">
                <a:solidFill>
                  <a:srgbClr val="000000"/>
                </a:solidFill>
                <a:latin typeface="Calibri" panose="020F0502020204030204" charset="0"/>
              </a:rPr>
              <a:t>本能</a:t>
            </a:r>
            <a:endParaRPr lang="zh-CN" altLang="en-US" b="1">
              <a:solidFill>
                <a:srgbClr val="000000"/>
              </a:solidFill>
              <a:latin typeface="Calibri" panose="020F0502020204030204" charset="0"/>
            </a:endParaRPr>
          </a:p>
        </p:txBody>
      </p:sp>
      <p:sp>
        <p:nvSpPr>
          <p:cNvPr id="28" name="TextBox 8"/>
          <p:cNvSpPr txBox="1">
            <a:spLocks noChangeArrowheads="1"/>
          </p:cNvSpPr>
          <p:nvPr/>
        </p:nvSpPr>
        <p:spPr bwMode="auto">
          <a:xfrm>
            <a:off x="5157714" y="4732414"/>
            <a:ext cx="928205" cy="369332"/>
          </a:xfrm>
          <a:prstGeom prst="rect">
            <a:avLst/>
          </a:prstGeom>
          <a:noFill/>
          <a:ln w="9525">
            <a:noFill/>
            <a:miter lim="800000"/>
          </a:ln>
        </p:spPr>
        <p:txBody>
          <a:bodyPr>
            <a:spAutoFit/>
          </a:bodyPr>
          <a:lstStyle/>
          <a:p>
            <a:r>
              <a:rPr lang="en-US" altLang="zh-CN" b="1">
                <a:solidFill>
                  <a:schemeClr val="bg1"/>
                </a:solidFill>
                <a:latin typeface="Calibri" panose="020F0502020204030204" charset="0"/>
              </a:rPr>
              <a:t> </a:t>
            </a:r>
            <a:r>
              <a:rPr lang="zh-CN" altLang="en-US" b="1">
                <a:solidFill>
                  <a:srgbClr val="000000"/>
                </a:solidFill>
                <a:latin typeface="Calibri" panose="020F0502020204030204" charset="0"/>
              </a:rPr>
              <a:t>依赖</a:t>
            </a:r>
            <a:endParaRPr lang="zh-CN" altLang="en-US" b="1">
              <a:solidFill>
                <a:srgbClr val="000000"/>
              </a:solidFill>
              <a:latin typeface="Calibri" panose="020F0502020204030204" charset="0"/>
            </a:endParaRPr>
          </a:p>
        </p:txBody>
      </p:sp>
      <p:sp>
        <p:nvSpPr>
          <p:cNvPr id="29" name="TextBox 9"/>
          <p:cNvSpPr txBox="1">
            <a:spLocks noChangeArrowheads="1"/>
          </p:cNvSpPr>
          <p:nvPr/>
        </p:nvSpPr>
        <p:spPr bwMode="auto">
          <a:xfrm>
            <a:off x="6192225" y="4703091"/>
            <a:ext cx="929791" cy="369332"/>
          </a:xfrm>
          <a:prstGeom prst="rect">
            <a:avLst/>
          </a:prstGeom>
          <a:noFill/>
          <a:ln w="9525">
            <a:noFill/>
            <a:miter lim="800000"/>
          </a:ln>
        </p:spPr>
        <p:txBody>
          <a:bodyPr>
            <a:spAutoFit/>
          </a:bodyPr>
          <a:lstStyle/>
          <a:p>
            <a:r>
              <a:rPr lang="zh-CN" altLang="en-US" b="1">
                <a:solidFill>
                  <a:srgbClr val="000000"/>
                </a:solidFill>
                <a:latin typeface="Calibri" panose="020F0502020204030204" charset="0"/>
              </a:rPr>
              <a:t>独立</a:t>
            </a:r>
            <a:endParaRPr lang="zh-CN" altLang="en-US" b="1">
              <a:solidFill>
                <a:srgbClr val="000000"/>
              </a:solidFill>
              <a:latin typeface="Calibri" panose="020F0502020204030204" charset="0"/>
            </a:endParaRPr>
          </a:p>
        </p:txBody>
      </p:sp>
      <p:sp>
        <p:nvSpPr>
          <p:cNvPr id="34" name="TextBox 10"/>
          <p:cNvSpPr txBox="1">
            <a:spLocks noChangeArrowheads="1"/>
          </p:cNvSpPr>
          <p:nvPr/>
        </p:nvSpPr>
        <p:spPr bwMode="auto">
          <a:xfrm>
            <a:off x="7155337" y="4703091"/>
            <a:ext cx="1234432" cy="369332"/>
          </a:xfrm>
          <a:prstGeom prst="rect">
            <a:avLst/>
          </a:prstGeom>
          <a:noFill/>
          <a:ln w="9525">
            <a:noFill/>
            <a:miter lim="800000"/>
          </a:ln>
        </p:spPr>
        <p:txBody>
          <a:bodyPr>
            <a:spAutoFit/>
          </a:bodyPr>
          <a:lstStyle/>
          <a:p>
            <a:r>
              <a:rPr lang="zh-CN" altLang="en-US" b="1">
                <a:solidFill>
                  <a:srgbClr val="000000"/>
                </a:solidFill>
                <a:latin typeface="Calibri" panose="020F0502020204030204" charset="0"/>
              </a:rPr>
              <a:t>互助</a:t>
            </a:r>
            <a:endParaRPr lang="zh-CN" altLang="en-US" b="1">
              <a:solidFill>
                <a:srgbClr val="000000"/>
              </a:solidFill>
              <a:latin typeface="Calibri" panose="020F0502020204030204" charset="0"/>
            </a:endParaRPr>
          </a:p>
        </p:txBody>
      </p:sp>
      <p:pic>
        <p:nvPicPr>
          <p:cNvPr id="42" name="Picture 9"/>
          <p:cNvPicPr>
            <a:picLocks noChangeAspect="1" noChangeArrowheads="1"/>
          </p:cNvPicPr>
          <p:nvPr/>
        </p:nvPicPr>
        <p:blipFill>
          <a:blip r:embed="rId1" cstate="print"/>
          <a:srcRect/>
          <a:stretch>
            <a:fillRect/>
          </a:stretch>
        </p:blipFill>
        <p:spPr bwMode="auto">
          <a:xfrm>
            <a:off x="4173976" y="2393519"/>
            <a:ext cx="4080924" cy="2400990"/>
          </a:xfrm>
          <a:prstGeom prst="rect">
            <a:avLst/>
          </a:prstGeom>
          <a:noFill/>
          <a:ln w="9525">
            <a:noFill/>
            <a:miter lim="800000"/>
            <a:headEnd/>
            <a:tailEnd/>
          </a:ln>
        </p:spPr>
      </p:pic>
      <p:sp>
        <p:nvSpPr>
          <p:cNvPr id="43" name="TextBox 8"/>
          <p:cNvSpPr txBox="1">
            <a:spLocks noChangeArrowheads="1"/>
          </p:cNvSpPr>
          <p:nvPr/>
        </p:nvSpPr>
        <p:spPr bwMode="auto">
          <a:xfrm>
            <a:off x="5338594" y="3281816"/>
            <a:ext cx="1313766" cy="367393"/>
          </a:xfrm>
          <a:prstGeom prst="rect">
            <a:avLst/>
          </a:prstGeom>
          <a:noFill/>
          <a:ln w="9525">
            <a:noFill/>
            <a:miter lim="800000"/>
          </a:ln>
        </p:spPr>
        <p:txBody>
          <a:bodyPr>
            <a:spAutoFit/>
          </a:bodyPr>
          <a:lstStyle/>
          <a:p>
            <a:r>
              <a:rPr lang="zh-CN" altLang="en-US" b="1">
                <a:solidFill>
                  <a:srgbClr val="3333FF"/>
                </a:solidFill>
                <a:latin typeface="Calibri" panose="020F0502020204030204" charset="0"/>
              </a:rPr>
              <a:t>严格监督</a:t>
            </a:r>
            <a:endParaRPr lang="zh-CN" altLang="en-US" b="1">
              <a:solidFill>
                <a:srgbClr val="3333FF"/>
              </a:solidFill>
              <a:latin typeface="Calibri" panose="020F0502020204030204" charset="0"/>
            </a:endParaRPr>
          </a:p>
        </p:txBody>
      </p:sp>
      <p:sp>
        <p:nvSpPr>
          <p:cNvPr id="44" name="TextBox 8"/>
          <p:cNvSpPr txBox="1">
            <a:spLocks noChangeArrowheads="1"/>
          </p:cNvSpPr>
          <p:nvPr/>
        </p:nvSpPr>
        <p:spPr bwMode="auto">
          <a:xfrm>
            <a:off x="6350892" y="3783748"/>
            <a:ext cx="1251886" cy="367392"/>
          </a:xfrm>
          <a:prstGeom prst="rect">
            <a:avLst/>
          </a:prstGeom>
          <a:noFill/>
          <a:ln w="9525">
            <a:noFill/>
            <a:miter lim="800000"/>
          </a:ln>
        </p:spPr>
        <p:txBody>
          <a:bodyPr>
            <a:spAutoFit/>
          </a:bodyPr>
          <a:lstStyle/>
          <a:p>
            <a:r>
              <a:rPr lang="zh-CN" altLang="en-US" b="1">
                <a:solidFill>
                  <a:srgbClr val="3333FF"/>
                </a:solidFill>
                <a:latin typeface="Calibri" panose="020F0502020204030204" charset="0"/>
              </a:rPr>
              <a:t>自律管理</a:t>
            </a:r>
            <a:endParaRPr lang="zh-CN" altLang="en-US" b="1">
              <a:solidFill>
                <a:srgbClr val="3333FF"/>
              </a:solidFill>
              <a:latin typeface="Calibri" panose="020F0502020204030204" charset="0"/>
            </a:endParaRPr>
          </a:p>
        </p:txBody>
      </p:sp>
      <p:sp>
        <p:nvSpPr>
          <p:cNvPr id="45" name="TextBox 8"/>
          <p:cNvSpPr txBox="1">
            <a:spLocks noChangeArrowheads="1"/>
          </p:cNvSpPr>
          <p:nvPr/>
        </p:nvSpPr>
        <p:spPr bwMode="auto">
          <a:xfrm>
            <a:off x="7290203" y="4042475"/>
            <a:ext cx="1405793" cy="367392"/>
          </a:xfrm>
          <a:prstGeom prst="rect">
            <a:avLst/>
          </a:prstGeom>
          <a:noFill/>
          <a:ln w="9525">
            <a:noFill/>
            <a:miter lim="800000"/>
          </a:ln>
        </p:spPr>
        <p:txBody>
          <a:bodyPr>
            <a:spAutoFit/>
          </a:bodyPr>
          <a:lstStyle/>
          <a:p>
            <a:r>
              <a:rPr lang="zh-CN" altLang="en-US" b="1">
                <a:solidFill>
                  <a:srgbClr val="3333FF"/>
                </a:solidFill>
                <a:latin typeface="Calibri" panose="020F0502020204030204" charset="0"/>
              </a:rPr>
              <a:t>团队管理</a:t>
            </a:r>
            <a:endParaRPr lang="zh-CN" altLang="en-US" b="1">
              <a:solidFill>
                <a:srgbClr val="3333FF"/>
              </a:solidFill>
              <a:latin typeface="Calibri" panose="020F0502020204030204" charset="0"/>
            </a:endParaRPr>
          </a:p>
        </p:txBody>
      </p:sp>
      <p:sp>
        <p:nvSpPr>
          <p:cNvPr id="46" name="TextBox 8"/>
          <p:cNvSpPr txBox="1">
            <a:spLocks noChangeArrowheads="1"/>
          </p:cNvSpPr>
          <p:nvPr/>
        </p:nvSpPr>
        <p:spPr bwMode="auto">
          <a:xfrm>
            <a:off x="4304084" y="2341774"/>
            <a:ext cx="1285206" cy="367392"/>
          </a:xfrm>
          <a:prstGeom prst="rect">
            <a:avLst/>
          </a:prstGeom>
          <a:noFill/>
          <a:ln w="9525">
            <a:noFill/>
            <a:miter lim="800000"/>
          </a:ln>
        </p:spPr>
        <p:txBody>
          <a:bodyPr>
            <a:spAutoFit/>
          </a:bodyPr>
          <a:lstStyle/>
          <a:p>
            <a:r>
              <a:rPr lang="zh-CN" altLang="en-US" b="1">
                <a:solidFill>
                  <a:srgbClr val="3333FF"/>
                </a:solidFill>
                <a:latin typeface="Calibri" panose="020F0502020204030204" charset="0"/>
              </a:rPr>
              <a:t>自然本能</a:t>
            </a:r>
            <a:endParaRPr lang="zh-CN" altLang="en-US" b="1">
              <a:solidFill>
                <a:srgbClr val="3333FF"/>
              </a:solidFill>
              <a:latin typeface="Calibri" panose="020F0502020204030204" charset="0"/>
            </a:endParaRPr>
          </a:p>
        </p:txBody>
      </p:sp>
      <p:sp>
        <p:nvSpPr>
          <p:cNvPr id="47" name="Text Box 13"/>
          <p:cNvSpPr txBox="1">
            <a:spLocks noChangeArrowheads="1"/>
          </p:cNvSpPr>
          <p:nvPr/>
        </p:nvSpPr>
        <p:spPr bwMode="auto">
          <a:xfrm>
            <a:off x="5694010" y="5067035"/>
            <a:ext cx="1507340" cy="369332"/>
          </a:xfrm>
          <a:prstGeom prst="rect">
            <a:avLst/>
          </a:prstGeom>
          <a:noFill/>
          <a:ln w="9525" algn="ctr">
            <a:noFill/>
            <a:miter lim="800000"/>
          </a:ln>
        </p:spPr>
        <p:txBody>
          <a:bodyPr>
            <a:spAutoFit/>
          </a:bodyPr>
          <a:lstStyle/>
          <a:p>
            <a:pPr>
              <a:spcBef>
                <a:spcPct val="50000"/>
              </a:spcBef>
            </a:pPr>
            <a:r>
              <a:rPr lang="zh-CN" altLang="en-US" b="1">
                <a:solidFill>
                  <a:srgbClr val="000000"/>
                </a:solidFill>
                <a:latin typeface="Times New Roman" panose="02020603050405020304" pitchFamily="18" charset="0"/>
              </a:rPr>
              <a:t>管理水平</a:t>
            </a:r>
            <a:endParaRPr lang="zh-CN" altLang="en-US" b="1">
              <a:solidFill>
                <a:srgbClr val="000000"/>
              </a:solidFill>
              <a:latin typeface="Times New Roman" panose="02020603050405020304" pitchFamily="18" charset="0"/>
            </a:endParaRPr>
          </a:p>
        </p:txBody>
      </p:sp>
      <p:sp>
        <p:nvSpPr>
          <p:cNvPr id="48" name="Text Box 14"/>
          <p:cNvSpPr txBox="1">
            <a:spLocks noChangeArrowheads="1"/>
          </p:cNvSpPr>
          <p:nvPr/>
        </p:nvSpPr>
        <p:spPr bwMode="auto">
          <a:xfrm>
            <a:off x="7977484" y="5013457"/>
            <a:ext cx="672750" cy="369332"/>
          </a:xfrm>
          <a:prstGeom prst="rect">
            <a:avLst/>
          </a:prstGeom>
          <a:noFill/>
          <a:ln w="9525" algn="ctr">
            <a:noFill/>
            <a:miter lim="800000"/>
          </a:ln>
        </p:spPr>
        <p:txBody>
          <a:bodyPr>
            <a:spAutoFit/>
          </a:bodyPr>
          <a:lstStyle/>
          <a:p>
            <a:pPr>
              <a:spcBef>
                <a:spcPct val="50000"/>
              </a:spcBef>
            </a:pPr>
            <a:r>
              <a:rPr lang="zh-CN" altLang="en-US" b="1" dirty="0">
                <a:solidFill>
                  <a:srgbClr val="3333FF"/>
                </a:solidFill>
                <a:latin typeface="Times New Roman" panose="02020603050405020304" pitchFamily="18" charset="0"/>
              </a:rPr>
              <a:t>高</a:t>
            </a:r>
            <a:endParaRPr lang="zh-CN" altLang="en-US" b="1" dirty="0">
              <a:solidFill>
                <a:srgbClr val="3333FF"/>
              </a:solidFill>
              <a:latin typeface="Times New Roman" panose="02020603050405020304" pitchFamily="18" charset="0"/>
            </a:endParaRPr>
          </a:p>
        </p:txBody>
      </p:sp>
      <p:sp>
        <p:nvSpPr>
          <p:cNvPr id="49" name="Text Box 15"/>
          <p:cNvSpPr txBox="1">
            <a:spLocks noChangeArrowheads="1"/>
          </p:cNvSpPr>
          <p:nvPr/>
        </p:nvSpPr>
        <p:spPr bwMode="auto">
          <a:xfrm>
            <a:off x="4050216" y="5104981"/>
            <a:ext cx="604523" cy="369332"/>
          </a:xfrm>
          <a:prstGeom prst="rect">
            <a:avLst/>
          </a:prstGeom>
          <a:noFill/>
          <a:ln w="9525" algn="ctr">
            <a:noFill/>
            <a:miter lim="800000"/>
          </a:ln>
        </p:spPr>
        <p:txBody>
          <a:bodyPr>
            <a:spAutoFit/>
          </a:bodyPr>
          <a:lstStyle/>
          <a:p>
            <a:pPr algn="ctr">
              <a:spcBef>
                <a:spcPct val="50000"/>
              </a:spcBef>
            </a:pPr>
            <a:r>
              <a:rPr lang="zh-CN" altLang="en-US" b="1">
                <a:solidFill>
                  <a:srgbClr val="3333FF"/>
                </a:solidFill>
                <a:latin typeface="Times New Roman" panose="02020603050405020304" pitchFamily="18" charset="0"/>
              </a:rPr>
              <a:t>低</a:t>
            </a:r>
            <a:endParaRPr lang="zh-CN" altLang="en-US" b="1">
              <a:solidFill>
                <a:srgbClr val="3333FF"/>
              </a:solidFill>
              <a:latin typeface="Times New Roman" panose="02020603050405020304" pitchFamily="18" charset="0"/>
            </a:endParaRPr>
          </a:p>
        </p:txBody>
      </p:sp>
      <p:sp>
        <p:nvSpPr>
          <p:cNvPr id="50" name="AutoShape 16"/>
          <p:cNvSpPr>
            <a:spLocks noChangeArrowheads="1"/>
          </p:cNvSpPr>
          <p:nvPr/>
        </p:nvSpPr>
        <p:spPr bwMode="auto">
          <a:xfrm>
            <a:off x="7142894" y="5165524"/>
            <a:ext cx="509323" cy="148337"/>
          </a:xfrm>
          <a:prstGeom prst="rightArrow">
            <a:avLst>
              <a:gd name="adj1" fmla="val 50000"/>
              <a:gd name="adj2" fmla="val 93314"/>
            </a:avLst>
          </a:prstGeom>
          <a:solidFill>
            <a:schemeClr val="accent4"/>
          </a:solidFill>
          <a:ln w="9525" algn="ctr">
            <a:noFill/>
            <a:miter lim="800000"/>
          </a:ln>
        </p:spPr>
        <p:txBody>
          <a:bodyPr wrap="none" anchor="ctr"/>
          <a:lstStyle/>
          <a:p>
            <a:endParaRPr lang="zh-CN" altLang="en-US"/>
          </a:p>
        </p:txBody>
      </p:sp>
      <p:sp>
        <p:nvSpPr>
          <p:cNvPr id="51" name="AutoShape 17"/>
          <p:cNvSpPr>
            <a:spLocks noChangeArrowheads="1"/>
          </p:cNvSpPr>
          <p:nvPr/>
        </p:nvSpPr>
        <p:spPr bwMode="auto">
          <a:xfrm>
            <a:off x="4734073" y="5198123"/>
            <a:ext cx="525188" cy="150061"/>
          </a:xfrm>
          <a:prstGeom prst="leftArrow">
            <a:avLst>
              <a:gd name="adj1" fmla="val 50000"/>
              <a:gd name="adj2" fmla="val 95115"/>
            </a:avLst>
          </a:prstGeom>
          <a:solidFill>
            <a:schemeClr val="accent4"/>
          </a:solidFill>
          <a:ln w="9525" algn="ctr">
            <a:noFill/>
            <a:miter lim="800000"/>
          </a:ln>
        </p:spPr>
        <p:txBody>
          <a:bodyPr wrap="none" anchor="ctr"/>
          <a:lstStyle/>
          <a:p>
            <a:endParaRPr lang="zh-CN" altLang="en-US"/>
          </a:p>
        </p:txBody>
      </p:sp>
      <p:sp>
        <p:nvSpPr>
          <p:cNvPr id="52" name="Line 19"/>
          <p:cNvSpPr>
            <a:spLocks noChangeShapeType="1"/>
          </p:cNvSpPr>
          <p:nvPr/>
        </p:nvSpPr>
        <p:spPr bwMode="blackWhite">
          <a:xfrm>
            <a:off x="5727330" y="2745388"/>
            <a:ext cx="1296312" cy="838277"/>
          </a:xfrm>
          <a:prstGeom prst="line">
            <a:avLst/>
          </a:prstGeom>
          <a:noFill/>
          <a:ln w="57150">
            <a:solidFill>
              <a:srgbClr val="FF0000"/>
            </a:solidFill>
            <a:round/>
            <a:tailEnd type="triangle" w="med" len="med"/>
          </a:ln>
        </p:spPr>
        <p:txBody>
          <a:bodyPr lIns="0" tIns="0" rIns="0" bIns="0" anchor="ctr"/>
          <a:lstStyle/>
          <a:p>
            <a:endParaRPr lang="zh-CN" altLang="en-US"/>
          </a:p>
        </p:txBody>
      </p:sp>
      <p:sp>
        <p:nvSpPr>
          <p:cNvPr id="53" name="矩形 52"/>
          <p:cNvSpPr/>
          <p:nvPr/>
        </p:nvSpPr>
        <p:spPr>
          <a:xfrm>
            <a:off x="0" y="5854700"/>
            <a:ext cx="12192000" cy="1003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1565559" y="6066815"/>
            <a:ext cx="5724644" cy="646331"/>
          </a:xfrm>
          <a:prstGeom prst="rect">
            <a:avLst/>
          </a:prstGeom>
        </p:spPr>
        <p:txBody>
          <a:bodyPr wrap="none">
            <a:spAutoFit/>
          </a:bodyPr>
          <a:lstStyle/>
          <a:p>
            <a:pPr hangingPunct="0"/>
            <a:r>
              <a:rPr lang="zh-CN" altLang="en-US" b="1" dirty="0">
                <a:solidFill>
                  <a:schemeClr val="bg1"/>
                </a:solidFill>
                <a:ea typeface="楷体_GB2312" pitchFamily="49" charset="-122"/>
              </a:rPr>
              <a:t>不再过多地靠监督和考核。</a:t>
            </a:r>
            <a:endParaRPr lang="zh-CN" altLang="en-US" b="1" dirty="0">
              <a:solidFill>
                <a:schemeClr val="bg1"/>
              </a:solidFill>
              <a:ea typeface="楷体_GB2312" pitchFamily="49" charset="-122"/>
            </a:endParaRPr>
          </a:p>
          <a:p>
            <a:pPr hangingPunct="0"/>
            <a:r>
              <a:rPr lang="zh-CN" altLang="en-US" b="1" dirty="0">
                <a:solidFill>
                  <a:schemeClr val="bg1"/>
                </a:solidFill>
                <a:ea typeface="楷体_GB2312" pitchFamily="49" charset="-122"/>
              </a:rPr>
              <a:t>工作自律，并能关注团队成员，相互提醒，相互协作。</a:t>
            </a:r>
            <a:endParaRPr lang="zh-CN" altLang="en-US" b="1" dirty="0">
              <a:solidFill>
                <a:schemeClr val="bg1"/>
              </a:solidFill>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t="13810" b="17010"/>
          <a:stretch>
            <a:fillRect/>
          </a:stretch>
        </p:blipFill>
        <p:spPr>
          <a:xfrm>
            <a:off x="0" y="1226457"/>
            <a:ext cx="12204700" cy="5631543"/>
          </a:xfrm>
          <a:prstGeom prst="rect">
            <a:avLst/>
          </a:prstGeom>
        </p:spPr>
      </p:pic>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Rectangle 4"/>
          <p:cNvSpPr>
            <a:spLocks noChangeArrowheads="1"/>
          </p:cNvSpPr>
          <p:nvPr/>
        </p:nvSpPr>
        <p:spPr bwMode="auto">
          <a:xfrm>
            <a:off x="884283" y="470916"/>
            <a:ext cx="7772400" cy="480131"/>
          </a:xfrm>
          <a:prstGeom prst="rect">
            <a:avLst/>
          </a:prstGeom>
          <a:noFill/>
          <a:ln w="9525">
            <a:noFill/>
            <a:miter lim="800000"/>
          </a:ln>
          <a:effectLst/>
        </p:spPr>
        <p:txBody>
          <a:bodyPr vert="horz" wrap="square" lIns="91440" tIns="45720" rIns="91440" bIns="45720" rtlCol="0" anchor="ctr">
            <a:spAutoFit/>
          </a:bodyPr>
          <a:lstStyle/>
          <a:p>
            <a:pPr>
              <a:lnSpc>
                <a:spcPct val="90000"/>
              </a:lnSpc>
              <a:spcBef>
                <a:spcPct val="0"/>
              </a:spcBef>
            </a:pP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你怎么理解杜邦公司的安全管理理论？</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10" name="矩形 9"/>
          <p:cNvSpPr/>
          <p:nvPr/>
        </p:nvSpPr>
        <p:spPr>
          <a:xfrm>
            <a:off x="0" y="1226456"/>
            <a:ext cx="12192000" cy="5631544"/>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圆角 10"/>
          <p:cNvSpPr/>
          <p:nvPr/>
        </p:nvSpPr>
        <p:spPr>
          <a:xfrm>
            <a:off x="464458" y="1683657"/>
            <a:ext cx="4949372" cy="609600"/>
          </a:xfrm>
          <a:prstGeom prst="roundRect">
            <a:avLst>
              <a:gd name="adj" fmla="val 714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圆角 11"/>
          <p:cNvSpPr/>
          <p:nvPr/>
        </p:nvSpPr>
        <p:spPr>
          <a:xfrm>
            <a:off x="464457" y="2688582"/>
            <a:ext cx="4949372" cy="609600"/>
          </a:xfrm>
          <a:prstGeom prst="roundRect">
            <a:avLst>
              <a:gd name="adj" fmla="val 714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圆角 12"/>
          <p:cNvSpPr/>
          <p:nvPr/>
        </p:nvSpPr>
        <p:spPr>
          <a:xfrm>
            <a:off x="464457" y="3693507"/>
            <a:ext cx="4949372" cy="609600"/>
          </a:xfrm>
          <a:prstGeom prst="roundRect">
            <a:avLst>
              <a:gd name="adj" fmla="val 714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圆角 13"/>
          <p:cNvSpPr/>
          <p:nvPr/>
        </p:nvSpPr>
        <p:spPr>
          <a:xfrm>
            <a:off x="464457" y="4698432"/>
            <a:ext cx="4949372" cy="609600"/>
          </a:xfrm>
          <a:prstGeom prst="roundRect">
            <a:avLst>
              <a:gd name="adj" fmla="val 714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圆角 14"/>
          <p:cNvSpPr/>
          <p:nvPr/>
        </p:nvSpPr>
        <p:spPr>
          <a:xfrm>
            <a:off x="464456" y="5703356"/>
            <a:ext cx="4949373" cy="609600"/>
          </a:xfrm>
          <a:prstGeom prst="roundRect">
            <a:avLst>
              <a:gd name="adj" fmla="val 714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矩形 25"/>
          <p:cNvSpPr/>
          <p:nvPr/>
        </p:nvSpPr>
        <p:spPr>
          <a:xfrm>
            <a:off x="1317770" y="1802244"/>
            <a:ext cx="3185487"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所有安全事故都是可以预防的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圆角 26"/>
          <p:cNvSpPr/>
          <p:nvPr/>
        </p:nvSpPr>
        <p:spPr>
          <a:xfrm>
            <a:off x="6778170" y="1682110"/>
            <a:ext cx="4949372" cy="609600"/>
          </a:xfrm>
          <a:prstGeom prst="roundRect">
            <a:avLst>
              <a:gd name="adj" fmla="val 714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圆角 27"/>
          <p:cNvSpPr/>
          <p:nvPr/>
        </p:nvSpPr>
        <p:spPr>
          <a:xfrm>
            <a:off x="6778169" y="2687035"/>
            <a:ext cx="4949372" cy="609600"/>
          </a:xfrm>
          <a:prstGeom prst="roundRect">
            <a:avLst>
              <a:gd name="adj" fmla="val 714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矩形: 圆角 28"/>
          <p:cNvSpPr/>
          <p:nvPr/>
        </p:nvSpPr>
        <p:spPr>
          <a:xfrm>
            <a:off x="6778169" y="3691960"/>
            <a:ext cx="4949372" cy="609600"/>
          </a:xfrm>
          <a:prstGeom prst="roundRect">
            <a:avLst>
              <a:gd name="adj" fmla="val 714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矩形: 圆角 29"/>
          <p:cNvSpPr/>
          <p:nvPr/>
        </p:nvSpPr>
        <p:spPr>
          <a:xfrm>
            <a:off x="6778169" y="4696885"/>
            <a:ext cx="4949372" cy="609600"/>
          </a:xfrm>
          <a:prstGeom prst="roundRect">
            <a:avLst>
              <a:gd name="adj" fmla="val 714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矩形: 圆角 30"/>
          <p:cNvSpPr/>
          <p:nvPr/>
        </p:nvSpPr>
        <p:spPr>
          <a:xfrm>
            <a:off x="6778168" y="5701809"/>
            <a:ext cx="4949373" cy="609600"/>
          </a:xfrm>
          <a:prstGeom prst="roundRect">
            <a:avLst>
              <a:gd name="adj" fmla="val 714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矩形 31"/>
          <p:cNvSpPr/>
          <p:nvPr/>
        </p:nvSpPr>
        <p:spPr>
          <a:xfrm>
            <a:off x="1115566" y="2808716"/>
            <a:ext cx="364715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各级管理层对各自的安全直接负责</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1115566" y="3813640"/>
            <a:ext cx="364715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所有的安全操作隐患是可以控制的</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1548599" y="4850443"/>
            <a:ext cx="272382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安全是被雇佣的员工条件</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1317768" y="5855368"/>
            <a:ext cx="3185487"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员工必须接受严格的安全培训</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7650506" y="1803581"/>
            <a:ext cx="2954655"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各级主管必须进行安全检查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7650507" y="2802704"/>
            <a:ext cx="2954655"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发现安全隐患必须及时更正</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7198444" y="3812093"/>
            <a:ext cx="4108817"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工作外的安全与工作时的安全同样重要</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7645999" y="4850443"/>
            <a:ext cx="3185487"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良好的安全就是一门好的生意</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7881338" y="5855368"/>
            <a:ext cx="2492990"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员工的直接参与是关键</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1452" b="10545"/>
          <a:stretch>
            <a:fillRect/>
          </a:stretch>
        </p:blipFill>
        <p:spPr>
          <a:xfrm>
            <a:off x="0" y="2038350"/>
            <a:ext cx="4738511" cy="2781299"/>
          </a:xfrm>
          <a:prstGeom prst="rect">
            <a:avLst/>
          </a:prstGeom>
        </p:spPr>
      </p:pic>
      <p:sp>
        <p:nvSpPr>
          <p:cNvPr id="5" name="矩形 4"/>
          <p:cNvSpPr/>
          <p:nvPr/>
        </p:nvSpPr>
        <p:spPr>
          <a:xfrm>
            <a:off x="2832101" y="2756806"/>
            <a:ext cx="1906410" cy="13443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4738510" y="2756806"/>
            <a:ext cx="7453490" cy="13443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9" name="文本框 8"/>
          <p:cNvSpPr txBox="1"/>
          <p:nvPr/>
        </p:nvSpPr>
        <p:spPr>
          <a:xfrm>
            <a:off x="2832101" y="3136611"/>
            <a:ext cx="1906410" cy="584775"/>
          </a:xfrm>
          <a:prstGeom prst="rect">
            <a:avLst/>
          </a:prstGeom>
          <a:noFill/>
        </p:spPr>
        <p:txBody>
          <a:bodyPr wrap="square" rtlCol="0">
            <a:spAutoFit/>
          </a:bodyPr>
          <a:lstStyle/>
          <a:p>
            <a:pPr algn="ct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第二部分</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6096000" y="3075055"/>
            <a:ext cx="4288353" cy="707886"/>
          </a:xfrm>
          <a:prstGeom prst="rect">
            <a:avLst/>
          </a:prstGeom>
        </p:spPr>
        <p:txBody>
          <a:bodyPr wrap="none">
            <a:spAutoFit/>
          </a:bodyPr>
          <a:lstStyle/>
          <a:p>
            <a:pPr eaLnBrk="0" hangingPunct="0"/>
            <a:r>
              <a:rPr lang="zh-CN" altLang="en-US" sz="4000" b="1" dirty="0">
                <a:solidFill>
                  <a:schemeClr val="bg1"/>
                </a:solidFill>
                <a:latin typeface="微软雅黑" panose="020B0503020204020204" pitchFamily="34" charset="-122"/>
                <a:ea typeface="微软雅黑" panose="020B0503020204020204" pitchFamily="34" charset="-122"/>
              </a:rPr>
              <a:t>安全管理团队建设</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glitter pattern="hexagon"/>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0847" y="-87530"/>
            <a:ext cx="2244182" cy="4659531"/>
          </a:xfrm>
          <a:prstGeom prst="rect">
            <a:avLst/>
          </a:prstGeom>
        </p:spPr>
      </p:pic>
      <p:sp>
        <p:nvSpPr>
          <p:cNvPr id="6" name="矩形 5"/>
          <p:cNvSpPr/>
          <p:nvPr/>
        </p:nvSpPr>
        <p:spPr>
          <a:xfrm>
            <a:off x="667654" y="4572001"/>
            <a:ext cx="2714173" cy="5950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3381827" y="3718076"/>
            <a:ext cx="2714173" cy="5950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6096000" y="2864152"/>
            <a:ext cx="2714173" cy="5950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8810173" y="2010228"/>
            <a:ext cx="2714173" cy="5950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1162965" y="4669489"/>
            <a:ext cx="1723550" cy="400110"/>
          </a:xfrm>
          <a:prstGeom prst="rect">
            <a:avLst/>
          </a:prstGeom>
        </p:spPr>
        <p:txBody>
          <a:bodyPr wrap="none">
            <a:spAutoFit/>
          </a:bodyPr>
          <a:lstStyle/>
          <a:p>
            <a:pPr lvl="0" algn="ctr">
              <a:defRPr/>
            </a:pPr>
            <a:r>
              <a:rPr lang="zh-CN" altLang="en-US" sz="2000" b="1" kern="0" dirty="0">
                <a:solidFill>
                  <a:schemeClr val="bg1"/>
                </a:solidFill>
                <a:latin typeface="微软雅黑" panose="020B0503020204020204" pitchFamily="34" charset="-122"/>
                <a:ea typeface="微软雅黑" panose="020B0503020204020204" pitchFamily="34" charset="-122"/>
              </a:rPr>
              <a:t>自然本能阶段</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667654" y="5394481"/>
            <a:ext cx="3164117" cy="1249188"/>
          </a:xfrm>
          <a:prstGeom prst="rect">
            <a:avLst/>
          </a:prstGeom>
        </p:spPr>
        <p:txBody>
          <a:bodyPr wrap="square">
            <a:spAutoFit/>
          </a:bodyPr>
          <a:lstStyle/>
          <a:p>
            <a:pPr lvl="0">
              <a:lnSpc>
                <a:spcPct val="120000"/>
              </a:lnSpc>
              <a:defRPr/>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1.</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没有约束机制；</a:t>
            </a:r>
            <a:endPar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lnSpc>
                <a:spcPct val="120000"/>
              </a:lnSpc>
              <a:defRPr/>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2.</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安全管理只是安全部门的事；</a:t>
            </a:r>
            <a:endPar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lnSpc>
                <a:spcPct val="120000"/>
              </a:lnSpc>
              <a:defRPr/>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3.</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员工本能保护自己；</a:t>
            </a:r>
            <a:endPar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lnSpc>
                <a:spcPct val="120000"/>
              </a:lnSpc>
              <a:defRPr/>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4.</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事故发生风险非常高。</a:t>
            </a:r>
            <a:endPar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877138" y="3815564"/>
            <a:ext cx="1723550" cy="400110"/>
          </a:xfrm>
          <a:prstGeom prst="rect">
            <a:avLst/>
          </a:prstGeom>
        </p:spPr>
        <p:txBody>
          <a:bodyPr wrap="none">
            <a:spAutoFit/>
          </a:bodyPr>
          <a:lstStyle/>
          <a:p>
            <a:pPr algn="ctr"/>
            <a:r>
              <a:rPr lang="zh-CN" altLang="en-US" sz="2000" b="1" kern="0" dirty="0">
                <a:solidFill>
                  <a:schemeClr val="bg1"/>
                </a:solidFill>
                <a:latin typeface="微软雅黑" panose="020B0503020204020204" pitchFamily="34" charset="-122"/>
                <a:ea typeface="微软雅黑" panose="020B0503020204020204" pitchFamily="34" charset="-122"/>
              </a:rPr>
              <a:t>严格监督阶段</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427226" y="4542493"/>
            <a:ext cx="2826578" cy="1249188"/>
          </a:xfrm>
          <a:prstGeom prst="rect">
            <a:avLst/>
          </a:prstGeom>
        </p:spPr>
        <p:txBody>
          <a:bodyPr wrap="square">
            <a:spAutoFit/>
          </a:bodyPr>
          <a:lstStyle/>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1.</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有完善的规章制度并落实；</a:t>
            </a:r>
            <a:endPar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2.</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管理层积极参与安全管理；</a:t>
            </a:r>
            <a:endPar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3.</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员工被动接受约束；</a:t>
            </a:r>
            <a:endPar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4.</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事故率较多。</a:t>
            </a:r>
            <a:endPar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6591311" y="2946642"/>
            <a:ext cx="1723550" cy="400110"/>
          </a:xfrm>
          <a:prstGeom prst="rect">
            <a:avLst/>
          </a:prstGeom>
        </p:spPr>
        <p:txBody>
          <a:bodyPr wrap="none">
            <a:spAutoFit/>
          </a:bodyPr>
          <a:lstStyle/>
          <a:p>
            <a:pPr algn="ctr"/>
            <a:r>
              <a:rPr lang="zh-CN" altLang="en-US" sz="2000" b="1" kern="0" dirty="0">
                <a:solidFill>
                  <a:schemeClr val="bg1"/>
                </a:solidFill>
                <a:latin typeface="微软雅黑" panose="020B0503020204020204" pitchFamily="34" charset="-122"/>
                <a:ea typeface="微软雅黑" panose="020B0503020204020204" pitchFamily="34" charset="-122"/>
              </a:rPr>
              <a:t>自主管理阶段</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6264772" y="3620356"/>
            <a:ext cx="2590800" cy="1249188"/>
          </a:xfrm>
          <a:prstGeom prst="rect">
            <a:avLst/>
          </a:prstGeom>
        </p:spPr>
        <p:txBody>
          <a:bodyPr wrap="square">
            <a:spAutoFit/>
          </a:bodyPr>
          <a:lstStyle/>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1.</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员工主动接受安全管理；</a:t>
            </a:r>
            <a:endPar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2.</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员工能保护自己；</a:t>
            </a:r>
            <a:endPar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 </a:t>
            </a: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3.</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不能互相监督；</a:t>
            </a:r>
            <a:endPar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4.</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有可能发生事故。</a:t>
            </a:r>
            <a:endPar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305484" y="2107716"/>
            <a:ext cx="1723550" cy="400110"/>
          </a:xfrm>
          <a:prstGeom prst="rect">
            <a:avLst/>
          </a:prstGeom>
        </p:spPr>
        <p:txBody>
          <a:bodyPr wrap="none">
            <a:spAutoFit/>
          </a:bodyPr>
          <a:lstStyle/>
          <a:p>
            <a:pPr algn="ctr"/>
            <a:r>
              <a:rPr lang="zh-CN" altLang="en-US" sz="2000" b="1" kern="0" dirty="0">
                <a:solidFill>
                  <a:schemeClr val="bg1"/>
                </a:solidFill>
                <a:latin typeface="微软雅黑" panose="020B0503020204020204" pitchFamily="34" charset="-122"/>
                <a:ea typeface="微软雅黑" panose="020B0503020204020204" pitchFamily="34" charset="-122"/>
              </a:rPr>
              <a:t>团队管理阶段</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978945" y="2766431"/>
            <a:ext cx="2590800" cy="1249188"/>
          </a:xfrm>
          <a:prstGeom prst="rect">
            <a:avLst/>
          </a:prstGeom>
        </p:spPr>
        <p:txBody>
          <a:bodyPr wrap="square">
            <a:spAutoFit/>
          </a:bodyPr>
          <a:lstStyle/>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1.</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良好的安全文化氛围；</a:t>
            </a:r>
            <a:endPar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2</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、员工自觉接受安全管理；</a:t>
            </a:r>
            <a:endPar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3</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、提出建议并监督他人。</a:t>
            </a:r>
            <a:endPar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kumimoji="1"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rPr>
              <a:t>4.</a:t>
            </a:r>
            <a:r>
              <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事故极少。</a:t>
            </a:r>
            <a:endParaRPr kumimoji="1"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Rectangle 22"/>
          <p:cNvSpPr>
            <a:spLocks noChangeArrowheads="1"/>
          </p:cNvSpPr>
          <p:nvPr/>
        </p:nvSpPr>
        <p:spPr bwMode="auto">
          <a:xfrm>
            <a:off x="4030406" y="597799"/>
            <a:ext cx="5604199" cy="480131"/>
          </a:xfrm>
          <a:prstGeom prst="rect">
            <a:avLst/>
          </a:prstGeom>
          <a:noFill/>
          <a:ln w="9525">
            <a:noFill/>
            <a:miter lim="800000"/>
          </a:ln>
          <a:effectLst/>
        </p:spPr>
        <p:txBody>
          <a:bodyPr vert="horz" wrap="square" lIns="91440" tIns="45720" rIns="91440" bIns="45720" rtlCol="0" anchor="ctr">
            <a:spAutoFit/>
          </a:bodyPr>
          <a:lstStyle/>
          <a:p>
            <a:pPr>
              <a:lnSpc>
                <a:spcPct val="90000"/>
              </a:lnSpc>
              <a:spcBef>
                <a:spcPct val="0"/>
              </a:spcBef>
            </a:pP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再体会一下杜邦安全管理四阶段论</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20" name="直角三角形 19"/>
          <p:cNvSpPr/>
          <p:nvPr/>
        </p:nvSpPr>
        <p:spPr>
          <a:xfrm flipH="1">
            <a:off x="6516914" y="4869544"/>
            <a:ext cx="5675086" cy="1988456"/>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249714" y="1306285"/>
            <a:ext cx="2104571" cy="1378858"/>
          </a:xfrm>
          <a:prstGeom prst="roundRect">
            <a:avLst>
              <a:gd name="adj" fmla="val 470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圆角 4"/>
          <p:cNvSpPr/>
          <p:nvPr/>
        </p:nvSpPr>
        <p:spPr>
          <a:xfrm>
            <a:off x="7837715" y="1306285"/>
            <a:ext cx="2104571" cy="1378858"/>
          </a:xfrm>
          <a:prstGeom prst="roundRect">
            <a:avLst>
              <a:gd name="adj" fmla="val 470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Text Box 5"/>
          <p:cNvSpPr txBox="1">
            <a:spLocks noChangeArrowheads="1"/>
          </p:cNvSpPr>
          <p:nvPr/>
        </p:nvSpPr>
        <p:spPr bwMode="auto">
          <a:xfrm>
            <a:off x="2578099" y="1377238"/>
            <a:ext cx="144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工作群体</a:t>
            </a:r>
            <a:endPar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3187699" y="1907847"/>
            <a:ext cx="228600" cy="152400"/>
          </a:xfrm>
          <a:prstGeom prst="rect">
            <a:avLst/>
          </a:prstGeom>
          <a:solidFill>
            <a:schemeClr val="accent4"/>
          </a:soli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Rectangle 8"/>
          <p:cNvSpPr>
            <a:spLocks noChangeArrowheads="1"/>
          </p:cNvSpPr>
          <p:nvPr/>
        </p:nvSpPr>
        <p:spPr bwMode="auto">
          <a:xfrm>
            <a:off x="2863849" y="2086037"/>
            <a:ext cx="228600" cy="152400"/>
          </a:xfrm>
          <a:prstGeom prst="rect">
            <a:avLst/>
          </a:prstGeom>
          <a:solidFill>
            <a:schemeClr val="accent4"/>
          </a:soli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Rectangle 8"/>
          <p:cNvSpPr>
            <a:spLocks noChangeArrowheads="1"/>
          </p:cNvSpPr>
          <p:nvPr/>
        </p:nvSpPr>
        <p:spPr bwMode="auto">
          <a:xfrm>
            <a:off x="2955923" y="2354552"/>
            <a:ext cx="228600" cy="152400"/>
          </a:xfrm>
          <a:prstGeom prst="rect">
            <a:avLst/>
          </a:prstGeom>
          <a:solidFill>
            <a:schemeClr val="accent4"/>
          </a:soli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Rectangle 8"/>
          <p:cNvSpPr>
            <a:spLocks noChangeArrowheads="1"/>
          </p:cNvSpPr>
          <p:nvPr/>
        </p:nvSpPr>
        <p:spPr bwMode="auto">
          <a:xfrm>
            <a:off x="3416299" y="2354552"/>
            <a:ext cx="228600" cy="152400"/>
          </a:xfrm>
          <a:prstGeom prst="rect">
            <a:avLst/>
          </a:prstGeom>
          <a:solidFill>
            <a:schemeClr val="accent4"/>
          </a:soli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Rectangle 8"/>
          <p:cNvSpPr>
            <a:spLocks noChangeArrowheads="1"/>
          </p:cNvSpPr>
          <p:nvPr/>
        </p:nvSpPr>
        <p:spPr bwMode="auto">
          <a:xfrm>
            <a:off x="3530599" y="2086037"/>
            <a:ext cx="228600" cy="152400"/>
          </a:xfrm>
          <a:prstGeom prst="rect">
            <a:avLst/>
          </a:prstGeom>
          <a:solidFill>
            <a:schemeClr val="accent4"/>
          </a:soli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8" name="组合 27"/>
          <p:cNvGrpSpPr/>
          <p:nvPr/>
        </p:nvGrpSpPr>
        <p:grpSpPr>
          <a:xfrm>
            <a:off x="8493971" y="1841781"/>
            <a:ext cx="894025" cy="715220"/>
            <a:chOff x="8523773" y="1791732"/>
            <a:chExt cx="894025" cy="715220"/>
          </a:xfrm>
        </p:grpSpPr>
        <p:sp>
          <p:nvSpPr>
            <p:cNvPr id="12" name="Rectangle 15"/>
            <p:cNvSpPr>
              <a:spLocks noChangeArrowheads="1"/>
            </p:cNvSpPr>
            <p:nvPr/>
          </p:nvSpPr>
          <p:spPr bwMode="auto">
            <a:xfrm>
              <a:off x="8881383" y="1791732"/>
              <a:ext cx="178805" cy="119203"/>
            </a:xfrm>
            <a:prstGeom prst="rect">
              <a:avLst/>
            </a:prstGeom>
            <a:solidFill>
              <a:schemeClr val="accent4"/>
            </a:solidFill>
            <a:ln w="9525">
              <a:solidFill>
                <a:schemeClr val="accent4"/>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Rectangle 16"/>
            <p:cNvSpPr>
              <a:spLocks noChangeArrowheads="1"/>
            </p:cNvSpPr>
            <p:nvPr/>
          </p:nvSpPr>
          <p:spPr bwMode="auto">
            <a:xfrm>
              <a:off x="8523773" y="2089740"/>
              <a:ext cx="178805" cy="119203"/>
            </a:xfrm>
            <a:prstGeom prst="rect">
              <a:avLst/>
            </a:prstGeom>
            <a:solidFill>
              <a:schemeClr val="accent4"/>
            </a:solidFill>
            <a:ln w="9525">
              <a:solidFill>
                <a:schemeClr val="accent4"/>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Rectangle 17"/>
            <p:cNvSpPr>
              <a:spLocks noChangeArrowheads="1"/>
            </p:cNvSpPr>
            <p:nvPr/>
          </p:nvSpPr>
          <p:spPr bwMode="auto">
            <a:xfrm>
              <a:off x="9238993" y="2089740"/>
              <a:ext cx="178805" cy="119203"/>
            </a:xfrm>
            <a:prstGeom prst="rect">
              <a:avLst/>
            </a:prstGeom>
            <a:solidFill>
              <a:schemeClr val="accent4"/>
            </a:solidFill>
            <a:ln w="9525">
              <a:solidFill>
                <a:schemeClr val="accent4"/>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Rectangle 18"/>
            <p:cNvSpPr>
              <a:spLocks noChangeArrowheads="1"/>
            </p:cNvSpPr>
            <p:nvPr/>
          </p:nvSpPr>
          <p:spPr bwMode="auto">
            <a:xfrm>
              <a:off x="8702578" y="2387749"/>
              <a:ext cx="178805" cy="119203"/>
            </a:xfrm>
            <a:prstGeom prst="rect">
              <a:avLst/>
            </a:prstGeom>
            <a:solidFill>
              <a:schemeClr val="accent4"/>
            </a:solidFill>
            <a:ln w="9525">
              <a:solidFill>
                <a:schemeClr val="accent4"/>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Rectangle 19"/>
            <p:cNvSpPr>
              <a:spLocks noChangeArrowheads="1"/>
            </p:cNvSpPr>
            <p:nvPr/>
          </p:nvSpPr>
          <p:spPr bwMode="auto">
            <a:xfrm>
              <a:off x="9060188" y="2387749"/>
              <a:ext cx="178805" cy="119203"/>
            </a:xfrm>
            <a:prstGeom prst="rect">
              <a:avLst/>
            </a:prstGeom>
            <a:solidFill>
              <a:schemeClr val="accent4"/>
            </a:solidFill>
            <a:ln w="9525">
              <a:solidFill>
                <a:schemeClr val="accent4"/>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Line 20"/>
            <p:cNvSpPr>
              <a:spLocks noChangeShapeType="1"/>
            </p:cNvSpPr>
            <p:nvPr/>
          </p:nvSpPr>
          <p:spPr bwMode="auto">
            <a:xfrm flipV="1">
              <a:off x="8642976" y="1851334"/>
              <a:ext cx="298008" cy="238407"/>
            </a:xfrm>
            <a:prstGeom prst="line">
              <a:avLst/>
            </a:prstGeom>
            <a:noFill/>
            <a:ln w="28575">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Line 21"/>
            <p:cNvSpPr>
              <a:spLocks noChangeShapeType="1"/>
            </p:cNvSpPr>
            <p:nvPr/>
          </p:nvSpPr>
          <p:spPr bwMode="auto">
            <a:xfrm>
              <a:off x="9060188" y="1910935"/>
              <a:ext cx="178805" cy="178805"/>
            </a:xfrm>
            <a:prstGeom prst="line">
              <a:avLst/>
            </a:prstGeom>
            <a:noFill/>
            <a:ln w="28575">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Line 22"/>
            <p:cNvSpPr>
              <a:spLocks noChangeShapeType="1"/>
            </p:cNvSpPr>
            <p:nvPr/>
          </p:nvSpPr>
          <p:spPr bwMode="auto">
            <a:xfrm>
              <a:off x="8881383" y="2447350"/>
              <a:ext cx="178805" cy="0"/>
            </a:xfrm>
            <a:prstGeom prst="line">
              <a:avLst/>
            </a:prstGeom>
            <a:noFill/>
            <a:ln w="28575">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Line 23"/>
            <p:cNvSpPr>
              <a:spLocks noChangeShapeType="1"/>
            </p:cNvSpPr>
            <p:nvPr/>
          </p:nvSpPr>
          <p:spPr bwMode="auto">
            <a:xfrm>
              <a:off x="8642976" y="2208944"/>
              <a:ext cx="178805" cy="178805"/>
            </a:xfrm>
            <a:prstGeom prst="line">
              <a:avLst/>
            </a:prstGeom>
            <a:noFill/>
            <a:ln w="28575">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Line 24"/>
            <p:cNvSpPr>
              <a:spLocks noChangeShapeType="1"/>
            </p:cNvSpPr>
            <p:nvPr/>
          </p:nvSpPr>
          <p:spPr bwMode="auto">
            <a:xfrm flipH="1">
              <a:off x="9119790" y="2149342"/>
              <a:ext cx="178805" cy="238407"/>
            </a:xfrm>
            <a:prstGeom prst="line">
              <a:avLst/>
            </a:prstGeom>
            <a:noFill/>
            <a:ln w="28575">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Line 25"/>
            <p:cNvSpPr>
              <a:spLocks noChangeShapeType="1"/>
            </p:cNvSpPr>
            <p:nvPr/>
          </p:nvSpPr>
          <p:spPr bwMode="auto">
            <a:xfrm flipH="1">
              <a:off x="8762180" y="1910935"/>
              <a:ext cx="178805" cy="536415"/>
            </a:xfrm>
            <a:prstGeom prst="line">
              <a:avLst/>
            </a:prstGeom>
            <a:noFill/>
            <a:ln w="28575">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Line 26"/>
            <p:cNvSpPr>
              <a:spLocks noChangeShapeType="1"/>
            </p:cNvSpPr>
            <p:nvPr/>
          </p:nvSpPr>
          <p:spPr bwMode="auto">
            <a:xfrm>
              <a:off x="9000586" y="1910935"/>
              <a:ext cx="119203" cy="476813"/>
            </a:xfrm>
            <a:prstGeom prst="line">
              <a:avLst/>
            </a:prstGeom>
            <a:noFill/>
            <a:ln w="28575">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Line 27"/>
            <p:cNvSpPr>
              <a:spLocks noChangeShapeType="1"/>
            </p:cNvSpPr>
            <p:nvPr/>
          </p:nvSpPr>
          <p:spPr bwMode="auto">
            <a:xfrm>
              <a:off x="8702578" y="2149342"/>
              <a:ext cx="655618" cy="0"/>
            </a:xfrm>
            <a:prstGeom prst="line">
              <a:avLst/>
            </a:prstGeom>
            <a:noFill/>
            <a:ln w="28575">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Line 28"/>
            <p:cNvSpPr>
              <a:spLocks noChangeShapeType="1"/>
            </p:cNvSpPr>
            <p:nvPr/>
          </p:nvSpPr>
          <p:spPr bwMode="auto">
            <a:xfrm flipV="1">
              <a:off x="8881383" y="2149342"/>
              <a:ext cx="417212" cy="238407"/>
            </a:xfrm>
            <a:prstGeom prst="line">
              <a:avLst/>
            </a:prstGeom>
            <a:noFill/>
            <a:ln w="28575">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Line 29"/>
            <p:cNvSpPr>
              <a:spLocks noChangeShapeType="1"/>
            </p:cNvSpPr>
            <p:nvPr/>
          </p:nvSpPr>
          <p:spPr bwMode="auto">
            <a:xfrm>
              <a:off x="8642976" y="2149342"/>
              <a:ext cx="596017" cy="298008"/>
            </a:xfrm>
            <a:prstGeom prst="line">
              <a:avLst/>
            </a:prstGeom>
            <a:noFill/>
            <a:ln w="28575">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9" name="矩形 28"/>
          <p:cNvSpPr/>
          <p:nvPr/>
        </p:nvSpPr>
        <p:spPr>
          <a:xfrm>
            <a:off x="8386986" y="1356937"/>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b="1" kern="0" dirty="0">
                <a:solidFill>
                  <a:schemeClr val="bg1"/>
                </a:solidFill>
                <a:latin typeface="微软雅黑" panose="020B0503020204020204" pitchFamily="34" charset="-122"/>
                <a:ea typeface="微软雅黑" panose="020B0503020204020204" pitchFamily="34" charset="-122"/>
              </a:rPr>
              <a:t>工作团队</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31" name="矩形: 圆角 30"/>
          <p:cNvSpPr/>
          <p:nvPr/>
        </p:nvSpPr>
        <p:spPr>
          <a:xfrm>
            <a:off x="2249713" y="2846418"/>
            <a:ext cx="2104571" cy="2805081"/>
          </a:xfrm>
          <a:prstGeom prst="roundRect">
            <a:avLst>
              <a:gd name="adj" fmla="val 4701"/>
            </a:avLst>
          </a:prstGeom>
          <a:solidFill>
            <a:schemeClr val="bg1"/>
          </a:solidFill>
          <a:ln>
            <a:noFill/>
          </a:ln>
          <a:effectLst>
            <a:outerShdw blurRad="241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矩形: 圆角 31"/>
          <p:cNvSpPr/>
          <p:nvPr/>
        </p:nvSpPr>
        <p:spPr>
          <a:xfrm>
            <a:off x="7837715" y="2842115"/>
            <a:ext cx="2104571" cy="2805081"/>
          </a:xfrm>
          <a:prstGeom prst="roundRect">
            <a:avLst>
              <a:gd name="adj" fmla="val 4701"/>
            </a:avLst>
          </a:prstGeom>
          <a:solidFill>
            <a:schemeClr val="bg1"/>
          </a:solidFill>
          <a:ln>
            <a:noFill/>
          </a:ln>
          <a:effectLst>
            <a:outerShdw blurRad="241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矩形 32"/>
          <p:cNvSpPr/>
          <p:nvPr/>
        </p:nvSpPr>
        <p:spPr>
          <a:xfrm>
            <a:off x="2438142" y="3175450"/>
            <a:ext cx="1956313" cy="2126159"/>
          </a:xfrm>
          <a:prstGeom prst="rect">
            <a:avLst/>
          </a:prstGeom>
        </p:spPr>
        <p:txBody>
          <a:bodyPr wrap="square">
            <a:spAutoFit/>
          </a:bodyPr>
          <a:lstStyle/>
          <a:p>
            <a:pPr lvl="0">
              <a:lnSpc>
                <a:spcPct val="150000"/>
              </a:lnSpc>
              <a:spcBef>
                <a:spcPct val="50000"/>
              </a:spcBef>
              <a:buFontTx/>
              <a:buChar char="•"/>
              <a:defRPr/>
            </a:pPr>
            <a:r>
              <a:rPr lang="zh-CN" altLang="en-US" kern="0" dirty="0">
                <a:solidFill>
                  <a:sysClr val="windowText" lastClr="000000"/>
                </a:solidFill>
                <a:ea typeface="楷体_GB2312" pitchFamily="49" charset="-122"/>
              </a:rPr>
              <a:t>个人目标</a:t>
            </a:r>
            <a:endParaRPr lang="zh-CN" altLang="en-US" kern="0" dirty="0">
              <a:solidFill>
                <a:sysClr val="windowText" lastClr="000000"/>
              </a:solidFill>
              <a:ea typeface="楷体_GB2312" pitchFamily="49" charset="-122"/>
            </a:endParaRPr>
          </a:p>
          <a:p>
            <a:pPr lvl="0">
              <a:lnSpc>
                <a:spcPct val="150000"/>
              </a:lnSpc>
              <a:spcBef>
                <a:spcPct val="50000"/>
              </a:spcBef>
              <a:buFontTx/>
              <a:buChar char="•"/>
              <a:defRPr/>
            </a:pPr>
            <a:r>
              <a:rPr lang="zh-CN" altLang="en-US" kern="0" dirty="0">
                <a:solidFill>
                  <a:sysClr val="windowText" lastClr="000000"/>
                </a:solidFill>
                <a:ea typeface="楷体_GB2312" pitchFamily="49" charset="-122"/>
              </a:rPr>
              <a:t>个人绩效</a:t>
            </a:r>
            <a:endParaRPr lang="zh-CN" altLang="en-US" kern="0" dirty="0">
              <a:solidFill>
                <a:sysClr val="windowText" lastClr="000000"/>
              </a:solidFill>
              <a:ea typeface="楷体_GB2312" pitchFamily="49" charset="-122"/>
            </a:endParaRPr>
          </a:p>
          <a:p>
            <a:pPr lvl="0">
              <a:lnSpc>
                <a:spcPct val="150000"/>
              </a:lnSpc>
              <a:spcBef>
                <a:spcPct val="50000"/>
              </a:spcBef>
              <a:buFontTx/>
              <a:buChar char="•"/>
              <a:defRPr/>
            </a:pPr>
            <a:r>
              <a:rPr lang="zh-CN" altLang="en-US" kern="0" dirty="0">
                <a:solidFill>
                  <a:sysClr val="windowText" lastClr="000000"/>
                </a:solidFill>
                <a:ea typeface="楷体_GB2312" pitchFamily="49" charset="-122"/>
              </a:rPr>
              <a:t>个体化</a:t>
            </a:r>
            <a:endParaRPr lang="zh-CN" altLang="en-US" kern="0" dirty="0">
              <a:solidFill>
                <a:sysClr val="windowText" lastClr="000000"/>
              </a:solidFill>
              <a:ea typeface="楷体_GB2312" pitchFamily="49" charset="-122"/>
            </a:endParaRPr>
          </a:p>
          <a:p>
            <a:pPr lvl="0">
              <a:lnSpc>
                <a:spcPct val="150000"/>
              </a:lnSpc>
              <a:spcBef>
                <a:spcPct val="50000"/>
              </a:spcBef>
              <a:buFontTx/>
              <a:buChar char="•"/>
              <a:defRPr/>
            </a:pPr>
            <a:r>
              <a:rPr lang="zh-CN" altLang="en-US" kern="0" dirty="0">
                <a:solidFill>
                  <a:sysClr val="windowText" lastClr="000000"/>
                </a:solidFill>
                <a:ea typeface="楷体_GB2312" pitchFamily="49" charset="-122"/>
              </a:rPr>
              <a:t>随机的或不同的</a:t>
            </a:r>
            <a:endParaRPr lang="zh-CN" altLang="en-US" dirty="0"/>
          </a:p>
        </p:txBody>
      </p:sp>
      <p:sp>
        <p:nvSpPr>
          <p:cNvPr id="34" name="Text Box 30"/>
          <p:cNvSpPr txBox="1">
            <a:spLocks noChangeArrowheads="1"/>
          </p:cNvSpPr>
          <p:nvPr/>
        </p:nvSpPr>
        <p:spPr bwMode="auto">
          <a:xfrm>
            <a:off x="7922090" y="3175450"/>
            <a:ext cx="25146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50000"/>
              </a:lnSpc>
              <a:spcBef>
                <a:spcPct val="50000"/>
              </a:spcBef>
              <a:spcAft>
                <a:spcPts val="0"/>
              </a:spcAft>
              <a:buClrTx/>
              <a:buSzTx/>
              <a:buFontTx/>
              <a:buChar char="•"/>
              <a:defRPr/>
            </a:pPr>
            <a:r>
              <a:rPr kumimoji="0" lang="zh-CN" altLang="en-US" sz="1800" b="0" i="0" u="none" strike="noStrike" kern="0" cap="none" spc="0" normalizeH="0" baseline="0" noProof="0" dirty="0">
                <a:ln>
                  <a:noFill/>
                </a:ln>
                <a:solidFill>
                  <a:sysClr val="windowText" lastClr="000000"/>
                </a:solidFill>
                <a:effectLst/>
                <a:uLnTx/>
                <a:uFillTx/>
                <a:ea typeface="楷体_GB2312" pitchFamily="49" charset="-122"/>
              </a:rPr>
              <a:t>团队和个人目标</a:t>
            </a:r>
            <a:endParaRPr kumimoji="0" lang="zh-CN" altLang="en-US" sz="1800" b="0" i="0" u="none" strike="noStrike" kern="0" cap="none" spc="0" normalizeH="0" baseline="0" noProof="0" dirty="0">
              <a:ln>
                <a:noFill/>
              </a:ln>
              <a:solidFill>
                <a:sysClr val="windowText" lastClr="000000"/>
              </a:solidFill>
              <a:effectLst/>
              <a:uLnTx/>
              <a:uFillTx/>
              <a:ea typeface="楷体_GB2312" pitchFamily="49" charset="-122"/>
            </a:endParaRPr>
          </a:p>
          <a:p>
            <a:pPr marL="0" marR="0" lvl="0" indent="0" defTabSz="914400" eaLnBrk="1" fontAlgn="auto" latinLnBrk="0" hangingPunct="1">
              <a:lnSpc>
                <a:spcPct val="150000"/>
              </a:lnSpc>
              <a:spcBef>
                <a:spcPct val="50000"/>
              </a:spcBef>
              <a:spcAft>
                <a:spcPts val="0"/>
              </a:spcAft>
              <a:buClrTx/>
              <a:buSzTx/>
              <a:buFontTx/>
              <a:buChar char="•"/>
              <a:defRPr/>
            </a:pPr>
            <a:r>
              <a:rPr kumimoji="0" lang="zh-CN" altLang="en-US" sz="1800" b="0" i="0" u="none" strike="noStrike" kern="0" cap="none" spc="0" normalizeH="0" baseline="0" noProof="0" dirty="0">
                <a:ln>
                  <a:noFill/>
                </a:ln>
                <a:solidFill>
                  <a:sysClr val="windowText" lastClr="000000"/>
                </a:solidFill>
                <a:effectLst/>
                <a:uLnTx/>
                <a:uFillTx/>
                <a:ea typeface="楷体_GB2312" pitchFamily="49" charset="-122"/>
              </a:rPr>
              <a:t>集体和个人绩效</a:t>
            </a:r>
            <a:endParaRPr kumimoji="0" lang="zh-CN" altLang="en-US" sz="1800" b="0" i="0" u="none" strike="noStrike" kern="0" cap="none" spc="0" normalizeH="0" baseline="0" noProof="0" dirty="0">
              <a:ln>
                <a:noFill/>
              </a:ln>
              <a:solidFill>
                <a:sysClr val="windowText" lastClr="000000"/>
              </a:solidFill>
              <a:effectLst/>
              <a:uLnTx/>
              <a:uFillTx/>
              <a:ea typeface="楷体_GB2312" pitchFamily="49" charset="-122"/>
            </a:endParaRPr>
          </a:p>
          <a:p>
            <a:pPr marL="0" marR="0" lvl="0" indent="0" defTabSz="914400" eaLnBrk="1" fontAlgn="auto" latinLnBrk="0" hangingPunct="1">
              <a:lnSpc>
                <a:spcPct val="150000"/>
              </a:lnSpc>
              <a:spcBef>
                <a:spcPct val="50000"/>
              </a:spcBef>
              <a:spcAft>
                <a:spcPts val="0"/>
              </a:spcAft>
              <a:buClrTx/>
              <a:buSzTx/>
              <a:buFontTx/>
              <a:buChar char="•"/>
              <a:defRPr/>
            </a:pPr>
            <a:r>
              <a:rPr kumimoji="0" lang="zh-CN" altLang="en-US" sz="1800" b="0" i="0" u="none" strike="noStrike" kern="0" cap="none" spc="0" normalizeH="0" baseline="0" noProof="0" dirty="0">
                <a:ln>
                  <a:noFill/>
                </a:ln>
                <a:solidFill>
                  <a:sysClr val="windowText" lastClr="000000"/>
                </a:solidFill>
                <a:effectLst/>
                <a:uLnTx/>
                <a:uFillTx/>
                <a:ea typeface="楷体_GB2312" pitchFamily="49" charset="-122"/>
              </a:rPr>
              <a:t>个体的和共同的</a:t>
            </a:r>
            <a:endParaRPr kumimoji="0" lang="zh-CN" altLang="en-US" sz="1800" b="0" i="0" u="none" strike="noStrike" kern="0" cap="none" spc="0" normalizeH="0" baseline="0" noProof="0" dirty="0">
              <a:ln>
                <a:noFill/>
              </a:ln>
              <a:solidFill>
                <a:sysClr val="windowText" lastClr="000000"/>
              </a:solidFill>
              <a:effectLst/>
              <a:uLnTx/>
              <a:uFillTx/>
              <a:ea typeface="楷体_GB2312" pitchFamily="49" charset="-122"/>
            </a:endParaRPr>
          </a:p>
          <a:p>
            <a:pPr marL="0" marR="0" lvl="0" indent="0" defTabSz="914400" eaLnBrk="1" fontAlgn="auto" latinLnBrk="0" hangingPunct="1">
              <a:lnSpc>
                <a:spcPct val="150000"/>
              </a:lnSpc>
              <a:spcBef>
                <a:spcPct val="50000"/>
              </a:spcBef>
              <a:spcAft>
                <a:spcPts val="0"/>
              </a:spcAft>
              <a:buClrTx/>
              <a:buSzTx/>
              <a:buFontTx/>
              <a:buChar char="•"/>
              <a:defRPr/>
            </a:pPr>
            <a:r>
              <a:rPr kumimoji="0" lang="zh-CN" altLang="en-US" sz="1800" b="0" i="0" u="none" strike="noStrike" kern="0" cap="none" spc="0" normalizeH="0" baseline="0" noProof="0" dirty="0">
                <a:ln>
                  <a:noFill/>
                </a:ln>
                <a:solidFill>
                  <a:sysClr val="windowText" lastClr="000000"/>
                </a:solidFill>
                <a:effectLst/>
                <a:uLnTx/>
                <a:uFillTx/>
                <a:ea typeface="楷体_GB2312" pitchFamily="49" charset="-122"/>
              </a:rPr>
              <a:t>相互补充的</a:t>
            </a:r>
            <a:endParaRPr kumimoji="0" lang="zh-CN" altLang="en-US" sz="1800" b="0" i="0" u="none" strike="noStrike" kern="0" cap="none" spc="0" normalizeH="0" baseline="0" noProof="0" dirty="0">
              <a:ln>
                <a:noFill/>
              </a:ln>
              <a:solidFill>
                <a:sysClr val="windowText" lastClr="000000"/>
              </a:solidFill>
              <a:effectLst/>
              <a:uLnTx/>
              <a:uFillTx/>
              <a:ea typeface="楷体_GB2312" pitchFamily="49" charset="-122"/>
            </a:endParaRPr>
          </a:p>
        </p:txBody>
      </p:sp>
      <p:sp>
        <p:nvSpPr>
          <p:cNvPr id="35" name="箭头: 左右 34"/>
          <p:cNvSpPr/>
          <p:nvPr/>
        </p:nvSpPr>
        <p:spPr>
          <a:xfrm>
            <a:off x="4997450" y="3360544"/>
            <a:ext cx="2197100" cy="228600"/>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矩形 35"/>
          <p:cNvSpPr/>
          <p:nvPr/>
        </p:nvSpPr>
        <p:spPr>
          <a:xfrm>
            <a:off x="5499100" y="3299081"/>
            <a:ext cx="1193800" cy="290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箭头: 左右 36"/>
          <p:cNvSpPr/>
          <p:nvPr/>
        </p:nvSpPr>
        <p:spPr>
          <a:xfrm>
            <a:off x="4997450" y="3886324"/>
            <a:ext cx="2197100" cy="228600"/>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矩形 37"/>
          <p:cNvSpPr/>
          <p:nvPr/>
        </p:nvSpPr>
        <p:spPr>
          <a:xfrm>
            <a:off x="5499100" y="3824861"/>
            <a:ext cx="1193800" cy="290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9" name="箭头: 左右 38"/>
          <p:cNvSpPr/>
          <p:nvPr/>
        </p:nvSpPr>
        <p:spPr>
          <a:xfrm>
            <a:off x="4997450" y="4412104"/>
            <a:ext cx="2197100" cy="228600"/>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矩形 39"/>
          <p:cNvSpPr/>
          <p:nvPr/>
        </p:nvSpPr>
        <p:spPr>
          <a:xfrm>
            <a:off x="5499100" y="4350641"/>
            <a:ext cx="1193800" cy="290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箭头: 左右 40"/>
          <p:cNvSpPr/>
          <p:nvPr/>
        </p:nvSpPr>
        <p:spPr>
          <a:xfrm>
            <a:off x="4997450" y="4999347"/>
            <a:ext cx="2197100" cy="228600"/>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矩形 41"/>
          <p:cNvSpPr/>
          <p:nvPr/>
        </p:nvSpPr>
        <p:spPr>
          <a:xfrm>
            <a:off x="5499100" y="4937884"/>
            <a:ext cx="1193800" cy="290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矩形 42"/>
          <p:cNvSpPr/>
          <p:nvPr/>
        </p:nvSpPr>
        <p:spPr>
          <a:xfrm>
            <a:off x="5818567" y="3291926"/>
            <a:ext cx="595035" cy="338554"/>
          </a:xfrm>
          <a:prstGeom prst="rect">
            <a:avLst/>
          </a:prstGeom>
        </p:spPr>
        <p:txBody>
          <a:bodyPr wrap="none">
            <a:spAutoFit/>
          </a:bodyPr>
          <a:lstStyle/>
          <a:p>
            <a:pPr lvl="0">
              <a:spcBef>
                <a:spcPct val="50000"/>
              </a:spcBef>
              <a:defRPr/>
            </a:pPr>
            <a:r>
              <a:rPr lang="zh-CN" altLang="en-US" sz="1600" b="1" kern="0" dirty="0">
                <a:solidFill>
                  <a:schemeClr val="tx1">
                    <a:lumMod val="85000"/>
                    <a:lumOff val="15000"/>
                  </a:schemeClr>
                </a:solidFill>
                <a:ea typeface="楷体_GB2312" pitchFamily="49" charset="-122"/>
              </a:rPr>
              <a:t>目标</a:t>
            </a:r>
            <a:endParaRPr lang="zh-CN" altLang="en-US" sz="1600" b="1" kern="0" dirty="0">
              <a:solidFill>
                <a:schemeClr val="tx1">
                  <a:lumMod val="85000"/>
                  <a:lumOff val="15000"/>
                </a:schemeClr>
              </a:solidFill>
              <a:ea typeface="楷体_GB2312" pitchFamily="49" charset="-122"/>
            </a:endParaRPr>
          </a:p>
        </p:txBody>
      </p:sp>
      <p:sp>
        <p:nvSpPr>
          <p:cNvPr id="44" name="矩形 43"/>
          <p:cNvSpPr/>
          <p:nvPr/>
        </p:nvSpPr>
        <p:spPr>
          <a:xfrm>
            <a:off x="5818566" y="3812079"/>
            <a:ext cx="595035" cy="338554"/>
          </a:xfrm>
          <a:prstGeom prst="rect">
            <a:avLst/>
          </a:prstGeom>
        </p:spPr>
        <p:txBody>
          <a:bodyPr wrap="none">
            <a:spAutoFit/>
          </a:bodyPr>
          <a:lstStyle/>
          <a:p>
            <a:pPr>
              <a:spcBef>
                <a:spcPct val="50000"/>
              </a:spcBef>
            </a:pPr>
            <a:r>
              <a:rPr lang="zh-CN" altLang="en-US" sz="1600" b="1" kern="0" dirty="0">
                <a:solidFill>
                  <a:schemeClr val="tx1">
                    <a:lumMod val="85000"/>
                    <a:lumOff val="15000"/>
                  </a:schemeClr>
                </a:solidFill>
                <a:ea typeface="楷体_GB2312" pitchFamily="49" charset="-122"/>
              </a:rPr>
              <a:t>责任</a:t>
            </a:r>
            <a:endParaRPr lang="zh-CN" altLang="en-US" sz="1600" b="1" kern="0" dirty="0">
              <a:solidFill>
                <a:schemeClr val="tx1">
                  <a:lumMod val="85000"/>
                  <a:lumOff val="15000"/>
                </a:schemeClr>
              </a:solidFill>
              <a:ea typeface="楷体_GB2312" pitchFamily="49" charset="-122"/>
            </a:endParaRPr>
          </a:p>
        </p:txBody>
      </p:sp>
      <p:sp>
        <p:nvSpPr>
          <p:cNvPr id="45" name="矩形 44"/>
          <p:cNvSpPr/>
          <p:nvPr/>
        </p:nvSpPr>
        <p:spPr>
          <a:xfrm>
            <a:off x="5598752" y="4339999"/>
            <a:ext cx="1005403" cy="338554"/>
          </a:xfrm>
          <a:prstGeom prst="rect">
            <a:avLst/>
          </a:prstGeom>
        </p:spPr>
        <p:txBody>
          <a:bodyPr wrap="none">
            <a:spAutoFit/>
          </a:bodyPr>
          <a:lstStyle/>
          <a:p>
            <a:pPr>
              <a:spcBef>
                <a:spcPct val="50000"/>
              </a:spcBef>
            </a:pPr>
            <a:r>
              <a:rPr lang="zh-CN" altLang="en-US" sz="1600" b="1" kern="0" dirty="0">
                <a:solidFill>
                  <a:schemeClr val="tx1">
                    <a:lumMod val="85000"/>
                    <a:lumOff val="15000"/>
                  </a:schemeClr>
                </a:solidFill>
                <a:ea typeface="楷体_GB2312" pitchFamily="49" charset="-122"/>
              </a:rPr>
              <a:t>协同配合</a:t>
            </a:r>
            <a:endParaRPr lang="zh-CN" altLang="en-US" sz="1600" b="1" kern="0" dirty="0">
              <a:solidFill>
                <a:schemeClr val="tx1">
                  <a:lumMod val="85000"/>
                  <a:lumOff val="15000"/>
                </a:schemeClr>
              </a:solidFill>
              <a:ea typeface="楷体_GB2312" pitchFamily="49" charset="-122"/>
            </a:endParaRPr>
          </a:p>
        </p:txBody>
      </p:sp>
      <p:sp>
        <p:nvSpPr>
          <p:cNvPr id="46" name="矩形 45"/>
          <p:cNvSpPr/>
          <p:nvPr/>
        </p:nvSpPr>
        <p:spPr>
          <a:xfrm>
            <a:off x="5818565" y="4937884"/>
            <a:ext cx="595035" cy="338554"/>
          </a:xfrm>
          <a:prstGeom prst="rect">
            <a:avLst/>
          </a:prstGeom>
        </p:spPr>
        <p:txBody>
          <a:bodyPr wrap="none">
            <a:spAutoFit/>
          </a:bodyPr>
          <a:lstStyle/>
          <a:p>
            <a:pPr>
              <a:spcBef>
                <a:spcPct val="50000"/>
              </a:spcBef>
            </a:pPr>
            <a:r>
              <a:rPr lang="zh-CN" altLang="en-US" sz="1600" b="1" kern="0" dirty="0">
                <a:solidFill>
                  <a:schemeClr val="tx1">
                    <a:lumMod val="85000"/>
                    <a:lumOff val="15000"/>
                  </a:schemeClr>
                </a:solidFill>
                <a:ea typeface="楷体_GB2312" pitchFamily="49" charset="-122"/>
              </a:rPr>
              <a:t>技能</a:t>
            </a:r>
            <a:endParaRPr lang="zh-CN" altLang="en-US" sz="1600" b="1" kern="0" dirty="0">
              <a:solidFill>
                <a:schemeClr val="tx1">
                  <a:lumMod val="85000"/>
                  <a:lumOff val="15000"/>
                </a:schemeClr>
              </a:solidFill>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标题 1"/>
          <p:cNvSpPr>
            <a:spLocks noGrp="1"/>
          </p:cNvSpPr>
          <p:nvPr>
            <p:ph type="title"/>
          </p:nvPr>
        </p:nvSpPr>
        <p:spPr>
          <a:xfrm>
            <a:off x="884283" y="448071"/>
            <a:ext cx="3049088" cy="480131"/>
          </a:xfrm>
          <a:prstGeom prst="rect">
            <a:avLst/>
          </a:prstGeom>
          <a:noFill/>
          <a:ln w="9525">
            <a:noFill/>
            <a:miter lim="800000"/>
          </a:ln>
          <a:effectLst/>
        </p:spPr>
        <p:txBody>
          <a:bodyPr vert="horz" wrap="square" lIns="91440" tIns="45720" rIns="91440" bIns="45720" rtlCol="0" anchor="ctr">
            <a:spAutoFit/>
          </a:bodyPr>
          <a:lstStyle/>
          <a:p>
            <a:r>
              <a:rPr lang="zh-TW" altLang="en-US" sz="2800" b="1" dirty="0">
                <a:solidFill>
                  <a:schemeClr val="accent1">
                    <a:lumMod val="75000"/>
                  </a:schemeClr>
                </a:solidFill>
                <a:latin typeface="微软雅黑" panose="020B0503020204020204" pitchFamily="34" charset="-122"/>
                <a:ea typeface="微软雅黑" panose="020B0503020204020204" pitchFamily="34" charset="-122"/>
              </a:rPr>
              <a:t>团队形成的过程</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1649421" y="3207430"/>
            <a:ext cx="9096358" cy="1059770"/>
            <a:chOff x="1649421" y="2851830"/>
            <a:chExt cx="9096358" cy="1059770"/>
          </a:xfrm>
        </p:grpSpPr>
        <p:grpSp>
          <p:nvGrpSpPr>
            <p:cNvPr id="48" name="组合 47"/>
            <p:cNvGrpSpPr/>
            <p:nvPr/>
          </p:nvGrpSpPr>
          <p:grpSpPr>
            <a:xfrm>
              <a:off x="1649421" y="2851830"/>
              <a:ext cx="9096358" cy="1059770"/>
              <a:chOff x="2188030" y="2075770"/>
              <a:chExt cx="7848599" cy="914400"/>
            </a:xfrm>
          </p:grpSpPr>
          <p:sp>
            <p:nvSpPr>
              <p:cNvPr id="7" name="Line 4"/>
              <p:cNvSpPr>
                <a:spLocks noChangeShapeType="1"/>
              </p:cNvSpPr>
              <p:nvPr/>
            </p:nvSpPr>
            <p:spPr bwMode="auto">
              <a:xfrm flipH="1" flipV="1">
                <a:off x="2340430" y="2151970"/>
                <a:ext cx="76200" cy="3810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Line 5"/>
              <p:cNvSpPr>
                <a:spLocks noChangeShapeType="1"/>
              </p:cNvSpPr>
              <p:nvPr/>
            </p:nvSpPr>
            <p:spPr bwMode="auto">
              <a:xfrm flipV="1">
                <a:off x="2492830" y="2075770"/>
                <a:ext cx="304800" cy="1524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Line 6"/>
              <p:cNvSpPr>
                <a:spLocks noChangeShapeType="1"/>
              </p:cNvSpPr>
              <p:nvPr/>
            </p:nvSpPr>
            <p:spPr bwMode="auto">
              <a:xfrm>
                <a:off x="2873830" y="2532970"/>
                <a:ext cx="0" cy="3048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Line 7"/>
              <p:cNvSpPr>
                <a:spLocks noChangeShapeType="1"/>
              </p:cNvSpPr>
              <p:nvPr/>
            </p:nvSpPr>
            <p:spPr bwMode="auto">
              <a:xfrm flipH="1">
                <a:off x="2188030" y="2761570"/>
                <a:ext cx="457200" cy="762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Line 8"/>
              <p:cNvSpPr>
                <a:spLocks noChangeShapeType="1"/>
              </p:cNvSpPr>
              <p:nvPr/>
            </p:nvSpPr>
            <p:spPr bwMode="auto">
              <a:xfrm flipH="1">
                <a:off x="2569030" y="2380570"/>
                <a:ext cx="76200" cy="5334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Line 11"/>
              <p:cNvSpPr>
                <a:spLocks noChangeShapeType="1"/>
              </p:cNvSpPr>
              <p:nvPr/>
            </p:nvSpPr>
            <p:spPr bwMode="auto">
              <a:xfrm flipV="1">
                <a:off x="4931229" y="2304370"/>
                <a:ext cx="228600" cy="3048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Oval 12"/>
              <p:cNvSpPr>
                <a:spLocks noChangeArrowheads="1"/>
              </p:cNvSpPr>
              <p:nvPr/>
            </p:nvSpPr>
            <p:spPr bwMode="auto">
              <a:xfrm>
                <a:off x="4778829" y="2075770"/>
                <a:ext cx="914400" cy="914400"/>
              </a:xfrm>
              <a:prstGeom prst="ellipse">
                <a:avLst/>
              </a:prstGeom>
              <a:solidFill>
                <a:schemeClr val="accent4"/>
              </a:solidFill>
              <a:ln w="12700">
                <a:solidFill>
                  <a:schemeClr val="accent1">
                    <a:lumMod val="75000"/>
                  </a:schemeClr>
                </a:solidFill>
                <a:rou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Line 13"/>
              <p:cNvSpPr>
                <a:spLocks noChangeShapeType="1"/>
              </p:cNvSpPr>
              <p:nvPr/>
            </p:nvSpPr>
            <p:spPr bwMode="auto">
              <a:xfrm flipV="1">
                <a:off x="5236029" y="2456770"/>
                <a:ext cx="228600" cy="3810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Line 14"/>
              <p:cNvSpPr>
                <a:spLocks noChangeShapeType="1"/>
              </p:cNvSpPr>
              <p:nvPr/>
            </p:nvSpPr>
            <p:spPr bwMode="auto">
              <a:xfrm flipV="1">
                <a:off x="5236029" y="2151970"/>
                <a:ext cx="76200" cy="3810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Line 15"/>
              <p:cNvSpPr>
                <a:spLocks noChangeShapeType="1"/>
              </p:cNvSpPr>
              <p:nvPr/>
            </p:nvSpPr>
            <p:spPr bwMode="auto">
              <a:xfrm>
                <a:off x="5083629" y="2532970"/>
                <a:ext cx="0" cy="3048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Line 16"/>
              <p:cNvSpPr>
                <a:spLocks noChangeShapeType="1"/>
              </p:cNvSpPr>
              <p:nvPr/>
            </p:nvSpPr>
            <p:spPr bwMode="auto">
              <a:xfrm flipH="1">
                <a:off x="5464629" y="2456770"/>
                <a:ext cx="76200" cy="3810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Line 17"/>
              <p:cNvSpPr>
                <a:spLocks noChangeShapeType="1"/>
              </p:cNvSpPr>
              <p:nvPr/>
            </p:nvSpPr>
            <p:spPr bwMode="auto">
              <a:xfrm flipH="1">
                <a:off x="4931229" y="2228170"/>
                <a:ext cx="76200" cy="5334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Line 18"/>
              <p:cNvSpPr>
                <a:spLocks noChangeShapeType="1"/>
              </p:cNvSpPr>
              <p:nvPr/>
            </p:nvSpPr>
            <p:spPr bwMode="auto">
              <a:xfrm>
                <a:off x="4397829" y="2532970"/>
                <a:ext cx="381000" cy="0"/>
              </a:xfrm>
              <a:prstGeom prst="line">
                <a:avLst/>
              </a:prstGeom>
              <a:noFill/>
              <a:ln w="25400">
                <a:solidFill>
                  <a:srgbClr val="0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Oval 21"/>
              <p:cNvSpPr>
                <a:spLocks noChangeArrowheads="1"/>
              </p:cNvSpPr>
              <p:nvPr/>
            </p:nvSpPr>
            <p:spPr bwMode="auto">
              <a:xfrm>
                <a:off x="6226629" y="2075770"/>
                <a:ext cx="914400" cy="914400"/>
              </a:xfrm>
              <a:prstGeom prst="ellipse">
                <a:avLst/>
              </a:prstGeom>
              <a:solidFill>
                <a:schemeClr val="accent4"/>
              </a:solidFill>
              <a:ln w="12700">
                <a:solidFill>
                  <a:schemeClr val="accent1">
                    <a:lumMod val="75000"/>
                  </a:schemeClr>
                </a:solidFill>
                <a:rou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Line 22"/>
              <p:cNvSpPr>
                <a:spLocks noChangeShapeType="1"/>
              </p:cNvSpPr>
              <p:nvPr/>
            </p:nvSpPr>
            <p:spPr bwMode="auto">
              <a:xfrm flipV="1">
                <a:off x="6455229" y="2228170"/>
                <a:ext cx="152400" cy="3810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Line 23"/>
              <p:cNvSpPr>
                <a:spLocks noChangeShapeType="1"/>
              </p:cNvSpPr>
              <p:nvPr/>
            </p:nvSpPr>
            <p:spPr bwMode="auto">
              <a:xfrm flipV="1">
                <a:off x="6683829" y="2151970"/>
                <a:ext cx="0" cy="4572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Line 24"/>
              <p:cNvSpPr>
                <a:spLocks noChangeShapeType="1"/>
              </p:cNvSpPr>
              <p:nvPr/>
            </p:nvSpPr>
            <p:spPr bwMode="auto">
              <a:xfrm flipV="1">
                <a:off x="6302829" y="2228170"/>
                <a:ext cx="228600" cy="3810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Line 25"/>
              <p:cNvSpPr>
                <a:spLocks noChangeShapeType="1"/>
              </p:cNvSpPr>
              <p:nvPr/>
            </p:nvSpPr>
            <p:spPr bwMode="auto">
              <a:xfrm flipV="1">
                <a:off x="6836229" y="2609170"/>
                <a:ext cx="152400" cy="2286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Line 26"/>
              <p:cNvSpPr>
                <a:spLocks noChangeShapeType="1"/>
              </p:cNvSpPr>
              <p:nvPr/>
            </p:nvSpPr>
            <p:spPr bwMode="auto">
              <a:xfrm flipV="1">
                <a:off x="6683829" y="2304370"/>
                <a:ext cx="304800" cy="5334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Line 27"/>
              <p:cNvSpPr>
                <a:spLocks noChangeShapeType="1"/>
              </p:cNvSpPr>
              <p:nvPr/>
            </p:nvSpPr>
            <p:spPr bwMode="auto">
              <a:xfrm>
                <a:off x="5769429" y="2532970"/>
                <a:ext cx="381000" cy="0"/>
              </a:xfrm>
              <a:prstGeom prst="line">
                <a:avLst/>
              </a:prstGeom>
              <a:noFill/>
              <a:ln w="25400">
                <a:solidFill>
                  <a:srgbClr val="0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Oval 30"/>
              <p:cNvSpPr>
                <a:spLocks noChangeArrowheads="1"/>
              </p:cNvSpPr>
              <p:nvPr/>
            </p:nvSpPr>
            <p:spPr bwMode="auto">
              <a:xfrm>
                <a:off x="7674429" y="2075770"/>
                <a:ext cx="914400" cy="914400"/>
              </a:xfrm>
              <a:prstGeom prst="ellipse">
                <a:avLst/>
              </a:prstGeom>
              <a:solidFill>
                <a:schemeClr val="accent4"/>
              </a:solidFill>
              <a:ln w="12700">
                <a:solidFill>
                  <a:schemeClr val="accent1">
                    <a:lumMod val="75000"/>
                  </a:schemeClr>
                </a:solidFill>
                <a:rou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Line 31"/>
              <p:cNvSpPr>
                <a:spLocks noChangeShapeType="1"/>
              </p:cNvSpPr>
              <p:nvPr/>
            </p:nvSpPr>
            <p:spPr bwMode="auto">
              <a:xfrm flipV="1">
                <a:off x="7826829" y="2228170"/>
                <a:ext cx="152400" cy="304800"/>
              </a:xfrm>
              <a:prstGeom prst="line">
                <a:avLst/>
              </a:prstGeom>
              <a:noFill/>
              <a:ln w="254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Line 32"/>
              <p:cNvSpPr>
                <a:spLocks noChangeShapeType="1"/>
              </p:cNvSpPr>
              <p:nvPr/>
            </p:nvSpPr>
            <p:spPr bwMode="auto">
              <a:xfrm flipH="1" flipV="1">
                <a:off x="7826829" y="2532970"/>
                <a:ext cx="152400" cy="381000"/>
              </a:xfrm>
              <a:prstGeom prst="line">
                <a:avLst/>
              </a:prstGeom>
              <a:noFill/>
              <a:ln w="254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Line 33"/>
              <p:cNvSpPr>
                <a:spLocks noChangeShapeType="1"/>
              </p:cNvSpPr>
              <p:nvPr/>
            </p:nvSpPr>
            <p:spPr bwMode="auto">
              <a:xfrm flipV="1">
                <a:off x="7979229" y="2761570"/>
                <a:ext cx="457200" cy="152400"/>
              </a:xfrm>
              <a:prstGeom prst="line">
                <a:avLst/>
              </a:prstGeom>
              <a:noFill/>
              <a:ln w="254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Line 34"/>
              <p:cNvSpPr>
                <a:spLocks noChangeShapeType="1"/>
              </p:cNvSpPr>
              <p:nvPr/>
            </p:nvSpPr>
            <p:spPr bwMode="auto">
              <a:xfrm flipV="1">
                <a:off x="8436429" y="2380570"/>
                <a:ext cx="76200" cy="381000"/>
              </a:xfrm>
              <a:prstGeom prst="line">
                <a:avLst/>
              </a:prstGeom>
              <a:noFill/>
              <a:ln w="254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Line 35"/>
              <p:cNvSpPr>
                <a:spLocks noChangeShapeType="1"/>
              </p:cNvSpPr>
              <p:nvPr/>
            </p:nvSpPr>
            <p:spPr bwMode="auto">
              <a:xfrm>
                <a:off x="7979229" y="2228170"/>
                <a:ext cx="533400" cy="152400"/>
              </a:xfrm>
              <a:prstGeom prst="line">
                <a:avLst/>
              </a:prstGeom>
              <a:noFill/>
              <a:ln w="254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Line 36"/>
              <p:cNvSpPr>
                <a:spLocks noChangeShapeType="1"/>
              </p:cNvSpPr>
              <p:nvPr/>
            </p:nvSpPr>
            <p:spPr bwMode="auto">
              <a:xfrm>
                <a:off x="7903029" y="2532970"/>
                <a:ext cx="533400" cy="228600"/>
              </a:xfrm>
              <a:prstGeom prst="line">
                <a:avLst/>
              </a:prstGeom>
              <a:noFill/>
              <a:ln w="254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Line 37"/>
              <p:cNvSpPr>
                <a:spLocks noChangeShapeType="1"/>
              </p:cNvSpPr>
              <p:nvPr/>
            </p:nvSpPr>
            <p:spPr bwMode="auto">
              <a:xfrm flipV="1">
                <a:off x="7979229" y="2380570"/>
                <a:ext cx="533400" cy="533400"/>
              </a:xfrm>
              <a:prstGeom prst="line">
                <a:avLst/>
              </a:prstGeom>
              <a:noFill/>
              <a:ln w="254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Line 38"/>
              <p:cNvSpPr>
                <a:spLocks noChangeShapeType="1"/>
              </p:cNvSpPr>
              <p:nvPr/>
            </p:nvSpPr>
            <p:spPr bwMode="auto">
              <a:xfrm flipH="1" flipV="1">
                <a:off x="7979229" y="2228170"/>
                <a:ext cx="457200" cy="533400"/>
              </a:xfrm>
              <a:prstGeom prst="line">
                <a:avLst/>
              </a:prstGeom>
              <a:noFill/>
              <a:ln w="254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Line 39"/>
              <p:cNvSpPr>
                <a:spLocks noChangeShapeType="1"/>
              </p:cNvSpPr>
              <p:nvPr/>
            </p:nvSpPr>
            <p:spPr bwMode="auto">
              <a:xfrm>
                <a:off x="7217229" y="2532970"/>
                <a:ext cx="381000" cy="0"/>
              </a:xfrm>
              <a:prstGeom prst="line">
                <a:avLst/>
              </a:prstGeom>
              <a:noFill/>
              <a:ln w="25400">
                <a:solidFill>
                  <a:srgbClr val="0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Oval 42"/>
              <p:cNvSpPr>
                <a:spLocks noChangeArrowheads="1"/>
              </p:cNvSpPr>
              <p:nvPr/>
            </p:nvSpPr>
            <p:spPr bwMode="auto">
              <a:xfrm>
                <a:off x="9122229" y="2075770"/>
                <a:ext cx="914400" cy="914400"/>
              </a:xfrm>
              <a:prstGeom prst="ellipse">
                <a:avLst/>
              </a:prstGeom>
              <a:solidFill>
                <a:schemeClr val="accent4"/>
              </a:solidFill>
              <a:ln w="12700">
                <a:solidFill>
                  <a:schemeClr val="accent1">
                    <a:lumMod val="75000"/>
                  </a:schemeClr>
                </a:solidFill>
                <a:rou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Line 43"/>
              <p:cNvSpPr>
                <a:spLocks noChangeShapeType="1"/>
              </p:cNvSpPr>
              <p:nvPr/>
            </p:nvSpPr>
            <p:spPr bwMode="auto">
              <a:xfrm flipV="1">
                <a:off x="9274629" y="2228170"/>
                <a:ext cx="152400" cy="304800"/>
              </a:xfrm>
              <a:prstGeom prst="line">
                <a:avLst/>
              </a:prstGeom>
              <a:noFill/>
              <a:ln w="25400">
                <a:solidFill>
                  <a:srgbClr val="000000"/>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Line 44"/>
              <p:cNvSpPr>
                <a:spLocks noChangeShapeType="1"/>
              </p:cNvSpPr>
              <p:nvPr/>
            </p:nvSpPr>
            <p:spPr bwMode="auto">
              <a:xfrm flipH="1" flipV="1">
                <a:off x="9274629" y="2532970"/>
                <a:ext cx="152400" cy="381000"/>
              </a:xfrm>
              <a:prstGeom prst="line">
                <a:avLst/>
              </a:prstGeom>
              <a:noFill/>
              <a:ln w="254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Line 45"/>
              <p:cNvSpPr>
                <a:spLocks noChangeShapeType="1"/>
              </p:cNvSpPr>
              <p:nvPr/>
            </p:nvSpPr>
            <p:spPr bwMode="auto">
              <a:xfrm flipV="1">
                <a:off x="9427029" y="2761570"/>
                <a:ext cx="457200" cy="152400"/>
              </a:xfrm>
              <a:prstGeom prst="line">
                <a:avLst/>
              </a:prstGeom>
              <a:noFill/>
              <a:ln w="25400">
                <a:solidFill>
                  <a:srgbClr val="000000"/>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Line 46"/>
              <p:cNvSpPr>
                <a:spLocks noChangeShapeType="1"/>
              </p:cNvSpPr>
              <p:nvPr/>
            </p:nvSpPr>
            <p:spPr bwMode="auto">
              <a:xfrm flipV="1">
                <a:off x="9884229" y="2380570"/>
                <a:ext cx="76200" cy="381000"/>
              </a:xfrm>
              <a:prstGeom prst="line">
                <a:avLst/>
              </a:prstGeom>
              <a:noFill/>
              <a:ln w="254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Line 47"/>
              <p:cNvSpPr>
                <a:spLocks noChangeShapeType="1"/>
              </p:cNvSpPr>
              <p:nvPr/>
            </p:nvSpPr>
            <p:spPr bwMode="auto">
              <a:xfrm>
                <a:off x="9427029" y="2228170"/>
                <a:ext cx="533400" cy="152400"/>
              </a:xfrm>
              <a:prstGeom prst="line">
                <a:avLst/>
              </a:prstGeom>
              <a:noFill/>
              <a:ln w="25400">
                <a:solidFill>
                  <a:srgbClr val="00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Line 48"/>
              <p:cNvSpPr>
                <a:spLocks noChangeShapeType="1"/>
              </p:cNvSpPr>
              <p:nvPr/>
            </p:nvSpPr>
            <p:spPr bwMode="auto">
              <a:xfrm>
                <a:off x="9350829" y="2532970"/>
                <a:ext cx="533400" cy="228600"/>
              </a:xfrm>
              <a:prstGeom prst="line">
                <a:avLst/>
              </a:prstGeom>
              <a:noFill/>
              <a:ln w="25400">
                <a:solidFill>
                  <a:srgbClr val="00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Line 49"/>
              <p:cNvSpPr>
                <a:spLocks noChangeShapeType="1"/>
              </p:cNvSpPr>
              <p:nvPr/>
            </p:nvSpPr>
            <p:spPr bwMode="auto">
              <a:xfrm flipV="1">
                <a:off x="9427029" y="2380570"/>
                <a:ext cx="533400" cy="533400"/>
              </a:xfrm>
              <a:prstGeom prst="line">
                <a:avLst/>
              </a:prstGeom>
              <a:noFill/>
              <a:ln w="254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Line 50"/>
              <p:cNvSpPr>
                <a:spLocks noChangeShapeType="1"/>
              </p:cNvSpPr>
              <p:nvPr/>
            </p:nvSpPr>
            <p:spPr bwMode="auto">
              <a:xfrm flipH="1" flipV="1">
                <a:off x="9427029" y="2228170"/>
                <a:ext cx="457200" cy="533400"/>
              </a:xfrm>
              <a:prstGeom prst="line">
                <a:avLst/>
              </a:prstGeom>
              <a:noFill/>
              <a:ln w="25400">
                <a:solidFill>
                  <a:srgbClr val="00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Line 51"/>
              <p:cNvSpPr>
                <a:spLocks noChangeShapeType="1"/>
              </p:cNvSpPr>
              <p:nvPr/>
            </p:nvSpPr>
            <p:spPr bwMode="auto">
              <a:xfrm>
                <a:off x="8665029" y="2532970"/>
                <a:ext cx="381000" cy="0"/>
              </a:xfrm>
              <a:prstGeom prst="line">
                <a:avLst/>
              </a:prstGeom>
              <a:noFill/>
              <a:ln w="25400">
                <a:solidFill>
                  <a:srgbClr val="0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Oval 54"/>
              <p:cNvSpPr>
                <a:spLocks noChangeArrowheads="1"/>
              </p:cNvSpPr>
              <p:nvPr/>
            </p:nvSpPr>
            <p:spPr bwMode="auto">
              <a:xfrm>
                <a:off x="3483429" y="2075770"/>
                <a:ext cx="914400" cy="914400"/>
              </a:xfrm>
              <a:prstGeom prst="ellipse">
                <a:avLst/>
              </a:prstGeom>
              <a:solidFill>
                <a:schemeClr val="accent4"/>
              </a:solidFill>
              <a:ln w="12700">
                <a:solidFill>
                  <a:schemeClr val="accent1">
                    <a:lumMod val="75000"/>
                  </a:schemeClr>
                </a:solidFill>
                <a:rou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50" name="Line 56"/>
            <p:cNvSpPr>
              <a:spLocks noChangeShapeType="1"/>
            </p:cNvSpPr>
            <p:nvPr/>
          </p:nvSpPr>
          <p:spPr bwMode="auto">
            <a:xfrm flipH="1" flipV="1">
              <a:off x="3467664" y="2960857"/>
              <a:ext cx="76200" cy="3810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Line 57"/>
            <p:cNvSpPr>
              <a:spLocks noChangeShapeType="1"/>
            </p:cNvSpPr>
            <p:nvPr/>
          </p:nvSpPr>
          <p:spPr bwMode="auto">
            <a:xfrm flipV="1">
              <a:off x="3620064" y="2960857"/>
              <a:ext cx="304800" cy="1524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Line 58"/>
            <p:cNvSpPr>
              <a:spLocks noChangeShapeType="1"/>
            </p:cNvSpPr>
            <p:nvPr/>
          </p:nvSpPr>
          <p:spPr bwMode="auto">
            <a:xfrm>
              <a:off x="4001064" y="3341857"/>
              <a:ext cx="0" cy="3048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Line 59"/>
            <p:cNvSpPr>
              <a:spLocks noChangeShapeType="1"/>
            </p:cNvSpPr>
            <p:nvPr/>
          </p:nvSpPr>
          <p:spPr bwMode="auto">
            <a:xfrm flipH="1">
              <a:off x="3315264" y="3494257"/>
              <a:ext cx="457200" cy="762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Line 60"/>
            <p:cNvSpPr>
              <a:spLocks noChangeShapeType="1"/>
            </p:cNvSpPr>
            <p:nvPr/>
          </p:nvSpPr>
          <p:spPr bwMode="auto">
            <a:xfrm flipH="1">
              <a:off x="3696264" y="3189457"/>
              <a:ext cx="76200" cy="533400"/>
            </a:xfrm>
            <a:prstGeom prst="line">
              <a:avLst/>
            </a:prstGeom>
            <a:noFill/>
            <a:ln w="25400">
              <a:solidFill>
                <a:srgbClr val="000000"/>
              </a:solidFill>
              <a:round/>
              <a:headEnd type="oval" w="med" len="me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55" name="矩形: 圆角 54"/>
          <p:cNvSpPr/>
          <p:nvPr/>
        </p:nvSpPr>
        <p:spPr>
          <a:xfrm>
            <a:off x="1547936" y="1980525"/>
            <a:ext cx="1262739" cy="392830"/>
          </a:xfrm>
          <a:prstGeom prst="roundRect">
            <a:avLst>
              <a:gd name="adj" fmla="val 716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矩形: 圆角 55"/>
          <p:cNvSpPr/>
          <p:nvPr/>
        </p:nvSpPr>
        <p:spPr>
          <a:xfrm>
            <a:off x="3049276" y="1980525"/>
            <a:ext cx="1262739" cy="392830"/>
          </a:xfrm>
          <a:prstGeom prst="roundRect">
            <a:avLst>
              <a:gd name="adj" fmla="val 716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矩形: 圆角 56"/>
          <p:cNvSpPr/>
          <p:nvPr/>
        </p:nvSpPr>
        <p:spPr>
          <a:xfrm>
            <a:off x="4552994" y="1980525"/>
            <a:ext cx="1262739" cy="392830"/>
          </a:xfrm>
          <a:prstGeom prst="roundRect">
            <a:avLst>
              <a:gd name="adj" fmla="val 716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矩形: 圆角 57"/>
          <p:cNvSpPr/>
          <p:nvPr/>
        </p:nvSpPr>
        <p:spPr>
          <a:xfrm>
            <a:off x="6228586" y="1980525"/>
            <a:ext cx="1262739" cy="392830"/>
          </a:xfrm>
          <a:prstGeom prst="roundRect">
            <a:avLst>
              <a:gd name="adj" fmla="val 716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矩形: 圆角 58"/>
          <p:cNvSpPr/>
          <p:nvPr/>
        </p:nvSpPr>
        <p:spPr>
          <a:xfrm>
            <a:off x="7906555" y="1980525"/>
            <a:ext cx="1262739" cy="392830"/>
          </a:xfrm>
          <a:prstGeom prst="roundRect">
            <a:avLst>
              <a:gd name="adj" fmla="val 716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矩形: 圆角 59"/>
          <p:cNvSpPr/>
          <p:nvPr/>
        </p:nvSpPr>
        <p:spPr>
          <a:xfrm>
            <a:off x="9628681" y="1980525"/>
            <a:ext cx="1262739" cy="392830"/>
          </a:xfrm>
          <a:prstGeom prst="roundRect">
            <a:avLst>
              <a:gd name="adj" fmla="val 716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矩形 60"/>
          <p:cNvSpPr/>
          <p:nvPr/>
        </p:nvSpPr>
        <p:spPr>
          <a:xfrm>
            <a:off x="1756883" y="1990432"/>
            <a:ext cx="877163" cy="369332"/>
          </a:xfrm>
          <a:prstGeom prst="rect">
            <a:avLst/>
          </a:prstGeom>
        </p:spPr>
        <p:txBody>
          <a:bodyPr wrap="none">
            <a:spAutoFit/>
          </a:bodyPr>
          <a:lstStyle/>
          <a:p>
            <a:pPr lvl="0" eaLnBrk="0" hangingPunct="0">
              <a:spcBef>
                <a:spcPct val="50000"/>
              </a:spcBef>
              <a:defRPr/>
            </a:pPr>
            <a:r>
              <a:rPr lang="zh-CN" altLang="en-US" b="1" kern="0" dirty="0">
                <a:solidFill>
                  <a:schemeClr val="bg1"/>
                </a:solidFill>
                <a:ea typeface="仿宋_GB2312" pitchFamily="49" charset="-122"/>
              </a:rPr>
              <a:t>前阶段</a:t>
            </a:r>
            <a:endParaRPr lang="zh-CN" altLang="en-US" b="1" kern="0" dirty="0">
              <a:solidFill>
                <a:schemeClr val="bg1"/>
              </a:solidFill>
              <a:ea typeface="仿宋_GB2312" pitchFamily="49" charset="-122"/>
            </a:endParaRPr>
          </a:p>
        </p:txBody>
      </p:sp>
      <p:sp>
        <p:nvSpPr>
          <p:cNvPr id="62" name="矩形 61"/>
          <p:cNvSpPr/>
          <p:nvPr/>
        </p:nvSpPr>
        <p:spPr>
          <a:xfrm>
            <a:off x="3308978" y="2004023"/>
            <a:ext cx="774571" cy="369332"/>
          </a:xfrm>
          <a:prstGeom prst="rect">
            <a:avLst/>
          </a:prstGeom>
        </p:spPr>
        <p:txBody>
          <a:bodyPr wrap="none">
            <a:spAutoFit/>
          </a:bodyPr>
          <a:lstStyle/>
          <a:p>
            <a:pPr eaLnBrk="0" hangingPunct="0">
              <a:spcBef>
                <a:spcPct val="50000"/>
              </a:spcBef>
            </a:pPr>
            <a:r>
              <a:rPr lang="zh-CN" altLang="en-US" b="1" kern="0" dirty="0">
                <a:solidFill>
                  <a:schemeClr val="bg1"/>
                </a:solidFill>
                <a:ea typeface="仿宋_GB2312" pitchFamily="49" charset="-122"/>
              </a:rPr>
              <a:t>阶段</a:t>
            </a:r>
            <a:r>
              <a:rPr lang="en-US" altLang="zh-CN" b="1" kern="0" dirty="0">
                <a:solidFill>
                  <a:schemeClr val="bg1"/>
                </a:solidFill>
                <a:ea typeface="仿宋_GB2312" pitchFamily="49" charset="-122"/>
              </a:rPr>
              <a:t>1</a:t>
            </a:r>
            <a:endParaRPr lang="zh-CN" altLang="en-US" b="1" kern="0" dirty="0">
              <a:solidFill>
                <a:schemeClr val="bg1"/>
              </a:solidFill>
              <a:ea typeface="仿宋_GB2312" pitchFamily="49" charset="-122"/>
            </a:endParaRPr>
          </a:p>
        </p:txBody>
      </p:sp>
      <p:sp>
        <p:nvSpPr>
          <p:cNvPr id="63" name="矩形 62"/>
          <p:cNvSpPr/>
          <p:nvPr/>
        </p:nvSpPr>
        <p:spPr>
          <a:xfrm>
            <a:off x="4814384" y="1990432"/>
            <a:ext cx="774571" cy="369332"/>
          </a:xfrm>
          <a:prstGeom prst="rect">
            <a:avLst/>
          </a:prstGeom>
        </p:spPr>
        <p:txBody>
          <a:bodyPr wrap="none">
            <a:spAutoFit/>
          </a:bodyPr>
          <a:lstStyle/>
          <a:p>
            <a:pPr eaLnBrk="0" hangingPunct="0">
              <a:spcBef>
                <a:spcPct val="50000"/>
              </a:spcBef>
            </a:pPr>
            <a:r>
              <a:rPr lang="zh-CN" altLang="en-US" b="1" kern="0" dirty="0">
                <a:solidFill>
                  <a:schemeClr val="bg1"/>
                </a:solidFill>
                <a:ea typeface="仿宋_GB2312" pitchFamily="49" charset="-122"/>
              </a:rPr>
              <a:t>阶段</a:t>
            </a:r>
            <a:r>
              <a:rPr lang="en-US" altLang="zh-CN" b="1" kern="0" dirty="0">
                <a:solidFill>
                  <a:schemeClr val="bg1"/>
                </a:solidFill>
                <a:ea typeface="仿宋_GB2312" pitchFamily="49" charset="-122"/>
              </a:rPr>
              <a:t>2</a:t>
            </a:r>
            <a:endParaRPr lang="zh-CN" altLang="en-US" b="1" kern="0" dirty="0">
              <a:solidFill>
                <a:schemeClr val="bg1"/>
              </a:solidFill>
              <a:ea typeface="仿宋_GB2312" pitchFamily="49" charset="-122"/>
            </a:endParaRPr>
          </a:p>
        </p:txBody>
      </p:sp>
      <p:sp>
        <p:nvSpPr>
          <p:cNvPr id="64" name="矩形 63"/>
          <p:cNvSpPr/>
          <p:nvPr/>
        </p:nvSpPr>
        <p:spPr>
          <a:xfrm>
            <a:off x="6488968" y="1992867"/>
            <a:ext cx="774571" cy="369332"/>
          </a:xfrm>
          <a:prstGeom prst="rect">
            <a:avLst/>
          </a:prstGeom>
        </p:spPr>
        <p:txBody>
          <a:bodyPr wrap="none">
            <a:spAutoFit/>
          </a:bodyPr>
          <a:lstStyle/>
          <a:p>
            <a:pPr eaLnBrk="0" hangingPunct="0">
              <a:spcBef>
                <a:spcPct val="50000"/>
              </a:spcBef>
            </a:pPr>
            <a:r>
              <a:rPr lang="zh-CN" altLang="en-US" b="1" kern="0" dirty="0">
                <a:solidFill>
                  <a:schemeClr val="bg1"/>
                </a:solidFill>
                <a:ea typeface="仿宋_GB2312" pitchFamily="49" charset="-122"/>
              </a:rPr>
              <a:t>阶段</a:t>
            </a:r>
            <a:r>
              <a:rPr lang="en-US" altLang="zh-CN" b="1" kern="0" dirty="0">
                <a:solidFill>
                  <a:schemeClr val="bg1"/>
                </a:solidFill>
                <a:ea typeface="仿宋_GB2312" pitchFamily="49" charset="-122"/>
              </a:rPr>
              <a:t>3</a:t>
            </a:r>
            <a:endParaRPr lang="zh-CN" altLang="en-US" b="1" kern="0" dirty="0">
              <a:solidFill>
                <a:schemeClr val="bg1"/>
              </a:solidFill>
              <a:ea typeface="仿宋_GB2312" pitchFamily="49" charset="-122"/>
            </a:endParaRPr>
          </a:p>
        </p:txBody>
      </p:sp>
      <p:sp>
        <p:nvSpPr>
          <p:cNvPr id="65" name="矩形 64"/>
          <p:cNvSpPr/>
          <p:nvPr/>
        </p:nvSpPr>
        <p:spPr>
          <a:xfrm>
            <a:off x="8163925" y="1997704"/>
            <a:ext cx="774571" cy="369332"/>
          </a:xfrm>
          <a:prstGeom prst="rect">
            <a:avLst/>
          </a:prstGeom>
        </p:spPr>
        <p:txBody>
          <a:bodyPr wrap="none">
            <a:spAutoFit/>
          </a:bodyPr>
          <a:lstStyle/>
          <a:p>
            <a:pPr eaLnBrk="0" hangingPunct="0">
              <a:spcBef>
                <a:spcPct val="50000"/>
              </a:spcBef>
            </a:pPr>
            <a:r>
              <a:rPr lang="zh-CN" altLang="en-US" b="1" kern="0" dirty="0">
                <a:solidFill>
                  <a:schemeClr val="bg1"/>
                </a:solidFill>
                <a:ea typeface="仿宋_GB2312" pitchFamily="49" charset="-122"/>
              </a:rPr>
              <a:t>阶段</a:t>
            </a:r>
            <a:r>
              <a:rPr lang="en-US" altLang="zh-CN" b="1" kern="0" dirty="0">
                <a:solidFill>
                  <a:schemeClr val="bg1"/>
                </a:solidFill>
                <a:ea typeface="仿宋_GB2312" pitchFamily="49" charset="-122"/>
              </a:rPr>
              <a:t>4</a:t>
            </a:r>
            <a:endParaRPr lang="zh-CN" altLang="en-US" b="1" kern="0" dirty="0">
              <a:solidFill>
                <a:schemeClr val="bg1"/>
              </a:solidFill>
              <a:ea typeface="仿宋_GB2312" pitchFamily="49" charset="-122"/>
            </a:endParaRPr>
          </a:p>
        </p:txBody>
      </p:sp>
      <p:sp>
        <p:nvSpPr>
          <p:cNvPr id="66" name="矩形 65"/>
          <p:cNvSpPr/>
          <p:nvPr/>
        </p:nvSpPr>
        <p:spPr>
          <a:xfrm>
            <a:off x="9849342" y="1990432"/>
            <a:ext cx="774571" cy="369332"/>
          </a:xfrm>
          <a:prstGeom prst="rect">
            <a:avLst/>
          </a:prstGeom>
        </p:spPr>
        <p:txBody>
          <a:bodyPr wrap="none">
            <a:spAutoFit/>
          </a:bodyPr>
          <a:lstStyle/>
          <a:p>
            <a:pPr eaLnBrk="0" hangingPunct="0">
              <a:spcBef>
                <a:spcPct val="50000"/>
              </a:spcBef>
            </a:pPr>
            <a:r>
              <a:rPr lang="zh-CN" altLang="en-US" b="1" kern="0" dirty="0">
                <a:solidFill>
                  <a:schemeClr val="bg1"/>
                </a:solidFill>
                <a:ea typeface="仿宋_GB2312" pitchFamily="49" charset="-122"/>
              </a:rPr>
              <a:t>阶段</a:t>
            </a:r>
            <a:r>
              <a:rPr lang="en-US" altLang="zh-CN" b="1" kern="0" dirty="0">
                <a:solidFill>
                  <a:schemeClr val="bg1"/>
                </a:solidFill>
                <a:ea typeface="仿宋_GB2312" pitchFamily="49" charset="-122"/>
              </a:rPr>
              <a:t>5</a:t>
            </a:r>
            <a:endParaRPr lang="zh-CN" altLang="en-US" b="1" kern="0" dirty="0">
              <a:solidFill>
                <a:schemeClr val="bg1"/>
              </a:solidFill>
              <a:ea typeface="仿宋_GB2312" pitchFamily="49" charset="-122"/>
            </a:endParaRPr>
          </a:p>
        </p:txBody>
      </p:sp>
      <p:sp>
        <p:nvSpPr>
          <p:cNvPr id="68" name="矩形 67"/>
          <p:cNvSpPr/>
          <p:nvPr/>
        </p:nvSpPr>
        <p:spPr>
          <a:xfrm>
            <a:off x="3393020" y="4812716"/>
            <a:ext cx="646331" cy="369332"/>
          </a:xfrm>
          <a:prstGeom prst="rect">
            <a:avLst/>
          </a:prstGeom>
        </p:spPr>
        <p:txBody>
          <a:bodyPr wrap="none">
            <a:spAutoFit/>
          </a:bodyPr>
          <a:lstStyle/>
          <a:p>
            <a:r>
              <a:rPr lang="zh-CN" altLang="en-US" b="1" kern="0" dirty="0">
                <a:solidFill>
                  <a:srgbClr val="336699"/>
                </a:solidFill>
                <a:ea typeface="仿宋_GB2312" pitchFamily="49" charset="-122"/>
              </a:rPr>
              <a:t>形成</a:t>
            </a:r>
            <a:endParaRPr lang="zh-CN" altLang="en-US" dirty="0"/>
          </a:p>
        </p:txBody>
      </p:sp>
      <p:sp>
        <p:nvSpPr>
          <p:cNvPr id="69" name="矩形 68"/>
          <p:cNvSpPr/>
          <p:nvPr/>
        </p:nvSpPr>
        <p:spPr>
          <a:xfrm>
            <a:off x="4872887" y="4817601"/>
            <a:ext cx="646331" cy="369332"/>
          </a:xfrm>
          <a:prstGeom prst="rect">
            <a:avLst/>
          </a:prstGeom>
        </p:spPr>
        <p:txBody>
          <a:bodyPr wrap="none">
            <a:spAutoFit/>
          </a:bodyPr>
          <a:lstStyle/>
          <a:p>
            <a:r>
              <a:rPr lang="zh-CN" altLang="en-US" b="1" kern="0" dirty="0">
                <a:solidFill>
                  <a:srgbClr val="336699"/>
                </a:solidFill>
                <a:ea typeface="仿宋_GB2312" pitchFamily="49" charset="-122"/>
              </a:rPr>
              <a:t>震荡</a:t>
            </a:r>
            <a:endParaRPr lang="zh-CN" altLang="en-US" dirty="0"/>
          </a:p>
        </p:txBody>
      </p:sp>
      <p:sp>
        <p:nvSpPr>
          <p:cNvPr id="70" name="矩形 69"/>
          <p:cNvSpPr/>
          <p:nvPr/>
        </p:nvSpPr>
        <p:spPr>
          <a:xfrm>
            <a:off x="6513334" y="4813164"/>
            <a:ext cx="877163" cy="369332"/>
          </a:xfrm>
          <a:prstGeom prst="rect">
            <a:avLst/>
          </a:prstGeom>
        </p:spPr>
        <p:txBody>
          <a:bodyPr wrap="none">
            <a:spAutoFit/>
          </a:bodyPr>
          <a:lstStyle/>
          <a:p>
            <a:r>
              <a:rPr lang="zh-CN" altLang="en-US" b="1" kern="0" dirty="0">
                <a:solidFill>
                  <a:srgbClr val="336699"/>
                </a:solidFill>
                <a:ea typeface="仿宋_GB2312" pitchFamily="49" charset="-122"/>
              </a:rPr>
              <a:t>规范化</a:t>
            </a:r>
            <a:endParaRPr lang="zh-CN" altLang="en-US" dirty="0"/>
          </a:p>
        </p:txBody>
      </p:sp>
      <p:sp>
        <p:nvSpPr>
          <p:cNvPr id="71" name="矩形 70"/>
          <p:cNvSpPr/>
          <p:nvPr/>
        </p:nvSpPr>
        <p:spPr>
          <a:xfrm>
            <a:off x="8258915" y="4797533"/>
            <a:ext cx="646331" cy="369332"/>
          </a:xfrm>
          <a:prstGeom prst="rect">
            <a:avLst/>
          </a:prstGeom>
        </p:spPr>
        <p:txBody>
          <a:bodyPr wrap="none">
            <a:spAutoFit/>
          </a:bodyPr>
          <a:lstStyle/>
          <a:p>
            <a:r>
              <a:rPr lang="zh-CN" altLang="en-US" b="1" kern="0" dirty="0">
                <a:solidFill>
                  <a:srgbClr val="336699"/>
                </a:solidFill>
                <a:ea typeface="仿宋_GB2312" pitchFamily="49" charset="-122"/>
              </a:rPr>
              <a:t>执行</a:t>
            </a:r>
            <a:endParaRPr lang="zh-CN" altLang="en-US" dirty="0"/>
          </a:p>
        </p:txBody>
      </p:sp>
      <p:sp>
        <p:nvSpPr>
          <p:cNvPr id="72" name="矩形 71"/>
          <p:cNvSpPr/>
          <p:nvPr/>
        </p:nvSpPr>
        <p:spPr>
          <a:xfrm>
            <a:off x="9936884" y="4812716"/>
            <a:ext cx="646331" cy="369332"/>
          </a:xfrm>
          <a:prstGeom prst="rect">
            <a:avLst/>
          </a:prstGeom>
        </p:spPr>
        <p:txBody>
          <a:bodyPr wrap="none">
            <a:spAutoFit/>
          </a:bodyPr>
          <a:lstStyle/>
          <a:p>
            <a:r>
              <a:rPr lang="zh-CN" altLang="en-US" b="1" kern="0" dirty="0">
                <a:solidFill>
                  <a:srgbClr val="336699"/>
                </a:solidFill>
                <a:ea typeface="仿宋_GB2312" pitchFamily="49" charset="-122"/>
              </a:rPr>
              <a:t>解体</a:t>
            </a:r>
            <a:endParaRPr lang="zh-CN" altLang="en-US" dirty="0"/>
          </a:p>
        </p:txBody>
      </p:sp>
      <p:cxnSp>
        <p:nvCxnSpPr>
          <p:cNvPr id="74" name="直接连接符 73"/>
          <p:cNvCxnSpPr/>
          <p:nvPr/>
        </p:nvCxnSpPr>
        <p:spPr>
          <a:xfrm>
            <a:off x="2179306" y="2367036"/>
            <a:ext cx="0" cy="711800"/>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701537" y="2367036"/>
            <a:ext cx="0" cy="711800"/>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181987" y="2367036"/>
            <a:ext cx="0" cy="711800"/>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859956" y="2367036"/>
            <a:ext cx="0" cy="711800"/>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548796" y="2367036"/>
            <a:ext cx="0" cy="711800"/>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0246968" y="2367036"/>
            <a:ext cx="0" cy="711800"/>
          </a:xfrm>
          <a:prstGeom prst="line">
            <a:avLst/>
          </a:prstGeom>
          <a:ln w="222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rcRect l="4324" r="18305"/>
          <a:stretch>
            <a:fillRect/>
          </a:stretch>
        </p:blipFill>
        <p:spPr>
          <a:xfrm>
            <a:off x="4179539" y="2242746"/>
            <a:ext cx="3832921" cy="3304240"/>
          </a:xfrm>
          <a:custGeom>
            <a:avLst/>
            <a:gdLst>
              <a:gd name="connsiteX0" fmla="*/ 1022595 w 4744841"/>
              <a:gd name="connsiteY0" fmla="*/ 0 h 4090378"/>
              <a:gd name="connsiteX1" fmla="*/ 3722246 w 4744841"/>
              <a:gd name="connsiteY1" fmla="*/ 0 h 4090378"/>
              <a:gd name="connsiteX2" fmla="*/ 4744841 w 4744841"/>
              <a:gd name="connsiteY2" fmla="*/ 2045189 h 4090378"/>
              <a:gd name="connsiteX3" fmla="*/ 3722246 w 4744841"/>
              <a:gd name="connsiteY3" fmla="*/ 4090378 h 4090378"/>
              <a:gd name="connsiteX4" fmla="*/ 1022595 w 4744841"/>
              <a:gd name="connsiteY4" fmla="*/ 4090378 h 4090378"/>
              <a:gd name="connsiteX5" fmla="*/ 0 w 4744841"/>
              <a:gd name="connsiteY5" fmla="*/ 2045189 h 409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4841" h="4090378">
                <a:moveTo>
                  <a:pt x="1022595" y="0"/>
                </a:moveTo>
                <a:lnTo>
                  <a:pt x="3722246" y="0"/>
                </a:lnTo>
                <a:lnTo>
                  <a:pt x="4744841" y="2045189"/>
                </a:lnTo>
                <a:lnTo>
                  <a:pt x="3722246" y="4090378"/>
                </a:lnTo>
                <a:lnTo>
                  <a:pt x="1022595" y="4090378"/>
                </a:lnTo>
                <a:lnTo>
                  <a:pt x="0" y="2045189"/>
                </a:lnTo>
                <a:close/>
              </a:path>
            </a:pathLst>
          </a:custGeom>
        </p:spPr>
      </p:pic>
      <p:sp>
        <p:nvSpPr>
          <p:cNvPr id="10" name="六边形 9"/>
          <p:cNvSpPr/>
          <p:nvPr/>
        </p:nvSpPr>
        <p:spPr>
          <a:xfrm>
            <a:off x="3975099" y="2066504"/>
            <a:ext cx="4241800" cy="3656724"/>
          </a:xfrm>
          <a:prstGeom prst="hexagon">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3260880" y="2177466"/>
            <a:ext cx="509780" cy="5097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3260880" y="3184114"/>
            <a:ext cx="509780" cy="5097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12"/>
          <p:cNvSpPr/>
          <p:nvPr/>
        </p:nvSpPr>
        <p:spPr>
          <a:xfrm>
            <a:off x="3260880" y="4190762"/>
            <a:ext cx="509780" cy="5097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椭圆 13"/>
          <p:cNvSpPr/>
          <p:nvPr/>
        </p:nvSpPr>
        <p:spPr>
          <a:xfrm>
            <a:off x="3260880" y="5197410"/>
            <a:ext cx="509780" cy="5097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椭圆 14"/>
          <p:cNvSpPr/>
          <p:nvPr/>
        </p:nvSpPr>
        <p:spPr>
          <a:xfrm>
            <a:off x="8421338" y="2177466"/>
            <a:ext cx="509780" cy="5097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15"/>
          <p:cNvSpPr/>
          <p:nvPr/>
        </p:nvSpPr>
        <p:spPr>
          <a:xfrm>
            <a:off x="8421338" y="3184114"/>
            <a:ext cx="509780" cy="5097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a:off x="8421338" y="4190762"/>
            <a:ext cx="509780" cy="5097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8421338" y="5197410"/>
            <a:ext cx="509780" cy="5097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665670" y="2242746"/>
            <a:ext cx="2492990" cy="369332"/>
          </a:xfrm>
          <a:prstGeom prst="rect">
            <a:avLst/>
          </a:prstGeom>
        </p:spPr>
        <p:txBody>
          <a:bodyPr wrap="non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共同认可的明确的目标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127052" y="3279633"/>
            <a:ext cx="2031325" cy="318742"/>
          </a:xfrm>
          <a:prstGeom prst="rect">
            <a:avLst/>
          </a:prstGeom>
        </p:spPr>
        <p:txBody>
          <a:bodyPr wrap="none">
            <a:spAutoFit/>
          </a:bodyPr>
          <a:lstStyle/>
          <a:p>
            <a:pPr algn="r">
              <a:lnSpc>
                <a:spcPct val="80000"/>
              </a:lnSpc>
            </a:pPr>
            <a:r>
              <a:rPr lang="zh-CN" altLang="en-US" dirty="0">
                <a:ea typeface="楷体_GB2312" pitchFamily="49" charset="-122"/>
              </a:rPr>
              <a:t>合理的分工与协作</a:t>
            </a:r>
            <a:endParaRPr lang="zh-CN" altLang="en-US" dirty="0">
              <a:ea typeface="楷体_GB2312" pitchFamily="49" charset="-122"/>
            </a:endParaRPr>
          </a:p>
        </p:txBody>
      </p:sp>
      <p:sp>
        <p:nvSpPr>
          <p:cNvPr id="21" name="矩形 20"/>
          <p:cNvSpPr/>
          <p:nvPr/>
        </p:nvSpPr>
        <p:spPr>
          <a:xfrm>
            <a:off x="1819549" y="4265930"/>
            <a:ext cx="1338828" cy="369332"/>
          </a:xfrm>
          <a:prstGeom prst="rect">
            <a:avLst/>
          </a:prstGeom>
        </p:spPr>
        <p:txBody>
          <a:bodyPr wrap="none">
            <a:spAutoFit/>
          </a:bodyPr>
          <a:lstStyle/>
          <a:p>
            <a:pPr algn="r"/>
            <a:r>
              <a:rPr lang="zh-CN" altLang="en-US" dirty="0">
                <a:ea typeface="楷体_GB2312" pitchFamily="49" charset="-122"/>
              </a:rPr>
              <a:t>积极的参与</a:t>
            </a:r>
            <a:endParaRPr lang="zh-CN" altLang="en-US" dirty="0">
              <a:ea typeface="楷体_GB2312" pitchFamily="49" charset="-122"/>
            </a:endParaRPr>
          </a:p>
        </p:txBody>
      </p:sp>
      <p:sp>
        <p:nvSpPr>
          <p:cNvPr id="22" name="矩形 21"/>
          <p:cNvSpPr/>
          <p:nvPr/>
        </p:nvSpPr>
        <p:spPr>
          <a:xfrm>
            <a:off x="2050664" y="5267634"/>
            <a:ext cx="1107996" cy="369332"/>
          </a:xfrm>
          <a:prstGeom prst="rect">
            <a:avLst/>
          </a:prstGeom>
        </p:spPr>
        <p:txBody>
          <a:bodyPr wrap="none">
            <a:spAutoFit/>
          </a:bodyPr>
          <a:lstStyle/>
          <a:p>
            <a:pPr algn="r"/>
            <a:r>
              <a:rPr lang="zh-CN" altLang="en-US" dirty="0">
                <a:ea typeface="楷体_GB2312" pitchFamily="49" charset="-122"/>
              </a:rPr>
              <a:t>互相信任</a:t>
            </a:r>
            <a:endParaRPr lang="zh-CN" altLang="en-US" dirty="0">
              <a:ea typeface="楷体_GB2312" pitchFamily="49" charset="-122"/>
            </a:endParaRPr>
          </a:p>
        </p:txBody>
      </p:sp>
      <p:sp>
        <p:nvSpPr>
          <p:cNvPr id="23" name="矩形 22"/>
          <p:cNvSpPr/>
          <p:nvPr/>
        </p:nvSpPr>
        <p:spPr>
          <a:xfrm>
            <a:off x="9031153" y="2241158"/>
            <a:ext cx="180049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良好的信息沟通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9031153" y="3226825"/>
            <a:ext cx="272382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高度的凝聚力与民主气氛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9031153" y="4287155"/>
            <a:ext cx="272382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学习是一种经常化的活动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9031153" y="5291936"/>
            <a:ext cx="255550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生命周期性 柔性扁平化</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365337" y="2210380"/>
            <a:ext cx="354360"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8" name="文本框 27"/>
          <p:cNvSpPr txBox="1"/>
          <p:nvPr/>
        </p:nvSpPr>
        <p:spPr>
          <a:xfrm>
            <a:off x="3338590" y="3238949"/>
            <a:ext cx="354360"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9" name="文本框 28"/>
          <p:cNvSpPr txBox="1"/>
          <p:nvPr/>
        </p:nvSpPr>
        <p:spPr>
          <a:xfrm>
            <a:off x="3338590" y="4224717"/>
            <a:ext cx="354360"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3363099" y="5236856"/>
            <a:ext cx="354360"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2" name="文本框 31"/>
          <p:cNvSpPr txBox="1"/>
          <p:nvPr/>
        </p:nvSpPr>
        <p:spPr>
          <a:xfrm>
            <a:off x="8499048" y="2232301"/>
            <a:ext cx="354360"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5</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3" name="文本框 32"/>
          <p:cNvSpPr txBox="1"/>
          <p:nvPr/>
        </p:nvSpPr>
        <p:spPr>
          <a:xfrm>
            <a:off x="8499048" y="3238949"/>
            <a:ext cx="354360"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6</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4" name="文本框 33"/>
          <p:cNvSpPr txBox="1"/>
          <p:nvPr/>
        </p:nvSpPr>
        <p:spPr>
          <a:xfrm>
            <a:off x="8499048" y="4256377"/>
            <a:ext cx="354360"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7</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5" name="文本框 34"/>
          <p:cNvSpPr txBox="1"/>
          <p:nvPr/>
        </p:nvSpPr>
        <p:spPr>
          <a:xfrm>
            <a:off x="8499048" y="5252245"/>
            <a:ext cx="354360"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8</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6" name="Rectangle 2"/>
          <p:cNvSpPr>
            <a:spLocks noGrp="1" noChangeArrowheads="1"/>
          </p:cNvSpPr>
          <p:nvPr>
            <p:ph type="title"/>
          </p:nvPr>
        </p:nvSpPr>
        <p:spPr>
          <a:xfrm>
            <a:off x="896219" y="437036"/>
            <a:ext cx="2492990" cy="480131"/>
          </a:xfrm>
          <a:prstGeom prst="rect">
            <a:avLst/>
          </a:prstGeom>
          <a:noFill/>
          <a:ln w="9525">
            <a:noFill/>
            <a:miter lim="800000"/>
          </a:ln>
          <a:effectLst/>
        </p:spPr>
        <p:txBody>
          <a:bodyPr vert="horz" wrap="square" lIns="91440" tIns="45720" rIns="91440" bIns="45720" rtlCol="0"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团队的特征</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905523" y="431719"/>
            <a:ext cx="2609623" cy="480131"/>
          </a:xfrm>
          <a:prstGeom prst="rect">
            <a:avLst/>
          </a:prstGeom>
          <a:noFill/>
          <a:ln w="9525">
            <a:noFill/>
            <a:miter lim="800000"/>
          </a:ln>
          <a:effectLst/>
        </p:spPr>
        <p:txBody>
          <a:bodyPr vert="horz" wrap="square" lIns="91440" tIns="45720" rIns="91440" bIns="45720" rtlCol="0"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设计优秀团队 </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箭头: 五边形 5"/>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1648506" y="1614492"/>
            <a:ext cx="6527800" cy="369332"/>
          </a:xfrm>
          <a:prstGeom prst="rect">
            <a:avLst/>
          </a:prstGeom>
        </p:spPr>
        <p:txBody>
          <a:bodyPr wrap="square">
            <a:spAutoFit/>
          </a:bodyPr>
          <a:lstStyle/>
          <a:p>
            <a:pPr algn="just"/>
            <a:r>
              <a:rPr lang="zh-CN" altLang="en-US">
                <a:solidFill>
                  <a:schemeClr val="tx1">
                    <a:lumMod val="85000"/>
                    <a:lumOff val="15000"/>
                  </a:schemeClr>
                </a:solidFill>
                <a:latin typeface="微软雅黑" panose="020B0503020204020204" pitchFamily="34" charset="-122"/>
                <a:ea typeface="微软雅黑" panose="020B0503020204020204" pitchFamily="34" charset="-122"/>
              </a:rPr>
              <a:t>通常我们可以借助一些常见的管理工具来简化团队建设工作。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547873" y="2594928"/>
            <a:ext cx="438271" cy="43827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2918483" y="2614008"/>
            <a:ext cx="487634" cy="400110"/>
          </a:xfrm>
          <a:prstGeom prst="rect">
            <a:avLst/>
          </a:prstGeom>
        </p:spPr>
        <p:txBody>
          <a:bodyPr wrap="none">
            <a:spAutoFit/>
          </a:bodyPr>
          <a:lstStyle/>
          <a:p>
            <a:r>
              <a:rPr lang="en-US" altLang="zh-CN" sz="2000" b="1" dirty="0">
                <a:solidFill>
                  <a:srgbClr val="333333"/>
                </a:solidFill>
              </a:rPr>
              <a:t>ho</a:t>
            </a:r>
            <a:endParaRPr lang="zh-CN" altLang="en-US" sz="2000" dirty="0"/>
          </a:p>
        </p:txBody>
      </p:sp>
      <p:sp>
        <p:nvSpPr>
          <p:cNvPr id="11" name="矩形 10"/>
          <p:cNvSpPr/>
          <p:nvPr/>
        </p:nvSpPr>
        <p:spPr>
          <a:xfrm>
            <a:off x="2587617" y="2594928"/>
            <a:ext cx="378630" cy="400110"/>
          </a:xfrm>
          <a:prstGeom prst="rect">
            <a:avLst/>
          </a:prstGeom>
        </p:spPr>
        <p:txBody>
          <a:bodyPr wrap="none">
            <a:spAutoFit/>
          </a:bodyPr>
          <a:lstStyle/>
          <a:p>
            <a:r>
              <a:rPr lang="en-US" altLang="zh-CN" sz="2000" b="1" dirty="0">
                <a:solidFill>
                  <a:schemeClr val="bg1"/>
                </a:solidFill>
              </a:rPr>
              <a:t>w</a:t>
            </a:r>
            <a:endParaRPr lang="zh-CN" altLang="en-US" sz="2000" dirty="0">
              <a:solidFill>
                <a:schemeClr val="bg1"/>
              </a:solidFill>
            </a:endParaRPr>
          </a:p>
        </p:txBody>
      </p:sp>
      <p:cxnSp>
        <p:nvCxnSpPr>
          <p:cNvPr id="13" name="直接连接符 12"/>
          <p:cNvCxnSpPr/>
          <p:nvPr/>
        </p:nvCxnSpPr>
        <p:spPr>
          <a:xfrm>
            <a:off x="3007575" y="3029997"/>
            <a:ext cx="419973"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427548" y="2660665"/>
            <a:ext cx="1107996"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我们是谁</a:t>
            </a: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5821956" y="2594928"/>
            <a:ext cx="438271" cy="43827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a:off x="5861700" y="2594928"/>
            <a:ext cx="378630" cy="400110"/>
          </a:xfrm>
          <a:prstGeom prst="rect">
            <a:avLst/>
          </a:prstGeom>
        </p:spPr>
        <p:txBody>
          <a:bodyPr wrap="none">
            <a:spAutoFit/>
          </a:bodyPr>
          <a:lstStyle/>
          <a:p>
            <a:r>
              <a:rPr lang="en-US" altLang="zh-CN" sz="2000" b="1" dirty="0">
                <a:solidFill>
                  <a:schemeClr val="bg1"/>
                </a:solidFill>
              </a:rPr>
              <a:t>w</a:t>
            </a:r>
            <a:endParaRPr lang="zh-CN" altLang="en-US" sz="2000" dirty="0">
              <a:solidFill>
                <a:schemeClr val="bg1"/>
              </a:solidFill>
            </a:endParaRPr>
          </a:p>
        </p:txBody>
      </p:sp>
      <p:cxnSp>
        <p:nvCxnSpPr>
          <p:cNvPr id="19" name="直接连接符 18"/>
          <p:cNvCxnSpPr/>
          <p:nvPr/>
        </p:nvCxnSpPr>
        <p:spPr>
          <a:xfrm>
            <a:off x="6281658" y="3029997"/>
            <a:ext cx="486648"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226651" y="2660665"/>
            <a:ext cx="651140" cy="369332"/>
          </a:xfrm>
          <a:prstGeom prst="rect">
            <a:avLst/>
          </a:prstGeom>
        </p:spPr>
        <p:txBody>
          <a:bodyPr wrap="none">
            <a:spAutoFit/>
          </a:bodyPr>
          <a:lstStyle/>
          <a:p>
            <a:r>
              <a:rPr lang="en-US" altLang="zh-CN" b="1" dirty="0">
                <a:solidFill>
                  <a:srgbClr val="333333"/>
                </a:solidFill>
              </a:rPr>
              <a:t>here</a:t>
            </a:r>
            <a:endParaRPr lang="zh-CN" altLang="en-US" dirty="0"/>
          </a:p>
        </p:txBody>
      </p:sp>
      <p:sp>
        <p:nvSpPr>
          <p:cNvPr id="22" name="矩形 21"/>
          <p:cNvSpPr/>
          <p:nvPr/>
        </p:nvSpPr>
        <p:spPr>
          <a:xfrm>
            <a:off x="6951383" y="2660665"/>
            <a:ext cx="1338828"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我们在哪里</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23" name="矩形 22"/>
          <p:cNvSpPr/>
          <p:nvPr/>
        </p:nvSpPr>
        <p:spPr>
          <a:xfrm>
            <a:off x="2547873" y="3557861"/>
            <a:ext cx="438271" cy="43827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矩形 24"/>
          <p:cNvSpPr/>
          <p:nvPr/>
        </p:nvSpPr>
        <p:spPr>
          <a:xfrm>
            <a:off x="2587617" y="3557861"/>
            <a:ext cx="378630" cy="400110"/>
          </a:xfrm>
          <a:prstGeom prst="rect">
            <a:avLst/>
          </a:prstGeom>
        </p:spPr>
        <p:txBody>
          <a:bodyPr wrap="none">
            <a:spAutoFit/>
          </a:bodyPr>
          <a:lstStyle/>
          <a:p>
            <a:r>
              <a:rPr lang="en-US" altLang="zh-CN" sz="2000" b="1" dirty="0">
                <a:solidFill>
                  <a:schemeClr val="bg1"/>
                </a:solidFill>
              </a:rPr>
              <a:t>w</a:t>
            </a:r>
            <a:endParaRPr lang="zh-CN" altLang="en-US" sz="2000" dirty="0">
              <a:solidFill>
                <a:schemeClr val="bg1"/>
              </a:solidFill>
            </a:endParaRPr>
          </a:p>
        </p:txBody>
      </p:sp>
      <p:cxnSp>
        <p:nvCxnSpPr>
          <p:cNvPr id="26" name="直接连接符 25"/>
          <p:cNvCxnSpPr/>
          <p:nvPr/>
        </p:nvCxnSpPr>
        <p:spPr>
          <a:xfrm>
            <a:off x="3007575" y="3992930"/>
            <a:ext cx="419973"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936875" y="3576941"/>
            <a:ext cx="561372" cy="400110"/>
          </a:xfrm>
          <a:prstGeom prst="rect">
            <a:avLst/>
          </a:prstGeom>
        </p:spPr>
        <p:txBody>
          <a:bodyPr wrap="none">
            <a:spAutoFit/>
          </a:bodyPr>
          <a:lstStyle/>
          <a:p>
            <a:r>
              <a:rPr lang="en-US" altLang="zh-CN" sz="2000" b="1" dirty="0">
                <a:solidFill>
                  <a:srgbClr val="333333"/>
                </a:solidFill>
              </a:rPr>
              <a:t>hat</a:t>
            </a:r>
            <a:endParaRPr lang="zh-CN" altLang="en-US" sz="2000" b="1" dirty="0">
              <a:solidFill>
                <a:srgbClr val="333333"/>
              </a:solidFill>
            </a:endParaRPr>
          </a:p>
        </p:txBody>
      </p:sp>
      <p:sp>
        <p:nvSpPr>
          <p:cNvPr id="28" name="矩形 27"/>
          <p:cNvSpPr/>
          <p:nvPr/>
        </p:nvSpPr>
        <p:spPr>
          <a:xfrm>
            <a:off x="3427548" y="3592820"/>
            <a:ext cx="1569660"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我们成为什么</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29" name="矩形 28"/>
          <p:cNvSpPr/>
          <p:nvPr/>
        </p:nvSpPr>
        <p:spPr>
          <a:xfrm>
            <a:off x="5817932" y="3525405"/>
            <a:ext cx="438271" cy="43827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矩形 29"/>
          <p:cNvSpPr/>
          <p:nvPr/>
        </p:nvSpPr>
        <p:spPr>
          <a:xfrm>
            <a:off x="5857676" y="3525405"/>
            <a:ext cx="378630" cy="400110"/>
          </a:xfrm>
          <a:prstGeom prst="rect">
            <a:avLst/>
          </a:prstGeom>
        </p:spPr>
        <p:txBody>
          <a:bodyPr wrap="none">
            <a:spAutoFit/>
          </a:bodyPr>
          <a:lstStyle/>
          <a:p>
            <a:r>
              <a:rPr lang="en-US" altLang="zh-CN" sz="2000" b="1" dirty="0">
                <a:solidFill>
                  <a:schemeClr val="bg1"/>
                </a:solidFill>
              </a:rPr>
              <a:t>w</a:t>
            </a:r>
            <a:endParaRPr lang="zh-CN" altLang="en-US" sz="2000" dirty="0">
              <a:solidFill>
                <a:schemeClr val="bg1"/>
              </a:solidFill>
            </a:endParaRPr>
          </a:p>
        </p:txBody>
      </p:sp>
      <p:cxnSp>
        <p:nvCxnSpPr>
          <p:cNvPr id="31" name="直接连接符 30"/>
          <p:cNvCxnSpPr/>
          <p:nvPr/>
        </p:nvCxnSpPr>
        <p:spPr>
          <a:xfrm>
            <a:off x="6277634" y="3960474"/>
            <a:ext cx="490672"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226651" y="3557861"/>
            <a:ext cx="619080" cy="400110"/>
          </a:xfrm>
          <a:prstGeom prst="rect">
            <a:avLst/>
          </a:prstGeom>
        </p:spPr>
        <p:txBody>
          <a:bodyPr wrap="none">
            <a:spAutoFit/>
          </a:bodyPr>
          <a:lstStyle/>
          <a:p>
            <a:r>
              <a:rPr lang="en-US" altLang="zh-CN" sz="2000" b="1" dirty="0">
                <a:solidFill>
                  <a:srgbClr val="333333"/>
                </a:solidFill>
              </a:rPr>
              <a:t>hen</a:t>
            </a:r>
            <a:endParaRPr lang="zh-CN" altLang="en-US" sz="2000" b="1" dirty="0">
              <a:solidFill>
                <a:srgbClr val="333333"/>
              </a:solidFill>
            </a:endParaRPr>
          </a:p>
        </p:txBody>
      </p:sp>
      <p:sp>
        <p:nvSpPr>
          <p:cNvPr id="35" name="矩形 34"/>
          <p:cNvSpPr/>
          <p:nvPr/>
        </p:nvSpPr>
        <p:spPr>
          <a:xfrm>
            <a:off x="6951383" y="3588638"/>
            <a:ext cx="2031325"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我们什么时候行动</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36" name="矩形 35"/>
          <p:cNvSpPr/>
          <p:nvPr/>
        </p:nvSpPr>
        <p:spPr>
          <a:xfrm>
            <a:off x="5817932" y="4459083"/>
            <a:ext cx="438271" cy="43827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矩形 36"/>
          <p:cNvSpPr/>
          <p:nvPr/>
        </p:nvSpPr>
        <p:spPr>
          <a:xfrm>
            <a:off x="5857676" y="4459083"/>
            <a:ext cx="378630" cy="400110"/>
          </a:xfrm>
          <a:prstGeom prst="rect">
            <a:avLst/>
          </a:prstGeom>
        </p:spPr>
        <p:txBody>
          <a:bodyPr wrap="none">
            <a:spAutoFit/>
          </a:bodyPr>
          <a:lstStyle/>
          <a:p>
            <a:r>
              <a:rPr lang="en-US" altLang="zh-CN" sz="2000" b="1" dirty="0">
                <a:solidFill>
                  <a:schemeClr val="bg1"/>
                </a:solidFill>
              </a:rPr>
              <a:t>w</a:t>
            </a:r>
            <a:endParaRPr lang="zh-CN" altLang="en-US" sz="2000" dirty="0">
              <a:solidFill>
                <a:schemeClr val="bg1"/>
              </a:solidFill>
            </a:endParaRPr>
          </a:p>
        </p:txBody>
      </p:sp>
      <p:cxnSp>
        <p:nvCxnSpPr>
          <p:cNvPr id="38" name="直接连接符 37"/>
          <p:cNvCxnSpPr/>
          <p:nvPr/>
        </p:nvCxnSpPr>
        <p:spPr>
          <a:xfrm>
            <a:off x="6277634" y="4894152"/>
            <a:ext cx="490672"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281658" y="4471548"/>
            <a:ext cx="463588" cy="400110"/>
          </a:xfrm>
          <a:prstGeom prst="rect">
            <a:avLst/>
          </a:prstGeom>
        </p:spPr>
        <p:txBody>
          <a:bodyPr wrap="none">
            <a:spAutoFit/>
          </a:bodyPr>
          <a:lstStyle/>
          <a:p>
            <a:r>
              <a:rPr lang="en-US" altLang="zh-CN" sz="2000" b="1" dirty="0" err="1">
                <a:solidFill>
                  <a:srgbClr val="333333"/>
                </a:solidFill>
              </a:rPr>
              <a:t>hy</a:t>
            </a:r>
            <a:endParaRPr lang="zh-CN" altLang="en-US" sz="2000" b="1" dirty="0">
              <a:solidFill>
                <a:srgbClr val="333333"/>
              </a:solidFill>
            </a:endParaRPr>
          </a:p>
        </p:txBody>
      </p:sp>
      <p:sp>
        <p:nvSpPr>
          <p:cNvPr id="41" name="矩形 40"/>
          <p:cNvSpPr/>
          <p:nvPr/>
        </p:nvSpPr>
        <p:spPr>
          <a:xfrm>
            <a:off x="6951383" y="4512457"/>
            <a:ext cx="1338828"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我们为什么</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42" name="矩形 41"/>
          <p:cNvSpPr/>
          <p:nvPr/>
        </p:nvSpPr>
        <p:spPr>
          <a:xfrm>
            <a:off x="2543849" y="4451260"/>
            <a:ext cx="438271" cy="43827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矩形 42"/>
          <p:cNvSpPr/>
          <p:nvPr/>
        </p:nvSpPr>
        <p:spPr>
          <a:xfrm>
            <a:off x="2583593" y="4451260"/>
            <a:ext cx="333746" cy="400110"/>
          </a:xfrm>
          <a:prstGeom prst="rect">
            <a:avLst/>
          </a:prstGeom>
        </p:spPr>
        <p:txBody>
          <a:bodyPr wrap="none">
            <a:spAutoFit/>
          </a:bodyPr>
          <a:lstStyle/>
          <a:p>
            <a:r>
              <a:rPr lang="en-US" altLang="zh-CN" sz="2000" b="1" dirty="0">
                <a:solidFill>
                  <a:schemeClr val="bg1"/>
                </a:solidFill>
              </a:rPr>
              <a:t>h</a:t>
            </a:r>
            <a:endParaRPr lang="zh-CN" altLang="en-US" sz="2000" dirty="0">
              <a:solidFill>
                <a:schemeClr val="bg1"/>
              </a:solidFill>
            </a:endParaRPr>
          </a:p>
        </p:txBody>
      </p:sp>
      <p:cxnSp>
        <p:nvCxnSpPr>
          <p:cNvPr id="44" name="直接连接符 43"/>
          <p:cNvCxnSpPr/>
          <p:nvPr/>
        </p:nvCxnSpPr>
        <p:spPr>
          <a:xfrm>
            <a:off x="3003551" y="4886329"/>
            <a:ext cx="490672"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2982628" y="4451260"/>
            <a:ext cx="532518" cy="400110"/>
          </a:xfrm>
          <a:prstGeom prst="rect">
            <a:avLst/>
          </a:prstGeom>
        </p:spPr>
        <p:txBody>
          <a:bodyPr wrap="none">
            <a:spAutoFit/>
          </a:bodyPr>
          <a:lstStyle/>
          <a:p>
            <a:r>
              <a:rPr lang="en-US" altLang="zh-CN" sz="2000" b="1" dirty="0">
                <a:solidFill>
                  <a:srgbClr val="333333"/>
                </a:solidFill>
              </a:rPr>
              <a:t>ow</a:t>
            </a:r>
            <a:endParaRPr lang="zh-CN" altLang="en-US" sz="2000" b="1" dirty="0">
              <a:solidFill>
                <a:srgbClr val="333333"/>
              </a:solidFill>
            </a:endParaRPr>
          </a:p>
        </p:txBody>
      </p:sp>
      <p:sp>
        <p:nvSpPr>
          <p:cNvPr id="47" name="矩形 46"/>
          <p:cNvSpPr/>
          <p:nvPr/>
        </p:nvSpPr>
        <p:spPr>
          <a:xfrm>
            <a:off x="3464074" y="4512224"/>
            <a:ext cx="1107996"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我们怎么</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48" name="矩形 47"/>
          <p:cNvSpPr/>
          <p:nvPr/>
        </p:nvSpPr>
        <p:spPr>
          <a:xfrm>
            <a:off x="1648506" y="5488304"/>
            <a:ext cx="4402167"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通过明确这几个方面的问题来建立团队。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84283" y="448071"/>
            <a:ext cx="3335337" cy="480131"/>
          </a:xfrm>
          <a:prstGeom prst="rect">
            <a:avLst/>
          </a:prstGeom>
          <a:noFill/>
          <a:ln w="9525">
            <a:noFill/>
            <a:miter lim="800000"/>
          </a:ln>
          <a:effectLst/>
        </p:spPr>
        <p:txBody>
          <a:bodyPr vert="horz" wrap="square" lIns="91440" tIns="45720" rIns="91440" bIns="45720" rtlCol="0"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团队构成的</a:t>
            </a:r>
            <a:r>
              <a:rPr lang="en-US" altLang="zh-CN" sz="2800" b="1" dirty="0">
                <a:solidFill>
                  <a:schemeClr val="accent1">
                    <a:lumMod val="75000"/>
                  </a:schemeClr>
                </a:solidFill>
                <a:latin typeface="微软雅黑" panose="020B0503020204020204" pitchFamily="34" charset="-122"/>
                <a:ea typeface="微软雅黑" panose="020B0503020204020204" pitchFamily="34" charset="-122"/>
              </a:rPr>
              <a:t>5P</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要素</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箭头: 五边形 5"/>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25114" b="28176"/>
          <a:stretch>
            <a:fillRect/>
          </a:stretch>
        </p:blipFill>
        <p:spPr>
          <a:xfrm>
            <a:off x="0" y="1555452"/>
            <a:ext cx="12192000" cy="3403600"/>
          </a:xfrm>
          <a:prstGeom prst="rect">
            <a:avLst/>
          </a:prstGeom>
        </p:spPr>
      </p:pic>
      <p:sp>
        <p:nvSpPr>
          <p:cNvPr id="9" name="矩形 8"/>
          <p:cNvSpPr/>
          <p:nvPr/>
        </p:nvSpPr>
        <p:spPr>
          <a:xfrm>
            <a:off x="815340" y="4575229"/>
            <a:ext cx="1887537" cy="723900"/>
          </a:xfrm>
          <a:prstGeom prst="rect">
            <a:avLst/>
          </a:prstGeom>
          <a:solidFill>
            <a:schemeClr val="accent1">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2983785" y="4575229"/>
            <a:ext cx="1887537" cy="723900"/>
          </a:xfrm>
          <a:prstGeom prst="rect">
            <a:avLst/>
          </a:prstGeom>
          <a:solidFill>
            <a:schemeClr val="accent1">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5152231" y="4575229"/>
            <a:ext cx="1887537" cy="723900"/>
          </a:xfrm>
          <a:prstGeom prst="rect">
            <a:avLst/>
          </a:prstGeom>
          <a:solidFill>
            <a:schemeClr val="accent1">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7320677" y="4575229"/>
            <a:ext cx="1887537" cy="723900"/>
          </a:xfrm>
          <a:prstGeom prst="rect">
            <a:avLst/>
          </a:prstGeom>
          <a:solidFill>
            <a:schemeClr val="accent1">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9489123" y="4575229"/>
            <a:ext cx="1887537" cy="723900"/>
          </a:xfrm>
          <a:prstGeom prst="rect">
            <a:avLst/>
          </a:prstGeom>
          <a:solidFill>
            <a:schemeClr val="accent1">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a:off x="1051222" y="4706346"/>
            <a:ext cx="1415772" cy="461665"/>
          </a:xfrm>
          <a:prstGeom prst="rect">
            <a:avLst/>
          </a:prstGeom>
        </p:spPr>
        <p:txBody>
          <a:bodyPr wrap="none">
            <a:spAutoFit/>
          </a:bodyPr>
          <a:lstStyle/>
          <a:p>
            <a:r>
              <a:rPr lang="en-US" altLang="zh-CN" sz="2400" b="1" dirty="0">
                <a:solidFill>
                  <a:schemeClr val="bg1"/>
                </a:solidFill>
                <a:latin typeface="Arial" panose="020B0604020202020204" pitchFamily="34" charset="0"/>
                <a:ea typeface="中國龍毛楷體" pitchFamily="49" charset="-120"/>
                <a:cs typeface="Arial" panose="020B0604020202020204" pitchFamily="34" charset="0"/>
              </a:rPr>
              <a:t>Purpose</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5" name="矩形 14"/>
          <p:cNvSpPr/>
          <p:nvPr/>
        </p:nvSpPr>
        <p:spPr>
          <a:xfrm>
            <a:off x="3331075" y="4706345"/>
            <a:ext cx="1192955" cy="461665"/>
          </a:xfrm>
          <a:prstGeom prst="rect">
            <a:avLst/>
          </a:prstGeom>
        </p:spPr>
        <p:txBody>
          <a:bodyPr wrap="none">
            <a:spAutoFit/>
          </a:bodyPr>
          <a:lstStyle/>
          <a:p>
            <a:r>
              <a:rPr lang="en-US" altLang="zh-CN" sz="2400" b="1" dirty="0">
                <a:solidFill>
                  <a:schemeClr val="bg1"/>
                </a:solidFill>
                <a:latin typeface="Arial" panose="020B0604020202020204" pitchFamily="34" charset="0"/>
                <a:ea typeface="中國龍毛楷體" pitchFamily="49" charset="-120"/>
                <a:cs typeface="Arial" panose="020B0604020202020204" pitchFamily="34" charset="0"/>
              </a:rPr>
              <a:t>People</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6" name="矩形 15"/>
          <p:cNvSpPr/>
          <p:nvPr/>
        </p:nvSpPr>
        <p:spPr>
          <a:xfrm>
            <a:off x="5603027" y="4706345"/>
            <a:ext cx="989373" cy="461665"/>
          </a:xfrm>
          <a:prstGeom prst="rect">
            <a:avLst/>
          </a:prstGeom>
        </p:spPr>
        <p:txBody>
          <a:bodyPr wrap="none">
            <a:spAutoFit/>
          </a:bodyPr>
          <a:lstStyle/>
          <a:p>
            <a:r>
              <a:rPr lang="en-US" altLang="zh-CN" sz="2400" b="1" dirty="0">
                <a:solidFill>
                  <a:schemeClr val="bg1"/>
                </a:solidFill>
                <a:latin typeface="Arial" panose="020B0604020202020204" pitchFamily="34" charset="0"/>
                <a:ea typeface="中國龍毛楷體" pitchFamily="49" charset="-120"/>
                <a:cs typeface="Arial" panose="020B0604020202020204" pitchFamily="34" charset="0"/>
              </a:rPr>
              <a:t>Place</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7" name="矩形 16"/>
          <p:cNvSpPr/>
          <p:nvPr/>
        </p:nvSpPr>
        <p:spPr>
          <a:xfrm>
            <a:off x="7710447" y="4706345"/>
            <a:ext cx="1107996" cy="461665"/>
          </a:xfrm>
          <a:prstGeom prst="rect">
            <a:avLst/>
          </a:prstGeom>
        </p:spPr>
        <p:txBody>
          <a:bodyPr wrap="none">
            <a:spAutoFit/>
          </a:bodyPr>
          <a:lstStyle/>
          <a:p>
            <a:r>
              <a:rPr lang="en-US" altLang="zh-CN" sz="2400" b="1" dirty="0">
                <a:solidFill>
                  <a:schemeClr val="bg1"/>
                </a:solidFill>
                <a:latin typeface="Arial" panose="020B0604020202020204" pitchFamily="34" charset="0"/>
                <a:ea typeface="中國龍毛楷體" pitchFamily="49" charset="-120"/>
                <a:cs typeface="Arial" panose="020B0604020202020204" pitchFamily="34" charset="0"/>
              </a:rPr>
              <a:t>Power</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8" name="矩形 17"/>
          <p:cNvSpPr/>
          <p:nvPr/>
        </p:nvSpPr>
        <p:spPr>
          <a:xfrm>
            <a:off x="10015949" y="4732751"/>
            <a:ext cx="833883" cy="461665"/>
          </a:xfrm>
          <a:prstGeom prst="rect">
            <a:avLst/>
          </a:prstGeom>
        </p:spPr>
        <p:txBody>
          <a:bodyPr wrap="none">
            <a:spAutoFit/>
          </a:bodyPr>
          <a:lstStyle/>
          <a:p>
            <a:r>
              <a:rPr lang="en-US" altLang="zh-CN" sz="2400" b="1" dirty="0">
                <a:solidFill>
                  <a:schemeClr val="bg1"/>
                </a:solidFill>
                <a:latin typeface="Arial" panose="020B0604020202020204" pitchFamily="34" charset="0"/>
                <a:ea typeface="中國龍毛楷體" pitchFamily="49" charset="-120"/>
                <a:cs typeface="Arial" panose="020B0604020202020204" pitchFamily="34" charset="0"/>
              </a:rPr>
              <a:t>Plan</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9" name="矩形 18"/>
          <p:cNvSpPr/>
          <p:nvPr/>
        </p:nvSpPr>
        <p:spPr>
          <a:xfrm>
            <a:off x="1410294" y="5461024"/>
            <a:ext cx="697627"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目</a:t>
            </a:r>
            <a:r>
              <a:rPr lang="zh-TW"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578739" y="5461024"/>
            <a:ext cx="441146"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人</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375288" y="5461024"/>
            <a:ext cx="1467068" cy="400110"/>
          </a:xfrm>
          <a:prstGeom prst="rect">
            <a:avLst/>
          </a:prstGeom>
        </p:spPr>
        <p:txBody>
          <a:bodyPr wrap="none">
            <a:spAutoFit/>
          </a:bodyPr>
          <a:lstStyle/>
          <a:p>
            <a:r>
              <a:rPr lang="zh-TW"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团队</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的定位</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7941279" y="5461024"/>
            <a:ext cx="697627" cy="400110"/>
          </a:xfrm>
          <a:prstGeom prst="rect">
            <a:avLst/>
          </a:prstGeom>
        </p:spPr>
        <p:txBody>
          <a:bodyPr wrap="none">
            <a:spAutoFit/>
          </a:bodyPr>
          <a:lstStyle/>
          <a:p>
            <a:r>
              <a:rPr lang="zh-TW"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权</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限</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0109724" y="5461024"/>
            <a:ext cx="697627" cy="400110"/>
          </a:xfrm>
          <a:prstGeom prst="rect">
            <a:avLst/>
          </a:prstGeom>
        </p:spPr>
        <p:txBody>
          <a:bodyPr wrap="none">
            <a:spAutoFit/>
          </a:bodyPr>
          <a:lstStyle/>
          <a:p>
            <a:r>
              <a:rPr lang="zh-TW"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计</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划</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1452" b="10545"/>
          <a:stretch>
            <a:fillRect/>
          </a:stretch>
        </p:blipFill>
        <p:spPr>
          <a:xfrm>
            <a:off x="0" y="2038350"/>
            <a:ext cx="4738511" cy="2781299"/>
          </a:xfrm>
          <a:prstGeom prst="rect">
            <a:avLst/>
          </a:prstGeom>
        </p:spPr>
      </p:pic>
      <p:sp>
        <p:nvSpPr>
          <p:cNvPr id="5" name="矩形 4"/>
          <p:cNvSpPr/>
          <p:nvPr/>
        </p:nvSpPr>
        <p:spPr>
          <a:xfrm>
            <a:off x="2832101" y="2756806"/>
            <a:ext cx="1906410" cy="13443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4738510" y="2756806"/>
            <a:ext cx="7453490" cy="13443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9" name="文本框 8"/>
          <p:cNvSpPr txBox="1"/>
          <p:nvPr/>
        </p:nvSpPr>
        <p:spPr>
          <a:xfrm>
            <a:off x="2832101" y="3136611"/>
            <a:ext cx="1906410" cy="584775"/>
          </a:xfrm>
          <a:prstGeom prst="rect">
            <a:avLst/>
          </a:prstGeom>
          <a:noFill/>
        </p:spPr>
        <p:txBody>
          <a:bodyPr wrap="square" rtlCol="0">
            <a:spAutoFit/>
          </a:bodyPr>
          <a:lstStyle/>
          <a:p>
            <a:pPr algn="ct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第一部分</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6452047" y="3075057"/>
            <a:ext cx="4288353" cy="707886"/>
          </a:xfrm>
          <a:prstGeom prst="rect">
            <a:avLst/>
          </a:prstGeom>
        </p:spPr>
        <p:txBody>
          <a:bodyPr wrap="none">
            <a:spAutoFit/>
          </a:bodyPr>
          <a:lstStyle/>
          <a:p>
            <a:pPr eaLnBrk="0" hangingPunct="0"/>
            <a:r>
              <a:rPr lang="zh-CN" altLang="en-US" sz="4000" b="1" dirty="0">
                <a:solidFill>
                  <a:schemeClr val="bg1"/>
                </a:solidFill>
                <a:latin typeface="微软雅黑" panose="020B0503020204020204" pitchFamily="34" charset="-122"/>
                <a:ea typeface="微软雅黑" panose="020B0503020204020204" pitchFamily="34" charset="-122"/>
              </a:rPr>
              <a:t>安全管理人的职责</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glitter pattern="hexagon"/>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84283" y="444339"/>
            <a:ext cx="2595108" cy="480131"/>
          </a:xfrm>
          <a:prstGeom prst="rect">
            <a:avLst/>
          </a:prstGeom>
          <a:noFill/>
          <a:ln w="9525">
            <a:noFill/>
            <a:miter lim="800000"/>
          </a:ln>
          <a:effectLst/>
        </p:spPr>
        <p:txBody>
          <a:bodyPr vert="horz" wrap="square" lIns="91440" tIns="45720" rIns="91440" bIns="45720" rtlCol="0"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团队行为曲线</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箭头: 五边形 5"/>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AutoShape 1027"/>
          <p:cNvSpPr>
            <a:spLocks noChangeArrowheads="1"/>
          </p:cNvSpPr>
          <p:nvPr/>
        </p:nvSpPr>
        <p:spPr bwMode="auto">
          <a:xfrm>
            <a:off x="3701143" y="5123543"/>
            <a:ext cx="76200" cy="76200"/>
          </a:xfrm>
          <a:prstGeom prst="flowChartProcess">
            <a:avLst/>
          </a:prstGeom>
          <a:solidFill>
            <a:schemeClr val="bg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1028"/>
          <p:cNvSpPr>
            <a:spLocks noChangeShapeType="1"/>
          </p:cNvSpPr>
          <p:nvPr/>
        </p:nvSpPr>
        <p:spPr bwMode="auto">
          <a:xfrm>
            <a:off x="3777343" y="5199743"/>
            <a:ext cx="3886200" cy="0"/>
          </a:xfrm>
          <a:prstGeom prst="line">
            <a:avLst/>
          </a:prstGeom>
          <a:noFill/>
          <a:ln w="1270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Text Box 1029"/>
          <p:cNvSpPr txBox="1">
            <a:spLocks noChangeArrowheads="1"/>
          </p:cNvSpPr>
          <p:nvPr/>
        </p:nvSpPr>
        <p:spPr bwMode="auto">
          <a:xfrm>
            <a:off x="3472543" y="4818743"/>
            <a:ext cx="152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工作群体</a:t>
            </a:r>
            <a:endParaRPr lang="zh-CN" altLang="en-US" dirty="0"/>
          </a:p>
        </p:txBody>
      </p:sp>
      <p:sp>
        <p:nvSpPr>
          <p:cNvPr id="10" name="Freeform 1030"/>
          <p:cNvSpPr/>
          <p:nvPr/>
        </p:nvSpPr>
        <p:spPr bwMode="auto">
          <a:xfrm>
            <a:off x="3701143" y="3675743"/>
            <a:ext cx="3505200" cy="2616200"/>
          </a:xfrm>
          <a:custGeom>
            <a:avLst/>
            <a:gdLst>
              <a:gd name="T0" fmla="*/ 0 w 2208"/>
              <a:gd name="T1" fmla="*/ 960 h 1648"/>
              <a:gd name="T2" fmla="*/ 864 w 2208"/>
              <a:gd name="T3" fmla="*/ 1488 h 1648"/>
              <a:gd name="T4" fmla="*/ 2208 w 2208"/>
              <a:gd name="T5" fmla="*/ 0 h 1648"/>
            </a:gdLst>
            <a:ahLst/>
            <a:cxnLst>
              <a:cxn ang="0">
                <a:pos x="T0" y="T1"/>
              </a:cxn>
              <a:cxn ang="0">
                <a:pos x="T2" y="T3"/>
              </a:cxn>
              <a:cxn ang="0">
                <a:pos x="T4" y="T5"/>
              </a:cxn>
            </a:cxnLst>
            <a:rect l="0" t="0" r="r" b="b"/>
            <a:pathLst>
              <a:path w="2208" h="1648">
                <a:moveTo>
                  <a:pt x="0" y="960"/>
                </a:moveTo>
                <a:cubicBezTo>
                  <a:pt x="248" y="1304"/>
                  <a:pt x="496" y="1648"/>
                  <a:pt x="864" y="1488"/>
                </a:cubicBezTo>
                <a:cubicBezTo>
                  <a:pt x="1232" y="1328"/>
                  <a:pt x="1984" y="248"/>
                  <a:pt x="2208" y="0"/>
                </a:cubicBezTo>
              </a:path>
            </a:pathLst>
          </a:custGeom>
          <a:noFill/>
          <a:ln w="12700">
            <a:solidFill>
              <a:schemeClr val="tx1"/>
            </a:solidFill>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Rectangle 1031"/>
          <p:cNvSpPr>
            <a:spLocks noChangeArrowheads="1"/>
          </p:cNvSpPr>
          <p:nvPr/>
        </p:nvSpPr>
        <p:spPr bwMode="auto">
          <a:xfrm flipV="1">
            <a:off x="4767943" y="6037943"/>
            <a:ext cx="76200" cy="76200"/>
          </a:xfrm>
          <a:prstGeom prst="rect">
            <a:avLst/>
          </a:prstGeom>
          <a:solidFill>
            <a:schemeClr val="bg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Rectangle 1032"/>
          <p:cNvSpPr>
            <a:spLocks noChangeArrowheads="1"/>
          </p:cNvSpPr>
          <p:nvPr/>
        </p:nvSpPr>
        <p:spPr bwMode="auto">
          <a:xfrm flipV="1">
            <a:off x="5987143" y="5047343"/>
            <a:ext cx="76200" cy="76200"/>
          </a:xfrm>
          <a:prstGeom prst="rect">
            <a:avLst/>
          </a:prstGeom>
          <a:solidFill>
            <a:schemeClr val="bg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Freeform 1033"/>
          <p:cNvSpPr/>
          <p:nvPr/>
        </p:nvSpPr>
        <p:spPr bwMode="auto">
          <a:xfrm>
            <a:off x="7130143" y="2151743"/>
            <a:ext cx="1676400" cy="1600200"/>
          </a:xfrm>
          <a:custGeom>
            <a:avLst/>
            <a:gdLst>
              <a:gd name="T0" fmla="*/ 0 w 1056"/>
              <a:gd name="T1" fmla="*/ 1008 h 1008"/>
              <a:gd name="T2" fmla="*/ 384 w 1056"/>
              <a:gd name="T3" fmla="*/ 576 h 1008"/>
              <a:gd name="T4" fmla="*/ 1056 w 1056"/>
              <a:gd name="T5" fmla="*/ 0 h 1008"/>
            </a:gdLst>
            <a:ahLst/>
            <a:cxnLst>
              <a:cxn ang="0">
                <a:pos x="T0" y="T1"/>
              </a:cxn>
              <a:cxn ang="0">
                <a:pos x="T2" y="T3"/>
              </a:cxn>
              <a:cxn ang="0">
                <a:pos x="T4" y="T5"/>
              </a:cxn>
            </a:cxnLst>
            <a:rect l="0" t="0" r="r" b="b"/>
            <a:pathLst>
              <a:path w="1056" h="1008">
                <a:moveTo>
                  <a:pt x="0" y="1008"/>
                </a:moveTo>
                <a:cubicBezTo>
                  <a:pt x="104" y="876"/>
                  <a:pt x="208" y="744"/>
                  <a:pt x="384" y="576"/>
                </a:cubicBezTo>
                <a:cubicBezTo>
                  <a:pt x="560" y="408"/>
                  <a:pt x="944" y="96"/>
                  <a:pt x="1056" y="0"/>
                </a:cubicBezTo>
              </a:path>
            </a:pathLst>
          </a:custGeom>
          <a:noFill/>
          <a:ln w="12700">
            <a:solidFill>
              <a:schemeClr val="tx1"/>
            </a:solidFill>
            <a:prstDash val="sysDot"/>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Text Box 1034"/>
          <p:cNvSpPr txBox="1">
            <a:spLocks noChangeArrowheads="1"/>
          </p:cNvSpPr>
          <p:nvPr/>
        </p:nvSpPr>
        <p:spPr bwMode="auto">
          <a:xfrm>
            <a:off x="6139543" y="4742543"/>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潜在的团队</a:t>
            </a:r>
            <a:endParaRPr lang="zh-CN" altLang="en-US" dirty="0"/>
          </a:p>
        </p:txBody>
      </p:sp>
      <p:sp>
        <p:nvSpPr>
          <p:cNvPr id="15" name="Text Box 1035"/>
          <p:cNvSpPr txBox="1">
            <a:spLocks noChangeArrowheads="1"/>
          </p:cNvSpPr>
          <p:nvPr/>
        </p:nvSpPr>
        <p:spPr bwMode="auto">
          <a:xfrm>
            <a:off x="7206343" y="3599543"/>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真正的团队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 Box 1036"/>
          <p:cNvSpPr txBox="1">
            <a:spLocks noChangeArrowheads="1"/>
          </p:cNvSpPr>
          <p:nvPr/>
        </p:nvSpPr>
        <p:spPr bwMode="auto">
          <a:xfrm>
            <a:off x="7587343" y="1770743"/>
            <a:ext cx="251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表现出色的团队</a:t>
            </a:r>
            <a:endParaRPr lang="zh-CN" altLang="en-US" dirty="0"/>
          </a:p>
        </p:txBody>
      </p:sp>
      <p:sp>
        <p:nvSpPr>
          <p:cNvPr id="17" name="Text Box 1037"/>
          <p:cNvSpPr txBox="1">
            <a:spLocks noChangeArrowheads="1"/>
          </p:cNvSpPr>
          <p:nvPr/>
        </p:nvSpPr>
        <p:spPr bwMode="auto">
          <a:xfrm>
            <a:off x="4463143" y="5580743"/>
            <a:ext cx="121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伪团队</a:t>
            </a:r>
            <a:endParaRPr lang="zh-CN" altLang="en-US" dirty="0"/>
          </a:p>
        </p:txBody>
      </p:sp>
      <p:grpSp>
        <p:nvGrpSpPr>
          <p:cNvPr id="18" name="Group 1038"/>
          <p:cNvGrpSpPr/>
          <p:nvPr/>
        </p:nvGrpSpPr>
        <p:grpSpPr bwMode="auto">
          <a:xfrm>
            <a:off x="2059668" y="1389743"/>
            <a:ext cx="7280276" cy="5257800"/>
            <a:chOff x="118" y="912"/>
            <a:chExt cx="4586" cy="3312"/>
          </a:xfrm>
        </p:grpSpPr>
        <p:sp>
          <p:nvSpPr>
            <p:cNvPr id="19" name="Line 1039"/>
            <p:cNvSpPr>
              <a:spLocks noChangeShapeType="1"/>
            </p:cNvSpPr>
            <p:nvPr/>
          </p:nvSpPr>
          <p:spPr bwMode="auto">
            <a:xfrm>
              <a:off x="960" y="912"/>
              <a:ext cx="0" cy="3072"/>
            </a:xfrm>
            <a:prstGeom prst="line">
              <a:avLst/>
            </a:prstGeom>
            <a:noFill/>
            <a:ln w="19050">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Line 1040"/>
            <p:cNvSpPr>
              <a:spLocks noChangeShapeType="1"/>
            </p:cNvSpPr>
            <p:nvPr/>
          </p:nvSpPr>
          <p:spPr bwMode="auto">
            <a:xfrm>
              <a:off x="960" y="3984"/>
              <a:ext cx="3408"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Text Box 1041"/>
            <p:cNvSpPr txBox="1">
              <a:spLocks noChangeArrowheads="1"/>
            </p:cNvSpPr>
            <p:nvPr/>
          </p:nvSpPr>
          <p:spPr bwMode="auto">
            <a:xfrm>
              <a:off x="3600" y="3936"/>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b="1">
                <a:solidFill>
                  <a:srgbClr val="9900CC"/>
                </a:solidFill>
                <a:ea typeface="楷体_GB2312" pitchFamily="49" charset="-122"/>
              </a:endParaRPr>
            </a:p>
          </p:txBody>
        </p:sp>
        <p:sp>
          <p:nvSpPr>
            <p:cNvPr id="22" name="Text Box 1042"/>
            <p:cNvSpPr txBox="1">
              <a:spLocks noChangeArrowheads="1"/>
            </p:cNvSpPr>
            <p:nvPr/>
          </p:nvSpPr>
          <p:spPr bwMode="auto">
            <a:xfrm>
              <a:off x="118" y="1035"/>
              <a:ext cx="6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b="1">
                  <a:solidFill>
                    <a:schemeClr val="tx2">
                      <a:lumMod val="75000"/>
                    </a:schemeClr>
                  </a:solidFill>
                  <a:latin typeface="微软雅黑" panose="020B0503020204020204" pitchFamily="34" charset="-122"/>
                  <a:ea typeface="微软雅黑" panose="020B0503020204020204" pitchFamily="34" charset="-122"/>
                </a:defRPr>
              </a:lvl1pPr>
            </a:lstStyle>
            <a:p>
              <a:r>
                <a:rPr lang="zh-CN" altLang="en-US" dirty="0"/>
                <a:t>工作表现</a:t>
              </a:r>
              <a:endParaRPr lang="zh-CN" altLang="en-US" dirty="0"/>
            </a:p>
          </p:txBody>
        </p:sp>
      </p:grpSp>
      <p:sp>
        <p:nvSpPr>
          <p:cNvPr id="23" name="Rectangle 1043"/>
          <p:cNvSpPr>
            <a:spLocks noChangeArrowheads="1"/>
          </p:cNvSpPr>
          <p:nvPr/>
        </p:nvSpPr>
        <p:spPr bwMode="auto">
          <a:xfrm>
            <a:off x="8892268" y="6107793"/>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tx2">
                    <a:lumMod val="75000"/>
                  </a:schemeClr>
                </a:solidFill>
                <a:latin typeface="微软雅黑" panose="020B0503020204020204" pitchFamily="34" charset="-122"/>
                <a:ea typeface="微软雅黑" panose="020B0503020204020204" pitchFamily="34" charset="-122"/>
              </a:rPr>
              <a:t>时间</a:t>
            </a:r>
            <a:endParaRPr lang="zh-CN" altLang="en-US"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 name="Group 1027"/>
          <p:cNvGrpSpPr/>
          <p:nvPr/>
        </p:nvGrpSpPr>
        <p:grpSpPr bwMode="auto">
          <a:xfrm>
            <a:off x="3526972" y="2540000"/>
            <a:ext cx="5105400" cy="3581400"/>
            <a:chOff x="1152" y="1536"/>
            <a:chExt cx="3216" cy="2256"/>
          </a:xfrm>
        </p:grpSpPr>
        <p:cxnSp>
          <p:nvCxnSpPr>
            <p:cNvPr id="8" name="AutoShape 1028"/>
            <p:cNvCxnSpPr>
              <a:cxnSpLocks noChangeShapeType="1"/>
            </p:cNvCxnSpPr>
            <p:nvPr/>
          </p:nvCxnSpPr>
          <p:spPr bwMode="auto">
            <a:xfrm flipV="1">
              <a:off x="1152" y="1632"/>
              <a:ext cx="1824" cy="1776"/>
            </a:xfrm>
            <a:prstGeom prst="curvedConnector3">
              <a:avLst>
                <a:gd name="adj1" fmla="val 50000"/>
              </a:avLst>
            </a:prstGeom>
            <a:noFill/>
            <a:ln w="254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1029"/>
            <p:cNvCxnSpPr>
              <a:cxnSpLocks noChangeShapeType="1"/>
            </p:cNvCxnSpPr>
            <p:nvPr/>
          </p:nvCxnSpPr>
          <p:spPr bwMode="auto">
            <a:xfrm>
              <a:off x="2976" y="1632"/>
              <a:ext cx="1392" cy="1008"/>
            </a:xfrm>
            <a:prstGeom prst="curvedConnector3">
              <a:avLst>
                <a:gd name="adj1" fmla="val 44755"/>
              </a:avLst>
            </a:prstGeom>
            <a:noFill/>
            <a:ln w="25400">
              <a:solidFill>
                <a:srgbClr val="3366FF"/>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Line 1030"/>
            <p:cNvSpPr>
              <a:spLocks noChangeShapeType="1"/>
            </p:cNvSpPr>
            <p:nvPr/>
          </p:nvSpPr>
          <p:spPr bwMode="auto">
            <a:xfrm>
              <a:off x="1728" y="1536"/>
              <a:ext cx="0" cy="2256"/>
            </a:xfrm>
            <a:prstGeom prst="line">
              <a:avLst/>
            </a:prstGeom>
            <a:noFill/>
            <a:ln w="19050">
              <a:solidFill>
                <a:srgbClr val="FF99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1" name="Line 1031"/>
            <p:cNvSpPr>
              <a:spLocks noChangeShapeType="1"/>
            </p:cNvSpPr>
            <p:nvPr/>
          </p:nvSpPr>
          <p:spPr bwMode="auto">
            <a:xfrm>
              <a:off x="2928" y="1536"/>
              <a:ext cx="0" cy="2256"/>
            </a:xfrm>
            <a:prstGeom prst="line">
              <a:avLst/>
            </a:prstGeom>
            <a:noFill/>
            <a:ln w="19050">
              <a:solidFill>
                <a:srgbClr val="FF99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grpSp>
      <p:grpSp>
        <p:nvGrpSpPr>
          <p:cNvPr id="12" name="Group 1032"/>
          <p:cNvGrpSpPr/>
          <p:nvPr/>
        </p:nvGrpSpPr>
        <p:grpSpPr bwMode="auto">
          <a:xfrm>
            <a:off x="2917372" y="2540000"/>
            <a:ext cx="6943726" cy="3368675"/>
            <a:chOff x="768" y="1536"/>
            <a:chExt cx="4374" cy="2122"/>
          </a:xfrm>
        </p:grpSpPr>
        <p:sp>
          <p:nvSpPr>
            <p:cNvPr id="13" name="Freeform 1033"/>
            <p:cNvSpPr/>
            <p:nvPr/>
          </p:nvSpPr>
          <p:spPr bwMode="auto">
            <a:xfrm>
              <a:off x="3273" y="1765"/>
              <a:ext cx="1390" cy="558"/>
            </a:xfrm>
            <a:custGeom>
              <a:avLst/>
              <a:gdLst>
                <a:gd name="T0" fmla="*/ 0 w 1390"/>
                <a:gd name="T1" fmla="*/ 521 h 558"/>
                <a:gd name="T2" fmla="*/ 174 w 1390"/>
                <a:gd name="T3" fmla="*/ 548 h 558"/>
                <a:gd name="T4" fmla="*/ 631 w 1390"/>
                <a:gd name="T5" fmla="*/ 530 h 558"/>
                <a:gd name="T6" fmla="*/ 878 w 1390"/>
                <a:gd name="T7" fmla="*/ 438 h 558"/>
                <a:gd name="T8" fmla="*/ 1052 w 1390"/>
                <a:gd name="T9" fmla="*/ 310 h 558"/>
                <a:gd name="T10" fmla="*/ 1161 w 1390"/>
                <a:gd name="T11" fmla="*/ 237 h 558"/>
                <a:gd name="T12" fmla="*/ 1344 w 1390"/>
                <a:gd name="T13" fmla="*/ 64 h 558"/>
                <a:gd name="T14" fmla="*/ 1390 w 1390"/>
                <a:gd name="T15" fmla="*/ 0 h 5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558">
                  <a:moveTo>
                    <a:pt x="0" y="521"/>
                  </a:moveTo>
                  <a:cubicBezTo>
                    <a:pt x="56" y="539"/>
                    <a:pt x="116" y="539"/>
                    <a:pt x="174" y="548"/>
                  </a:cubicBezTo>
                  <a:cubicBezTo>
                    <a:pt x="326" y="544"/>
                    <a:pt x="481" y="558"/>
                    <a:pt x="631" y="530"/>
                  </a:cubicBezTo>
                  <a:cubicBezTo>
                    <a:pt x="720" y="514"/>
                    <a:pt x="794" y="468"/>
                    <a:pt x="878" y="438"/>
                  </a:cubicBezTo>
                  <a:cubicBezTo>
                    <a:pt x="931" y="397"/>
                    <a:pt x="992" y="340"/>
                    <a:pt x="1052" y="310"/>
                  </a:cubicBezTo>
                  <a:cubicBezTo>
                    <a:pt x="1094" y="289"/>
                    <a:pt x="1125" y="268"/>
                    <a:pt x="1161" y="237"/>
                  </a:cubicBezTo>
                  <a:cubicBezTo>
                    <a:pt x="1225" y="182"/>
                    <a:pt x="1274" y="110"/>
                    <a:pt x="1344" y="64"/>
                  </a:cubicBezTo>
                  <a:cubicBezTo>
                    <a:pt x="1383" y="5"/>
                    <a:pt x="1365" y="25"/>
                    <a:pt x="1390" y="0"/>
                  </a:cubicBezTo>
                </a:path>
              </a:pathLst>
            </a:custGeom>
            <a:noFill/>
            <a:ln w="25400" cap="flat" cmpd="sng">
              <a:solidFill>
                <a:srgbClr val="008000"/>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4" name="Text Box 1034"/>
            <p:cNvSpPr txBox="1">
              <a:spLocks noChangeArrowheads="1"/>
            </p:cNvSpPr>
            <p:nvPr/>
          </p:nvSpPr>
          <p:spPr bwMode="auto">
            <a:xfrm>
              <a:off x="768" y="3398"/>
              <a:ext cx="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eaLnBrk="0" hangingPunct="0">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形成</a:t>
              </a:r>
              <a:endParaRPr lang="zh-CN" altLang="en-US" dirty="0"/>
            </a:p>
          </p:txBody>
        </p:sp>
        <p:sp>
          <p:nvSpPr>
            <p:cNvPr id="15" name="Text Box 1035"/>
            <p:cNvSpPr txBox="1">
              <a:spLocks noChangeArrowheads="1"/>
            </p:cNvSpPr>
            <p:nvPr/>
          </p:nvSpPr>
          <p:spPr bwMode="auto">
            <a:xfrm>
              <a:off x="1338" y="3408"/>
              <a:ext cx="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eaLnBrk="0" hangingPunct="0">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磨合</a:t>
              </a:r>
              <a:endParaRPr lang="zh-CN" altLang="en-US" dirty="0"/>
            </a:p>
          </p:txBody>
        </p:sp>
        <p:sp>
          <p:nvSpPr>
            <p:cNvPr id="16" name="Text Box 1036"/>
            <p:cNvSpPr txBox="1">
              <a:spLocks noChangeArrowheads="1"/>
            </p:cNvSpPr>
            <p:nvPr/>
          </p:nvSpPr>
          <p:spPr bwMode="auto">
            <a:xfrm>
              <a:off x="1776" y="2640"/>
              <a:ext cx="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eaLnBrk="0" hangingPunct="0">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规范</a:t>
              </a:r>
              <a:endParaRPr lang="zh-CN" altLang="en-US" dirty="0"/>
            </a:p>
          </p:txBody>
        </p:sp>
        <p:sp>
          <p:nvSpPr>
            <p:cNvPr id="17" name="Text Box 1037"/>
            <p:cNvSpPr txBox="1">
              <a:spLocks noChangeArrowheads="1"/>
            </p:cNvSpPr>
            <p:nvPr/>
          </p:nvSpPr>
          <p:spPr bwMode="auto">
            <a:xfrm>
              <a:off x="2304" y="1632"/>
              <a:ext cx="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eaLnBrk="0" hangingPunct="0">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执行</a:t>
              </a:r>
              <a:endParaRPr lang="zh-CN" altLang="en-US" dirty="0"/>
            </a:p>
          </p:txBody>
        </p:sp>
        <p:sp>
          <p:nvSpPr>
            <p:cNvPr id="18" name="Text Box 1038"/>
            <p:cNvSpPr txBox="1">
              <a:spLocks noChangeArrowheads="1"/>
            </p:cNvSpPr>
            <p:nvPr/>
          </p:nvSpPr>
          <p:spPr bwMode="auto">
            <a:xfrm>
              <a:off x="4704" y="1632"/>
              <a:ext cx="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eaLnBrk="0" hangingPunct="0">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转变</a:t>
              </a:r>
              <a:endParaRPr lang="zh-CN" altLang="en-US" dirty="0"/>
            </a:p>
          </p:txBody>
        </p:sp>
        <p:sp>
          <p:nvSpPr>
            <p:cNvPr id="19" name="Text Box 1039"/>
            <p:cNvSpPr txBox="1">
              <a:spLocks noChangeArrowheads="1"/>
            </p:cNvSpPr>
            <p:nvPr/>
          </p:nvSpPr>
          <p:spPr bwMode="auto">
            <a:xfrm>
              <a:off x="4416" y="2544"/>
              <a:ext cx="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eaLnBrk="0" hangingPunct="0">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顺从</a:t>
              </a:r>
              <a:endParaRPr lang="zh-CN" altLang="en-US" dirty="0"/>
            </a:p>
          </p:txBody>
        </p:sp>
        <p:sp>
          <p:nvSpPr>
            <p:cNvPr id="20" name="Text Box 1040"/>
            <p:cNvSpPr txBox="1">
              <a:spLocks noChangeArrowheads="1"/>
            </p:cNvSpPr>
            <p:nvPr/>
          </p:nvSpPr>
          <p:spPr bwMode="auto">
            <a:xfrm>
              <a:off x="1680" y="1632"/>
              <a:ext cx="5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eaLnBrk="0" hangingPunct="0">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阶段</a:t>
              </a:r>
              <a:r>
                <a:rPr lang="en-US" altLang="zh-CN" dirty="0"/>
                <a:t>II</a:t>
              </a:r>
              <a:endParaRPr lang="en-US" altLang="zh-CN" dirty="0"/>
            </a:p>
          </p:txBody>
        </p:sp>
        <p:sp>
          <p:nvSpPr>
            <p:cNvPr id="21" name="Text Box 1041"/>
            <p:cNvSpPr txBox="1">
              <a:spLocks noChangeArrowheads="1"/>
            </p:cNvSpPr>
            <p:nvPr/>
          </p:nvSpPr>
          <p:spPr bwMode="auto">
            <a:xfrm>
              <a:off x="3552" y="1536"/>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eaLnBrk="0" hangingPunct="0">
                <a:spcBef>
                  <a:spcPct val="50000"/>
                </a:spcBef>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阶段</a:t>
              </a:r>
              <a:r>
                <a:rPr lang="en-US" altLang="zh-CN" dirty="0"/>
                <a:t>III</a:t>
              </a:r>
              <a:endParaRPr lang="en-US" altLang="zh-CN" dirty="0"/>
            </a:p>
          </p:txBody>
        </p:sp>
        <p:sp>
          <p:nvSpPr>
            <p:cNvPr id="22" name="Text Box 1042"/>
            <p:cNvSpPr txBox="1">
              <a:spLocks noChangeArrowheads="1"/>
            </p:cNvSpPr>
            <p:nvPr/>
          </p:nvSpPr>
          <p:spPr bwMode="auto">
            <a:xfrm>
              <a:off x="1080" y="2585"/>
              <a:ext cx="4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阶段</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I</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3" name="Group 1043"/>
          <p:cNvGrpSpPr/>
          <p:nvPr/>
        </p:nvGrpSpPr>
        <p:grpSpPr bwMode="auto">
          <a:xfrm>
            <a:off x="2231572" y="2370138"/>
            <a:ext cx="8077201" cy="4148138"/>
            <a:chOff x="144" y="1429"/>
            <a:chExt cx="5088" cy="2613"/>
          </a:xfrm>
        </p:grpSpPr>
        <p:sp>
          <p:nvSpPr>
            <p:cNvPr id="24" name="Line 1044"/>
            <p:cNvSpPr>
              <a:spLocks noChangeShapeType="1"/>
            </p:cNvSpPr>
            <p:nvPr/>
          </p:nvSpPr>
          <p:spPr bwMode="auto">
            <a:xfrm>
              <a:off x="816" y="3792"/>
              <a:ext cx="3936" cy="0"/>
            </a:xfrm>
            <a:prstGeom prst="line">
              <a:avLst/>
            </a:prstGeom>
            <a:noFill/>
            <a:ln w="25400">
              <a:solidFill>
                <a:srgbClr val="0000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5" name="Line 1045"/>
            <p:cNvSpPr>
              <a:spLocks noChangeShapeType="1"/>
            </p:cNvSpPr>
            <p:nvPr/>
          </p:nvSpPr>
          <p:spPr bwMode="auto">
            <a:xfrm flipV="1">
              <a:off x="816" y="1440"/>
              <a:ext cx="0" cy="2352"/>
            </a:xfrm>
            <a:prstGeom prst="line">
              <a:avLst/>
            </a:prstGeom>
            <a:noFill/>
            <a:ln w="25400">
              <a:solidFill>
                <a:srgbClr val="0000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6" name="Text Box 1046"/>
            <p:cNvSpPr txBox="1">
              <a:spLocks noChangeArrowheads="1"/>
            </p:cNvSpPr>
            <p:nvPr/>
          </p:nvSpPr>
          <p:spPr bwMode="auto">
            <a:xfrm>
              <a:off x="144" y="1429"/>
              <a:ext cx="5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eaLnBrk="0" hangingPunct="0">
                <a:spcBef>
                  <a:spcPct val="50000"/>
                </a:spcBef>
                <a:defRPr sz="2000" b="1">
                  <a:solidFill>
                    <a:schemeClr val="accent1">
                      <a:lumMod val="75000"/>
                    </a:schemeClr>
                  </a:solidFill>
                  <a:latin typeface="仿宋_GB2312" pitchFamily="49" charset="-122"/>
                  <a:ea typeface="仿宋_GB2312" pitchFamily="49" charset="-122"/>
                </a:defRPr>
              </a:lvl1pPr>
            </a:lstStyle>
            <a:p>
              <a:r>
                <a:rPr lang="zh-CN" altLang="en-US" dirty="0"/>
                <a:t>成功</a:t>
              </a:r>
              <a:r>
                <a:rPr lang="en-US" altLang="zh-CN" dirty="0"/>
                <a:t>/</a:t>
              </a:r>
              <a:br>
                <a:rPr lang="en-US" altLang="zh-CN" dirty="0"/>
              </a:br>
              <a:r>
                <a:rPr lang="zh-CN" altLang="en-US" dirty="0"/>
                <a:t>复杂性</a:t>
              </a:r>
              <a:endParaRPr lang="zh-CN" altLang="en-US" dirty="0"/>
            </a:p>
          </p:txBody>
        </p:sp>
        <p:sp>
          <p:nvSpPr>
            <p:cNvPr id="27" name="Text Box 1047"/>
            <p:cNvSpPr txBox="1">
              <a:spLocks noChangeArrowheads="1"/>
            </p:cNvSpPr>
            <p:nvPr/>
          </p:nvSpPr>
          <p:spPr bwMode="auto">
            <a:xfrm>
              <a:off x="4272" y="3792"/>
              <a:ext cx="9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000" b="1" dirty="0">
                  <a:solidFill>
                    <a:schemeClr val="accent1">
                      <a:lumMod val="75000"/>
                    </a:schemeClr>
                  </a:solidFill>
                  <a:latin typeface="仿宋_GB2312" pitchFamily="49" charset="-122"/>
                  <a:ea typeface="仿宋_GB2312" pitchFamily="49" charset="-122"/>
                </a:rPr>
                <a:t>时间</a:t>
              </a:r>
              <a:r>
                <a:rPr lang="en-US" altLang="zh-CN" sz="2000" b="1" dirty="0">
                  <a:solidFill>
                    <a:schemeClr val="accent1">
                      <a:lumMod val="75000"/>
                    </a:schemeClr>
                  </a:solidFill>
                  <a:latin typeface="仿宋_GB2312" pitchFamily="49" charset="-122"/>
                  <a:ea typeface="仿宋_GB2312" pitchFamily="49" charset="-122"/>
                </a:rPr>
                <a:t>/</a:t>
              </a:r>
              <a:r>
                <a:rPr lang="zh-CN" altLang="en-US" sz="2000" b="1" dirty="0">
                  <a:solidFill>
                    <a:schemeClr val="accent1">
                      <a:lumMod val="75000"/>
                    </a:schemeClr>
                  </a:solidFill>
                  <a:latin typeface="仿宋_GB2312" pitchFamily="49" charset="-122"/>
                  <a:ea typeface="仿宋_GB2312" pitchFamily="49" charset="-122"/>
                </a:rPr>
                <a:t>努力</a:t>
              </a:r>
              <a:endParaRPr lang="zh-CN" altLang="en-US" sz="2000" b="1" dirty="0">
                <a:solidFill>
                  <a:schemeClr val="accent1">
                    <a:lumMod val="75000"/>
                  </a:schemeClr>
                </a:solidFill>
                <a:latin typeface="仿宋_GB2312" pitchFamily="49" charset="-122"/>
                <a:ea typeface="仿宋_GB2312" pitchFamily="49" charset="-122"/>
              </a:endParaRPr>
            </a:p>
          </p:txBody>
        </p:sp>
      </p:grpSp>
      <p:sp>
        <p:nvSpPr>
          <p:cNvPr id="28" name="矩形 27"/>
          <p:cNvSpPr/>
          <p:nvPr/>
        </p:nvSpPr>
        <p:spPr>
          <a:xfrm>
            <a:off x="898798" y="437886"/>
            <a:ext cx="2698175" cy="480131"/>
          </a:xfrm>
          <a:prstGeom prst="rect">
            <a:avLst/>
          </a:prstGeom>
          <a:noFill/>
          <a:ln w="9525">
            <a:noFill/>
            <a:miter lim="800000"/>
          </a:ln>
          <a:effectLst/>
        </p:spPr>
        <p:txBody>
          <a:bodyPr vert="horz" wrap="square" lIns="91440" tIns="45720" rIns="91440" bIns="45720" rtlCol="0" anchor="ctr">
            <a:spAutoFit/>
          </a:bodyPr>
          <a:lstStyle/>
          <a:p>
            <a:pPr>
              <a:lnSpc>
                <a:spcPct val="90000"/>
              </a:lnSpc>
              <a:spcBef>
                <a:spcPct val="0"/>
              </a:spcBef>
            </a:pP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团队的生命周期</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标题 1"/>
          <p:cNvSpPr>
            <a:spLocks noGrp="1"/>
          </p:cNvSpPr>
          <p:nvPr>
            <p:ph type="title"/>
          </p:nvPr>
        </p:nvSpPr>
        <p:spPr>
          <a:xfrm>
            <a:off x="874713" y="422771"/>
            <a:ext cx="3741737" cy="480131"/>
          </a:xfrm>
          <a:prstGeom prst="rect">
            <a:avLst/>
          </a:prstGeom>
          <a:noFill/>
          <a:ln w="9525">
            <a:noFill/>
            <a:miter lim="800000"/>
          </a:ln>
          <a:effectLst/>
        </p:spPr>
        <p:txBody>
          <a:bodyPr vert="horz" wrap="square" lIns="91440" tIns="45720" rIns="91440" bIns="45720" rtlCol="0"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优秀团队的</a:t>
            </a:r>
            <a:r>
              <a:rPr lang="en-US" altLang="zh-CN" sz="2800" b="1" dirty="0">
                <a:solidFill>
                  <a:schemeClr val="accent1">
                    <a:lumMod val="75000"/>
                  </a:schemeClr>
                </a:solidFill>
                <a:latin typeface="微软雅黑" panose="020B0503020204020204" pitchFamily="34" charset="-122"/>
                <a:ea typeface="微软雅黑" panose="020B0503020204020204" pitchFamily="34" charset="-122"/>
              </a:rPr>
              <a:t>9</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个特征</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2134" b="24944"/>
          <a:stretch>
            <a:fillRect/>
          </a:stretch>
        </p:blipFill>
        <p:spPr>
          <a:xfrm>
            <a:off x="1" y="928202"/>
            <a:ext cx="12192000" cy="5929799"/>
          </a:xfrm>
          <a:prstGeom prst="rect">
            <a:avLst/>
          </a:prstGeom>
        </p:spPr>
      </p:pic>
      <p:sp>
        <p:nvSpPr>
          <p:cNvPr id="9" name="矩形 8"/>
          <p:cNvSpPr/>
          <p:nvPr/>
        </p:nvSpPr>
        <p:spPr>
          <a:xfrm>
            <a:off x="0" y="1823179"/>
            <a:ext cx="12191999" cy="4139844"/>
          </a:xfrm>
          <a:prstGeom prst="rect">
            <a:avLst/>
          </a:prstGeom>
          <a:solidFill>
            <a:schemeClr val="tx1">
              <a:lumMod val="85000"/>
              <a:lumOff val="1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5668" y="2190931"/>
            <a:ext cx="1436915" cy="1436915"/>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039789" y="2160497"/>
            <a:ext cx="1508672" cy="754335"/>
          </a:xfrm>
          <a:custGeom>
            <a:avLst/>
            <a:gdLst>
              <a:gd name="connsiteX0" fmla="*/ 718458 w 1436916"/>
              <a:gd name="connsiteY0" fmla="*/ 0 h 718457"/>
              <a:gd name="connsiteX1" fmla="*/ 1422320 w 1436916"/>
              <a:gd name="connsiteY1" fmla="*/ 573664 h 718457"/>
              <a:gd name="connsiteX2" fmla="*/ 1436916 w 1436916"/>
              <a:gd name="connsiteY2" fmla="*/ 718457 h 718457"/>
              <a:gd name="connsiteX3" fmla="*/ 1353517 w 1436916"/>
              <a:gd name="connsiteY3" fmla="*/ 718457 h 718457"/>
              <a:gd name="connsiteX4" fmla="*/ 1340615 w 1436916"/>
              <a:gd name="connsiteY4" fmla="*/ 590472 h 718457"/>
              <a:gd name="connsiteX5" fmla="*/ 718458 w 1436916"/>
              <a:gd name="connsiteY5" fmla="*/ 83399 h 718457"/>
              <a:gd name="connsiteX6" fmla="*/ 96301 w 1436916"/>
              <a:gd name="connsiteY6" fmla="*/ 590472 h 718457"/>
              <a:gd name="connsiteX7" fmla="*/ 83399 w 1436916"/>
              <a:gd name="connsiteY7" fmla="*/ 718457 h 718457"/>
              <a:gd name="connsiteX8" fmla="*/ 0 w 1436916"/>
              <a:gd name="connsiteY8" fmla="*/ 718457 h 718457"/>
              <a:gd name="connsiteX9" fmla="*/ 14597 w 1436916"/>
              <a:gd name="connsiteY9" fmla="*/ 573664 h 718457"/>
              <a:gd name="connsiteX10" fmla="*/ 718458 w 1436916"/>
              <a:gd name="connsiteY10" fmla="*/ 0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16" h="718457">
                <a:moveTo>
                  <a:pt x="718458" y="0"/>
                </a:moveTo>
                <a:cubicBezTo>
                  <a:pt x="1065652" y="0"/>
                  <a:pt x="1355326" y="246275"/>
                  <a:pt x="1422320" y="573664"/>
                </a:cubicBezTo>
                <a:lnTo>
                  <a:pt x="1436916" y="718457"/>
                </a:lnTo>
                <a:lnTo>
                  <a:pt x="1353517" y="718457"/>
                </a:lnTo>
                <a:lnTo>
                  <a:pt x="1340615" y="590472"/>
                </a:lnTo>
                <a:cubicBezTo>
                  <a:pt x="1281398" y="301086"/>
                  <a:pt x="1025350" y="83399"/>
                  <a:pt x="718458" y="83399"/>
                </a:cubicBezTo>
                <a:cubicBezTo>
                  <a:pt x="411567" y="83399"/>
                  <a:pt x="155518" y="301086"/>
                  <a:pt x="96301" y="590472"/>
                </a:cubicBezTo>
                <a:lnTo>
                  <a:pt x="83399" y="718457"/>
                </a:lnTo>
                <a:lnTo>
                  <a:pt x="0" y="718457"/>
                </a:lnTo>
                <a:lnTo>
                  <a:pt x="14597" y="573664"/>
                </a:lnTo>
                <a:cubicBezTo>
                  <a:pt x="81590" y="246275"/>
                  <a:pt x="371264" y="0"/>
                  <a:pt x="7184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226605" y="2217964"/>
            <a:ext cx="1436915" cy="1436915"/>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flipV="1">
            <a:off x="3185089" y="2962094"/>
            <a:ext cx="1508672" cy="754335"/>
          </a:xfrm>
          <a:custGeom>
            <a:avLst/>
            <a:gdLst>
              <a:gd name="connsiteX0" fmla="*/ 718458 w 1436916"/>
              <a:gd name="connsiteY0" fmla="*/ 0 h 718457"/>
              <a:gd name="connsiteX1" fmla="*/ 1422320 w 1436916"/>
              <a:gd name="connsiteY1" fmla="*/ 573664 h 718457"/>
              <a:gd name="connsiteX2" fmla="*/ 1436916 w 1436916"/>
              <a:gd name="connsiteY2" fmla="*/ 718457 h 718457"/>
              <a:gd name="connsiteX3" fmla="*/ 1353517 w 1436916"/>
              <a:gd name="connsiteY3" fmla="*/ 718457 h 718457"/>
              <a:gd name="connsiteX4" fmla="*/ 1340615 w 1436916"/>
              <a:gd name="connsiteY4" fmla="*/ 590472 h 718457"/>
              <a:gd name="connsiteX5" fmla="*/ 718458 w 1436916"/>
              <a:gd name="connsiteY5" fmla="*/ 83399 h 718457"/>
              <a:gd name="connsiteX6" fmla="*/ 96301 w 1436916"/>
              <a:gd name="connsiteY6" fmla="*/ 590472 h 718457"/>
              <a:gd name="connsiteX7" fmla="*/ 83399 w 1436916"/>
              <a:gd name="connsiteY7" fmla="*/ 718457 h 718457"/>
              <a:gd name="connsiteX8" fmla="*/ 0 w 1436916"/>
              <a:gd name="connsiteY8" fmla="*/ 718457 h 718457"/>
              <a:gd name="connsiteX9" fmla="*/ 14597 w 1436916"/>
              <a:gd name="connsiteY9" fmla="*/ 573664 h 718457"/>
              <a:gd name="connsiteX10" fmla="*/ 718458 w 1436916"/>
              <a:gd name="connsiteY10" fmla="*/ 0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16" h="718457">
                <a:moveTo>
                  <a:pt x="718458" y="0"/>
                </a:moveTo>
                <a:cubicBezTo>
                  <a:pt x="1065652" y="0"/>
                  <a:pt x="1355326" y="246275"/>
                  <a:pt x="1422320" y="573664"/>
                </a:cubicBezTo>
                <a:lnTo>
                  <a:pt x="1436916" y="718457"/>
                </a:lnTo>
                <a:lnTo>
                  <a:pt x="1353517" y="718457"/>
                </a:lnTo>
                <a:lnTo>
                  <a:pt x="1340615" y="590472"/>
                </a:lnTo>
                <a:cubicBezTo>
                  <a:pt x="1281398" y="301086"/>
                  <a:pt x="1025350" y="83399"/>
                  <a:pt x="718458" y="83399"/>
                </a:cubicBezTo>
                <a:cubicBezTo>
                  <a:pt x="411567" y="83399"/>
                  <a:pt x="155518" y="301086"/>
                  <a:pt x="96301" y="590472"/>
                </a:cubicBezTo>
                <a:lnTo>
                  <a:pt x="83399" y="718457"/>
                </a:lnTo>
                <a:lnTo>
                  <a:pt x="0" y="718457"/>
                </a:lnTo>
                <a:lnTo>
                  <a:pt x="14597" y="573664"/>
                </a:lnTo>
                <a:cubicBezTo>
                  <a:pt x="81590" y="246275"/>
                  <a:pt x="371264" y="0"/>
                  <a:pt x="7184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5377542" y="2217964"/>
            <a:ext cx="1436915" cy="1436915"/>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5341663" y="2160497"/>
            <a:ext cx="1508672" cy="754335"/>
          </a:xfrm>
          <a:custGeom>
            <a:avLst/>
            <a:gdLst>
              <a:gd name="connsiteX0" fmla="*/ 718458 w 1436916"/>
              <a:gd name="connsiteY0" fmla="*/ 0 h 718457"/>
              <a:gd name="connsiteX1" fmla="*/ 1422320 w 1436916"/>
              <a:gd name="connsiteY1" fmla="*/ 573664 h 718457"/>
              <a:gd name="connsiteX2" fmla="*/ 1436916 w 1436916"/>
              <a:gd name="connsiteY2" fmla="*/ 718457 h 718457"/>
              <a:gd name="connsiteX3" fmla="*/ 1353517 w 1436916"/>
              <a:gd name="connsiteY3" fmla="*/ 718457 h 718457"/>
              <a:gd name="connsiteX4" fmla="*/ 1340615 w 1436916"/>
              <a:gd name="connsiteY4" fmla="*/ 590472 h 718457"/>
              <a:gd name="connsiteX5" fmla="*/ 718458 w 1436916"/>
              <a:gd name="connsiteY5" fmla="*/ 83399 h 718457"/>
              <a:gd name="connsiteX6" fmla="*/ 96301 w 1436916"/>
              <a:gd name="connsiteY6" fmla="*/ 590472 h 718457"/>
              <a:gd name="connsiteX7" fmla="*/ 83399 w 1436916"/>
              <a:gd name="connsiteY7" fmla="*/ 718457 h 718457"/>
              <a:gd name="connsiteX8" fmla="*/ 0 w 1436916"/>
              <a:gd name="connsiteY8" fmla="*/ 718457 h 718457"/>
              <a:gd name="connsiteX9" fmla="*/ 14597 w 1436916"/>
              <a:gd name="connsiteY9" fmla="*/ 573664 h 718457"/>
              <a:gd name="connsiteX10" fmla="*/ 718458 w 1436916"/>
              <a:gd name="connsiteY10" fmla="*/ 0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16" h="718457">
                <a:moveTo>
                  <a:pt x="718458" y="0"/>
                </a:moveTo>
                <a:cubicBezTo>
                  <a:pt x="1065652" y="0"/>
                  <a:pt x="1355326" y="246275"/>
                  <a:pt x="1422320" y="573664"/>
                </a:cubicBezTo>
                <a:lnTo>
                  <a:pt x="1436916" y="718457"/>
                </a:lnTo>
                <a:lnTo>
                  <a:pt x="1353517" y="718457"/>
                </a:lnTo>
                <a:lnTo>
                  <a:pt x="1340615" y="590472"/>
                </a:lnTo>
                <a:cubicBezTo>
                  <a:pt x="1281398" y="301086"/>
                  <a:pt x="1025350" y="83399"/>
                  <a:pt x="718458" y="83399"/>
                </a:cubicBezTo>
                <a:cubicBezTo>
                  <a:pt x="411567" y="83399"/>
                  <a:pt x="155518" y="301086"/>
                  <a:pt x="96301" y="590472"/>
                </a:cubicBezTo>
                <a:lnTo>
                  <a:pt x="83399" y="718457"/>
                </a:lnTo>
                <a:lnTo>
                  <a:pt x="0" y="718457"/>
                </a:lnTo>
                <a:lnTo>
                  <a:pt x="14597" y="573664"/>
                </a:lnTo>
                <a:cubicBezTo>
                  <a:pt x="81590" y="246275"/>
                  <a:pt x="371264" y="0"/>
                  <a:pt x="7184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7528479" y="2217964"/>
            <a:ext cx="1436915" cy="1436915"/>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flipV="1">
            <a:off x="7492602" y="2962093"/>
            <a:ext cx="1508672" cy="754335"/>
          </a:xfrm>
          <a:custGeom>
            <a:avLst/>
            <a:gdLst>
              <a:gd name="connsiteX0" fmla="*/ 718458 w 1436916"/>
              <a:gd name="connsiteY0" fmla="*/ 0 h 718457"/>
              <a:gd name="connsiteX1" fmla="*/ 1422320 w 1436916"/>
              <a:gd name="connsiteY1" fmla="*/ 573664 h 718457"/>
              <a:gd name="connsiteX2" fmla="*/ 1436916 w 1436916"/>
              <a:gd name="connsiteY2" fmla="*/ 718457 h 718457"/>
              <a:gd name="connsiteX3" fmla="*/ 1353517 w 1436916"/>
              <a:gd name="connsiteY3" fmla="*/ 718457 h 718457"/>
              <a:gd name="connsiteX4" fmla="*/ 1340615 w 1436916"/>
              <a:gd name="connsiteY4" fmla="*/ 590472 h 718457"/>
              <a:gd name="connsiteX5" fmla="*/ 718458 w 1436916"/>
              <a:gd name="connsiteY5" fmla="*/ 83399 h 718457"/>
              <a:gd name="connsiteX6" fmla="*/ 96301 w 1436916"/>
              <a:gd name="connsiteY6" fmla="*/ 590472 h 718457"/>
              <a:gd name="connsiteX7" fmla="*/ 83399 w 1436916"/>
              <a:gd name="connsiteY7" fmla="*/ 718457 h 718457"/>
              <a:gd name="connsiteX8" fmla="*/ 0 w 1436916"/>
              <a:gd name="connsiteY8" fmla="*/ 718457 h 718457"/>
              <a:gd name="connsiteX9" fmla="*/ 14597 w 1436916"/>
              <a:gd name="connsiteY9" fmla="*/ 573664 h 718457"/>
              <a:gd name="connsiteX10" fmla="*/ 718458 w 1436916"/>
              <a:gd name="connsiteY10" fmla="*/ 0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16" h="718457">
                <a:moveTo>
                  <a:pt x="718458" y="0"/>
                </a:moveTo>
                <a:cubicBezTo>
                  <a:pt x="1065652" y="0"/>
                  <a:pt x="1355326" y="246275"/>
                  <a:pt x="1422320" y="573664"/>
                </a:cubicBezTo>
                <a:lnTo>
                  <a:pt x="1436916" y="718457"/>
                </a:lnTo>
                <a:lnTo>
                  <a:pt x="1353517" y="718457"/>
                </a:lnTo>
                <a:lnTo>
                  <a:pt x="1340615" y="590472"/>
                </a:lnTo>
                <a:cubicBezTo>
                  <a:pt x="1281398" y="301086"/>
                  <a:pt x="1025350" y="83399"/>
                  <a:pt x="718458" y="83399"/>
                </a:cubicBezTo>
                <a:cubicBezTo>
                  <a:pt x="411567" y="83399"/>
                  <a:pt x="155518" y="301086"/>
                  <a:pt x="96301" y="590472"/>
                </a:cubicBezTo>
                <a:lnTo>
                  <a:pt x="83399" y="718457"/>
                </a:lnTo>
                <a:lnTo>
                  <a:pt x="0" y="718457"/>
                </a:lnTo>
                <a:lnTo>
                  <a:pt x="14597" y="573664"/>
                </a:lnTo>
                <a:cubicBezTo>
                  <a:pt x="81590" y="246275"/>
                  <a:pt x="371264" y="0"/>
                  <a:pt x="7184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9679417" y="2160497"/>
            <a:ext cx="1436915" cy="1436915"/>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9643537" y="2155053"/>
            <a:ext cx="1508672" cy="754335"/>
          </a:xfrm>
          <a:custGeom>
            <a:avLst/>
            <a:gdLst>
              <a:gd name="connsiteX0" fmla="*/ 718458 w 1436916"/>
              <a:gd name="connsiteY0" fmla="*/ 0 h 718457"/>
              <a:gd name="connsiteX1" fmla="*/ 1422320 w 1436916"/>
              <a:gd name="connsiteY1" fmla="*/ 573664 h 718457"/>
              <a:gd name="connsiteX2" fmla="*/ 1436916 w 1436916"/>
              <a:gd name="connsiteY2" fmla="*/ 718457 h 718457"/>
              <a:gd name="connsiteX3" fmla="*/ 1353517 w 1436916"/>
              <a:gd name="connsiteY3" fmla="*/ 718457 h 718457"/>
              <a:gd name="connsiteX4" fmla="*/ 1340615 w 1436916"/>
              <a:gd name="connsiteY4" fmla="*/ 590472 h 718457"/>
              <a:gd name="connsiteX5" fmla="*/ 718458 w 1436916"/>
              <a:gd name="connsiteY5" fmla="*/ 83399 h 718457"/>
              <a:gd name="connsiteX6" fmla="*/ 96301 w 1436916"/>
              <a:gd name="connsiteY6" fmla="*/ 590472 h 718457"/>
              <a:gd name="connsiteX7" fmla="*/ 83399 w 1436916"/>
              <a:gd name="connsiteY7" fmla="*/ 718457 h 718457"/>
              <a:gd name="connsiteX8" fmla="*/ 0 w 1436916"/>
              <a:gd name="connsiteY8" fmla="*/ 718457 h 718457"/>
              <a:gd name="connsiteX9" fmla="*/ 14597 w 1436916"/>
              <a:gd name="connsiteY9" fmla="*/ 573664 h 718457"/>
              <a:gd name="connsiteX10" fmla="*/ 718458 w 1436916"/>
              <a:gd name="connsiteY10" fmla="*/ 0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16" h="718457">
                <a:moveTo>
                  <a:pt x="718458" y="0"/>
                </a:moveTo>
                <a:cubicBezTo>
                  <a:pt x="1065652" y="0"/>
                  <a:pt x="1355326" y="246275"/>
                  <a:pt x="1422320" y="573664"/>
                </a:cubicBezTo>
                <a:lnTo>
                  <a:pt x="1436916" y="718457"/>
                </a:lnTo>
                <a:lnTo>
                  <a:pt x="1353517" y="718457"/>
                </a:lnTo>
                <a:lnTo>
                  <a:pt x="1340615" y="590472"/>
                </a:lnTo>
                <a:cubicBezTo>
                  <a:pt x="1281398" y="301086"/>
                  <a:pt x="1025350" y="83399"/>
                  <a:pt x="718458" y="83399"/>
                </a:cubicBezTo>
                <a:cubicBezTo>
                  <a:pt x="411567" y="83399"/>
                  <a:pt x="155518" y="301086"/>
                  <a:pt x="96301" y="590472"/>
                </a:cubicBezTo>
                <a:lnTo>
                  <a:pt x="83399" y="718457"/>
                </a:lnTo>
                <a:lnTo>
                  <a:pt x="0" y="718457"/>
                </a:lnTo>
                <a:lnTo>
                  <a:pt x="14597" y="573664"/>
                </a:lnTo>
                <a:cubicBezTo>
                  <a:pt x="81590" y="246275"/>
                  <a:pt x="371264" y="0"/>
                  <a:pt x="7184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2196091" y="4101928"/>
            <a:ext cx="1436915" cy="143691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flipV="1">
            <a:off x="2154575" y="4846058"/>
            <a:ext cx="1508672" cy="754335"/>
          </a:xfrm>
          <a:custGeom>
            <a:avLst/>
            <a:gdLst>
              <a:gd name="connsiteX0" fmla="*/ 718458 w 1436916"/>
              <a:gd name="connsiteY0" fmla="*/ 0 h 718457"/>
              <a:gd name="connsiteX1" fmla="*/ 1422320 w 1436916"/>
              <a:gd name="connsiteY1" fmla="*/ 573664 h 718457"/>
              <a:gd name="connsiteX2" fmla="*/ 1436916 w 1436916"/>
              <a:gd name="connsiteY2" fmla="*/ 718457 h 718457"/>
              <a:gd name="connsiteX3" fmla="*/ 1353517 w 1436916"/>
              <a:gd name="connsiteY3" fmla="*/ 718457 h 718457"/>
              <a:gd name="connsiteX4" fmla="*/ 1340615 w 1436916"/>
              <a:gd name="connsiteY4" fmla="*/ 590472 h 718457"/>
              <a:gd name="connsiteX5" fmla="*/ 718458 w 1436916"/>
              <a:gd name="connsiteY5" fmla="*/ 83399 h 718457"/>
              <a:gd name="connsiteX6" fmla="*/ 96301 w 1436916"/>
              <a:gd name="connsiteY6" fmla="*/ 590472 h 718457"/>
              <a:gd name="connsiteX7" fmla="*/ 83399 w 1436916"/>
              <a:gd name="connsiteY7" fmla="*/ 718457 h 718457"/>
              <a:gd name="connsiteX8" fmla="*/ 0 w 1436916"/>
              <a:gd name="connsiteY8" fmla="*/ 718457 h 718457"/>
              <a:gd name="connsiteX9" fmla="*/ 14597 w 1436916"/>
              <a:gd name="connsiteY9" fmla="*/ 573664 h 718457"/>
              <a:gd name="connsiteX10" fmla="*/ 718458 w 1436916"/>
              <a:gd name="connsiteY10" fmla="*/ 0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16" h="718457">
                <a:moveTo>
                  <a:pt x="718458" y="0"/>
                </a:moveTo>
                <a:cubicBezTo>
                  <a:pt x="1065652" y="0"/>
                  <a:pt x="1355326" y="246275"/>
                  <a:pt x="1422320" y="573664"/>
                </a:cubicBezTo>
                <a:lnTo>
                  <a:pt x="1436916" y="718457"/>
                </a:lnTo>
                <a:lnTo>
                  <a:pt x="1353517" y="718457"/>
                </a:lnTo>
                <a:lnTo>
                  <a:pt x="1340615" y="590472"/>
                </a:lnTo>
                <a:cubicBezTo>
                  <a:pt x="1281398" y="301086"/>
                  <a:pt x="1025350" y="83399"/>
                  <a:pt x="718458" y="83399"/>
                </a:cubicBezTo>
                <a:cubicBezTo>
                  <a:pt x="411567" y="83399"/>
                  <a:pt x="155518" y="301086"/>
                  <a:pt x="96301" y="590472"/>
                </a:cubicBezTo>
                <a:lnTo>
                  <a:pt x="83399" y="718457"/>
                </a:lnTo>
                <a:lnTo>
                  <a:pt x="0" y="718457"/>
                </a:lnTo>
                <a:lnTo>
                  <a:pt x="14597" y="573664"/>
                </a:lnTo>
                <a:cubicBezTo>
                  <a:pt x="81590" y="246275"/>
                  <a:pt x="371264" y="0"/>
                  <a:pt x="71845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5" name="椭圆 24"/>
          <p:cNvSpPr/>
          <p:nvPr/>
        </p:nvSpPr>
        <p:spPr>
          <a:xfrm>
            <a:off x="4347028" y="4101928"/>
            <a:ext cx="1436915" cy="143691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任意多边形: 形状 25"/>
          <p:cNvSpPr/>
          <p:nvPr/>
        </p:nvSpPr>
        <p:spPr>
          <a:xfrm>
            <a:off x="4311149" y="4044461"/>
            <a:ext cx="1508672" cy="754335"/>
          </a:xfrm>
          <a:custGeom>
            <a:avLst/>
            <a:gdLst>
              <a:gd name="connsiteX0" fmla="*/ 718458 w 1436916"/>
              <a:gd name="connsiteY0" fmla="*/ 0 h 718457"/>
              <a:gd name="connsiteX1" fmla="*/ 1422320 w 1436916"/>
              <a:gd name="connsiteY1" fmla="*/ 573664 h 718457"/>
              <a:gd name="connsiteX2" fmla="*/ 1436916 w 1436916"/>
              <a:gd name="connsiteY2" fmla="*/ 718457 h 718457"/>
              <a:gd name="connsiteX3" fmla="*/ 1353517 w 1436916"/>
              <a:gd name="connsiteY3" fmla="*/ 718457 h 718457"/>
              <a:gd name="connsiteX4" fmla="*/ 1340615 w 1436916"/>
              <a:gd name="connsiteY4" fmla="*/ 590472 h 718457"/>
              <a:gd name="connsiteX5" fmla="*/ 718458 w 1436916"/>
              <a:gd name="connsiteY5" fmla="*/ 83399 h 718457"/>
              <a:gd name="connsiteX6" fmla="*/ 96301 w 1436916"/>
              <a:gd name="connsiteY6" fmla="*/ 590472 h 718457"/>
              <a:gd name="connsiteX7" fmla="*/ 83399 w 1436916"/>
              <a:gd name="connsiteY7" fmla="*/ 718457 h 718457"/>
              <a:gd name="connsiteX8" fmla="*/ 0 w 1436916"/>
              <a:gd name="connsiteY8" fmla="*/ 718457 h 718457"/>
              <a:gd name="connsiteX9" fmla="*/ 14597 w 1436916"/>
              <a:gd name="connsiteY9" fmla="*/ 573664 h 718457"/>
              <a:gd name="connsiteX10" fmla="*/ 718458 w 1436916"/>
              <a:gd name="connsiteY10" fmla="*/ 0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16" h="718457">
                <a:moveTo>
                  <a:pt x="718458" y="0"/>
                </a:moveTo>
                <a:cubicBezTo>
                  <a:pt x="1065652" y="0"/>
                  <a:pt x="1355326" y="246275"/>
                  <a:pt x="1422320" y="573664"/>
                </a:cubicBezTo>
                <a:lnTo>
                  <a:pt x="1436916" y="718457"/>
                </a:lnTo>
                <a:lnTo>
                  <a:pt x="1353517" y="718457"/>
                </a:lnTo>
                <a:lnTo>
                  <a:pt x="1340615" y="590472"/>
                </a:lnTo>
                <a:cubicBezTo>
                  <a:pt x="1281398" y="301086"/>
                  <a:pt x="1025350" y="83399"/>
                  <a:pt x="718458" y="83399"/>
                </a:cubicBezTo>
                <a:cubicBezTo>
                  <a:pt x="411567" y="83399"/>
                  <a:pt x="155518" y="301086"/>
                  <a:pt x="96301" y="590472"/>
                </a:cubicBezTo>
                <a:lnTo>
                  <a:pt x="83399" y="718457"/>
                </a:lnTo>
                <a:lnTo>
                  <a:pt x="0" y="718457"/>
                </a:lnTo>
                <a:lnTo>
                  <a:pt x="14597" y="573664"/>
                </a:lnTo>
                <a:cubicBezTo>
                  <a:pt x="81590" y="246275"/>
                  <a:pt x="371264" y="0"/>
                  <a:pt x="71845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6497965" y="4101928"/>
            <a:ext cx="1436915" cy="143691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形状 27"/>
          <p:cNvSpPr/>
          <p:nvPr/>
        </p:nvSpPr>
        <p:spPr>
          <a:xfrm flipV="1">
            <a:off x="6462088" y="4846057"/>
            <a:ext cx="1508672" cy="754335"/>
          </a:xfrm>
          <a:custGeom>
            <a:avLst/>
            <a:gdLst>
              <a:gd name="connsiteX0" fmla="*/ 718458 w 1436916"/>
              <a:gd name="connsiteY0" fmla="*/ 0 h 718457"/>
              <a:gd name="connsiteX1" fmla="*/ 1422320 w 1436916"/>
              <a:gd name="connsiteY1" fmla="*/ 573664 h 718457"/>
              <a:gd name="connsiteX2" fmla="*/ 1436916 w 1436916"/>
              <a:gd name="connsiteY2" fmla="*/ 718457 h 718457"/>
              <a:gd name="connsiteX3" fmla="*/ 1353517 w 1436916"/>
              <a:gd name="connsiteY3" fmla="*/ 718457 h 718457"/>
              <a:gd name="connsiteX4" fmla="*/ 1340615 w 1436916"/>
              <a:gd name="connsiteY4" fmla="*/ 590472 h 718457"/>
              <a:gd name="connsiteX5" fmla="*/ 718458 w 1436916"/>
              <a:gd name="connsiteY5" fmla="*/ 83399 h 718457"/>
              <a:gd name="connsiteX6" fmla="*/ 96301 w 1436916"/>
              <a:gd name="connsiteY6" fmla="*/ 590472 h 718457"/>
              <a:gd name="connsiteX7" fmla="*/ 83399 w 1436916"/>
              <a:gd name="connsiteY7" fmla="*/ 718457 h 718457"/>
              <a:gd name="connsiteX8" fmla="*/ 0 w 1436916"/>
              <a:gd name="connsiteY8" fmla="*/ 718457 h 718457"/>
              <a:gd name="connsiteX9" fmla="*/ 14597 w 1436916"/>
              <a:gd name="connsiteY9" fmla="*/ 573664 h 718457"/>
              <a:gd name="connsiteX10" fmla="*/ 718458 w 1436916"/>
              <a:gd name="connsiteY10" fmla="*/ 0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16" h="718457">
                <a:moveTo>
                  <a:pt x="718458" y="0"/>
                </a:moveTo>
                <a:cubicBezTo>
                  <a:pt x="1065652" y="0"/>
                  <a:pt x="1355326" y="246275"/>
                  <a:pt x="1422320" y="573664"/>
                </a:cubicBezTo>
                <a:lnTo>
                  <a:pt x="1436916" y="718457"/>
                </a:lnTo>
                <a:lnTo>
                  <a:pt x="1353517" y="718457"/>
                </a:lnTo>
                <a:lnTo>
                  <a:pt x="1340615" y="590472"/>
                </a:lnTo>
                <a:cubicBezTo>
                  <a:pt x="1281398" y="301086"/>
                  <a:pt x="1025350" y="83399"/>
                  <a:pt x="718458" y="83399"/>
                </a:cubicBezTo>
                <a:cubicBezTo>
                  <a:pt x="411567" y="83399"/>
                  <a:pt x="155518" y="301086"/>
                  <a:pt x="96301" y="590472"/>
                </a:cubicBezTo>
                <a:lnTo>
                  <a:pt x="83399" y="718457"/>
                </a:lnTo>
                <a:lnTo>
                  <a:pt x="0" y="718457"/>
                </a:lnTo>
                <a:lnTo>
                  <a:pt x="14597" y="573664"/>
                </a:lnTo>
                <a:cubicBezTo>
                  <a:pt x="81590" y="246275"/>
                  <a:pt x="371264" y="0"/>
                  <a:pt x="71845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9" name="椭圆 28"/>
          <p:cNvSpPr/>
          <p:nvPr/>
        </p:nvSpPr>
        <p:spPr>
          <a:xfrm>
            <a:off x="8648903" y="4044461"/>
            <a:ext cx="1436915" cy="143691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形状 29"/>
          <p:cNvSpPr/>
          <p:nvPr/>
        </p:nvSpPr>
        <p:spPr>
          <a:xfrm>
            <a:off x="8613023" y="4039017"/>
            <a:ext cx="1508672" cy="754335"/>
          </a:xfrm>
          <a:custGeom>
            <a:avLst/>
            <a:gdLst>
              <a:gd name="connsiteX0" fmla="*/ 718458 w 1436916"/>
              <a:gd name="connsiteY0" fmla="*/ 0 h 718457"/>
              <a:gd name="connsiteX1" fmla="*/ 1422320 w 1436916"/>
              <a:gd name="connsiteY1" fmla="*/ 573664 h 718457"/>
              <a:gd name="connsiteX2" fmla="*/ 1436916 w 1436916"/>
              <a:gd name="connsiteY2" fmla="*/ 718457 h 718457"/>
              <a:gd name="connsiteX3" fmla="*/ 1353517 w 1436916"/>
              <a:gd name="connsiteY3" fmla="*/ 718457 h 718457"/>
              <a:gd name="connsiteX4" fmla="*/ 1340615 w 1436916"/>
              <a:gd name="connsiteY4" fmla="*/ 590472 h 718457"/>
              <a:gd name="connsiteX5" fmla="*/ 718458 w 1436916"/>
              <a:gd name="connsiteY5" fmla="*/ 83399 h 718457"/>
              <a:gd name="connsiteX6" fmla="*/ 96301 w 1436916"/>
              <a:gd name="connsiteY6" fmla="*/ 590472 h 718457"/>
              <a:gd name="connsiteX7" fmla="*/ 83399 w 1436916"/>
              <a:gd name="connsiteY7" fmla="*/ 718457 h 718457"/>
              <a:gd name="connsiteX8" fmla="*/ 0 w 1436916"/>
              <a:gd name="connsiteY8" fmla="*/ 718457 h 718457"/>
              <a:gd name="connsiteX9" fmla="*/ 14597 w 1436916"/>
              <a:gd name="connsiteY9" fmla="*/ 573664 h 718457"/>
              <a:gd name="connsiteX10" fmla="*/ 718458 w 1436916"/>
              <a:gd name="connsiteY10" fmla="*/ 0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6916" h="718457">
                <a:moveTo>
                  <a:pt x="718458" y="0"/>
                </a:moveTo>
                <a:cubicBezTo>
                  <a:pt x="1065652" y="0"/>
                  <a:pt x="1355326" y="246275"/>
                  <a:pt x="1422320" y="573664"/>
                </a:cubicBezTo>
                <a:lnTo>
                  <a:pt x="1436916" y="718457"/>
                </a:lnTo>
                <a:lnTo>
                  <a:pt x="1353517" y="718457"/>
                </a:lnTo>
                <a:lnTo>
                  <a:pt x="1340615" y="590472"/>
                </a:lnTo>
                <a:cubicBezTo>
                  <a:pt x="1281398" y="301086"/>
                  <a:pt x="1025350" y="83399"/>
                  <a:pt x="718458" y="83399"/>
                </a:cubicBezTo>
                <a:cubicBezTo>
                  <a:pt x="411567" y="83399"/>
                  <a:pt x="155518" y="301086"/>
                  <a:pt x="96301" y="590472"/>
                </a:cubicBezTo>
                <a:lnTo>
                  <a:pt x="83399" y="718457"/>
                </a:lnTo>
                <a:lnTo>
                  <a:pt x="0" y="718457"/>
                </a:lnTo>
                <a:lnTo>
                  <a:pt x="14597" y="573664"/>
                </a:lnTo>
                <a:cubicBezTo>
                  <a:pt x="81590" y="246275"/>
                  <a:pt x="371264" y="0"/>
                  <a:pt x="71845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Text Box 20"/>
          <p:cNvSpPr txBox="1">
            <a:spLocks noChangeArrowheads="1"/>
          </p:cNvSpPr>
          <p:nvPr/>
        </p:nvSpPr>
        <p:spPr bwMode="auto">
          <a:xfrm>
            <a:off x="1070029" y="2751755"/>
            <a:ext cx="1436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相互的信任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2" name="Text Box 17"/>
          <p:cNvSpPr txBox="1">
            <a:spLocks noChangeArrowheads="1"/>
          </p:cNvSpPr>
          <p:nvPr/>
        </p:nvSpPr>
        <p:spPr bwMode="auto">
          <a:xfrm>
            <a:off x="3220966" y="2748695"/>
            <a:ext cx="14236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spcBef>
                <a:spcPct val="50000"/>
              </a:spcBef>
              <a:defRPr b="1">
                <a:solidFill>
                  <a:schemeClr val="bg1"/>
                </a:solidFill>
                <a:latin typeface="微软雅黑" panose="020B0503020204020204" pitchFamily="34" charset="-122"/>
                <a:ea typeface="微软雅黑" panose="020B0503020204020204" pitchFamily="34" charset="-122"/>
              </a:defRPr>
            </a:lvl1pPr>
          </a:lstStyle>
          <a:p>
            <a:r>
              <a:rPr lang="zh-CN" altLang="en-US" dirty="0"/>
              <a:t>一致的承诺</a:t>
            </a:r>
            <a:endParaRPr lang="zh-CN" altLang="en-US" dirty="0"/>
          </a:p>
        </p:txBody>
      </p:sp>
      <p:sp>
        <p:nvSpPr>
          <p:cNvPr id="33" name="Text Box 18"/>
          <p:cNvSpPr txBox="1">
            <a:spLocks noChangeArrowheads="1"/>
          </p:cNvSpPr>
          <p:nvPr/>
        </p:nvSpPr>
        <p:spPr bwMode="auto">
          <a:xfrm>
            <a:off x="5492846" y="2748695"/>
            <a:ext cx="1143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spcBef>
                <a:spcPct val="50000"/>
              </a:spcBef>
              <a:defRPr b="1">
                <a:solidFill>
                  <a:schemeClr val="bg1"/>
                </a:solidFill>
                <a:latin typeface="微软雅黑" panose="020B0503020204020204" pitchFamily="34" charset="-122"/>
                <a:ea typeface="微软雅黑" panose="020B0503020204020204" pitchFamily="34" charset="-122"/>
              </a:defRPr>
            </a:lvl1pPr>
          </a:lstStyle>
          <a:p>
            <a:r>
              <a:rPr lang="zh-CN" altLang="en-US" dirty="0"/>
              <a:t>开放的沟 通</a:t>
            </a:r>
            <a:endParaRPr lang="zh-CN" altLang="en-US" dirty="0"/>
          </a:p>
        </p:txBody>
      </p:sp>
      <p:sp>
        <p:nvSpPr>
          <p:cNvPr id="34" name="Text Box 19"/>
          <p:cNvSpPr txBox="1">
            <a:spLocks noChangeArrowheads="1"/>
          </p:cNvSpPr>
          <p:nvPr/>
        </p:nvSpPr>
        <p:spPr bwMode="auto">
          <a:xfrm>
            <a:off x="7675436" y="2703227"/>
            <a:ext cx="1143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spcBef>
                <a:spcPct val="50000"/>
              </a:spcBef>
              <a:defRPr b="1">
                <a:solidFill>
                  <a:schemeClr val="bg1"/>
                </a:solidFill>
                <a:latin typeface="微软雅黑" panose="020B0503020204020204" pitchFamily="34" charset="-122"/>
                <a:ea typeface="微软雅黑" panose="020B0503020204020204" pitchFamily="34" charset="-122"/>
              </a:defRPr>
            </a:lvl1pPr>
          </a:lstStyle>
          <a:p>
            <a:r>
              <a:rPr lang="zh-CN" altLang="en-US" dirty="0"/>
              <a:t>相关的技 能</a:t>
            </a:r>
            <a:endParaRPr lang="zh-CN" altLang="en-US" dirty="0"/>
          </a:p>
        </p:txBody>
      </p:sp>
      <p:sp>
        <p:nvSpPr>
          <p:cNvPr id="35" name="Text Box 22"/>
          <p:cNvSpPr txBox="1">
            <a:spLocks noChangeArrowheads="1"/>
          </p:cNvSpPr>
          <p:nvPr/>
        </p:nvSpPr>
        <p:spPr bwMode="auto">
          <a:xfrm>
            <a:off x="9706928" y="2639036"/>
            <a:ext cx="1295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spcBef>
                <a:spcPct val="50000"/>
              </a:spcBef>
              <a:defRPr b="1">
                <a:solidFill>
                  <a:schemeClr val="bg1"/>
                </a:solidFill>
                <a:latin typeface="微软雅黑" panose="020B0503020204020204" pitchFamily="34" charset="-122"/>
                <a:ea typeface="微软雅黑" panose="020B0503020204020204" pitchFamily="34" charset="-122"/>
              </a:defRPr>
            </a:lvl1pPr>
          </a:lstStyle>
          <a:p>
            <a:r>
              <a:rPr lang="zh-CN" altLang="en-US" dirty="0"/>
              <a:t>恰当的领 导</a:t>
            </a:r>
            <a:endParaRPr lang="zh-CN" altLang="en-US" dirty="0"/>
          </a:p>
        </p:txBody>
      </p:sp>
      <p:sp>
        <p:nvSpPr>
          <p:cNvPr id="36" name="Text Box 21"/>
          <p:cNvSpPr txBox="1">
            <a:spLocks noChangeArrowheads="1"/>
          </p:cNvSpPr>
          <p:nvPr/>
        </p:nvSpPr>
        <p:spPr bwMode="auto">
          <a:xfrm>
            <a:off x="2149334" y="4642519"/>
            <a:ext cx="15086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spcBef>
                <a:spcPct val="50000"/>
              </a:spcBef>
              <a:defRPr b="1">
                <a:solidFill>
                  <a:srgbClr val="FFC000"/>
                </a:solidFill>
                <a:latin typeface="微软雅黑" panose="020B0503020204020204" pitchFamily="34" charset="-122"/>
                <a:ea typeface="微软雅黑" panose="020B0503020204020204" pitchFamily="34" charset="-122"/>
              </a:defRPr>
            </a:lvl1pPr>
          </a:lstStyle>
          <a:p>
            <a:r>
              <a:rPr lang="zh-CN" altLang="en-US" dirty="0"/>
              <a:t>有效的结构</a:t>
            </a:r>
            <a:endParaRPr lang="zh-CN" altLang="en-US" dirty="0"/>
          </a:p>
        </p:txBody>
      </p:sp>
      <p:sp>
        <p:nvSpPr>
          <p:cNvPr id="37" name="Text Box 23"/>
          <p:cNvSpPr txBox="1">
            <a:spLocks noChangeArrowheads="1"/>
          </p:cNvSpPr>
          <p:nvPr/>
        </p:nvSpPr>
        <p:spPr bwMode="auto">
          <a:xfrm>
            <a:off x="4336149" y="4608686"/>
            <a:ext cx="15086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spcBef>
                <a:spcPct val="50000"/>
              </a:spcBef>
              <a:defRPr b="1">
                <a:solidFill>
                  <a:srgbClr val="FFC000"/>
                </a:solidFill>
                <a:latin typeface="微软雅黑" panose="020B0503020204020204" pitchFamily="34" charset="-122"/>
                <a:ea typeface="微软雅黑" panose="020B0503020204020204" pitchFamily="34" charset="-122"/>
              </a:defRPr>
            </a:lvl1pPr>
          </a:lstStyle>
          <a:p>
            <a:r>
              <a:rPr lang="zh-CN" altLang="en-US" dirty="0"/>
              <a:t>清晰的目标</a:t>
            </a:r>
            <a:endParaRPr lang="zh-CN" altLang="en-US" dirty="0"/>
          </a:p>
        </p:txBody>
      </p:sp>
      <p:sp>
        <p:nvSpPr>
          <p:cNvPr id="38" name="Text Box 5"/>
          <p:cNvSpPr txBox="1">
            <a:spLocks noChangeArrowheads="1"/>
          </p:cNvSpPr>
          <p:nvPr/>
        </p:nvSpPr>
        <p:spPr bwMode="auto">
          <a:xfrm>
            <a:off x="6647692" y="4608686"/>
            <a:ext cx="1125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spcBef>
                <a:spcPct val="50000"/>
              </a:spcBef>
              <a:defRPr b="1">
                <a:solidFill>
                  <a:srgbClr val="FFC000"/>
                </a:solidFill>
                <a:latin typeface="微软雅黑" panose="020B0503020204020204" pitchFamily="34" charset="-122"/>
                <a:ea typeface="微软雅黑" panose="020B0503020204020204" pitchFamily="34" charset="-122"/>
              </a:defRPr>
            </a:lvl1pPr>
          </a:lstStyle>
          <a:p>
            <a:r>
              <a:rPr lang="zh-CN" altLang="en-US" dirty="0"/>
              <a:t>外部支持</a:t>
            </a:r>
            <a:endParaRPr lang="zh-CN" altLang="en-US" dirty="0"/>
          </a:p>
        </p:txBody>
      </p:sp>
      <p:sp>
        <p:nvSpPr>
          <p:cNvPr id="39" name="Text Box 8"/>
          <p:cNvSpPr txBox="1">
            <a:spLocks noChangeArrowheads="1"/>
          </p:cNvSpPr>
          <p:nvPr/>
        </p:nvSpPr>
        <p:spPr bwMode="auto">
          <a:xfrm>
            <a:off x="8725632" y="4578252"/>
            <a:ext cx="12834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spcBef>
                <a:spcPct val="50000"/>
              </a:spcBef>
              <a:defRPr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FFC000"/>
                </a:solidFill>
              </a:rPr>
              <a:t>分享成果</a:t>
            </a:r>
            <a:endParaRPr lang="zh-CN" altLang="en-US" dirty="0">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标题 1"/>
          <p:cNvSpPr>
            <a:spLocks noGrp="1"/>
          </p:cNvSpPr>
          <p:nvPr>
            <p:ph type="title"/>
          </p:nvPr>
        </p:nvSpPr>
        <p:spPr>
          <a:xfrm>
            <a:off x="884283" y="431719"/>
            <a:ext cx="4365851" cy="480131"/>
          </a:xfrm>
          <a:prstGeom prst="rect">
            <a:avLst/>
          </a:prstGeom>
          <a:noFill/>
          <a:ln w="9525">
            <a:noFill/>
            <a:miter lim="800000"/>
          </a:ln>
          <a:effectLst/>
        </p:spPr>
        <p:txBody>
          <a:bodyPr vert="horz" wrap="square" lIns="91440" tIns="45720" rIns="91440" bIns="45720" rtlCol="0"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如何管理一个优秀的团队</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7" name="流程图: 手动输入 6"/>
          <p:cNvSpPr/>
          <p:nvPr/>
        </p:nvSpPr>
        <p:spPr>
          <a:xfrm rot="16200000" flipV="1">
            <a:off x="4343400" y="2505527"/>
            <a:ext cx="1291771" cy="2213429"/>
          </a:xfrm>
          <a:prstGeom prst="flowChartManualIn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手动输入 7"/>
          <p:cNvSpPr/>
          <p:nvPr/>
        </p:nvSpPr>
        <p:spPr>
          <a:xfrm rot="16200000" flipH="1">
            <a:off x="6556829" y="2505527"/>
            <a:ext cx="1291771" cy="2213429"/>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864107" y="3412186"/>
            <a:ext cx="1980029" cy="400110"/>
          </a:xfrm>
          <a:prstGeom prst="rect">
            <a:avLst/>
          </a:prstGeom>
        </p:spPr>
        <p:txBody>
          <a:bodyPr wrap="none">
            <a:spAutoFit/>
          </a:bodyPr>
          <a:lstStyle/>
          <a:p>
            <a:r>
              <a:rPr lang="zh-TW" altLang="en-US" sz="2000" b="1" dirty="0">
                <a:solidFill>
                  <a:schemeClr val="bg1"/>
                </a:solidFill>
                <a:latin typeface="微软雅黑" panose="020B0503020204020204" pitchFamily="34" charset="-122"/>
                <a:ea typeface="微软雅黑" panose="020B0503020204020204" pitchFamily="34" charset="-122"/>
              </a:rPr>
              <a:t>管理团队的外围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6501644" y="3412186"/>
            <a:ext cx="1723549" cy="400110"/>
          </a:xfrm>
          <a:prstGeom prst="rect">
            <a:avLst/>
          </a:prstGeom>
        </p:spPr>
        <p:txBody>
          <a:bodyPr wrap="none">
            <a:spAutoFit/>
          </a:bodyPr>
          <a:lstStyle/>
          <a:p>
            <a:r>
              <a:rPr lang="zh-TW"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管理团队本身</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65768" y="3551923"/>
            <a:ext cx="3235248" cy="646331"/>
          </a:xfrm>
          <a:prstGeom prst="rect">
            <a:avLst/>
          </a:prstGeom>
        </p:spPr>
        <p:txBody>
          <a:bodyPr wrap="square">
            <a:spAutoFit/>
          </a:bodyPr>
          <a:lstStyle/>
          <a:p>
            <a:pPr marL="0" lvl="1" algn="r"/>
            <a:r>
              <a:rPr lang="zh-TW" altLang="en-US" dirty="0">
                <a:latin typeface="微软雅黑" panose="020B0503020204020204" pitchFamily="34" charset="-122"/>
                <a:ea typeface="微软雅黑" panose="020B0503020204020204" pitchFamily="34" charset="-122"/>
              </a:rPr>
              <a:t>与那些团队需要与之相互依靠的组织处理好</a:t>
            </a:r>
            <a:r>
              <a:rPr lang="zh-CN" altLang="en-US" dirty="0">
                <a:latin typeface="微软雅黑" panose="020B0503020204020204" pitchFamily="34" charset="-122"/>
                <a:ea typeface="微软雅黑" panose="020B0503020204020204" pitchFamily="34" charset="-122"/>
              </a:rPr>
              <a:t>关系</a:t>
            </a:r>
            <a:endParaRPr lang="zh-TW"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1569692" y="3046197"/>
            <a:ext cx="2031325" cy="369332"/>
          </a:xfrm>
          <a:prstGeom prst="rect">
            <a:avLst/>
          </a:prstGeom>
        </p:spPr>
        <p:txBody>
          <a:bodyPr wrap="none">
            <a:spAutoFit/>
          </a:bodyPr>
          <a:lstStyle/>
          <a:p>
            <a:pPr lvl="1" algn="r"/>
            <a:r>
              <a:rPr lang="zh-CN" altLang="en-US" dirty="0">
                <a:latin typeface="微软雅黑" panose="020B0503020204020204" pitchFamily="34" charset="-122"/>
                <a:ea typeface="微软雅黑" panose="020B0503020204020204" pitchFamily="34" charset="-122"/>
              </a:rPr>
              <a:t>关注竞争环境</a:t>
            </a:r>
            <a:endParaRPr lang="zh-TW"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3647314" y="3065763"/>
            <a:ext cx="117173" cy="33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47314" y="3709988"/>
            <a:ext cx="117173" cy="33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444120" y="3065763"/>
            <a:ext cx="117173" cy="33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444120" y="3709988"/>
            <a:ext cx="117173" cy="33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561293" y="3046197"/>
            <a:ext cx="1107996" cy="369332"/>
          </a:xfrm>
          <a:prstGeom prst="rect">
            <a:avLst/>
          </a:prstGeom>
        </p:spPr>
        <p:txBody>
          <a:bodyPr wrap="none">
            <a:spAutoFit/>
          </a:bodyPr>
          <a:lstStyle/>
          <a:p>
            <a:pPr marL="0" lvl="1"/>
            <a:r>
              <a:rPr lang="zh-TW" altLang="en-US" dirty="0">
                <a:latin typeface="微软雅黑" panose="020B0503020204020204" pitchFamily="34" charset="-122"/>
                <a:ea typeface="微软雅黑" panose="020B0503020204020204" pitchFamily="34" charset="-122"/>
              </a:rPr>
              <a:t>设计团队</a:t>
            </a:r>
            <a:endParaRPr lang="zh-TW" altLang="en-US" dirty="0">
              <a:latin typeface="微软雅黑" panose="020B0503020204020204" pitchFamily="34" charset="-122"/>
              <a:ea typeface="微软雅黑" panose="020B0503020204020204" pitchFamily="34" charset="-122"/>
            </a:endParaRPr>
          </a:p>
        </p:txBody>
      </p:sp>
      <p:sp>
        <p:nvSpPr>
          <p:cNvPr id="18" name="矩形 17"/>
          <p:cNvSpPr/>
          <p:nvPr/>
        </p:nvSpPr>
        <p:spPr>
          <a:xfrm>
            <a:off x="8561293" y="3670856"/>
            <a:ext cx="2492990" cy="369332"/>
          </a:xfrm>
          <a:prstGeom prst="rect">
            <a:avLst/>
          </a:prstGeom>
        </p:spPr>
        <p:txBody>
          <a:bodyPr wrap="none">
            <a:spAutoFit/>
          </a:bodyPr>
          <a:lstStyle/>
          <a:p>
            <a:pPr marL="0" lvl="1"/>
            <a:r>
              <a:rPr lang="zh-TW" altLang="en-US" dirty="0">
                <a:latin typeface="微软雅黑" panose="020B0503020204020204" pitchFamily="34" charset="-122"/>
                <a:ea typeface="微软雅黑" panose="020B0503020204020204" pitchFamily="34" charset="-122"/>
              </a:rPr>
              <a:t>在工作过程中</a:t>
            </a:r>
            <a:r>
              <a:rPr lang="zh-TW" altLang="en-US">
                <a:latin typeface="微软雅黑" panose="020B0503020204020204" pitchFamily="34" charset="-122"/>
                <a:ea typeface="微软雅黑" panose="020B0503020204020204" pitchFamily="34" charset="-122"/>
              </a:rPr>
              <a:t>提供支持</a:t>
            </a:r>
            <a:endParaRPr lang="zh-TW"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标题 1"/>
          <p:cNvSpPr>
            <a:spLocks noGrp="1"/>
          </p:cNvSpPr>
          <p:nvPr>
            <p:ph type="title"/>
          </p:nvPr>
        </p:nvSpPr>
        <p:spPr>
          <a:xfrm>
            <a:off x="884283" y="431719"/>
            <a:ext cx="4365851" cy="480131"/>
          </a:xfrm>
          <a:prstGeom prst="rect">
            <a:avLst/>
          </a:prstGeom>
          <a:noFill/>
          <a:ln w="9525">
            <a:noFill/>
            <a:miter lim="800000"/>
          </a:ln>
          <a:effectLst/>
        </p:spPr>
        <p:txBody>
          <a:bodyPr vert="horz" wrap="square" lIns="91440" tIns="45720" rIns="91440" bIns="45720" rtlCol="0"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如何管理一个优秀的团队</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15340" y="2444822"/>
            <a:ext cx="4908716" cy="874407"/>
          </a:xfrm>
          <a:prstGeom prst="rect">
            <a:avLst/>
          </a:prstGeom>
        </p:spPr>
        <p:txBody>
          <a:bodyPr wrap="none">
            <a:spAutoFit/>
          </a:bodyPr>
          <a:lstStyle/>
          <a:p>
            <a:pPr marL="285750" lvl="1" indent="-285750">
              <a:lnSpc>
                <a:spcPct val="150000"/>
              </a:lnSpc>
              <a:buFont typeface="Wingdings" panose="05000000000000000000" pitchFamily="2" charset="2"/>
              <a:buChar char="Ø"/>
            </a:pPr>
            <a:r>
              <a:rPr lang="zh-TW" altLang="en-US" dirty="0">
                <a:latin typeface="微软雅黑" panose="020B0503020204020204" pitchFamily="34" charset="-122"/>
                <a:ea typeface="微软雅黑" panose="020B0503020204020204" pitchFamily="34" charset="-122"/>
              </a:rPr>
              <a:t>客户,供货商,竞争者,规章制度,金融市场,媒体</a:t>
            </a:r>
            <a:endParaRPr lang="zh-TW" altLang="en-US" dirty="0">
              <a:latin typeface="微软雅黑" panose="020B0503020204020204" pitchFamily="34" charset="-122"/>
              <a:ea typeface="微软雅黑" panose="020B0503020204020204" pitchFamily="34" charset="-122"/>
            </a:endParaRPr>
          </a:p>
          <a:p>
            <a:pPr marL="285750" lvl="1" indent="-285750">
              <a:lnSpc>
                <a:spcPct val="150000"/>
              </a:lnSpc>
              <a:buFont typeface="Wingdings" panose="05000000000000000000" pitchFamily="2" charset="2"/>
              <a:buChar char="Ø"/>
            </a:pPr>
            <a:r>
              <a:rPr lang="zh-TW" altLang="en-US" dirty="0">
                <a:latin typeface="微软雅黑" panose="020B0503020204020204" pitchFamily="34" charset="-122"/>
                <a:ea typeface="微软雅黑" panose="020B0503020204020204" pitchFamily="34" charset="-122"/>
              </a:rPr>
              <a:t>建立并维护与一些关健的外部组织的沟通</a:t>
            </a:r>
            <a:endParaRPr lang="zh-TW" altLang="en-US"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t="9610" b="54607"/>
          <a:stretch>
            <a:fillRect/>
          </a:stretch>
        </p:blipFill>
        <p:spPr>
          <a:xfrm>
            <a:off x="0" y="3948156"/>
            <a:ext cx="12192000" cy="2909844"/>
          </a:xfrm>
          <a:prstGeom prst="rect">
            <a:avLst/>
          </a:prstGeom>
        </p:spPr>
      </p:pic>
      <p:sp>
        <p:nvSpPr>
          <p:cNvPr id="11" name="矩形 10"/>
          <p:cNvSpPr/>
          <p:nvPr/>
        </p:nvSpPr>
        <p:spPr>
          <a:xfrm>
            <a:off x="0" y="3948156"/>
            <a:ext cx="6096000" cy="2909844"/>
          </a:xfrm>
          <a:prstGeom prst="rect">
            <a:avLst/>
          </a:prstGeom>
          <a:solidFill>
            <a:schemeClr val="accent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096000" y="3948156"/>
            <a:ext cx="6096000" cy="2909844"/>
          </a:xfrm>
          <a:prstGeom prst="rect">
            <a:avLst/>
          </a:prstGeom>
          <a:solidFill>
            <a:schemeClr val="accent4">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032323" y="5141468"/>
            <a:ext cx="2339102" cy="523220"/>
          </a:xfrm>
          <a:prstGeom prst="rect">
            <a:avLst/>
          </a:prstGeom>
        </p:spPr>
        <p:txBody>
          <a:bodyPr wrap="none">
            <a:spAutoFit/>
          </a:bodyPr>
          <a:lstStyle/>
          <a:p>
            <a:pPr marL="0" lvl="1"/>
            <a:r>
              <a:rPr lang="zh-CN" altLang="en-US" sz="2800" b="1" dirty="0">
                <a:solidFill>
                  <a:schemeClr val="bg1"/>
                </a:solidFill>
                <a:latin typeface="微软雅黑" panose="020B0503020204020204" pitchFamily="34" charset="-122"/>
                <a:ea typeface="微软雅黑" panose="020B0503020204020204" pitchFamily="34" charset="-122"/>
              </a:rPr>
              <a:t>关注竞争环境</a:t>
            </a:r>
            <a:endParaRPr lang="zh-TW"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等腰三角形 12"/>
          <p:cNvSpPr/>
          <p:nvPr/>
        </p:nvSpPr>
        <p:spPr>
          <a:xfrm>
            <a:off x="2877441" y="4512541"/>
            <a:ext cx="648866" cy="1893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186755" y="4926024"/>
            <a:ext cx="4167045" cy="954107"/>
          </a:xfrm>
          <a:prstGeom prst="rect">
            <a:avLst/>
          </a:prstGeom>
        </p:spPr>
        <p:txBody>
          <a:bodyPr wrap="square">
            <a:spAutoFit/>
          </a:bodyPr>
          <a:lstStyle/>
          <a:p>
            <a:pPr marL="0" lvl="1" algn="ctr"/>
            <a:r>
              <a:rPr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与那些团队需要与之相互依靠的组织处理好</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关系</a:t>
            </a:r>
            <a:endParaRPr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等腰三角形 14"/>
          <p:cNvSpPr/>
          <p:nvPr/>
        </p:nvSpPr>
        <p:spPr>
          <a:xfrm>
            <a:off x="8819567" y="4512541"/>
            <a:ext cx="648866" cy="189334"/>
          </a:xfrm>
          <a:prstGeom prst="triangle">
            <a:avLst/>
          </a:prstGeom>
          <a:solidFill>
            <a:schemeClr val="tx1">
              <a:lumMod val="65000"/>
              <a:lumOff val="3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 name="矩形 15"/>
          <p:cNvSpPr/>
          <p:nvPr/>
        </p:nvSpPr>
        <p:spPr>
          <a:xfrm>
            <a:off x="7032684" y="2029324"/>
            <a:ext cx="4222631" cy="1289905"/>
          </a:xfrm>
          <a:prstGeom prst="rect">
            <a:avLst/>
          </a:prstGeom>
        </p:spPr>
        <p:txBody>
          <a:bodyPr wrap="none">
            <a:spAutoFit/>
          </a:bodyPr>
          <a:lstStyle/>
          <a:p>
            <a:pPr marL="285750" lvl="1" indent="-285750">
              <a:lnSpc>
                <a:spcPct val="150000"/>
              </a:lnSpc>
              <a:buFont typeface="Wingdings" panose="05000000000000000000" pitchFamily="2" charset="2"/>
              <a:buChar char="Ø"/>
            </a:pPr>
            <a:r>
              <a:rPr lang="zh-TW" altLang="en-US" dirty="0">
                <a:latin typeface="微软雅黑" panose="020B0503020204020204" pitchFamily="34" charset="-122"/>
                <a:ea typeface="微软雅黑" panose="020B0503020204020204" pitchFamily="34" charset="-122"/>
              </a:rPr>
              <a:t>指上级管理者,其它部门或领域的同行</a:t>
            </a:r>
            <a:endParaRPr lang="zh-TW" altLang="en-US" dirty="0">
              <a:latin typeface="微软雅黑" panose="020B0503020204020204" pitchFamily="34" charset="-122"/>
              <a:ea typeface="微软雅黑" panose="020B0503020204020204" pitchFamily="34" charset="-122"/>
            </a:endParaRPr>
          </a:p>
          <a:p>
            <a:pPr marL="285750" lvl="1" indent="-285750">
              <a:lnSpc>
                <a:spcPct val="150000"/>
              </a:lnSpc>
              <a:buFont typeface="Wingdings" panose="05000000000000000000" pitchFamily="2" charset="2"/>
              <a:buChar char="Ø"/>
            </a:pPr>
            <a:r>
              <a:rPr lang="zh-TW" altLang="en-US" dirty="0">
                <a:latin typeface="微软雅黑" panose="020B0503020204020204" pitchFamily="34" charset="-122"/>
                <a:ea typeface="微软雅黑" panose="020B0503020204020204" pitchFamily="34" charset="-122"/>
              </a:rPr>
              <a:t>必须了解整个组织的权力动态</a:t>
            </a:r>
            <a:endParaRPr lang="zh-TW" altLang="en-US" dirty="0">
              <a:latin typeface="微软雅黑" panose="020B0503020204020204" pitchFamily="34" charset="-122"/>
              <a:ea typeface="微软雅黑" panose="020B0503020204020204" pitchFamily="34" charset="-122"/>
            </a:endParaRPr>
          </a:p>
          <a:p>
            <a:pPr marL="285750" lvl="1" indent="-285750">
              <a:lnSpc>
                <a:spcPct val="150000"/>
              </a:lnSpc>
              <a:buFont typeface="Wingdings" panose="05000000000000000000" pitchFamily="2" charset="2"/>
              <a:buChar char="Ø"/>
            </a:pPr>
            <a:r>
              <a:rPr lang="zh-TW" altLang="en-US" dirty="0">
                <a:latin typeface="微软雅黑" panose="020B0503020204020204" pitchFamily="34" charset="-122"/>
                <a:ea typeface="微软雅黑" panose="020B0503020204020204" pitchFamily="34" charset="-122"/>
              </a:rPr>
              <a:t>让他人了解团队的结构,制度或政策</a:t>
            </a:r>
            <a:endParaRPr lang="zh-TW"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5368"/>
            <a:ext cx="159657" cy="5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228600" y="415368"/>
            <a:ext cx="586740" cy="512834"/>
          </a:xfrm>
          <a:prstGeom prst="homePlate">
            <a:avLst>
              <a:gd name="adj" fmla="val 3125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标题 1"/>
          <p:cNvSpPr>
            <a:spLocks noGrp="1"/>
          </p:cNvSpPr>
          <p:nvPr>
            <p:ph type="title"/>
          </p:nvPr>
        </p:nvSpPr>
        <p:spPr>
          <a:xfrm>
            <a:off x="884283" y="431719"/>
            <a:ext cx="4365851" cy="480131"/>
          </a:xfrm>
          <a:prstGeom prst="rect">
            <a:avLst/>
          </a:prstGeom>
          <a:noFill/>
          <a:ln w="9525">
            <a:noFill/>
            <a:miter lim="800000"/>
          </a:ln>
          <a:effectLst/>
        </p:spPr>
        <p:txBody>
          <a:bodyPr vert="horz" wrap="square" lIns="91440" tIns="45720" rIns="91440" bIns="45720" rtlCol="0" anchor="ctr">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如何管理一个优秀的团队</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t="9610" b="54607"/>
          <a:stretch>
            <a:fillRect/>
          </a:stretch>
        </p:blipFill>
        <p:spPr>
          <a:xfrm>
            <a:off x="0" y="3948156"/>
            <a:ext cx="12192000" cy="2909844"/>
          </a:xfrm>
          <a:prstGeom prst="rect">
            <a:avLst/>
          </a:prstGeom>
        </p:spPr>
      </p:pic>
      <p:sp>
        <p:nvSpPr>
          <p:cNvPr id="11" name="矩形 10"/>
          <p:cNvSpPr/>
          <p:nvPr/>
        </p:nvSpPr>
        <p:spPr>
          <a:xfrm>
            <a:off x="0" y="3948156"/>
            <a:ext cx="6096000" cy="2909844"/>
          </a:xfrm>
          <a:prstGeom prst="rect">
            <a:avLst/>
          </a:prstGeom>
          <a:solidFill>
            <a:schemeClr val="accent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096000" y="3948156"/>
            <a:ext cx="6096000" cy="2909844"/>
          </a:xfrm>
          <a:prstGeom prst="rect">
            <a:avLst/>
          </a:prstGeom>
          <a:solidFill>
            <a:schemeClr val="accent4">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2877441" y="4512541"/>
            <a:ext cx="648866" cy="1893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8819567" y="4512541"/>
            <a:ext cx="648866" cy="189334"/>
          </a:xfrm>
          <a:prstGeom prst="triangle">
            <a:avLst/>
          </a:prstGeom>
          <a:solidFill>
            <a:schemeClr val="tx1">
              <a:lumMod val="65000"/>
              <a:lumOff val="3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 name="矩形 1"/>
          <p:cNvSpPr/>
          <p:nvPr/>
        </p:nvSpPr>
        <p:spPr>
          <a:xfrm>
            <a:off x="2391395" y="5141467"/>
            <a:ext cx="1620957" cy="523220"/>
          </a:xfrm>
          <a:prstGeom prst="rect">
            <a:avLst/>
          </a:prstGeom>
        </p:spPr>
        <p:txBody>
          <a:bodyPr wrap="none">
            <a:spAutoFit/>
          </a:bodyPr>
          <a:lstStyle/>
          <a:p>
            <a:r>
              <a:rPr lang="zh-TW" altLang="en-US" sz="2800" b="1" dirty="0">
                <a:solidFill>
                  <a:schemeClr val="bg1"/>
                </a:solidFill>
                <a:latin typeface="微软雅黑" panose="020B0503020204020204" pitchFamily="34" charset="-122"/>
                <a:ea typeface="微软雅黑" panose="020B0503020204020204" pitchFamily="34" charset="-122"/>
              </a:rPr>
              <a:t>设计团队</a:t>
            </a:r>
            <a:endParaRPr lang="zh-TW"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041940" y="2218659"/>
            <a:ext cx="2319866" cy="1289905"/>
          </a:xfrm>
          <a:prstGeom prst="rect">
            <a:avLst/>
          </a:prstGeom>
        </p:spPr>
        <p:txBody>
          <a:bodyPr wrap="none">
            <a:spAutoFit/>
          </a:bodyPr>
          <a:lstStyle/>
          <a:p>
            <a:pPr marL="285750" lvl="1" indent="-285750">
              <a:lnSpc>
                <a:spcPct val="150000"/>
              </a:lnSpc>
              <a:buFont typeface="Wingdings" panose="05000000000000000000" pitchFamily="2" charset="2"/>
              <a:buChar char="Ø"/>
            </a:pPr>
            <a:r>
              <a:rPr lang="zh-TW" altLang="en-US" dirty="0">
                <a:latin typeface="微软雅黑" panose="020B0503020204020204" pitchFamily="34" charset="-122"/>
                <a:ea typeface="微软雅黑" panose="020B0503020204020204" pitchFamily="34" charset="-122"/>
              </a:rPr>
              <a:t>安排工作日程</a:t>
            </a:r>
            <a:endParaRPr lang="zh-TW" altLang="en-US" dirty="0">
              <a:latin typeface="微软雅黑" panose="020B0503020204020204" pitchFamily="34" charset="-122"/>
              <a:ea typeface="微软雅黑" panose="020B0503020204020204" pitchFamily="34" charset="-122"/>
            </a:endParaRPr>
          </a:p>
          <a:p>
            <a:pPr marL="285750" lvl="1" indent="-285750">
              <a:lnSpc>
                <a:spcPct val="150000"/>
              </a:lnSpc>
              <a:buFont typeface="Wingdings" panose="05000000000000000000" pitchFamily="2" charset="2"/>
              <a:buChar char="Ø"/>
            </a:pPr>
            <a:r>
              <a:rPr lang="zh-TW" altLang="en-US" dirty="0">
                <a:latin typeface="微软雅黑" panose="020B0503020204020204" pitchFamily="34" charset="-122"/>
                <a:ea typeface="微软雅黑" panose="020B0503020204020204" pitchFamily="34" charset="-122"/>
              </a:rPr>
              <a:t>选择团队类型</a:t>
            </a:r>
            <a:endParaRPr lang="zh-TW" altLang="en-US" dirty="0">
              <a:latin typeface="微软雅黑" panose="020B0503020204020204" pitchFamily="34" charset="-122"/>
              <a:ea typeface="微软雅黑" panose="020B0503020204020204" pitchFamily="34" charset="-122"/>
            </a:endParaRPr>
          </a:p>
          <a:p>
            <a:pPr marL="285750" lvl="1" indent="-285750">
              <a:lnSpc>
                <a:spcPct val="150000"/>
              </a:lnSpc>
              <a:buFont typeface="Wingdings" panose="05000000000000000000" pitchFamily="2" charset="2"/>
              <a:buChar char="Ø"/>
            </a:pPr>
            <a:r>
              <a:rPr lang="zh-TW" altLang="en-US" dirty="0">
                <a:latin typeface="微软雅黑" panose="020B0503020204020204" pitchFamily="34" charset="-122"/>
                <a:ea typeface="微软雅黑" panose="020B0503020204020204" pitchFamily="34" charset="-122"/>
              </a:rPr>
              <a:t>团队的组成和结构</a:t>
            </a:r>
            <a:endParaRPr lang="zh-TW"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7256303" y="5141467"/>
            <a:ext cx="3775394" cy="523220"/>
          </a:xfrm>
          <a:prstGeom prst="rect">
            <a:avLst/>
          </a:prstGeom>
        </p:spPr>
        <p:txBody>
          <a:bodyPr wrap="square">
            <a:spAutoFit/>
          </a:bodyPr>
          <a:lstStyle/>
          <a:p>
            <a:pPr marL="0" lvl="1" algn="ctr"/>
            <a:r>
              <a:rPr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在工作过程中提供支持</a:t>
            </a:r>
            <a:endParaRPr lang="zh-TW"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7830196" y="2554593"/>
            <a:ext cx="1858201" cy="874407"/>
          </a:xfrm>
          <a:prstGeom prst="rect">
            <a:avLst/>
          </a:prstGeom>
        </p:spPr>
        <p:txBody>
          <a:bodyPr wrap="none">
            <a:spAutoFit/>
          </a:bodyPr>
          <a:lstStyle/>
          <a:p>
            <a:pPr marL="285750" lvl="1" indent="-285750">
              <a:lnSpc>
                <a:spcPct val="150000"/>
              </a:lnSpc>
              <a:buFont typeface="Wingdings" panose="05000000000000000000" pitchFamily="2" charset="2"/>
              <a:buChar char="Ø"/>
            </a:pPr>
            <a:r>
              <a:rPr lang="zh-TW" altLang="en-US" dirty="0">
                <a:latin typeface="微软雅黑" panose="020B0503020204020204" pitchFamily="34" charset="-122"/>
                <a:ea typeface="微软雅黑" panose="020B0503020204020204" pitchFamily="34" charset="-122"/>
              </a:rPr>
              <a:t>形成团队文化</a:t>
            </a:r>
            <a:endParaRPr lang="zh-TW" altLang="en-US" dirty="0">
              <a:latin typeface="微软雅黑" panose="020B0503020204020204" pitchFamily="34" charset="-122"/>
              <a:ea typeface="微软雅黑" panose="020B0503020204020204" pitchFamily="34" charset="-122"/>
            </a:endParaRPr>
          </a:p>
          <a:p>
            <a:pPr marL="285750" lvl="1" indent="-285750">
              <a:lnSpc>
                <a:spcPct val="150000"/>
              </a:lnSpc>
              <a:buFont typeface="Wingdings" panose="05000000000000000000" pitchFamily="2" charset="2"/>
              <a:buChar char="Ø"/>
            </a:pPr>
            <a:r>
              <a:rPr lang="zh-TW" altLang="en-US" dirty="0">
                <a:latin typeface="微软雅黑" panose="020B0503020204020204" pitchFamily="34" charset="-122"/>
                <a:ea typeface="微软雅黑" panose="020B0503020204020204" pitchFamily="34" charset="-122"/>
              </a:rPr>
              <a:t>做好团队教练</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2342" b="13324"/>
          <a:stretch>
            <a:fillRect/>
          </a:stretch>
        </p:blipFill>
        <p:spPr>
          <a:xfrm>
            <a:off x="0" y="0"/>
            <a:ext cx="12192000" cy="6858000"/>
          </a:xfrm>
          <a:prstGeom prst="rect">
            <a:avLst/>
          </a:prstGeom>
        </p:spPr>
      </p:pic>
      <p:sp>
        <p:nvSpPr>
          <p:cNvPr id="6" name="PA-矩形 5"/>
          <p:cNvSpPr/>
          <p:nvPr>
            <p:custDataLst>
              <p:tags r:id="rId2"/>
            </p:custDataLst>
          </p:nvPr>
        </p:nvSpPr>
        <p:spPr>
          <a:xfrm>
            <a:off x="0"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2184427"/>
            <a:ext cx="6934200" cy="2489146"/>
          </a:xfrm>
          <a:prstGeom prst="rect">
            <a:avLst/>
          </a:prstGeom>
          <a:solidFill>
            <a:schemeClr val="accent1">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3915229" y="3075057"/>
            <a:ext cx="2180771" cy="707886"/>
          </a:xfrm>
          <a:prstGeom prst="rect">
            <a:avLst/>
          </a:prstGeom>
          <a:noFill/>
        </p:spPr>
        <p:txBody>
          <a:bodyPr wrap="square" rtlCol="0">
            <a:spAutoFit/>
          </a:bodyPr>
          <a:lstStyle/>
          <a:p>
            <a:pPr algn="ctr"/>
            <a:r>
              <a:rPr lang="en-US" altLang="zh-CN" sz="4000" b="1" dirty="0">
                <a:solidFill>
                  <a:schemeClr val="bg1"/>
                </a:solidFill>
                <a:latin typeface="宋体" panose="02010600030101010101" pitchFamily="2" charset="-122"/>
                <a:ea typeface="宋体" panose="02010600030101010101" pitchFamily="2" charset="-122"/>
              </a:rPr>
              <a:t>EHS</a:t>
            </a:r>
            <a:r>
              <a:rPr lang="zh-CN" altLang="en-US" sz="4000" b="1" dirty="0">
                <a:solidFill>
                  <a:schemeClr val="bg1"/>
                </a:solidFill>
                <a:latin typeface="宋体" panose="02010600030101010101" pitchFamily="2" charset="-122"/>
                <a:ea typeface="宋体" panose="02010600030101010101" pitchFamily="2" charset="-122"/>
              </a:rPr>
              <a:t>培训</a:t>
            </a:r>
            <a:endParaRPr lang="zh-CN" altLang="en-US" sz="4000" b="1" dirty="0">
              <a:solidFill>
                <a:schemeClr val="bg1"/>
              </a:solidFill>
              <a:latin typeface="宋体" panose="02010600030101010101" pitchFamily="2" charset="-122"/>
              <a:ea typeface="宋体" panose="02010600030101010101" pitchFamily="2" charset="-122"/>
            </a:endParaRPr>
          </a:p>
        </p:txBody>
      </p:sp>
      <p:sp>
        <p:nvSpPr>
          <p:cNvPr id="3" name="文本框 2"/>
          <p:cNvSpPr txBox="1"/>
          <p:nvPr/>
        </p:nvSpPr>
        <p:spPr>
          <a:xfrm>
            <a:off x="396421" y="3013501"/>
            <a:ext cx="2501900" cy="830997"/>
          </a:xfrm>
          <a:prstGeom prst="rect">
            <a:avLst/>
          </a:prstGeom>
          <a:noFill/>
        </p:spPr>
        <p:txBody>
          <a:bodyPr wrap="square" rtlCol="0">
            <a:spAutoFit/>
          </a:bodyPr>
          <a:lstStyle/>
          <a:p>
            <a:pPr algn="ctr"/>
            <a:r>
              <a:rPr lang="en-US" altLang="zh-CN" sz="4800" dirty="0">
                <a:solidFill>
                  <a:schemeClr val="bg1"/>
                </a:solidFill>
                <a:latin typeface="Arial" panose="020B0604020202020204" pitchFamily="34" charset="0"/>
                <a:cs typeface="Arial" panose="020B0604020202020204" pitchFamily="34" charset="0"/>
              </a:rPr>
              <a:t>LOGO</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10" name="文本框 9"/>
          <p:cNvSpPr txBox="1"/>
          <p:nvPr/>
        </p:nvSpPr>
        <p:spPr>
          <a:xfrm>
            <a:off x="8432800" y="1923633"/>
            <a:ext cx="1892300" cy="2800767"/>
          </a:xfrm>
          <a:prstGeom prst="rect">
            <a:avLst/>
          </a:prstGeom>
          <a:noFill/>
        </p:spPr>
        <p:txBody>
          <a:bodyPr wrap="square" rtlCol="0">
            <a:spAutoFit/>
          </a:bodyPr>
          <a:lstStyle/>
          <a:p>
            <a:pPr algn="ctr"/>
            <a:r>
              <a:rPr lang="zh-CN" altLang="en-US" sz="8800" b="1" dirty="0">
                <a:solidFill>
                  <a:schemeClr val="accent1">
                    <a:lumMod val="75000"/>
                  </a:schemeClr>
                </a:solidFill>
                <a:latin typeface="黑体" panose="02010609060101010101" pitchFamily="49" charset="-122"/>
                <a:ea typeface="黑体" panose="02010609060101010101" pitchFamily="49" charset="-122"/>
              </a:rPr>
              <a:t>谢</a:t>
            </a:r>
            <a:endParaRPr lang="en-US" altLang="zh-CN" sz="8800" b="1" dirty="0">
              <a:solidFill>
                <a:schemeClr val="accent1">
                  <a:lumMod val="75000"/>
                </a:schemeClr>
              </a:solidFill>
              <a:latin typeface="黑体" panose="02010609060101010101" pitchFamily="49" charset="-122"/>
              <a:ea typeface="黑体" panose="02010609060101010101" pitchFamily="49" charset="-122"/>
            </a:endParaRPr>
          </a:p>
          <a:p>
            <a:pPr algn="ctr"/>
            <a:r>
              <a:rPr lang="zh-CN" altLang="en-US" sz="8800" b="1" dirty="0">
                <a:solidFill>
                  <a:schemeClr val="accent1">
                    <a:lumMod val="75000"/>
                  </a:schemeClr>
                </a:solidFill>
                <a:latin typeface="黑体" panose="02010609060101010101" pitchFamily="49" charset="-122"/>
                <a:ea typeface="黑体" panose="02010609060101010101" pitchFamily="49" charset="-122"/>
              </a:rPr>
              <a:t>谢</a:t>
            </a:r>
            <a:endParaRPr lang="zh-CN" altLang="en-US" sz="8800" b="1" dirty="0">
              <a:solidFill>
                <a:schemeClr val="accent1">
                  <a:lumMod val="75000"/>
                </a:schemeClr>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6030" b="6030"/>
          <a:stretch>
            <a:fillRect/>
          </a:stretch>
        </p:blipFill>
        <p:spPr>
          <a:xfrm>
            <a:off x="0" y="0"/>
            <a:ext cx="12192000" cy="6858000"/>
          </a:xfrm>
          <a:prstGeom prst="rect">
            <a:avLst/>
          </a:prstGeom>
        </p:spPr>
      </p:pic>
      <p:sp>
        <p:nvSpPr>
          <p:cNvPr id="11" name="任意多边形: 形状 10"/>
          <p:cNvSpPr/>
          <p:nvPr/>
        </p:nvSpPr>
        <p:spPr>
          <a:xfrm>
            <a:off x="0" y="0"/>
            <a:ext cx="12192000" cy="4371015"/>
          </a:xfrm>
          <a:custGeom>
            <a:avLst/>
            <a:gdLst>
              <a:gd name="connsiteX0" fmla="*/ 0 w 12192000"/>
              <a:gd name="connsiteY0" fmla="*/ 0 h 4358315"/>
              <a:gd name="connsiteX1" fmla="*/ 12192000 w 12192000"/>
              <a:gd name="connsiteY1" fmla="*/ 0 h 4358315"/>
              <a:gd name="connsiteX2" fmla="*/ 12192000 w 12192000"/>
              <a:gd name="connsiteY2" fmla="*/ 4358315 h 4358315"/>
              <a:gd name="connsiteX3" fmla="*/ 0 w 12192000"/>
              <a:gd name="connsiteY3" fmla="*/ 2483050 h 4358315"/>
            </a:gdLst>
            <a:ahLst/>
            <a:cxnLst>
              <a:cxn ang="0">
                <a:pos x="connsiteX0" y="connsiteY0"/>
              </a:cxn>
              <a:cxn ang="0">
                <a:pos x="connsiteX1" y="connsiteY1"/>
              </a:cxn>
              <a:cxn ang="0">
                <a:pos x="connsiteX2" y="connsiteY2"/>
              </a:cxn>
              <a:cxn ang="0">
                <a:pos x="connsiteX3" y="connsiteY3"/>
              </a:cxn>
            </a:cxnLst>
            <a:rect l="l" t="t" r="r" b="b"/>
            <a:pathLst>
              <a:path w="12192000" h="4358315">
                <a:moveTo>
                  <a:pt x="0" y="0"/>
                </a:moveTo>
                <a:lnTo>
                  <a:pt x="12192000" y="0"/>
                </a:lnTo>
                <a:lnTo>
                  <a:pt x="12192000" y="4358315"/>
                </a:lnTo>
                <a:lnTo>
                  <a:pt x="0" y="2483050"/>
                </a:lnTo>
                <a:close/>
              </a:path>
            </a:pathLst>
          </a:cu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Rectangle 2"/>
          <p:cNvSpPr>
            <a:spLocks noGrp="1" noChangeArrowheads="1"/>
          </p:cNvSpPr>
          <p:nvPr>
            <p:ph type="title"/>
          </p:nvPr>
        </p:nvSpPr>
        <p:spPr bwMode="auto">
          <a:xfrm>
            <a:off x="4840908" y="1134496"/>
            <a:ext cx="7160542" cy="720725"/>
          </a:xfrm>
          <a:prstGeom prst="rect">
            <a:avLst/>
          </a:prstGeom>
          <a:ln>
            <a:miter lim="800000"/>
          </a:ln>
        </p:spPr>
        <p:txBody>
          <a:bodyPr>
            <a:normAutofit/>
          </a:bodyPr>
          <a:lstStyle/>
          <a:p>
            <a:pPr algn="ctr">
              <a:lnSpc>
                <a:spcPct val="80000"/>
              </a:lnSpc>
              <a:spcBef>
                <a:spcPct val="50000"/>
              </a:spcBef>
              <a:defRPr/>
            </a:pPr>
            <a:r>
              <a:rPr lang="zh-CN" altLang="en-US" sz="4000" b="1" kern="1200" dirty="0">
                <a:solidFill>
                  <a:srgbClr val="FFC000"/>
                </a:solidFill>
                <a:latin typeface="微软雅黑" panose="020B0503020204020204" pitchFamily="34" charset="-122"/>
                <a:ea typeface="微软雅黑" panose="020B0503020204020204" pitchFamily="34" charset="-122"/>
                <a:cs typeface="+mn-cs"/>
              </a:rPr>
              <a:t>在座的各位最大的愿望是什么？</a:t>
            </a:r>
            <a:endParaRPr lang="zh-CN" altLang="en-US" sz="4000" b="1" kern="1200" dirty="0">
              <a:solidFill>
                <a:srgbClr val="FFC000"/>
              </a:solidFill>
              <a:latin typeface="微软雅黑" panose="020B0503020204020204" pitchFamily="34" charset="-122"/>
              <a:ea typeface="微软雅黑" panose="020B0503020204020204" pitchFamily="34" charset="-122"/>
              <a:cs typeface="+mn-cs"/>
            </a:endParaRPr>
          </a:p>
        </p:txBody>
      </p:sp>
      <p:sp>
        <p:nvSpPr>
          <p:cNvPr id="12" name="任意多边形: 形状 11"/>
          <p:cNvSpPr/>
          <p:nvPr/>
        </p:nvSpPr>
        <p:spPr>
          <a:xfrm flipH="1" flipV="1">
            <a:off x="0" y="2489199"/>
            <a:ext cx="12192000" cy="4358316"/>
          </a:xfrm>
          <a:custGeom>
            <a:avLst/>
            <a:gdLst>
              <a:gd name="connsiteX0" fmla="*/ 0 w 12192000"/>
              <a:gd name="connsiteY0" fmla="*/ 0 h 4358315"/>
              <a:gd name="connsiteX1" fmla="*/ 12192000 w 12192000"/>
              <a:gd name="connsiteY1" fmla="*/ 0 h 4358315"/>
              <a:gd name="connsiteX2" fmla="*/ 12192000 w 12192000"/>
              <a:gd name="connsiteY2" fmla="*/ 4358315 h 4358315"/>
              <a:gd name="connsiteX3" fmla="*/ 0 w 12192000"/>
              <a:gd name="connsiteY3" fmla="*/ 2483050 h 4358315"/>
            </a:gdLst>
            <a:ahLst/>
            <a:cxnLst>
              <a:cxn ang="0">
                <a:pos x="connsiteX0" y="connsiteY0"/>
              </a:cxn>
              <a:cxn ang="0">
                <a:pos x="connsiteX1" y="connsiteY1"/>
              </a:cxn>
              <a:cxn ang="0">
                <a:pos x="connsiteX2" y="connsiteY2"/>
              </a:cxn>
              <a:cxn ang="0">
                <a:pos x="connsiteX3" y="connsiteY3"/>
              </a:cxn>
            </a:cxnLst>
            <a:rect l="l" t="t" r="r" b="b"/>
            <a:pathLst>
              <a:path w="12192000" h="4358315">
                <a:moveTo>
                  <a:pt x="0" y="0"/>
                </a:moveTo>
                <a:lnTo>
                  <a:pt x="12192000" y="0"/>
                </a:lnTo>
                <a:lnTo>
                  <a:pt x="12192000" y="4358315"/>
                </a:lnTo>
                <a:lnTo>
                  <a:pt x="0" y="2483050"/>
                </a:lnTo>
                <a:close/>
              </a:path>
            </a:pathLst>
          </a:custGeom>
          <a:solidFill>
            <a:schemeClr val="tx1">
              <a:lumMod val="85000"/>
              <a:lumOff val="1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 name="Rectangle 2"/>
          <p:cNvSpPr>
            <a:spLocks noChangeArrowheads="1"/>
          </p:cNvSpPr>
          <p:nvPr/>
        </p:nvSpPr>
        <p:spPr bwMode="auto">
          <a:xfrm>
            <a:off x="1615108" y="4047849"/>
            <a:ext cx="6453188" cy="646331"/>
          </a:xfrm>
          <a:prstGeom prst="rect">
            <a:avLst/>
          </a:prstGeom>
          <a:noFill/>
          <a:ln w="9525">
            <a:noFill/>
            <a:miter lim="800000"/>
          </a:ln>
        </p:spPr>
        <p:txBody>
          <a:bodyPr anchor="ctr">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不要发生</a:t>
            </a:r>
            <a:r>
              <a:rPr lang="zh-CN" sz="3600" b="1" dirty="0">
                <a:solidFill>
                  <a:schemeClr val="bg1"/>
                </a:solidFill>
                <a:latin typeface="微软雅黑" panose="020B0503020204020204" pitchFamily="34" charset="-122"/>
                <a:ea typeface="微软雅黑" panose="020B0503020204020204" pitchFamily="34" charset="-122"/>
              </a:rPr>
              <a:t>事故</a:t>
            </a:r>
            <a:r>
              <a:rPr lang="zh-CN" altLang="en-US" sz="3600" b="1" dirty="0">
                <a:solidFill>
                  <a:schemeClr val="bg1"/>
                </a:solidFill>
                <a:latin typeface="微软雅黑" panose="020B0503020204020204" pitchFamily="34" charset="-122"/>
                <a:ea typeface="微软雅黑" panose="020B0503020204020204" pitchFamily="34" charset="-122"/>
              </a:rPr>
              <a:t>！</a:t>
            </a:r>
            <a:r>
              <a:rPr lang="en-US" altLang="zh-CN" sz="3600" b="1" dirty="0">
                <a:solidFill>
                  <a:schemeClr val="bg1"/>
                </a:solidFill>
                <a:latin typeface="微软雅黑" panose="020B0503020204020204" pitchFamily="34" charset="-122"/>
                <a:ea typeface="微软雅黑" panose="020B0503020204020204" pitchFamily="34" charset="-122"/>
              </a:rPr>
              <a:t> </a:t>
            </a:r>
            <a:endParaRPr lang="zh-CN" sz="3600" b="1" dirty="0">
              <a:solidFill>
                <a:schemeClr val="bg1"/>
              </a:solidFill>
              <a:latin typeface="微软雅黑" panose="020B0503020204020204" pitchFamily="34" charset="-122"/>
              <a:ea typeface="微软雅黑" panose="020B0503020204020204" pitchFamily="34" charset="-122"/>
            </a:endParaRPr>
          </a:p>
        </p:txBody>
      </p:sp>
      <p:sp>
        <p:nvSpPr>
          <p:cNvPr id="15" name="Rectangle 2"/>
          <p:cNvSpPr>
            <a:spLocks noChangeArrowheads="1"/>
          </p:cNvSpPr>
          <p:nvPr/>
        </p:nvSpPr>
        <p:spPr bwMode="auto">
          <a:xfrm>
            <a:off x="1615108" y="4918246"/>
            <a:ext cx="7266384" cy="646331"/>
          </a:xfrm>
          <a:prstGeom prst="rect">
            <a:avLst/>
          </a:prstGeom>
          <a:noFill/>
          <a:ln w="9525">
            <a:noFill/>
            <a:miter lim="800000"/>
          </a:ln>
        </p:spPr>
        <p:txBody>
          <a:bodyPr anchor="ctr">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千万不要发生责任事故！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图文框 5"/>
          <p:cNvSpPr/>
          <p:nvPr/>
        </p:nvSpPr>
        <p:spPr>
          <a:xfrm>
            <a:off x="476250" y="1272233"/>
            <a:ext cx="11239500" cy="4711700"/>
          </a:xfrm>
          <a:prstGeom prst="frame">
            <a:avLst>
              <a:gd name="adj1" fmla="val 144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1906" t="9979" r="8905" b="14245"/>
          <a:stretch>
            <a:fillRect/>
          </a:stretch>
        </p:blipFill>
        <p:spPr>
          <a:xfrm>
            <a:off x="1384300" y="457200"/>
            <a:ext cx="3632200" cy="3980482"/>
          </a:xfrm>
          <a:prstGeom prst="rect">
            <a:avLst/>
          </a:prstGeom>
        </p:spPr>
      </p:pic>
      <p:sp>
        <p:nvSpPr>
          <p:cNvPr id="9" name="矩形 8"/>
          <p:cNvSpPr/>
          <p:nvPr/>
        </p:nvSpPr>
        <p:spPr>
          <a:xfrm>
            <a:off x="1260475" y="4539338"/>
            <a:ext cx="3879850" cy="1289905"/>
          </a:xfrm>
          <a:prstGeom prst="rect">
            <a:avLst/>
          </a:prstGeom>
        </p:spPr>
        <p:txBody>
          <a:bodyPr wrap="square">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张德江副总理在</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2009</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年全国安全生产工作会议上的讲话：他指出目前存在的主要问题是“五个”不到位：</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6281083" y="1947859"/>
            <a:ext cx="4572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6281083" y="2689221"/>
            <a:ext cx="4572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6281083" y="3430583"/>
            <a:ext cx="4572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6281083" y="4171945"/>
            <a:ext cx="4572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a:off x="6281083" y="4913309"/>
            <a:ext cx="4572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6357283" y="1991793"/>
            <a:ext cx="304800" cy="400110"/>
          </a:xfrm>
          <a:prstGeom prst="rect">
            <a:avLst/>
          </a:prstGeom>
          <a:noFill/>
        </p:spPr>
        <p:txBody>
          <a:bodyPr wrap="square" rtlCol="0">
            <a:spAutoFit/>
          </a:bodyPr>
          <a:lstStyle/>
          <a:p>
            <a:r>
              <a:rPr lang="en-US" altLang="zh-CN" sz="2000" b="1" dirty="0">
                <a:solidFill>
                  <a:schemeClr val="tx1">
                    <a:lumMod val="85000"/>
                    <a:lumOff val="15000"/>
                  </a:schemeClr>
                </a:solidFill>
                <a:latin typeface="Arial" panose="020B0604020202020204" pitchFamily="34" charset="0"/>
                <a:cs typeface="Arial" panose="020B0604020202020204" pitchFamily="34" charset="0"/>
              </a:rPr>
              <a:t>1</a:t>
            </a:r>
            <a:endParaRPr lang="zh-CN" altLang="en-US" sz="2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文本框 15"/>
          <p:cNvSpPr txBox="1"/>
          <p:nvPr/>
        </p:nvSpPr>
        <p:spPr>
          <a:xfrm>
            <a:off x="6357283" y="2717766"/>
            <a:ext cx="304800" cy="400110"/>
          </a:xfrm>
          <a:prstGeom prst="rect">
            <a:avLst/>
          </a:prstGeom>
          <a:noFill/>
        </p:spPr>
        <p:txBody>
          <a:bodyPr wrap="square" rtlCol="0">
            <a:spAutoFit/>
          </a:bodyPr>
          <a:lstStyle/>
          <a:p>
            <a:pPr algn="ctr"/>
            <a:r>
              <a:rPr lang="en-US" altLang="zh-CN" sz="2000" b="1" dirty="0">
                <a:solidFill>
                  <a:schemeClr val="bg1"/>
                </a:solidFill>
                <a:latin typeface="Arial" panose="020B0604020202020204" pitchFamily="34" charset="0"/>
                <a:cs typeface="Arial" panose="020B0604020202020204" pitchFamily="34" charset="0"/>
              </a:rPr>
              <a:t>2</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18" name="文本框 17"/>
          <p:cNvSpPr txBox="1"/>
          <p:nvPr/>
        </p:nvSpPr>
        <p:spPr>
          <a:xfrm>
            <a:off x="6357283" y="3459128"/>
            <a:ext cx="304800" cy="400110"/>
          </a:xfrm>
          <a:prstGeom prst="rect">
            <a:avLst/>
          </a:prstGeom>
          <a:noFill/>
        </p:spPr>
        <p:txBody>
          <a:bodyPr wrap="square" rtlCol="0">
            <a:spAutoFit/>
          </a:bodyPr>
          <a:lstStyle/>
          <a:p>
            <a:r>
              <a:rPr lang="en-US" altLang="zh-CN" sz="2000" b="1" dirty="0">
                <a:solidFill>
                  <a:schemeClr val="tx1">
                    <a:lumMod val="85000"/>
                    <a:lumOff val="15000"/>
                  </a:schemeClr>
                </a:solidFill>
                <a:latin typeface="Arial" panose="020B0604020202020204" pitchFamily="34" charset="0"/>
                <a:cs typeface="Arial" panose="020B0604020202020204" pitchFamily="34" charset="0"/>
              </a:rPr>
              <a:t>3</a:t>
            </a:r>
            <a:endParaRPr lang="zh-CN" altLang="en-US" sz="2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文本框 18"/>
          <p:cNvSpPr txBox="1"/>
          <p:nvPr/>
        </p:nvSpPr>
        <p:spPr>
          <a:xfrm>
            <a:off x="6357283" y="4183059"/>
            <a:ext cx="304800"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cs typeface="Arial" panose="020B0604020202020204" pitchFamily="34" charset="0"/>
              </a:rPr>
              <a:t>4</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20" name="文本框 19"/>
          <p:cNvSpPr txBox="1"/>
          <p:nvPr/>
        </p:nvSpPr>
        <p:spPr>
          <a:xfrm>
            <a:off x="6357283" y="4941854"/>
            <a:ext cx="304800" cy="400110"/>
          </a:xfrm>
          <a:prstGeom prst="rect">
            <a:avLst/>
          </a:prstGeom>
          <a:noFill/>
        </p:spPr>
        <p:txBody>
          <a:bodyPr wrap="square" rtlCol="0">
            <a:spAutoFit/>
          </a:bodyPr>
          <a:lstStyle/>
          <a:p>
            <a:r>
              <a:rPr lang="en-US" altLang="zh-CN" sz="2000" b="1" dirty="0">
                <a:solidFill>
                  <a:schemeClr val="tx1">
                    <a:lumMod val="85000"/>
                    <a:lumOff val="15000"/>
                  </a:schemeClr>
                </a:solidFill>
                <a:latin typeface="Arial" panose="020B0604020202020204" pitchFamily="34" charset="0"/>
                <a:cs typeface="Arial" panose="020B0604020202020204" pitchFamily="34" charset="0"/>
              </a:rPr>
              <a:t>5</a:t>
            </a:r>
            <a:endParaRPr lang="zh-CN" altLang="en-US" sz="2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矩形 20"/>
          <p:cNvSpPr/>
          <p:nvPr/>
        </p:nvSpPr>
        <p:spPr>
          <a:xfrm>
            <a:off x="6929715" y="2022571"/>
            <a:ext cx="387798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认识不到位；（意识、责任、行为）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929715" y="2717766"/>
            <a:ext cx="226215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责任和措施不到位；</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929715" y="3489906"/>
            <a:ext cx="2259919"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责任和措施不到位；</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929715" y="4187409"/>
            <a:ext cx="2723823"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安全投入和保障不到位；</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932930" y="4927054"/>
            <a:ext cx="2492990"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安全教育和培训不到位</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rcRect l="23790" t="2195" r="12439" b="2195"/>
          <a:stretch>
            <a:fillRect/>
          </a:stretch>
        </p:blipFill>
        <p:spPr>
          <a:xfrm>
            <a:off x="4318000" y="2100942"/>
            <a:ext cx="3556000" cy="3556000"/>
          </a:xfrm>
          <a:custGeom>
            <a:avLst/>
            <a:gdLst>
              <a:gd name="connsiteX0" fmla="*/ 1778000 w 3556000"/>
              <a:gd name="connsiteY0" fmla="*/ 0 h 3556000"/>
              <a:gd name="connsiteX1" fmla="*/ 3556000 w 3556000"/>
              <a:gd name="connsiteY1" fmla="*/ 1778000 h 3556000"/>
              <a:gd name="connsiteX2" fmla="*/ 1778000 w 3556000"/>
              <a:gd name="connsiteY2" fmla="*/ 3556000 h 3556000"/>
              <a:gd name="connsiteX3" fmla="*/ 0 w 3556000"/>
              <a:gd name="connsiteY3" fmla="*/ 1778000 h 3556000"/>
            </a:gdLst>
            <a:ahLst/>
            <a:cxnLst>
              <a:cxn ang="0">
                <a:pos x="connsiteX0" y="connsiteY0"/>
              </a:cxn>
              <a:cxn ang="0">
                <a:pos x="connsiteX1" y="connsiteY1"/>
              </a:cxn>
              <a:cxn ang="0">
                <a:pos x="connsiteX2" y="connsiteY2"/>
              </a:cxn>
              <a:cxn ang="0">
                <a:pos x="connsiteX3" y="connsiteY3"/>
              </a:cxn>
            </a:cxnLst>
            <a:rect l="l" t="t" r="r" b="b"/>
            <a:pathLst>
              <a:path w="3556000" h="3556000">
                <a:moveTo>
                  <a:pt x="1778000" y="0"/>
                </a:moveTo>
                <a:lnTo>
                  <a:pt x="3556000" y="1778000"/>
                </a:lnTo>
                <a:lnTo>
                  <a:pt x="1778000" y="3556000"/>
                </a:lnTo>
                <a:lnTo>
                  <a:pt x="0" y="1778000"/>
                </a:lnTo>
                <a:close/>
              </a:path>
            </a:pathLst>
          </a:custGeom>
        </p:spPr>
      </p:pic>
      <p:sp>
        <p:nvSpPr>
          <p:cNvPr id="8" name="矩形 7"/>
          <p:cNvSpPr/>
          <p:nvPr/>
        </p:nvSpPr>
        <p:spPr>
          <a:xfrm>
            <a:off x="7257144" y="2231570"/>
            <a:ext cx="1625600" cy="7583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9" name="矩形 8"/>
          <p:cNvSpPr/>
          <p:nvPr/>
        </p:nvSpPr>
        <p:spPr>
          <a:xfrm>
            <a:off x="3309256" y="2231570"/>
            <a:ext cx="1625600" cy="7583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矩形 9"/>
          <p:cNvSpPr/>
          <p:nvPr/>
        </p:nvSpPr>
        <p:spPr>
          <a:xfrm>
            <a:off x="7257144" y="4711702"/>
            <a:ext cx="1625600" cy="7583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1" name="矩形 10"/>
          <p:cNvSpPr/>
          <p:nvPr/>
        </p:nvSpPr>
        <p:spPr>
          <a:xfrm>
            <a:off x="3309256" y="4711702"/>
            <a:ext cx="1625600" cy="7583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4" name="矩形 13"/>
          <p:cNvSpPr/>
          <p:nvPr/>
        </p:nvSpPr>
        <p:spPr>
          <a:xfrm>
            <a:off x="3645002" y="2426089"/>
            <a:ext cx="954108" cy="400110"/>
          </a:xfrm>
          <a:prstGeom prst="rect">
            <a:avLst/>
          </a:prstGeom>
        </p:spPr>
        <p:txBody>
          <a:bodyPr wrap="none">
            <a:spAutoFit/>
          </a:bodyPr>
          <a:lstStyle/>
          <a:p>
            <a:pPr algn="ctr"/>
            <a:r>
              <a:rPr lang="zh-CN" altLang="zh-CN" sz="2000" b="1" dirty="0">
                <a:solidFill>
                  <a:schemeClr val="bg1"/>
                </a:solidFill>
                <a:latin typeface="微软雅黑" panose="020B0503020204020204" pitchFamily="34" charset="-122"/>
                <a:ea typeface="微软雅黑" panose="020B0503020204020204" pitchFamily="34" charset="-122"/>
              </a:rPr>
              <a:t>责任大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592890" y="2410700"/>
            <a:ext cx="954108" cy="400110"/>
          </a:xfrm>
          <a:prstGeom prst="rect">
            <a:avLst/>
          </a:prstGeom>
        </p:spPr>
        <p:txBody>
          <a:bodyPr wrap="none">
            <a:spAutoFit/>
          </a:bodyPr>
          <a:lstStyle/>
          <a:p>
            <a:pPr algn="ctr"/>
            <a:r>
              <a:rPr lang="zh-CN" altLang="zh-CN" sz="2000" b="1" dirty="0">
                <a:solidFill>
                  <a:schemeClr val="bg1"/>
                </a:solidFill>
                <a:latin typeface="微软雅黑" panose="020B0503020204020204" pitchFamily="34" charset="-122"/>
                <a:ea typeface="微软雅黑" panose="020B0503020204020204" pitchFamily="34" charset="-122"/>
              </a:rPr>
              <a:t>难度大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645002" y="4906221"/>
            <a:ext cx="954108" cy="400110"/>
          </a:xfrm>
          <a:prstGeom prst="rect">
            <a:avLst/>
          </a:prstGeom>
        </p:spPr>
        <p:txBody>
          <a:bodyPr wrap="none">
            <a:spAutoFit/>
          </a:bodyPr>
          <a:lstStyle/>
          <a:p>
            <a:pPr algn="ctr"/>
            <a:r>
              <a:rPr lang="zh-CN" altLang="zh-CN" sz="2000" b="1" dirty="0">
                <a:solidFill>
                  <a:schemeClr val="bg1"/>
                </a:solidFill>
                <a:latin typeface="微软雅黑" panose="020B0503020204020204" pitchFamily="34" charset="-122"/>
                <a:ea typeface="微软雅黑" panose="020B0503020204020204" pitchFamily="34" charset="-122"/>
              </a:rPr>
              <a:t>压力大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7592890" y="4906221"/>
            <a:ext cx="954108" cy="400110"/>
          </a:xfrm>
          <a:prstGeom prst="rect">
            <a:avLst/>
          </a:prstGeom>
        </p:spPr>
        <p:txBody>
          <a:bodyPr wrap="none">
            <a:spAutoFit/>
          </a:bodyPr>
          <a:lstStyle/>
          <a:p>
            <a:pPr algn="ctr"/>
            <a:r>
              <a:rPr lang="zh-CN" altLang="zh-CN" sz="2000" b="1" dirty="0">
                <a:solidFill>
                  <a:schemeClr val="bg1"/>
                </a:solidFill>
                <a:latin typeface="微软雅黑" panose="020B0503020204020204" pitchFamily="34" charset="-122"/>
                <a:ea typeface="微软雅黑" panose="020B0503020204020204" pitchFamily="34" charset="-122"/>
              </a:rPr>
              <a:t>压力大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84680" y="2441478"/>
            <a:ext cx="272382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企业和社会安全系于一身</a:t>
            </a:r>
            <a:endParaRPr lang="zh-CN" altLang="en-US" dirty="0">
              <a:latin typeface="微软雅黑" panose="020B0503020204020204" pitchFamily="34" charset="-122"/>
              <a:ea typeface="微软雅黑" panose="020B0503020204020204" pitchFamily="34" charset="-122"/>
            </a:endParaRPr>
          </a:p>
        </p:txBody>
      </p:sp>
      <p:sp>
        <p:nvSpPr>
          <p:cNvPr id="21" name="矩形 20"/>
          <p:cNvSpPr/>
          <p:nvPr/>
        </p:nvSpPr>
        <p:spPr>
          <a:xfrm>
            <a:off x="8883497" y="2466419"/>
            <a:ext cx="272382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sym typeface="Wingdings" panose="05000000000000000000" pitchFamily="2" charset="2"/>
              </a:rPr>
              <a:t>制约因素多、解决难度大</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1046345" y="4936999"/>
            <a:ext cx="2262158"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sym typeface="Wingdings" panose="05000000000000000000" pitchFamily="2" charset="2"/>
              </a:rPr>
              <a:t>工作繁忙、高度紧张</a:t>
            </a:r>
            <a:endParaRPr lang="zh-CN" altLang="en-US" dirty="0">
              <a:latin typeface="微软雅黑" panose="020B0503020204020204" pitchFamily="34" charset="-122"/>
              <a:ea typeface="微软雅黑" panose="020B0503020204020204" pitchFamily="34" charset="-122"/>
            </a:endParaRPr>
          </a:p>
        </p:txBody>
      </p:sp>
      <p:sp>
        <p:nvSpPr>
          <p:cNvPr id="23" name="矩形 22"/>
          <p:cNvSpPr/>
          <p:nvPr/>
        </p:nvSpPr>
        <p:spPr>
          <a:xfrm>
            <a:off x="8906580" y="4937043"/>
            <a:ext cx="1338828"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安全隐患多</a:t>
            </a:r>
            <a:endParaRPr lang="zh-CN" altLang="en-US" dirty="0">
              <a:latin typeface="微软雅黑" panose="020B0503020204020204" pitchFamily="34" charset="-122"/>
              <a:ea typeface="微软雅黑" panose="020B0503020204020204" pitchFamily="34" charset="-122"/>
            </a:endParaRPr>
          </a:p>
        </p:txBody>
      </p:sp>
      <p:sp>
        <p:nvSpPr>
          <p:cNvPr id="24" name="菱形 23"/>
          <p:cNvSpPr/>
          <p:nvPr/>
        </p:nvSpPr>
        <p:spPr>
          <a:xfrm>
            <a:off x="4319710" y="2100942"/>
            <a:ext cx="3556000" cy="3556000"/>
          </a:xfrm>
          <a:prstGeom prst="diamond">
            <a:avLst/>
          </a:prstGeom>
          <a:solidFill>
            <a:schemeClr val="tx1">
              <a:lumMod val="85000"/>
              <a:lumOff val="1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矩形 24"/>
          <p:cNvSpPr/>
          <p:nvPr/>
        </p:nvSpPr>
        <p:spPr>
          <a:xfrm>
            <a:off x="4200288" y="324956"/>
            <a:ext cx="3791423" cy="523220"/>
          </a:xfrm>
          <a:prstGeom prst="rect">
            <a:avLst/>
          </a:prstGeom>
        </p:spPr>
        <p:txBody>
          <a:bodyPr wrap="none">
            <a:spAutoFit/>
          </a:bodyPr>
          <a:lstStyle/>
          <a:p>
            <a:pPr eaLnBrk="0" hangingPunct="0">
              <a:spcBef>
                <a:spcPct val="50000"/>
              </a:spcBef>
              <a:defRPr/>
            </a:pPr>
            <a:r>
              <a:rPr lang="zh-CN" altLang="en-US" sz="2800" b="1" dirty="0">
                <a:solidFill>
                  <a:schemeClr val="accent1">
                    <a:lumMod val="75000"/>
                  </a:schemeClr>
                </a:solidFill>
                <a:latin typeface="黑体" panose="02010609060101010101" pitchFamily="49" charset="-122"/>
                <a:ea typeface="黑体" panose="02010609060101010101" pitchFamily="49" charset="-122"/>
              </a:rPr>
              <a:t>我们面临什么样的挑战</a:t>
            </a:r>
            <a:endParaRPr lang="zh-CN" altLang="en-US" sz="2800" b="1" dirty="0">
              <a:solidFill>
                <a:schemeClr val="accent1">
                  <a:lumMod val="75000"/>
                </a:schemeClr>
              </a:solidFill>
              <a:latin typeface="黑体" panose="02010609060101010101" pitchFamily="49" charset="-122"/>
              <a:ea typeface="黑体" panose="02010609060101010101" pitchFamily="49" charset="-122"/>
            </a:endParaRPr>
          </a:p>
        </p:txBody>
      </p:sp>
      <p:sp>
        <p:nvSpPr>
          <p:cNvPr id="26" name="矩形 25"/>
          <p:cNvSpPr/>
          <p:nvPr/>
        </p:nvSpPr>
        <p:spPr>
          <a:xfrm>
            <a:off x="5644593" y="3617332"/>
            <a:ext cx="902811" cy="523220"/>
          </a:xfrm>
          <a:prstGeom prst="rect">
            <a:avLst/>
          </a:prstGeom>
        </p:spPr>
        <p:txBody>
          <a:bodyPr wrap="non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四大</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1" r="56017" b="8630"/>
          <a:stretch>
            <a:fillRect/>
          </a:stretch>
        </p:blipFill>
        <p:spPr>
          <a:xfrm>
            <a:off x="-1" y="-1"/>
            <a:ext cx="4949371" cy="6858001"/>
          </a:xfrm>
          <a:prstGeom prst="rect">
            <a:avLst/>
          </a:prstGeom>
        </p:spPr>
      </p:pic>
      <p:sp>
        <p:nvSpPr>
          <p:cNvPr id="14" name="矩形 13"/>
          <p:cNvSpPr/>
          <p:nvPr/>
        </p:nvSpPr>
        <p:spPr>
          <a:xfrm>
            <a:off x="0" y="-1"/>
            <a:ext cx="4949370" cy="6858001"/>
          </a:xfrm>
          <a:prstGeom prst="rect">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5512211" y="3920671"/>
            <a:ext cx="5950047" cy="943428"/>
          </a:xfrm>
          <a:prstGeom prst="rect">
            <a:avLst/>
          </a:prstGeom>
          <a:solidFill>
            <a:schemeClr val="bg1"/>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5512212" y="1948007"/>
            <a:ext cx="5950047" cy="943428"/>
          </a:xfrm>
          <a:prstGeom prst="rect">
            <a:avLst/>
          </a:prstGeom>
          <a:solidFill>
            <a:schemeClr val="bg1"/>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 name="Picture 5" descr="u=1115158527,3567538952&amp;fm=3&amp;gp=2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582" y="1736395"/>
            <a:ext cx="1380848" cy="13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t?u=507367988,322987089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3945" y="3753708"/>
            <a:ext cx="1300486" cy="129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42429" y="3587272"/>
            <a:ext cx="4493538" cy="461665"/>
          </a:xfrm>
          <a:prstGeom prst="rect">
            <a:avLst/>
          </a:prstGeom>
        </p:spPr>
        <p:txBody>
          <a:bodyPr wrap="none">
            <a:spAutoFit/>
          </a:bodyPr>
          <a:lstStyle/>
          <a:p>
            <a:pPr lvl="0" algn="ctr">
              <a:defRPr/>
            </a:pPr>
            <a:r>
              <a:rPr kumimoji="1" lang="zh-CN" altLang="en-US" sz="2400" b="1" kern="0" dirty="0">
                <a:solidFill>
                  <a:schemeClr val="bg1"/>
                </a:solidFill>
                <a:latin typeface="微软雅黑" panose="020B0503020204020204" pitchFamily="34" charset="-122"/>
                <a:ea typeface="微软雅黑" panose="020B0503020204020204" pitchFamily="34" charset="-122"/>
              </a:rPr>
              <a:t>安全管理人员是企业</a:t>
            </a:r>
            <a:r>
              <a:rPr lang="zh-CN" altLang="en-US" sz="2400" b="1" kern="0" dirty="0">
                <a:solidFill>
                  <a:schemeClr val="bg1"/>
                </a:solidFill>
                <a:latin typeface="微软雅黑" panose="020B0503020204020204" pitchFamily="34" charset="-122"/>
                <a:ea typeface="微软雅黑" panose="020B0503020204020204" pitchFamily="34" charset="-122"/>
              </a:rPr>
              <a:t>、部门</a:t>
            </a:r>
            <a:r>
              <a:rPr kumimoji="1" lang="zh-CN" altLang="en-US" sz="2400" b="1" kern="0" dirty="0">
                <a:solidFill>
                  <a:schemeClr val="bg1"/>
                </a:solidFill>
                <a:latin typeface="微软雅黑" panose="020B0503020204020204" pitchFamily="34" charset="-122"/>
                <a:ea typeface="微软雅黑" panose="020B0503020204020204" pitchFamily="34" charset="-122"/>
              </a:rPr>
              <a:t>中层</a:t>
            </a:r>
            <a:endParaRPr kumimoji="1" lang="zh-CN" altLang="en-US" sz="2400" b="1" kern="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29742" y="4289819"/>
            <a:ext cx="3518912" cy="400110"/>
          </a:xfrm>
          <a:prstGeom prst="rect">
            <a:avLst/>
          </a:prstGeom>
        </p:spPr>
        <p:txBody>
          <a:bodyPr wrap="none">
            <a:spAutoFit/>
          </a:bodyPr>
          <a:lstStyle/>
          <a:p>
            <a:pPr marL="0" lvl="1" fontAlgn="base">
              <a:spcAft>
                <a:spcPct val="0"/>
              </a:spcAft>
              <a:defRPr/>
            </a:pPr>
            <a:r>
              <a:rPr kumimoji="1" lang="zh-CN" altLang="en-US" sz="2000" b="1" kern="0" dirty="0">
                <a:solidFill>
                  <a:schemeClr val="bg1"/>
                </a:solidFill>
                <a:latin typeface="微软雅黑" panose="020B0503020204020204" pitchFamily="34" charset="-122"/>
                <a:ea typeface="微软雅黑" panose="020B0503020204020204" pitchFamily="34" charset="-122"/>
              </a:rPr>
              <a:t>中层是糖葫芦，又是夹心饼。</a:t>
            </a:r>
            <a:endParaRPr kumimoji="1"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7064430" y="4207719"/>
            <a:ext cx="4339650" cy="369332"/>
          </a:xfrm>
          <a:prstGeom prst="rect">
            <a:avLst/>
          </a:prstGeom>
        </p:spPr>
        <p:txBody>
          <a:bodyPr wrap="none">
            <a:spAutoFit/>
          </a:bodyPr>
          <a:lstStyle/>
          <a:p>
            <a:pPr marL="0" lvl="1" fontAlgn="base">
              <a:spcAft>
                <a:spcPct val="0"/>
              </a:spcAft>
              <a:defRPr/>
            </a:pPr>
            <a:r>
              <a:rPr kumimoji="1"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糖葫芦是指即使串联高层和基层的连接者</a:t>
            </a:r>
            <a:endParaRPr kumimoji="1"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075320" y="2235055"/>
            <a:ext cx="367119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还是一个夹在高层和基层的夹心饼</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670845" y="2063336"/>
            <a:ext cx="3775393" cy="523220"/>
          </a:xfrm>
          <a:prstGeom prst="rect">
            <a:avLst/>
          </a:prstGeom>
        </p:spPr>
        <p:txBody>
          <a:bodyPr wrap="none">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安全管理人员两面受气</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8" name="矩形 17"/>
          <p:cNvSpPr/>
          <p:nvPr/>
        </p:nvSpPr>
        <p:spPr>
          <a:xfrm>
            <a:off x="242429" y="1973943"/>
            <a:ext cx="4315057" cy="75474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6236" r="17065"/>
          <a:stretch>
            <a:fillRect/>
          </a:stretch>
        </p:blipFill>
        <p:spPr>
          <a:xfrm>
            <a:off x="4688115" y="2503714"/>
            <a:ext cx="2815771" cy="2815770"/>
          </a:xfrm>
          <a:custGeom>
            <a:avLst/>
            <a:gdLst>
              <a:gd name="connsiteX0" fmla="*/ 1407886 w 2815771"/>
              <a:gd name="connsiteY0" fmla="*/ 0 h 2815770"/>
              <a:gd name="connsiteX1" fmla="*/ 2815771 w 2815771"/>
              <a:gd name="connsiteY1" fmla="*/ 1407886 h 2815770"/>
              <a:gd name="connsiteX2" fmla="*/ 1407887 w 2815771"/>
              <a:gd name="connsiteY2" fmla="*/ 2815770 h 2815770"/>
              <a:gd name="connsiteX3" fmla="*/ 1407885 w 2815771"/>
              <a:gd name="connsiteY3" fmla="*/ 2815770 h 2815770"/>
              <a:gd name="connsiteX4" fmla="*/ 0 w 2815771"/>
              <a:gd name="connsiteY4" fmla="*/ 1407886 h 281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771" h="2815770">
                <a:moveTo>
                  <a:pt x="1407886" y="0"/>
                </a:moveTo>
                <a:lnTo>
                  <a:pt x="2815771" y="1407886"/>
                </a:lnTo>
                <a:lnTo>
                  <a:pt x="1407887" y="2815770"/>
                </a:lnTo>
                <a:lnTo>
                  <a:pt x="1407885" y="2815770"/>
                </a:lnTo>
                <a:lnTo>
                  <a:pt x="0" y="1407886"/>
                </a:lnTo>
                <a:close/>
              </a:path>
            </a:pathLst>
          </a:custGeom>
        </p:spPr>
      </p:pic>
      <p:sp>
        <p:nvSpPr>
          <p:cNvPr id="22" name="菱形 21"/>
          <p:cNvSpPr/>
          <p:nvPr/>
        </p:nvSpPr>
        <p:spPr>
          <a:xfrm>
            <a:off x="4671184" y="2494082"/>
            <a:ext cx="2825401" cy="2825401"/>
          </a:xfrm>
          <a:prstGeom prst="diamond">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菱形 4"/>
          <p:cNvSpPr/>
          <p:nvPr/>
        </p:nvSpPr>
        <p:spPr>
          <a:xfrm rot="2690329">
            <a:off x="6553935" y="2281862"/>
            <a:ext cx="972457" cy="1328567"/>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菱形 5"/>
          <p:cNvSpPr/>
          <p:nvPr/>
        </p:nvSpPr>
        <p:spPr>
          <a:xfrm rot="18909671" flipV="1">
            <a:off x="6569183" y="4281090"/>
            <a:ext cx="972457" cy="1328567"/>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菱形 6"/>
          <p:cNvSpPr/>
          <p:nvPr/>
        </p:nvSpPr>
        <p:spPr>
          <a:xfrm rot="2690329" flipH="1" flipV="1">
            <a:off x="4665607" y="4281091"/>
            <a:ext cx="972457" cy="1328567"/>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菱形 7"/>
          <p:cNvSpPr/>
          <p:nvPr/>
        </p:nvSpPr>
        <p:spPr>
          <a:xfrm rot="18909671" flipH="1">
            <a:off x="4665607" y="2281863"/>
            <a:ext cx="972457" cy="1328567"/>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11"/>
          <p:cNvSpPr txBox="1"/>
          <p:nvPr/>
        </p:nvSpPr>
        <p:spPr>
          <a:xfrm>
            <a:off x="4854292" y="2715312"/>
            <a:ext cx="595086"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3" name="文本框 12"/>
          <p:cNvSpPr txBox="1"/>
          <p:nvPr/>
        </p:nvSpPr>
        <p:spPr>
          <a:xfrm>
            <a:off x="6742620" y="2715311"/>
            <a:ext cx="595086"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4" name="文本框 13"/>
          <p:cNvSpPr txBox="1"/>
          <p:nvPr/>
        </p:nvSpPr>
        <p:spPr>
          <a:xfrm>
            <a:off x="4854292" y="4714540"/>
            <a:ext cx="595086"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3</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5" name="文本框 14"/>
          <p:cNvSpPr txBox="1"/>
          <p:nvPr/>
        </p:nvSpPr>
        <p:spPr>
          <a:xfrm>
            <a:off x="6742620" y="4714539"/>
            <a:ext cx="595086"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4</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7" name="矩形 16"/>
          <p:cNvSpPr/>
          <p:nvPr/>
        </p:nvSpPr>
        <p:spPr>
          <a:xfrm>
            <a:off x="2492388" y="2761477"/>
            <a:ext cx="2044149" cy="369332"/>
          </a:xfrm>
          <a:prstGeom prst="rect">
            <a:avLst/>
          </a:prstGeom>
        </p:spPr>
        <p:txBody>
          <a:bodyPr wrap="none">
            <a:spAutoFit/>
          </a:bodyPr>
          <a:lstStyle/>
          <a:p>
            <a:r>
              <a:rPr kumimoji="1" lang="zh-CN" altLang="en-US" kern="0" dirty="0">
                <a:latin typeface="微软雅黑" panose="020B0503020204020204" pitchFamily="34" charset="-122"/>
                <a:ea typeface="微软雅黑" panose="020B0503020204020204" pitchFamily="34" charset="-122"/>
              </a:rPr>
              <a:t>得不到上级的信任</a:t>
            </a:r>
            <a:endParaRPr lang="zh-CN" altLang="en-US" dirty="0">
              <a:latin typeface="微软雅黑" panose="020B0503020204020204" pitchFamily="34" charset="-122"/>
              <a:ea typeface="微软雅黑" panose="020B0503020204020204" pitchFamily="34" charset="-122"/>
            </a:endParaRPr>
          </a:p>
        </p:txBody>
      </p:sp>
      <p:sp>
        <p:nvSpPr>
          <p:cNvPr id="18" name="矩形 17"/>
          <p:cNvSpPr/>
          <p:nvPr/>
        </p:nvSpPr>
        <p:spPr>
          <a:xfrm>
            <a:off x="7670063" y="2761477"/>
            <a:ext cx="2741456" cy="369332"/>
          </a:xfrm>
          <a:prstGeom prst="rect">
            <a:avLst/>
          </a:prstGeom>
        </p:spPr>
        <p:txBody>
          <a:bodyPr wrap="none">
            <a:spAutoFit/>
          </a:bodyPr>
          <a:lstStyle/>
          <a:p>
            <a:r>
              <a:rPr kumimoji="1" lang="zh-CN" altLang="en-US" kern="0" dirty="0">
                <a:latin typeface="微软雅黑" panose="020B0503020204020204" pitchFamily="34" charset="-122"/>
                <a:ea typeface="微软雅黑" panose="020B0503020204020204" pitchFamily="34" charset="-122"/>
              </a:rPr>
              <a:t>得不到同级的支持和配合</a:t>
            </a:r>
            <a:endParaRPr kumimoji="1" lang="zh-CN" altLang="en-US" kern="0" dirty="0">
              <a:latin typeface="微软雅黑" panose="020B0503020204020204" pitchFamily="34" charset="-122"/>
              <a:ea typeface="微软雅黑" panose="020B0503020204020204" pitchFamily="34" charset="-122"/>
            </a:endParaRPr>
          </a:p>
        </p:txBody>
      </p:sp>
      <p:sp>
        <p:nvSpPr>
          <p:cNvPr id="19" name="矩形 18"/>
          <p:cNvSpPr/>
          <p:nvPr/>
        </p:nvSpPr>
        <p:spPr>
          <a:xfrm>
            <a:off x="2492387" y="4809045"/>
            <a:ext cx="2044149" cy="369332"/>
          </a:xfrm>
          <a:prstGeom prst="rect">
            <a:avLst/>
          </a:prstGeom>
        </p:spPr>
        <p:txBody>
          <a:bodyPr wrap="none">
            <a:spAutoFit/>
          </a:bodyPr>
          <a:lstStyle/>
          <a:p>
            <a:r>
              <a:rPr kumimoji="1" lang="zh-CN" altLang="en-US" kern="0" dirty="0">
                <a:latin typeface="微软雅黑" panose="020B0503020204020204" pitchFamily="34" charset="-122"/>
                <a:ea typeface="微软雅黑" panose="020B0503020204020204" pitchFamily="34" charset="-122"/>
              </a:rPr>
              <a:t>得不到下级的拥护</a:t>
            </a:r>
            <a:endParaRPr kumimoji="1" lang="zh-CN" altLang="en-US" kern="0" dirty="0">
              <a:latin typeface="微软雅黑" panose="020B0503020204020204" pitchFamily="34" charset="-122"/>
              <a:ea typeface="微软雅黑" panose="020B0503020204020204" pitchFamily="34" charset="-122"/>
            </a:endParaRPr>
          </a:p>
        </p:txBody>
      </p:sp>
      <p:sp>
        <p:nvSpPr>
          <p:cNvPr id="20" name="矩形 19"/>
          <p:cNvSpPr/>
          <p:nvPr/>
        </p:nvSpPr>
        <p:spPr>
          <a:xfrm>
            <a:off x="7670063" y="4622205"/>
            <a:ext cx="3012451" cy="646331"/>
          </a:xfrm>
          <a:prstGeom prst="rect">
            <a:avLst/>
          </a:prstGeom>
        </p:spPr>
        <p:txBody>
          <a:bodyPr wrap="square">
            <a:spAutoFit/>
          </a:bodyPr>
          <a:lstStyle/>
          <a:p>
            <a:pPr algn="just"/>
            <a:r>
              <a:rPr kumimoji="1" lang="zh-CN" altLang="en-US" kern="0" dirty="0">
                <a:latin typeface="微软雅黑" panose="020B0503020204020204" pitchFamily="34" charset="-122"/>
                <a:ea typeface="微软雅黑" panose="020B0503020204020204" pitchFamily="34" charset="-122"/>
              </a:rPr>
              <a:t>得不政府安全监督认可，责任追究和处罚</a:t>
            </a:r>
            <a:endParaRPr kumimoji="1" lang="zh-CN" altLang="en-US" kern="0" dirty="0">
              <a:latin typeface="微软雅黑" panose="020B0503020204020204" pitchFamily="34" charset="-122"/>
              <a:ea typeface="微软雅黑" panose="020B0503020204020204" pitchFamily="34" charset="-122"/>
            </a:endParaRPr>
          </a:p>
        </p:txBody>
      </p:sp>
      <p:sp>
        <p:nvSpPr>
          <p:cNvPr id="21" name="矩形 20"/>
          <p:cNvSpPr/>
          <p:nvPr/>
        </p:nvSpPr>
        <p:spPr>
          <a:xfrm>
            <a:off x="5068221" y="3512087"/>
            <a:ext cx="2031326" cy="830997"/>
          </a:xfrm>
          <a:prstGeom prst="rect">
            <a:avLst/>
          </a:prstGeom>
        </p:spPr>
        <p:txBody>
          <a:bodyPr wrap="none">
            <a:spAutoFit/>
          </a:bodyPr>
          <a:lstStyle/>
          <a:p>
            <a:pPr algn="ctr"/>
            <a:r>
              <a:rPr kumimoji="1" lang="zh-CN" altLang="en-US" sz="2400" b="1" kern="0" dirty="0">
                <a:solidFill>
                  <a:schemeClr val="bg1"/>
                </a:solidFill>
                <a:latin typeface="微软雅黑" panose="020B0503020204020204" pitchFamily="34" charset="-122"/>
                <a:ea typeface="微软雅黑" panose="020B0503020204020204" pitchFamily="34" charset="-122"/>
              </a:rPr>
              <a:t>安全管理人员</a:t>
            </a:r>
            <a:endParaRPr kumimoji="1" lang="en-US" altLang="zh-CN" sz="2400" b="1" kern="0" dirty="0">
              <a:solidFill>
                <a:schemeClr val="bg1"/>
              </a:solidFill>
              <a:latin typeface="微软雅黑" panose="020B0503020204020204" pitchFamily="34" charset="-122"/>
              <a:ea typeface="微软雅黑" panose="020B0503020204020204" pitchFamily="34" charset="-122"/>
            </a:endParaRPr>
          </a:p>
          <a:p>
            <a:pPr algn="ctr"/>
            <a:r>
              <a:rPr kumimoji="1" lang="zh-CN" altLang="en-US" sz="2400" b="1" kern="0" dirty="0">
                <a:solidFill>
                  <a:schemeClr val="bg1"/>
                </a:solidFill>
                <a:latin typeface="微软雅黑" panose="020B0503020204020204" pitchFamily="34" charset="-122"/>
                <a:ea typeface="微软雅黑" panose="020B0503020204020204" pitchFamily="34" charset="-122"/>
              </a:rPr>
              <a:t>四大苦</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3" name="标题 1"/>
          <p:cNvSpPr>
            <a:spLocks noGrp="1"/>
          </p:cNvSpPr>
          <p:nvPr>
            <p:ph type="title"/>
          </p:nvPr>
        </p:nvSpPr>
        <p:spPr>
          <a:xfrm>
            <a:off x="4208303" y="733215"/>
            <a:ext cx="3775393" cy="480131"/>
          </a:xfrm>
          <a:prstGeom prst="rect">
            <a:avLst/>
          </a:prstGeom>
        </p:spPr>
        <p:txBody>
          <a:bodyPr wrap="none">
            <a:spAutoFit/>
          </a:bodyPr>
          <a:lstStyle/>
          <a:p>
            <a:r>
              <a:rPr lang="zh-CN" altLang="en-US" sz="2800" b="1" dirty="0">
                <a:solidFill>
                  <a:srgbClr val="FFC000"/>
                </a:solidFill>
                <a:latin typeface="微软雅黑" panose="020B0503020204020204" pitchFamily="34" charset="-122"/>
                <a:ea typeface="微软雅黑" panose="020B0503020204020204" pitchFamily="34" charset="-122"/>
                <a:cs typeface="+mn-cs"/>
              </a:rPr>
              <a:t>安全管理人员四面苦歌</a:t>
            </a:r>
            <a:endParaRPr lang="zh-CN" altLang="en-US" sz="2800" b="1" dirty="0">
              <a:solidFill>
                <a:srgbClr val="FFC000"/>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ags/tag1.xml><?xml version="1.0" encoding="utf-8"?>
<p:tagLst xmlns:p="http://schemas.openxmlformats.org/presentationml/2006/main">
  <p:tag name="PA" val="v4.3.1"/>
</p:tagLst>
</file>

<file path=ppt/tags/tag2.xml><?xml version="1.0" encoding="utf-8"?>
<p:tagLst xmlns:p="http://schemas.openxmlformats.org/presentationml/2006/main">
  <p:tag name="PA" val="v4.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4300</Words>
  <Application>WPS 演示</Application>
  <PresentationFormat>宽屏</PresentationFormat>
  <Paragraphs>767</Paragraphs>
  <Slides>46</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46</vt:i4>
      </vt:variant>
    </vt:vector>
  </HeadingPairs>
  <TitlesOfParts>
    <vt:vector size="70" baseType="lpstr">
      <vt:lpstr>Arial</vt:lpstr>
      <vt:lpstr>宋体</vt:lpstr>
      <vt:lpstr>Wingdings</vt:lpstr>
      <vt:lpstr>黑体</vt:lpstr>
      <vt:lpstr>微软雅黑</vt:lpstr>
      <vt:lpstr>Agency FB</vt:lpstr>
      <vt:lpstr>Arial</vt:lpstr>
      <vt:lpstr>等线</vt:lpstr>
      <vt:lpstr>Arial Unicode MS</vt:lpstr>
      <vt:lpstr>等线 Light</vt:lpstr>
      <vt:lpstr>Calibri</vt:lpstr>
      <vt:lpstr>华文细黑</vt:lpstr>
      <vt:lpstr>MHeiTGB-Medium-U</vt:lpstr>
      <vt:lpstr>Segoe Print</vt:lpstr>
      <vt:lpstr>Times New Roman</vt:lpstr>
      <vt:lpstr>MHeiTGB-Medium-U</vt:lpstr>
      <vt:lpstr>Comic Sans MS</vt:lpstr>
      <vt:lpstr>华文楷体</vt:lpstr>
      <vt:lpstr>楷体_GB2312</vt:lpstr>
      <vt:lpstr>新宋体</vt:lpstr>
      <vt:lpstr>仿宋_GB2312</vt:lpstr>
      <vt:lpstr>仿宋</vt:lpstr>
      <vt:lpstr>中國龍毛楷體</vt:lpstr>
      <vt:lpstr>Office 主题​​</vt:lpstr>
      <vt:lpstr>PowerPoint 演示文稿</vt:lpstr>
      <vt:lpstr>PowerPoint 演示文稿</vt:lpstr>
      <vt:lpstr>PowerPoint 演示文稿</vt:lpstr>
      <vt:lpstr>PowerPoint 演示文稿</vt:lpstr>
      <vt:lpstr>在座的各位最大的愿望是什么？</vt:lpstr>
      <vt:lpstr>PowerPoint 演示文稿</vt:lpstr>
      <vt:lpstr>PowerPoint 演示文稿</vt:lpstr>
      <vt:lpstr>PowerPoint 演示文稿</vt:lpstr>
      <vt:lpstr>安全管理人员四面苦歌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安全保障体系</vt:lpstr>
      <vt:lpstr>岗位与责任</vt:lpstr>
      <vt:lpstr>安全领导与安全管理管理边界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团队形成的过程</vt:lpstr>
      <vt:lpstr>团队的特征</vt:lpstr>
      <vt:lpstr>设计优秀团队 </vt:lpstr>
      <vt:lpstr>团队构成的5P要素</vt:lpstr>
      <vt:lpstr>团队行为曲线</vt:lpstr>
      <vt:lpstr>PowerPoint 演示文稿</vt:lpstr>
      <vt:lpstr>优秀团队的9个特征</vt:lpstr>
      <vt:lpstr>如何管理一个优秀的团队</vt:lpstr>
      <vt:lpstr>如何管理一个优秀的团队</vt:lpstr>
      <vt:lpstr>如何管理一个优秀的团队</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A呀土豆baby</cp:lastModifiedBy>
  <cp:revision>4</cp:revision>
  <dcterms:created xsi:type="dcterms:W3CDTF">2018-05-08T01:46:00Z</dcterms:created>
  <dcterms:modified xsi:type="dcterms:W3CDTF">2021-12-19T06:12:26Z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6197B9AC74CB4A6B90BE27347C80D8DB</vt:lpwstr>
  </property>
  <property fmtid="{D5CDD505-2E9C-101B-9397-08002B2CF9AE}" pid="3" name="KSOProductBuildVer">
    <vt:lpwstr>2052-11.1.0.11115</vt:lpwstr>
  </property>
</Properties>
</file>