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30" r:id="rId2"/>
    <p:sldId id="470" r:id="rId3"/>
    <p:sldId id="471" r:id="rId4"/>
    <p:sldId id="479" r:id="rId5"/>
    <p:sldId id="480" r:id="rId6"/>
    <p:sldId id="474" r:id="rId7"/>
    <p:sldId id="475" r:id="rId8"/>
    <p:sldId id="476" r:id="rId9"/>
    <p:sldId id="478" r:id="rId10"/>
    <p:sldId id="477" r:id="rId11"/>
    <p:sldId id="485" r:id="rId12"/>
    <p:sldId id="486" r:id="rId13"/>
    <p:sldId id="487" r:id="rId14"/>
    <p:sldId id="488" r:id="rId15"/>
    <p:sldId id="489" r:id="rId16"/>
    <p:sldId id="490" r:id="rId17"/>
    <p:sldId id="491" r:id="rId18"/>
    <p:sldId id="492" r:id="rId19"/>
    <p:sldId id="493" r:id="rId20"/>
    <p:sldId id="494" r:id="rId21"/>
    <p:sldId id="495" r:id="rId22"/>
    <p:sldId id="499" r:id="rId23"/>
    <p:sldId id="497" r:id="rId24"/>
    <p:sldId id="498" r:id="rId25"/>
    <p:sldId id="429" r:id="rId26"/>
  </p:sldIdLst>
  <p:sldSz cx="9144000" cy="6858000" type="screen4x3"/>
  <p:notesSz cx="6858000" cy="9144000"/>
  <p:defaultTextStyle>
    <a:defPPr>
      <a:defRPr lang="zh-CN"/>
    </a:defPPr>
    <a:lvl1pPr algn="l" rtl="0" fontAlgn="base">
      <a:spcBef>
        <a:spcPct val="0"/>
      </a:spcBef>
      <a:spcAft>
        <a:spcPct val="0"/>
      </a:spcAft>
      <a:defRPr i="1" kern="1200">
        <a:solidFill>
          <a:schemeClr val="tx1"/>
        </a:solidFill>
        <a:latin typeface="Arial" pitchFamily="34" charset="0"/>
        <a:ea typeface="华文细黑" pitchFamily="2" charset="-122"/>
        <a:cs typeface="+mn-cs"/>
      </a:defRPr>
    </a:lvl1pPr>
    <a:lvl2pPr marL="457200" algn="l" rtl="0" fontAlgn="base">
      <a:spcBef>
        <a:spcPct val="0"/>
      </a:spcBef>
      <a:spcAft>
        <a:spcPct val="0"/>
      </a:spcAft>
      <a:defRPr i="1" kern="1200">
        <a:solidFill>
          <a:schemeClr val="tx1"/>
        </a:solidFill>
        <a:latin typeface="Arial" pitchFamily="34" charset="0"/>
        <a:ea typeface="华文细黑" pitchFamily="2" charset="-122"/>
        <a:cs typeface="+mn-cs"/>
      </a:defRPr>
    </a:lvl2pPr>
    <a:lvl3pPr marL="914400" algn="l" rtl="0" fontAlgn="base">
      <a:spcBef>
        <a:spcPct val="0"/>
      </a:spcBef>
      <a:spcAft>
        <a:spcPct val="0"/>
      </a:spcAft>
      <a:defRPr i="1" kern="1200">
        <a:solidFill>
          <a:schemeClr val="tx1"/>
        </a:solidFill>
        <a:latin typeface="Arial" pitchFamily="34" charset="0"/>
        <a:ea typeface="华文细黑" pitchFamily="2" charset="-122"/>
        <a:cs typeface="+mn-cs"/>
      </a:defRPr>
    </a:lvl3pPr>
    <a:lvl4pPr marL="1371600" algn="l" rtl="0" fontAlgn="base">
      <a:spcBef>
        <a:spcPct val="0"/>
      </a:spcBef>
      <a:spcAft>
        <a:spcPct val="0"/>
      </a:spcAft>
      <a:defRPr i="1" kern="1200">
        <a:solidFill>
          <a:schemeClr val="tx1"/>
        </a:solidFill>
        <a:latin typeface="Arial" pitchFamily="34" charset="0"/>
        <a:ea typeface="华文细黑" pitchFamily="2" charset="-122"/>
        <a:cs typeface="+mn-cs"/>
      </a:defRPr>
    </a:lvl4pPr>
    <a:lvl5pPr marL="1828800" algn="l" rtl="0" fontAlgn="base">
      <a:spcBef>
        <a:spcPct val="0"/>
      </a:spcBef>
      <a:spcAft>
        <a:spcPct val="0"/>
      </a:spcAft>
      <a:defRPr i="1" kern="1200">
        <a:solidFill>
          <a:schemeClr val="tx1"/>
        </a:solidFill>
        <a:latin typeface="Arial" pitchFamily="34" charset="0"/>
        <a:ea typeface="华文细黑" pitchFamily="2" charset="-122"/>
        <a:cs typeface="+mn-cs"/>
      </a:defRPr>
    </a:lvl5pPr>
    <a:lvl6pPr marL="2286000" algn="l" defTabSz="914400" rtl="0" eaLnBrk="1" latinLnBrk="0" hangingPunct="1">
      <a:defRPr i="1" kern="1200">
        <a:solidFill>
          <a:schemeClr val="tx1"/>
        </a:solidFill>
        <a:latin typeface="Arial" pitchFamily="34" charset="0"/>
        <a:ea typeface="华文细黑" pitchFamily="2" charset="-122"/>
        <a:cs typeface="+mn-cs"/>
      </a:defRPr>
    </a:lvl6pPr>
    <a:lvl7pPr marL="2743200" algn="l" defTabSz="914400" rtl="0" eaLnBrk="1" latinLnBrk="0" hangingPunct="1">
      <a:defRPr i="1" kern="1200">
        <a:solidFill>
          <a:schemeClr val="tx1"/>
        </a:solidFill>
        <a:latin typeface="Arial" pitchFamily="34" charset="0"/>
        <a:ea typeface="华文细黑" pitchFamily="2" charset="-122"/>
        <a:cs typeface="+mn-cs"/>
      </a:defRPr>
    </a:lvl7pPr>
    <a:lvl8pPr marL="3200400" algn="l" defTabSz="914400" rtl="0" eaLnBrk="1" latinLnBrk="0" hangingPunct="1">
      <a:defRPr i="1" kern="1200">
        <a:solidFill>
          <a:schemeClr val="tx1"/>
        </a:solidFill>
        <a:latin typeface="Arial" pitchFamily="34" charset="0"/>
        <a:ea typeface="华文细黑" pitchFamily="2" charset="-122"/>
        <a:cs typeface="+mn-cs"/>
      </a:defRPr>
    </a:lvl8pPr>
    <a:lvl9pPr marL="3657600" algn="l" defTabSz="914400" rtl="0" eaLnBrk="1" latinLnBrk="0" hangingPunct="1">
      <a:defRPr i="1" kern="1200">
        <a:solidFill>
          <a:schemeClr val="tx1"/>
        </a:solidFill>
        <a:latin typeface="Arial" pitchFamily="34" charset="0"/>
        <a:ea typeface="华文细黑" pitchFamily="2" charset="-122"/>
        <a:cs typeface="+mn-cs"/>
      </a:defRPr>
    </a:lvl9pPr>
  </p:defaultTextStyle>
  <p:extLst>
    <p:ext uri="{EFAFB233-063F-42B5-8137-9DF3F51BA10A}">
      <p15:sldGuideLst xmlns:p15="http://schemas.microsoft.com/office/powerpoint/2012/main" xmlns="">
        <p15:guide id="1" orient="horz" pos="2579">
          <p15:clr>
            <a:srgbClr val="A4A3A4"/>
          </p15:clr>
        </p15:guide>
        <p15:guide id="2" orient="horz" pos="1317">
          <p15:clr>
            <a:srgbClr val="A4A3A4"/>
          </p15:clr>
        </p15:guide>
        <p15:guide id="3" orient="horz" pos="3961">
          <p15:clr>
            <a:srgbClr val="A4A3A4"/>
          </p15:clr>
        </p15:guide>
        <p15:guide id="4" pos="5465">
          <p15:clr>
            <a:srgbClr val="A4A3A4"/>
          </p15:clr>
        </p15:guide>
        <p15:guide id="5"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7AD"/>
    <a:srgbClr val="666CB6"/>
    <a:srgbClr val="006600"/>
    <a:srgbClr val="339966"/>
    <a:srgbClr val="3366FD"/>
    <a:srgbClr val="DFE4E5"/>
    <a:srgbClr val="E3E4E0"/>
    <a:srgbClr val="7A5D00"/>
    <a:srgbClr val="3366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3" autoAdjust="0"/>
    <p:restoredTop sz="95455" autoAdjust="0"/>
  </p:normalViewPr>
  <p:slideViewPr>
    <p:cSldViewPr snapToGrid="0">
      <p:cViewPr varScale="1">
        <p:scale>
          <a:sx n="109" d="100"/>
          <a:sy n="109" d="100"/>
        </p:scale>
        <p:origin x="-1674" y="-84"/>
      </p:cViewPr>
      <p:guideLst>
        <p:guide orient="horz" pos="2579"/>
        <p:guide orient="horz" pos="1317"/>
        <p:guide orient="horz" pos="3961"/>
        <p:guide pos="5465"/>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261CDD7-2EF5-45C8-ADAF-489F7524AB67}" type="datetimeFigureOut">
              <a:rPr lang="zh-CN" altLang="en-US"/>
              <a:pPr>
                <a:defRPr/>
              </a:pPr>
              <a:t>2020/12/27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DCCB807-C0CC-4D4B-B672-339517C5AFB5}" type="slidenum">
              <a:rPr lang="zh-CN" altLang="en-US"/>
              <a:pPr>
                <a:defRPr/>
              </a:pPr>
              <a:t>‹#›</a:t>
            </a:fld>
            <a:endParaRPr lang="zh-CN" altLang="en-US"/>
          </a:p>
        </p:txBody>
      </p:sp>
    </p:spTree>
    <p:extLst>
      <p:ext uri="{BB962C8B-B14F-4D97-AF65-F5344CB8AC3E}">
        <p14:creationId xmlns:p14="http://schemas.microsoft.com/office/powerpoint/2010/main" val="1342945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rial" pitchFamily="34" charset="0"/>
              </a:defRPr>
            </a:lvl1pPr>
          </a:lstStyle>
          <a:p>
            <a:pPr>
              <a:defRPr/>
            </a:pPr>
            <a:endParaRPr lang="en-US" altLang="zh-CN"/>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pitchFamily="34" charset="0"/>
              </a:defRPr>
            </a:lvl1pPr>
          </a:lstStyle>
          <a:p>
            <a:pPr>
              <a:defRPr/>
            </a:pPr>
            <a:endParaRPr lang="en-US" altLang="zh-CN"/>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pitchFamily="34" charset="0"/>
              </a:defRPr>
            </a:lvl1pPr>
          </a:lstStyle>
          <a:p>
            <a:pPr>
              <a:defRPr/>
            </a:pPr>
            <a:endParaRPr lang="en-US" altLang="zh-CN"/>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pitchFamily="34" charset="0"/>
              </a:defRPr>
            </a:lvl1pPr>
          </a:lstStyle>
          <a:p>
            <a:pPr>
              <a:defRPr/>
            </a:pPr>
            <a:fld id="{59FE5597-F9F9-49DE-8126-1307B79E9A98}" type="slidenum">
              <a:rPr lang="en-US" altLang="zh-CN"/>
              <a:pPr>
                <a:defRPr/>
              </a:pPr>
              <a:t>‹#›</a:t>
            </a:fld>
            <a:endParaRPr lang="en-US" altLang="zh-CN" dirty="0"/>
          </a:p>
        </p:txBody>
      </p:sp>
    </p:spTree>
    <p:extLst>
      <p:ext uri="{BB962C8B-B14F-4D97-AF65-F5344CB8AC3E}">
        <p14:creationId xmlns:p14="http://schemas.microsoft.com/office/powerpoint/2010/main" val="395525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9FE5597-F9F9-49DE-8126-1307B79E9A98}" type="slidenum">
              <a:rPr lang="en-US" altLang="zh-CN" smtClean="0"/>
              <a:pPr>
                <a:defRPr/>
              </a:pPr>
              <a:t>3</a:t>
            </a:fld>
            <a:endParaRPr lang="en-US" altLang="zh-CN" dirty="0"/>
          </a:p>
        </p:txBody>
      </p:sp>
    </p:spTree>
    <p:extLst>
      <p:ext uri="{BB962C8B-B14F-4D97-AF65-F5344CB8AC3E}">
        <p14:creationId xmlns:p14="http://schemas.microsoft.com/office/powerpoint/2010/main" val="259001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a:xfrm>
            <a:off x="1143000" y="685800"/>
            <a:ext cx="4572000" cy="3429000"/>
          </a:xfrm>
        </p:spPr>
      </p:sp>
      <p:sp>
        <p:nvSpPr>
          <p:cNvPr id="26626" name="备注占位符 2"/>
          <p:cNvSpPr>
            <a:spLocks noGrp="1" noChangeArrowheads="1"/>
          </p:cNvSpPr>
          <p:nvPr>
            <p:ph type="body" idx="4294967295"/>
          </p:nvPr>
        </p:nvSpPr>
        <p:spPr/>
        <p:txBody>
          <a:bodyPr/>
          <a:lstStyle/>
          <a:p>
            <a:endParaRPr lang="zh-CN" altLang="en-US" smtClean="0"/>
          </a:p>
        </p:txBody>
      </p:sp>
      <p:sp>
        <p:nvSpPr>
          <p:cNvPr id="26627" name="灯片编号占位符 3"/>
          <p:cNvSpPr>
            <a:spLocks noGrp="1" noChangeArrowheads="1"/>
          </p:cNvSpPr>
          <p:nvPr>
            <p:ph type="sldNum" sz="quarter" idx="5"/>
          </p:nvPr>
        </p:nvSpPr>
        <p:spPr>
          <a:noFill/>
          <a:ln>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FF4E8-1F4A-4D20-980F-02F2F6E581CB}" type="slidenum">
              <a:rPr kumimoji="0" lang="en-US" altLang="zh-CN" sz="1200" b="0" i="0" u="none" strike="noStrike" kern="1200" cap="none" spc="0" normalizeH="0" baseline="0" noProof="0">
                <a:ln>
                  <a:noFill/>
                </a:ln>
                <a:solidFill>
                  <a:srgbClr val="000000"/>
                </a:solidFill>
                <a:effectLst/>
                <a:uLnTx/>
                <a:uFillTx/>
                <a:latin typeface="Arial" pitchFamily="34" charset="0"/>
                <a:ea typeface="华文细黑"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Arial" pitchFamily="34" charset="0"/>
              <a:ea typeface="华文细黑" pitchFamily="2" charset="-122"/>
              <a:cs typeface="+mn-cs"/>
            </a:endParaRPr>
          </a:p>
        </p:txBody>
      </p:sp>
    </p:spTree>
    <p:extLst>
      <p:ext uri="{BB962C8B-B14F-4D97-AF65-F5344CB8AC3E}">
        <p14:creationId xmlns:p14="http://schemas.microsoft.com/office/powerpoint/2010/main" val="86945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3991" y="8684961"/>
            <a:ext cx="2972392" cy="457567"/>
          </a:xfrm>
          <a:prstGeom prst="rect">
            <a:avLst/>
          </a:prstGeom>
          <a:noFill/>
          <a:ln w="9525">
            <a:noFill/>
            <a:miter lim="800000"/>
            <a:headEnd/>
            <a:tailEnd/>
          </a:ln>
        </p:spPr>
        <p:txBody>
          <a:bodyPr anchor="b"/>
          <a:lstStyle/>
          <a:p>
            <a:pPr algn="r"/>
            <a:fld id="{FDB0000F-BF7E-40ED-93C2-D4D01648BDE3}" type="slidenum">
              <a:rPr lang="zh-CN" altLang="en-US" sz="1200" i="0"/>
              <a:pPr algn="r"/>
              <a:t>25</a:t>
            </a:fld>
            <a:endParaRPr lang="en-US" altLang="zh-CN" sz="1200" i="0"/>
          </a:p>
        </p:txBody>
      </p:sp>
      <p:sp>
        <p:nvSpPr>
          <p:cNvPr id="38915" name="Rectangle 2"/>
          <p:cNvSpPr>
            <a:spLocks noGrp="1" noRot="1" noChangeAspect="1" noChangeArrowheads="1" noTextEdit="1"/>
          </p:cNvSpPr>
          <p:nvPr>
            <p:ph type="sldImg"/>
          </p:nvPr>
        </p:nvSpPr>
        <p:spPr>
          <a:xfrm>
            <a:off x="315913" y="-12700"/>
            <a:ext cx="6227762" cy="4670425"/>
          </a:xfrm>
          <a:ln/>
        </p:spPr>
      </p:sp>
      <p:sp>
        <p:nvSpPr>
          <p:cNvPr id="38916" name="Rectangle 3"/>
          <p:cNvSpPr>
            <a:spLocks noGrp="1" noChangeArrowheads="1"/>
          </p:cNvSpPr>
          <p:nvPr>
            <p:ph type="body" idx="1"/>
          </p:nvPr>
        </p:nvSpPr>
        <p:spPr>
          <a:xfrm>
            <a:off x="247296" y="4883176"/>
            <a:ext cx="6432910" cy="3766474"/>
          </a:xfrm>
          <a:noFill/>
          <a:ln/>
        </p:spPr>
        <p:txBody>
          <a:bodyPr lIns="89384" tIns="44694" rIns="89384" bIns="44694"/>
          <a:lstStyle/>
          <a:p>
            <a:endParaRPr lang="en-GB"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4322763"/>
            <a:ext cx="9144000" cy="2538412"/>
          </a:xfrm>
          <a:prstGeom prst="rect">
            <a:avLst/>
          </a:prstGeom>
          <a:gradFill rotWithShape="1">
            <a:gsLst>
              <a:gs pos="0">
                <a:srgbClr val="336699"/>
              </a:gs>
              <a:gs pos="100000">
                <a:schemeClr val="hlink">
                  <a:alpha val="20000"/>
                </a:schemeClr>
              </a:gs>
            </a:gsLst>
            <a:lin ang="5400000" scaled="1"/>
          </a:gradFill>
          <a:ln w="9525">
            <a:noFill/>
            <a:miter lim="800000"/>
            <a:headEnd/>
            <a:tailEnd/>
          </a:ln>
          <a:effectLst/>
        </p:spPr>
        <p:txBody>
          <a:bodyPr wrap="none" anchor="ctr"/>
          <a:lstStyle/>
          <a:p>
            <a:pPr algn="ctr">
              <a:defRPr/>
            </a:pPr>
            <a:endParaRPr lang="zh-CN" altLang="en-US"/>
          </a:p>
        </p:txBody>
      </p:sp>
      <p:pic>
        <p:nvPicPr>
          <p:cNvPr id="5" name="Picture 22" descr="SC0363"/>
          <p:cNvPicPr>
            <a:picLocks noChangeAspect="1" noChangeArrowheads="1"/>
          </p:cNvPicPr>
          <p:nvPr userDrawn="1"/>
        </p:nvPicPr>
        <p:blipFill>
          <a:blip r:embed="rId2" cstate="print"/>
          <a:srcRect r="14438"/>
          <a:stretch>
            <a:fillRect/>
          </a:stretch>
        </p:blipFill>
        <p:spPr bwMode="auto">
          <a:xfrm>
            <a:off x="0" y="2324100"/>
            <a:ext cx="9144000" cy="2520950"/>
          </a:xfrm>
          <a:prstGeom prst="rect">
            <a:avLst/>
          </a:prstGeom>
          <a:noFill/>
          <a:ln w="9525">
            <a:noFill/>
            <a:miter lim="800000"/>
            <a:headEnd/>
            <a:tailEnd/>
          </a:ln>
        </p:spPr>
      </p:pic>
      <p:pic>
        <p:nvPicPr>
          <p:cNvPr id="6" name="Picture 8" descr="12"/>
          <p:cNvPicPr>
            <a:picLocks noChangeAspect="1" noChangeArrowheads="1"/>
          </p:cNvPicPr>
          <p:nvPr userDrawn="1"/>
        </p:nvPicPr>
        <p:blipFill>
          <a:blip r:embed="rId3" cstate="print"/>
          <a:srcRect t="-13126"/>
          <a:stretch>
            <a:fillRect/>
          </a:stretch>
        </p:blipFill>
        <p:spPr bwMode="auto">
          <a:xfrm>
            <a:off x="673100" y="685800"/>
            <a:ext cx="1046163" cy="876300"/>
          </a:xfrm>
          <a:prstGeom prst="rect">
            <a:avLst/>
          </a:prstGeom>
          <a:noFill/>
          <a:ln w="9525">
            <a:noFill/>
            <a:miter lim="800000"/>
            <a:headEnd/>
            <a:tailEnd/>
          </a:ln>
        </p:spPr>
      </p:pic>
      <p:pic>
        <p:nvPicPr>
          <p:cNvPr id="7" name="Picture 26" descr="H:\新建文件夹 (11)\国储 (2).JPG"/>
          <p:cNvPicPr>
            <a:picLocks noChangeAspect="1" noChangeArrowheads="1"/>
          </p:cNvPicPr>
          <p:nvPr userDrawn="1"/>
        </p:nvPicPr>
        <p:blipFill>
          <a:blip r:embed="rId4" cstate="email"/>
          <a:srcRect/>
          <a:stretch>
            <a:fillRect/>
          </a:stretch>
        </p:blipFill>
        <p:spPr bwMode="auto">
          <a:xfrm>
            <a:off x="1587500" y="2162165"/>
            <a:ext cx="1864844" cy="1952635"/>
          </a:xfrm>
          <a:prstGeom prst="rect">
            <a:avLst/>
          </a:prstGeom>
          <a:noFill/>
          <a:effectLst>
            <a:glow rad="228600">
              <a:schemeClr val="accent5">
                <a:satMod val="175000"/>
                <a:alpha val="40000"/>
              </a:schemeClr>
            </a:glow>
          </a:effectLst>
          <a:scene3d>
            <a:camera prst="perspectiveContrastingLeftFacing"/>
            <a:lightRig rig="threePt" dir="t"/>
          </a:scene3d>
        </p:spPr>
      </p:pic>
      <p:pic>
        <p:nvPicPr>
          <p:cNvPr id="8" name="Picture 2" descr="C:\Documents and Settings\Administrator\桌面\IMG_0580.jpg"/>
          <p:cNvPicPr>
            <a:picLocks noChangeAspect="1" noChangeArrowheads="1"/>
          </p:cNvPicPr>
          <p:nvPr userDrawn="1"/>
        </p:nvPicPr>
        <p:blipFill>
          <a:blip r:embed="rId5" cstate="email"/>
          <a:srcRect/>
          <a:stretch>
            <a:fillRect/>
          </a:stretch>
        </p:blipFill>
        <p:spPr bwMode="auto">
          <a:xfrm>
            <a:off x="241300" y="2219841"/>
            <a:ext cx="1917700" cy="1819260"/>
          </a:xfrm>
          <a:prstGeom prst="rect">
            <a:avLst/>
          </a:prstGeom>
          <a:noFill/>
          <a:effectLst>
            <a:outerShdw blurRad="50800" dist="38100" dir="16200000" rotWithShape="0">
              <a:prstClr val="black">
                <a:alpha val="40000"/>
              </a:prstClr>
            </a:outerShdw>
            <a:softEdge rad="12700"/>
          </a:effectLst>
          <a:scene3d>
            <a:camera prst="isometricLeftDown"/>
            <a:lightRig rig="threePt" dir="t"/>
          </a:scene3d>
        </p:spPr>
      </p:pic>
      <p:pic>
        <p:nvPicPr>
          <p:cNvPr id="9" name="Picture 3" descr="C:\Documents and Settings\Administrator\桌面\IMG_0663.JPG"/>
          <p:cNvPicPr>
            <a:picLocks noChangeAspect="1" noChangeArrowheads="1"/>
          </p:cNvPicPr>
          <p:nvPr userDrawn="1"/>
        </p:nvPicPr>
        <p:blipFill>
          <a:blip r:embed="rId6" cstate="email"/>
          <a:srcRect/>
          <a:stretch>
            <a:fillRect/>
          </a:stretch>
        </p:blipFill>
        <p:spPr bwMode="auto">
          <a:xfrm>
            <a:off x="3009900" y="2967836"/>
            <a:ext cx="1879600" cy="1337964"/>
          </a:xfrm>
          <a:prstGeom prst="rect">
            <a:avLst/>
          </a:prstGeom>
          <a:noFill/>
          <a:effectLst>
            <a:glow rad="101600">
              <a:schemeClr val="accent5">
                <a:satMod val="175000"/>
                <a:alpha val="40000"/>
              </a:schemeClr>
            </a:glow>
            <a:softEdge rad="12700"/>
          </a:effectLst>
          <a:scene3d>
            <a:camera prst="obliqueBottomRight"/>
            <a:lightRig rig="threePt" dir="t"/>
          </a:scene3d>
        </p:spPr>
      </p:pic>
      <p:sp>
        <p:nvSpPr>
          <p:cNvPr id="26626" name="Rectangle 27"/>
          <p:cNvSpPr>
            <a:spLocks noGrp="1" noChangeArrowheads="1"/>
          </p:cNvSpPr>
          <p:nvPr>
            <p:ph type="ctrTitle"/>
          </p:nvPr>
        </p:nvSpPr>
        <p:spPr>
          <a:xfrm>
            <a:off x="3136900" y="654050"/>
            <a:ext cx="5399088" cy="1079500"/>
          </a:xfrm>
        </p:spPr>
        <p:txBody>
          <a:bodyPr/>
          <a:lstStyle>
            <a:lvl1pPr algn="r">
              <a:defRPr sz="3200" smtClean="0"/>
            </a:lvl1pPr>
          </a:lstStyle>
          <a:p>
            <a:r>
              <a:rPr lang="zh-CN" altLang="en-US" smtClean="0"/>
              <a:t>单击此处编辑母版标题样式</a:t>
            </a:r>
          </a:p>
        </p:txBody>
      </p:sp>
      <p:sp>
        <p:nvSpPr>
          <p:cNvPr id="26627" name="Rectangle 31"/>
          <p:cNvSpPr>
            <a:spLocks noGrp="1" noChangeArrowheads="1"/>
          </p:cNvSpPr>
          <p:nvPr>
            <p:ph type="subTitle" idx="1"/>
          </p:nvPr>
        </p:nvSpPr>
        <p:spPr>
          <a:xfrm>
            <a:off x="3135313" y="1733550"/>
            <a:ext cx="5400675" cy="600075"/>
          </a:xfrm>
        </p:spPr>
        <p:txBody>
          <a:bodyPr/>
          <a:lstStyle>
            <a:lvl1pPr marL="0" indent="0" algn="r">
              <a:buFont typeface="Wingdings" pitchFamily="2" charset="2"/>
              <a:buNone/>
              <a:defRPr sz="1800" smtClean="0"/>
            </a:lvl1pPr>
          </a:lstStyle>
          <a:p>
            <a:r>
              <a:rPr lang="zh-CN" altLang="en-US" smtClean="0"/>
              <a:t>单击添加署名或公司信息</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5BDD8DD2-5FEC-4E92-B8B8-5497B12AAB9D}"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260350"/>
            <a:ext cx="6019800" cy="58658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4FA4A816-AF50-4F3E-A520-0403CA32DD0B}"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0"/>
            <a:ext cx="5832475" cy="69215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68313" y="1125538"/>
            <a:ext cx="8207375" cy="5000625"/>
          </a:xfrm>
        </p:spPr>
        <p:txBody>
          <a:bodyPr/>
          <a:lstStyle/>
          <a:p>
            <a:pPr lvl="0"/>
            <a:endParaRPr lang="zh-CN" altLang="en-US" noProof="0"/>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EF22FDAF-7EB8-4CFA-9E76-5EFB5662BAC9}"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0"/>
            <a:ext cx="5832475" cy="69215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125538"/>
            <a:ext cx="8207375" cy="5000625"/>
          </a:xfrm>
        </p:spPr>
        <p:txBody>
          <a:bodyPr/>
          <a:lstStyle/>
          <a:p>
            <a:pPr lvl="0"/>
            <a:endParaRPr lang="zh-CN" altLang="en-US" noProof="0"/>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F8E89CCC-6F9E-4F64-8354-98DD2AD31812}"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68313" y="0"/>
            <a:ext cx="5832475" cy="69215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68313" y="1125538"/>
            <a:ext cx="8207375" cy="5000625"/>
          </a:xfrm>
        </p:spPr>
        <p:txBody>
          <a:bodyPr/>
          <a:lstStyle/>
          <a:p>
            <a:pPr lvl="0"/>
            <a:endParaRPr lang="zh-CN" altLang="en-US" noProof="0"/>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2B46ABB4-24C1-4F6D-9E7E-2ECF43592E36}"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A15AE216-985F-487F-BDDF-AE456349E982}"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001FC017-F4BD-4FA8-9F1F-8D3BA7981974}"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975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E9DD4A81-32C4-4FA3-9737-BE1EE9A66B9B}"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4FDE61A0-7E6B-4F12-B80E-F6E9C3C976F9}"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B105CDD9-E8DD-4ECB-923E-F7C0856676D9}"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C9AD0112-2FBA-4882-96A4-9F5A560B674B}"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63BACB15-E0D6-4F3F-9DD1-6F71D0EA97A4}"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924E8845-967D-43E9-B8B5-2833D8960175}" type="slidenum">
              <a:rPr lang="zh-CN" altLang="en-US"/>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34" descr="SC0363"/>
          <p:cNvPicPr>
            <a:picLocks noChangeAspect="1" noChangeArrowheads="1"/>
          </p:cNvPicPr>
          <p:nvPr/>
        </p:nvPicPr>
        <p:blipFill>
          <a:blip r:embed="rId16" cstate="print"/>
          <a:srcRect/>
          <a:stretch>
            <a:fillRect/>
          </a:stretch>
        </p:blipFill>
        <p:spPr bwMode="auto">
          <a:xfrm>
            <a:off x="0" y="0"/>
            <a:ext cx="9144000" cy="696913"/>
          </a:xfrm>
          <a:prstGeom prst="rect">
            <a:avLst/>
          </a:prstGeom>
          <a:noFill/>
          <a:ln w="9525">
            <a:noFill/>
            <a:miter lim="800000"/>
            <a:headEnd/>
            <a:tailEnd/>
          </a:ln>
        </p:spPr>
      </p:pic>
      <p:pic>
        <p:nvPicPr>
          <p:cNvPr id="4099" name="Picture 35" descr="SC0363"/>
          <p:cNvPicPr>
            <a:picLocks noChangeAspect="1" noChangeArrowheads="1"/>
          </p:cNvPicPr>
          <p:nvPr/>
        </p:nvPicPr>
        <p:blipFill>
          <a:blip r:embed="rId17" cstate="print"/>
          <a:srcRect/>
          <a:stretch>
            <a:fillRect/>
          </a:stretch>
        </p:blipFill>
        <p:spPr bwMode="auto">
          <a:xfrm>
            <a:off x="1639888" y="0"/>
            <a:ext cx="7504112" cy="706438"/>
          </a:xfrm>
          <a:prstGeom prst="rect">
            <a:avLst/>
          </a:prstGeom>
          <a:noFill/>
          <a:ln w="9525">
            <a:noFill/>
            <a:miter lim="800000"/>
            <a:headEnd/>
            <a:tailEnd/>
          </a:ln>
        </p:spPr>
      </p:pic>
      <p:sp>
        <p:nvSpPr>
          <p:cNvPr id="4100" name="Rectangle 27"/>
          <p:cNvSpPr>
            <a:spLocks noGrp="1" noChangeArrowheads="1"/>
          </p:cNvSpPr>
          <p:nvPr>
            <p:ph type="title"/>
          </p:nvPr>
        </p:nvSpPr>
        <p:spPr bwMode="auto">
          <a:xfrm>
            <a:off x="468313" y="0"/>
            <a:ext cx="5832475"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1" name="Rectangle 31"/>
          <p:cNvSpPr>
            <a:spLocks noGrp="1" noChangeArrowheads="1"/>
          </p:cNvSpPr>
          <p:nvPr>
            <p:ph type="body" idx="1"/>
          </p:nvPr>
        </p:nvSpPr>
        <p:spPr bwMode="auto">
          <a:xfrm>
            <a:off x="468313" y="1125538"/>
            <a:ext cx="8207375"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2058" name="Rectangle 10"/>
          <p:cNvSpPr>
            <a:spLocks noGrp="1" noChangeArrowheads="1"/>
          </p:cNvSpPr>
          <p:nvPr>
            <p:ph type="sldNum" sz="quarter" idx="4"/>
          </p:nvPr>
        </p:nvSpPr>
        <p:spPr bwMode="auto">
          <a:xfrm>
            <a:off x="468313" y="6524625"/>
            <a:ext cx="1439862"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latin typeface="Arial" pitchFamily="34" charset="0"/>
              </a:defRPr>
            </a:lvl1pPr>
          </a:lstStyle>
          <a:p>
            <a:pPr>
              <a:defRPr/>
            </a:pPr>
            <a:r>
              <a:rPr lang="de-DE" altLang="zh-CN"/>
              <a:t>Page </a:t>
            </a:r>
            <a:r>
              <a:rPr lang="de-DE" altLang="zh-CN">
                <a:sym typeface="MS UI Gothic" pitchFamily="34" charset="-128"/>
              </a:rPr>
              <a:t></a:t>
            </a:r>
            <a:r>
              <a:rPr lang="de-DE" altLang="zh-CN"/>
              <a:t> </a:t>
            </a:r>
            <a:fld id="{3519A858-2230-4392-B88C-A2669D775765}" type="slidenum">
              <a:rPr lang="zh-CN" altLang="en-US"/>
              <a:pPr>
                <a:defRPr/>
              </a:pPr>
              <a:t>‹#›</a:t>
            </a:fld>
            <a:endParaRPr lang="en-US" altLang="zh-CN" dirty="0"/>
          </a:p>
        </p:txBody>
      </p:sp>
      <p:pic>
        <p:nvPicPr>
          <p:cNvPr id="4103" name="Picture 36" descr="nordri_02"/>
          <p:cNvPicPr>
            <a:picLocks noChangeAspect="1" noChangeArrowheads="1"/>
          </p:cNvPicPr>
          <p:nvPr/>
        </p:nvPicPr>
        <p:blipFill>
          <a:blip r:embed="rId18" cstate="print">
            <a:lum bright="-54000" contrast="42000"/>
          </a:blip>
          <a:srcRect/>
          <a:stretch>
            <a:fillRect/>
          </a:stretch>
        </p:blipFill>
        <p:spPr bwMode="auto">
          <a:xfrm>
            <a:off x="0" y="692150"/>
            <a:ext cx="9144000" cy="171450"/>
          </a:xfrm>
          <a:prstGeom prst="rect">
            <a:avLst/>
          </a:prstGeom>
          <a:noFill/>
          <a:ln w="9525">
            <a:noFill/>
            <a:miter lim="800000"/>
            <a:headEnd/>
            <a:tailEnd/>
          </a:ln>
        </p:spPr>
      </p:pic>
      <p:pic>
        <p:nvPicPr>
          <p:cNvPr id="9" name="Picture 26" descr="H:\新建文件夹 (11)\国储 (2).JPG"/>
          <p:cNvPicPr>
            <a:picLocks noChangeAspect="1" noChangeArrowheads="1"/>
          </p:cNvPicPr>
          <p:nvPr/>
        </p:nvPicPr>
        <p:blipFill>
          <a:blip r:embed="rId19" cstate="email"/>
          <a:srcRect/>
          <a:stretch>
            <a:fillRect/>
          </a:stretch>
        </p:blipFill>
        <p:spPr bwMode="auto">
          <a:xfrm>
            <a:off x="6741311" y="-66674"/>
            <a:ext cx="745778" cy="700882"/>
          </a:xfrm>
          <a:prstGeom prst="rect">
            <a:avLst/>
          </a:prstGeom>
          <a:noFill/>
          <a:effectLst>
            <a:glow rad="228600">
              <a:schemeClr val="accent5">
                <a:satMod val="175000"/>
                <a:alpha val="40000"/>
              </a:schemeClr>
            </a:glow>
          </a:effectLst>
          <a:scene3d>
            <a:camera prst="perspectiveContrastingLeftFacing"/>
            <a:lightRig rig="threePt" dir="t"/>
          </a:scene3d>
        </p:spPr>
      </p:pic>
      <p:pic>
        <p:nvPicPr>
          <p:cNvPr id="10" name="Picture 3" descr="C:\Documents and Settings\Administrator\桌面\IMG_0663.JPG"/>
          <p:cNvPicPr>
            <a:picLocks noChangeAspect="1" noChangeArrowheads="1"/>
          </p:cNvPicPr>
          <p:nvPr/>
        </p:nvPicPr>
        <p:blipFill>
          <a:blip r:embed="rId20" cstate="email"/>
          <a:srcRect/>
          <a:stretch>
            <a:fillRect/>
          </a:stretch>
        </p:blipFill>
        <p:spPr bwMode="auto">
          <a:xfrm>
            <a:off x="8019302" y="-96840"/>
            <a:ext cx="1124698" cy="800599"/>
          </a:xfrm>
          <a:prstGeom prst="rect">
            <a:avLst/>
          </a:prstGeom>
          <a:noFill/>
          <a:effectLst>
            <a:glow rad="101600">
              <a:schemeClr val="accent5">
                <a:satMod val="175000"/>
                <a:alpha val="40000"/>
              </a:schemeClr>
            </a:glow>
            <a:softEdge rad="12700"/>
          </a:effectLst>
          <a:scene3d>
            <a:camera prst="obliqueBottomRight"/>
            <a:lightRig rig="threePt" dir="t"/>
          </a:scene3d>
        </p:spPr>
      </p:pic>
      <p:pic>
        <p:nvPicPr>
          <p:cNvPr id="11" name="Picture 9" descr="C:\Documents and Settings\Administrator\桌面\IMG_0580.jpg"/>
          <p:cNvPicPr>
            <a:picLocks noChangeAspect="1" noChangeArrowheads="1"/>
          </p:cNvPicPr>
          <p:nvPr/>
        </p:nvPicPr>
        <p:blipFill>
          <a:blip r:embed="rId21" cstate="email"/>
          <a:srcRect/>
          <a:stretch>
            <a:fillRect/>
          </a:stretch>
        </p:blipFill>
        <p:spPr bwMode="auto">
          <a:xfrm>
            <a:off x="7381958" y="-116681"/>
            <a:ext cx="636242" cy="827881"/>
          </a:xfrm>
          <a:prstGeom prst="rect">
            <a:avLst/>
          </a:prstGeom>
          <a:noFill/>
          <a:effectLst>
            <a:glow rad="139700">
              <a:schemeClr val="accent5">
                <a:satMod val="175000"/>
                <a:alpha val="40000"/>
              </a:schemeClr>
            </a:glow>
            <a:softEdge rad="31750"/>
          </a:effectLst>
        </p:spPr>
      </p:pic>
      <p:pic>
        <p:nvPicPr>
          <p:cNvPr id="4107" name="Picture 8" descr="12"/>
          <p:cNvPicPr>
            <a:picLocks noChangeAspect="1" noChangeArrowheads="1"/>
          </p:cNvPicPr>
          <p:nvPr/>
        </p:nvPicPr>
        <p:blipFill>
          <a:blip r:embed="rId22" cstate="print"/>
          <a:srcRect t="-12988"/>
          <a:stretch>
            <a:fillRect/>
          </a:stretch>
        </p:blipFill>
        <p:spPr bwMode="auto">
          <a:xfrm>
            <a:off x="8129588" y="6211888"/>
            <a:ext cx="566737" cy="557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7"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 id="2147484476"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2400">
          <a:solidFill>
            <a:schemeClr val="tx1"/>
          </a:solidFill>
          <a:latin typeface="+mj-lt"/>
          <a:ea typeface="华文细黑" pitchFamily="2" charset="-122"/>
          <a:cs typeface="+mj-cs"/>
        </a:defRPr>
      </a:lvl1pPr>
      <a:lvl2pPr algn="l" rtl="0" eaLnBrk="0" fontAlgn="base" hangingPunct="0">
        <a:spcBef>
          <a:spcPct val="0"/>
        </a:spcBef>
        <a:spcAft>
          <a:spcPct val="0"/>
        </a:spcAft>
        <a:defRPr sz="2400">
          <a:solidFill>
            <a:schemeClr val="tx1"/>
          </a:solidFill>
          <a:latin typeface="Arial" charset="0"/>
          <a:ea typeface="华文细黑" pitchFamily="2" charset="-122"/>
        </a:defRPr>
      </a:lvl2pPr>
      <a:lvl3pPr algn="l" rtl="0" eaLnBrk="0" fontAlgn="base" hangingPunct="0">
        <a:spcBef>
          <a:spcPct val="0"/>
        </a:spcBef>
        <a:spcAft>
          <a:spcPct val="0"/>
        </a:spcAft>
        <a:defRPr sz="2400">
          <a:solidFill>
            <a:schemeClr val="tx1"/>
          </a:solidFill>
          <a:latin typeface="Arial" charset="0"/>
          <a:ea typeface="华文细黑" pitchFamily="2" charset="-122"/>
        </a:defRPr>
      </a:lvl3pPr>
      <a:lvl4pPr algn="l" rtl="0" eaLnBrk="0" fontAlgn="base" hangingPunct="0">
        <a:spcBef>
          <a:spcPct val="0"/>
        </a:spcBef>
        <a:spcAft>
          <a:spcPct val="0"/>
        </a:spcAft>
        <a:defRPr sz="2400">
          <a:solidFill>
            <a:schemeClr val="tx1"/>
          </a:solidFill>
          <a:latin typeface="Arial" charset="0"/>
          <a:ea typeface="华文细黑" pitchFamily="2" charset="-122"/>
        </a:defRPr>
      </a:lvl4pPr>
      <a:lvl5pPr algn="l" rtl="0" eaLnBrk="0" fontAlgn="base" hangingPunct="0">
        <a:spcBef>
          <a:spcPct val="0"/>
        </a:spcBef>
        <a:spcAft>
          <a:spcPct val="0"/>
        </a:spcAft>
        <a:defRPr sz="2400">
          <a:solidFill>
            <a:schemeClr val="tx1"/>
          </a:solidFill>
          <a:latin typeface="Arial" charset="0"/>
          <a:ea typeface="华文细黑" pitchFamily="2" charset="-122"/>
        </a:defRPr>
      </a:lvl5pPr>
      <a:lvl6pPr marL="457200" algn="l" rtl="0" eaLnBrk="1" fontAlgn="base" hangingPunct="1">
        <a:spcBef>
          <a:spcPct val="0"/>
        </a:spcBef>
        <a:spcAft>
          <a:spcPct val="0"/>
        </a:spcAft>
        <a:defRPr sz="2800">
          <a:solidFill>
            <a:schemeClr val="bg1"/>
          </a:solidFill>
          <a:latin typeface="Arial" charset="0"/>
          <a:ea typeface="黑体" pitchFamily="2" charset="-122"/>
        </a:defRPr>
      </a:lvl6pPr>
      <a:lvl7pPr marL="914400" algn="l" rtl="0" eaLnBrk="1" fontAlgn="base" hangingPunct="1">
        <a:spcBef>
          <a:spcPct val="0"/>
        </a:spcBef>
        <a:spcAft>
          <a:spcPct val="0"/>
        </a:spcAft>
        <a:defRPr sz="2800">
          <a:solidFill>
            <a:schemeClr val="bg1"/>
          </a:solidFill>
          <a:latin typeface="Arial" charset="0"/>
          <a:ea typeface="黑体" pitchFamily="2" charset="-122"/>
        </a:defRPr>
      </a:lvl7pPr>
      <a:lvl8pPr marL="1371600" algn="l" rtl="0" eaLnBrk="1" fontAlgn="base" hangingPunct="1">
        <a:spcBef>
          <a:spcPct val="0"/>
        </a:spcBef>
        <a:spcAft>
          <a:spcPct val="0"/>
        </a:spcAft>
        <a:defRPr sz="2800">
          <a:solidFill>
            <a:schemeClr val="bg1"/>
          </a:solidFill>
          <a:latin typeface="Arial" charset="0"/>
          <a:ea typeface="黑体" pitchFamily="2" charset="-122"/>
        </a:defRPr>
      </a:lvl8pPr>
      <a:lvl9pPr marL="1828800" algn="l" rtl="0" eaLnBrk="1" fontAlgn="base" hangingPunct="1">
        <a:spcBef>
          <a:spcPct val="0"/>
        </a:spcBef>
        <a:spcAft>
          <a:spcPct val="0"/>
        </a:spcAft>
        <a:defRPr sz="2800">
          <a:solidFill>
            <a:schemeClr val="bg1"/>
          </a:solidFill>
          <a:latin typeface="Arial" charset="0"/>
          <a:ea typeface="黑体" pitchFamily="2" charset="-122"/>
        </a:defRPr>
      </a:lvl9pPr>
    </p:titleStyle>
    <p:bodyStyle>
      <a:lvl1pPr marL="342900" indent="-342900" algn="l" rtl="0" eaLnBrk="0" fontAlgn="base" hangingPunct="0">
        <a:spcBef>
          <a:spcPct val="20000"/>
        </a:spcBef>
        <a:spcAft>
          <a:spcPct val="0"/>
        </a:spcAft>
        <a:buClr>
          <a:schemeClr val="accent1"/>
        </a:buClr>
        <a:buFont typeface="Wingdings" pitchFamily="2" charset="2"/>
        <a:buChar char="n"/>
        <a:defRPr sz="2000">
          <a:solidFill>
            <a:schemeClr val="tx1"/>
          </a:solidFill>
          <a:latin typeface="+mn-lt"/>
          <a:ea typeface="华文细黑" pitchFamily="2" charset="-122"/>
          <a:cs typeface="+mn-cs"/>
        </a:defRPr>
      </a:lvl1pPr>
      <a:lvl2pPr marL="742950" indent="-285750" algn="l" rtl="0" eaLnBrk="0" fontAlgn="base" hangingPunct="0">
        <a:spcBef>
          <a:spcPct val="20000"/>
        </a:spcBef>
        <a:spcAft>
          <a:spcPct val="0"/>
        </a:spcAft>
        <a:buClr>
          <a:schemeClr val="accent1"/>
        </a:buClr>
        <a:buFont typeface="Wingdings" pitchFamily="2" charset="2"/>
        <a:buChar char="n"/>
        <a:defRPr sz="2800">
          <a:solidFill>
            <a:schemeClr val="tx1"/>
          </a:solidFill>
          <a:latin typeface="+mn-lt"/>
          <a:ea typeface="华文细黑" pitchFamily="2" charset="-122"/>
        </a:defRPr>
      </a:lvl2pPr>
      <a:lvl3pPr marL="1143000" indent="-22860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华文细黑" pitchFamily="2" charset="-122"/>
        </a:defRPr>
      </a:lvl3pPr>
      <a:lvl4pPr marL="1600200" indent="-228600" algn="l" rtl="0" eaLnBrk="0" fontAlgn="base" hangingPunct="0">
        <a:spcBef>
          <a:spcPct val="20000"/>
        </a:spcBef>
        <a:spcAft>
          <a:spcPct val="0"/>
        </a:spcAft>
        <a:buClr>
          <a:schemeClr val="hlink"/>
        </a:buClr>
        <a:buFont typeface="Wingdings" pitchFamily="2" charset="2"/>
        <a:buChar char="n"/>
        <a:defRPr sz="1400">
          <a:solidFill>
            <a:schemeClr val="tx1"/>
          </a:solidFill>
          <a:latin typeface="+mn-lt"/>
          <a:ea typeface="华文细黑"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华文细黑"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8.em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jpeg"/><Relationship Id="rId7"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72.jpeg"/><Relationship Id="rId4" Type="http://schemas.openxmlformats.org/officeDocument/2006/relationships/image" Target="../media/image71.jpeg"/></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2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p:cNvPicPr>
            <a:picLocks noChangeAspect="1" noChangeArrowheads="1"/>
          </p:cNvPicPr>
          <p:nvPr/>
        </p:nvPicPr>
        <p:blipFill>
          <a:blip r:embed="rId2" cstate="print">
            <a:lum bright="62000" contrast="-22000"/>
          </a:blip>
          <a:srcRect t="9972" r="195" b="15810"/>
          <a:stretch>
            <a:fillRect/>
          </a:stretch>
        </p:blipFill>
        <p:spPr bwMode="auto">
          <a:xfrm>
            <a:off x="0" y="726856"/>
            <a:ext cx="9144000" cy="6145212"/>
          </a:xfrm>
          <a:prstGeom prst="rect">
            <a:avLst/>
          </a:prstGeom>
          <a:noFill/>
          <a:ln w="9525">
            <a:noFill/>
            <a:miter lim="800000"/>
            <a:headEnd/>
            <a:tailEnd/>
          </a:ln>
        </p:spPr>
      </p:pic>
      <p:sp>
        <p:nvSpPr>
          <p:cNvPr id="11" name="AutoShape 3"/>
          <p:cNvSpPr>
            <a:spLocks noChangeArrowheads="1"/>
          </p:cNvSpPr>
          <p:nvPr/>
        </p:nvSpPr>
        <p:spPr bwMode="auto">
          <a:xfrm>
            <a:off x="2192373" y="2194944"/>
            <a:ext cx="5451461" cy="581025"/>
          </a:xfrm>
          <a:prstGeom prst="roundRect">
            <a:avLst>
              <a:gd name="adj" fmla="val 0"/>
            </a:avLst>
          </a:prstGeom>
          <a:noFill/>
          <a:ln w="3175">
            <a:solidFill>
              <a:srgbClr val="C0C0C0"/>
            </a:solidFill>
            <a:round/>
            <a:headEnd/>
            <a:tailEnd/>
          </a:ln>
          <a:scene3d>
            <a:camera prst="orthographicFront"/>
            <a:lightRig rig="threePt" dir="t"/>
          </a:scene3d>
          <a:sp3d>
            <a:bevelT/>
          </a:sp3d>
        </p:spPr>
        <p:txBody>
          <a:bodyPr anchor="ctr"/>
          <a:lstStyle/>
          <a:p>
            <a:pPr>
              <a:defRPr/>
            </a:pPr>
            <a:r>
              <a:rPr lang="zh-CN" altLang="en-US" sz="2400" b="1" i="0" dirty="0">
                <a:latin typeface="华文楷体" pitchFamily="2" charset="-122"/>
                <a:ea typeface="华文楷体" pitchFamily="2" charset="-122"/>
              </a:rPr>
              <a:t>基地基本情况</a:t>
            </a:r>
            <a:endParaRPr lang="en-US" altLang="zh-CN" sz="2400" b="1" i="0" dirty="0">
              <a:latin typeface="华文楷体" pitchFamily="2" charset="-122"/>
              <a:ea typeface="华文楷体" pitchFamily="2" charset="-122"/>
            </a:endParaRPr>
          </a:p>
        </p:txBody>
      </p:sp>
      <p:sp>
        <p:nvSpPr>
          <p:cNvPr id="12" name="Rectangle 4"/>
          <p:cNvSpPr>
            <a:spLocks noChangeArrowheads="1"/>
          </p:cNvSpPr>
          <p:nvPr/>
        </p:nvSpPr>
        <p:spPr bwMode="auto">
          <a:xfrm>
            <a:off x="1508161" y="2194944"/>
            <a:ext cx="574675" cy="574675"/>
          </a:xfrm>
          <a:prstGeom prst="rect">
            <a:avLst/>
          </a:prstGeom>
          <a:solidFill>
            <a:schemeClr val="accent1"/>
          </a:solidFill>
          <a:ln w="9525">
            <a:noFill/>
            <a:miter lim="800000"/>
            <a:headEnd/>
            <a:tailEnd/>
          </a:ln>
          <a:scene3d>
            <a:camera prst="orthographicFront"/>
            <a:lightRig rig="threePt" dir="t"/>
          </a:scene3d>
          <a:sp3d>
            <a:bevelT/>
          </a:sp3d>
        </p:spPr>
        <p:txBody>
          <a:bodyPr wrap="none" anchor="ctr"/>
          <a:lstStyle/>
          <a:p>
            <a:pPr algn="ctr">
              <a:defRPr/>
            </a:pPr>
            <a:r>
              <a:rPr lang="en-US" altLang="zh-CN" sz="2400" i="0" dirty="0">
                <a:solidFill>
                  <a:schemeClr val="bg1"/>
                </a:solidFill>
              </a:rPr>
              <a:t>1</a:t>
            </a:r>
          </a:p>
        </p:txBody>
      </p:sp>
      <p:sp>
        <p:nvSpPr>
          <p:cNvPr id="13" name="AutoShape 5"/>
          <p:cNvSpPr>
            <a:spLocks noChangeArrowheads="1"/>
          </p:cNvSpPr>
          <p:nvPr/>
        </p:nvSpPr>
        <p:spPr bwMode="auto">
          <a:xfrm>
            <a:off x="2192373" y="3129606"/>
            <a:ext cx="5451461" cy="581025"/>
          </a:xfrm>
          <a:prstGeom prst="roundRect">
            <a:avLst>
              <a:gd name="adj" fmla="val 0"/>
            </a:avLst>
          </a:prstGeom>
          <a:solidFill>
            <a:schemeClr val="accent1"/>
          </a:solidFill>
          <a:ln w="12700">
            <a:solidFill>
              <a:srgbClr val="0066CC"/>
            </a:solidFill>
            <a:round/>
            <a:headEnd/>
            <a:tailEnd/>
          </a:ln>
          <a:scene3d>
            <a:camera prst="orthographicFront"/>
            <a:lightRig rig="threePt" dir="t"/>
          </a:scene3d>
          <a:sp3d>
            <a:bevelT/>
          </a:sp3d>
        </p:spPr>
        <p:txBody>
          <a:bodyPr anchor="ctr"/>
          <a:lstStyle/>
          <a:p>
            <a:pPr>
              <a:defRPr/>
            </a:pPr>
            <a:r>
              <a:rPr lang="zh-CN" altLang="en-US" sz="2400" b="1" i="0" dirty="0">
                <a:latin typeface="华文楷体" pitchFamily="2" charset="-122"/>
                <a:ea typeface="华文楷体" pitchFamily="2" charset="-122"/>
              </a:rPr>
              <a:t>受限空间作业安全管理</a:t>
            </a:r>
            <a:endParaRPr lang="en-US" altLang="zh-CN" sz="2400" b="1" i="0" dirty="0">
              <a:latin typeface="华文楷体" pitchFamily="2" charset="-122"/>
              <a:ea typeface="华文楷体" pitchFamily="2" charset="-122"/>
            </a:endParaRPr>
          </a:p>
        </p:txBody>
      </p:sp>
      <p:sp>
        <p:nvSpPr>
          <p:cNvPr id="14" name="Rectangle 6"/>
          <p:cNvSpPr>
            <a:spLocks noChangeArrowheads="1"/>
          </p:cNvSpPr>
          <p:nvPr/>
        </p:nvSpPr>
        <p:spPr bwMode="auto">
          <a:xfrm>
            <a:off x="1508161" y="3129607"/>
            <a:ext cx="574675" cy="574675"/>
          </a:xfrm>
          <a:prstGeom prst="rect">
            <a:avLst/>
          </a:prstGeom>
          <a:solidFill>
            <a:schemeClr val="accent1"/>
          </a:solidFill>
          <a:ln w="9525">
            <a:noFill/>
            <a:miter lim="800000"/>
            <a:headEnd/>
            <a:tailEnd/>
          </a:ln>
          <a:scene3d>
            <a:camera prst="orthographicFront"/>
            <a:lightRig rig="threePt" dir="t"/>
          </a:scene3d>
          <a:sp3d>
            <a:bevelT/>
          </a:sp3d>
        </p:spPr>
        <p:txBody>
          <a:bodyPr wrap="none" anchor="ctr"/>
          <a:lstStyle/>
          <a:p>
            <a:pPr algn="ctr">
              <a:defRPr/>
            </a:pPr>
            <a:r>
              <a:rPr lang="en-US" altLang="zh-CN" sz="2400" i="0">
                <a:solidFill>
                  <a:schemeClr val="bg1"/>
                </a:solidFill>
              </a:rPr>
              <a:t>2</a:t>
            </a:r>
          </a:p>
        </p:txBody>
      </p:sp>
      <p:sp>
        <p:nvSpPr>
          <p:cNvPr id="18" name="Rectangle 3"/>
          <p:cNvSpPr txBox="1">
            <a:spLocks noChangeArrowheads="1"/>
          </p:cNvSpPr>
          <p:nvPr/>
        </p:nvSpPr>
        <p:spPr>
          <a:xfrm>
            <a:off x="200025" y="163513"/>
            <a:ext cx="7693025" cy="538162"/>
          </a:xfrm>
          <a:prstGeom prst="rect">
            <a:avLst/>
          </a:prstGeom>
        </p:spPr>
        <p:txBody>
          <a:bodyPr lIns="80147" tIns="40074" rIns="80147" bIns="40074"/>
          <a:lstStyle/>
          <a:p>
            <a:pPr>
              <a:defRPr/>
            </a:pPr>
            <a:r>
              <a:rPr lang="zh-CN" altLang="en-US" sz="2400" b="1" i="0" kern="0" dirty="0">
                <a:latin typeface="+mj-lt"/>
                <a:cs typeface="+mj-cs"/>
              </a:rPr>
              <a:t>目录</a:t>
            </a:r>
          </a:p>
        </p:txBody>
      </p:sp>
      <p:sp>
        <p:nvSpPr>
          <p:cNvPr id="8" name="AutoShape 5"/>
          <p:cNvSpPr>
            <a:spLocks noChangeArrowheads="1"/>
          </p:cNvSpPr>
          <p:nvPr/>
        </p:nvSpPr>
        <p:spPr bwMode="auto">
          <a:xfrm>
            <a:off x="2190398" y="4053881"/>
            <a:ext cx="5451461" cy="581025"/>
          </a:xfrm>
          <a:prstGeom prst="roundRect">
            <a:avLst>
              <a:gd name="adj" fmla="val 0"/>
            </a:avLst>
          </a:prstGeom>
          <a:noFill/>
          <a:ln w="12700">
            <a:solidFill>
              <a:srgbClr val="0066CC"/>
            </a:solidFill>
            <a:round/>
            <a:headEnd/>
            <a:tailEnd/>
          </a:ln>
          <a:scene3d>
            <a:camera prst="orthographicFront"/>
            <a:lightRig rig="threePt" dir="t"/>
          </a:scene3d>
          <a:sp3d>
            <a:bevelT/>
          </a:sp3d>
        </p:spPr>
        <p:txBody>
          <a:bodyPr anchor="ctr"/>
          <a:lstStyle/>
          <a:p>
            <a:pPr>
              <a:defRPr/>
            </a:pPr>
            <a:r>
              <a:rPr lang="zh-CN" altLang="en-US" sz="2400" b="1" i="0" dirty="0">
                <a:latin typeface="华文楷体" pitchFamily="2" charset="-122"/>
                <a:ea typeface="华文楷体" pitchFamily="2" charset="-122"/>
              </a:rPr>
              <a:t>一级标准化工作亮点</a:t>
            </a:r>
            <a:endParaRPr lang="en-US" altLang="zh-CN" sz="2400" b="1" i="0" dirty="0">
              <a:latin typeface="华文楷体" pitchFamily="2" charset="-122"/>
              <a:ea typeface="华文楷体" pitchFamily="2" charset="-122"/>
            </a:endParaRPr>
          </a:p>
        </p:txBody>
      </p:sp>
      <p:sp>
        <p:nvSpPr>
          <p:cNvPr id="9" name="Rectangle 6"/>
          <p:cNvSpPr>
            <a:spLocks noChangeArrowheads="1"/>
          </p:cNvSpPr>
          <p:nvPr/>
        </p:nvSpPr>
        <p:spPr bwMode="auto">
          <a:xfrm>
            <a:off x="1506186" y="4053882"/>
            <a:ext cx="574675" cy="574675"/>
          </a:xfrm>
          <a:prstGeom prst="rect">
            <a:avLst/>
          </a:prstGeom>
          <a:solidFill>
            <a:schemeClr val="accent1"/>
          </a:solidFill>
          <a:ln w="9525">
            <a:noFill/>
            <a:miter lim="800000"/>
            <a:headEnd/>
            <a:tailEnd/>
          </a:ln>
          <a:scene3d>
            <a:camera prst="orthographicFront"/>
            <a:lightRig rig="threePt" dir="t"/>
          </a:scene3d>
          <a:sp3d>
            <a:bevelT/>
          </a:sp3d>
        </p:spPr>
        <p:txBody>
          <a:bodyPr wrap="none" anchor="ctr"/>
          <a:lstStyle/>
          <a:p>
            <a:pPr algn="ctr">
              <a:defRPr/>
            </a:pPr>
            <a:r>
              <a:rPr lang="en-US" altLang="zh-CN" sz="2400" i="0" dirty="0">
                <a:solidFill>
                  <a:schemeClr val="bg1"/>
                </a:solidFill>
              </a:rPr>
              <a:t>3</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p:cNvPicPr>
            <a:picLocks noChangeAspect="1" noChangeArrowheads="1"/>
          </p:cNvPicPr>
          <p:nvPr/>
        </p:nvPicPr>
        <p:blipFill>
          <a:blip r:embed="rId2" cstate="print">
            <a:lum bright="62000" contrast="-22000"/>
          </a:blip>
          <a:srcRect t="9972" r="195" b="15810"/>
          <a:stretch>
            <a:fillRect/>
          </a:stretch>
        </p:blipFill>
        <p:spPr bwMode="auto">
          <a:xfrm>
            <a:off x="0" y="712788"/>
            <a:ext cx="9144000" cy="6145212"/>
          </a:xfrm>
          <a:prstGeom prst="rect">
            <a:avLst/>
          </a:prstGeom>
          <a:noFill/>
          <a:ln w="9525">
            <a:noFill/>
            <a:miter lim="800000"/>
            <a:headEnd/>
            <a:tailEnd/>
          </a:ln>
        </p:spPr>
      </p:pic>
      <p:sp>
        <p:nvSpPr>
          <p:cNvPr id="11" name="AutoShape 3"/>
          <p:cNvSpPr>
            <a:spLocks noChangeArrowheads="1"/>
          </p:cNvSpPr>
          <p:nvPr/>
        </p:nvSpPr>
        <p:spPr bwMode="auto">
          <a:xfrm>
            <a:off x="2192373" y="2194944"/>
            <a:ext cx="5451461" cy="581025"/>
          </a:xfrm>
          <a:prstGeom prst="roundRect">
            <a:avLst>
              <a:gd name="adj" fmla="val 0"/>
            </a:avLst>
          </a:prstGeom>
          <a:noFill/>
          <a:ln w="3175">
            <a:solidFill>
              <a:srgbClr val="C0C0C0"/>
            </a:solidFill>
            <a:round/>
            <a:headEnd/>
            <a:tailEnd/>
          </a:ln>
          <a:scene3d>
            <a:camera prst="orthographicFront"/>
            <a:lightRig rig="threePt" dir="t"/>
          </a:scene3d>
          <a:sp3d>
            <a:bevelT/>
          </a:sp3d>
        </p:spPr>
        <p:txBody>
          <a:bodyPr anchor="ctr"/>
          <a:lstStyle/>
          <a:p>
            <a:pPr>
              <a:defRPr/>
            </a:pPr>
            <a:r>
              <a:rPr lang="zh-CN" altLang="en-US" sz="2400" b="1" i="0" dirty="0">
                <a:latin typeface="华文楷体" pitchFamily="2" charset="-122"/>
                <a:ea typeface="华文楷体" pitchFamily="2" charset="-122"/>
              </a:rPr>
              <a:t>基地基本情况</a:t>
            </a:r>
            <a:endParaRPr lang="en-US" altLang="zh-CN" sz="2400" b="1" i="0" dirty="0">
              <a:latin typeface="华文楷体" pitchFamily="2" charset="-122"/>
              <a:ea typeface="华文楷体" pitchFamily="2" charset="-122"/>
            </a:endParaRPr>
          </a:p>
        </p:txBody>
      </p:sp>
      <p:sp>
        <p:nvSpPr>
          <p:cNvPr id="12" name="Rectangle 4"/>
          <p:cNvSpPr>
            <a:spLocks noChangeArrowheads="1"/>
          </p:cNvSpPr>
          <p:nvPr/>
        </p:nvSpPr>
        <p:spPr bwMode="auto">
          <a:xfrm>
            <a:off x="1508161" y="2194944"/>
            <a:ext cx="574675" cy="574675"/>
          </a:xfrm>
          <a:prstGeom prst="rect">
            <a:avLst/>
          </a:prstGeom>
          <a:solidFill>
            <a:schemeClr val="accent1"/>
          </a:solidFill>
          <a:ln w="9525">
            <a:noFill/>
            <a:miter lim="800000"/>
            <a:headEnd/>
            <a:tailEnd/>
          </a:ln>
          <a:scene3d>
            <a:camera prst="orthographicFront"/>
            <a:lightRig rig="threePt" dir="t"/>
          </a:scene3d>
          <a:sp3d>
            <a:bevelT/>
          </a:sp3d>
        </p:spPr>
        <p:txBody>
          <a:bodyPr wrap="none" anchor="ctr"/>
          <a:lstStyle/>
          <a:p>
            <a:pPr algn="ctr">
              <a:defRPr/>
            </a:pPr>
            <a:r>
              <a:rPr lang="en-US" altLang="zh-CN" sz="2400" i="0" dirty="0">
                <a:solidFill>
                  <a:schemeClr val="bg1"/>
                </a:solidFill>
              </a:rPr>
              <a:t>1</a:t>
            </a:r>
          </a:p>
        </p:txBody>
      </p:sp>
      <p:sp>
        <p:nvSpPr>
          <p:cNvPr id="13" name="AutoShape 5"/>
          <p:cNvSpPr>
            <a:spLocks noChangeArrowheads="1"/>
          </p:cNvSpPr>
          <p:nvPr/>
        </p:nvSpPr>
        <p:spPr bwMode="auto">
          <a:xfrm>
            <a:off x="2192373" y="3129606"/>
            <a:ext cx="5451461" cy="581025"/>
          </a:xfrm>
          <a:prstGeom prst="roundRect">
            <a:avLst>
              <a:gd name="adj" fmla="val 0"/>
            </a:avLst>
          </a:prstGeom>
          <a:noFill/>
          <a:ln w="3175">
            <a:solidFill>
              <a:srgbClr val="C0C0C0"/>
            </a:solidFill>
            <a:round/>
            <a:headEnd/>
            <a:tailEnd/>
          </a:ln>
          <a:scene3d>
            <a:camera prst="orthographicFront"/>
            <a:lightRig rig="threePt" dir="t"/>
          </a:scene3d>
          <a:sp3d>
            <a:bevelT/>
          </a:sp3d>
        </p:spPr>
        <p:txBody>
          <a:bodyPr anchor="ctr"/>
          <a:lstStyle/>
          <a:p>
            <a:r>
              <a:rPr lang="zh-CN" altLang="en-US" sz="2400" b="1" i="0" dirty="0">
                <a:latin typeface="华文楷体" pitchFamily="2" charset="-122"/>
                <a:ea typeface="华文楷体" pitchFamily="2" charset="-122"/>
              </a:rPr>
              <a:t>受限空间作业安全管理</a:t>
            </a:r>
            <a:endParaRPr lang="en-US" altLang="zh-CN" sz="2400" b="1" i="0" dirty="0">
              <a:latin typeface="华文楷体" pitchFamily="2" charset="-122"/>
              <a:ea typeface="华文楷体" pitchFamily="2" charset="-122"/>
            </a:endParaRPr>
          </a:p>
        </p:txBody>
      </p:sp>
      <p:sp>
        <p:nvSpPr>
          <p:cNvPr id="14" name="Rectangle 6"/>
          <p:cNvSpPr>
            <a:spLocks noChangeArrowheads="1"/>
          </p:cNvSpPr>
          <p:nvPr/>
        </p:nvSpPr>
        <p:spPr bwMode="auto">
          <a:xfrm>
            <a:off x="1508161" y="3129607"/>
            <a:ext cx="574675" cy="574675"/>
          </a:xfrm>
          <a:prstGeom prst="rect">
            <a:avLst/>
          </a:prstGeom>
          <a:solidFill>
            <a:schemeClr val="accent1"/>
          </a:solidFill>
          <a:ln w="9525">
            <a:noFill/>
            <a:miter lim="800000"/>
            <a:headEnd/>
            <a:tailEnd/>
          </a:ln>
          <a:scene3d>
            <a:camera prst="orthographicFront"/>
            <a:lightRig rig="threePt" dir="t"/>
          </a:scene3d>
          <a:sp3d>
            <a:bevelT/>
          </a:sp3d>
        </p:spPr>
        <p:txBody>
          <a:bodyPr wrap="none" anchor="ctr"/>
          <a:lstStyle/>
          <a:p>
            <a:pPr algn="ctr">
              <a:defRPr/>
            </a:pPr>
            <a:r>
              <a:rPr lang="en-US" altLang="zh-CN" sz="2400" i="0">
                <a:solidFill>
                  <a:schemeClr val="bg1"/>
                </a:solidFill>
              </a:rPr>
              <a:t>2</a:t>
            </a:r>
          </a:p>
        </p:txBody>
      </p:sp>
      <p:sp>
        <p:nvSpPr>
          <p:cNvPr id="18" name="Rectangle 3"/>
          <p:cNvSpPr txBox="1">
            <a:spLocks noChangeArrowheads="1"/>
          </p:cNvSpPr>
          <p:nvPr/>
        </p:nvSpPr>
        <p:spPr>
          <a:xfrm>
            <a:off x="200025" y="163513"/>
            <a:ext cx="7693025" cy="538162"/>
          </a:xfrm>
          <a:prstGeom prst="rect">
            <a:avLst/>
          </a:prstGeom>
        </p:spPr>
        <p:txBody>
          <a:bodyPr lIns="80147" tIns="40074" rIns="80147" bIns="40074"/>
          <a:lstStyle/>
          <a:p>
            <a:pPr>
              <a:defRPr/>
            </a:pPr>
            <a:r>
              <a:rPr lang="zh-CN" altLang="en-US" sz="2400" b="1" i="0" kern="0" dirty="0">
                <a:latin typeface="+mj-lt"/>
                <a:cs typeface="+mj-cs"/>
              </a:rPr>
              <a:t>目录</a:t>
            </a:r>
          </a:p>
        </p:txBody>
      </p:sp>
      <p:sp>
        <p:nvSpPr>
          <p:cNvPr id="8" name="AutoShape 5"/>
          <p:cNvSpPr>
            <a:spLocks noChangeArrowheads="1"/>
          </p:cNvSpPr>
          <p:nvPr/>
        </p:nvSpPr>
        <p:spPr bwMode="auto">
          <a:xfrm>
            <a:off x="2190398" y="4053881"/>
            <a:ext cx="5451461" cy="581025"/>
          </a:xfrm>
          <a:prstGeom prst="roundRect">
            <a:avLst>
              <a:gd name="adj" fmla="val 0"/>
            </a:avLst>
          </a:prstGeom>
          <a:solidFill>
            <a:schemeClr val="accent1"/>
          </a:solidFill>
          <a:ln w="12700">
            <a:solidFill>
              <a:srgbClr val="0066CC"/>
            </a:solidFill>
            <a:round/>
            <a:headEnd/>
            <a:tailEnd/>
          </a:ln>
          <a:scene3d>
            <a:camera prst="orthographicFront"/>
            <a:lightRig rig="threePt" dir="t"/>
          </a:scene3d>
          <a:sp3d>
            <a:bevelT/>
          </a:sp3d>
        </p:spPr>
        <p:txBody>
          <a:bodyPr anchor="ctr"/>
          <a:lstStyle/>
          <a:p>
            <a:r>
              <a:rPr lang="zh-CN" altLang="en-US" sz="2400" b="1" i="0" dirty="0">
                <a:latin typeface="华文楷体" pitchFamily="2" charset="-122"/>
                <a:ea typeface="华文楷体" pitchFamily="2" charset="-122"/>
              </a:rPr>
              <a:t>一级标准化工作亮点</a:t>
            </a:r>
            <a:endParaRPr lang="en-US" altLang="zh-CN" sz="2400" b="1" i="0" dirty="0">
              <a:latin typeface="华文楷体" pitchFamily="2" charset="-122"/>
              <a:ea typeface="华文楷体" pitchFamily="2" charset="-122"/>
            </a:endParaRPr>
          </a:p>
        </p:txBody>
      </p:sp>
      <p:sp>
        <p:nvSpPr>
          <p:cNvPr id="9" name="Rectangle 6"/>
          <p:cNvSpPr>
            <a:spLocks noChangeArrowheads="1"/>
          </p:cNvSpPr>
          <p:nvPr/>
        </p:nvSpPr>
        <p:spPr bwMode="auto">
          <a:xfrm>
            <a:off x="1506186" y="4053882"/>
            <a:ext cx="574675" cy="574675"/>
          </a:xfrm>
          <a:prstGeom prst="rect">
            <a:avLst/>
          </a:prstGeom>
          <a:solidFill>
            <a:schemeClr val="accent1"/>
          </a:solidFill>
          <a:ln w="9525">
            <a:noFill/>
            <a:miter lim="800000"/>
            <a:headEnd/>
            <a:tailEnd/>
          </a:ln>
          <a:scene3d>
            <a:camera prst="orthographicFront"/>
            <a:lightRig rig="threePt" dir="t"/>
          </a:scene3d>
          <a:sp3d>
            <a:bevelT/>
          </a:sp3d>
        </p:spPr>
        <p:txBody>
          <a:bodyPr wrap="none" anchor="ctr"/>
          <a:lstStyle/>
          <a:p>
            <a:pPr algn="ctr">
              <a:defRPr/>
            </a:pPr>
            <a:r>
              <a:rPr lang="en-US" altLang="zh-CN" sz="2400" i="0" dirty="0">
                <a:solidFill>
                  <a:schemeClr val="bg1"/>
                </a:solidFill>
              </a:rPr>
              <a:t>3</a:t>
            </a:r>
          </a:p>
        </p:txBody>
      </p:sp>
    </p:spTree>
    <p:extLst>
      <p:ext uri="{BB962C8B-B14F-4D97-AF65-F5344CB8AC3E}">
        <p14:creationId xmlns:p14="http://schemas.microsoft.com/office/powerpoint/2010/main" val="33317382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p:cNvSpPr>
            <a:spLocks noChangeArrowheads="1"/>
          </p:cNvSpPr>
          <p:nvPr/>
        </p:nvSpPr>
        <p:spPr bwMode="auto">
          <a:xfrm>
            <a:off x="500063" y="1547813"/>
            <a:ext cx="4719637" cy="4618037"/>
          </a:xfrm>
          <a:prstGeom prst="rect">
            <a:avLst/>
          </a:prstGeom>
          <a:noFill/>
          <a:ln w="9525">
            <a:noFill/>
            <a:miter lim="800000"/>
            <a:headEnd/>
            <a:tailEnd/>
          </a:ln>
        </p:spPr>
        <p:txBody>
          <a:bodyPr>
            <a:spAutoFit/>
          </a:bodyPr>
          <a:lstStyle/>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全员签署</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责任书时，开展一对一责任面谈</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部随机抽查面谈效果。</a:t>
            </a: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各部门根据职能定位、安全职责制定年度</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工作计划</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，并将</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计划工作分解</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到每个责任人、每个月</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a:t>
            </a: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部依据各部门的安全责任书和年度</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工作计划，每季度考核部门</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绩</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效</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，结果计入部门季度总绩效。</a:t>
            </a:r>
            <a:endPar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公司依据承包合同和安全协议，每月</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对</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承包商</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进行</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考核，根据考核结果</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确</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定</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给付的</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绩效激励金数额。</a:t>
            </a:r>
          </a:p>
        </p:txBody>
      </p:sp>
      <p:pic>
        <p:nvPicPr>
          <p:cNvPr id="11273" name="Picture 9"/>
          <p:cNvPicPr>
            <a:picLocks noChangeAspect="1" noChangeArrowheads="1"/>
          </p:cNvPicPr>
          <p:nvPr/>
        </p:nvPicPr>
        <p:blipFill>
          <a:blip r:embed="rId2" cstate="print"/>
          <a:srcRect/>
          <a:stretch>
            <a:fillRect/>
          </a:stretch>
        </p:blipFill>
        <p:spPr bwMode="auto">
          <a:xfrm>
            <a:off x="5786438" y="928688"/>
            <a:ext cx="3252787" cy="4222750"/>
          </a:xfrm>
          <a:prstGeom prst="rect">
            <a:avLst/>
          </a:prstGeom>
          <a:ln>
            <a:noFill/>
          </a:ln>
          <a:effectLst>
            <a:outerShdw blurRad="292100" dist="139700" dir="2700000" algn="tl" rotWithShape="0">
              <a:srgbClr val="333333">
                <a:alpha val="65000"/>
              </a:srgbClr>
            </a:outerShdw>
          </a:effectLst>
        </p:spPr>
      </p:pic>
      <p:sp>
        <p:nvSpPr>
          <p:cNvPr id="17413" name="对角圆角矩形 9"/>
          <p:cNvSpPr>
            <a:spLocks noChangeArrowheads="1"/>
          </p:cNvSpPr>
          <p:nvPr/>
        </p:nvSpPr>
        <p:spPr bwMode="auto">
          <a:xfrm>
            <a:off x="500063" y="1071563"/>
            <a:ext cx="4719637" cy="428625"/>
          </a:xfrm>
          <a:custGeom>
            <a:avLst/>
            <a:gdLst>
              <a:gd name="T0" fmla="*/ 4719637 w 4719637"/>
              <a:gd name="T1" fmla="*/ 214312 h 428625"/>
              <a:gd name="T2" fmla="*/ 2359818 w 4719637"/>
              <a:gd name="T3" fmla="*/ 428625 h 428625"/>
              <a:gd name="T4" fmla="*/ 0 w 4719637"/>
              <a:gd name="T5" fmla="*/ 214312 h 428625"/>
              <a:gd name="T6" fmla="*/ 2359818 w 4719637"/>
              <a:gd name="T7" fmla="*/ 0 h 428625"/>
              <a:gd name="T8" fmla="*/ 0 60000 65536"/>
              <a:gd name="T9" fmla="*/ 5400000 60000 65536"/>
              <a:gd name="T10" fmla="*/ 10800000 60000 65536"/>
              <a:gd name="T11" fmla="*/ 16200000 60000 65536"/>
              <a:gd name="T12" fmla="*/ 0 w 4719637"/>
              <a:gd name="T13" fmla="*/ 0 h 428625"/>
              <a:gd name="T14" fmla="*/ 4719637 w 4719637"/>
              <a:gd name="T15" fmla="*/ 428625 h 428625"/>
            </a:gdLst>
            <a:ahLst/>
            <a:cxnLst>
              <a:cxn ang="T8">
                <a:pos x="T0" y="T1"/>
              </a:cxn>
              <a:cxn ang="T9">
                <a:pos x="T2" y="T3"/>
              </a:cxn>
              <a:cxn ang="T10">
                <a:pos x="T4" y="T5"/>
              </a:cxn>
              <a:cxn ang="T11">
                <a:pos x="T6" y="T7"/>
              </a:cxn>
            </a:cxnLst>
            <a:rect l="T12" t="T13" r="T14" b="T15"/>
            <a:pathLst>
              <a:path w="4719637" h="428625">
                <a:moveTo>
                  <a:pt x="71438" y="0"/>
                </a:moveTo>
                <a:lnTo>
                  <a:pt x="4719637" y="0"/>
                </a:lnTo>
                <a:lnTo>
                  <a:pt x="4719637" y="357186"/>
                </a:lnTo>
                <a:cubicBezTo>
                  <a:pt x="4719637" y="396640"/>
                  <a:pt x="4687653" y="428624"/>
                  <a:pt x="4648199" y="428624"/>
                </a:cubicBezTo>
                <a:lnTo>
                  <a:pt x="0" y="428625"/>
                </a:lnTo>
                <a:lnTo>
                  <a:pt x="0" y="71438"/>
                </a:lnTo>
                <a:cubicBezTo>
                  <a:pt x="0" y="31984"/>
                  <a:pt x="31984" y="0"/>
                  <a:pt x="71438" y="0"/>
                </a:cubicBezTo>
                <a:close/>
              </a:path>
            </a:pathLst>
          </a:custGeom>
          <a:gradFill rotWithShape="1">
            <a:gsLst>
              <a:gs pos="0">
                <a:srgbClr val="5E9EFF"/>
              </a:gs>
              <a:gs pos="39999">
                <a:srgbClr val="85C2FF"/>
              </a:gs>
              <a:gs pos="70000">
                <a:srgbClr val="C4D6EB"/>
              </a:gs>
              <a:gs pos="100000">
                <a:srgbClr val="FFEBFA"/>
              </a:gs>
            </a:gsLst>
            <a:lin ang="5400000"/>
          </a:gradFill>
          <a:ln w="9525">
            <a:noFill/>
            <a:miter lim="800000"/>
            <a:headEnd/>
            <a:tailEnd/>
          </a:ln>
          <a:effectLst>
            <a:outerShdw dist="1796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20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责任</a:t>
            </a:r>
            <a:r>
              <a:rPr kumimoji="0" lang="zh-CN" altLang="en-US" sz="20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具体化，可</a:t>
            </a:r>
            <a:r>
              <a:rPr kumimoji="0" lang="zh-CN" altLang="en-US" sz="20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衡量、可考核</a:t>
            </a:r>
          </a:p>
        </p:txBody>
      </p:sp>
      <p:sp>
        <p:nvSpPr>
          <p:cNvPr id="7"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（一）落实</a:t>
            </a:r>
            <a:r>
              <a:rPr kumimoji="0" lang="en-US" altLang="zh-CN"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HSE</a:t>
            </a: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责任</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pic>
        <p:nvPicPr>
          <p:cNvPr id="45057" name="Picture 1"/>
          <p:cNvPicPr>
            <a:picLocks noChangeAspect="1" noChangeArrowheads="1"/>
          </p:cNvPicPr>
          <p:nvPr/>
        </p:nvPicPr>
        <p:blipFill>
          <a:blip r:embed="rId3" cstate="print"/>
          <a:srcRect t="24107" r="6128"/>
          <a:stretch>
            <a:fillRect/>
          </a:stretch>
        </p:blipFill>
        <p:spPr bwMode="auto">
          <a:xfrm>
            <a:off x="4921382" y="3302760"/>
            <a:ext cx="4140730" cy="2934269"/>
          </a:xfrm>
          <a:prstGeom prst="rect">
            <a:avLst/>
          </a:prstGeom>
          <a:noFill/>
          <a:ln w="9525">
            <a:noFill/>
            <a:miter lim="800000"/>
            <a:headEnd/>
            <a:tailEnd/>
          </a:ln>
        </p:spPr>
      </p:pic>
    </p:spTree>
    <p:extLst>
      <p:ext uri="{BB962C8B-B14F-4D97-AF65-F5344CB8AC3E}">
        <p14:creationId xmlns:p14="http://schemas.microsoft.com/office/powerpoint/2010/main" val="42657546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4"/>
          <p:cNvSpPr>
            <a:spLocks noChangeArrowheads="1"/>
          </p:cNvSpPr>
          <p:nvPr/>
        </p:nvSpPr>
        <p:spPr bwMode="auto">
          <a:xfrm>
            <a:off x="323850" y="981075"/>
            <a:ext cx="8294688" cy="1426031"/>
          </a:xfrm>
          <a:prstGeom prst="rect">
            <a:avLst/>
          </a:prstGeom>
          <a:noFill/>
          <a:ln w="9525">
            <a:noFill/>
            <a:miter lim="800000"/>
          </a:ln>
        </p:spPr>
        <p:txBody>
          <a:bodyPr>
            <a:spAutoFit/>
          </a:bodyPr>
          <a:lstStyle/>
          <a:p>
            <a:pPr marL="273050" marR="0" lvl="0" indent="-273050" algn="l" defTabSz="914400" rtl="0" eaLnBrk="1" fontAlgn="base" latinLnBrk="0" hangingPunct="1">
              <a:lnSpc>
                <a:spcPts val="256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1">
                <a:ln>
                  <a:noFill/>
                </a:ln>
                <a:solidFill>
                  <a:srgbClr val="0033CC"/>
                </a:solidFill>
                <a:effectLst/>
                <a:uLnTx/>
                <a:uFillTx/>
                <a:latin typeface="华文楷体" pitchFamily="2" charset="-122"/>
                <a:ea typeface="华文楷体" pitchFamily="2" charset="-122"/>
                <a:cs typeface="+mn-ea"/>
                <a:sym typeface="Arial" pitchFamily="34" charset="0"/>
              </a:rPr>
              <a:t>以信息化建设促进安全管理规范化和</a:t>
            </a:r>
            <a:r>
              <a:rPr kumimoji="0" lang="zh-CN" altLang="en-US" sz="1800" b="1" i="0" u="none" strike="noStrike" kern="1200" cap="none" spc="0" normalizeH="0" baseline="0" noProof="1" smtClean="0">
                <a:ln>
                  <a:noFill/>
                </a:ln>
                <a:solidFill>
                  <a:srgbClr val="0033CC"/>
                </a:solidFill>
                <a:effectLst/>
                <a:uLnTx/>
                <a:uFillTx/>
                <a:latin typeface="华文楷体" pitchFamily="2" charset="-122"/>
                <a:ea typeface="华文楷体" pitchFamily="2" charset="-122"/>
                <a:cs typeface="+mn-ea"/>
                <a:sym typeface="Arial" pitchFamily="34" charset="0"/>
              </a:rPr>
              <a:t>高效化。</a:t>
            </a:r>
            <a:r>
              <a:rPr kumimoji="0" lang="zh-CN" altLang="en-US"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ea"/>
                <a:sym typeface="Arial" pitchFamily="34" charset="0"/>
              </a:rPr>
              <a:t>引入安全生产</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ea"/>
                <a:sym typeface="Arial" pitchFamily="34" charset="0"/>
              </a:rPr>
              <a:t>标准化信息管理系统，</a:t>
            </a:r>
            <a:r>
              <a:rPr kumimoji="0" lang="zh-CN" altLang="en-US"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ea"/>
                <a:sym typeface="Arial" pitchFamily="34" charset="0"/>
              </a:rPr>
              <a:t>实现管理</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ea"/>
                <a:sym typeface="Arial" pitchFamily="34" charset="0"/>
              </a:rPr>
              <a:t>制度、管理流程的</a:t>
            </a:r>
            <a:r>
              <a:rPr kumimoji="0" lang="zh-CN" altLang="en-US"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ea"/>
                <a:sym typeface="Arial" pitchFamily="34" charset="0"/>
              </a:rPr>
              <a:t>固化；实现</a:t>
            </a:r>
            <a:r>
              <a:rPr kumimoji="0" lang="en-US" altLang="zh-CN"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ea"/>
                <a:sym typeface="Arial" pitchFamily="34" charset="0"/>
              </a:rPr>
              <a:t>HSE</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ea"/>
                <a:sym typeface="Arial" pitchFamily="34" charset="0"/>
              </a:rPr>
              <a:t>管理过程资料的分散</a:t>
            </a:r>
            <a:r>
              <a:rPr kumimoji="0" lang="zh-CN" altLang="en-US"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ea"/>
                <a:sym typeface="Arial" pitchFamily="34" charset="0"/>
              </a:rPr>
              <a:t>录入和集中</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ea"/>
                <a:sym typeface="Arial" pitchFamily="34" charset="0"/>
              </a:rPr>
              <a:t>分析；</a:t>
            </a:r>
            <a:r>
              <a:rPr kumimoji="0" lang="zh-CN" altLang="en-US"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ea"/>
                <a:sym typeface="Arial" pitchFamily="34" charset="0"/>
              </a:rPr>
              <a:t>实现员工</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ea"/>
                <a:sym typeface="Arial" pitchFamily="34" charset="0"/>
              </a:rPr>
              <a:t>培训教育、职业健康、劳动防护等“一人一档”管理；</a:t>
            </a:r>
            <a:r>
              <a:rPr kumimoji="0" lang="zh-CN" altLang="en-US"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ea"/>
                <a:sym typeface="Arial" pitchFamily="34" charset="0"/>
              </a:rPr>
              <a:t>实现隐患</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ea"/>
                <a:sym typeface="Arial" pitchFamily="34" charset="0"/>
              </a:rPr>
              <a:t>检查、上报、整改、验收的全过程在线流转</a:t>
            </a:r>
            <a:r>
              <a:rPr kumimoji="0" lang="zh-CN" altLang="en-US"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ea"/>
                <a:sym typeface="Arial" pitchFamily="34" charset="0"/>
              </a:rPr>
              <a:t>和管理。</a:t>
            </a:r>
            <a:endParaRPr kumimoji="0" lang="en-US" altLang="zh-CN" sz="1800" b="1" i="0" u="none" strike="noStrike" kern="1200" cap="none" spc="0" normalizeH="0" baseline="0" noProof="1">
              <a:ln>
                <a:noFill/>
              </a:ln>
              <a:solidFill>
                <a:srgbClr val="0033CC"/>
              </a:solidFill>
              <a:effectLst/>
              <a:uLnTx/>
              <a:uFillTx/>
              <a:latin typeface="华文楷体" pitchFamily="2" charset="-122"/>
              <a:ea typeface="华文楷体" pitchFamily="2" charset="-122"/>
              <a:cs typeface="+mn-cs"/>
              <a:sym typeface="Arial" pitchFamily="34" charset="0"/>
            </a:endParaRPr>
          </a:p>
        </p:txBody>
      </p:sp>
      <p:pic>
        <p:nvPicPr>
          <p:cNvPr id="19459" name="图片 2"/>
          <p:cNvPicPr>
            <a:picLocks noChangeAspect="1" noChangeArrowheads="1"/>
          </p:cNvPicPr>
          <p:nvPr/>
        </p:nvPicPr>
        <p:blipFill>
          <a:blip r:embed="rId2" cstate="print"/>
          <a:srcRect t="10501" r="47232" b="6889"/>
          <a:stretch>
            <a:fillRect/>
          </a:stretch>
        </p:blipFill>
        <p:spPr bwMode="auto">
          <a:xfrm>
            <a:off x="36513" y="2524837"/>
            <a:ext cx="4483100" cy="4206164"/>
          </a:xfrm>
          <a:prstGeom prst="rect">
            <a:avLst/>
          </a:prstGeom>
          <a:noFill/>
          <a:ln w="9525">
            <a:noFill/>
            <a:miter lim="800000"/>
            <a:headEnd/>
            <a:tailEnd/>
          </a:ln>
        </p:spPr>
      </p:pic>
      <p:pic>
        <p:nvPicPr>
          <p:cNvPr id="19460" name="图片 3"/>
          <p:cNvPicPr>
            <a:picLocks noChangeAspect="1" noChangeArrowheads="1"/>
          </p:cNvPicPr>
          <p:nvPr/>
        </p:nvPicPr>
        <p:blipFill>
          <a:blip r:embed="rId3" cstate="print"/>
          <a:srcRect l="9047" t="21298" r="46454" b="7994"/>
          <a:stretch>
            <a:fillRect/>
          </a:stretch>
        </p:blipFill>
        <p:spPr bwMode="auto">
          <a:xfrm>
            <a:off x="4545013" y="2483894"/>
            <a:ext cx="4578350" cy="4372520"/>
          </a:xfrm>
          <a:prstGeom prst="rect">
            <a:avLst/>
          </a:prstGeom>
          <a:noFill/>
          <a:ln w="9525">
            <a:noFill/>
            <a:miter lim="800000"/>
            <a:headEnd/>
            <a:tailEnd/>
          </a:ln>
        </p:spPr>
      </p:pic>
      <p:sp>
        <p:nvSpPr>
          <p:cNvPr id="6"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（二）健全</a:t>
            </a:r>
            <a:r>
              <a:rPr kumimoji="0" lang="en-US" altLang="zh-CN"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HSE</a:t>
            </a: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管理体系</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Tree>
    <p:extLst>
      <p:ext uri="{BB962C8B-B14F-4D97-AF65-F5344CB8AC3E}">
        <p14:creationId xmlns:p14="http://schemas.microsoft.com/office/powerpoint/2010/main" val="7483635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C:\Documents and Settings\Administrator\桌面\石油中心技能大比武照片\QQ图片20160510094311（大比武）.jpg"/>
          <p:cNvPicPr>
            <a:picLocks noChangeAspect="1" noChangeArrowheads="1"/>
          </p:cNvPicPr>
          <p:nvPr/>
        </p:nvPicPr>
        <p:blipFill>
          <a:blip r:embed="rId2" cstate="print"/>
          <a:srcRect/>
          <a:stretch>
            <a:fillRect/>
          </a:stretch>
        </p:blipFill>
        <p:spPr bwMode="auto">
          <a:xfrm>
            <a:off x="6665913" y="2947917"/>
            <a:ext cx="2363787" cy="1514590"/>
          </a:xfrm>
          <a:prstGeom prst="rect">
            <a:avLst/>
          </a:prstGeom>
          <a:noFill/>
          <a:ln w="9525">
            <a:noFill/>
            <a:miter lim="800000"/>
            <a:headEnd/>
            <a:tailEnd/>
          </a:ln>
        </p:spPr>
      </p:pic>
      <p:pic>
        <p:nvPicPr>
          <p:cNvPr id="17" name="图片 16" descr="QQ图片20150713161610.jpg"/>
          <p:cNvPicPr>
            <a:picLocks noChangeAspect="1"/>
          </p:cNvPicPr>
          <p:nvPr/>
        </p:nvPicPr>
        <p:blipFill>
          <a:blip r:embed="rId3" cstate="print"/>
          <a:srcRect/>
          <a:stretch>
            <a:fillRect/>
          </a:stretch>
        </p:blipFill>
        <p:spPr>
          <a:xfrm>
            <a:off x="6659563" y="4735773"/>
            <a:ext cx="2357437" cy="1637731"/>
          </a:xfrm>
          <a:prstGeom prst="rect">
            <a:avLst/>
          </a:prstGeom>
          <a:ln>
            <a:noFill/>
          </a:ln>
          <a:effectLst>
            <a:outerShdw blurRad="292100" dist="139700" dir="2700000" algn="tl" rotWithShape="0">
              <a:srgbClr val="333333">
                <a:alpha val="65000"/>
              </a:srgbClr>
            </a:outerShdw>
          </a:effectLst>
        </p:spPr>
      </p:pic>
      <p:pic>
        <p:nvPicPr>
          <p:cNvPr id="7" name="图片 7" descr="IMG_3126.JPG"/>
          <p:cNvPicPr>
            <a:picLocks noChangeAspect="1"/>
          </p:cNvPicPr>
          <p:nvPr/>
        </p:nvPicPr>
        <p:blipFill>
          <a:blip r:embed="rId4" cstate="print"/>
          <a:srcRect/>
          <a:stretch>
            <a:fillRect/>
          </a:stretch>
        </p:blipFill>
        <p:spPr bwMode="auto">
          <a:xfrm>
            <a:off x="71250" y="2952750"/>
            <a:ext cx="2357438" cy="1439862"/>
          </a:xfrm>
          <a:prstGeom prst="rect">
            <a:avLst/>
          </a:prstGeom>
          <a:ln>
            <a:noFill/>
          </a:ln>
          <a:effectLst>
            <a:outerShdw blurRad="292100" dist="139700" dir="2700000" algn="tl" rotWithShape="0">
              <a:srgbClr val="333333">
                <a:alpha val="65000"/>
              </a:srgbClr>
            </a:outerShdw>
          </a:effectLst>
        </p:spPr>
      </p:pic>
      <p:sp>
        <p:nvSpPr>
          <p:cNvPr id="20485" name="TextBox 13"/>
          <p:cNvSpPr txBox="1">
            <a:spLocks noChangeArrowheads="1"/>
          </p:cNvSpPr>
          <p:nvPr/>
        </p:nvSpPr>
        <p:spPr bwMode="auto">
          <a:xfrm>
            <a:off x="285563" y="3940175"/>
            <a:ext cx="1569660"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FF0000"/>
                </a:solidFill>
                <a:effectLst/>
                <a:uLnTx/>
                <a:uFillTx/>
                <a:latin typeface="华文楷体" pitchFamily="2" charset="-122"/>
                <a:ea typeface="华文楷体" pitchFamily="2" charset="-122"/>
                <a:cs typeface="+mn-cs"/>
              </a:rPr>
              <a:t>全员安全培训</a:t>
            </a:r>
          </a:p>
        </p:txBody>
      </p:sp>
      <p:sp>
        <p:nvSpPr>
          <p:cNvPr id="20486" name="TextBox 16"/>
          <p:cNvSpPr txBox="1">
            <a:spLocks noChangeArrowheads="1"/>
          </p:cNvSpPr>
          <p:nvPr/>
        </p:nvSpPr>
        <p:spPr bwMode="auto">
          <a:xfrm>
            <a:off x="7320910" y="3975764"/>
            <a:ext cx="133882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华文楷体" pitchFamily="2" charset="-122"/>
                <a:ea typeface="华文楷体" pitchFamily="2" charset="-122"/>
                <a:cs typeface="+mn-cs"/>
              </a:rPr>
              <a:t>技能大比武</a:t>
            </a:r>
          </a:p>
        </p:txBody>
      </p:sp>
      <p:sp>
        <p:nvSpPr>
          <p:cNvPr id="20487" name="TextBox 12"/>
          <p:cNvSpPr txBox="1">
            <a:spLocks noChangeArrowheads="1"/>
          </p:cNvSpPr>
          <p:nvPr/>
        </p:nvSpPr>
        <p:spPr bwMode="auto">
          <a:xfrm>
            <a:off x="7006277" y="5930350"/>
            <a:ext cx="1774825" cy="3698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FF0000"/>
                </a:solidFill>
                <a:effectLst/>
                <a:uLnTx/>
                <a:uFillTx/>
                <a:latin typeface="华文楷体" pitchFamily="2" charset="-122"/>
                <a:ea typeface="华文楷体" pitchFamily="2" charset="-122"/>
                <a:cs typeface="+mn-cs"/>
              </a:rPr>
              <a:t>主题运动会</a:t>
            </a:r>
          </a:p>
        </p:txBody>
      </p:sp>
      <p:pic>
        <p:nvPicPr>
          <p:cNvPr id="21" name="图片 20" descr="QQ图片20150713162354.jpg"/>
          <p:cNvPicPr>
            <a:picLocks noChangeAspect="1"/>
          </p:cNvPicPr>
          <p:nvPr/>
        </p:nvPicPr>
        <p:blipFill>
          <a:blip r:embed="rId5" cstate="print"/>
          <a:srcRect/>
          <a:stretch>
            <a:fillRect/>
          </a:stretch>
        </p:blipFill>
        <p:spPr>
          <a:xfrm>
            <a:off x="71250" y="4667250"/>
            <a:ext cx="2325688" cy="1714500"/>
          </a:xfrm>
          <a:prstGeom prst="rect">
            <a:avLst/>
          </a:prstGeom>
          <a:ln>
            <a:noFill/>
          </a:ln>
          <a:effectLst>
            <a:outerShdw blurRad="292100" dist="139700" dir="2700000" algn="tl" rotWithShape="0">
              <a:srgbClr val="333333">
                <a:alpha val="65000"/>
              </a:srgbClr>
            </a:outerShdw>
          </a:effectLst>
        </p:spPr>
      </p:pic>
      <p:sp>
        <p:nvSpPr>
          <p:cNvPr id="20489" name="TextBox 13"/>
          <p:cNvSpPr txBox="1">
            <a:spLocks noChangeArrowheads="1"/>
          </p:cNvSpPr>
          <p:nvPr/>
        </p:nvSpPr>
        <p:spPr bwMode="auto">
          <a:xfrm>
            <a:off x="285563" y="5953125"/>
            <a:ext cx="2032000" cy="36988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FF0000"/>
                </a:solidFill>
                <a:effectLst/>
                <a:uLnTx/>
                <a:uFillTx/>
                <a:latin typeface="华文楷体" pitchFamily="2" charset="-122"/>
                <a:ea typeface="华文楷体" pitchFamily="2" charset="-122"/>
                <a:cs typeface="+mn-cs"/>
              </a:rPr>
              <a:t>消防技能实操训练</a:t>
            </a:r>
          </a:p>
        </p:txBody>
      </p:sp>
      <p:pic>
        <p:nvPicPr>
          <p:cNvPr id="7171" name="Picture 3"/>
          <p:cNvPicPr>
            <a:picLocks noChangeAspect="1" noChangeArrowheads="1"/>
          </p:cNvPicPr>
          <p:nvPr/>
        </p:nvPicPr>
        <p:blipFill>
          <a:blip r:embed="rId6" cstate="print"/>
          <a:srcRect/>
          <a:stretch>
            <a:fillRect/>
          </a:stretch>
        </p:blipFill>
        <p:spPr bwMode="auto">
          <a:xfrm>
            <a:off x="71250" y="881062"/>
            <a:ext cx="2357438" cy="1857375"/>
          </a:xfrm>
          <a:prstGeom prst="rect">
            <a:avLst/>
          </a:prstGeom>
          <a:ln>
            <a:noFill/>
          </a:ln>
          <a:effectLst>
            <a:outerShdw blurRad="292100" dist="139700" dir="2700000" algn="tl" rotWithShape="0">
              <a:srgbClr val="333333">
                <a:alpha val="65000"/>
              </a:srgbClr>
            </a:outerShdw>
          </a:effectLst>
        </p:spPr>
      </p:pic>
      <p:sp>
        <p:nvSpPr>
          <p:cNvPr id="20491" name="TextBox 15"/>
          <p:cNvSpPr txBox="1">
            <a:spLocks noChangeArrowheads="1"/>
          </p:cNvSpPr>
          <p:nvPr/>
        </p:nvSpPr>
        <p:spPr bwMode="auto">
          <a:xfrm>
            <a:off x="571313" y="2166937"/>
            <a:ext cx="1544637" cy="3698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a:ln>
                  <a:noFill/>
                </a:ln>
                <a:solidFill>
                  <a:srgbClr val="FF0000"/>
                </a:solidFill>
                <a:effectLst/>
                <a:uLnTx/>
                <a:uFillTx/>
                <a:latin typeface="华文楷体" pitchFamily="2" charset="-122"/>
                <a:ea typeface="华文楷体" pitchFamily="2" charset="-122"/>
                <a:cs typeface="+mn-cs"/>
              </a:rPr>
              <a:t>培训矩阵</a:t>
            </a:r>
          </a:p>
        </p:txBody>
      </p:sp>
      <p:pic>
        <p:nvPicPr>
          <p:cNvPr id="20492" name="Picture 4" descr="C:\Users\zhanglizhao\Desktop\图片3.png"/>
          <p:cNvPicPr>
            <a:picLocks noChangeArrowheads="1"/>
          </p:cNvPicPr>
          <p:nvPr/>
        </p:nvPicPr>
        <p:blipFill>
          <a:blip r:embed="rId7" cstate="print"/>
          <a:srcRect r="-352"/>
          <a:stretch>
            <a:fillRect/>
          </a:stretch>
        </p:blipFill>
        <p:spPr bwMode="auto">
          <a:xfrm>
            <a:off x="361950" y="881062"/>
            <a:ext cx="8461375" cy="71438"/>
          </a:xfrm>
          <a:prstGeom prst="rect">
            <a:avLst/>
          </a:prstGeom>
          <a:noFill/>
          <a:ln w="9525">
            <a:noFill/>
            <a:miter lim="800000"/>
            <a:headEnd/>
            <a:tailEnd/>
          </a:ln>
        </p:spPr>
      </p:pic>
      <p:sp>
        <p:nvSpPr>
          <p:cNvPr id="20493" name="矩形 5"/>
          <p:cNvSpPr>
            <a:spLocks noChangeArrowheads="1"/>
          </p:cNvSpPr>
          <p:nvPr/>
        </p:nvSpPr>
        <p:spPr bwMode="auto">
          <a:xfrm>
            <a:off x="2413000" y="881062"/>
            <a:ext cx="4237038" cy="5493812"/>
          </a:xfrm>
          <a:prstGeom prst="rect">
            <a:avLst/>
          </a:prstGeom>
          <a:noFill/>
          <a:ln w="9525">
            <a:noFill/>
            <a:miter lim="800000"/>
            <a:headEnd/>
            <a:tailEnd/>
          </a:ln>
        </p:spPr>
        <p:txBody>
          <a:bodyPr>
            <a:spAutoFit/>
          </a:bodyPr>
          <a:lstStyle/>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制定</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培训矩阵</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全员、个性化</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安排专业化培训。</a:t>
            </a:r>
            <a:endPar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各部门每月开展内部安全学习活动。</a:t>
            </a:r>
            <a:endPar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每年</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举办</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主题运动会和“</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119</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”消防日活动、班组安全技能大比武等专项活动</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，作为</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教育培训和安全文化</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建设重要</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平台。</a:t>
            </a:r>
            <a:endPar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endParaRP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利用公司办公平台、手机微信群、公司微信公众号等，适时发布事故案例和安全学习材料。</a:t>
            </a: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通过中化集团</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在线微课堂，要求全员在线学习安全专业和管理</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知识；与</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兄弟企业分享良好安全实践。</a:t>
            </a:r>
          </a:p>
        </p:txBody>
      </p:sp>
      <p:pic>
        <p:nvPicPr>
          <p:cNvPr id="20494" name="Picture 2" descr="C:\Documents and Settings\Administrator\桌面\石油中心技能大比武照片\QQ图片20160510094218（大比武照片）.jpg"/>
          <p:cNvPicPr>
            <a:picLocks noChangeAspect="1" noChangeArrowheads="1"/>
          </p:cNvPicPr>
          <p:nvPr/>
        </p:nvPicPr>
        <p:blipFill>
          <a:blip r:embed="rId8" cstate="print"/>
          <a:srcRect/>
          <a:stretch>
            <a:fillRect/>
          </a:stretch>
        </p:blipFill>
        <p:spPr bwMode="auto">
          <a:xfrm>
            <a:off x="6659563" y="941696"/>
            <a:ext cx="2384425" cy="1787856"/>
          </a:xfrm>
          <a:prstGeom prst="rect">
            <a:avLst/>
          </a:prstGeom>
          <a:noFill/>
          <a:ln w="9525">
            <a:noFill/>
            <a:miter lim="800000"/>
            <a:headEnd/>
            <a:tailEnd/>
          </a:ln>
        </p:spPr>
      </p:pic>
      <p:sp>
        <p:nvSpPr>
          <p:cNvPr id="18" name="TextBox 16"/>
          <p:cNvSpPr txBox="1">
            <a:spLocks noChangeArrowheads="1"/>
          </p:cNvSpPr>
          <p:nvPr/>
        </p:nvSpPr>
        <p:spPr bwMode="auto">
          <a:xfrm>
            <a:off x="7295890" y="2231125"/>
            <a:ext cx="133882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华文楷体" pitchFamily="2" charset="-122"/>
                <a:ea typeface="华文楷体" pitchFamily="2" charset="-122"/>
                <a:cs typeface="+mn-cs"/>
              </a:rPr>
              <a:t>技能大比武</a:t>
            </a:r>
          </a:p>
        </p:txBody>
      </p:sp>
      <p:sp>
        <p:nvSpPr>
          <p:cNvPr id="19"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a:t>
            </a:r>
            <a:r>
              <a:rPr kumimoji="0" lang="zh-CN" altLang="en-US" sz="2400" b="1" i="0" u="none" strike="noStrike" kern="0" cap="none" spc="0" normalizeH="0" baseline="0" noProof="0" dirty="0">
                <a:ln>
                  <a:noFill/>
                </a:ln>
                <a:solidFill>
                  <a:srgbClr val="333333"/>
                </a:solidFill>
                <a:effectLst/>
                <a:uLnTx/>
                <a:uFillTx/>
                <a:latin typeface="Arial"/>
                <a:ea typeface="华文细黑" pitchFamily="2" charset="-122"/>
                <a:cs typeface="+mn-cs"/>
              </a:rPr>
              <a:t>三</a:t>
            </a: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a:t>
            </a:r>
            <a:r>
              <a:rPr kumimoji="0" lang="en-US" altLang="zh-CN"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HSE</a:t>
            </a: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教育、培训</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Tree>
    <p:extLst>
      <p:ext uri="{BB962C8B-B14F-4D97-AF65-F5344CB8AC3E}">
        <p14:creationId xmlns:p14="http://schemas.microsoft.com/office/powerpoint/2010/main" val="37614161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C:\Users\zhanglizhao\Desktop\图片3.png"/>
          <p:cNvPicPr>
            <a:picLocks noChangeArrowheads="1"/>
          </p:cNvPicPr>
          <p:nvPr/>
        </p:nvPicPr>
        <p:blipFill>
          <a:blip r:embed="rId2" cstate="print"/>
          <a:srcRect r="-352"/>
          <a:stretch>
            <a:fillRect/>
          </a:stretch>
        </p:blipFill>
        <p:spPr bwMode="auto">
          <a:xfrm>
            <a:off x="361950" y="857250"/>
            <a:ext cx="8461375" cy="71438"/>
          </a:xfrm>
          <a:prstGeom prst="rect">
            <a:avLst/>
          </a:prstGeom>
          <a:noFill/>
          <a:ln w="9525">
            <a:noFill/>
            <a:miter lim="800000"/>
            <a:headEnd/>
            <a:tailEnd/>
          </a:ln>
        </p:spPr>
      </p:pic>
      <p:sp>
        <p:nvSpPr>
          <p:cNvPr id="15" name="TextBox 14"/>
          <p:cNvSpPr txBox="1"/>
          <p:nvPr/>
        </p:nvSpPr>
        <p:spPr>
          <a:xfrm>
            <a:off x="0" y="908050"/>
            <a:ext cx="6335713" cy="5570756"/>
          </a:xfrm>
          <a:prstGeom prst="rect">
            <a:avLst/>
          </a:prstGeom>
          <a:noFill/>
        </p:spPr>
        <p:txBody>
          <a:bodyPr>
            <a:spAutoFit/>
          </a:bodyPr>
          <a:lstStyle/>
          <a:p>
            <a:pPr marL="535305" marR="0" lvl="0" indent="-262255" algn="l" defTabSz="914400" rtl="0" eaLnBrk="1" fontAlgn="base" latinLnBrk="0" hangingPunct="1">
              <a:lnSpc>
                <a:spcPct val="150000"/>
              </a:lnSpc>
              <a:spcBef>
                <a:spcPct val="0"/>
              </a:spcBef>
              <a:spcAft>
                <a:spcPts val="0"/>
              </a:spcAft>
              <a:buClr>
                <a:srgbClr val="FF0000"/>
              </a:buClr>
              <a:buSzTx/>
              <a:buFont typeface="Wingdings" pitchFamily="2" charset="2"/>
              <a:buChar char="l"/>
              <a:tabLst/>
              <a:defRPr/>
            </a:pPr>
            <a:r>
              <a:rPr kumimoji="0" lang="zh-CN" altLang="en-US" sz="1800" b="1" i="0" u="none" strike="noStrike" kern="1200" cap="none" spc="0" normalizeH="0" baseline="0" noProof="1">
                <a:ln>
                  <a:noFill/>
                </a:ln>
                <a:solidFill>
                  <a:srgbClr val="0033CC"/>
                </a:solidFill>
                <a:effectLst/>
                <a:uLnTx/>
                <a:uFillTx/>
                <a:latin typeface="华文楷体" pitchFamily="2" charset="-122"/>
                <a:ea typeface="华文楷体" pitchFamily="2" charset="-122"/>
                <a:cs typeface="+mn-cs"/>
              </a:rPr>
              <a:t>有感领导、直线责任和属地管理</a:t>
            </a:r>
          </a:p>
          <a:p>
            <a:pPr marL="723900" marR="0" lvl="0" indent="-192405" algn="l" defTabSz="914400" rtl="0" eaLnBrk="1" fontAlgn="base" latinLnBrk="0" hangingPunct="1">
              <a:lnSpc>
                <a:spcPct val="150000"/>
              </a:lnSpc>
              <a:spcBef>
                <a:spcPct val="0"/>
              </a:spcBef>
              <a:spcAft>
                <a:spcPct val="0"/>
              </a:spcAft>
              <a:buClrTx/>
              <a:buSzTx/>
              <a:buFontTx/>
              <a:buNone/>
              <a:tabLst/>
              <a:defRPr/>
            </a:pP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按月</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sym typeface="+mn-ea"/>
              </a:rPr>
              <a:t>在经办会通报，并公示</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公司</a:t>
            </a: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委员会成员的</a:t>
            </a: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行动计划执行情况，接受全员监督。</a:t>
            </a:r>
          </a:p>
          <a:p>
            <a:pPr marL="723900" marR="0" lvl="0" indent="-192405" algn="l" defTabSz="914400" rtl="0" eaLnBrk="1" fontAlgn="base" latinLnBrk="0" hangingPunct="1">
              <a:lnSpc>
                <a:spcPct val="150000"/>
              </a:lnSpc>
              <a:spcBef>
                <a:spcPct val="0"/>
              </a:spcBef>
              <a:spcAft>
                <a:spcPct val="0"/>
              </a:spcAft>
              <a:buClrTx/>
              <a:buSzTx/>
              <a:buFontTx/>
              <a:buNone/>
              <a:tabLst/>
              <a:defRPr/>
            </a:pP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公司管理层每月一次组织或参加基层安全活动。</a:t>
            </a:r>
          </a:p>
          <a:p>
            <a:pPr marL="723900" marR="0" lvl="0" indent="-192405" algn="l" defTabSz="914400" rtl="0" eaLnBrk="1" fontAlgn="base" latinLnBrk="0" hangingPunct="1">
              <a:lnSpc>
                <a:spcPct val="150000"/>
              </a:lnSpc>
              <a:spcBef>
                <a:spcPct val="0"/>
              </a:spcBef>
              <a:spcAft>
                <a:spcPct val="0"/>
              </a:spcAft>
              <a:buClrTx/>
              <a:buSzTx/>
              <a:buFontTx/>
              <a:buNone/>
              <a:tabLst/>
              <a:defRPr/>
            </a:pP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建立“属地责任牌”，逐级明确属地分区和责任。</a:t>
            </a:r>
          </a:p>
          <a:p>
            <a:pPr marL="535305" marR="0" lvl="0" indent="-262255"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1">
                <a:ln>
                  <a:noFill/>
                </a:ln>
                <a:solidFill>
                  <a:srgbClr val="0033CC"/>
                </a:solidFill>
                <a:effectLst/>
                <a:uLnTx/>
                <a:uFillTx/>
                <a:latin typeface="华文楷体" pitchFamily="2" charset="-122"/>
                <a:ea typeface="华文楷体" pitchFamily="2" charset="-122"/>
                <a:cs typeface="+mn-cs"/>
              </a:rPr>
              <a:t>常态化安全分享</a:t>
            </a:r>
          </a:p>
          <a:p>
            <a:pPr marL="723900" marR="0" lvl="0" indent="-192405" algn="l" defTabSz="914400" rtl="0" eaLnBrk="1" fontAlgn="base" latinLnBrk="0" hangingPunct="1">
              <a:lnSpc>
                <a:spcPct val="150000"/>
              </a:lnSpc>
              <a:spcBef>
                <a:spcPct val="0"/>
              </a:spcBef>
              <a:spcAft>
                <a:spcPct val="0"/>
              </a:spcAft>
              <a:buClrTx/>
              <a:buSzTx/>
              <a:buFontTx/>
              <a:buNone/>
              <a:tabLst/>
              <a:defRPr/>
            </a:pP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经办会、</a:t>
            </a: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委员会、委管运行管理委员会等会议开始前，安排</a:t>
            </a: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5</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分钟安全分享。</a:t>
            </a:r>
          </a:p>
          <a:p>
            <a:pPr marL="723900" marR="0" lvl="0" indent="-192405" algn="l" defTabSz="914400" rtl="0" eaLnBrk="1" fontAlgn="base" latinLnBrk="0" hangingPunct="1">
              <a:lnSpc>
                <a:spcPct val="150000"/>
              </a:lnSpc>
              <a:spcBef>
                <a:spcPct val="0"/>
              </a:spcBef>
              <a:spcAft>
                <a:spcPct val="0"/>
              </a:spcAft>
              <a:buClrTx/>
              <a:buSzTx/>
              <a:buFontTx/>
              <a:buNone/>
              <a:tabLst/>
              <a:defRPr/>
            </a:pP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在公司</a:t>
            </a: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OA</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系统</a:t>
            </a:r>
            <a:r>
              <a:rPr kumimoji="0" lang="zh-CN" altLang="en-US"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cs"/>
              </a:rPr>
              <a:t>发布事故</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案例、公司未遂事故案例。</a:t>
            </a:r>
          </a:p>
          <a:p>
            <a:pPr marL="535305" marR="0" lvl="0" indent="-262255" algn="l" defTabSz="914400" rtl="0" eaLnBrk="1" fontAlgn="base" latinLnBrk="0" hangingPunct="1">
              <a:lnSpc>
                <a:spcPct val="150000"/>
              </a:lnSpc>
              <a:spcBef>
                <a:spcPct val="0"/>
              </a:spcBef>
              <a:spcAft>
                <a:spcPts val="600"/>
              </a:spcAft>
              <a:buClr>
                <a:srgbClr val="FF0000"/>
              </a:buClr>
              <a:buSzTx/>
              <a:buFont typeface="Wingdings" pitchFamily="2" charset="2"/>
              <a:buChar char="l"/>
              <a:tabLst/>
              <a:defRPr/>
            </a:pPr>
            <a:r>
              <a:rPr kumimoji="0" lang="en-US" altLang="zh-CN" sz="1800" b="1" i="0" u="none" strike="noStrike" kern="1200" cap="none" spc="0" normalizeH="0" baseline="0" noProof="1">
                <a:ln>
                  <a:noFill/>
                </a:ln>
                <a:solidFill>
                  <a:srgbClr val="0033CC"/>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1">
                <a:ln>
                  <a:noFill/>
                </a:ln>
                <a:solidFill>
                  <a:srgbClr val="0033CC"/>
                </a:solidFill>
                <a:effectLst/>
                <a:uLnTx/>
                <a:uFillTx/>
                <a:latin typeface="华文楷体" pitchFamily="2" charset="-122"/>
                <a:ea typeface="华文楷体" pitchFamily="2" charset="-122"/>
                <a:cs typeface="+mn-cs"/>
              </a:rPr>
              <a:t>行为观察活动</a:t>
            </a:r>
          </a:p>
          <a:p>
            <a:pPr marL="723900" marR="0" lvl="0" indent="-192405" algn="l" defTabSz="914400" rtl="0" eaLnBrk="1" fontAlgn="base" latinLnBrk="0" hangingPunct="1">
              <a:lnSpc>
                <a:spcPct val="150000"/>
              </a:lnSpc>
              <a:spcBef>
                <a:spcPct val="0"/>
              </a:spcBef>
              <a:spcAft>
                <a:spcPct val="0"/>
              </a:spcAft>
              <a:buClrTx/>
              <a:buSzTx/>
              <a:buFontTx/>
              <a:buNone/>
              <a:tabLst/>
              <a:defRPr/>
            </a:pP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全员推广</a:t>
            </a: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rPr>
              <a:t>行为观察，固化和推广良好的安全行为习惯，及时发现和制止不安全行为和习惯。</a:t>
            </a:r>
          </a:p>
          <a:p>
            <a:pPr marL="723900" marR="0" lvl="0" indent="-192405" algn="l" defTabSz="914400" rtl="0" eaLnBrk="1" fontAlgn="base" latinLnBrk="0" hangingPunct="1">
              <a:lnSpc>
                <a:spcPct val="150000"/>
              </a:lnSpc>
              <a:spcBef>
                <a:spcPct val="0"/>
              </a:spcBef>
              <a:spcAft>
                <a:spcPct val="0"/>
              </a:spcAft>
              <a:buClrTx/>
              <a:buSzTx/>
              <a:buFontTx/>
              <a:buNone/>
              <a:tabLst/>
              <a:defRPr/>
            </a:pP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sym typeface="+mn-ea"/>
              </a:rPr>
              <a:t>+ </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sym typeface="+mn-ea"/>
              </a:rPr>
              <a:t>每月评选优秀</a:t>
            </a:r>
            <a:r>
              <a:rPr kumimoji="0" lang="en-US" altLang="zh-CN"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sym typeface="+mn-ea"/>
              </a:rPr>
              <a:t>HSE</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sym typeface="+mn-ea"/>
              </a:rPr>
              <a:t>行为观察</a:t>
            </a:r>
            <a:r>
              <a:rPr kumimoji="0" lang="zh-CN" altLang="en-US" sz="1800" b="1" i="0" u="none" strike="noStrike" kern="1200" cap="none" spc="0" normalizeH="0" baseline="0" noProof="1" smtClean="0">
                <a:ln>
                  <a:noFill/>
                </a:ln>
                <a:solidFill>
                  <a:srgbClr val="333333"/>
                </a:solidFill>
                <a:effectLst/>
                <a:uLnTx/>
                <a:uFillTx/>
                <a:latin typeface="华文楷体" pitchFamily="2" charset="-122"/>
                <a:ea typeface="华文楷体" pitchFamily="2" charset="-122"/>
                <a:cs typeface="+mn-cs"/>
                <a:sym typeface="+mn-ea"/>
              </a:rPr>
              <a:t>，及时</a:t>
            </a:r>
            <a:r>
              <a:rPr kumimoji="0" lang="zh-CN" altLang="en-US" sz="1800" b="1" i="0" u="none" strike="noStrike" kern="1200" cap="none" spc="0" normalizeH="0" baseline="0" noProof="1">
                <a:ln>
                  <a:noFill/>
                </a:ln>
                <a:solidFill>
                  <a:srgbClr val="333333"/>
                </a:solidFill>
                <a:effectLst/>
                <a:uLnTx/>
                <a:uFillTx/>
                <a:latin typeface="华文楷体" pitchFamily="2" charset="-122"/>
                <a:ea typeface="华文楷体" pitchFamily="2" charset="-122"/>
                <a:cs typeface="+mn-cs"/>
                <a:sym typeface="+mn-ea"/>
              </a:rPr>
              <a:t>给予奖励。</a:t>
            </a:r>
          </a:p>
        </p:txBody>
      </p:sp>
      <p:pic>
        <p:nvPicPr>
          <p:cNvPr id="21509" name="Picture 1" descr="C:\Documents and Settings\0\My Documents\Tencent Files\652091850\FileRecv\MobileFile\IMG_20160519_152531.jpg"/>
          <p:cNvPicPr>
            <a:picLocks noChangeAspect="1" noChangeArrowheads="1"/>
          </p:cNvPicPr>
          <p:nvPr/>
        </p:nvPicPr>
        <p:blipFill>
          <a:blip r:embed="rId3" cstate="print"/>
          <a:srcRect/>
          <a:stretch>
            <a:fillRect/>
          </a:stretch>
        </p:blipFill>
        <p:spPr bwMode="auto">
          <a:xfrm>
            <a:off x="6171750" y="3933825"/>
            <a:ext cx="2851150" cy="2443163"/>
          </a:xfrm>
          <a:prstGeom prst="rect">
            <a:avLst/>
          </a:prstGeom>
          <a:noFill/>
          <a:ln w="9525">
            <a:noFill/>
            <a:miter lim="800000"/>
            <a:headEnd/>
            <a:tailEnd/>
          </a:ln>
        </p:spPr>
      </p:pic>
      <p:sp>
        <p:nvSpPr>
          <p:cNvPr id="9"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（四）行为安全</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pic>
        <p:nvPicPr>
          <p:cNvPr id="2" name="图片 1"/>
          <p:cNvPicPr>
            <a:picLocks noChangeAspect="1"/>
          </p:cNvPicPr>
          <p:nvPr/>
        </p:nvPicPr>
        <p:blipFill>
          <a:blip r:embed="rId4" cstate="print"/>
          <a:stretch>
            <a:fillRect/>
          </a:stretch>
        </p:blipFill>
        <p:spPr>
          <a:xfrm>
            <a:off x="6171750" y="1135063"/>
            <a:ext cx="2851150" cy="2657475"/>
          </a:xfrm>
          <a:prstGeom prst="rect">
            <a:avLst/>
          </a:prstGeom>
        </p:spPr>
      </p:pic>
    </p:spTree>
    <p:extLst>
      <p:ext uri="{BB962C8B-B14F-4D97-AF65-F5344CB8AC3E}">
        <p14:creationId xmlns:p14="http://schemas.microsoft.com/office/powerpoint/2010/main" val="25162896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5"/>
          <p:cNvSpPr>
            <a:spLocks noChangeArrowheads="1"/>
          </p:cNvSpPr>
          <p:nvPr/>
        </p:nvSpPr>
        <p:spPr bwMode="auto">
          <a:xfrm>
            <a:off x="232013" y="908050"/>
            <a:ext cx="8588138" cy="3077766"/>
          </a:xfrm>
          <a:prstGeom prst="rect">
            <a:avLst/>
          </a:prstGeom>
          <a:noFill/>
          <a:ln w="9525">
            <a:noFill/>
            <a:miter lim="800000"/>
            <a:headEnd/>
            <a:tailEnd/>
          </a:ln>
        </p:spPr>
        <p:txBody>
          <a:bodyPr wrap="square">
            <a:spAutoFit/>
          </a:bodyPr>
          <a:lstStyle/>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rPr>
              <a:t>标准化</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rPr>
              <a:t>样板</a:t>
            </a: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rPr>
              <a:t>工地。</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根据施工进度和施工内容，组织承包商开展标准化样板工地</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建设，如，储</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罐桩基</a:t>
            </a:r>
            <a:r>
              <a:rPr kumimoji="0" lang="en-US"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标准化、安装</a:t>
            </a:r>
            <a:r>
              <a:rPr kumimoji="0" lang="en-US"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标准化和防腐</a:t>
            </a:r>
            <a:r>
              <a:rPr kumimoji="0" lang="en-US"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标准化等专项活动，提升了现场文明施工水平。通过施工单位之间观摩学习，</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树立典型</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促进承包商</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安全管理水平的整体提升。</a:t>
            </a:r>
          </a:p>
          <a:p>
            <a:pPr marL="273050" marR="0" lvl="0" indent="-273050" algn="l" defTabSz="914400" rtl="0" eaLnBrk="1" fontAlgn="base" latinLnBrk="0" hangingPunct="1">
              <a:lnSpc>
                <a:spcPct val="150000"/>
              </a:lnSpc>
              <a:spcBef>
                <a:spcPts val="60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rPr>
              <a:t>班组</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rPr>
              <a:t>立功</a:t>
            </a: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rPr>
              <a:t>竞赛。</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根据不同施工阶段的特点调整立功竞赛方案，组织施工单位开展以</a:t>
            </a:r>
            <a:r>
              <a:rPr kumimoji="0" lang="en-US"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活动为主题的立功竞赛活动。每次活动，前有策划，后有总结，并奖励先进个人和班组，促进了工地形成“比、学、赶、帮、超”的良好安全氛围。</a:t>
            </a:r>
          </a:p>
        </p:txBody>
      </p:sp>
      <p:grpSp>
        <p:nvGrpSpPr>
          <p:cNvPr id="2" name="组合 34"/>
          <p:cNvGrpSpPr/>
          <p:nvPr/>
        </p:nvGrpSpPr>
        <p:grpSpPr>
          <a:xfrm>
            <a:off x="444500" y="4437060"/>
            <a:ext cx="8591550" cy="1800225"/>
            <a:chOff x="417301" y="3182333"/>
            <a:chExt cx="8590880" cy="1799875"/>
          </a:xfrm>
        </p:grpSpPr>
        <p:pic>
          <p:nvPicPr>
            <p:cNvPr id="7" name="Picture 5" descr="DSC_0164"/>
            <p:cNvPicPr>
              <a:picLocks noChangeAspect="1" noChangeArrowheads="1"/>
            </p:cNvPicPr>
            <p:nvPr/>
          </p:nvPicPr>
          <p:blipFill>
            <a:blip r:embed="rId2" cstate="email"/>
            <a:srcRect/>
            <a:stretch>
              <a:fillRect/>
            </a:stretch>
          </p:blipFill>
          <p:spPr bwMode="auto">
            <a:xfrm>
              <a:off x="417301" y="3182334"/>
              <a:ext cx="2182944" cy="17735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5" descr="C:\Documents and Settings\Administrator\桌面\新建文件夹 (2)\IMG_20150325_102746.jpg"/>
            <p:cNvPicPr>
              <a:picLocks noChangeAspect="1" noChangeArrowheads="1"/>
            </p:cNvPicPr>
            <p:nvPr/>
          </p:nvPicPr>
          <p:blipFill>
            <a:blip r:embed="rId3" cstate="email"/>
            <a:srcRect/>
            <a:stretch>
              <a:fillRect/>
            </a:stretch>
          </p:blipFill>
          <p:spPr bwMode="auto">
            <a:xfrm>
              <a:off x="2569540" y="3182333"/>
              <a:ext cx="2212860" cy="177965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descr="DSCI0610"/>
            <p:cNvPicPr>
              <a:picLocks noChangeAspect="1" noChangeArrowheads="1"/>
            </p:cNvPicPr>
            <p:nvPr/>
          </p:nvPicPr>
          <p:blipFill>
            <a:blip r:embed="rId4" cstate="email"/>
            <a:srcRect/>
            <a:stretch>
              <a:fillRect/>
            </a:stretch>
          </p:blipFill>
          <p:spPr bwMode="auto">
            <a:xfrm>
              <a:off x="4682840" y="3182334"/>
              <a:ext cx="2249108" cy="17998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3" descr="C:\Users\lenovo\Desktop\20150416-22\SAM_1488.JPGSAM_1488"/>
            <p:cNvPicPr>
              <a:picLocks noChangeAspect="1" noChangeArrowheads="1"/>
            </p:cNvPicPr>
            <p:nvPr/>
          </p:nvPicPr>
          <p:blipFill>
            <a:blip r:embed="rId5" cstate="email"/>
            <a:srcRect/>
            <a:stretch>
              <a:fillRect/>
            </a:stretch>
          </p:blipFill>
          <p:spPr bwMode="auto">
            <a:xfrm>
              <a:off x="6992201" y="3182333"/>
              <a:ext cx="2015980" cy="17998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1"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（五）对承包商的</a:t>
            </a:r>
            <a:r>
              <a:rPr kumimoji="0" lang="en-US" altLang="zh-CN"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HSE</a:t>
            </a: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管理</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Tree>
    <p:extLst>
      <p:ext uri="{BB962C8B-B14F-4D97-AF65-F5344CB8AC3E}">
        <p14:creationId xmlns:p14="http://schemas.microsoft.com/office/powerpoint/2010/main" val="333959249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5"/>
          <p:cNvSpPr>
            <a:spLocks noChangeArrowheads="1"/>
          </p:cNvSpPr>
          <p:nvPr/>
        </p:nvSpPr>
        <p:spPr bwMode="auto">
          <a:xfrm>
            <a:off x="218364" y="908050"/>
            <a:ext cx="8752599" cy="3795713"/>
          </a:xfrm>
          <a:prstGeom prst="rect">
            <a:avLst/>
          </a:prstGeom>
          <a:noFill/>
          <a:ln w="9525">
            <a:noFill/>
            <a:miter lim="800000"/>
            <a:headEnd/>
            <a:tailEnd/>
          </a:ln>
        </p:spPr>
        <p:txBody>
          <a:bodyPr wrap="square">
            <a:spAutoFit/>
          </a:bodyPr>
          <a:lstStyle/>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合同</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中设立</a:t>
            </a:r>
            <a:r>
              <a:rPr kumimoji="0" lang="en-US" altLang="zh-CN"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HSE</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绩效激励金，</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rPr>
              <a:t>每月考核工地</a:t>
            </a:r>
            <a:r>
              <a:rPr kumimoji="0" lang="en-US"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rPr>
              <a:t>绩效。</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公司、监理、承包商组成</a:t>
            </a:r>
            <a:r>
              <a:rPr kumimoji="0" lang="en-US"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绩效考核小组，每月根据工地情况考核各单位</a:t>
            </a:r>
            <a:r>
              <a:rPr kumimoji="0" lang="en-US"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绩效，考核小组</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明确问题限时</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整改要求，记录值得推广和借鉴的经验；根据考核得分和当月工程进度款确定当月</a:t>
            </a:r>
            <a:r>
              <a:rPr kumimoji="0" lang="en-US"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绩效激励金，激励和鞭策参建单位开展</a:t>
            </a:r>
            <a:r>
              <a:rPr kumimoji="0" lang="en-US"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HSE</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工作和文明施工。</a:t>
            </a:r>
            <a:endPar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rPr>
              <a:t>利用微信平台提高沟通效率。</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为了解决项目管理中层级多、参建单位多、管理点多面广造成的沟通不畅、信息传递</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失真等问题</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在符合保密要求的前提下，组建“建设者”和专项施工微信群，公司项目管理人员和参建单位百余名管理人员加入。发现问题后，及时发送信息，及时明确责任人，责任人第一时间安排整改，明显提高了问题发现和整改效率。</a:t>
            </a:r>
          </a:p>
        </p:txBody>
      </p:sp>
      <p:pic>
        <p:nvPicPr>
          <p:cNvPr id="10" name="图片 60"/>
          <p:cNvPicPr>
            <a:picLocks noChangeAspect="1" noChangeArrowheads="1"/>
          </p:cNvPicPr>
          <p:nvPr/>
        </p:nvPicPr>
        <p:blipFill>
          <a:blip r:embed="rId2" cstate="email"/>
          <a:srcRect/>
          <a:stretch>
            <a:fillRect/>
          </a:stretch>
        </p:blipFill>
        <p:spPr bwMode="auto">
          <a:xfrm>
            <a:off x="4678877" y="4680520"/>
            <a:ext cx="2314332" cy="169673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9"/>
          <p:cNvPicPr>
            <a:picLocks noChangeAspect="1" noChangeArrowheads="1"/>
          </p:cNvPicPr>
          <p:nvPr/>
        </p:nvPicPr>
        <p:blipFill>
          <a:blip r:embed="rId3" cstate="email"/>
          <a:srcRect/>
          <a:stretch>
            <a:fillRect/>
          </a:stretch>
        </p:blipFill>
        <p:spPr bwMode="auto">
          <a:xfrm>
            <a:off x="2545777" y="4680521"/>
            <a:ext cx="2242248" cy="168104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2"/>
          <p:cNvPicPr>
            <a:picLocks noChangeAspect="1" noChangeArrowheads="1"/>
          </p:cNvPicPr>
          <p:nvPr/>
        </p:nvPicPr>
        <p:blipFill>
          <a:blip r:embed="rId4" cstate="email"/>
          <a:srcRect/>
          <a:stretch>
            <a:fillRect/>
          </a:stretch>
        </p:blipFill>
        <p:spPr bwMode="auto">
          <a:xfrm>
            <a:off x="467544" y="4691968"/>
            <a:ext cx="2232248" cy="167854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4"/>
          <p:cNvPicPr>
            <a:picLocks noChangeAspect="1" noChangeArrowheads="1"/>
          </p:cNvPicPr>
          <p:nvPr/>
        </p:nvPicPr>
        <p:blipFill>
          <a:blip r:embed="rId5" cstate="email"/>
          <a:srcRect/>
          <a:stretch>
            <a:fillRect/>
          </a:stretch>
        </p:blipFill>
        <p:spPr bwMode="auto">
          <a:xfrm>
            <a:off x="6732239" y="4688526"/>
            <a:ext cx="2253661" cy="172018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（五）对承包商的</a:t>
            </a:r>
            <a:r>
              <a:rPr kumimoji="0" lang="en-US" altLang="zh-CN"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HSE</a:t>
            </a: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管理</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Tree>
    <p:extLst>
      <p:ext uri="{BB962C8B-B14F-4D97-AF65-F5344CB8AC3E}">
        <p14:creationId xmlns:p14="http://schemas.microsoft.com/office/powerpoint/2010/main" val="25979617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5" name="AutoShape 96"/>
          <p:cNvSpPr>
            <a:spLocks noChangeArrowheads="1"/>
          </p:cNvSpPr>
          <p:nvPr/>
        </p:nvSpPr>
        <p:spPr bwMode="auto">
          <a:xfrm>
            <a:off x="539750" y="1557338"/>
            <a:ext cx="1892300" cy="476250"/>
          </a:xfrm>
          <a:prstGeom prst="roundRect">
            <a:avLst>
              <a:gd name="adj" fmla="val 50000"/>
            </a:avLst>
          </a:prstGeom>
          <a:solidFill>
            <a:schemeClr val="accent2">
              <a:lumMod val="75000"/>
            </a:schemeClr>
          </a:solidFill>
          <a:ln w="28575">
            <a:solidFill>
              <a:schemeClr val="tx2"/>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华文楷体" pitchFamily="2" charset="-122"/>
                <a:ea typeface="华文楷体" pitchFamily="2" charset="-122"/>
                <a:cs typeface="+mn-cs"/>
              </a:rPr>
              <a:t>日常安全检查</a:t>
            </a:r>
            <a:endParaRPr kumimoji="0" lang="en-US" altLang="zh-CN" sz="1800" b="1" i="0" u="none" strike="noStrike" kern="1200" cap="none" spc="0" normalizeH="0" baseline="0" noProof="0" dirty="0">
              <a:ln>
                <a:noFill/>
              </a:ln>
              <a:solidFill>
                <a:srgbClr val="FFFFFF"/>
              </a:solidFill>
              <a:effectLst/>
              <a:uLnTx/>
              <a:uFillTx/>
              <a:latin typeface="华文楷体" pitchFamily="2" charset="-122"/>
              <a:ea typeface="华文楷体" pitchFamily="2" charset="-122"/>
              <a:cs typeface="+mn-cs"/>
            </a:endParaRPr>
          </a:p>
        </p:txBody>
      </p:sp>
      <p:sp>
        <p:nvSpPr>
          <p:cNvPr id="25616" name="AutoShape 97"/>
          <p:cNvSpPr>
            <a:spLocks noChangeArrowheads="1"/>
          </p:cNvSpPr>
          <p:nvPr/>
        </p:nvSpPr>
        <p:spPr bwMode="auto">
          <a:xfrm>
            <a:off x="3573463" y="1571625"/>
            <a:ext cx="1890712" cy="476250"/>
          </a:xfrm>
          <a:prstGeom prst="roundRect">
            <a:avLst>
              <a:gd name="adj" fmla="val 50000"/>
            </a:avLst>
          </a:prstGeom>
          <a:solidFill>
            <a:schemeClr val="accent2">
              <a:lumMod val="75000"/>
            </a:schemeClr>
          </a:solidFill>
          <a:ln w="28575">
            <a:solidFill>
              <a:schemeClr val="tx2"/>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华文楷体" pitchFamily="2" charset="-122"/>
                <a:ea typeface="华文楷体" pitchFamily="2" charset="-122"/>
                <a:cs typeface="+mn-cs"/>
              </a:rPr>
              <a:t>定期安全检查</a:t>
            </a:r>
            <a:endParaRPr kumimoji="0" lang="en-US" altLang="zh-CN" sz="1800" b="1" i="0" u="none" strike="noStrike" kern="1200" cap="none" spc="0" normalizeH="0" baseline="0" noProof="0" dirty="0">
              <a:ln>
                <a:noFill/>
              </a:ln>
              <a:solidFill>
                <a:srgbClr val="FFFFFF"/>
              </a:solidFill>
              <a:effectLst/>
              <a:uLnTx/>
              <a:uFillTx/>
              <a:latin typeface="华文楷体" pitchFamily="2" charset="-122"/>
              <a:ea typeface="华文楷体" pitchFamily="2" charset="-122"/>
              <a:cs typeface="+mn-cs"/>
            </a:endParaRPr>
          </a:p>
        </p:txBody>
      </p:sp>
      <p:sp>
        <p:nvSpPr>
          <p:cNvPr id="22" name="AutoShape 98"/>
          <p:cNvSpPr>
            <a:spLocks noChangeArrowheads="1"/>
          </p:cNvSpPr>
          <p:nvPr/>
        </p:nvSpPr>
        <p:spPr bwMode="gray">
          <a:xfrm>
            <a:off x="6443663" y="1557338"/>
            <a:ext cx="1890712" cy="476250"/>
          </a:xfrm>
          <a:prstGeom prst="roundRect">
            <a:avLst>
              <a:gd name="adj" fmla="val 50000"/>
            </a:avLst>
          </a:prstGeom>
          <a:solidFill>
            <a:schemeClr val="accent1">
              <a:lumMod val="75000"/>
            </a:schemeClr>
          </a:solidFill>
          <a:ln w="28575" algn="ctr">
            <a:solidFill>
              <a:schemeClr val="tx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
                <a:srgbClr val="333333"/>
              </a:buClr>
              <a:buSzTx/>
              <a:buFontTx/>
              <a:buNone/>
              <a:tabLst/>
              <a:defRPr/>
            </a:pPr>
            <a:r>
              <a:rPr kumimoji="0" lang="zh-CN" altLang="en-US" sz="1800" b="1" i="0" u="none" strike="noStrike" kern="1200" cap="none" spc="0" normalizeH="0" baseline="0" noProof="1">
                <a:ln>
                  <a:noFill/>
                </a:ln>
                <a:solidFill>
                  <a:srgbClr val="2A6EDC"/>
                </a:solidFill>
                <a:effectLst/>
                <a:uLnTx/>
                <a:uFillTx/>
                <a:latin typeface="华文楷体" pitchFamily="2" charset="-122"/>
                <a:ea typeface="华文楷体" pitchFamily="2" charset="-122"/>
                <a:cs typeface="+mn-ea"/>
              </a:rPr>
              <a:t>   </a:t>
            </a:r>
            <a:r>
              <a:rPr kumimoji="0" lang="zh-CN" altLang="en-US" sz="1800" b="1" i="0" u="none" strike="noStrike" kern="1200" cap="none" spc="0" normalizeH="0" baseline="0" noProof="1">
                <a:ln>
                  <a:noFill/>
                </a:ln>
                <a:solidFill>
                  <a:srgbClr val="FFFFFF"/>
                </a:solidFill>
                <a:effectLst/>
                <a:uLnTx/>
                <a:uFillTx/>
                <a:latin typeface="华文楷体" pitchFamily="2" charset="-122"/>
                <a:ea typeface="华文楷体" pitchFamily="2" charset="-122"/>
                <a:cs typeface="+mn-ea"/>
              </a:rPr>
              <a:t>专项安全检查</a:t>
            </a:r>
            <a:r>
              <a:rPr kumimoji="0" lang="zh-CN" altLang="en-US" sz="1800" b="1" i="0" u="none" strike="noStrike" kern="1200" cap="none" spc="0" normalizeH="0" baseline="0" noProof="1">
                <a:ln>
                  <a:noFill/>
                </a:ln>
                <a:solidFill>
                  <a:srgbClr val="FFFFFF"/>
                </a:solidFill>
                <a:effectLst>
                  <a:outerShdw blurRad="38100" dist="38100" dir="2700000" algn="tl">
                    <a:srgbClr val="000000"/>
                  </a:outerShdw>
                </a:effectLst>
                <a:uLnTx/>
                <a:uFillTx/>
                <a:latin typeface="华文楷体" pitchFamily="2" charset="-122"/>
                <a:ea typeface="华文楷体" pitchFamily="2" charset="-122"/>
                <a:cs typeface="+mn-ea"/>
              </a:rPr>
              <a:t>    </a:t>
            </a:r>
            <a:endParaRPr kumimoji="0" lang="zh-CN" altLang="en-US" sz="1800" b="1" i="0" u="none" strike="noStrike" kern="1200" cap="none" spc="0" normalizeH="0" baseline="0" noProof="1">
              <a:ln>
                <a:noFill/>
              </a:ln>
              <a:solidFill>
                <a:srgbClr val="FFFFFF"/>
              </a:solidFill>
              <a:effectLst>
                <a:outerShdw blurRad="38100" dist="38100" dir="2700000" algn="tl">
                  <a:srgbClr val="000000"/>
                </a:outerShdw>
              </a:effectLst>
              <a:uLnTx/>
              <a:uFillTx/>
              <a:latin typeface="华文楷体" pitchFamily="2" charset="-122"/>
              <a:ea typeface="华文楷体" pitchFamily="2" charset="-122"/>
              <a:cs typeface="+mn-cs"/>
            </a:endParaRPr>
          </a:p>
        </p:txBody>
      </p:sp>
      <p:sp>
        <p:nvSpPr>
          <p:cNvPr id="25618" name="Text Box 5"/>
          <p:cNvSpPr txBox="1">
            <a:spLocks noChangeArrowheads="1"/>
          </p:cNvSpPr>
          <p:nvPr/>
        </p:nvSpPr>
        <p:spPr bwMode="auto">
          <a:xfrm>
            <a:off x="255611" y="2091355"/>
            <a:ext cx="2542180" cy="3543417"/>
          </a:xfrm>
          <a:prstGeom prst="rect">
            <a:avLst/>
          </a:prstGeom>
          <a:noFill/>
          <a:ln w="9525">
            <a:noFill/>
            <a:miter lim="800000"/>
            <a:headEnd/>
            <a:tailEnd/>
          </a:ln>
        </p:spPr>
        <p:txBody>
          <a:bodyPr wrap="square" lIns="80147" tIns="40074" rIns="80147" bIns="40074">
            <a:spAutoFit/>
          </a:bodyPr>
          <a:lstStyle/>
          <a:p>
            <a:pPr marL="177800" marR="0" lvl="0" indent="-177800" algn="l" defTabSz="914400" rtl="0" eaLnBrk="1" fontAlgn="base" latinLnBrk="0" hangingPunct="1">
              <a:lnSpc>
                <a:spcPct val="125000"/>
              </a:lnSpc>
              <a:spcBef>
                <a:spcPct val="0"/>
              </a:spcBef>
              <a:spcAft>
                <a:spcPct val="0"/>
              </a:spcAft>
              <a:buClr>
                <a:srgbClr val="333333"/>
              </a:buClr>
              <a:buSzPct val="80000"/>
              <a:buFont typeface="Wingdings" pitchFamily="2" charset="2"/>
              <a:buChar char="q"/>
              <a:tabLst/>
              <a:defRPr/>
            </a:pP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生产</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岗位交接班</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检查</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177800" marR="0" lvl="0" indent="-177800" algn="l" defTabSz="914400" rtl="0" eaLnBrk="1" fontAlgn="base" latinLnBrk="0" hangingPunct="1">
              <a:lnSpc>
                <a:spcPct val="125000"/>
              </a:lnSpc>
              <a:spcBef>
                <a:spcPct val="0"/>
              </a:spcBef>
              <a:spcAft>
                <a:spcPct val="0"/>
              </a:spcAft>
              <a:buClr>
                <a:srgbClr val="333333"/>
              </a:buClr>
              <a:buSzPct val="80000"/>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和巡回</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检查；</a:t>
            </a:r>
          </a:p>
          <a:p>
            <a:pPr marL="177800" marR="0" lvl="0" indent="-177800" algn="l" defTabSz="914400" rtl="0" eaLnBrk="1" fontAlgn="base" latinLnBrk="0" hangingPunct="1">
              <a:lnSpc>
                <a:spcPct val="125000"/>
              </a:lnSpc>
              <a:spcBef>
                <a:spcPct val="0"/>
              </a:spcBef>
              <a:spcAft>
                <a:spcPct val="0"/>
              </a:spcAft>
              <a:buClr>
                <a:srgbClr val="333333"/>
              </a:buClr>
              <a:buSzPct val="80000"/>
              <a:buFont typeface="Wingdings" pitchFamily="2" charset="2"/>
              <a:buChar char="q"/>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非生产岗位根据本</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岗 </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177800" marR="0" lvl="0" indent="-177800" algn="l" defTabSz="914400" rtl="0" eaLnBrk="1" fontAlgn="base" latinLnBrk="0" hangingPunct="1">
              <a:lnSpc>
                <a:spcPct val="125000"/>
              </a:lnSpc>
              <a:spcBef>
                <a:spcPct val="0"/>
              </a:spcBef>
              <a:spcAft>
                <a:spcPct val="0"/>
              </a:spcAft>
              <a:buClr>
                <a:srgbClr val="333333"/>
              </a:buClr>
              <a:buSzPct val="80000"/>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位特点</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开展的工作</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前</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177800" marR="0" lvl="0" indent="-177800" algn="l" defTabSz="914400" rtl="0" eaLnBrk="1" fontAlgn="base" latinLnBrk="0" hangingPunct="1">
              <a:lnSpc>
                <a:spcPct val="125000"/>
              </a:lnSpc>
              <a:spcBef>
                <a:spcPct val="0"/>
              </a:spcBef>
              <a:spcAft>
                <a:spcPct val="0"/>
              </a:spcAft>
              <a:buClr>
                <a:srgbClr val="333333"/>
              </a:buClr>
              <a:buSzPct val="80000"/>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和</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工作中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检查</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a:t>
            </a:r>
          </a:p>
          <a:p>
            <a:pPr marL="177800" marR="0" lvl="0" indent="-177800" algn="l" defTabSz="914400" rtl="0" eaLnBrk="1" fontAlgn="base" latinLnBrk="0" hangingPunct="1">
              <a:lnSpc>
                <a:spcPct val="125000"/>
              </a:lnSpc>
              <a:spcBef>
                <a:spcPct val="0"/>
              </a:spcBef>
              <a:spcAft>
                <a:spcPct val="0"/>
              </a:spcAft>
              <a:buClr>
                <a:srgbClr val="333333"/>
              </a:buClr>
              <a:buSzPct val="80000"/>
              <a:buFont typeface="Wingdings" pitchFamily="2" charset="2"/>
              <a:buChar char="q"/>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专职消防队、</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安全员</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177800" marR="0" lvl="0" indent="-177800" algn="l" defTabSz="914400" rtl="0" eaLnBrk="1" fontAlgn="base" latinLnBrk="0" hangingPunct="1">
              <a:lnSpc>
                <a:spcPct val="125000"/>
              </a:lnSpc>
              <a:spcBef>
                <a:spcPct val="0"/>
              </a:spcBef>
              <a:spcAft>
                <a:spcPct val="0"/>
              </a:spcAft>
              <a:buClr>
                <a:srgbClr val="333333"/>
              </a:buClr>
              <a:buSzPct val="80000"/>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和保安</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队员的</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安全 </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177800" marR="0" lvl="0" indent="-177800" algn="l" defTabSz="914400" rtl="0" eaLnBrk="1" fontAlgn="base" latinLnBrk="0" hangingPunct="1">
              <a:lnSpc>
                <a:spcPct val="125000"/>
              </a:lnSpc>
              <a:spcBef>
                <a:spcPct val="0"/>
              </a:spcBef>
              <a:spcAft>
                <a:spcPct val="0"/>
              </a:spcAft>
              <a:buClr>
                <a:srgbClr val="333333"/>
              </a:buClr>
              <a:buSzPct val="80000"/>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巡检</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a:t>
            </a:r>
          </a:p>
          <a:p>
            <a:pPr marL="177800" marR="0" lvl="0" indent="-177800" algn="l" defTabSz="914400" rtl="0" eaLnBrk="1" fontAlgn="base" latinLnBrk="0" hangingPunct="1">
              <a:lnSpc>
                <a:spcPct val="125000"/>
              </a:lnSpc>
              <a:spcBef>
                <a:spcPct val="0"/>
              </a:spcBef>
              <a:spcAft>
                <a:spcPct val="0"/>
              </a:spcAft>
              <a:buClr>
                <a:srgbClr val="333333"/>
              </a:buClr>
              <a:buSzPct val="80000"/>
              <a:buFont typeface="Wingdings" pitchFamily="2" charset="2"/>
              <a:buChar char="q"/>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各级领导和管理</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人员</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177800" marR="0" lvl="0" indent="-177800" algn="l" defTabSz="914400" rtl="0" eaLnBrk="1" fontAlgn="base" latinLnBrk="0" hangingPunct="1">
              <a:lnSpc>
                <a:spcPct val="125000"/>
              </a:lnSpc>
              <a:spcBef>
                <a:spcPct val="0"/>
              </a:spcBef>
              <a:spcAft>
                <a:spcPct val="0"/>
              </a:spcAft>
              <a:buClr>
                <a:srgbClr val="333333"/>
              </a:buClr>
              <a:buSzPct val="80000"/>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日常性</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的安全巡检。</a:t>
            </a:r>
            <a:endPar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endParaRPr>
          </a:p>
        </p:txBody>
      </p:sp>
      <p:sp>
        <p:nvSpPr>
          <p:cNvPr id="25619" name="Text Box 5"/>
          <p:cNvSpPr txBox="1">
            <a:spLocks noChangeArrowheads="1"/>
          </p:cNvSpPr>
          <p:nvPr/>
        </p:nvSpPr>
        <p:spPr bwMode="auto">
          <a:xfrm>
            <a:off x="2920621" y="2106304"/>
            <a:ext cx="3029803" cy="3958915"/>
          </a:xfrm>
          <a:prstGeom prst="rect">
            <a:avLst/>
          </a:prstGeom>
          <a:noFill/>
          <a:ln w="9525">
            <a:noFill/>
            <a:miter lim="800000"/>
            <a:headEnd/>
            <a:tailEnd/>
          </a:ln>
        </p:spPr>
        <p:txBody>
          <a:bodyPr wrap="square" lIns="80147" tIns="40074" rIns="80147" bIns="40074">
            <a:spAutoFit/>
          </a:bodyPr>
          <a:lstStyle/>
          <a:p>
            <a:pPr marL="0" marR="0" lvl="0" indent="0" algn="l" defTabSz="914400" rtl="0" eaLnBrk="1" fontAlgn="base" latinLnBrk="0" hangingPunct="1">
              <a:lnSpc>
                <a:spcPct val="100000"/>
              </a:lnSpc>
              <a:spcBef>
                <a:spcPct val="0"/>
              </a:spcBef>
              <a:spcAft>
                <a:spcPct val="0"/>
              </a:spcAft>
              <a:buClr>
                <a:srgbClr val="333333"/>
              </a:buClr>
              <a:buSzPct val="80000"/>
              <a:buFont typeface="Wingdings" pitchFamily="2" charset="2"/>
              <a:buChar char="q"/>
              <a:tabLst/>
              <a:defRPr/>
            </a:pPr>
            <a:r>
              <a:rPr kumimoji="0" lang="zh-CN"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季节性检查和节前检查：</a:t>
            </a:r>
          </a:p>
          <a:p>
            <a:pPr marL="273050" marR="0" lvl="0" indent="-177800" algn="l" defTabSz="914400" rtl="0" eaLnBrk="1" fontAlgn="base" latinLnBrk="0" hangingPunct="1">
              <a:lnSpc>
                <a:spcPct val="100000"/>
              </a:lnSpc>
              <a:spcBef>
                <a:spcPct val="0"/>
              </a:spcBef>
              <a:spcAft>
                <a:spcPct val="0"/>
              </a:spcAft>
              <a:buClr>
                <a:srgbClr val="333333"/>
              </a:buClr>
              <a:buSzPct val="80000"/>
              <a:buFont typeface="Wingdings" pitchFamily="2" charset="2"/>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春季以防雷、防静电、</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防跑</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漏、防雾、</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防风为</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重点；</a:t>
            </a:r>
          </a:p>
          <a:p>
            <a:pPr marL="273050" marR="0" lvl="0" indent="-177800" algn="l" defTabSz="914400" rtl="0" eaLnBrk="1" fontAlgn="base" latinLnBrk="0" hangingPunct="1">
              <a:lnSpc>
                <a:spcPct val="100000"/>
              </a:lnSpc>
              <a:spcBef>
                <a:spcPct val="0"/>
              </a:spcBef>
              <a:spcAft>
                <a:spcPct val="0"/>
              </a:spcAft>
              <a:buClr>
                <a:srgbClr val="333333"/>
              </a:buClr>
              <a:buSzPct val="80000"/>
              <a:buFont typeface="Wingdings" pitchFamily="2" charset="2"/>
              <a:buNone/>
              <a:tabLst/>
              <a:defRPr/>
            </a:pP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 </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夏季以防暑降温、防台风、防汛、防雷爆、防坍塌为重点；</a:t>
            </a:r>
          </a:p>
          <a:p>
            <a:pPr marL="273050" marR="0" lvl="0" indent="-177800" algn="l" defTabSz="914400" rtl="0" eaLnBrk="1" fontAlgn="base" latinLnBrk="0" hangingPunct="1">
              <a:lnSpc>
                <a:spcPct val="100000"/>
              </a:lnSpc>
              <a:spcBef>
                <a:spcPct val="0"/>
              </a:spcBef>
              <a:spcAft>
                <a:spcPct val="0"/>
              </a:spcAft>
              <a:buClr>
                <a:srgbClr val="333333"/>
              </a:buClr>
              <a:buSzPct val="80000"/>
              <a:buFont typeface="Wingdings" pitchFamily="2" charset="2"/>
              <a:buNone/>
              <a:tabLst/>
              <a:defRPr/>
            </a:pP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 </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秋季以防火、防雷爆、防静电为重点；</a:t>
            </a:r>
          </a:p>
          <a:p>
            <a:pPr marL="273050" marR="0" lvl="0" indent="-177800" algn="l" defTabSz="914400" rtl="0" eaLnBrk="1" fontAlgn="base" latinLnBrk="0" hangingPunct="1">
              <a:lnSpc>
                <a:spcPct val="100000"/>
              </a:lnSpc>
              <a:spcBef>
                <a:spcPct val="0"/>
              </a:spcBef>
              <a:spcAft>
                <a:spcPct val="0"/>
              </a:spcAft>
              <a:buClr>
                <a:srgbClr val="333333"/>
              </a:buClr>
              <a:buSzPct val="80000"/>
              <a:buFont typeface="Wingdings" pitchFamily="2" charset="2"/>
              <a:buNone/>
              <a:tabLst/>
              <a:defRPr/>
            </a:pP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 </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冬季以防火、防爆、防中毒、防冻、防凝、防滑、防静电为重点。</a:t>
            </a:r>
          </a:p>
          <a:p>
            <a:pPr marL="273050" marR="0" lvl="0" indent="-177800" algn="l" defTabSz="914400" rtl="0" eaLnBrk="1" fontAlgn="base" latinLnBrk="0" hangingPunct="1">
              <a:lnSpc>
                <a:spcPct val="100000"/>
              </a:lnSpc>
              <a:spcBef>
                <a:spcPct val="0"/>
              </a:spcBef>
              <a:spcAft>
                <a:spcPct val="0"/>
              </a:spcAft>
              <a:buClr>
                <a:srgbClr val="333333"/>
              </a:buClr>
              <a:buSzPct val="80000"/>
              <a:buFont typeface="Wingdings" pitchFamily="2" charset="2"/>
              <a:buNone/>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a:t>
            </a: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春节、五一、国庆等节日前检查。</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altLang="zh-CN" sz="1800" b="1" i="0" u="none" strike="noStrike" kern="1200" cap="none" spc="0" normalizeH="0" baseline="0" noProof="0" dirty="0">
              <a:ln>
                <a:noFill/>
              </a:ln>
              <a:solidFill>
                <a:srgbClr val="0099CC"/>
              </a:solidFill>
              <a:effectLst/>
              <a:uLnTx/>
              <a:uFillTx/>
              <a:latin typeface="华文楷体" pitchFamily="2" charset="-122"/>
              <a:ea typeface="华文楷体" pitchFamily="2" charset="-122"/>
              <a:cs typeface="+mn-cs"/>
            </a:endParaRPr>
          </a:p>
        </p:txBody>
      </p:sp>
      <p:sp>
        <p:nvSpPr>
          <p:cNvPr id="25620" name="Text Box 5"/>
          <p:cNvSpPr txBox="1">
            <a:spLocks noChangeArrowheads="1"/>
          </p:cNvSpPr>
          <p:nvPr/>
        </p:nvSpPr>
        <p:spPr bwMode="auto">
          <a:xfrm>
            <a:off x="6180423" y="2091070"/>
            <a:ext cx="2704270" cy="2850920"/>
          </a:xfrm>
          <a:prstGeom prst="rect">
            <a:avLst/>
          </a:prstGeom>
          <a:noFill/>
          <a:ln w="9525">
            <a:noFill/>
            <a:miter lim="800000"/>
            <a:headEnd/>
            <a:tailEnd/>
          </a:ln>
        </p:spPr>
        <p:txBody>
          <a:bodyPr wrap="square" lIns="80147" tIns="40074" rIns="80147" bIns="40074">
            <a:spAutoFit/>
          </a:bodyPr>
          <a:lstStyle/>
          <a:p>
            <a:pPr marL="0" marR="0" lvl="0" indent="0" algn="l" defTabSz="914400" rtl="0" eaLnBrk="1" fontAlgn="base" latinLnBrk="0" hangingPunct="1">
              <a:lnSpc>
                <a:spcPct val="125000"/>
              </a:lnSpc>
              <a:spcBef>
                <a:spcPct val="0"/>
              </a:spcBef>
              <a:spcAft>
                <a:spcPct val="0"/>
              </a:spcAft>
              <a:buClr>
                <a:srgbClr val="333333"/>
              </a:buClr>
              <a:buSzPct val="80000"/>
              <a:buFont typeface="Wingdings" pitchFamily="2" charset="2"/>
              <a:buChar char="q"/>
              <a:tabLst/>
              <a:defRPr/>
            </a:pP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施工现场电气专项检查；</a:t>
            </a:r>
          </a:p>
          <a:p>
            <a:pPr marL="0" marR="0" lvl="0" indent="0" algn="l" defTabSz="914400" rtl="0" eaLnBrk="1" fontAlgn="base" latinLnBrk="0" hangingPunct="1">
              <a:lnSpc>
                <a:spcPct val="125000"/>
              </a:lnSpc>
              <a:spcBef>
                <a:spcPct val="0"/>
              </a:spcBef>
              <a:spcAft>
                <a:spcPct val="0"/>
              </a:spcAft>
              <a:buClr>
                <a:srgbClr val="333333"/>
              </a:buClr>
              <a:buSzPct val="80000"/>
              <a:buFont typeface="Wingdings" pitchFamily="2" charset="2"/>
              <a:buChar char="q"/>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工艺管线、储罐等</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设备</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25000"/>
              </a:lnSpc>
              <a:spcBef>
                <a:spcPct val="0"/>
              </a:spcBef>
              <a:spcAft>
                <a:spcPct val="0"/>
              </a:spcAft>
              <a:buClr>
                <a:srgbClr val="333333"/>
              </a:buClr>
              <a:buSzPct val="80000"/>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设施</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的专项检 查；</a:t>
            </a:r>
          </a:p>
          <a:p>
            <a:pPr marL="0" marR="0" lvl="0" indent="0" algn="l" defTabSz="914400" rtl="0" eaLnBrk="1" fontAlgn="base" latinLnBrk="0" hangingPunct="1">
              <a:lnSpc>
                <a:spcPct val="125000"/>
              </a:lnSpc>
              <a:spcBef>
                <a:spcPct val="0"/>
              </a:spcBef>
              <a:spcAft>
                <a:spcPct val="0"/>
              </a:spcAft>
              <a:buClr>
                <a:srgbClr val="333333"/>
              </a:buClr>
              <a:buSzPct val="80000"/>
              <a:buFont typeface="Wingdings" pitchFamily="2" charset="2"/>
              <a:buChar char="q"/>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车辆专项整治；</a:t>
            </a:r>
          </a:p>
          <a:p>
            <a:pPr marL="0" marR="0" lvl="0" indent="0" algn="l" defTabSz="914400" rtl="0" eaLnBrk="1" fontAlgn="base" latinLnBrk="0" hangingPunct="1">
              <a:lnSpc>
                <a:spcPct val="125000"/>
              </a:lnSpc>
              <a:spcBef>
                <a:spcPct val="0"/>
              </a:spcBef>
              <a:spcAft>
                <a:spcPct val="0"/>
              </a:spcAft>
              <a:buClr>
                <a:srgbClr val="333333"/>
              </a:buClr>
              <a:buSzPct val="80000"/>
              <a:buFont typeface="Wingdings" pitchFamily="2" charset="2"/>
              <a:buChar char="q"/>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根据上级单位或各级政  </a:t>
            </a:r>
          </a:p>
          <a:p>
            <a:pPr marL="0" marR="0" lvl="0" indent="0" algn="l" defTabSz="914400" rtl="0" eaLnBrk="1" fontAlgn="base" latinLnBrk="0" hangingPunct="1">
              <a:lnSpc>
                <a:spcPct val="125000"/>
              </a:lnSpc>
              <a:spcBef>
                <a:spcPct val="0"/>
              </a:spcBef>
              <a:spcAft>
                <a:spcPct val="0"/>
              </a:spcAft>
              <a:buClr>
                <a:srgbClr val="333333"/>
              </a:buClr>
              <a:buSzPct val="80000"/>
              <a:buFont typeface="Wingdings" pitchFamily="2" charset="2"/>
              <a:buNone/>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府主管部门要求或特殊</a:t>
            </a:r>
          </a:p>
          <a:p>
            <a:pPr marL="0" marR="0" lvl="0" indent="0" algn="l" defTabSz="914400" rtl="0" eaLnBrk="1" fontAlgn="base" latinLnBrk="0" hangingPunct="1">
              <a:lnSpc>
                <a:spcPct val="125000"/>
              </a:lnSpc>
              <a:spcBef>
                <a:spcPct val="0"/>
              </a:spcBef>
              <a:spcAft>
                <a:spcPct val="0"/>
              </a:spcAft>
              <a:buClr>
                <a:srgbClr val="333333"/>
              </a:buClr>
              <a:buSzPct val="80000"/>
              <a:buFont typeface="Wingdings" pitchFamily="2" charset="2"/>
              <a:buNone/>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形式下的各类专项安全   </a:t>
            </a:r>
          </a:p>
          <a:p>
            <a:pPr marL="0" marR="0" lvl="0" indent="0" algn="l" defTabSz="914400" rtl="0" eaLnBrk="1" fontAlgn="base" latinLnBrk="0" hangingPunct="1">
              <a:lnSpc>
                <a:spcPct val="125000"/>
              </a:lnSpc>
              <a:spcBef>
                <a:spcPct val="0"/>
              </a:spcBef>
              <a:spcAft>
                <a:spcPct val="0"/>
              </a:spcAft>
              <a:buClr>
                <a:srgbClr val="333333"/>
              </a:buClr>
              <a:buSzPct val="80000"/>
              <a:buFont typeface="Wingdings" pitchFamily="2" charset="2"/>
              <a:buNone/>
              <a:tabLst/>
              <a:defRPr/>
            </a:pP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    检查。</a:t>
            </a:r>
            <a:endParaRPr kumimoji="0" lang="en-US" altLang="zh-CN" sz="1800" b="1" i="0" u="none" strike="noStrike" kern="1200" cap="none" spc="0" normalizeH="0" baseline="0" noProof="0" dirty="0">
              <a:ln>
                <a:noFill/>
              </a:ln>
              <a:solidFill>
                <a:srgbClr val="0099CC"/>
              </a:solidFill>
              <a:effectLst/>
              <a:uLnTx/>
              <a:uFillTx/>
              <a:latin typeface="华文楷体" pitchFamily="2" charset="-122"/>
              <a:ea typeface="华文楷体" pitchFamily="2" charset="-122"/>
              <a:cs typeface="+mn-cs"/>
            </a:endParaRPr>
          </a:p>
        </p:txBody>
      </p:sp>
      <p:sp>
        <p:nvSpPr>
          <p:cNvPr id="25623" name="TextBox 3"/>
          <p:cNvSpPr txBox="1">
            <a:spLocks noChangeArrowheads="1"/>
          </p:cNvSpPr>
          <p:nvPr/>
        </p:nvSpPr>
        <p:spPr bwMode="auto">
          <a:xfrm>
            <a:off x="395288" y="928688"/>
            <a:ext cx="8534400" cy="507831"/>
          </a:xfrm>
          <a:prstGeom prst="rect">
            <a:avLst/>
          </a:prstGeom>
          <a:noFill/>
          <a:ln w="9525">
            <a:noFill/>
            <a:miter lim="800000"/>
            <a:headEnd/>
            <a:tailEnd/>
          </a:ln>
        </p:spPr>
        <p:txBody>
          <a:bodyPr>
            <a:spAutoFit/>
          </a:bodyPr>
          <a:lstStyle/>
          <a:p>
            <a:pPr marL="355600" marR="0" lvl="0" indent="-35560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适时修订各</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类安全检查</a:t>
            </a: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表，按规定</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实施日常、定期和专项</a:t>
            </a: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检查。</a:t>
            </a:r>
            <a:endPar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endParaRPr>
          </a:p>
        </p:txBody>
      </p:sp>
      <p:sp>
        <p:nvSpPr>
          <p:cNvPr id="27"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（六）隐患排查和治理</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
        <p:nvSpPr>
          <p:cNvPr id="25" name="TextBox 3"/>
          <p:cNvSpPr txBox="1">
            <a:spLocks noChangeArrowheads="1"/>
          </p:cNvSpPr>
          <p:nvPr/>
        </p:nvSpPr>
        <p:spPr bwMode="auto">
          <a:xfrm>
            <a:off x="331788" y="5792788"/>
            <a:ext cx="8534400" cy="923330"/>
          </a:xfrm>
          <a:prstGeom prst="rect">
            <a:avLst/>
          </a:prstGeom>
          <a:noFill/>
          <a:ln w="9525">
            <a:noFill/>
            <a:miter lim="800000"/>
            <a:headEnd/>
            <a:tailEnd/>
          </a:ln>
        </p:spPr>
        <p:txBody>
          <a:bodyPr>
            <a:spAutoFit/>
          </a:bodyPr>
          <a:lstStyle/>
          <a:p>
            <a:pPr marL="355600" marR="0" lvl="0" indent="-35560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闭环</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管理</a:t>
            </a: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行政区和库区的隐患</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全部进入信息管理系统，实时跟踪整改进展。项目</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工地的隐患由专人跟踪，</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并在每周工程协调</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会通报</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Arial" pitchFamily="34" charset="0"/>
              </a:rPr>
              <a:t>整改进展或整改期限。</a:t>
            </a:r>
          </a:p>
        </p:txBody>
      </p:sp>
    </p:spTree>
    <p:extLst>
      <p:ext uri="{BB962C8B-B14F-4D97-AF65-F5344CB8AC3E}">
        <p14:creationId xmlns:p14="http://schemas.microsoft.com/office/powerpoint/2010/main" val="6342543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
          <p:cNvSpPr>
            <a:spLocks noChangeArrowheads="1"/>
          </p:cNvSpPr>
          <p:nvPr/>
        </p:nvSpPr>
        <p:spPr bwMode="auto">
          <a:xfrm>
            <a:off x="285750" y="925852"/>
            <a:ext cx="8489760" cy="1477328"/>
          </a:xfrm>
          <a:prstGeom prst="rect">
            <a:avLst/>
          </a:prstGeom>
          <a:noFill/>
          <a:ln w="9525">
            <a:noFill/>
            <a:miter lim="800000"/>
            <a:headEnd/>
            <a:tailEnd/>
          </a:ln>
        </p:spPr>
        <p:txBody>
          <a:bodyPr wrap="square" anchor="ct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根据</a:t>
            </a:r>
            <a:r>
              <a:rPr kumimoji="0" lang="en-US" altLang="zh-CN"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a:t>
            </a:r>
            <a:r>
              <a:rPr kumimoji="0" lang="zh-CN" altLang="en-US"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浙江省安全生产监督管理局关于印发</a:t>
            </a:r>
            <a:r>
              <a:rPr kumimoji="0" lang="en-US" altLang="zh-CN"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a:t>
            </a:r>
            <a:r>
              <a:rPr kumimoji="0" lang="zh-CN" altLang="en-US"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平安护航</a:t>
            </a:r>
            <a:r>
              <a:rPr kumimoji="0" lang="en-US" altLang="en-US"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 G20</a:t>
            </a:r>
            <a:r>
              <a:rPr kumimoji="0" lang="zh-CN" altLang="en-US"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工矿商贸行业安全生产专项整治行动方案</a:t>
            </a:r>
            <a:r>
              <a:rPr kumimoji="0" lang="en-US" altLang="zh-CN"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a:t>
            </a:r>
            <a:r>
              <a:rPr kumimoji="0" lang="zh-CN" altLang="en-US"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的通知</a:t>
            </a:r>
            <a:r>
              <a:rPr kumimoji="0" lang="en-US" altLang="zh-CN" sz="20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a:t>
            </a:r>
            <a:r>
              <a:rPr kumimoji="0" lang="zh-CN" altLang="en-US" sz="20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和</a:t>
            </a:r>
            <a:r>
              <a:rPr kumimoji="0" lang="en-US" altLang="zh-CN"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a:t>
            </a:r>
            <a:r>
              <a:rPr kumimoji="0" lang="zh-CN" altLang="en-US"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舟山市平安护航</a:t>
            </a:r>
            <a:r>
              <a:rPr kumimoji="0" lang="en-US" altLang="en-US"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G20</a:t>
            </a:r>
            <a:r>
              <a:rPr kumimoji="0" lang="zh-CN" altLang="en-US"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安全生产综合整治大行动方案</a:t>
            </a:r>
            <a:r>
              <a:rPr kumimoji="0" lang="en-US" altLang="zh-CN"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a:t>
            </a:r>
            <a:r>
              <a:rPr kumimoji="0" lang="zh-CN" altLang="en-US"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要求</a:t>
            </a:r>
            <a:r>
              <a:rPr kumimoji="0" lang="zh-CN" altLang="en-US" sz="20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，强化隐患排查工作：</a:t>
            </a:r>
            <a:endParaRPr kumimoji="0" lang="en-US" altLang="zh-CN" sz="20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endParaRPr>
          </a:p>
        </p:txBody>
      </p:sp>
      <p:sp>
        <p:nvSpPr>
          <p:cNvPr id="27652" name="矩形 8"/>
          <p:cNvSpPr>
            <a:spLocks noChangeArrowheads="1"/>
          </p:cNvSpPr>
          <p:nvPr/>
        </p:nvSpPr>
        <p:spPr bwMode="auto">
          <a:xfrm>
            <a:off x="357188" y="2500312"/>
            <a:ext cx="6500812" cy="2169825"/>
          </a:xfrm>
          <a:prstGeom prst="rect">
            <a:avLst/>
          </a:prstGeom>
          <a:noFill/>
          <a:ln w="9525">
            <a:noFill/>
            <a:miter lim="800000"/>
            <a:headEnd/>
            <a:tailEnd/>
          </a:ln>
        </p:spPr>
        <p:txBody>
          <a:bodyPr wrap="square">
            <a:spAutoFit/>
          </a:bodyPr>
          <a:lstStyle/>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5</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月下旬，</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组织逐条辨识</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化工（危险化学品）企业安全检查重点指导目录</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的符合性，</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形成合规性</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报告。</a:t>
            </a:r>
            <a:endPar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6</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月底，考核一</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期库区</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委托运行中的安全情况。</a:t>
            </a:r>
            <a:endPar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7</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月，组织安全生产</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rPr>
              <a:t>大</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检查。</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endParaRP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8</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月底、</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9</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rPr>
              <a:t>月初，控制生产、维修的作业量。</a:t>
            </a:r>
            <a:endParaRPr kumimoji="0" lang="en-US" altLang="zh-CN"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endParaRPr>
          </a:p>
        </p:txBody>
      </p:sp>
      <p:pic>
        <p:nvPicPr>
          <p:cNvPr id="27653" name="Picture 2"/>
          <p:cNvPicPr>
            <a:picLocks noChangeAspect="1" noChangeArrowheads="1"/>
          </p:cNvPicPr>
          <p:nvPr/>
        </p:nvPicPr>
        <p:blipFill>
          <a:blip r:embed="rId2" cstate="print"/>
          <a:srcRect/>
          <a:stretch>
            <a:fillRect/>
          </a:stretch>
        </p:blipFill>
        <p:spPr bwMode="auto">
          <a:xfrm>
            <a:off x="1785938" y="4929188"/>
            <a:ext cx="3243262" cy="1428750"/>
          </a:xfrm>
          <a:prstGeom prst="rect">
            <a:avLst/>
          </a:prstGeom>
          <a:noFill/>
          <a:ln w="9525">
            <a:solidFill>
              <a:schemeClr val="tx1"/>
            </a:solidFill>
            <a:miter lim="800000"/>
            <a:headEnd/>
            <a:tailEnd/>
          </a:ln>
        </p:spPr>
      </p:pic>
      <p:pic>
        <p:nvPicPr>
          <p:cNvPr id="27654" name="Picture 3"/>
          <p:cNvPicPr>
            <a:picLocks noChangeAspect="1" noChangeArrowheads="1"/>
          </p:cNvPicPr>
          <p:nvPr/>
        </p:nvPicPr>
        <p:blipFill>
          <a:blip r:embed="rId3" cstate="print"/>
          <a:srcRect/>
          <a:stretch>
            <a:fillRect/>
          </a:stretch>
        </p:blipFill>
        <p:spPr bwMode="auto">
          <a:xfrm>
            <a:off x="6929438" y="2428875"/>
            <a:ext cx="2071687" cy="3038475"/>
          </a:xfrm>
          <a:prstGeom prst="rect">
            <a:avLst/>
          </a:prstGeom>
          <a:noFill/>
          <a:ln w="9525">
            <a:solidFill>
              <a:schemeClr val="tx1"/>
            </a:solidFill>
            <a:miter lim="800000"/>
            <a:headEnd/>
            <a:tailEnd/>
          </a:ln>
        </p:spPr>
      </p:pic>
      <p:sp>
        <p:nvSpPr>
          <p:cNvPr id="27655" name="矩形 11"/>
          <p:cNvSpPr>
            <a:spLocks noChangeArrowheads="1"/>
          </p:cNvSpPr>
          <p:nvPr/>
        </p:nvSpPr>
        <p:spPr bwMode="auto">
          <a:xfrm>
            <a:off x="6984759" y="5389563"/>
            <a:ext cx="2031325" cy="465833"/>
          </a:xfrm>
          <a:prstGeom prst="rect">
            <a:avLst/>
          </a:prstGeom>
          <a:noFill/>
          <a:ln w="9525">
            <a:noFill/>
            <a:miter lim="800000"/>
            <a:headEnd/>
            <a:tailEnd/>
          </a:ln>
        </p:spPr>
        <p:txBody>
          <a:bodyPr wrap="none">
            <a:spAutoFit/>
          </a:bodyPr>
          <a:lstStyle/>
          <a:p>
            <a:pPr marL="400050" marR="0" lvl="0" indent="-400050" algn="l" defTabSz="914400" rtl="0" eaLnBrk="1" fontAlgn="base" latinLnBrk="0" hangingPunct="1">
              <a:lnSpc>
                <a:spcPct val="150000"/>
              </a:lnSpc>
              <a:spcBef>
                <a:spcPct val="0"/>
              </a:spcBef>
              <a:spcAft>
                <a:spcPct val="0"/>
              </a:spcAft>
              <a:buClr>
                <a:srgbClr val="FF0000"/>
              </a:buClr>
              <a:buSzTx/>
              <a:buFontTx/>
              <a:buNone/>
              <a:tabLst/>
              <a:defRPr/>
            </a:pP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委托运营考核</a:t>
            </a:r>
            <a:r>
              <a:rPr kumimoji="0" lang="zh-CN"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rPr>
              <a:t>报告</a:t>
            </a:r>
            <a:endParaRPr kumimoji="0" lang="en-US"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endParaRPr>
          </a:p>
        </p:txBody>
      </p:sp>
      <p:sp>
        <p:nvSpPr>
          <p:cNvPr id="27656" name="矩形 12"/>
          <p:cNvSpPr>
            <a:spLocks noChangeArrowheads="1"/>
          </p:cNvSpPr>
          <p:nvPr/>
        </p:nvSpPr>
        <p:spPr bwMode="auto">
          <a:xfrm>
            <a:off x="2714625" y="6246813"/>
            <a:ext cx="1338828" cy="465833"/>
          </a:xfrm>
          <a:prstGeom prst="rect">
            <a:avLst/>
          </a:prstGeom>
          <a:noFill/>
          <a:ln w="9525">
            <a:noFill/>
            <a:miter lim="800000"/>
            <a:headEnd/>
            <a:tailEnd/>
          </a:ln>
        </p:spPr>
        <p:txBody>
          <a:bodyPr wrap="none">
            <a:spAutoFit/>
          </a:bodyPr>
          <a:lstStyle/>
          <a:p>
            <a:pPr marL="400050" marR="0" lvl="0" indent="-400050" algn="l" defTabSz="914400" rtl="0" eaLnBrk="1" fontAlgn="base" latinLnBrk="0" hangingPunct="1">
              <a:lnSpc>
                <a:spcPct val="150000"/>
              </a:lnSpc>
              <a:spcBef>
                <a:spcPct val="0"/>
              </a:spcBef>
              <a:spcAft>
                <a:spcPct val="0"/>
              </a:spcAft>
              <a:buClr>
                <a:srgbClr val="FF0000"/>
              </a:buClr>
              <a:buSzTx/>
              <a:buFontTx/>
              <a:buNone/>
              <a:tabLst/>
              <a:defRPr/>
            </a:pPr>
            <a:r>
              <a:rPr kumimoji="0" lang="zh-CN" altLang="en-US" sz="1800" b="1" i="0" u="none" strike="noStrike" kern="1200" cap="none" spc="0" normalizeH="0" baseline="0" noProof="0">
                <a:ln>
                  <a:noFill/>
                </a:ln>
                <a:solidFill>
                  <a:srgbClr val="0033CC"/>
                </a:solidFill>
                <a:effectLst/>
                <a:uLnTx/>
                <a:uFillTx/>
                <a:latin typeface="华文楷体" pitchFamily="2" charset="-122"/>
                <a:ea typeface="华文楷体" pitchFamily="2" charset="-122"/>
                <a:cs typeface="+mn-cs"/>
                <a:sym typeface="Arial" pitchFamily="34" charset="0"/>
              </a:rPr>
              <a:t>隐患跟踪表</a:t>
            </a:r>
            <a:endParaRPr kumimoji="0" lang="en-US" altLang="en-US" sz="1800" b="1" i="0" u="none" strike="noStrike" kern="1200" cap="none" spc="0" normalizeH="0" baseline="0" noProof="0">
              <a:ln>
                <a:noFill/>
              </a:ln>
              <a:solidFill>
                <a:srgbClr val="0033CC"/>
              </a:solidFill>
              <a:effectLst/>
              <a:uLnTx/>
              <a:uFillTx/>
              <a:latin typeface="华文楷体" pitchFamily="2" charset="-122"/>
              <a:ea typeface="华文楷体" pitchFamily="2" charset="-122"/>
              <a:cs typeface="+mn-cs"/>
              <a:sym typeface="Arial" pitchFamily="34" charset="0"/>
            </a:endParaRPr>
          </a:p>
        </p:txBody>
      </p:sp>
      <p:pic>
        <p:nvPicPr>
          <p:cNvPr id="27657" name="Picture 4"/>
          <p:cNvPicPr>
            <a:picLocks noChangeAspect="1" noChangeArrowheads="1"/>
          </p:cNvPicPr>
          <p:nvPr/>
        </p:nvPicPr>
        <p:blipFill>
          <a:blip r:embed="rId4" cstate="print"/>
          <a:srcRect/>
          <a:stretch>
            <a:fillRect/>
          </a:stretch>
        </p:blipFill>
        <p:spPr bwMode="auto">
          <a:xfrm>
            <a:off x="5214938" y="4429125"/>
            <a:ext cx="1571625" cy="1946275"/>
          </a:xfrm>
          <a:prstGeom prst="rect">
            <a:avLst/>
          </a:prstGeom>
          <a:noFill/>
          <a:ln w="9525">
            <a:solidFill>
              <a:schemeClr val="tx1"/>
            </a:solidFill>
            <a:miter lim="800000"/>
            <a:headEnd/>
            <a:tailEnd/>
          </a:ln>
        </p:spPr>
      </p:pic>
      <p:sp>
        <p:nvSpPr>
          <p:cNvPr id="11"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（七）隐患排查和治理</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Tree>
    <p:extLst>
      <p:ext uri="{BB962C8B-B14F-4D97-AF65-F5344CB8AC3E}">
        <p14:creationId xmlns:p14="http://schemas.microsoft.com/office/powerpoint/2010/main" val="337841430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图表 2"/>
          <p:cNvGraphicFramePr>
            <a:graphicFrameLocks/>
          </p:cNvGraphicFramePr>
          <p:nvPr>
            <p:extLst/>
          </p:nvPr>
        </p:nvGraphicFramePr>
        <p:xfrm>
          <a:off x="850900" y="3500437"/>
          <a:ext cx="7358063" cy="2867311"/>
        </p:xfrm>
        <a:graphic>
          <a:graphicData uri="http://schemas.openxmlformats.org/presentationml/2006/ole">
            <mc:AlternateContent xmlns:mc="http://schemas.openxmlformats.org/markup-compatibility/2006">
              <mc:Choice xmlns:v="urn:schemas-microsoft-com:vml" Requires="v">
                <p:oleObj spid="_x0000_s33799" name="工作表" r:id="rId3" imgW="7296210" imgH="1800225" progId="Excel.Sheet.8">
                  <p:embed/>
                </p:oleObj>
              </mc:Choice>
              <mc:Fallback>
                <p:oleObj name="工作表" r:id="rId3" imgW="7296210" imgH="1800225" progId="Excel.Sheet.8">
                  <p:embed/>
                  <p:pic>
                    <p:nvPicPr>
                      <p:cNvPr id="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900" y="3500437"/>
                        <a:ext cx="7358063" cy="28673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9" name="矩形 5"/>
          <p:cNvSpPr>
            <a:spLocks noChangeArrowheads="1"/>
          </p:cNvSpPr>
          <p:nvPr/>
        </p:nvSpPr>
        <p:spPr bwMode="auto">
          <a:xfrm>
            <a:off x="539750" y="981075"/>
            <a:ext cx="8208963" cy="2149475"/>
          </a:xfrm>
          <a:prstGeom prst="rect">
            <a:avLst/>
          </a:prstGeom>
          <a:noFill/>
          <a:ln w="9525">
            <a:noFill/>
            <a:miter lim="800000"/>
            <a:headEnd/>
            <a:tailEnd/>
          </a:ln>
        </p:spPr>
        <p:txBody>
          <a:bodyPr>
            <a:spAutoFit/>
          </a:bodyPr>
          <a:lstStyle/>
          <a:p>
            <a:pPr marL="355600" marR="0" lvl="0" indent="-35560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a:ln>
                  <a:noFill/>
                </a:ln>
                <a:solidFill>
                  <a:srgbClr val="333333"/>
                </a:solidFill>
                <a:effectLst/>
                <a:uLnTx/>
                <a:uFillTx/>
                <a:latin typeface="华文楷体" pitchFamily="2" charset="-122"/>
                <a:ea typeface="华文楷体" pitchFamily="2" charset="-122"/>
                <a:cs typeface="+mn-cs"/>
                <a:sym typeface="Arial" pitchFamily="34" charset="0"/>
              </a:rPr>
              <a:t>鼓励未遂事故上报和收集，实行未遂事故上报免责机制。</a:t>
            </a:r>
          </a:p>
          <a:p>
            <a:pPr marL="355600" marR="0" lvl="0" indent="-35560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a:ln>
                  <a:noFill/>
                </a:ln>
                <a:solidFill>
                  <a:srgbClr val="333333"/>
                </a:solidFill>
                <a:effectLst/>
                <a:uLnTx/>
                <a:uFillTx/>
                <a:latin typeface="华文楷体" pitchFamily="2" charset="-122"/>
                <a:ea typeface="华文楷体" pitchFamily="2" charset="-122"/>
                <a:cs typeface="+mn-cs"/>
                <a:sym typeface="Arial" pitchFamily="34" charset="0"/>
              </a:rPr>
              <a:t>通过深入分析未遂事故原因并实施系统性整改，及时消除事故隐患。</a:t>
            </a:r>
          </a:p>
          <a:p>
            <a:pPr marL="355600" marR="0" lvl="0" indent="-35560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a:ln>
                  <a:noFill/>
                </a:ln>
                <a:solidFill>
                  <a:srgbClr val="333333"/>
                </a:solidFill>
                <a:effectLst/>
                <a:uLnTx/>
                <a:uFillTx/>
                <a:latin typeface="华文楷体" pitchFamily="2" charset="-122"/>
                <a:ea typeface="华文楷体" pitchFamily="2" charset="-122"/>
                <a:cs typeface="+mn-cs"/>
                <a:sym typeface="Arial" pitchFamily="34" charset="0"/>
              </a:rPr>
              <a:t>在每月经办会上逐一讲评当月未遂事故案例，评选优秀案例报告。</a:t>
            </a:r>
            <a:endParaRPr kumimoji="0" lang="en-US" altLang="zh-CN" sz="1800" b="1" i="0" u="none" strike="noStrike" kern="1200" cap="none" spc="0" normalizeH="0" baseline="0" noProof="0">
              <a:ln>
                <a:noFill/>
              </a:ln>
              <a:solidFill>
                <a:srgbClr val="333333"/>
              </a:solidFill>
              <a:effectLst/>
              <a:uLnTx/>
              <a:uFillTx/>
              <a:latin typeface="华文楷体" pitchFamily="2" charset="-122"/>
              <a:ea typeface="华文楷体" pitchFamily="2" charset="-122"/>
              <a:cs typeface="+mn-cs"/>
              <a:sym typeface="Arial" pitchFamily="34" charset="0"/>
            </a:endParaRPr>
          </a:p>
          <a:p>
            <a:pPr marL="355600" marR="0" lvl="0" indent="-35560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a:ln>
                  <a:noFill/>
                </a:ln>
                <a:solidFill>
                  <a:srgbClr val="333333"/>
                </a:solidFill>
                <a:effectLst/>
                <a:uLnTx/>
                <a:uFillTx/>
                <a:latin typeface="华文楷体" pitchFamily="2" charset="-122"/>
                <a:ea typeface="华文楷体" pitchFamily="2" charset="-122"/>
                <a:cs typeface="+mn-cs"/>
                <a:sym typeface="Arial" pitchFamily="34" charset="0"/>
              </a:rPr>
              <a:t>每周工程协调会、每日班前会上及时通报、分析与基层班组相关的未遂事故案例，及时吸取事故教训。</a:t>
            </a:r>
            <a:endParaRPr kumimoji="0" lang="en-US" altLang="zh-CN" sz="1800" b="1" i="0" u="none" strike="noStrike" kern="1200" cap="none" spc="0" normalizeH="0" baseline="0" noProof="0">
              <a:ln>
                <a:noFill/>
              </a:ln>
              <a:solidFill>
                <a:srgbClr val="333333"/>
              </a:solidFill>
              <a:effectLst/>
              <a:uLnTx/>
              <a:uFillTx/>
              <a:latin typeface="华文楷体" pitchFamily="2" charset="-122"/>
              <a:ea typeface="华文楷体" pitchFamily="2" charset="-122"/>
              <a:cs typeface="+mn-cs"/>
              <a:sym typeface="Arial" pitchFamily="34" charset="0"/>
            </a:endParaRPr>
          </a:p>
        </p:txBody>
      </p:sp>
      <p:sp>
        <p:nvSpPr>
          <p:cNvPr id="5"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（八）事故和未遂事故管理</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Tree>
    <p:extLst>
      <p:ext uri="{BB962C8B-B14F-4D97-AF65-F5344CB8AC3E}">
        <p14:creationId xmlns:p14="http://schemas.microsoft.com/office/powerpoint/2010/main" val="107585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4533263" y="1346327"/>
            <a:ext cx="1559066" cy="2612290"/>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cstate="print"/>
          <a:stretch>
            <a:fillRect/>
          </a:stretch>
        </p:blipFill>
        <p:spPr>
          <a:xfrm>
            <a:off x="2450655" y="1346327"/>
            <a:ext cx="1768806" cy="2612290"/>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4" cstate="print"/>
          <a:stretch>
            <a:fillRect/>
          </a:stretch>
        </p:blipFill>
        <p:spPr>
          <a:xfrm>
            <a:off x="219630" y="1346327"/>
            <a:ext cx="2001984" cy="2556989"/>
          </a:xfrm>
          <a:prstGeom prst="rect">
            <a:avLst/>
          </a:prstGeom>
          <a:ln>
            <a:noFill/>
          </a:ln>
          <a:effectLst>
            <a:outerShdw blurRad="292100" dist="139700" dir="2700000" algn="tl" rotWithShape="0">
              <a:srgbClr val="333333">
                <a:alpha val="65000"/>
              </a:srgbClr>
            </a:outerShdw>
          </a:effectLst>
        </p:spPr>
      </p:pic>
      <p:sp>
        <p:nvSpPr>
          <p:cNvPr id="11" name="圆角矩形 10"/>
          <p:cNvSpPr/>
          <p:nvPr/>
        </p:nvSpPr>
        <p:spPr bwMode="auto">
          <a:xfrm>
            <a:off x="131495" y="4617143"/>
            <a:ext cx="8803534" cy="1530270"/>
          </a:xfrm>
          <a:prstGeom prst="roundRect">
            <a:avLst/>
          </a:prstGeom>
          <a:solidFill>
            <a:schemeClr val="bg1"/>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r>
              <a:rPr lang="zh-CN" altLang="en-US" sz="1400" b="1" i="0" dirty="0" smtClean="0">
                <a:latin typeface="华文楷体" panose="02010600040101010101" pitchFamily="2" charset="-122"/>
                <a:ea typeface="华文楷体" panose="02010600040101010101" pitchFamily="2" charset="-122"/>
              </a:rPr>
              <a:t>（一）建立健全受限空间安全管理</a:t>
            </a:r>
            <a:r>
              <a:rPr lang="zh-CN" altLang="en-US" sz="1400" b="1" i="0" dirty="0">
                <a:latin typeface="华文楷体" panose="02010600040101010101" pitchFamily="2" charset="-122"/>
                <a:ea typeface="华文楷体" panose="02010600040101010101" pitchFamily="2" charset="-122"/>
              </a:rPr>
              <a:t>制度</a:t>
            </a:r>
            <a:r>
              <a:rPr lang="zh-CN" altLang="en-US" sz="1400" b="1" i="0" dirty="0" smtClean="0">
                <a:latin typeface="华文楷体" panose="02010600040101010101" pitchFamily="2" charset="-122"/>
                <a:ea typeface="华文楷体" panose="02010600040101010101" pitchFamily="2" charset="-122"/>
              </a:rPr>
              <a:t>。公司先后组织制定了</a:t>
            </a:r>
            <a:r>
              <a:rPr lang="en-US" altLang="zh-CN" sz="1400" b="1" i="0" dirty="0" smtClean="0">
                <a:latin typeface="华文楷体" panose="02010600040101010101" pitchFamily="2" charset="-122"/>
                <a:ea typeface="华文楷体" panose="02010600040101010101" pitchFamily="2" charset="-122"/>
              </a:rPr>
              <a:t>《</a:t>
            </a:r>
            <a:r>
              <a:rPr lang="zh-CN" altLang="en-US" sz="1400" b="1" i="0" dirty="0" smtClean="0">
                <a:latin typeface="华文楷体" panose="02010600040101010101" pitchFamily="2" charset="-122"/>
                <a:ea typeface="华文楷体" panose="02010600040101010101" pitchFamily="2" charset="-122"/>
              </a:rPr>
              <a:t>受限空间</a:t>
            </a:r>
            <a:r>
              <a:rPr lang="zh-CN" altLang="zh-CN" sz="1400" b="1" i="0" dirty="0" smtClean="0">
                <a:latin typeface="华文楷体" panose="02010600040101010101" pitchFamily="2" charset="-122"/>
                <a:ea typeface="华文楷体" panose="02010600040101010101" pitchFamily="2" charset="-122"/>
              </a:rPr>
              <a:t>许可</a:t>
            </a:r>
            <a:r>
              <a:rPr lang="zh-CN" altLang="zh-CN" sz="1400" b="1" i="0" dirty="0">
                <a:latin typeface="华文楷体" panose="02010600040101010101" pitchFamily="2" charset="-122"/>
                <a:ea typeface="华文楷体" panose="02010600040101010101" pitchFamily="2" charset="-122"/>
              </a:rPr>
              <a:t>管理</a:t>
            </a:r>
            <a:r>
              <a:rPr lang="zh-CN" altLang="zh-CN" sz="1400" b="1" i="0" dirty="0" smtClean="0">
                <a:latin typeface="华文楷体" panose="02010600040101010101" pitchFamily="2" charset="-122"/>
                <a:ea typeface="华文楷体" panose="02010600040101010101" pitchFamily="2" charset="-122"/>
              </a:rPr>
              <a:t>办法</a:t>
            </a:r>
            <a:r>
              <a:rPr lang="en-US" altLang="zh-CN" sz="1400" b="1" i="0" dirty="0" smtClean="0">
                <a:latin typeface="华文楷体" panose="02010600040101010101" pitchFamily="2" charset="-122"/>
                <a:ea typeface="华文楷体" panose="02010600040101010101" pitchFamily="2" charset="-122"/>
              </a:rPr>
              <a:t>》</a:t>
            </a:r>
            <a:r>
              <a:rPr lang="zh-CN" altLang="en-US" sz="1400" b="1" i="0" dirty="0" smtClean="0">
                <a:latin typeface="华文楷体" panose="02010600040101010101" pitchFamily="2" charset="-122"/>
                <a:ea typeface="华文楷体" panose="02010600040101010101" pitchFamily="2" charset="-122"/>
              </a:rPr>
              <a:t>、</a:t>
            </a:r>
            <a:r>
              <a:rPr lang="en-US" altLang="zh-CN" sz="1400" b="1" i="0" dirty="0" smtClean="0">
                <a:latin typeface="华文楷体" panose="02010600040101010101" pitchFamily="2" charset="-122"/>
                <a:ea typeface="华文楷体" panose="02010600040101010101" pitchFamily="2" charset="-122"/>
              </a:rPr>
              <a:t>《</a:t>
            </a:r>
            <a:r>
              <a:rPr lang="zh-CN" altLang="en-US" sz="1400" b="1" i="0" dirty="0" smtClean="0">
                <a:latin typeface="华文楷体" panose="02010600040101010101" pitchFamily="2" charset="-122"/>
                <a:ea typeface="华文楷体" panose="02010600040101010101" pitchFamily="2" charset="-122"/>
              </a:rPr>
              <a:t>施工项目有限空间</a:t>
            </a:r>
            <a:r>
              <a:rPr lang="zh-CN" altLang="en-US" sz="1400" b="1" i="0" dirty="0">
                <a:latin typeface="华文楷体" panose="02010600040101010101" pitchFamily="2" charset="-122"/>
                <a:ea typeface="华文楷体" panose="02010600040101010101" pitchFamily="2" charset="-122"/>
              </a:rPr>
              <a:t>作业管理规定</a:t>
            </a:r>
            <a:r>
              <a:rPr lang="en-US" altLang="zh-CN" sz="1400" b="1" i="0" dirty="0">
                <a:latin typeface="华文楷体" panose="02010600040101010101" pitchFamily="2" charset="-122"/>
                <a:ea typeface="华文楷体" panose="02010600040101010101" pitchFamily="2" charset="-122"/>
              </a:rPr>
              <a:t>》</a:t>
            </a:r>
            <a:r>
              <a:rPr lang="zh-CN" altLang="en-US" sz="1400" b="1" i="0" dirty="0">
                <a:latin typeface="华文楷体" panose="02010600040101010101" pitchFamily="2" charset="-122"/>
                <a:ea typeface="华文楷体" panose="02010600040101010101" pitchFamily="2" charset="-122"/>
              </a:rPr>
              <a:t>、</a:t>
            </a:r>
            <a:r>
              <a:rPr lang="en-US" altLang="zh-CN" sz="1400" b="1" i="0" dirty="0">
                <a:latin typeface="华文楷体" panose="02010600040101010101" pitchFamily="2" charset="-122"/>
                <a:ea typeface="华文楷体" panose="02010600040101010101" pitchFamily="2" charset="-122"/>
              </a:rPr>
              <a:t>《</a:t>
            </a:r>
            <a:r>
              <a:rPr lang="zh-CN" altLang="en-US" sz="1400" b="1" i="0" dirty="0">
                <a:latin typeface="华文楷体" panose="02010600040101010101" pitchFamily="2" charset="-122"/>
                <a:ea typeface="华文楷体" panose="02010600040101010101" pitchFamily="2" charset="-122"/>
              </a:rPr>
              <a:t>受限空间施工安全专项方案标准化模板</a:t>
            </a:r>
            <a:r>
              <a:rPr lang="en-US" altLang="zh-CN" sz="1400" b="1" i="0" dirty="0">
                <a:latin typeface="华文楷体" panose="02010600040101010101" pitchFamily="2" charset="-122"/>
                <a:ea typeface="华文楷体" panose="02010600040101010101" pitchFamily="2" charset="-122"/>
              </a:rPr>
              <a:t>》</a:t>
            </a:r>
            <a:r>
              <a:rPr lang="zh-CN" altLang="en-US" sz="1400" b="1" i="0" dirty="0" smtClean="0">
                <a:latin typeface="华文楷体" panose="02010600040101010101" pitchFamily="2" charset="-122"/>
                <a:ea typeface="华文楷体" panose="02010600040101010101" pitchFamily="2" charset="-122"/>
              </a:rPr>
              <a:t>，进一步定义</a:t>
            </a:r>
            <a:r>
              <a:rPr lang="zh-CN" altLang="en-US" sz="1400" b="1" i="0" dirty="0">
                <a:latin typeface="华文楷体" panose="02010600040101010101" pitchFamily="2" charset="-122"/>
                <a:ea typeface="华文楷体" panose="02010600040101010101" pitchFamily="2" charset="-122"/>
              </a:rPr>
              <a:t>受限空间</a:t>
            </a:r>
            <a:r>
              <a:rPr lang="zh-CN" altLang="en-US" sz="1400" b="1" i="0" dirty="0" smtClean="0">
                <a:latin typeface="华文楷体" panose="02010600040101010101" pitchFamily="2" charset="-122"/>
                <a:ea typeface="华文楷体" panose="02010600040101010101" pitchFamily="2" charset="-122"/>
              </a:rPr>
              <a:t>、梳理工作流程，明确</a:t>
            </a:r>
            <a:r>
              <a:rPr lang="zh-CN" altLang="en-US" sz="1400" b="1" i="0" dirty="0">
                <a:latin typeface="华文楷体" panose="02010600040101010101" pitchFamily="2" charset="-122"/>
                <a:ea typeface="华文楷体" panose="02010600040101010101" pitchFamily="2" charset="-122"/>
              </a:rPr>
              <a:t>了</a:t>
            </a:r>
            <a:r>
              <a:rPr lang="zh-CN" altLang="zh-CN" sz="1400" b="1" i="0" dirty="0">
                <a:latin typeface="华文楷体" panose="02010600040101010101" pitchFamily="2" charset="-122"/>
                <a:ea typeface="华文楷体" panose="02010600040101010101" pitchFamily="2" charset="-122"/>
              </a:rPr>
              <a:t>部门及人员职责</a:t>
            </a:r>
            <a:r>
              <a:rPr lang="zh-CN" altLang="en-US" sz="1400" b="1" i="0" dirty="0">
                <a:latin typeface="华文楷体" panose="02010600040101010101" pitchFamily="2" charset="-122"/>
                <a:ea typeface="华文楷体" panose="02010600040101010101" pitchFamily="2" charset="-122"/>
              </a:rPr>
              <a:t>、</a:t>
            </a:r>
            <a:r>
              <a:rPr lang="zh-CN" altLang="zh-CN" sz="1400" b="1" i="0" dirty="0">
                <a:latin typeface="华文楷体" panose="02010600040101010101" pitchFamily="2" charset="-122"/>
                <a:ea typeface="华文楷体" panose="02010600040101010101" pitchFamily="2" charset="-122"/>
              </a:rPr>
              <a:t>施工单位职责</a:t>
            </a:r>
            <a:r>
              <a:rPr lang="zh-CN" altLang="en-US" sz="1400" b="1" i="0" dirty="0" smtClean="0">
                <a:latin typeface="华文楷体" panose="02010600040101010101" pitchFamily="2" charset="-122"/>
                <a:ea typeface="华文楷体" panose="02010600040101010101" pitchFamily="2" charset="-122"/>
              </a:rPr>
              <a:t>、作业</a:t>
            </a:r>
            <a:r>
              <a:rPr lang="zh-CN" altLang="zh-CN" sz="1400" b="1" i="0" dirty="0">
                <a:latin typeface="华文楷体" panose="02010600040101010101" pitchFamily="2" charset="-122"/>
                <a:ea typeface="华文楷体" panose="02010600040101010101" pitchFamily="2" charset="-122"/>
              </a:rPr>
              <a:t>业许可证的签发填写要求</a:t>
            </a:r>
            <a:r>
              <a:rPr lang="zh-CN" altLang="en-US" sz="1400" b="1" i="0" dirty="0">
                <a:latin typeface="华文楷体" panose="02010600040101010101" pitchFamily="2" charset="-122"/>
                <a:ea typeface="华文楷体" panose="02010600040101010101" pitchFamily="2" charset="-122"/>
              </a:rPr>
              <a:t>、</a:t>
            </a:r>
            <a:r>
              <a:rPr lang="zh-CN" altLang="zh-CN" sz="1400" b="1" i="0" dirty="0">
                <a:latin typeface="华文楷体" panose="02010600040101010101" pitchFamily="2" charset="-122"/>
                <a:ea typeface="华文楷体" panose="02010600040101010101" pitchFamily="2" charset="-122"/>
              </a:rPr>
              <a:t>气体检测作业</a:t>
            </a:r>
            <a:r>
              <a:rPr lang="zh-CN" altLang="en-US" sz="1400" b="1" i="0" dirty="0">
                <a:latin typeface="华文楷体" panose="02010600040101010101" pitchFamily="2" charset="-122"/>
                <a:ea typeface="华文楷体" panose="02010600040101010101" pitchFamily="2" charset="-122"/>
              </a:rPr>
              <a:t>、</a:t>
            </a:r>
            <a:r>
              <a:rPr lang="zh-CN" altLang="zh-CN" sz="1400" b="1" i="0" dirty="0">
                <a:latin typeface="华文楷体" panose="02010600040101010101" pitchFamily="2" charset="-122"/>
                <a:ea typeface="华文楷体" panose="02010600040101010101" pitchFamily="2" charset="-122"/>
              </a:rPr>
              <a:t>安全措施</a:t>
            </a:r>
            <a:r>
              <a:rPr lang="zh-CN" altLang="en-US" sz="1400" b="1" i="0" dirty="0">
                <a:latin typeface="华文楷体" panose="02010600040101010101" pitchFamily="2" charset="-122"/>
                <a:ea typeface="华文楷体" panose="02010600040101010101" pitchFamily="2" charset="-122"/>
              </a:rPr>
              <a:t>等，做到安全管控统一标准、</a:t>
            </a:r>
            <a:r>
              <a:rPr lang="zh-CN" altLang="en-US" sz="1400" b="1" i="0" dirty="0">
                <a:latin typeface="华文楷体" panose="02010600040101010101" pitchFamily="2" charset="-122"/>
                <a:ea typeface="华文楷体" panose="02010600040101010101" pitchFamily="2" charset="-122"/>
                <a:sym typeface="+mn-ea"/>
              </a:rPr>
              <a:t>有据可依，执行受</a:t>
            </a:r>
            <a:r>
              <a:rPr lang="zh-CN" altLang="en-US" sz="1400" b="1" i="0" dirty="0" smtClean="0">
                <a:latin typeface="华文楷体" panose="02010600040101010101" pitchFamily="2" charset="-122"/>
                <a:ea typeface="华文楷体" panose="02010600040101010101" pitchFamily="2" charset="-122"/>
                <a:sym typeface="+mn-ea"/>
              </a:rPr>
              <a:t>控。</a:t>
            </a:r>
            <a:endParaRPr lang="zh-CN" altLang="en-US" sz="1400" b="1" i="0" dirty="0">
              <a:latin typeface="华文楷体" panose="02010600040101010101" pitchFamily="2" charset="-122"/>
              <a:ea typeface="华文楷体" panose="02010600040101010101" pitchFamily="2" charset="-122"/>
            </a:endParaRPr>
          </a:p>
        </p:txBody>
      </p:sp>
      <p:pic>
        <p:nvPicPr>
          <p:cNvPr id="12" name="图片 11"/>
          <p:cNvPicPr>
            <a:picLocks noChangeAspect="1"/>
          </p:cNvPicPr>
          <p:nvPr/>
        </p:nvPicPr>
        <p:blipFill>
          <a:blip r:embed="rId5" cstate="print"/>
          <a:stretch>
            <a:fillRect/>
          </a:stretch>
        </p:blipFill>
        <p:spPr>
          <a:xfrm>
            <a:off x="6406131" y="1329910"/>
            <a:ext cx="2528898" cy="2628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308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email"/>
          <a:stretch>
            <a:fillRect/>
          </a:stretch>
        </p:blipFill>
        <p:spPr>
          <a:xfrm>
            <a:off x="500034" y="928667"/>
            <a:ext cx="2286016"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2" name="内容占位符 2"/>
          <p:cNvSpPr>
            <a:spLocks noGrp="1" noChangeArrowheads="1"/>
          </p:cNvSpPr>
          <p:nvPr>
            <p:ph idx="1"/>
          </p:nvPr>
        </p:nvSpPr>
        <p:spPr>
          <a:xfrm>
            <a:off x="2873375" y="928688"/>
            <a:ext cx="3643313" cy="5392294"/>
          </a:xfrm>
        </p:spPr>
        <p:txBody>
          <a:bodyPr lIns="91424" tIns="45712" rIns="91424" bIns="45712"/>
          <a:lstStyle/>
          <a:p>
            <a:pPr marL="273050" indent="-273050" eaLnBrk="1" hangingPunct="1">
              <a:lnSpc>
                <a:spcPct val="150000"/>
              </a:lnSpc>
              <a:spcBef>
                <a:spcPct val="0"/>
              </a:spcBef>
              <a:buClr>
                <a:srgbClr val="FF0000"/>
              </a:buClr>
              <a:buFont typeface="Wingdings" pitchFamily="2" charset="2"/>
              <a:buChar char="l"/>
            </a:pPr>
            <a:r>
              <a:rPr lang="zh-CN" altLang="en-US" sz="1800" b="1" dirty="0" smtClean="0">
                <a:latin typeface="华文楷体" pitchFamily="2" charset="-122"/>
                <a:ea typeface="华文楷体" pitchFamily="2" charset="-122"/>
                <a:sym typeface="Arial" pitchFamily="34" charset="0"/>
              </a:rPr>
              <a:t>制定</a:t>
            </a:r>
            <a:r>
              <a:rPr lang="en-US" altLang="zh-CN" sz="1800" b="1" dirty="0" smtClean="0">
                <a:latin typeface="华文楷体" pitchFamily="2" charset="-122"/>
                <a:ea typeface="华文楷体" pitchFamily="2" charset="-122"/>
                <a:sym typeface="Arial" pitchFamily="34" charset="0"/>
              </a:rPr>
              <a:t>《</a:t>
            </a:r>
            <a:r>
              <a:rPr lang="zh-CN" altLang="en-US" sz="1800" b="1" dirty="0" smtClean="0">
                <a:latin typeface="华文楷体" pitchFamily="2" charset="-122"/>
                <a:ea typeface="华文楷体" pitchFamily="2" charset="-122"/>
                <a:sym typeface="Arial" pitchFamily="34" charset="0"/>
              </a:rPr>
              <a:t>中化岙山反（防）恐专项应急预案</a:t>
            </a:r>
            <a:r>
              <a:rPr lang="en-US" altLang="zh-CN" sz="1800" b="1" dirty="0" smtClean="0">
                <a:latin typeface="华文楷体" pitchFamily="2" charset="-122"/>
                <a:ea typeface="华文楷体" pitchFamily="2" charset="-122"/>
                <a:sym typeface="Arial" pitchFamily="34" charset="0"/>
              </a:rPr>
              <a:t>》</a:t>
            </a:r>
            <a:r>
              <a:rPr lang="zh-CN" altLang="en-US" sz="1800" b="1" dirty="0" smtClean="0">
                <a:latin typeface="华文楷体" pitchFamily="2" charset="-122"/>
                <a:ea typeface="华文楷体" pitchFamily="2" charset="-122"/>
                <a:sym typeface="Arial" pitchFamily="34" charset="0"/>
              </a:rPr>
              <a:t>，编制岗位应急处置卡。</a:t>
            </a:r>
            <a:endParaRPr lang="en-US" altLang="zh-CN" sz="1800" b="1" dirty="0" smtClean="0">
              <a:latin typeface="华文楷体" pitchFamily="2" charset="-122"/>
              <a:ea typeface="华文楷体" pitchFamily="2" charset="-122"/>
              <a:sym typeface="Arial" pitchFamily="34" charset="0"/>
            </a:endParaRPr>
          </a:p>
          <a:p>
            <a:pPr marL="273050" indent="-273050" eaLnBrk="1" hangingPunct="1">
              <a:lnSpc>
                <a:spcPct val="150000"/>
              </a:lnSpc>
              <a:spcBef>
                <a:spcPct val="0"/>
              </a:spcBef>
              <a:buClr>
                <a:srgbClr val="FF0000"/>
              </a:buClr>
              <a:buFont typeface="Wingdings" pitchFamily="2" charset="2"/>
              <a:buChar char="l"/>
            </a:pPr>
            <a:r>
              <a:rPr lang="zh-CN" altLang="en-US" sz="1800" b="1" dirty="0" smtClean="0">
                <a:latin typeface="华文楷体" pitchFamily="2" charset="-122"/>
                <a:ea typeface="华文楷体" pitchFamily="2" charset="-122"/>
                <a:sym typeface="Arial" pitchFamily="34" charset="0"/>
              </a:rPr>
              <a:t>每月培训、考核保安人员业务技能；每季度评估基地周围和项目工地治安情况。</a:t>
            </a:r>
            <a:endParaRPr lang="en-US" altLang="zh-CN" sz="1800" b="1" dirty="0" smtClean="0">
              <a:latin typeface="华文楷体" pitchFamily="2" charset="-122"/>
              <a:ea typeface="华文楷体" pitchFamily="2" charset="-122"/>
              <a:sym typeface="Arial" pitchFamily="34" charset="0"/>
            </a:endParaRPr>
          </a:p>
          <a:p>
            <a:pPr marL="273050" indent="-273050" eaLnBrk="1" hangingPunct="1">
              <a:lnSpc>
                <a:spcPct val="150000"/>
              </a:lnSpc>
              <a:spcBef>
                <a:spcPct val="0"/>
              </a:spcBef>
              <a:buClr>
                <a:srgbClr val="FF0000"/>
              </a:buClr>
              <a:buFont typeface="Wingdings" pitchFamily="2" charset="2"/>
              <a:buChar char="l"/>
            </a:pPr>
            <a:r>
              <a:rPr lang="zh-CN" altLang="en-US" sz="1800" b="1" dirty="0" smtClean="0">
                <a:latin typeface="华文楷体" pitchFamily="2" charset="-122"/>
                <a:ea typeface="华文楷体" pitchFamily="2" charset="-122"/>
                <a:sym typeface="Arial" pitchFamily="34" charset="0"/>
              </a:rPr>
              <a:t>与公安部门召开季度治安和反恐联席会议。</a:t>
            </a:r>
            <a:endParaRPr lang="en-US" altLang="zh-CN" sz="1800" b="1" dirty="0" smtClean="0">
              <a:latin typeface="华文楷体" pitchFamily="2" charset="-122"/>
              <a:ea typeface="华文楷体" pitchFamily="2" charset="-122"/>
              <a:sym typeface="Arial" pitchFamily="34" charset="0"/>
            </a:endParaRPr>
          </a:p>
          <a:p>
            <a:pPr marL="273050" indent="-273050" eaLnBrk="1" hangingPunct="1">
              <a:lnSpc>
                <a:spcPct val="150000"/>
              </a:lnSpc>
              <a:spcBef>
                <a:spcPct val="0"/>
              </a:spcBef>
              <a:buClr>
                <a:srgbClr val="FF0000"/>
              </a:buClr>
              <a:buFont typeface="Wingdings" pitchFamily="2" charset="2"/>
              <a:buChar char="l"/>
            </a:pPr>
            <a:r>
              <a:rPr lang="zh-CN" altLang="en-US" sz="1800" b="1" dirty="0" smtClean="0">
                <a:latin typeface="华文楷体" pitchFamily="2" charset="-122"/>
                <a:ea typeface="华文楷体" pitchFamily="2" charset="-122"/>
                <a:sym typeface="Arial" pitchFamily="34" charset="0"/>
              </a:rPr>
              <a:t>定期联合公安部门进行治安纠纷处置演练、反恐处置演练。</a:t>
            </a:r>
            <a:endParaRPr lang="en-US" altLang="zh-CN" sz="1800" b="1" dirty="0" smtClean="0">
              <a:latin typeface="华文楷体" pitchFamily="2" charset="-122"/>
              <a:ea typeface="华文楷体" pitchFamily="2" charset="-122"/>
              <a:sym typeface="Arial" pitchFamily="34" charset="0"/>
            </a:endParaRPr>
          </a:p>
          <a:p>
            <a:pPr marL="273050" indent="-273050" eaLnBrk="1" hangingPunct="1">
              <a:lnSpc>
                <a:spcPct val="150000"/>
              </a:lnSpc>
              <a:spcBef>
                <a:spcPct val="0"/>
              </a:spcBef>
              <a:buClr>
                <a:srgbClr val="FF0000"/>
              </a:buClr>
              <a:buFont typeface="Wingdings" pitchFamily="2" charset="2"/>
              <a:buChar char="l"/>
            </a:pPr>
            <a:r>
              <a:rPr lang="en-US" altLang="zh-CN" sz="1800" b="1" dirty="0" smtClean="0">
                <a:solidFill>
                  <a:srgbClr val="FF0000"/>
                </a:solidFill>
                <a:latin typeface="华文楷体" pitchFamily="2" charset="-122"/>
                <a:ea typeface="华文楷体" pitchFamily="2" charset="-122"/>
                <a:sym typeface="Arial" pitchFamily="34" charset="0"/>
              </a:rPr>
              <a:t>8</a:t>
            </a:r>
            <a:r>
              <a:rPr lang="zh-CN" altLang="en-US" sz="1800" b="1" dirty="0" smtClean="0">
                <a:solidFill>
                  <a:srgbClr val="FF0000"/>
                </a:solidFill>
                <a:latin typeface="华文楷体" pitchFamily="2" charset="-122"/>
                <a:ea typeface="华文楷体" pitchFamily="2" charset="-122"/>
                <a:sym typeface="Arial" pitchFamily="34" charset="0"/>
              </a:rPr>
              <a:t>月下旬，</a:t>
            </a:r>
            <a:r>
              <a:rPr lang="en-US" altLang="zh-CN" sz="1800" b="1" dirty="0" smtClean="0">
                <a:solidFill>
                  <a:srgbClr val="FF0000"/>
                </a:solidFill>
                <a:latin typeface="华文楷体" pitchFamily="2" charset="-122"/>
                <a:ea typeface="华文楷体" pitchFamily="2" charset="-122"/>
                <a:sym typeface="Arial" pitchFamily="34" charset="0"/>
              </a:rPr>
              <a:t>25</a:t>
            </a:r>
            <a:r>
              <a:rPr lang="zh-CN" altLang="en-US" sz="1800" b="1" dirty="0" smtClean="0">
                <a:solidFill>
                  <a:srgbClr val="FF0000"/>
                </a:solidFill>
                <a:latin typeface="华文楷体" pitchFamily="2" charset="-122"/>
                <a:ea typeface="华文楷体" pitchFamily="2" charset="-122"/>
                <a:sym typeface="Arial" pitchFamily="34" charset="0"/>
              </a:rPr>
              <a:t>名武警入驻基地，开始巡逻，待编制正式批复后，年内增加到</a:t>
            </a:r>
            <a:r>
              <a:rPr lang="en-US" altLang="zh-CN" sz="1800" b="1" dirty="0" smtClean="0">
                <a:solidFill>
                  <a:srgbClr val="FF0000"/>
                </a:solidFill>
                <a:latin typeface="华文楷体" pitchFamily="2" charset="-122"/>
                <a:ea typeface="华文楷体" pitchFamily="2" charset="-122"/>
                <a:sym typeface="Arial" pitchFamily="34" charset="0"/>
              </a:rPr>
              <a:t>75</a:t>
            </a:r>
            <a:r>
              <a:rPr lang="zh-CN" altLang="en-US" sz="1800" b="1" dirty="0" smtClean="0">
                <a:solidFill>
                  <a:srgbClr val="FF0000"/>
                </a:solidFill>
                <a:latin typeface="华文楷体" pitchFamily="2" charset="-122"/>
                <a:ea typeface="华文楷体" pitchFamily="2" charset="-122"/>
                <a:sym typeface="Arial" pitchFamily="34" charset="0"/>
              </a:rPr>
              <a:t>人。</a:t>
            </a:r>
            <a:endParaRPr lang="en-US" altLang="zh-CN" sz="1800" b="1" dirty="0" smtClean="0">
              <a:solidFill>
                <a:srgbClr val="FF0000"/>
              </a:solidFill>
              <a:latin typeface="华文楷体" pitchFamily="2" charset="-122"/>
              <a:ea typeface="华文楷体" pitchFamily="2" charset="-122"/>
            </a:endParaRPr>
          </a:p>
        </p:txBody>
      </p:sp>
      <p:pic>
        <p:nvPicPr>
          <p:cNvPr id="54276" name="图片 4"/>
          <p:cNvPicPr>
            <a:picLocks noChangeAspect="1"/>
          </p:cNvPicPr>
          <p:nvPr/>
        </p:nvPicPr>
        <p:blipFill>
          <a:blip r:embed="rId3" cstate="email"/>
          <a:srcRect/>
          <a:stretch>
            <a:fillRect/>
          </a:stretch>
        </p:blipFill>
        <p:spPr bwMode="auto">
          <a:xfrm>
            <a:off x="6500826" y="901366"/>
            <a:ext cx="2143140" cy="1732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组合 22"/>
          <p:cNvGrpSpPr>
            <a:grpSpLocks/>
          </p:cNvGrpSpPr>
          <p:nvPr/>
        </p:nvGrpSpPr>
        <p:grpSpPr bwMode="auto">
          <a:xfrm>
            <a:off x="485775" y="2881599"/>
            <a:ext cx="2300288" cy="1741487"/>
            <a:chOff x="857224" y="2357430"/>
            <a:chExt cx="2300286" cy="1942559"/>
          </a:xfrm>
        </p:grpSpPr>
        <p:pic>
          <p:nvPicPr>
            <p:cNvPr id="54275" name="图片 3"/>
            <p:cNvPicPr>
              <a:picLocks noChangeAspect="1"/>
            </p:cNvPicPr>
            <p:nvPr/>
          </p:nvPicPr>
          <p:blipFill>
            <a:blip r:embed="rId4" cstate="email"/>
            <a:srcRect/>
            <a:stretch>
              <a:fillRect/>
            </a:stretch>
          </p:blipFill>
          <p:spPr bwMode="auto">
            <a:xfrm>
              <a:off x="857224" y="2357430"/>
              <a:ext cx="2300286" cy="1643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矩形 7"/>
            <p:cNvSpPr/>
            <p:nvPr/>
          </p:nvSpPr>
          <p:spPr>
            <a:xfrm>
              <a:off x="942949" y="3871457"/>
              <a:ext cx="2143123" cy="428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0000"/>
                  </a:solidFill>
                  <a:effectLst/>
                  <a:uLnTx/>
                  <a:uFillTx/>
                  <a:latin typeface="华文楷体" pitchFamily="2" charset="-122"/>
                  <a:ea typeface="华文楷体" pitchFamily="2" charset="-122"/>
                  <a:cs typeface="+mn-cs"/>
                </a:rPr>
                <a:t>冲卡防卫演练</a:t>
              </a:r>
            </a:p>
          </p:txBody>
        </p:sp>
      </p:grpSp>
      <p:sp>
        <p:nvSpPr>
          <p:cNvPr id="9" name="矩形 8"/>
          <p:cNvSpPr/>
          <p:nvPr/>
        </p:nvSpPr>
        <p:spPr>
          <a:xfrm>
            <a:off x="6429375" y="2306901"/>
            <a:ext cx="221456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0000"/>
                </a:solidFill>
                <a:effectLst/>
                <a:uLnTx/>
                <a:uFillTx/>
                <a:latin typeface="华文楷体" pitchFamily="2" charset="-122"/>
                <a:ea typeface="华文楷体" pitchFamily="2" charset="-122"/>
                <a:cs typeface="+mn-cs"/>
              </a:rPr>
              <a:t>人员潜入库区演练</a:t>
            </a:r>
          </a:p>
        </p:txBody>
      </p:sp>
      <p:sp>
        <p:nvSpPr>
          <p:cNvPr id="10" name="矩形 9"/>
          <p:cNvSpPr/>
          <p:nvPr/>
        </p:nvSpPr>
        <p:spPr>
          <a:xfrm>
            <a:off x="6500813" y="4315127"/>
            <a:ext cx="2143125"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0000"/>
                </a:solidFill>
                <a:effectLst/>
                <a:uLnTx/>
                <a:uFillTx/>
                <a:latin typeface="华文楷体" pitchFamily="2" charset="-122"/>
                <a:ea typeface="华文楷体" pitchFamily="2" charset="-122"/>
                <a:cs typeface="+mn-cs"/>
              </a:rPr>
              <a:t>工地治安联席会议</a:t>
            </a:r>
          </a:p>
        </p:txBody>
      </p:sp>
      <p:sp>
        <p:nvSpPr>
          <p:cNvPr id="30729" name="Rectangle 18"/>
          <p:cNvSpPr>
            <a:spLocks noChangeArrowheads="1"/>
          </p:cNvSpPr>
          <p:nvPr/>
        </p:nvSpPr>
        <p:spPr bwMode="auto">
          <a:xfrm>
            <a:off x="6429375" y="6283303"/>
            <a:ext cx="2286000" cy="285750"/>
          </a:xfrm>
          <a:prstGeom prst="rect">
            <a:avLst/>
          </a:prstGeom>
          <a:noFill/>
          <a:ln w="9525">
            <a:noFill/>
            <a:miter lim="800000"/>
            <a:headEnd/>
            <a:tailEnd/>
          </a:ln>
        </p:spPr>
        <p:txBody>
          <a:bodyPr lIns="91424" tIns="45712" rIns="91424" bIns="45712"/>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0000"/>
                </a:solidFill>
                <a:effectLst/>
                <a:uLnTx/>
                <a:uFillTx/>
                <a:latin typeface="华文楷体" pitchFamily="2" charset="-122"/>
                <a:ea typeface="华文楷体" pitchFamily="2" charset="-122"/>
                <a:cs typeface="+mn-cs"/>
              </a:rPr>
              <a:t>联合反恐演练</a:t>
            </a:r>
          </a:p>
        </p:txBody>
      </p:sp>
      <p:pic>
        <p:nvPicPr>
          <p:cNvPr id="21" name="Picture 4"/>
          <p:cNvPicPr>
            <a:picLocks noChangeAspect="1" noChangeArrowheads="1"/>
          </p:cNvPicPr>
          <p:nvPr/>
        </p:nvPicPr>
        <p:blipFill>
          <a:blip r:embed="rId5" cstate="email"/>
          <a:srcRect/>
          <a:stretch>
            <a:fillRect/>
          </a:stretch>
        </p:blipFill>
        <p:spPr bwMode="auto">
          <a:xfrm>
            <a:off x="500034" y="4609751"/>
            <a:ext cx="2286016" cy="1714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32" name="Rectangle 2"/>
          <p:cNvSpPr txBox="1">
            <a:spLocks noChangeArrowheads="1"/>
          </p:cNvSpPr>
          <p:nvPr/>
        </p:nvSpPr>
        <p:spPr bwMode="auto">
          <a:xfrm>
            <a:off x="696913" y="2595849"/>
            <a:ext cx="2017712" cy="276225"/>
          </a:xfrm>
          <a:prstGeom prst="rect">
            <a:avLst/>
          </a:prstGeom>
          <a:noFill/>
          <a:ln w="9525">
            <a:noFill/>
            <a:miter lim="800000"/>
            <a:headEnd/>
            <a:tailEnd/>
          </a:ln>
        </p:spPr>
        <p:txBody>
          <a:bodyPr lIns="80147" tIns="40074" rIns="80147" bIns="40074"/>
          <a:lstStyle/>
          <a:p>
            <a:pPr marL="0" marR="0" lvl="0" indent="0" algn="l" defTabSz="890588"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0000"/>
                </a:solidFill>
                <a:effectLst/>
                <a:uLnTx/>
                <a:uFillTx/>
                <a:latin typeface="华文楷体" pitchFamily="2" charset="-122"/>
                <a:ea typeface="华文楷体" pitchFamily="2" charset="-122"/>
                <a:cs typeface="+mn-cs"/>
              </a:rPr>
              <a:t>保安人员日常训练</a:t>
            </a:r>
            <a:endParaRPr kumimoji="0" lang="en-US" altLang="en-US" sz="1400" b="1" i="0" u="none" strike="noStrike" kern="1200" cap="none" spc="0" normalizeH="0" baseline="0" noProof="0" dirty="0">
              <a:ln>
                <a:noFill/>
              </a:ln>
              <a:solidFill>
                <a:srgbClr val="FF0000"/>
              </a:solidFill>
              <a:effectLst/>
              <a:uLnTx/>
              <a:uFillTx/>
              <a:latin typeface="华文楷体" pitchFamily="2" charset="-122"/>
              <a:ea typeface="华文楷体" pitchFamily="2" charset="-122"/>
              <a:cs typeface="+mn-cs"/>
            </a:endParaRPr>
          </a:p>
        </p:txBody>
      </p:sp>
      <p:sp>
        <p:nvSpPr>
          <p:cNvPr id="30733" name="Rectangle 2"/>
          <p:cNvSpPr txBox="1">
            <a:spLocks noChangeArrowheads="1"/>
          </p:cNvSpPr>
          <p:nvPr/>
        </p:nvSpPr>
        <p:spPr bwMode="auto">
          <a:xfrm>
            <a:off x="571500" y="6320982"/>
            <a:ext cx="2232025" cy="276225"/>
          </a:xfrm>
          <a:prstGeom prst="rect">
            <a:avLst/>
          </a:prstGeom>
          <a:noFill/>
          <a:ln w="9525">
            <a:noFill/>
            <a:miter lim="800000"/>
            <a:headEnd/>
            <a:tailEnd/>
          </a:ln>
        </p:spPr>
        <p:txBody>
          <a:bodyPr lIns="80147" tIns="40074" rIns="80147" bIns="40074"/>
          <a:lstStyle/>
          <a:p>
            <a:pPr marL="0" marR="0" lvl="0" indent="0" algn="ctr" defTabSz="890588"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FF0000"/>
                </a:solidFill>
                <a:effectLst/>
                <a:uLnTx/>
                <a:uFillTx/>
                <a:latin typeface="华文楷体" pitchFamily="2" charset="-122"/>
                <a:ea typeface="华文楷体" pitchFamily="2" charset="-122"/>
                <a:cs typeface="+mn-cs"/>
              </a:rPr>
              <a:t>定期业务训练</a:t>
            </a:r>
            <a:endParaRPr kumimoji="0" lang="en-US" altLang="en-US" sz="1400" b="1" i="0" u="none" strike="noStrike" kern="1200" cap="none" spc="0" normalizeH="0" baseline="0" noProof="0" dirty="0">
              <a:ln>
                <a:noFill/>
              </a:ln>
              <a:solidFill>
                <a:srgbClr val="FF0000"/>
              </a:solidFill>
              <a:effectLst/>
              <a:uLnTx/>
              <a:uFillTx/>
              <a:latin typeface="华文楷体" pitchFamily="2" charset="-122"/>
              <a:ea typeface="华文楷体" pitchFamily="2" charset="-122"/>
              <a:cs typeface="+mn-cs"/>
            </a:endParaRPr>
          </a:p>
        </p:txBody>
      </p:sp>
      <p:pic>
        <p:nvPicPr>
          <p:cNvPr id="30734" name="Picture 4" descr="C:\Users\zhanglizhao\Desktop\图片3.png"/>
          <p:cNvPicPr>
            <a:picLocks noChangeArrowheads="1"/>
          </p:cNvPicPr>
          <p:nvPr/>
        </p:nvPicPr>
        <p:blipFill>
          <a:blip r:embed="rId6" cstate="print"/>
          <a:srcRect r="-352"/>
          <a:stretch>
            <a:fillRect/>
          </a:stretch>
        </p:blipFill>
        <p:spPr bwMode="auto">
          <a:xfrm>
            <a:off x="361950" y="857250"/>
            <a:ext cx="8461375" cy="71438"/>
          </a:xfrm>
          <a:prstGeom prst="rect">
            <a:avLst/>
          </a:prstGeom>
          <a:noFill/>
          <a:ln w="9525">
            <a:noFill/>
            <a:miter lim="800000"/>
            <a:headEnd/>
            <a:tailEnd/>
          </a:ln>
        </p:spPr>
      </p:pic>
      <p:pic>
        <p:nvPicPr>
          <p:cNvPr id="48130" name="Picture 2"/>
          <p:cNvPicPr>
            <a:picLocks noChangeAspect="1" noChangeArrowheads="1"/>
          </p:cNvPicPr>
          <p:nvPr/>
        </p:nvPicPr>
        <p:blipFill>
          <a:blip r:embed="rId7" cstate="email"/>
          <a:srcRect/>
          <a:stretch>
            <a:fillRect/>
          </a:stretch>
        </p:blipFill>
        <p:spPr bwMode="auto">
          <a:xfrm>
            <a:off x="6510410" y="2766237"/>
            <a:ext cx="2143140" cy="1554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图片 21"/>
          <p:cNvPicPr>
            <a:picLocks noChangeAspect="1"/>
          </p:cNvPicPr>
          <p:nvPr/>
        </p:nvPicPr>
        <p:blipFill>
          <a:blip r:embed="rId8" cstate="email"/>
          <a:stretch>
            <a:fillRect/>
          </a:stretch>
        </p:blipFill>
        <p:spPr>
          <a:xfrm>
            <a:off x="6500825" y="4640248"/>
            <a:ext cx="2190765"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（九）治安和反恐</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Tree>
    <p:extLst>
      <p:ext uri="{BB962C8B-B14F-4D97-AF65-F5344CB8AC3E}">
        <p14:creationId xmlns:p14="http://schemas.microsoft.com/office/powerpoint/2010/main" val="267809600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3"/>
          <p:cNvSpPr>
            <a:spLocks noChangeArrowheads="1"/>
          </p:cNvSpPr>
          <p:nvPr/>
        </p:nvSpPr>
        <p:spPr bwMode="auto">
          <a:xfrm>
            <a:off x="395782" y="908050"/>
            <a:ext cx="8488911" cy="3404918"/>
          </a:xfrm>
          <a:prstGeom prst="rect">
            <a:avLst/>
          </a:prstGeom>
          <a:noFill/>
          <a:ln w="9525">
            <a:noFill/>
            <a:miter lim="800000"/>
            <a:headEnd/>
            <a:tailEnd/>
          </a:ln>
        </p:spPr>
        <p:txBody>
          <a:bodyPr wrap="square" lIns="80147" tIns="40074" rIns="80147" bIns="40074">
            <a:spAutoFit/>
          </a:bodyPr>
          <a:lstStyle/>
          <a:p>
            <a:pPr marL="400050" marR="0" lvl="0" indent="-400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en-US" altLang="en-US" sz="1800" b="1" i="0" u="none" strike="noStrike" kern="1200" cap="none" spc="0" normalizeH="0" baseline="0" noProof="0" dirty="0" err="1">
                <a:ln>
                  <a:noFill/>
                </a:ln>
                <a:solidFill>
                  <a:srgbClr val="0033CC"/>
                </a:solidFill>
                <a:effectLst/>
                <a:uLnTx/>
                <a:uFillTx/>
                <a:latin typeface="华文楷体" pitchFamily="2" charset="-122"/>
                <a:ea typeface="华文楷体" pitchFamily="2" charset="-122"/>
                <a:cs typeface="+mn-cs"/>
                <a:sym typeface="Arial" pitchFamily="34" charset="0"/>
              </a:rPr>
              <a:t>修订应急预案、</a:t>
            </a:r>
            <a:r>
              <a:rPr kumimoji="0" lang="en-US" altLang="en-US" sz="1800" b="1" i="0" u="none" strike="noStrike" kern="1200" cap="none" spc="0" normalizeH="0" baseline="0" noProof="0" dirty="0" err="1" smtClean="0">
                <a:ln>
                  <a:noFill/>
                </a:ln>
                <a:solidFill>
                  <a:srgbClr val="0033CC"/>
                </a:solidFill>
                <a:effectLst/>
                <a:uLnTx/>
                <a:uFillTx/>
                <a:latin typeface="华文楷体" pitchFamily="2" charset="-122"/>
                <a:ea typeface="华文楷体" pitchFamily="2" charset="-122"/>
                <a:cs typeface="+mn-cs"/>
                <a:sym typeface="Arial" pitchFamily="34" charset="0"/>
              </a:rPr>
              <a:t>处置卡</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endParaRPr>
          </a:p>
          <a:p>
            <a:pPr marL="723900" marR="0" lvl="0" indent="-273050" algn="l" defTabSz="914400" rtl="0" eaLnBrk="1" fontAlgn="base" latinLnBrk="0" hangingPunct="1">
              <a:lnSpc>
                <a:spcPct val="150000"/>
              </a:lnSpc>
              <a:spcBef>
                <a:spcPct val="0"/>
              </a:spcBef>
              <a:spcAft>
                <a:spcPct val="0"/>
              </a:spcAft>
              <a:buClr>
                <a:srgbClr val="FF0000"/>
              </a:buClr>
              <a:buSzTx/>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建立覆盖</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HSE</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事故、异常天气、治安反恐等三方面的应急预案体系</a:t>
            </a:r>
            <a:r>
              <a:rPr kumimoji="0" lang="en-US"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华文楷体" pitchFamily="2" charset="-122"/>
              </a:rPr>
              <a:t>。</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华文楷体" pitchFamily="2" charset="-122"/>
            </a:endParaRPr>
          </a:p>
          <a:p>
            <a:pPr marL="723900" marR="0" lvl="0" indent="-273050" algn="l" defTabSz="914400" rtl="0" eaLnBrk="1" fontAlgn="base" latinLnBrk="0" hangingPunct="1">
              <a:lnSpc>
                <a:spcPct val="150000"/>
              </a:lnSpc>
              <a:spcBef>
                <a:spcPct val="0"/>
              </a:spcBef>
              <a:spcAft>
                <a:spcPct val="0"/>
              </a:spcAft>
              <a:buClr>
                <a:srgbClr val="FF0000"/>
              </a:buClr>
              <a:buSzTx/>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华文楷体" pitchFamily="2" charset="-122"/>
              </a:rPr>
              <a:t> +	</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华文楷体" pitchFamily="2" charset="-122"/>
              </a:rPr>
              <a:t>完善</a:t>
            </a:r>
            <a:r>
              <a:rPr kumimoji="0" lang="zh-CN" altLang="en-US" sz="1800" b="1" i="0" u="none" strike="noStrike" kern="1200" cap="none" spc="0" normalizeH="0" baseline="0" noProof="0" dirty="0">
                <a:ln>
                  <a:noFill/>
                </a:ln>
                <a:solidFill>
                  <a:srgbClr val="333333"/>
                </a:solidFill>
                <a:effectLst/>
                <a:uLnTx/>
                <a:uFillTx/>
                <a:latin typeface="华文楷体" pitchFamily="2" charset="-122"/>
                <a:ea typeface="华文楷体" pitchFamily="2" charset="-122"/>
                <a:cs typeface="+mn-cs"/>
                <a:sym typeface="华文楷体" pitchFamily="2" charset="-122"/>
              </a:rPr>
              <a:t>重要部位、重点岗位现场应急处置卡。</a:t>
            </a:r>
          </a:p>
          <a:p>
            <a:pPr marL="400050" marR="0" lvl="0" indent="-400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en-US" altLang="en-US" sz="1800" b="1" i="0" u="none" strike="noStrike" kern="1200" cap="none" spc="0" normalizeH="0" baseline="0" noProof="0" dirty="0" err="1">
                <a:ln>
                  <a:noFill/>
                </a:ln>
                <a:solidFill>
                  <a:srgbClr val="0033CC"/>
                </a:solidFill>
                <a:effectLst/>
                <a:uLnTx/>
                <a:uFillTx/>
                <a:latin typeface="华文楷体" pitchFamily="2" charset="-122"/>
                <a:ea typeface="华文楷体" pitchFamily="2" charset="-122"/>
                <a:cs typeface="+mn-cs"/>
                <a:sym typeface="Arial" pitchFamily="34" charset="0"/>
              </a:rPr>
              <a:t>预案演练</a:t>
            </a:r>
            <a:endParaRPr kumimoji="0" lang="en-US" altLang="en-US" sz="1800" b="1" i="0" u="none" strike="noStrike" kern="1200" cap="none" spc="0" normalizeH="0" baseline="0" noProof="0" dirty="0">
              <a:ln>
                <a:noFill/>
              </a:ln>
              <a:solidFill>
                <a:srgbClr val="0033CC"/>
              </a:solidFill>
              <a:effectLst/>
              <a:uLnTx/>
              <a:uFillTx/>
              <a:latin typeface="华文楷体" pitchFamily="2" charset="-122"/>
              <a:ea typeface="华文楷体" pitchFamily="2" charset="-122"/>
              <a:cs typeface="+mn-cs"/>
              <a:sym typeface="Arial" pitchFamily="34" charset="0"/>
            </a:endParaRPr>
          </a:p>
          <a:p>
            <a:pPr marL="723900" marR="0" lvl="0" indent="-273050" algn="l" defTabSz="914400" rtl="0" eaLnBrk="1" fontAlgn="base" latinLnBrk="0" hangingPunct="1">
              <a:lnSpc>
                <a:spcPct val="150000"/>
              </a:lnSpc>
              <a:spcBef>
                <a:spcPct val="0"/>
              </a:spcBef>
              <a:spcAft>
                <a:spcPct val="0"/>
              </a:spcAft>
              <a:buClr>
                <a:srgbClr val="FF0000"/>
              </a:buClr>
              <a:buSzTx/>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	</a:t>
            </a:r>
            <a:r>
              <a:rPr kumimoji="0" lang="en-US" altLang="en-US" sz="1800" b="1" i="0" u="none" strike="noStrike" kern="1200" cap="none" spc="0" normalizeH="0" baseline="0" noProof="0" dirty="0" err="1" smtClean="0">
                <a:ln>
                  <a:noFill/>
                </a:ln>
                <a:solidFill>
                  <a:srgbClr val="333333"/>
                </a:solidFill>
                <a:effectLst/>
                <a:uLnTx/>
                <a:uFillTx/>
                <a:latin typeface="华文楷体" pitchFamily="2" charset="-122"/>
                <a:ea typeface="华文楷体" pitchFamily="2" charset="-122"/>
                <a:cs typeface="+mn-cs"/>
                <a:sym typeface="Arial" pitchFamily="34" charset="0"/>
              </a:rPr>
              <a:t>建立演练观察员机制</a:t>
            </a:r>
            <a:r>
              <a:rPr kumimoji="0" lang="en-US" altLang="en-US" sz="1800" b="1" i="0" u="none" strike="noStrike" kern="1200" cap="none" spc="0" normalizeH="0" baseline="0" noProof="0" dirty="0" err="1">
                <a:ln>
                  <a:noFill/>
                </a:ln>
                <a:solidFill>
                  <a:srgbClr val="333333"/>
                </a:solidFill>
                <a:effectLst/>
                <a:uLnTx/>
                <a:uFillTx/>
                <a:latin typeface="华文楷体" pitchFamily="2" charset="-122"/>
                <a:ea typeface="华文楷体" pitchFamily="2" charset="-122"/>
                <a:cs typeface="+mn-cs"/>
                <a:sym typeface="Arial" pitchFamily="34" charset="0"/>
              </a:rPr>
              <a:t>，规范演练后点评、</a:t>
            </a:r>
            <a:r>
              <a:rPr kumimoji="0" lang="en-US" altLang="en-US" sz="1800" b="1" i="0" u="none" strike="noStrike" kern="1200" cap="none" spc="0" normalizeH="0" baseline="0" noProof="0" dirty="0" err="1" smtClean="0">
                <a:ln>
                  <a:noFill/>
                </a:ln>
                <a:solidFill>
                  <a:srgbClr val="333333"/>
                </a:solidFill>
                <a:effectLst/>
                <a:uLnTx/>
                <a:uFillTx/>
                <a:latin typeface="华文楷体" pitchFamily="2" charset="-122"/>
                <a:ea typeface="华文楷体" pitchFamily="2" charset="-122"/>
                <a:cs typeface="+mn-cs"/>
                <a:sym typeface="Arial" pitchFamily="34" charset="0"/>
              </a:rPr>
              <a:t>问题和</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跟进</a:t>
            </a:r>
            <a:r>
              <a:rPr kumimoji="0" lang="en-US" altLang="en-US" sz="1800" b="1" i="0" u="none" strike="noStrike" kern="1200" cap="none" spc="0" normalizeH="0" baseline="0" noProof="0" dirty="0" err="1" smtClean="0">
                <a:ln>
                  <a:noFill/>
                </a:ln>
                <a:solidFill>
                  <a:srgbClr val="333333"/>
                </a:solidFill>
                <a:effectLst/>
                <a:uLnTx/>
                <a:uFillTx/>
                <a:latin typeface="华文楷体" pitchFamily="2" charset="-122"/>
                <a:ea typeface="华文楷体" pitchFamily="2" charset="-122"/>
                <a:cs typeface="+mn-cs"/>
                <a:sym typeface="Arial" pitchFamily="34" charset="0"/>
              </a:rPr>
              <a:t>管理</a:t>
            </a:r>
            <a:r>
              <a:rPr kumimoji="0" lang="en-US" altLang="en-US" sz="1800" b="1" i="0" u="none" strike="noStrike" kern="1200" cap="none" spc="0" normalizeH="0" baseline="0" noProof="0" dirty="0" err="1">
                <a:ln>
                  <a:noFill/>
                </a:ln>
                <a:solidFill>
                  <a:srgbClr val="333333"/>
                </a:solidFill>
                <a:effectLst/>
                <a:uLnTx/>
                <a:uFillTx/>
                <a:latin typeface="华文楷体" pitchFamily="2" charset="-122"/>
                <a:ea typeface="华文楷体" pitchFamily="2" charset="-122"/>
                <a:cs typeface="+mn-cs"/>
                <a:sym typeface="Arial" pitchFamily="34" charset="0"/>
              </a:rPr>
              <a:t>，</a:t>
            </a:r>
            <a:r>
              <a:rPr kumimoji="0" lang="en-US" altLang="en-US" sz="1800" b="1" i="0" u="none" strike="noStrike" kern="1200" cap="none" spc="0" normalizeH="0" baseline="0" noProof="0" dirty="0" err="1" smtClean="0">
                <a:ln>
                  <a:noFill/>
                </a:ln>
                <a:solidFill>
                  <a:srgbClr val="333333"/>
                </a:solidFill>
                <a:effectLst/>
                <a:uLnTx/>
                <a:uFillTx/>
                <a:latin typeface="华文楷体" pitchFamily="2" charset="-122"/>
                <a:ea typeface="华文楷体" pitchFamily="2" charset="-122"/>
                <a:cs typeface="+mn-cs"/>
                <a:sym typeface="Arial" pitchFamily="34" charset="0"/>
              </a:rPr>
              <a:t>提升演练效果</a:t>
            </a:r>
            <a:r>
              <a:rPr kumimoji="0" lang="en-US"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a:t>
            </a:r>
          </a:p>
          <a:p>
            <a:pPr marL="723900" marR="0" lvl="0" indent="-273050" algn="l" defTabSz="914400" rtl="0" eaLnBrk="1" fontAlgn="base" latinLnBrk="0" hangingPunct="1">
              <a:lnSpc>
                <a:spcPct val="150000"/>
              </a:lnSpc>
              <a:spcBef>
                <a:spcPct val="0"/>
              </a:spcBef>
              <a:spcAft>
                <a:spcPct val="0"/>
              </a:spcAft>
              <a:buClr>
                <a:srgbClr val="FF0000"/>
              </a:buClr>
              <a:buSzTx/>
              <a:buFontTx/>
              <a:buNone/>
              <a:tabLst/>
              <a:defRPr/>
            </a:pP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	2016</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年已演练内容： </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2</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月，管线阀门渗漏应急；</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3</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月，密闭空间油气中毒应急救援；</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4</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月，外来可疑车辆及保安异常处置；</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5</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月，罐顶雷击火灾应急；</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7</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月，恐怖袭击初期处置；扩建库区管线泄漏和火灾应急</a:t>
            </a:r>
            <a:r>
              <a:rPr kumimoji="0" lang="en-US"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endParaRPr>
          </a:p>
        </p:txBody>
      </p:sp>
      <p:sp>
        <p:nvSpPr>
          <p:cNvPr id="4"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（十）应急管理</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pic>
        <p:nvPicPr>
          <p:cNvPr id="5" name="Picture 2" descr="C:\Documents and Settings\Administrator\桌面\密闭空间人员中毒应急演练照片\IMG_5666.jpg"/>
          <p:cNvPicPr>
            <a:picLocks noChangeAspect="1" noChangeArrowheads="1"/>
          </p:cNvPicPr>
          <p:nvPr/>
        </p:nvPicPr>
        <p:blipFill>
          <a:blip r:embed="rId2" cstate="print"/>
          <a:srcRect/>
          <a:stretch>
            <a:fillRect/>
          </a:stretch>
        </p:blipFill>
        <p:spPr bwMode="auto">
          <a:xfrm>
            <a:off x="327544" y="4311126"/>
            <a:ext cx="2791370" cy="2353897"/>
          </a:xfrm>
          <a:prstGeom prst="rect">
            <a:avLst/>
          </a:prstGeom>
          <a:noFill/>
          <a:ln w="9525">
            <a:noFill/>
            <a:miter lim="800000"/>
            <a:headEnd/>
            <a:tailEnd/>
          </a:ln>
        </p:spPr>
      </p:pic>
      <p:pic>
        <p:nvPicPr>
          <p:cNvPr id="6" name="Picture 3" descr="C:\Documents and Settings\Administrator\桌面\密闭空间人员中毒应急演练照片\IMG_5667.jpg"/>
          <p:cNvPicPr>
            <a:picLocks noChangeAspect="1" noChangeArrowheads="1"/>
          </p:cNvPicPr>
          <p:nvPr/>
        </p:nvPicPr>
        <p:blipFill>
          <a:blip r:embed="rId3" cstate="print"/>
          <a:srcRect/>
          <a:stretch>
            <a:fillRect/>
          </a:stretch>
        </p:blipFill>
        <p:spPr bwMode="auto">
          <a:xfrm>
            <a:off x="6304500" y="4312691"/>
            <a:ext cx="2731816" cy="2347415"/>
          </a:xfrm>
          <a:prstGeom prst="rect">
            <a:avLst/>
          </a:prstGeom>
          <a:noFill/>
          <a:ln w="9525">
            <a:noFill/>
            <a:miter lim="800000"/>
            <a:headEnd/>
            <a:tailEnd/>
          </a:ln>
        </p:spPr>
      </p:pic>
      <p:pic>
        <p:nvPicPr>
          <p:cNvPr id="7" name="Picture 3" descr="E:\PPT材料\2013\拉网式安全检查工作汇报\IMG_2095.jpg"/>
          <p:cNvPicPr>
            <a:picLocks noChangeAspect="1" noChangeArrowheads="1"/>
          </p:cNvPicPr>
          <p:nvPr/>
        </p:nvPicPr>
        <p:blipFill>
          <a:blip r:embed="rId4" cstate="print"/>
          <a:srcRect/>
          <a:stretch>
            <a:fillRect/>
          </a:stretch>
        </p:blipFill>
        <p:spPr bwMode="auto">
          <a:xfrm>
            <a:off x="3167535" y="4325321"/>
            <a:ext cx="3071812" cy="2341562"/>
          </a:xfrm>
          <a:prstGeom prst="rect">
            <a:avLst/>
          </a:prstGeom>
          <a:noFill/>
          <a:ln w="9525">
            <a:noFill/>
            <a:miter lim="800000"/>
            <a:headEnd/>
            <a:tailEnd/>
          </a:ln>
        </p:spPr>
      </p:pic>
    </p:spTree>
    <p:extLst>
      <p:ext uri="{BB962C8B-B14F-4D97-AF65-F5344CB8AC3E}">
        <p14:creationId xmlns:p14="http://schemas.microsoft.com/office/powerpoint/2010/main" val="22592070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614" y="1205248"/>
            <a:ext cx="2794163" cy="199851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7" y="1173064"/>
            <a:ext cx="3044091" cy="2028126"/>
          </a:xfrm>
          <a:prstGeom prst="rect">
            <a:avLst/>
          </a:prstGeom>
        </p:spPr>
      </p:pic>
      <p:sp>
        <p:nvSpPr>
          <p:cNvPr id="7" name="矩形 3"/>
          <p:cNvSpPr>
            <a:spLocks noChangeArrowheads="1"/>
          </p:cNvSpPr>
          <p:nvPr/>
        </p:nvSpPr>
        <p:spPr bwMode="auto">
          <a:xfrm>
            <a:off x="104757" y="3320879"/>
            <a:ext cx="8852466" cy="3404918"/>
          </a:xfrm>
          <a:prstGeom prst="rect">
            <a:avLst/>
          </a:prstGeom>
          <a:noFill/>
          <a:ln w="9525">
            <a:noFill/>
            <a:miter lim="800000"/>
            <a:headEnd/>
            <a:tailEnd/>
          </a:ln>
        </p:spPr>
        <p:txBody>
          <a:bodyPr wrap="square" lIns="80147" tIns="40074" rIns="80147" bIns="40074">
            <a:spAutoFit/>
          </a:bodyPr>
          <a:lstStyle/>
          <a:p>
            <a:pPr algn="just">
              <a:lnSpc>
                <a:spcPct val="150000"/>
              </a:lnSpc>
            </a:pPr>
            <a:r>
              <a:rPr lang="en-US" altLang="zh-CN" b="1" i="0" dirty="0" smtClean="0">
                <a:solidFill>
                  <a:srgbClr val="333333"/>
                </a:solidFill>
                <a:latin typeface="华文楷体" pitchFamily="2" charset="-122"/>
                <a:ea typeface="华文楷体" pitchFamily="2" charset="-122"/>
              </a:rPr>
              <a:t>2016</a:t>
            </a:r>
            <a:r>
              <a:rPr lang="zh-CN" altLang="en-US" b="1" i="0" dirty="0" smtClean="0">
                <a:solidFill>
                  <a:srgbClr val="333333"/>
                </a:solidFill>
                <a:latin typeface="华文楷体" pitchFamily="2" charset="-122"/>
                <a:ea typeface="华文楷体" pitchFamily="2" charset="-122"/>
              </a:rPr>
              <a:t>年</a:t>
            </a:r>
            <a:r>
              <a:rPr lang="en-US" altLang="zh-CN" b="1" i="0" dirty="0" smtClean="0">
                <a:solidFill>
                  <a:srgbClr val="333333"/>
                </a:solidFill>
                <a:latin typeface="华文楷体" pitchFamily="2" charset="-122"/>
                <a:ea typeface="华文楷体" pitchFamily="2" charset="-122"/>
              </a:rPr>
              <a:t>3</a:t>
            </a:r>
            <a:r>
              <a:rPr lang="zh-CN" altLang="en-US" b="1" i="0" dirty="0">
                <a:solidFill>
                  <a:srgbClr val="333333"/>
                </a:solidFill>
                <a:latin typeface="华文楷体" pitchFamily="2" charset="-122"/>
                <a:ea typeface="华文楷体" pitchFamily="2" charset="-122"/>
              </a:rPr>
              <a:t>月</a:t>
            </a:r>
            <a:r>
              <a:rPr lang="en-US" altLang="zh-CN" b="1" i="0" dirty="0">
                <a:solidFill>
                  <a:srgbClr val="333333"/>
                </a:solidFill>
                <a:latin typeface="华文楷体" pitchFamily="2" charset="-122"/>
                <a:ea typeface="华文楷体" pitchFamily="2" charset="-122"/>
              </a:rPr>
              <a:t>10</a:t>
            </a:r>
            <a:r>
              <a:rPr lang="zh-CN" altLang="en-US" b="1" i="0" dirty="0">
                <a:solidFill>
                  <a:srgbClr val="333333"/>
                </a:solidFill>
                <a:latin typeface="华文楷体" pitchFamily="2" charset="-122"/>
                <a:ea typeface="华文楷体" pitchFamily="2" charset="-122"/>
              </a:rPr>
              <a:t>日，浙江省公安消防总队组织的</a:t>
            </a:r>
            <a:r>
              <a:rPr lang="en-US" altLang="zh-CN" b="1" i="0" dirty="0">
                <a:solidFill>
                  <a:srgbClr val="333333"/>
                </a:solidFill>
                <a:latin typeface="华文楷体" pitchFamily="2" charset="-122"/>
                <a:ea typeface="华文楷体" pitchFamily="2" charset="-122"/>
              </a:rPr>
              <a:t>2016</a:t>
            </a:r>
            <a:r>
              <a:rPr lang="zh-CN" altLang="en-US" b="1" i="0" dirty="0">
                <a:solidFill>
                  <a:srgbClr val="333333"/>
                </a:solidFill>
                <a:latin typeface="华文楷体" pitchFamily="2" charset="-122"/>
                <a:ea typeface="华文楷体" pitchFamily="2" charset="-122"/>
              </a:rPr>
              <a:t>年浙东战区石油化工跨区域实战拉动演练</a:t>
            </a:r>
            <a:r>
              <a:rPr lang="en-US" altLang="zh-CN" b="1" i="0" dirty="0">
                <a:solidFill>
                  <a:srgbClr val="333333"/>
                </a:solidFill>
                <a:latin typeface="华文楷体" pitchFamily="2" charset="-122"/>
                <a:ea typeface="华文楷体" pitchFamily="2" charset="-122"/>
              </a:rPr>
              <a:t>:</a:t>
            </a:r>
            <a:r>
              <a:rPr lang="zh-CN" altLang="en-US" b="1" i="0" dirty="0">
                <a:solidFill>
                  <a:srgbClr val="333333"/>
                </a:solidFill>
                <a:latin typeface="华文楷体" pitchFamily="2" charset="-122"/>
                <a:ea typeface="华文楷体" pitchFamily="2" charset="-122"/>
              </a:rPr>
              <a:t>演练场景设定为库区一个</a:t>
            </a:r>
            <a:r>
              <a:rPr lang="en-US" altLang="zh-CN" b="1" i="0" dirty="0">
                <a:solidFill>
                  <a:srgbClr val="333333"/>
                </a:solidFill>
                <a:latin typeface="华文楷体" pitchFamily="2" charset="-122"/>
                <a:ea typeface="华文楷体" pitchFamily="2" charset="-122"/>
              </a:rPr>
              <a:t>10</a:t>
            </a:r>
            <a:r>
              <a:rPr lang="zh-CN" altLang="en-US" b="1" i="0" dirty="0">
                <a:solidFill>
                  <a:srgbClr val="333333"/>
                </a:solidFill>
                <a:latin typeface="华文楷体" pitchFamily="2" charset="-122"/>
                <a:ea typeface="华文楷体" pitchFamily="2" charset="-122"/>
              </a:rPr>
              <a:t>万立方油罐罐体遭雷击，引发密封圈局部着火，并危及周边储罐和生活区</a:t>
            </a:r>
            <a:r>
              <a:rPr lang="zh-CN" altLang="en-US" b="1" i="0" dirty="0" smtClean="0">
                <a:solidFill>
                  <a:srgbClr val="333333"/>
                </a:solidFill>
                <a:latin typeface="华文楷体" pitchFamily="2" charset="-122"/>
                <a:ea typeface="华文楷体" pitchFamily="2" charset="-122"/>
              </a:rPr>
              <a:t>。舟山</a:t>
            </a:r>
            <a:r>
              <a:rPr lang="zh-CN" altLang="en-US" b="1" i="0" dirty="0">
                <a:solidFill>
                  <a:srgbClr val="333333"/>
                </a:solidFill>
                <a:latin typeface="华文楷体" pitchFamily="2" charset="-122"/>
                <a:ea typeface="华文楷体" pitchFamily="2" charset="-122"/>
              </a:rPr>
              <a:t>市公安消防支队在接警后迅速调集特勤、战保等</a:t>
            </a:r>
            <a:r>
              <a:rPr lang="en-US" altLang="zh-CN" b="1" i="0" dirty="0">
                <a:solidFill>
                  <a:srgbClr val="333333"/>
                </a:solidFill>
                <a:latin typeface="华文楷体" pitchFamily="2" charset="-122"/>
                <a:ea typeface="华文楷体" pitchFamily="2" charset="-122"/>
              </a:rPr>
              <a:t>5</a:t>
            </a:r>
            <a:r>
              <a:rPr lang="zh-CN" altLang="en-US" b="1" i="0" dirty="0">
                <a:solidFill>
                  <a:srgbClr val="333333"/>
                </a:solidFill>
                <a:latin typeface="华文楷体" pitchFamily="2" charset="-122"/>
                <a:ea typeface="华文楷体" pitchFamily="2" charset="-122"/>
              </a:rPr>
              <a:t>个本岛现役消防队</a:t>
            </a:r>
            <a:r>
              <a:rPr lang="zh-CN" altLang="en-US" b="1" i="0" dirty="0" smtClean="0">
                <a:solidFill>
                  <a:srgbClr val="333333"/>
                </a:solidFill>
                <a:latin typeface="华文楷体" pitchFamily="2" charset="-122"/>
                <a:ea typeface="华文楷体" pitchFamily="2" charset="-122"/>
              </a:rPr>
              <a:t>和</a:t>
            </a:r>
            <a:r>
              <a:rPr lang="en-US" altLang="zh-CN" b="1" i="0" dirty="0" smtClean="0">
                <a:solidFill>
                  <a:srgbClr val="333333"/>
                </a:solidFill>
                <a:latin typeface="华文楷体" pitchFamily="2" charset="-122"/>
                <a:ea typeface="华文楷体" pitchFamily="2" charset="-122"/>
              </a:rPr>
              <a:t>4</a:t>
            </a:r>
            <a:r>
              <a:rPr lang="zh-CN" altLang="en-US" b="1" i="0" dirty="0">
                <a:solidFill>
                  <a:srgbClr val="333333"/>
                </a:solidFill>
                <a:latin typeface="华文楷体" pitchFamily="2" charset="-122"/>
                <a:ea typeface="华文楷体" pitchFamily="2" charset="-122"/>
              </a:rPr>
              <a:t>个专职消防队</a:t>
            </a:r>
            <a:r>
              <a:rPr lang="en-US" altLang="zh-CN" b="1" i="0" dirty="0">
                <a:solidFill>
                  <a:srgbClr val="333333"/>
                </a:solidFill>
                <a:latin typeface="华文楷体" pitchFamily="2" charset="-122"/>
                <a:ea typeface="华文楷体" pitchFamily="2" charset="-122"/>
              </a:rPr>
              <a:t>29</a:t>
            </a:r>
            <a:r>
              <a:rPr lang="zh-CN" altLang="en-US" b="1" i="0" dirty="0">
                <a:solidFill>
                  <a:srgbClr val="333333"/>
                </a:solidFill>
                <a:latin typeface="华文楷体" pitchFamily="2" charset="-122"/>
                <a:ea typeface="华文楷体" pitchFamily="2" charset="-122"/>
              </a:rPr>
              <a:t>辆大功率消防车、</a:t>
            </a:r>
            <a:r>
              <a:rPr lang="en-US" altLang="zh-CN" b="1" i="0" dirty="0">
                <a:solidFill>
                  <a:srgbClr val="333333"/>
                </a:solidFill>
                <a:latin typeface="华文楷体" pitchFamily="2" charset="-122"/>
                <a:ea typeface="华文楷体" pitchFamily="2" charset="-122"/>
              </a:rPr>
              <a:t>160</a:t>
            </a:r>
            <a:r>
              <a:rPr lang="zh-CN" altLang="en-US" b="1" i="0" dirty="0">
                <a:solidFill>
                  <a:srgbClr val="333333"/>
                </a:solidFill>
                <a:latin typeface="华文楷体" pitchFamily="2" charset="-122"/>
                <a:ea typeface="华文楷体" pitchFamily="2" charset="-122"/>
              </a:rPr>
              <a:t>余人赶赴火场，并向省消防总队指挥中心报告情况。指挥中心马上启动跨区域增援，调集宁波支队</a:t>
            </a:r>
            <a:r>
              <a:rPr lang="en-US" altLang="zh-CN" b="1" i="0" dirty="0">
                <a:solidFill>
                  <a:srgbClr val="333333"/>
                </a:solidFill>
                <a:latin typeface="华文楷体" pitchFamily="2" charset="-122"/>
                <a:ea typeface="华文楷体" pitchFamily="2" charset="-122"/>
              </a:rPr>
              <a:t>19</a:t>
            </a:r>
            <a:r>
              <a:rPr lang="zh-CN" altLang="en-US" b="1" i="0" dirty="0">
                <a:solidFill>
                  <a:srgbClr val="333333"/>
                </a:solidFill>
                <a:latin typeface="华文楷体" pitchFamily="2" charset="-122"/>
                <a:ea typeface="华文楷体" pitchFamily="2" charset="-122"/>
              </a:rPr>
              <a:t>辆消防车、</a:t>
            </a:r>
            <a:r>
              <a:rPr lang="en-US" altLang="zh-CN" b="1" i="0" dirty="0">
                <a:solidFill>
                  <a:srgbClr val="333333"/>
                </a:solidFill>
                <a:latin typeface="华文楷体" pitchFamily="2" charset="-122"/>
                <a:ea typeface="华文楷体" pitchFamily="2" charset="-122"/>
              </a:rPr>
              <a:t>110</a:t>
            </a:r>
            <a:r>
              <a:rPr lang="zh-CN" altLang="en-US" b="1" i="0" dirty="0">
                <a:solidFill>
                  <a:srgbClr val="333333"/>
                </a:solidFill>
                <a:latin typeface="华文楷体" pitchFamily="2" charset="-122"/>
                <a:ea typeface="华文楷体" pitchFamily="2" charset="-122"/>
              </a:rPr>
              <a:t>余人增援，并指示绍兴、嘉兴、台州支队集结待命，做好二次增援准备</a:t>
            </a:r>
            <a:r>
              <a:rPr lang="zh-CN" altLang="en-US" b="1" i="0" dirty="0" smtClean="0">
                <a:solidFill>
                  <a:srgbClr val="333333"/>
                </a:solidFill>
                <a:latin typeface="华文楷体" pitchFamily="2" charset="-122"/>
                <a:ea typeface="华文楷体" pitchFamily="2" charset="-122"/>
              </a:rPr>
              <a:t>。在</a:t>
            </a:r>
            <a:r>
              <a:rPr lang="zh-CN" altLang="en-US" b="1" i="0" dirty="0">
                <a:solidFill>
                  <a:srgbClr val="333333"/>
                </a:solidFill>
                <a:latin typeface="华文楷体" pitchFamily="2" charset="-122"/>
                <a:ea typeface="华文楷体" pitchFamily="2" charset="-122"/>
              </a:rPr>
              <a:t>增援力量到场后，总指挥部命令，高喷车、大功率泡沫消防车发起总攻</a:t>
            </a:r>
            <a:r>
              <a:rPr lang="zh-CN" altLang="en-US" b="1" i="0" dirty="0" smtClean="0">
                <a:solidFill>
                  <a:srgbClr val="333333"/>
                </a:solidFill>
                <a:latin typeface="华文楷体" pitchFamily="2" charset="-122"/>
                <a:ea typeface="华文楷体" pitchFamily="2" charset="-122"/>
              </a:rPr>
              <a:t>，最终在</a:t>
            </a:r>
            <a:r>
              <a:rPr lang="zh-CN" altLang="en-US" b="1" i="0" dirty="0">
                <a:solidFill>
                  <a:srgbClr val="333333"/>
                </a:solidFill>
                <a:latin typeface="华文楷体" pitchFamily="2" charset="-122"/>
                <a:ea typeface="华文楷体" pitchFamily="2" charset="-122"/>
              </a:rPr>
              <a:t>全体消防官兵的共同努力下，历时</a:t>
            </a:r>
            <a:r>
              <a:rPr lang="en-US" altLang="zh-CN" b="1" i="0" dirty="0">
                <a:solidFill>
                  <a:srgbClr val="333333"/>
                </a:solidFill>
                <a:latin typeface="华文楷体" pitchFamily="2" charset="-122"/>
                <a:ea typeface="华文楷体" pitchFamily="2" charset="-122"/>
              </a:rPr>
              <a:t>3</a:t>
            </a:r>
            <a:r>
              <a:rPr lang="zh-CN" altLang="en-US" b="1" i="0" dirty="0">
                <a:solidFill>
                  <a:srgbClr val="333333"/>
                </a:solidFill>
                <a:latin typeface="华文楷体" pitchFamily="2" charset="-122"/>
                <a:ea typeface="华文楷体" pitchFamily="2" charset="-122"/>
              </a:rPr>
              <a:t>个多小时的演练圆满成功。</a:t>
            </a:r>
          </a:p>
        </p:txBody>
      </p:sp>
      <p:sp>
        <p:nvSpPr>
          <p:cNvPr id="8"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（十）应急管理</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Tree>
    <p:extLst>
      <p:ext uri="{BB962C8B-B14F-4D97-AF65-F5344CB8AC3E}">
        <p14:creationId xmlns:p14="http://schemas.microsoft.com/office/powerpoint/2010/main" val="1848906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Option_W_4"/>
          <p:cNvPicPr preferRelativeResize="0">
            <a:picLocks noChangeArrowheads="1"/>
          </p:cNvPicPr>
          <p:nvPr/>
        </p:nvPicPr>
        <p:blipFill>
          <a:blip r:embed="rId2" cstate="print"/>
          <a:srcRect/>
          <a:stretch>
            <a:fillRect/>
          </a:stretch>
        </p:blipFill>
        <p:spPr bwMode="auto">
          <a:xfrm>
            <a:off x="0" y="762000"/>
            <a:ext cx="9144000" cy="76200"/>
          </a:xfrm>
          <a:prstGeom prst="rect">
            <a:avLst/>
          </a:prstGeom>
          <a:noFill/>
          <a:ln w="9525">
            <a:noFill/>
            <a:miter lim="800000"/>
            <a:headEnd/>
            <a:tailEnd/>
          </a:ln>
        </p:spPr>
      </p:pic>
      <p:sp>
        <p:nvSpPr>
          <p:cNvPr id="21510" name="矩形 9"/>
          <p:cNvSpPr>
            <a:spLocks noChangeArrowheads="1"/>
          </p:cNvSpPr>
          <p:nvPr/>
        </p:nvSpPr>
        <p:spPr bwMode="auto">
          <a:xfrm>
            <a:off x="214313" y="987673"/>
            <a:ext cx="8572500" cy="2961260"/>
          </a:xfrm>
          <a:prstGeom prst="rect">
            <a:avLst/>
          </a:prstGeom>
          <a:noFill/>
          <a:ln w="9525">
            <a:noFill/>
            <a:miter lim="800000"/>
            <a:headEnd/>
            <a:tailEnd/>
          </a:ln>
        </p:spPr>
        <p:txBody>
          <a:bodyPr>
            <a:spAutoFit/>
          </a:bodyPr>
          <a:lstStyle/>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一期库区、扩建库区均严格按石油库、石油储备库设计规范</a:t>
            </a:r>
            <a:r>
              <a:rPr kumimoji="0" lang="en-US"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(GB50074</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a:t>
            </a:r>
            <a:r>
              <a:rPr kumimoji="0" lang="en-US"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GB50737)</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设计，但是根据规范设计的消防供水和泡沫系统只能应对油罐局部火灾。</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endParaRPr>
          </a:p>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对于</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10</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万立方米的大容量油罐全罐火灾，单纯增加固定式消防系统和普通消防器材数量，不能有效提高一次性泡沫突击覆盖能力，无法达到扑救目的；同时，实战经验表明，即使调集大量消防车参战，同样由于一次性泡沫突击覆盖能力有限，实际上，是通过持续冷却事故油罐罐壁和维持可控制的燃烧，将事故油罐内的油料燃烧殆尽达到灭火，消防作战时间长达近百小时，物资消耗巨大，损失惨重。</a:t>
            </a:r>
          </a:p>
        </p:txBody>
      </p:sp>
      <p:sp>
        <p:nvSpPr>
          <p:cNvPr id="21511" name="矩形 14"/>
          <p:cNvSpPr>
            <a:spLocks noChangeArrowheads="1"/>
          </p:cNvSpPr>
          <p:nvPr/>
        </p:nvSpPr>
        <p:spPr bwMode="auto">
          <a:xfrm>
            <a:off x="261611" y="3935930"/>
            <a:ext cx="5000625" cy="2123658"/>
          </a:xfrm>
          <a:prstGeom prst="rect">
            <a:avLst/>
          </a:prstGeom>
          <a:noFill/>
          <a:ln w="9525">
            <a:noFill/>
            <a:miter lim="800000"/>
            <a:headEnd/>
            <a:tailEnd/>
          </a:ln>
        </p:spPr>
        <p:txBody>
          <a:bodyPr>
            <a:spAutoFit/>
          </a:bodyPr>
          <a:lstStyle/>
          <a:p>
            <a:pPr marL="273050" marR="0" lvl="0" indent="-273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en-US"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2012</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年</a:t>
            </a:r>
            <a:r>
              <a:rPr kumimoji="0" lang="en-US"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9</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月初，国家安监总局、国家发改委、工业和信息化部、公安部、环保部、交通运输部和国资委等七部委联合督查组检查岙山后，提出了</a:t>
            </a:r>
            <a:r>
              <a:rPr kumimoji="0" lang="zh-CN" alt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mn-cs"/>
                <a:sym typeface="Arial" pitchFamily="34" charset="0"/>
              </a:rPr>
              <a:t>“采用适当方式为园区配备大功率远程供水设施”</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的建议。</a:t>
            </a:r>
          </a:p>
        </p:txBody>
      </p:sp>
      <p:pic>
        <p:nvPicPr>
          <p:cNvPr id="13" name="Picture 3"/>
          <p:cNvPicPr>
            <a:picLocks noChangeAspect="1" noChangeArrowheads="1"/>
          </p:cNvPicPr>
          <p:nvPr/>
        </p:nvPicPr>
        <p:blipFill>
          <a:blip r:embed="rId3" cstate="print"/>
          <a:srcRect/>
          <a:stretch>
            <a:fillRect/>
          </a:stretch>
        </p:blipFill>
        <p:spPr bwMode="auto">
          <a:xfrm>
            <a:off x="5389563" y="4097869"/>
            <a:ext cx="1468437" cy="2081212"/>
          </a:xfrm>
          <a:prstGeom prst="rect">
            <a:avLst/>
          </a:prstGeom>
          <a:noFill/>
          <a:ln w="9525">
            <a:noFill/>
            <a:miter lim="800000"/>
            <a:headEnd/>
            <a:tailEnd/>
          </a:ln>
          <a:effectLst>
            <a:prstShdw prst="shdw17" dist="17961" dir="2700000">
              <a:schemeClr val="accent1">
                <a:gamma/>
                <a:shade val="60000"/>
                <a:invGamma/>
                <a:alpha val="50000"/>
              </a:schemeClr>
            </a:prstShdw>
          </a:effectLst>
        </p:spPr>
      </p:pic>
      <p:pic>
        <p:nvPicPr>
          <p:cNvPr id="14" name="Picture 4"/>
          <p:cNvPicPr>
            <a:picLocks noChangeAspect="1" noChangeArrowheads="1"/>
          </p:cNvPicPr>
          <p:nvPr/>
        </p:nvPicPr>
        <p:blipFill>
          <a:blip r:embed="rId4" cstate="print"/>
          <a:srcRect/>
          <a:stretch>
            <a:fillRect/>
          </a:stretch>
        </p:blipFill>
        <p:spPr bwMode="auto">
          <a:xfrm>
            <a:off x="7000875" y="4078819"/>
            <a:ext cx="1487488" cy="2100262"/>
          </a:xfrm>
          <a:prstGeom prst="rect">
            <a:avLst/>
          </a:prstGeom>
          <a:noFill/>
          <a:ln w="9525">
            <a:noFill/>
            <a:miter lim="800000"/>
            <a:headEnd/>
            <a:tailEnd/>
          </a:ln>
          <a:effectLst>
            <a:prstShdw prst="shdw17" dist="17961" dir="2700000">
              <a:schemeClr val="accent1">
                <a:gamma/>
                <a:shade val="60000"/>
                <a:invGamma/>
                <a:alpha val="50000"/>
              </a:schemeClr>
            </a:prstShdw>
          </a:effectLst>
        </p:spPr>
      </p:pic>
      <p:sp>
        <p:nvSpPr>
          <p:cNvPr id="15" name="矩形 14"/>
          <p:cNvSpPr/>
          <p:nvPr/>
        </p:nvSpPr>
        <p:spPr>
          <a:xfrm>
            <a:off x="7143750" y="5250394"/>
            <a:ext cx="128587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FFFFFF"/>
              </a:solidFill>
              <a:effectLst/>
              <a:uLnTx/>
              <a:uFillTx/>
              <a:latin typeface="华文楷体" pitchFamily="2" charset="-122"/>
              <a:ea typeface="华文楷体" pitchFamily="2" charset="-122"/>
              <a:cs typeface="+mn-cs"/>
            </a:endParaRPr>
          </a:p>
        </p:txBody>
      </p:sp>
      <p:sp>
        <p:nvSpPr>
          <p:cNvPr id="12"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（十）应急管理</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spTree>
    <p:extLst>
      <p:ext uri="{BB962C8B-B14F-4D97-AF65-F5344CB8AC3E}">
        <p14:creationId xmlns:p14="http://schemas.microsoft.com/office/powerpoint/2010/main" val="17630552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3"/>
          <p:cNvSpPr>
            <a:spLocks noChangeArrowheads="1"/>
          </p:cNvSpPr>
          <p:nvPr/>
        </p:nvSpPr>
        <p:spPr bwMode="auto">
          <a:xfrm>
            <a:off x="395782" y="908050"/>
            <a:ext cx="8488911" cy="3820416"/>
          </a:xfrm>
          <a:prstGeom prst="rect">
            <a:avLst/>
          </a:prstGeom>
          <a:noFill/>
          <a:ln w="9525">
            <a:noFill/>
            <a:miter lim="800000"/>
            <a:headEnd/>
            <a:tailEnd/>
          </a:ln>
        </p:spPr>
        <p:txBody>
          <a:bodyPr wrap="square" lIns="80147" tIns="40074" rIns="80147" bIns="40074">
            <a:spAutoFit/>
          </a:bodyPr>
          <a:lstStyle/>
          <a:p>
            <a:pPr marL="400050" marR="0" lvl="0" indent="-400050" algn="l" defTabSz="914400" rtl="0" eaLnBrk="1" fontAlgn="base" latinLnBrk="0" hangingPunct="1">
              <a:lnSpc>
                <a:spcPct val="150000"/>
              </a:lnSpc>
              <a:spcBef>
                <a:spcPct val="0"/>
              </a:spcBef>
              <a:spcAft>
                <a:spcPct val="0"/>
              </a:spcAft>
              <a:buClr>
                <a:srgbClr val="FF0000"/>
              </a:buClr>
              <a:buSzTx/>
              <a:buFont typeface="Wingdings" pitchFamily="2" charset="2"/>
              <a:buChar char="l"/>
              <a:tabLst/>
              <a:defRPr/>
            </a:pPr>
            <a:r>
              <a:rPr kumimoji="0" lang="zh-CN" altLang="en-US" sz="1800" b="1" i="0" u="none" strike="noStrike" kern="1200" cap="none" spc="0" normalizeH="0" baseline="0" noProof="0" dirty="0" smtClean="0">
                <a:ln>
                  <a:noFill/>
                </a:ln>
                <a:solidFill>
                  <a:srgbClr val="0033CC"/>
                </a:solidFill>
                <a:effectLst/>
                <a:uLnTx/>
                <a:uFillTx/>
                <a:latin typeface="华文楷体" pitchFamily="2" charset="-122"/>
                <a:ea typeface="华文楷体" pitchFamily="2" charset="-122"/>
                <a:cs typeface="+mn-cs"/>
                <a:sym typeface="Arial" pitchFamily="34" charset="0"/>
              </a:rPr>
              <a:t>筹建国家危险化学品应急救援基地</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endParaRPr>
          </a:p>
          <a:p>
            <a:pPr marL="793750" marR="0" lvl="0" indent="-342900" algn="l"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l"/>
              <a:tabLst/>
              <a:defRPr/>
            </a:pP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在安监总局、国家安全生产应急救援指挥中心的支持下，在岙山建立国家危险化学品应急救援基地。</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endParaRPr>
          </a:p>
          <a:p>
            <a:pPr marL="793750" marR="0" lvl="0" indent="-342900" algn="l"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l"/>
              <a:tabLst/>
              <a:defRPr/>
            </a:pP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基地以中化兴中、舟山国储的企业消防队为基础组建，并由国家专项拨款</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1.175</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亿元，全部用于购置消防作战和指挥特种装备。其中，包括了价值</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5000</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万元的</a:t>
            </a:r>
            <a:r>
              <a:rPr kumimoji="0" lang="zh-CN" alt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mn-cs"/>
                <a:sym typeface="Arial" pitchFamily="34" charset="0"/>
              </a:rPr>
              <a:t>大功率远程供水设施。</a:t>
            </a:r>
            <a:endParaRPr kumimoji="0" lang="en-US" altLang="zh-CN"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mn-cs"/>
              <a:sym typeface="Arial" pitchFamily="34" charset="0"/>
            </a:endParaRPr>
          </a:p>
          <a:p>
            <a:pPr marL="793750" marR="0" lvl="0" indent="-342900" algn="l"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l"/>
              <a:tabLst/>
              <a:defRPr/>
            </a:pP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大功率远程供水系统是目前世界唯一成功扑救多起大型储罐全液面火灾事故的先进装备。单套设备供水</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泡沫</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能力为</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25000L/Min</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，最远供应距离</a:t>
            </a:r>
            <a:r>
              <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3000</a:t>
            </a:r>
            <a:r>
              <a:rPr kumimoji="0" lang="zh-CN" altLang="en-US"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rPr>
              <a:t>米；可实现大流量供水，实现大面积泡沫覆盖。</a:t>
            </a:r>
            <a:endParaRPr kumimoji="0" lang="en-US" altLang="zh-CN" sz="1800" b="1" i="0" u="none" strike="noStrike" kern="1200" cap="none" spc="0" normalizeH="0" baseline="0" noProof="0" dirty="0" smtClean="0">
              <a:ln>
                <a:noFill/>
              </a:ln>
              <a:solidFill>
                <a:srgbClr val="333333"/>
              </a:solidFill>
              <a:effectLst/>
              <a:uLnTx/>
              <a:uFillTx/>
              <a:latin typeface="华文楷体" pitchFamily="2" charset="-122"/>
              <a:ea typeface="华文楷体" pitchFamily="2" charset="-122"/>
              <a:cs typeface="+mn-cs"/>
              <a:sym typeface="Arial" pitchFamily="34" charset="0"/>
            </a:endParaRPr>
          </a:p>
        </p:txBody>
      </p:sp>
      <p:sp>
        <p:nvSpPr>
          <p:cNvPr id="4" name="Rectangle 3"/>
          <p:cNvSpPr txBox="1">
            <a:spLocks noChangeArrowheads="1"/>
          </p:cNvSpPr>
          <p:nvPr/>
        </p:nvSpPr>
        <p:spPr>
          <a:xfrm>
            <a:off x="200025" y="163513"/>
            <a:ext cx="7693025" cy="538162"/>
          </a:xfrm>
          <a:prstGeom prst="rect">
            <a:avLst/>
          </a:prstGeom>
        </p:spPr>
        <p:txBody>
          <a:bodyPr lIns="80147" tIns="40074" rIns="80147" bIns="40074"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333333"/>
                </a:solidFill>
                <a:effectLst/>
                <a:uLnTx/>
                <a:uFillTx/>
                <a:latin typeface="Arial"/>
                <a:ea typeface="华文细黑" pitchFamily="2" charset="-122"/>
                <a:cs typeface="+mn-cs"/>
              </a:rPr>
              <a:t>（十二）应急管理</a:t>
            </a:r>
            <a:endParaRPr kumimoji="0" lang="zh-CN" altLang="en-US" sz="2000" b="1" i="0" u="none" strike="noStrike" kern="0" cap="none" spc="0" normalizeH="0" baseline="0" noProof="0" dirty="0" smtClean="0">
              <a:ln>
                <a:noFill/>
              </a:ln>
              <a:solidFill>
                <a:srgbClr val="333333"/>
              </a:solidFill>
              <a:effectLst/>
              <a:uLnTx/>
              <a:uFillTx/>
              <a:latin typeface="Arial"/>
              <a:ea typeface="华文细黑" pitchFamily="2" charset="-122"/>
              <a:cs typeface="+mn-cs"/>
            </a:endParaRPr>
          </a:p>
        </p:txBody>
      </p:sp>
      <p:pic>
        <p:nvPicPr>
          <p:cNvPr id="8" name="Picture 2"/>
          <p:cNvPicPr>
            <a:picLocks noChangeAspect="1" noChangeArrowheads="1"/>
          </p:cNvPicPr>
          <p:nvPr/>
        </p:nvPicPr>
        <p:blipFill>
          <a:blip r:embed="rId2" cstate="print"/>
          <a:srcRect/>
          <a:stretch>
            <a:fillRect/>
          </a:stretch>
        </p:blipFill>
        <p:spPr bwMode="auto">
          <a:xfrm>
            <a:off x="989264" y="4714875"/>
            <a:ext cx="3529013" cy="1979613"/>
          </a:xfrm>
          <a:prstGeom prst="rect">
            <a:avLst/>
          </a:prstGeom>
          <a:noFill/>
          <a:ln w="9525">
            <a:noFill/>
            <a:miter lim="800000"/>
            <a:headEnd/>
            <a:tailEnd/>
          </a:ln>
          <a:effectLst>
            <a:prstShdw prst="shdw17" dist="17961" dir="2700000">
              <a:schemeClr val="accent1">
                <a:gamma/>
                <a:shade val="60000"/>
                <a:invGamma/>
                <a:alpha val="50000"/>
              </a:schemeClr>
            </a:prstShdw>
          </a:effectLst>
        </p:spPr>
      </p:pic>
      <p:pic>
        <p:nvPicPr>
          <p:cNvPr id="9" name="Picture 3"/>
          <p:cNvPicPr>
            <a:picLocks noChangeAspect="1" noChangeArrowheads="1"/>
          </p:cNvPicPr>
          <p:nvPr/>
        </p:nvPicPr>
        <p:blipFill>
          <a:blip r:embed="rId3" cstate="print"/>
          <a:srcRect/>
          <a:stretch>
            <a:fillRect/>
          </a:stretch>
        </p:blipFill>
        <p:spPr bwMode="auto">
          <a:xfrm>
            <a:off x="4819139" y="4700588"/>
            <a:ext cx="3530600" cy="1979612"/>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54884729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1"/>
          <p:cNvSpPr>
            <a:spLocks noChangeArrowheads="1"/>
          </p:cNvSpPr>
          <p:nvPr/>
        </p:nvSpPr>
        <p:spPr bwMode="gray">
          <a:xfrm>
            <a:off x="6453963" y="6039295"/>
            <a:ext cx="648512" cy="613587"/>
          </a:xfrm>
          <a:prstGeom prst="ellipse">
            <a:avLst/>
          </a:prstGeom>
          <a:gradFill rotWithShape="1">
            <a:gsLst>
              <a:gs pos="0">
                <a:srgbClr val="5E9EFF"/>
              </a:gs>
              <a:gs pos="39999">
                <a:srgbClr val="85C2FF"/>
              </a:gs>
              <a:gs pos="70000">
                <a:srgbClr val="C4D6EB"/>
              </a:gs>
              <a:gs pos="100000">
                <a:srgbClr val="FFEBFA"/>
              </a:gs>
            </a:gsLst>
            <a:lin ang="5400000" scaled="0"/>
          </a:gradFill>
          <a:ln w="9525" algn="ctr">
            <a:noFill/>
            <a:round/>
            <a:headEnd/>
            <a:tailEnd/>
          </a:ln>
          <a:effectLst/>
          <a:scene3d>
            <a:camera prst="orthographicFront"/>
            <a:lightRig rig="threePt" dir="t"/>
          </a:scene3d>
          <a:sp3d>
            <a:bevelB/>
          </a:sp3d>
        </p:spPr>
        <p:txBody>
          <a:bodyPr wrap="none" anchor="ctr"/>
          <a:lstStyle/>
          <a:p>
            <a:pPr>
              <a:defRPr/>
            </a:pPr>
            <a:endParaRPr lang="zh-CN" altLang="en-US">
              <a:latin typeface="Arial" charset="0"/>
              <a:ea typeface="宋体" charset="-122"/>
            </a:endParaRPr>
          </a:p>
        </p:txBody>
      </p:sp>
      <p:sp>
        <p:nvSpPr>
          <p:cNvPr id="6" name="Oval 54"/>
          <p:cNvSpPr>
            <a:spLocks noChangeArrowheads="1"/>
          </p:cNvSpPr>
          <p:nvPr/>
        </p:nvSpPr>
        <p:spPr bwMode="gray">
          <a:xfrm>
            <a:off x="7566025" y="6071183"/>
            <a:ext cx="387128" cy="380631"/>
          </a:xfrm>
          <a:prstGeom prst="ellipse">
            <a:avLst/>
          </a:prstGeom>
          <a:gradFill rotWithShape="1">
            <a:gsLst>
              <a:gs pos="0">
                <a:schemeClr val="folHlink">
                  <a:gamma/>
                  <a:shade val="44314"/>
                  <a:invGamma/>
                </a:schemeClr>
              </a:gs>
              <a:gs pos="50000">
                <a:schemeClr val="folHlink"/>
              </a:gs>
              <a:gs pos="100000">
                <a:schemeClr val="folHlink">
                  <a:gamma/>
                  <a:shade val="44314"/>
                  <a:invGamma/>
                </a:schemeClr>
              </a:gs>
            </a:gsLst>
            <a:lin ang="5400000" scaled="1"/>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7" name="Oval 56"/>
          <p:cNvSpPr>
            <a:spLocks noChangeArrowheads="1"/>
          </p:cNvSpPr>
          <p:nvPr/>
        </p:nvSpPr>
        <p:spPr bwMode="gray">
          <a:xfrm>
            <a:off x="4632325" y="5497513"/>
            <a:ext cx="1265238" cy="1181100"/>
          </a:xfrm>
          <a:prstGeom prst="ellipse">
            <a:avLst/>
          </a:prstGeom>
          <a:blipFill dpi="0" rotWithShape="1">
            <a:blip r:embed="rId4" cstate="email"/>
            <a:srcRect/>
            <a:stretch>
              <a:fillRect/>
            </a:stretch>
          </a:blipFill>
          <a:ln w="28575" algn="ctr">
            <a:solidFill>
              <a:schemeClr val="bg1">
                <a:alpha val="70000"/>
              </a:schemeClr>
            </a:solidFill>
            <a:round/>
            <a:headEnd/>
            <a:tailEnd/>
          </a:ln>
          <a:effectLst>
            <a:outerShdw dist="107763" dir="2700000" algn="ctr" rotWithShape="0">
              <a:schemeClr val="tx2">
                <a:alpha val="50000"/>
              </a:schemeClr>
            </a:outerShdw>
          </a:effectLst>
        </p:spPr>
        <p:txBody>
          <a:bodyPr wrap="none" lIns="104306" tIns="52153" rIns="104306" bIns="52153" anchor="ctr"/>
          <a:lstStyle/>
          <a:p>
            <a:pPr>
              <a:defRPr/>
            </a:pPr>
            <a:endParaRPr lang="zh-CN" altLang="en-US">
              <a:latin typeface="Arial" charset="0"/>
              <a:ea typeface="宋体" charset="-122"/>
            </a:endParaRPr>
          </a:p>
        </p:txBody>
      </p:sp>
      <p:sp>
        <p:nvSpPr>
          <p:cNvPr id="8" name="Oval 57"/>
          <p:cNvSpPr>
            <a:spLocks noChangeArrowheads="1"/>
          </p:cNvSpPr>
          <p:nvPr/>
        </p:nvSpPr>
        <p:spPr bwMode="gray">
          <a:xfrm>
            <a:off x="485775" y="922338"/>
            <a:ext cx="3227388" cy="3011487"/>
          </a:xfrm>
          <a:prstGeom prst="ellipse">
            <a:avLst/>
          </a:prstGeom>
          <a:blipFill dpi="0" rotWithShape="1">
            <a:blip r:embed="rId5" cstate="email"/>
            <a:srcRect/>
            <a:stretch>
              <a:fillRect/>
            </a:stretch>
          </a:blipFill>
          <a:ln w="76200" algn="ctr">
            <a:solidFill>
              <a:schemeClr val="bg1">
                <a:alpha val="70000"/>
              </a:schemeClr>
            </a:solidFill>
            <a:round/>
            <a:headEnd/>
            <a:tailEnd/>
          </a:ln>
          <a:effectLst>
            <a:outerShdw dist="107763" dir="2700000" algn="ctr" rotWithShape="0">
              <a:schemeClr val="tx2">
                <a:alpha val="50000"/>
              </a:schemeClr>
            </a:outerShdw>
          </a:effectLst>
        </p:spPr>
        <p:txBody>
          <a:bodyPr wrap="none" lIns="104306" tIns="52153" rIns="104306" bIns="52153" anchor="ctr"/>
          <a:lstStyle/>
          <a:p>
            <a:pPr>
              <a:defRPr/>
            </a:pPr>
            <a:endParaRPr lang="zh-CN" altLang="en-US">
              <a:latin typeface="Arial" charset="0"/>
              <a:ea typeface="宋体" charset="-122"/>
            </a:endParaRPr>
          </a:p>
        </p:txBody>
      </p:sp>
      <p:sp>
        <p:nvSpPr>
          <p:cNvPr id="9" name="Oval 58"/>
          <p:cNvSpPr>
            <a:spLocks noChangeArrowheads="1"/>
          </p:cNvSpPr>
          <p:nvPr/>
        </p:nvSpPr>
        <p:spPr bwMode="gray">
          <a:xfrm>
            <a:off x="2165350" y="3979863"/>
            <a:ext cx="2235200" cy="2087562"/>
          </a:xfrm>
          <a:prstGeom prst="ellipse">
            <a:avLst/>
          </a:prstGeom>
          <a:blipFill dpi="0" rotWithShape="1">
            <a:blip r:embed="rId6" cstate="email"/>
            <a:srcRect/>
            <a:stretch>
              <a:fillRect/>
            </a:stretch>
          </a:blipFill>
          <a:ln w="57150" algn="ctr">
            <a:solidFill>
              <a:schemeClr val="bg1">
                <a:alpha val="70000"/>
              </a:schemeClr>
            </a:solidFill>
            <a:round/>
            <a:headEnd/>
            <a:tailEnd/>
          </a:ln>
          <a:effectLst>
            <a:outerShdw dist="107763" dir="2700000" algn="ctr" rotWithShape="0">
              <a:schemeClr val="tx2">
                <a:alpha val="50000"/>
              </a:schemeClr>
            </a:outerShdw>
          </a:effectLst>
        </p:spPr>
        <p:txBody>
          <a:bodyPr wrap="none" lIns="104306" tIns="52153" rIns="104306" bIns="52153" anchor="ctr"/>
          <a:lstStyle/>
          <a:p>
            <a:pPr>
              <a:defRPr/>
            </a:pPr>
            <a:endParaRPr lang="zh-CN" altLang="en-US">
              <a:latin typeface="Arial" charset="0"/>
              <a:ea typeface="宋体" charset="-122"/>
            </a:endParaRPr>
          </a:p>
        </p:txBody>
      </p:sp>
      <p:sp>
        <p:nvSpPr>
          <p:cNvPr id="36872" name="TextBox 21"/>
          <p:cNvSpPr txBox="1">
            <a:spLocks noChangeArrowheads="1"/>
          </p:cNvSpPr>
          <p:nvPr/>
        </p:nvSpPr>
        <p:spPr bwMode="auto">
          <a:xfrm>
            <a:off x="2005941" y="2591746"/>
            <a:ext cx="5628741" cy="1723549"/>
          </a:xfrm>
          <a:prstGeom prst="rect">
            <a:avLst/>
          </a:prstGeom>
          <a:noFill/>
          <a:ln w="9525">
            <a:noFill/>
            <a:miter lim="800000"/>
            <a:headEnd/>
            <a:tailEnd/>
          </a:ln>
        </p:spPr>
        <p:txBody>
          <a:bodyPr wrap="square">
            <a:spAutoFit/>
          </a:bodyPr>
          <a:lstStyle/>
          <a:p>
            <a:pPr algn="ctr">
              <a:spcAft>
                <a:spcPts val="1200"/>
              </a:spcAft>
            </a:pPr>
            <a:r>
              <a:rPr lang="zh-CN" altLang="en-US" sz="4800" b="1" i="0" dirty="0" smtClean="0">
                <a:solidFill>
                  <a:srgbClr val="336699"/>
                </a:solidFill>
                <a:latin typeface="华文新魏" pitchFamily="2" charset="-122"/>
                <a:ea typeface="华文新魏" pitchFamily="2" charset="-122"/>
              </a:rPr>
              <a:t>汇报结束</a:t>
            </a:r>
            <a:endParaRPr lang="en-US" altLang="zh-CN" sz="4800" b="1" i="0" dirty="0" smtClean="0">
              <a:solidFill>
                <a:srgbClr val="336699"/>
              </a:solidFill>
              <a:latin typeface="华文新魏" pitchFamily="2" charset="-122"/>
              <a:ea typeface="华文新魏" pitchFamily="2" charset="-122"/>
            </a:endParaRPr>
          </a:p>
          <a:p>
            <a:pPr algn="ctr">
              <a:spcAft>
                <a:spcPts val="1200"/>
              </a:spcAft>
            </a:pPr>
            <a:r>
              <a:rPr lang="zh-CN" altLang="en-US" sz="4800" b="1" i="0" dirty="0" smtClean="0">
                <a:solidFill>
                  <a:srgbClr val="336699"/>
                </a:solidFill>
                <a:latin typeface="华文新魏" pitchFamily="2" charset="-122"/>
                <a:ea typeface="华文新魏" pitchFamily="2" charset="-122"/>
              </a:rPr>
              <a:t>请批评、指示！</a:t>
            </a:r>
            <a:endParaRPr lang="zh-CN" altLang="en-US" sz="4800" b="1" i="0" dirty="0">
              <a:solidFill>
                <a:srgbClr val="336699"/>
              </a:solidFill>
              <a:latin typeface="华文新魏" pitchFamily="2" charset="-122"/>
              <a:ea typeface="华文新魏" pitchFamily="2" charset="-122"/>
            </a:endParaRPr>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48123" y="838123"/>
            <a:ext cx="3926424" cy="2599140"/>
          </a:xfrm>
          <a:prstGeom prst="rect">
            <a:avLst/>
          </a:prstGeom>
          <a:ln>
            <a:noFill/>
          </a:ln>
          <a:effectLst>
            <a:outerShdw blurRad="292100" dist="139700" dir="2700000" algn="tl" rotWithShape="0">
              <a:srgbClr val="333333">
                <a:alpha val="65000"/>
              </a:srgbClr>
            </a:outerShdw>
          </a:effectLst>
        </p:spPr>
      </p:pic>
      <p:sp>
        <p:nvSpPr>
          <p:cNvPr id="8" name="圆角矩形 7"/>
          <p:cNvSpPr/>
          <p:nvPr/>
        </p:nvSpPr>
        <p:spPr bwMode="auto">
          <a:xfrm>
            <a:off x="348123" y="3721028"/>
            <a:ext cx="8377237" cy="1247580"/>
          </a:xfrm>
          <a:prstGeom prst="roundRect">
            <a:avLst/>
          </a:prstGeom>
          <a:solidFill>
            <a:schemeClr val="bg1"/>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a:lnSpc>
                <a:spcPct val="150000"/>
              </a:lnSpc>
              <a:buClr>
                <a:srgbClr val="FF0000"/>
              </a:buClr>
            </a:pPr>
            <a:r>
              <a:rPr lang="zh-CN" altLang="en-US" sz="1400" b="1" i="0" dirty="0" smtClean="0">
                <a:latin typeface="华文楷体" panose="02010600040101010101" pitchFamily="2" charset="-122"/>
                <a:ea typeface="华文楷体" panose="02010600040101010101" pitchFamily="2" charset="-122"/>
                <a:sym typeface="+mn-ea"/>
              </a:rPr>
              <a:t>（二）开展风险</a:t>
            </a:r>
            <a:r>
              <a:rPr lang="zh-CN" altLang="en-US" sz="1400" b="1" i="0" dirty="0">
                <a:latin typeface="华文楷体" panose="02010600040101010101" pitchFamily="2" charset="-122"/>
                <a:ea typeface="华文楷体" panose="02010600040101010101" pitchFamily="2" charset="-122"/>
                <a:sym typeface="+mn-ea"/>
              </a:rPr>
              <a:t>识别</a:t>
            </a:r>
            <a:r>
              <a:rPr lang="zh-CN" altLang="en-US" sz="1400" b="1" i="0" dirty="0" smtClean="0">
                <a:latin typeface="华文楷体" panose="02010600040101010101" pitchFamily="2" charset="-122"/>
                <a:ea typeface="华文楷体" panose="02010600040101010101" pitchFamily="2" charset="-122"/>
                <a:sym typeface="+mn-ea"/>
              </a:rPr>
              <a:t>，召开班前会，实施</a:t>
            </a:r>
            <a:r>
              <a:rPr lang="zh-CN" altLang="en-US" sz="1400" b="1" i="0" dirty="0">
                <a:latin typeface="华文楷体" panose="02010600040101010101" pitchFamily="2" charset="-122"/>
                <a:ea typeface="华文楷体" panose="02010600040101010101" pitchFamily="2" charset="-122"/>
                <a:sym typeface="+mn-ea"/>
              </a:rPr>
              <a:t>超前预警</a:t>
            </a:r>
            <a:r>
              <a:rPr lang="zh-CN" altLang="en-US" sz="1400" b="1" i="0" dirty="0" smtClean="0">
                <a:latin typeface="华文楷体" panose="02010600040101010101" pitchFamily="2" charset="-122"/>
                <a:ea typeface="华文楷体" panose="02010600040101010101" pitchFamily="2" charset="-122"/>
                <a:sym typeface="+mn-ea"/>
              </a:rPr>
              <a:t>。根据施工进度和风险，定期组织相关单位风险识别、实现动态管理，为</a:t>
            </a:r>
            <a:r>
              <a:rPr lang="zh-CN" altLang="en-US" sz="1400" b="1" i="0" dirty="0">
                <a:latin typeface="华文楷体" panose="02010600040101010101" pitchFamily="2" charset="-122"/>
                <a:ea typeface="华文楷体" panose="02010600040101010101" pitchFamily="2" charset="-122"/>
                <a:sym typeface="+mn-ea"/>
              </a:rPr>
              <a:t>施工安全提供分析与预警信息，及时采取纠偏或预防</a:t>
            </a:r>
            <a:r>
              <a:rPr lang="zh-CN" altLang="en-US" sz="1400" b="1" i="0" dirty="0" smtClean="0">
                <a:latin typeface="华文楷体" panose="02010600040101010101" pitchFamily="2" charset="-122"/>
                <a:ea typeface="华文楷体" panose="02010600040101010101" pitchFamily="2" charset="-122"/>
                <a:sym typeface="+mn-ea"/>
              </a:rPr>
              <a:t>措施；组织每日召开班前会，并进行检查，让作业人员知道存在风险和安全防范控制措施。</a:t>
            </a:r>
            <a:endParaRPr lang="zh-CN" altLang="en-US" sz="1400" b="1" i="0" dirty="0">
              <a:latin typeface="华文楷体" panose="02010600040101010101" pitchFamily="2" charset="-122"/>
              <a:ea typeface="华文楷体" panose="02010600040101010101" pitchFamily="2" charset="-122"/>
              <a:sym typeface="+mn-ea"/>
            </a:endParaRPr>
          </a:p>
        </p:txBody>
      </p:sp>
      <p:sp>
        <p:nvSpPr>
          <p:cNvPr id="17" name="文本框 16"/>
          <p:cNvSpPr txBox="1"/>
          <p:nvPr/>
        </p:nvSpPr>
        <p:spPr>
          <a:xfrm>
            <a:off x="348123" y="5252373"/>
            <a:ext cx="4295742" cy="1384995"/>
          </a:xfrm>
          <a:prstGeom prst="rect">
            <a:avLst/>
          </a:prstGeom>
          <a:solidFill>
            <a:schemeClr val="bg1"/>
          </a:solidFill>
          <a:ln w="190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lvl="0" algn="just">
              <a:lnSpc>
                <a:spcPct val="150000"/>
              </a:lnSpc>
              <a:buClr>
                <a:srgbClr val="FF0000"/>
              </a:buClr>
              <a:defRPr sz="1400" b="1" i="0">
                <a:latin typeface="华文楷体" panose="02010600040101010101" pitchFamily="2" charset="-122"/>
                <a:ea typeface="华文楷体" panose="02010600040101010101" pitchFamily="2" charset="-122"/>
              </a:defRPr>
            </a:lvl1pPr>
          </a:lstStyle>
          <a:p>
            <a:r>
              <a:rPr lang="zh-CN" altLang="en-US" dirty="0"/>
              <a:t>进入受限空间作业常见的危害是什么？</a:t>
            </a:r>
            <a:endParaRPr lang="en-US" altLang="zh-CN" dirty="0"/>
          </a:p>
          <a:p>
            <a:r>
              <a:rPr lang="zh-CN" altLang="en-US" dirty="0" smtClean="0"/>
              <a:t>（</a:t>
            </a:r>
            <a:r>
              <a:rPr lang="en-US" altLang="zh-CN" dirty="0" smtClean="0"/>
              <a:t>1</a:t>
            </a:r>
            <a:r>
              <a:rPr lang="zh-CN" altLang="en-US" dirty="0" smtClean="0"/>
              <a:t>）易燃易爆气体（</a:t>
            </a:r>
            <a:r>
              <a:rPr lang="en-US" altLang="zh-CN" dirty="0" smtClean="0"/>
              <a:t>2</a:t>
            </a:r>
            <a:r>
              <a:rPr lang="zh-CN" altLang="en-US" dirty="0" smtClean="0"/>
              <a:t>）有毒有害气体（</a:t>
            </a:r>
            <a:r>
              <a:rPr lang="en-US" altLang="zh-CN" dirty="0" smtClean="0"/>
              <a:t>3</a:t>
            </a:r>
            <a:r>
              <a:rPr lang="zh-CN" altLang="en-US" dirty="0" smtClean="0"/>
              <a:t>）富</a:t>
            </a:r>
            <a:r>
              <a:rPr lang="zh-CN" altLang="en-US" dirty="0"/>
              <a:t>氧或</a:t>
            </a:r>
            <a:r>
              <a:rPr lang="zh-CN" altLang="en-US" dirty="0" smtClean="0"/>
              <a:t>缺氧（</a:t>
            </a:r>
            <a:r>
              <a:rPr lang="en-US" altLang="zh-CN" dirty="0" smtClean="0"/>
              <a:t>4</a:t>
            </a:r>
            <a:r>
              <a:rPr lang="zh-CN" altLang="en-US" dirty="0" smtClean="0"/>
              <a:t>）跌落</a:t>
            </a:r>
            <a:r>
              <a:rPr lang="zh-CN" altLang="en-US" dirty="0"/>
              <a:t>、切削、绞</a:t>
            </a:r>
            <a:r>
              <a:rPr lang="zh-CN" altLang="en-US" dirty="0" smtClean="0"/>
              <a:t>入（</a:t>
            </a:r>
            <a:r>
              <a:rPr lang="en-US" altLang="zh-CN" dirty="0" smtClean="0"/>
              <a:t>5</a:t>
            </a:r>
            <a:r>
              <a:rPr lang="zh-CN" altLang="en-US" dirty="0" smtClean="0"/>
              <a:t>）电（</a:t>
            </a:r>
            <a:r>
              <a:rPr lang="en-US" altLang="zh-CN" dirty="0" smtClean="0"/>
              <a:t>6</a:t>
            </a:r>
            <a:r>
              <a:rPr lang="zh-CN" altLang="en-US" dirty="0" smtClean="0"/>
              <a:t>）高温（</a:t>
            </a:r>
            <a:r>
              <a:rPr lang="en-US" altLang="zh-CN" dirty="0" smtClean="0"/>
              <a:t>7</a:t>
            </a:r>
            <a:r>
              <a:rPr lang="zh-CN" altLang="en-US" dirty="0" smtClean="0"/>
              <a:t>）陷入（</a:t>
            </a:r>
            <a:r>
              <a:rPr lang="en-US" altLang="zh-CN" dirty="0" smtClean="0"/>
              <a:t>8</a:t>
            </a:r>
            <a:r>
              <a:rPr lang="zh-CN" altLang="en-US" dirty="0" smtClean="0"/>
              <a:t>）噪音（</a:t>
            </a:r>
            <a:r>
              <a:rPr lang="en-US" altLang="zh-CN" dirty="0" smtClean="0"/>
              <a:t>9</a:t>
            </a:r>
            <a:r>
              <a:rPr lang="zh-CN" altLang="en-US" dirty="0" smtClean="0"/>
              <a:t>）其它</a:t>
            </a:r>
            <a:r>
              <a:rPr lang="zh-CN" altLang="en-US" dirty="0"/>
              <a:t>？</a:t>
            </a:r>
          </a:p>
        </p:txBody>
      </p:sp>
      <p:pic>
        <p:nvPicPr>
          <p:cNvPr id="18" name="Picture 5" descr="C:\Users\Zhang\Desktop\伤害1.jpg"/>
          <p:cNvPicPr>
            <a:picLocks noChangeAspect="1" noChangeArrowheads="1"/>
          </p:cNvPicPr>
          <p:nvPr/>
        </p:nvPicPr>
        <p:blipFill>
          <a:blip r:embed="rId4" cstate="print"/>
          <a:srcRect/>
          <a:stretch>
            <a:fillRect/>
          </a:stretch>
        </p:blipFill>
        <p:spPr bwMode="auto">
          <a:xfrm>
            <a:off x="5585092" y="5254208"/>
            <a:ext cx="2412695" cy="1383160"/>
          </a:xfrm>
          <a:prstGeom prst="rect">
            <a:avLst/>
          </a:prstGeom>
          <a:noFill/>
          <a:ln w="9525">
            <a:solidFill>
              <a:sysClr val="windowText" lastClr="000000"/>
            </a:solidFill>
            <a:miter lim="800000"/>
            <a:headEnd/>
            <a:tailEnd/>
          </a:ln>
          <a:effectLst>
            <a:outerShdw dist="35921" dir="2700000" algn="ctr" rotWithShape="0">
              <a:srgbClr val="808080"/>
            </a:outerShdw>
          </a:effectLst>
        </p:spPr>
      </p:pic>
      <p:pic>
        <p:nvPicPr>
          <p:cNvPr id="7" name="图片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8116" y="838122"/>
            <a:ext cx="4278084" cy="259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47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7329" y="2974253"/>
            <a:ext cx="8433412" cy="1382392"/>
          </a:xfrm>
          <a:prstGeom prst="rect">
            <a:avLst/>
          </a:prstGeom>
          <a:solidFill>
            <a:schemeClr val="bg1"/>
          </a:solidFill>
          <a:ln w="190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50000"/>
              </a:lnSpc>
              <a:spcBef>
                <a:spcPct val="0"/>
              </a:spcBef>
              <a:spcAft>
                <a:spcPct val="0"/>
              </a:spcAft>
              <a:buClr>
                <a:srgbClr val="FF0000"/>
              </a:buClr>
              <a:buSzTx/>
              <a:buFontTx/>
              <a:buNone/>
              <a:tabLst/>
              <a:defRPr/>
            </a:pPr>
            <a:r>
              <a:rPr kumimoji="0" lang="zh-CN" altLang="en-US" sz="1400" b="1" i="0" u="none" strike="noStrike" kern="1200" cap="none" spc="0" normalizeH="0" baseline="0" noProof="0" dirty="0" smtClean="0">
                <a:ln>
                  <a:noFill/>
                </a:ln>
                <a:solidFill>
                  <a:srgbClr val="333333"/>
                </a:solidFill>
                <a:effectLst/>
                <a:uLnTx/>
                <a:uFillTx/>
                <a:latin typeface="华文楷体" panose="02010600040101010101" pitchFamily="2" charset="-122"/>
                <a:ea typeface="华文楷体" panose="02010600040101010101" pitchFamily="2" charset="-122"/>
                <a:cs typeface="+mn-cs"/>
              </a:rPr>
              <a:t>（三）严格</a:t>
            </a:r>
            <a:r>
              <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执行作业许可制度，进入受限空间作业必须办理</a:t>
            </a:r>
            <a:r>
              <a:rPr kumimoji="0" lang="en-US" altLang="zh-CN"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a:t>
            </a:r>
            <a:r>
              <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进入受限空间作业许可证</a:t>
            </a:r>
            <a:r>
              <a:rPr kumimoji="0" lang="en-US" altLang="zh-CN"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a:t>
            </a:r>
            <a:r>
              <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，没有</a:t>
            </a:r>
            <a:r>
              <a:rPr kumimoji="0" lang="en-US" altLang="zh-CN"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a:t>
            </a:r>
            <a:r>
              <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作业证</a:t>
            </a:r>
            <a:r>
              <a:rPr kumimoji="0" lang="en-US" altLang="zh-CN"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a:t>
            </a:r>
            <a:r>
              <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严禁进入受限空间作业。同时要求作业前应辨识危害因素，进行作业安全分析，采取安全措施，必要时编制安全工作方案。如未开展以上工作，禁止进入受限空间作业。若涉及动火、临时用电等其他高风险作业时，</a:t>
            </a:r>
            <a:r>
              <a:rPr kumimoji="0" lang="zh-CN" altLang="zh-CN"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必须同时办理相关的作业许可证。</a:t>
            </a:r>
            <a:endPar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endParaRPr>
          </a:p>
        </p:txBody>
      </p:sp>
      <p:pic>
        <p:nvPicPr>
          <p:cNvPr id="3" name="内容占位符 6" descr="646639939839803561.jpg"/>
          <p:cNvPicPr>
            <a:picLocks noChangeAspect="1"/>
          </p:cNvPicPr>
          <p:nvPr/>
        </p:nvPicPr>
        <p:blipFill>
          <a:blip r:embed="rId2" cstate="print"/>
          <a:stretch>
            <a:fillRect/>
          </a:stretch>
        </p:blipFill>
        <p:spPr>
          <a:xfrm>
            <a:off x="377329" y="808739"/>
            <a:ext cx="2276449" cy="2043218"/>
          </a:xfrm>
          <a:prstGeom prst="rect">
            <a:avLst/>
          </a:prstGeom>
        </p:spPr>
      </p:pic>
      <p:pic>
        <p:nvPicPr>
          <p:cNvPr id="4" name="图片 3"/>
          <p:cNvPicPr>
            <a:picLocks noChangeAspect="1"/>
          </p:cNvPicPr>
          <p:nvPr/>
        </p:nvPicPr>
        <p:blipFill>
          <a:blip r:embed="rId3" cstate="print"/>
          <a:stretch>
            <a:fillRect/>
          </a:stretch>
        </p:blipFill>
        <p:spPr>
          <a:xfrm>
            <a:off x="3170764" y="832667"/>
            <a:ext cx="2378323" cy="1998668"/>
          </a:xfrm>
          <a:prstGeom prst="rect">
            <a:avLst/>
          </a:prstGeom>
        </p:spPr>
      </p:pic>
      <p:pic>
        <p:nvPicPr>
          <p:cNvPr id="5" name="内容占位符 9" descr="DSC01273.JPG"/>
          <p:cNvPicPr>
            <a:picLocks noChangeAspect="1"/>
          </p:cNvPicPr>
          <p:nvPr/>
        </p:nvPicPr>
        <p:blipFill>
          <a:blip r:embed="rId4" cstate="print"/>
          <a:stretch>
            <a:fillRect/>
          </a:stretch>
        </p:blipFill>
        <p:spPr>
          <a:xfrm>
            <a:off x="6008700" y="870852"/>
            <a:ext cx="2573439" cy="1949466"/>
          </a:xfrm>
          <a:prstGeom prst="rect">
            <a:avLst/>
          </a:prstGeom>
        </p:spPr>
      </p:pic>
      <p:sp>
        <p:nvSpPr>
          <p:cNvPr id="6" name="矩形 5"/>
          <p:cNvSpPr/>
          <p:nvPr/>
        </p:nvSpPr>
        <p:spPr>
          <a:xfrm>
            <a:off x="386725" y="4415977"/>
            <a:ext cx="4728435" cy="2292378"/>
          </a:xfrm>
          <a:prstGeom prst="rect">
            <a:avLst/>
          </a:prstGeom>
          <a:solidFill>
            <a:schemeClr val="bg1"/>
          </a:solidFill>
          <a:ln w="190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50000"/>
              </a:lnSpc>
              <a:spcBef>
                <a:spcPct val="0"/>
              </a:spcBef>
              <a:spcAft>
                <a:spcPct val="0"/>
              </a:spcAft>
              <a:buClr>
                <a:srgbClr val="FF0000"/>
              </a:buClr>
              <a:buSzTx/>
              <a:buFontTx/>
              <a:buNone/>
              <a:tabLst/>
              <a:defRPr/>
            </a:pPr>
            <a:r>
              <a:rPr kumimoji="0" lang="zh-CN" altLang="en-US" sz="1400" b="1" i="0" u="none" strike="noStrike" kern="1200" cap="none" spc="0" normalizeH="0" baseline="0" noProof="0" dirty="0" smtClean="0">
                <a:ln>
                  <a:noFill/>
                </a:ln>
                <a:solidFill>
                  <a:srgbClr val="333333"/>
                </a:solidFill>
                <a:effectLst/>
                <a:uLnTx/>
                <a:uFillTx/>
                <a:latin typeface="华文楷体" panose="02010600040101010101" pitchFamily="2" charset="-122"/>
                <a:ea typeface="华文楷体" panose="02010600040101010101" pitchFamily="2" charset="-122"/>
                <a:cs typeface="+mn-cs"/>
              </a:rPr>
              <a:t>（四）安全隔</a:t>
            </a:r>
            <a:r>
              <a:rPr lang="zh-CN" altLang="en-US" sz="1400" b="1" i="0" dirty="0" smtClean="0">
                <a:solidFill>
                  <a:srgbClr val="333333"/>
                </a:solidFill>
                <a:latin typeface="华文楷体" panose="02010600040101010101" pitchFamily="2" charset="-122"/>
                <a:ea typeface="华文楷体" panose="02010600040101010101" pitchFamily="2" charset="-122"/>
              </a:rPr>
              <a:t>离</a:t>
            </a:r>
            <a:r>
              <a:rPr kumimoji="0" lang="zh-CN" altLang="en-US" sz="1400" b="1" i="0" u="none" strike="noStrike" kern="1200" cap="none" spc="0" normalizeH="0" baseline="0" noProof="0" dirty="0" smtClean="0">
                <a:ln>
                  <a:noFill/>
                </a:ln>
                <a:solidFill>
                  <a:srgbClr val="333333"/>
                </a:solidFill>
                <a:effectLst/>
                <a:uLnTx/>
                <a:uFillTx/>
                <a:latin typeface="华文楷体" panose="02010600040101010101" pitchFamily="2" charset="-122"/>
                <a:ea typeface="华文楷体" panose="02010600040101010101" pitchFamily="2" charset="-122"/>
                <a:cs typeface="+mn-cs"/>
              </a:rPr>
              <a:t>：（</a:t>
            </a:r>
            <a:r>
              <a:rPr kumimoji="0" lang="en-US" altLang="zh-CN"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1</a:t>
            </a:r>
            <a:r>
              <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）受限空间与其他系统连通的，可能危及安全作业的管道应采取有效隔离措施</a:t>
            </a:r>
            <a:r>
              <a:rPr kumimoji="0" lang="zh-CN" altLang="en-US" sz="1400" b="1" i="0" u="none" strike="noStrike" kern="1200" cap="none" spc="0" normalizeH="0" baseline="0" noProof="0" dirty="0" smtClean="0">
                <a:ln>
                  <a:noFill/>
                </a:ln>
                <a:solidFill>
                  <a:srgbClr val="333333"/>
                </a:solidFill>
                <a:effectLst/>
                <a:uLnTx/>
                <a:uFillTx/>
                <a:latin typeface="华文楷体" panose="02010600040101010101" pitchFamily="2" charset="-122"/>
                <a:ea typeface="华文楷体" panose="02010600040101010101" pitchFamily="2" charset="-122"/>
                <a:cs typeface="+mn-cs"/>
              </a:rPr>
              <a:t>。（</a:t>
            </a:r>
            <a:r>
              <a:rPr kumimoji="0" lang="en-US" altLang="zh-CN"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2</a:t>
            </a:r>
            <a:r>
              <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）管道安全隔绝可采用插入盲板或拆除一段管道进行隔绝，不能用水封或关闭阀门等代替盲板或拆除管道</a:t>
            </a:r>
            <a:r>
              <a:rPr kumimoji="0" lang="zh-CN" altLang="en-US" sz="1400" b="1" i="0" u="none" strike="noStrike" kern="1200" cap="none" spc="0" normalizeH="0" baseline="0" noProof="0" dirty="0" smtClean="0">
                <a:ln>
                  <a:noFill/>
                </a:ln>
                <a:solidFill>
                  <a:srgbClr val="333333"/>
                </a:solidFill>
                <a:effectLst/>
                <a:uLnTx/>
                <a:uFillTx/>
                <a:latin typeface="华文楷体" panose="02010600040101010101" pitchFamily="2" charset="-122"/>
                <a:ea typeface="华文楷体" panose="02010600040101010101" pitchFamily="2" charset="-122"/>
                <a:cs typeface="+mn-cs"/>
              </a:rPr>
              <a:t>。（</a:t>
            </a:r>
            <a:r>
              <a:rPr kumimoji="0" lang="en-US" altLang="zh-CN"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3</a:t>
            </a:r>
            <a:r>
              <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）与受限空间相连通的，可能危及安全作业的孔、洞应进行严密地封堵</a:t>
            </a:r>
            <a:r>
              <a:rPr kumimoji="0" lang="zh-CN" altLang="en-US" sz="1400" b="1" i="0" u="none" strike="noStrike" kern="1200" cap="none" spc="0" normalizeH="0" baseline="0" noProof="0" dirty="0" smtClean="0">
                <a:ln>
                  <a:noFill/>
                </a:ln>
                <a:solidFill>
                  <a:srgbClr val="333333"/>
                </a:solidFill>
                <a:effectLst/>
                <a:uLnTx/>
                <a:uFillTx/>
                <a:latin typeface="华文楷体" panose="02010600040101010101" pitchFamily="2" charset="-122"/>
                <a:ea typeface="华文楷体" panose="02010600040101010101" pitchFamily="2" charset="-122"/>
                <a:cs typeface="+mn-cs"/>
              </a:rPr>
              <a:t>。（</a:t>
            </a:r>
            <a:r>
              <a:rPr kumimoji="0" lang="en-US" altLang="zh-CN"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4</a:t>
            </a:r>
            <a:r>
              <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rPr>
              <a:t>）受限空间带有搅拌器等用电设备时，应在停机后切断电源，上锁并加挂警示牌</a:t>
            </a:r>
            <a:r>
              <a:rPr kumimoji="0" lang="zh-CN" altLang="en-US" sz="1400" b="0" i="1" u="none" strike="noStrike" kern="1200" cap="none" spc="0" normalizeH="0" baseline="0" noProof="0" dirty="0" smtClean="0">
                <a:ln>
                  <a:noFill/>
                </a:ln>
                <a:solidFill>
                  <a:srgbClr val="1F497D"/>
                </a:solidFill>
                <a:effectLst/>
                <a:uLnTx/>
                <a:uFillTx/>
                <a:latin typeface="微软雅黑"/>
                <a:ea typeface="微软雅黑"/>
                <a:cs typeface="微软雅黑"/>
              </a:rPr>
              <a:t>。</a:t>
            </a:r>
            <a:endParaRPr kumimoji="0" lang="zh-CN" altLang="en-US" sz="1400" b="1" i="0" u="none" strike="noStrike" kern="1200" cap="none" spc="0" normalizeH="0" baseline="0" noProof="0" dirty="0">
              <a:ln>
                <a:noFill/>
              </a:ln>
              <a:solidFill>
                <a:srgbClr val="333333"/>
              </a:solidFill>
              <a:effectLst/>
              <a:uLnTx/>
              <a:uFillTx/>
              <a:latin typeface="华文楷体" panose="02010600040101010101" pitchFamily="2" charset="-122"/>
              <a:ea typeface="华文楷体" panose="02010600040101010101" pitchFamily="2" charset="-122"/>
              <a:cs typeface="+mn-cs"/>
            </a:endParaRPr>
          </a:p>
        </p:txBody>
      </p:sp>
      <p:pic>
        <p:nvPicPr>
          <p:cNvPr id="8" name="Picture 4" descr="lockout"/>
          <p:cNvPicPr>
            <a:picLocks noChangeAspect="1" noChangeArrowheads="1"/>
          </p:cNvPicPr>
          <p:nvPr/>
        </p:nvPicPr>
        <p:blipFill>
          <a:blip r:embed="rId5" cstate="print"/>
          <a:srcRect/>
          <a:stretch>
            <a:fillRect/>
          </a:stretch>
        </p:blipFill>
        <p:spPr bwMode="auto">
          <a:xfrm>
            <a:off x="7458419" y="4415977"/>
            <a:ext cx="1542362" cy="2271598"/>
          </a:xfrm>
          <a:prstGeom prst="rect">
            <a:avLst/>
          </a:prstGeom>
          <a:noFill/>
          <a:ln w="9525">
            <a:solidFill>
              <a:sysClr val="windowText" lastClr="000000"/>
            </a:solidFill>
            <a:miter lim="800000"/>
            <a:headEnd/>
            <a:tailEnd/>
          </a:ln>
          <a:effectLst>
            <a:outerShdw dist="35921" dir="2700000" algn="ctr" rotWithShape="0">
              <a:srgbClr val="808080"/>
            </a:outerShdw>
          </a:effectLst>
        </p:spPr>
      </p:pic>
      <p:pic>
        <p:nvPicPr>
          <p:cNvPr id="7" name="图片 6"/>
          <p:cNvPicPr>
            <a:picLocks noChangeAspect="1"/>
          </p:cNvPicPr>
          <p:nvPr/>
        </p:nvPicPr>
        <p:blipFill>
          <a:blip r:embed="rId6" cstate="print"/>
          <a:stretch>
            <a:fillRect/>
          </a:stretch>
        </p:blipFill>
        <p:spPr>
          <a:xfrm>
            <a:off x="5167335" y="4415977"/>
            <a:ext cx="2169899" cy="2292378"/>
          </a:xfrm>
          <a:prstGeom prst="rect">
            <a:avLst/>
          </a:prstGeom>
        </p:spPr>
      </p:pic>
    </p:spTree>
    <p:extLst>
      <p:ext uri="{BB962C8B-B14F-4D97-AF65-F5344CB8AC3E}">
        <p14:creationId xmlns:p14="http://schemas.microsoft.com/office/powerpoint/2010/main" val="380208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1664" y="3605213"/>
            <a:ext cx="8356294" cy="2973122"/>
          </a:xfrm>
          <a:prstGeom prst="rect">
            <a:avLst/>
          </a:prstGeom>
          <a:solidFill>
            <a:schemeClr val="bg1"/>
          </a:solidFill>
          <a:ln w="190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buClr>
                <a:srgbClr val="FF0000"/>
              </a:buClr>
            </a:pPr>
            <a:r>
              <a:rPr lang="zh-CN" altLang="en-US" sz="1400" b="1" i="0" dirty="0" smtClean="0">
                <a:latin typeface="华文楷体" panose="02010600040101010101" pitchFamily="2" charset="-122"/>
                <a:ea typeface="华文楷体" panose="02010600040101010101" pitchFamily="2" charset="-122"/>
              </a:rPr>
              <a:t>（五）清洗</a:t>
            </a:r>
            <a:r>
              <a:rPr lang="zh-CN" altLang="en-US" sz="1400" b="1" i="0" dirty="0">
                <a:latin typeface="华文楷体" panose="02010600040101010101" pitchFamily="2" charset="-122"/>
                <a:ea typeface="华文楷体" panose="02010600040101010101" pitchFamily="2" charset="-122"/>
              </a:rPr>
              <a:t>或置换</a:t>
            </a:r>
          </a:p>
          <a:p>
            <a:pPr algn="just">
              <a:lnSpc>
                <a:spcPct val="150000"/>
              </a:lnSpc>
              <a:buClr>
                <a:srgbClr val="FF0000"/>
              </a:buClr>
            </a:pPr>
            <a:r>
              <a:rPr lang="zh-CN" altLang="en-US" sz="1400" b="1" i="0" dirty="0">
                <a:latin typeface="华文楷体" panose="02010600040101010101" pitchFamily="2" charset="-122"/>
                <a:ea typeface="华文楷体" panose="02010600040101010101" pitchFamily="2" charset="-122"/>
              </a:rPr>
              <a:t>进入受限空间作业前，对受限空间进行清洗或置换，并达到下列要求：（</a:t>
            </a:r>
            <a:r>
              <a:rPr lang="en-US" altLang="zh-CN" sz="1400" b="1" i="0" dirty="0">
                <a:latin typeface="华文楷体" panose="02010600040101010101" pitchFamily="2" charset="-122"/>
                <a:ea typeface="华文楷体" panose="02010600040101010101" pitchFamily="2" charset="-122"/>
              </a:rPr>
              <a:t>1</a:t>
            </a:r>
            <a:r>
              <a:rPr lang="zh-CN" altLang="en-US" sz="1400" b="1" i="0" dirty="0">
                <a:latin typeface="华文楷体" panose="02010600040101010101" pitchFamily="2" charset="-122"/>
                <a:ea typeface="华文楷体" panose="02010600040101010101" pitchFamily="2" charset="-122"/>
              </a:rPr>
              <a:t>）氧含量一般为</a:t>
            </a:r>
            <a:r>
              <a:rPr lang="en-US" altLang="zh-CN" sz="1400" b="1" i="0" dirty="0">
                <a:latin typeface="华文楷体" panose="02010600040101010101" pitchFamily="2" charset="-122"/>
                <a:ea typeface="华文楷体" panose="02010600040101010101" pitchFamily="2" charset="-122"/>
              </a:rPr>
              <a:t>18%</a:t>
            </a:r>
            <a:r>
              <a:rPr lang="zh-CN" altLang="en-US" sz="1400" b="1" i="0" dirty="0">
                <a:latin typeface="华文楷体" panose="02010600040101010101" pitchFamily="2" charset="-122"/>
                <a:ea typeface="华文楷体" panose="02010600040101010101" pitchFamily="2" charset="-122"/>
              </a:rPr>
              <a:t>～</a:t>
            </a:r>
            <a:r>
              <a:rPr lang="en-US" altLang="zh-CN" sz="1400" b="1" i="0" dirty="0">
                <a:latin typeface="华文楷体" panose="02010600040101010101" pitchFamily="2" charset="-122"/>
                <a:ea typeface="华文楷体" panose="02010600040101010101" pitchFamily="2" charset="-122"/>
              </a:rPr>
              <a:t>21%</a:t>
            </a:r>
            <a:r>
              <a:rPr lang="zh-CN" altLang="en-US" sz="1400" b="1" i="0" dirty="0">
                <a:latin typeface="华文楷体" panose="02010600040101010101" pitchFamily="2" charset="-122"/>
                <a:ea typeface="华文楷体" panose="02010600040101010101" pitchFamily="2" charset="-122"/>
              </a:rPr>
              <a:t>，在富氧环境下不得大于</a:t>
            </a:r>
            <a:r>
              <a:rPr lang="en-US" altLang="zh-CN" sz="1400" b="1" i="0" dirty="0">
                <a:latin typeface="华文楷体" panose="02010600040101010101" pitchFamily="2" charset="-122"/>
                <a:ea typeface="华文楷体" panose="02010600040101010101" pitchFamily="2" charset="-122"/>
              </a:rPr>
              <a:t>23.5%</a:t>
            </a:r>
            <a:r>
              <a:rPr lang="zh-CN" altLang="en-US" sz="1400" b="1" i="0" dirty="0">
                <a:latin typeface="华文楷体" panose="02010600040101010101" pitchFamily="2" charset="-122"/>
                <a:ea typeface="华文楷体" panose="02010600040101010101" pitchFamily="2" charset="-122"/>
              </a:rPr>
              <a:t>。（</a:t>
            </a:r>
            <a:r>
              <a:rPr lang="en-US" altLang="zh-CN" sz="1400" b="1" i="0" dirty="0">
                <a:latin typeface="华文楷体" panose="02010600040101010101" pitchFamily="2" charset="-122"/>
                <a:ea typeface="华文楷体" panose="02010600040101010101" pitchFamily="2" charset="-122"/>
              </a:rPr>
              <a:t>2</a:t>
            </a:r>
            <a:r>
              <a:rPr lang="zh-CN" altLang="en-US" sz="1400" b="1" i="0" dirty="0">
                <a:latin typeface="华文楷体" panose="02010600040101010101" pitchFamily="2" charset="-122"/>
                <a:ea typeface="华文楷体" panose="02010600040101010101" pitchFamily="2" charset="-122"/>
              </a:rPr>
              <a:t>）有毒气体（物质）浓度应符合</a:t>
            </a:r>
            <a:r>
              <a:rPr lang="en-US" altLang="zh-CN" sz="1400" b="1" i="0" dirty="0">
                <a:latin typeface="华文楷体" panose="02010600040101010101" pitchFamily="2" charset="-122"/>
                <a:ea typeface="华文楷体" panose="02010600040101010101" pitchFamily="2" charset="-122"/>
              </a:rPr>
              <a:t>GBZ 2 </a:t>
            </a:r>
            <a:r>
              <a:rPr lang="zh-CN" altLang="en-US" sz="1400" b="1" i="0" dirty="0">
                <a:latin typeface="华文楷体" panose="02010600040101010101" pitchFamily="2" charset="-122"/>
                <a:ea typeface="华文楷体" panose="02010600040101010101" pitchFamily="2" charset="-122"/>
              </a:rPr>
              <a:t>的规定。（</a:t>
            </a:r>
            <a:r>
              <a:rPr lang="en-US" altLang="zh-CN" sz="1400" b="1" i="0" dirty="0">
                <a:latin typeface="华文楷体" panose="02010600040101010101" pitchFamily="2" charset="-122"/>
                <a:ea typeface="华文楷体" panose="02010600040101010101" pitchFamily="2" charset="-122"/>
              </a:rPr>
              <a:t>3</a:t>
            </a:r>
            <a:r>
              <a:rPr lang="zh-CN" altLang="en-US" sz="1400" b="1" i="0" dirty="0">
                <a:latin typeface="华文楷体" panose="02010600040101010101" pitchFamily="2" charset="-122"/>
                <a:ea typeface="华文楷体" panose="02010600040101010101" pitchFamily="2" charset="-122"/>
              </a:rPr>
              <a:t>）可燃气体浓度：当被测气体或蒸气的爆炸下限大于等于</a:t>
            </a:r>
            <a:r>
              <a:rPr lang="en-US" altLang="zh-CN" sz="1400" b="1" i="0" dirty="0">
                <a:latin typeface="华文楷体" panose="02010600040101010101" pitchFamily="2" charset="-122"/>
                <a:ea typeface="华文楷体" panose="02010600040101010101" pitchFamily="2" charset="-122"/>
              </a:rPr>
              <a:t>4%</a:t>
            </a:r>
            <a:r>
              <a:rPr lang="zh-CN" altLang="en-US" sz="1400" b="1" i="0" dirty="0">
                <a:latin typeface="华文楷体" panose="02010600040101010101" pitchFamily="2" charset="-122"/>
                <a:ea typeface="华文楷体" panose="02010600040101010101" pitchFamily="2" charset="-122"/>
              </a:rPr>
              <a:t>时，其被测浓度不大于</a:t>
            </a:r>
            <a:r>
              <a:rPr lang="en-US" altLang="zh-CN" sz="1400" b="1" i="0" dirty="0">
                <a:latin typeface="华文楷体" panose="02010600040101010101" pitchFamily="2" charset="-122"/>
                <a:ea typeface="华文楷体" panose="02010600040101010101" pitchFamily="2" charset="-122"/>
              </a:rPr>
              <a:t>0.5%</a:t>
            </a:r>
            <a:r>
              <a:rPr lang="zh-CN" altLang="en-US" sz="1400" b="1" i="0" dirty="0">
                <a:latin typeface="华文楷体" panose="02010600040101010101" pitchFamily="2" charset="-122"/>
                <a:ea typeface="华文楷体" panose="02010600040101010101" pitchFamily="2" charset="-122"/>
              </a:rPr>
              <a:t>（体积百分数）；当被测气体或蒸气的爆炸下限小于</a:t>
            </a:r>
            <a:r>
              <a:rPr lang="en-US" altLang="zh-CN" sz="1400" b="1" i="0" dirty="0">
                <a:latin typeface="华文楷体" panose="02010600040101010101" pitchFamily="2" charset="-122"/>
                <a:ea typeface="华文楷体" panose="02010600040101010101" pitchFamily="2" charset="-122"/>
              </a:rPr>
              <a:t>4%</a:t>
            </a:r>
            <a:r>
              <a:rPr lang="zh-CN" altLang="en-US" sz="1400" b="1" i="0" dirty="0">
                <a:latin typeface="华文楷体" panose="02010600040101010101" pitchFamily="2" charset="-122"/>
                <a:ea typeface="华文楷体" panose="02010600040101010101" pitchFamily="2" charset="-122"/>
              </a:rPr>
              <a:t>时，其被测浓度不大于</a:t>
            </a:r>
            <a:r>
              <a:rPr lang="en-US" altLang="zh-CN" sz="1400" b="1" i="0" dirty="0">
                <a:latin typeface="华文楷体" panose="02010600040101010101" pitchFamily="2" charset="-122"/>
                <a:ea typeface="华文楷体" panose="02010600040101010101" pitchFamily="2" charset="-122"/>
              </a:rPr>
              <a:t>0.2%</a:t>
            </a:r>
            <a:r>
              <a:rPr lang="zh-CN" altLang="en-US" sz="1400" b="1" i="0" dirty="0">
                <a:latin typeface="华文楷体" panose="02010600040101010101" pitchFamily="2" charset="-122"/>
                <a:ea typeface="华文楷体" panose="02010600040101010101" pitchFamily="2" charset="-122"/>
              </a:rPr>
              <a:t>（体积百分数）。</a:t>
            </a:r>
            <a:endParaRPr lang="en-US" altLang="zh-CN" sz="1400" b="1" i="0" dirty="0">
              <a:latin typeface="华文楷体" panose="02010600040101010101" pitchFamily="2" charset="-122"/>
              <a:ea typeface="华文楷体" panose="02010600040101010101" pitchFamily="2" charset="-122"/>
            </a:endParaRPr>
          </a:p>
          <a:p>
            <a:pPr algn="just">
              <a:lnSpc>
                <a:spcPct val="150000"/>
              </a:lnSpc>
              <a:buClr>
                <a:srgbClr val="FF0000"/>
              </a:buClr>
            </a:pPr>
            <a:r>
              <a:rPr lang="zh-CN" altLang="en-US" sz="1400" b="1" i="0" dirty="0" smtClean="0">
                <a:latin typeface="华文楷体" panose="02010600040101010101" pitchFamily="2" charset="-122"/>
                <a:ea typeface="华文楷体" panose="02010600040101010101" pitchFamily="2" charset="-122"/>
              </a:rPr>
              <a:t>（六）通风</a:t>
            </a:r>
            <a:endParaRPr lang="zh-CN" altLang="en-US" sz="1400" b="1" i="0" dirty="0">
              <a:latin typeface="华文楷体" panose="02010600040101010101" pitchFamily="2" charset="-122"/>
              <a:ea typeface="华文楷体" panose="02010600040101010101" pitchFamily="2" charset="-122"/>
            </a:endParaRP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1.</a:t>
            </a:r>
            <a:r>
              <a:rPr lang="zh-CN" altLang="en-US" sz="1400" b="1" i="0" dirty="0">
                <a:latin typeface="华文楷体" panose="02010600040101010101" pitchFamily="2" charset="-122"/>
                <a:ea typeface="华文楷体" panose="02010600040101010101" pitchFamily="2" charset="-122"/>
              </a:rPr>
              <a:t>应采取措施，保持受限空间空气良好流通。</a:t>
            </a:r>
            <a:r>
              <a:rPr lang="en-US" altLang="zh-CN" sz="1400" b="1" i="0" dirty="0">
                <a:latin typeface="华文楷体" panose="02010600040101010101" pitchFamily="2" charset="-122"/>
                <a:ea typeface="华文楷体" panose="02010600040101010101" pitchFamily="2" charset="-122"/>
              </a:rPr>
              <a:t>2.</a:t>
            </a:r>
            <a:r>
              <a:rPr lang="zh-CN" altLang="en-US" sz="1400" b="1" i="0" dirty="0">
                <a:latin typeface="华文楷体" panose="02010600040101010101" pitchFamily="2" charset="-122"/>
                <a:ea typeface="华文楷体" panose="02010600040101010101" pitchFamily="2" charset="-122"/>
              </a:rPr>
              <a:t>应打开人孔、手孔、料孔、风门、烟门等与大气相通的设施进行自然通风。</a:t>
            </a:r>
            <a:r>
              <a:rPr lang="en-US" altLang="zh-CN" sz="1400" b="1" i="0" dirty="0">
                <a:latin typeface="华文楷体" panose="02010600040101010101" pitchFamily="2" charset="-122"/>
                <a:ea typeface="华文楷体" panose="02010600040101010101" pitchFamily="2" charset="-122"/>
              </a:rPr>
              <a:t>3.</a:t>
            </a:r>
            <a:r>
              <a:rPr lang="zh-CN" altLang="en-US" sz="1400" b="1" i="0" dirty="0">
                <a:latin typeface="华文楷体" panose="02010600040101010101" pitchFamily="2" charset="-122"/>
                <a:ea typeface="华文楷体" panose="02010600040101010101" pitchFamily="2" charset="-122"/>
              </a:rPr>
              <a:t>必要时，可采取强制通风。</a:t>
            </a:r>
            <a:r>
              <a:rPr lang="en-US" altLang="zh-CN" sz="1400" b="1" i="0" dirty="0">
                <a:latin typeface="华文楷体" panose="02010600040101010101" pitchFamily="2" charset="-122"/>
                <a:ea typeface="华文楷体" panose="02010600040101010101" pitchFamily="2" charset="-122"/>
              </a:rPr>
              <a:t>4.</a:t>
            </a:r>
            <a:r>
              <a:rPr lang="zh-CN" altLang="en-US" sz="1400" b="1" i="0" dirty="0">
                <a:latin typeface="华文楷体" panose="02010600040101010101" pitchFamily="2" charset="-122"/>
                <a:ea typeface="华文楷体" panose="02010600040101010101" pitchFamily="2" charset="-122"/>
              </a:rPr>
              <a:t>采用管道送风时，送风前应对管道内介质和风源进行分析确认。</a:t>
            </a:r>
            <a:r>
              <a:rPr lang="en-US" altLang="zh-CN" sz="1400" b="1" i="0" dirty="0">
                <a:latin typeface="华文楷体" panose="02010600040101010101" pitchFamily="2" charset="-122"/>
                <a:ea typeface="华文楷体" panose="02010600040101010101" pitchFamily="2" charset="-122"/>
              </a:rPr>
              <a:t>5.</a:t>
            </a:r>
            <a:r>
              <a:rPr lang="zh-CN" altLang="en-US" sz="1400" b="1" i="0" dirty="0">
                <a:latin typeface="华文楷体" panose="02010600040101010101" pitchFamily="2" charset="-122"/>
                <a:ea typeface="华文楷体" panose="02010600040101010101" pitchFamily="2" charset="-122"/>
              </a:rPr>
              <a:t>禁止向受限空间充氧气或富氧空气。</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29" y="808046"/>
            <a:ext cx="2825426" cy="2549969"/>
          </a:xfrm>
          <a:prstGeom prst="rect">
            <a:avLst/>
          </a:prstGeom>
        </p:spPr>
      </p:pic>
      <p:pic>
        <p:nvPicPr>
          <p:cNvPr id="8" name="图片 7"/>
          <p:cNvPicPr>
            <a:picLocks noChangeAspect="1"/>
          </p:cNvPicPr>
          <p:nvPr/>
        </p:nvPicPr>
        <p:blipFill>
          <a:blip r:embed="rId3" cstate="print"/>
          <a:stretch>
            <a:fillRect/>
          </a:stretch>
        </p:blipFill>
        <p:spPr>
          <a:xfrm>
            <a:off x="3286689" y="808046"/>
            <a:ext cx="2728521" cy="25499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9421" y="815491"/>
            <a:ext cx="2752208" cy="2544654"/>
          </a:xfrm>
          <a:prstGeom prst="rect">
            <a:avLst/>
          </a:prstGeom>
        </p:spPr>
      </p:pic>
    </p:spTree>
    <p:extLst>
      <p:ext uri="{BB962C8B-B14F-4D97-AF65-F5344CB8AC3E}">
        <p14:creationId xmlns:p14="http://schemas.microsoft.com/office/powerpoint/2010/main" val="146962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406" y="964631"/>
            <a:ext cx="8505022" cy="2803138"/>
          </a:xfrm>
          <a:prstGeom prst="rect">
            <a:avLst/>
          </a:prstGeom>
          <a:solidFill>
            <a:schemeClr val="bg1"/>
          </a:solidFill>
          <a:ln w="190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buClr>
                <a:srgbClr val="FF0000"/>
              </a:buClr>
            </a:pPr>
            <a:r>
              <a:rPr lang="en-US" altLang="zh-CN" sz="1400" b="1" i="0" dirty="0" smtClean="0">
                <a:latin typeface="华文楷体" panose="02010600040101010101" pitchFamily="2" charset="-122"/>
                <a:ea typeface="华文楷体" panose="02010600040101010101" pitchFamily="2" charset="-122"/>
              </a:rPr>
              <a:t>(</a:t>
            </a:r>
            <a:r>
              <a:rPr lang="zh-CN" altLang="en-US" sz="1400" b="1" i="0" dirty="0" smtClean="0">
                <a:latin typeface="华文楷体" panose="02010600040101010101" pitchFamily="2" charset="-122"/>
                <a:ea typeface="华文楷体" panose="02010600040101010101" pitchFamily="2" charset="-122"/>
              </a:rPr>
              <a:t>七</a:t>
            </a:r>
            <a:r>
              <a:rPr lang="en-US" altLang="zh-CN" sz="1400" b="1" i="0" dirty="0" smtClean="0">
                <a:latin typeface="华文楷体" panose="02010600040101010101" pitchFamily="2" charset="-122"/>
                <a:ea typeface="华文楷体" panose="02010600040101010101" pitchFamily="2" charset="-122"/>
              </a:rPr>
              <a:t>)</a:t>
            </a:r>
            <a:r>
              <a:rPr lang="zh-CN" altLang="en-US" sz="1400" b="1" i="0" dirty="0" smtClean="0">
                <a:latin typeface="华文楷体" panose="02010600040101010101" pitchFamily="2" charset="-122"/>
                <a:ea typeface="华文楷体" panose="02010600040101010101" pitchFamily="2" charset="-122"/>
              </a:rPr>
              <a:t>监测</a:t>
            </a:r>
            <a:endParaRPr lang="zh-CN" altLang="en-US" sz="1400" b="1" i="0" dirty="0">
              <a:latin typeface="华文楷体" panose="02010600040101010101" pitchFamily="2" charset="-122"/>
              <a:ea typeface="华文楷体" panose="02010600040101010101" pitchFamily="2" charset="-122"/>
            </a:endParaRP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1.</a:t>
            </a:r>
            <a:r>
              <a:rPr lang="zh-CN" altLang="en-US" sz="1400" b="1" i="0" dirty="0">
                <a:latin typeface="华文楷体" panose="02010600040101010101" pitchFamily="2" charset="-122"/>
                <a:ea typeface="华文楷体" panose="02010600040101010101" pitchFamily="2" charset="-122"/>
              </a:rPr>
              <a:t>作业前</a:t>
            </a:r>
            <a:r>
              <a:rPr lang="en-US" altLang="zh-CN" sz="1400" b="1" i="0" dirty="0">
                <a:latin typeface="华文楷体" panose="02010600040101010101" pitchFamily="2" charset="-122"/>
                <a:ea typeface="华文楷体" panose="02010600040101010101" pitchFamily="2" charset="-122"/>
              </a:rPr>
              <a:t>30</a:t>
            </a:r>
            <a:r>
              <a:rPr lang="zh-CN" altLang="en-US" sz="1400" b="1" i="0" dirty="0">
                <a:latin typeface="华文楷体" panose="02010600040101010101" pitchFamily="2" charset="-122"/>
                <a:ea typeface="华文楷体" panose="02010600040101010101" pitchFamily="2" charset="-122"/>
              </a:rPr>
              <a:t>分钟内，应对受限空间进行气体采样分析，合格后方可进入。</a:t>
            </a:r>
            <a:endParaRPr lang="en-US" altLang="zh-CN" sz="1400" b="1" i="0" dirty="0">
              <a:latin typeface="华文楷体" panose="02010600040101010101" pitchFamily="2" charset="-122"/>
              <a:ea typeface="华文楷体" panose="02010600040101010101" pitchFamily="2" charset="-122"/>
            </a:endParaRP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2.</a:t>
            </a:r>
            <a:r>
              <a:rPr lang="zh-CN" altLang="en-US" sz="1400" b="1" i="0" dirty="0">
                <a:latin typeface="华文楷体" panose="02010600040101010101" pitchFamily="2" charset="-122"/>
                <a:ea typeface="华文楷体" panose="02010600040101010101" pitchFamily="2" charset="-122"/>
              </a:rPr>
              <a:t>分析监测仪器应在校验有效期内，使用前应保证其处于正常工作状态。</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3.</a:t>
            </a:r>
            <a:r>
              <a:rPr lang="zh-CN" altLang="en-US" sz="1400" b="1" i="0" dirty="0">
                <a:latin typeface="华文楷体" panose="02010600040101010101" pitchFamily="2" charset="-122"/>
                <a:ea typeface="华文楷体" panose="02010600040101010101" pitchFamily="2" charset="-122"/>
              </a:rPr>
              <a:t>采样点应有代表性，容积较大的受限空间，应采取上、中、下各部位多处取样。</a:t>
            </a:r>
            <a:endParaRPr lang="en-US" altLang="zh-CN" sz="1400" b="1" i="0" dirty="0">
              <a:latin typeface="华文楷体" panose="02010600040101010101" pitchFamily="2" charset="-122"/>
              <a:ea typeface="华文楷体" panose="02010600040101010101" pitchFamily="2" charset="-122"/>
            </a:endParaRP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4.</a:t>
            </a:r>
            <a:r>
              <a:rPr lang="zh-CN" altLang="en-US" sz="1400" b="1" i="0" dirty="0">
                <a:latin typeface="华文楷体" panose="02010600040101010101" pitchFamily="2" charset="-122"/>
                <a:ea typeface="华文楷体" panose="02010600040101010101" pitchFamily="2" charset="-122"/>
              </a:rPr>
              <a:t>作业中应定时监测，至少每</a:t>
            </a:r>
            <a:r>
              <a:rPr lang="en-US" altLang="zh-CN" sz="1400" b="1" i="0" dirty="0">
                <a:latin typeface="华文楷体" panose="02010600040101010101" pitchFamily="2" charset="-122"/>
                <a:ea typeface="华文楷体" panose="02010600040101010101" pitchFamily="2" charset="-122"/>
              </a:rPr>
              <a:t>2</a:t>
            </a:r>
            <a:r>
              <a:rPr lang="zh-CN" altLang="en-US" sz="1400" b="1" i="0" dirty="0">
                <a:latin typeface="华文楷体" panose="02010600040101010101" pitchFamily="2" charset="-122"/>
                <a:ea typeface="华文楷体" panose="02010600040101010101" pitchFamily="2" charset="-122"/>
              </a:rPr>
              <a:t>小时监测一次，如监测分析结果有明显变化，则应加大监测频率，作业中断超过</a:t>
            </a:r>
            <a:r>
              <a:rPr lang="en-US" altLang="zh-CN" sz="1400" b="1" i="0" dirty="0">
                <a:latin typeface="华文楷体" panose="02010600040101010101" pitchFamily="2" charset="-122"/>
                <a:ea typeface="华文楷体" panose="02010600040101010101" pitchFamily="2" charset="-122"/>
              </a:rPr>
              <a:t>30</a:t>
            </a:r>
            <a:r>
              <a:rPr lang="zh-CN" altLang="en-US" sz="1400" b="1" i="0" dirty="0">
                <a:latin typeface="华文楷体" panose="02010600040101010101" pitchFamily="2" charset="-122"/>
                <a:ea typeface="华文楷体" panose="02010600040101010101" pitchFamily="2" charset="-122"/>
              </a:rPr>
              <a:t>分钟应重新进行监测分析。对可能释放有害物质的受限空间，作业人员应佩戴检测仪进行作业。情况异常时应立即停止作业，撤离人员。对现场处理后并取样分析合格后方可恢复作业。</a:t>
            </a:r>
            <a:endParaRPr lang="en-US" altLang="zh-CN" sz="1400" b="1" i="0" dirty="0">
              <a:latin typeface="华文楷体" panose="02010600040101010101" pitchFamily="2" charset="-122"/>
              <a:ea typeface="华文楷体" panose="02010600040101010101" pitchFamily="2" charset="-122"/>
            </a:endParaRP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5.</a:t>
            </a:r>
            <a:r>
              <a:rPr lang="zh-CN" altLang="en-US" sz="1400" b="1" i="0" dirty="0">
                <a:latin typeface="华文楷体" panose="02010600040101010101" pitchFamily="2" charset="-122"/>
                <a:ea typeface="华文楷体" panose="02010600040101010101" pitchFamily="2" charset="-122"/>
              </a:rPr>
              <a:t>涂刷具有挥发性溶剂的涂料时，应做连续分析，并采取强制通风措施</a:t>
            </a:r>
            <a:r>
              <a:rPr lang="zh-CN" altLang="en-US" sz="1400" b="1" i="0" dirty="0" smtClean="0">
                <a:latin typeface="华文楷体" panose="02010600040101010101" pitchFamily="2" charset="-122"/>
                <a:ea typeface="华文楷体" panose="02010600040101010101" pitchFamily="2" charset="-122"/>
              </a:rPr>
              <a:t>。</a:t>
            </a:r>
            <a:endParaRPr lang="zh-CN" altLang="en-US" sz="1400" b="1" i="0" dirty="0">
              <a:latin typeface="华文楷体" panose="02010600040101010101" pitchFamily="2" charset="-122"/>
              <a:ea typeface="华文楷体" panose="02010600040101010101" pitchFamily="2" charset="-122"/>
            </a:endParaRPr>
          </a:p>
        </p:txBody>
      </p:sp>
      <p:pic>
        <p:nvPicPr>
          <p:cNvPr id="3" name="Picture 8"/>
          <p:cNvPicPr>
            <a:picLocks noChangeAspect="1" noChangeArrowheads="1"/>
          </p:cNvPicPr>
          <p:nvPr/>
        </p:nvPicPr>
        <p:blipFill>
          <a:blip r:embed="rId2" cstate="email"/>
          <a:srcRect/>
          <a:stretch>
            <a:fillRect/>
          </a:stretch>
        </p:blipFill>
        <p:spPr bwMode="auto">
          <a:xfrm>
            <a:off x="257524" y="4454739"/>
            <a:ext cx="2504619" cy="2262333"/>
          </a:xfrm>
          <a:prstGeom prst="rect">
            <a:avLst/>
          </a:prstGeom>
          <a:noFill/>
          <a:ln w="12700">
            <a:noFill/>
            <a:miter lim="800000"/>
            <a:headEnd type="none" w="sm" len="sm"/>
            <a:tailEnd type="none" w="sm" len="sm"/>
          </a:ln>
        </p:spPr>
      </p:pic>
      <p:pic>
        <p:nvPicPr>
          <p:cNvPr id="4" name="内容占位符 6" descr="DSC01280.JPG"/>
          <p:cNvPicPr>
            <a:picLocks noChangeAspect="1"/>
          </p:cNvPicPr>
          <p:nvPr/>
        </p:nvPicPr>
        <p:blipFill>
          <a:blip r:embed="rId3" cstate="print"/>
          <a:stretch>
            <a:fillRect/>
          </a:stretch>
        </p:blipFill>
        <p:spPr>
          <a:xfrm flipH="1">
            <a:off x="6212814" y="3972266"/>
            <a:ext cx="2584614" cy="2641347"/>
          </a:xfrm>
          <a:prstGeom prst="rect">
            <a:avLst/>
          </a:prstGeom>
        </p:spPr>
      </p:pic>
      <p:pic>
        <p:nvPicPr>
          <p:cNvPr id="5" name="Picture 2" descr="E:\video and pictures for training\safe\受限空间\pics\测气2.jpg"/>
          <p:cNvPicPr>
            <a:picLocks noChangeAspect="1" noChangeArrowheads="1"/>
          </p:cNvPicPr>
          <p:nvPr/>
        </p:nvPicPr>
        <p:blipFill>
          <a:blip r:embed="rId4" cstate="print"/>
          <a:srcRect/>
          <a:stretch>
            <a:fillRect/>
          </a:stretch>
        </p:blipFill>
        <p:spPr bwMode="auto">
          <a:xfrm>
            <a:off x="2974060" y="3972267"/>
            <a:ext cx="2784951" cy="2641347"/>
          </a:xfrm>
          <a:prstGeom prst="rect">
            <a:avLst/>
          </a:prstGeom>
          <a:noFill/>
        </p:spPr>
      </p:pic>
    </p:spTree>
    <p:extLst>
      <p:ext uri="{BB962C8B-B14F-4D97-AF65-F5344CB8AC3E}">
        <p14:creationId xmlns:p14="http://schemas.microsoft.com/office/powerpoint/2010/main" val="161369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644" y="898535"/>
            <a:ext cx="8389344" cy="2379113"/>
          </a:xfrm>
          <a:prstGeom prst="rect">
            <a:avLst/>
          </a:prstGeom>
          <a:solidFill>
            <a:schemeClr val="bg1"/>
          </a:solidFill>
          <a:ln w="190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buClr>
                <a:srgbClr val="FF0000"/>
              </a:buClr>
            </a:pPr>
            <a:r>
              <a:rPr lang="zh-CN" altLang="en-US" sz="1400" b="1" i="0" dirty="0" smtClean="0">
                <a:latin typeface="华文楷体" panose="02010600040101010101" pitchFamily="2" charset="-122"/>
                <a:ea typeface="华文楷体" panose="02010600040101010101" pitchFamily="2" charset="-122"/>
              </a:rPr>
              <a:t>（八）</a:t>
            </a:r>
            <a:r>
              <a:rPr lang="zh-CN" altLang="en-US" sz="1400" b="1" i="0" dirty="0">
                <a:latin typeface="华文楷体" panose="02010600040101010101" pitchFamily="2" charset="-122"/>
                <a:ea typeface="华文楷体" panose="02010600040101010101" pitchFamily="2" charset="-122"/>
              </a:rPr>
              <a:t>个体防护措施</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1.</a:t>
            </a:r>
            <a:r>
              <a:rPr lang="zh-CN" altLang="en-US" sz="1400" b="1" i="0" dirty="0">
                <a:latin typeface="华文楷体" panose="02010600040101010101" pitchFamily="2" charset="-122"/>
                <a:ea typeface="华文楷体" panose="02010600040101010101" pitchFamily="2" charset="-122"/>
              </a:rPr>
              <a:t>受限空间经清洗或置换不能达到必须采取相应的防护措施方可作业。</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2.</a:t>
            </a:r>
            <a:r>
              <a:rPr lang="zh-CN" altLang="en-US" sz="1400" b="1" i="0" dirty="0">
                <a:latin typeface="华文楷体" panose="02010600040101010101" pitchFamily="2" charset="-122"/>
                <a:ea typeface="华文楷体" panose="02010600040101010101" pitchFamily="2" charset="-122"/>
              </a:rPr>
              <a:t>在缺氧或有毒的受限空间作业时，应佩戴正压式呼吸器或长管呼吸器，必要时作业人员应拴带救生绳。</a:t>
            </a:r>
            <a:endParaRPr lang="en-US" altLang="zh-CN" sz="1400" b="1" i="0" dirty="0">
              <a:latin typeface="华文楷体" panose="02010600040101010101" pitchFamily="2" charset="-122"/>
              <a:ea typeface="华文楷体" panose="02010600040101010101" pitchFamily="2" charset="-122"/>
            </a:endParaRP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3.</a:t>
            </a:r>
            <a:r>
              <a:rPr lang="zh-CN" altLang="en-US" sz="1400" b="1" i="0" dirty="0">
                <a:latin typeface="华文楷体" panose="02010600040101010101" pitchFamily="2" charset="-122"/>
                <a:ea typeface="华文楷体" panose="02010600040101010101" pitchFamily="2" charset="-122"/>
              </a:rPr>
              <a:t>在易燃易爆场所的受限空间作业时，应穿防静电工作服、工作鞋，使用防爆型低压灯具和不产生火花的工具。</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4.</a:t>
            </a:r>
            <a:r>
              <a:rPr lang="zh-CN" altLang="en-US" sz="1400" b="1" i="0" dirty="0">
                <a:latin typeface="华文楷体" panose="02010600040101010101" pitchFamily="2" charset="-122"/>
                <a:ea typeface="华文楷体" panose="02010600040101010101" pitchFamily="2" charset="-122"/>
              </a:rPr>
              <a:t>在有酸碱等腐蚀性介质的受限空间作业时，应穿戴好防酸碱工作服、工作鞋、手套等防护用品。</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5.</a:t>
            </a:r>
            <a:r>
              <a:rPr lang="zh-CN" altLang="en-US" sz="1400" b="1" i="0" dirty="0">
                <a:latin typeface="华文楷体" panose="02010600040101010101" pitchFamily="2" charset="-122"/>
                <a:ea typeface="华文楷体" panose="02010600040101010101" pitchFamily="2" charset="-122"/>
              </a:rPr>
              <a:t>在产生噪声的受限空间作业时，应配戴耳塞或耳罩等防噪声护具。</a:t>
            </a:r>
          </a:p>
        </p:txBody>
      </p:sp>
      <p:pic>
        <p:nvPicPr>
          <p:cNvPr id="3" name="Picture 2" descr="E:\video and pictures for training\safe\受限空间\pics\防爆工具1.jpg"/>
          <p:cNvPicPr>
            <a:picLocks noChangeAspect="1" noChangeArrowheads="1"/>
          </p:cNvPicPr>
          <p:nvPr/>
        </p:nvPicPr>
        <p:blipFill>
          <a:blip r:embed="rId2" cstate="print"/>
          <a:srcRect/>
          <a:stretch>
            <a:fillRect/>
          </a:stretch>
        </p:blipFill>
        <p:spPr bwMode="auto">
          <a:xfrm>
            <a:off x="251673" y="3497668"/>
            <a:ext cx="3644259" cy="2736304"/>
          </a:xfrm>
          <a:prstGeom prst="rect">
            <a:avLst/>
          </a:prstGeom>
          <a:noFill/>
        </p:spPr>
      </p:pic>
      <p:pic>
        <p:nvPicPr>
          <p:cNvPr id="4" name="Picture 4" descr="E:\video and pictures for training\safe\受限空间\pics\橡胶手套1.jpg"/>
          <p:cNvPicPr>
            <a:picLocks noChangeAspect="1" noChangeArrowheads="1"/>
          </p:cNvPicPr>
          <p:nvPr/>
        </p:nvPicPr>
        <p:blipFill>
          <a:blip r:embed="rId3" cstate="print"/>
          <a:srcRect/>
          <a:stretch>
            <a:fillRect/>
          </a:stretch>
        </p:blipFill>
        <p:spPr bwMode="auto">
          <a:xfrm>
            <a:off x="4377216" y="3497668"/>
            <a:ext cx="2481534" cy="2599702"/>
          </a:xfrm>
          <a:prstGeom prst="rect">
            <a:avLst/>
          </a:prstGeom>
          <a:noFill/>
        </p:spPr>
      </p:pic>
      <p:pic>
        <p:nvPicPr>
          <p:cNvPr id="5" name="Picture 8" descr="http://www.vedeng.com/images/201112/goods_img/128408_G_1324835474103.jpg"/>
          <p:cNvPicPr>
            <a:picLocks noChangeAspect="1" noChangeArrowheads="1"/>
          </p:cNvPicPr>
          <p:nvPr/>
        </p:nvPicPr>
        <p:blipFill>
          <a:blip r:embed="rId4" cstate="print"/>
          <a:srcRect/>
          <a:stretch>
            <a:fillRect/>
          </a:stretch>
        </p:blipFill>
        <p:spPr bwMode="auto">
          <a:xfrm>
            <a:off x="6858750" y="3713212"/>
            <a:ext cx="1905000" cy="1905000"/>
          </a:xfrm>
          <a:prstGeom prst="rect">
            <a:avLst/>
          </a:prstGeom>
          <a:noFill/>
        </p:spPr>
      </p:pic>
    </p:spTree>
    <p:extLst>
      <p:ext uri="{BB962C8B-B14F-4D97-AF65-F5344CB8AC3E}">
        <p14:creationId xmlns:p14="http://schemas.microsoft.com/office/powerpoint/2010/main" val="1515237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685" y="807463"/>
            <a:ext cx="3222589" cy="2677656"/>
          </a:xfrm>
          <a:prstGeom prst="rect">
            <a:avLst/>
          </a:prstGeom>
          <a:solidFill>
            <a:schemeClr val="bg1"/>
          </a:solidFill>
          <a:ln w="190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buClr>
                <a:srgbClr val="FF0000"/>
              </a:buClr>
            </a:pPr>
            <a:r>
              <a:rPr lang="zh-CN" altLang="en-US" sz="1400" b="1" i="0" dirty="0" smtClean="0">
                <a:latin typeface="华文楷体" panose="02010600040101010101" pitchFamily="2" charset="-122"/>
                <a:ea typeface="华文楷体" panose="02010600040101010101" pitchFamily="2" charset="-122"/>
              </a:rPr>
              <a:t>（九）</a:t>
            </a:r>
            <a:r>
              <a:rPr lang="zh-CN" altLang="en-US" sz="1400" b="1" i="0" dirty="0">
                <a:latin typeface="华文楷体" panose="02010600040101010101" pitchFamily="2" charset="-122"/>
                <a:ea typeface="华文楷体" panose="02010600040101010101" pitchFamily="2" charset="-122"/>
              </a:rPr>
              <a:t>照明及用电安全</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1.</a:t>
            </a:r>
            <a:r>
              <a:rPr lang="zh-CN" altLang="en-US" sz="1400" b="1" i="0" dirty="0">
                <a:latin typeface="华文楷体" panose="02010600040101010101" pitchFamily="2" charset="-122"/>
                <a:ea typeface="华文楷体" panose="02010600040101010101" pitchFamily="2" charset="-122"/>
              </a:rPr>
              <a:t>受限空间照明电压应小于等于</a:t>
            </a:r>
            <a:r>
              <a:rPr lang="en-US" altLang="zh-CN" sz="1400" b="1" i="0" dirty="0">
                <a:latin typeface="华文楷体" panose="02010600040101010101" pitchFamily="2" charset="-122"/>
                <a:ea typeface="华文楷体" panose="02010600040101010101" pitchFamily="2" charset="-122"/>
              </a:rPr>
              <a:t>36V</a:t>
            </a:r>
            <a:r>
              <a:rPr lang="zh-CN" altLang="en-US" sz="1400" b="1" i="0" dirty="0">
                <a:latin typeface="华文楷体" panose="02010600040101010101" pitchFamily="2" charset="-122"/>
                <a:ea typeface="华文楷体" panose="02010600040101010101" pitchFamily="2" charset="-122"/>
              </a:rPr>
              <a:t>，在潮湿容器、狭小容器内作业电压应小于等于</a:t>
            </a:r>
            <a:r>
              <a:rPr lang="en-US" altLang="zh-CN" sz="1400" b="1" i="0" dirty="0">
                <a:latin typeface="华文楷体" panose="02010600040101010101" pitchFamily="2" charset="-122"/>
                <a:ea typeface="华文楷体" panose="02010600040101010101" pitchFamily="2" charset="-122"/>
              </a:rPr>
              <a:t>12V</a:t>
            </a:r>
            <a:r>
              <a:rPr lang="zh-CN" altLang="en-US" sz="1400" b="1" i="0" dirty="0">
                <a:latin typeface="华文楷体" panose="02010600040101010101" pitchFamily="2" charset="-122"/>
                <a:ea typeface="华文楷体" panose="02010600040101010101" pitchFamily="2" charset="-122"/>
              </a:rPr>
              <a:t>。</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2.</a:t>
            </a:r>
            <a:r>
              <a:rPr lang="zh-CN" altLang="en-US" sz="1400" b="1" i="0" dirty="0">
                <a:latin typeface="华文楷体" panose="02010600040101010101" pitchFamily="2" charset="-122"/>
                <a:ea typeface="华文楷体" panose="02010600040101010101" pitchFamily="2" charset="-122"/>
              </a:rPr>
              <a:t>使用超过安全电压的手持电动工具作业或进行电焊作业时，应配备漏电保护器。在潮湿容器中，作业人员应站在绝缘板上，同时保证金属容器接地可靠。</a:t>
            </a:r>
          </a:p>
        </p:txBody>
      </p:sp>
      <p:pic>
        <p:nvPicPr>
          <p:cNvPr id="4" name="Picture 4" descr="http://img2.imgtn.bdimg.com/it/u=3059557666,1666894952&amp;fm=21&amp;gp=0.jpg"/>
          <p:cNvPicPr>
            <a:picLocks noChangeAspect="1" noChangeArrowheads="1"/>
          </p:cNvPicPr>
          <p:nvPr/>
        </p:nvPicPr>
        <p:blipFill>
          <a:blip r:embed="rId2" cstate="print"/>
          <a:srcRect/>
          <a:stretch>
            <a:fillRect/>
          </a:stretch>
        </p:blipFill>
        <p:spPr bwMode="auto">
          <a:xfrm>
            <a:off x="3337120" y="789552"/>
            <a:ext cx="2000250" cy="1619623"/>
          </a:xfrm>
          <a:prstGeom prst="rect">
            <a:avLst/>
          </a:prstGeom>
          <a:noFill/>
        </p:spPr>
      </p:pic>
      <p:pic>
        <p:nvPicPr>
          <p:cNvPr id="5" name="Picture 6" descr="http://img5.imgtn.bdimg.com/it/u=1286091327,3451364286&amp;fm=21&amp;gp=0.jpg"/>
          <p:cNvPicPr>
            <a:picLocks noChangeAspect="1" noChangeArrowheads="1"/>
          </p:cNvPicPr>
          <p:nvPr/>
        </p:nvPicPr>
        <p:blipFill>
          <a:blip r:embed="rId3" cstate="print"/>
          <a:srcRect/>
          <a:stretch>
            <a:fillRect/>
          </a:stretch>
        </p:blipFill>
        <p:spPr bwMode="auto">
          <a:xfrm>
            <a:off x="5367696" y="1777164"/>
            <a:ext cx="1887364" cy="1619623"/>
          </a:xfrm>
          <a:prstGeom prst="rect">
            <a:avLst/>
          </a:prstGeom>
          <a:noFill/>
        </p:spPr>
      </p:pic>
      <p:sp>
        <p:nvSpPr>
          <p:cNvPr id="6" name="矩形 5"/>
          <p:cNvSpPr/>
          <p:nvPr/>
        </p:nvSpPr>
        <p:spPr>
          <a:xfrm>
            <a:off x="5480660" y="3658443"/>
            <a:ext cx="3441622" cy="3077766"/>
          </a:xfrm>
          <a:prstGeom prst="rect">
            <a:avLst/>
          </a:prstGeom>
          <a:solidFill>
            <a:schemeClr val="bg1"/>
          </a:solidFill>
          <a:ln w="190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buClr>
                <a:srgbClr val="FF0000"/>
              </a:buClr>
            </a:pPr>
            <a:r>
              <a:rPr lang="zh-CN" altLang="en-US" sz="1400" b="1" i="0" dirty="0" smtClean="0">
                <a:latin typeface="华文楷体" panose="02010600040101010101" pitchFamily="2" charset="-122"/>
                <a:ea typeface="华文楷体" panose="02010600040101010101" pitchFamily="2" charset="-122"/>
              </a:rPr>
              <a:t>（十）</a:t>
            </a:r>
            <a:r>
              <a:rPr lang="zh-CN" altLang="en-US" sz="1400" b="1" i="0" dirty="0">
                <a:latin typeface="华文楷体" panose="02010600040101010101" pitchFamily="2" charset="-122"/>
                <a:ea typeface="华文楷体" panose="02010600040101010101" pitchFamily="2" charset="-122"/>
              </a:rPr>
              <a:t>监护</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1.</a:t>
            </a:r>
            <a:r>
              <a:rPr lang="zh-CN" altLang="en-US" sz="1400" b="1" i="0" dirty="0">
                <a:latin typeface="华文楷体" panose="02010600040101010101" pitchFamily="2" charset="-122"/>
                <a:ea typeface="华文楷体" panose="02010600040101010101" pitchFamily="2" charset="-122"/>
              </a:rPr>
              <a:t>进入受限空间作业时，在受限空间外应设有专人监护。</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2.</a:t>
            </a:r>
            <a:r>
              <a:rPr lang="zh-CN" altLang="en-US" sz="1400" b="1" i="0" dirty="0">
                <a:latin typeface="华文楷体" panose="02010600040101010101" pitchFamily="2" charset="-122"/>
                <a:ea typeface="华文楷体" panose="02010600040101010101" pitchFamily="2" charset="-122"/>
              </a:rPr>
              <a:t>在风险较大的受限空间内作业，应增加监护人员，并随时保持与进入受限空间作业人员的联络。</a:t>
            </a:r>
          </a:p>
          <a:p>
            <a:pPr algn="just">
              <a:lnSpc>
                <a:spcPct val="150000"/>
              </a:lnSpc>
              <a:buClr>
                <a:srgbClr val="FF0000"/>
              </a:buClr>
            </a:pPr>
            <a:r>
              <a:rPr lang="en-US" altLang="zh-CN" sz="1400" b="1" i="0" dirty="0">
                <a:latin typeface="华文楷体" panose="02010600040101010101" pitchFamily="2" charset="-122"/>
                <a:ea typeface="华文楷体" panose="02010600040101010101" pitchFamily="2" charset="-122"/>
              </a:rPr>
              <a:t>3.</a:t>
            </a:r>
            <a:r>
              <a:rPr lang="zh-CN" altLang="en-US" sz="1400" b="1" i="0" dirty="0">
                <a:latin typeface="华文楷体" panose="02010600040101010101" pitchFamily="2" charset="-122"/>
                <a:ea typeface="华文楷体" panose="02010600040101010101" pitchFamily="2" charset="-122"/>
              </a:rPr>
              <a:t>监护人员不得脱离岗位，应掌握进入受限空间人员的人数和身份，对人员和工器具进行清点。</a:t>
            </a:r>
          </a:p>
        </p:txBody>
      </p:sp>
      <p:pic>
        <p:nvPicPr>
          <p:cNvPr id="7"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5" y="3814104"/>
            <a:ext cx="2356998" cy="261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9841" y="3801447"/>
            <a:ext cx="2711925" cy="262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SAM_34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5060" y="789552"/>
            <a:ext cx="1852961" cy="138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56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0506" y="1047806"/>
            <a:ext cx="8196549" cy="944874"/>
          </a:xfrm>
          <a:prstGeom prst="rect">
            <a:avLst/>
          </a:prstGeom>
        </p:spPr>
        <p:txBody>
          <a:bodyPr wrap="square">
            <a:spAutoFit/>
          </a:bodyPr>
          <a:lstStyle/>
          <a:p>
            <a:pPr lvl="0">
              <a:lnSpc>
                <a:spcPct val="120000"/>
              </a:lnSpc>
              <a:spcBef>
                <a:spcPts val="600"/>
              </a:spcBef>
            </a:pPr>
            <a:r>
              <a:rPr lang="zh-CN" altLang="en-US" sz="1400" b="1" i="0" dirty="0" smtClean="0">
                <a:latin typeface="华文楷体" panose="02010600040101010101" pitchFamily="2" charset="-122"/>
                <a:ea typeface="华文楷体" panose="02010600040101010101" pitchFamily="2" charset="-122"/>
              </a:rPr>
              <a:t>（</a:t>
            </a:r>
            <a:r>
              <a:rPr lang="zh-CN" altLang="en-US" sz="1400" b="1" i="0" dirty="0">
                <a:latin typeface="华文楷体" panose="02010600040101010101" pitchFamily="2" charset="-122"/>
                <a:ea typeface="华文楷体" panose="02010600040101010101" pitchFamily="2" charset="-122"/>
              </a:rPr>
              <a:t>十一</a:t>
            </a:r>
            <a:r>
              <a:rPr lang="zh-CN" altLang="en-US" sz="1400" b="1" i="0" dirty="0" smtClean="0">
                <a:latin typeface="华文楷体" panose="02010600040101010101" pitchFamily="2" charset="-122"/>
                <a:ea typeface="华文楷体" panose="02010600040101010101" pitchFamily="2" charset="-122"/>
              </a:rPr>
              <a:t>）</a:t>
            </a:r>
            <a:r>
              <a:rPr lang="zh-CN" altLang="en-US" sz="1400" b="1" i="0" dirty="0">
                <a:latin typeface="华文楷体" panose="02010600040101010101" pitchFamily="2" charset="-122"/>
                <a:ea typeface="华文楷体" panose="02010600040101010101" pitchFamily="2" charset="-122"/>
              </a:rPr>
              <a:t>应急管理</a:t>
            </a:r>
          </a:p>
          <a:p>
            <a:pPr lvl="0">
              <a:lnSpc>
                <a:spcPct val="120000"/>
              </a:lnSpc>
              <a:spcBef>
                <a:spcPts val="600"/>
              </a:spcBef>
            </a:pPr>
            <a:r>
              <a:rPr lang="zh-CN" altLang="en-US" sz="1400" b="1" i="0" dirty="0" smtClean="0">
                <a:latin typeface="华文楷体" panose="02010600040101010101" pitchFamily="2" charset="-122"/>
                <a:ea typeface="华文楷体" panose="02010600040101010101" pitchFamily="2" charset="-122"/>
              </a:rPr>
              <a:t>施工</a:t>
            </a:r>
            <a:r>
              <a:rPr lang="zh-CN" altLang="en-US" sz="1400" b="1" i="0" dirty="0">
                <a:latin typeface="华文楷体" panose="02010600040101010101" pitchFamily="2" charset="-122"/>
                <a:ea typeface="华文楷体" panose="02010600040101010101" pitchFamily="2" charset="-122"/>
              </a:rPr>
              <a:t>前，</a:t>
            </a:r>
            <a:r>
              <a:rPr lang="zh-CN" altLang="en-US" sz="1400" b="1" i="0">
                <a:latin typeface="华文楷体" panose="02010600040101010101" pitchFamily="2" charset="-122"/>
                <a:ea typeface="华文楷体" panose="02010600040101010101" pitchFamily="2" charset="-122"/>
              </a:rPr>
              <a:t>必须</a:t>
            </a:r>
            <a:r>
              <a:rPr lang="zh-CN" altLang="en-US" sz="1400" b="1" i="0" smtClean="0">
                <a:latin typeface="华文楷体" panose="02010600040101010101" pitchFamily="2" charset="-122"/>
                <a:ea typeface="华文楷体" panose="02010600040101010101" pitchFamily="2" charset="-122"/>
              </a:rPr>
              <a:t>上报受限空间作业应急</a:t>
            </a:r>
            <a:r>
              <a:rPr lang="zh-CN" altLang="en-US" sz="1400" b="1" i="0" dirty="0">
                <a:latin typeface="华文楷体" panose="02010600040101010101" pitchFamily="2" charset="-122"/>
                <a:ea typeface="华文楷体" panose="02010600040101010101" pitchFamily="2" charset="-122"/>
              </a:rPr>
              <a:t>预案，组织应急培训，定期开展应急演练，提升现场应急救援和现场处置能力。</a:t>
            </a:r>
            <a:endParaRPr lang="en-US" altLang="zh-CN" sz="1400" b="1" i="0" dirty="0">
              <a:latin typeface="华文楷体" panose="02010600040101010101" pitchFamily="2" charset="-122"/>
              <a:ea typeface="华文楷体" panose="02010600040101010101" pitchFamily="2" charset="-122"/>
            </a:endParaRPr>
          </a:p>
        </p:txBody>
      </p:sp>
      <p:pic>
        <p:nvPicPr>
          <p:cNvPr id="4" name="Picture 11" descr="8HT)G~D~N50R3AQ8TOU4HED"/>
          <p:cNvPicPr>
            <a:picLocks noChangeAspect="1"/>
          </p:cNvPicPr>
          <p:nvPr/>
        </p:nvPicPr>
        <p:blipFill>
          <a:blip r:embed="rId2" cstate="print"/>
          <a:srcRect l="6118"/>
          <a:stretch>
            <a:fillRect/>
          </a:stretch>
        </p:blipFill>
        <p:spPr>
          <a:xfrm>
            <a:off x="4696512" y="1977961"/>
            <a:ext cx="3654555" cy="2374435"/>
          </a:xfrm>
          <a:prstGeom prst="rect">
            <a:avLst/>
          </a:prstGeom>
          <a:noFill/>
          <a:ln w="9525">
            <a:noFill/>
            <a:miter/>
          </a:ln>
        </p:spPr>
      </p:pic>
      <p:pic>
        <p:nvPicPr>
          <p:cNvPr id="5" name="Picture 7"/>
          <p:cNvPicPr>
            <a:picLocks noChangeAspect="1"/>
          </p:cNvPicPr>
          <p:nvPr/>
        </p:nvPicPr>
        <p:blipFill>
          <a:blip r:embed="rId3" cstate="print"/>
          <a:srcRect/>
          <a:stretch>
            <a:fillRect/>
          </a:stretch>
        </p:blipFill>
        <p:spPr>
          <a:xfrm>
            <a:off x="676963" y="4449321"/>
            <a:ext cx="3787698" cy="2192733"/>
          </a:xfrm>
          <a:prstGeom prst="rect">
            <a:avLst/>
          </a:prstGeom>
          <a:noFill/>
          <a:ln w="9525">
            <a:noFill/>
            <a:miter/>
          </a:ln>
        </p:spPr>
      </p:pic>
      <p:pic>
        <p:nvPicPr>
          <p:cNvPr id="6" name="图片 2" descr="IMG_1443"/>
          <p:cNvPicPr>
            <a:picLocks noChangeAspect="1"/>
          </p:cNvPicPr>
          <p:nvPr/>
        </p:nvPicPr>
        <p:blipFill>
          <a:blip r:embed="rId4" cstate="print"/>
          <a:srcRect/>
          <a:stretch>
            <a:fillRect/>
          </a:stretch>
        </p:blipFill>
        <p:spPr>
          <a:xfrm>
            <a:off x="676963" y="1974292"/>
            <a:ext cx="3787698" cy="2378104"/>
          </a:xfrm>
          <a:prstGeom prst="rect">
            <a:avLst/>
          </a:prstGeom>
          <a:noFill/>
          <a:ln w="9525">
            <a:noFill/>
            <a:miter/>
          </a:ln>
        </p:spPr>
      </p:pic>
      <p:pic>
        <p:nvPicPr>
          <p:cNvPr id="7" name="Picture 3" descr="E:\video and pictures for training\safe\受限空间\pics\受限空间救援3.jpg"/>
          <p:cNvPicPr>
            <a:picLocks noChangeAspect="1" noChangeArrowheads="1"/>
          </p:cNvPicPr>
          <p:nvPr/>
        </p:nvPicPr>
        <p:blipFill>
          <a:blip r:embed="rId5" cstate="print"/>
          <a:srcRect/>
          <a:stretch>
            <a:fillRect/>
          </a:stretch>
        </p:blipFill>
        <p:spPr bwMode="auto">
          <a:xfrm>
            <a:off x="4696512" y="4449320"/>
            <a:ext cx="3654555" cy="2192733"/>
          </a:xfrm>
          <a:prstGeom prst="rect">
            <a:avLst/>
          </a:prstGeom>
          <a:noFill/>
        </p:spPr>
      </p:pic>
    </p:spTree>
    <p:extLst>
      <p:ext uri="{BB962C8B-B14F-4D97-AF65-F5344CB8AC3E}">
        <p14:creationId xmlns:p14="http://schemas.microsoft.com/office/powerpoint/2010/main" val="25046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SLIDE_ROLE" val="jpmPage"/>
</p:tagLst>
</file>

<file path=ppt/theme/theme1.xml><?xml version="1.0" encoding="utf-8"?>
<a:theme xmlns:a="http://schemas.openxmlformats.org/drawingml/2006/main" name="nordridesign.com">
  <a:themeElements>
    <a:clrScheme name="">
      <a:dk1>
        <a:srgbClr val="333333"/>
      </a:dk1>
      <a:lt1>
        <a:srgbClr val="FFFFFF"/>
      </a:lt1>
      <a:dk2>
        <a:srgbClr val="000000"/>
      </a:dk2>
      <a:lt2>
        <a:srgbClr val="808080"/>
      </a:lt2>
      <a:accent1>
        <a:srgbClr val="336699"/>
      </a:accent1>
      <a:accent2>
        <a:srgbClr val="3080C2"/>
      </a:accent2>
      <a:accent3>
        <a:srgbClr val="FFFFFF"/>
      </a:accent3>
      <a:accent4>
        <a:srgbClr val="2A2A2A"/>
      </a:accent4>
      <a:accent5>
        <a:srgbClr val="ADB8CA"/>
      </a:accent5>
      <a:accent6>
        <a:srgbClr val="2A73B0"/>
      </a:accent6>
      <a:hlink>
        <a:srgbClr val="75A3D1"/>
      </a:hlink>
      <a:folHlink>
        <a:srgbClr val="CCECFF"/>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4">
        <a:dk1>
          <a:srgbClr val="000000"/>
        </a:dk1>
        <a:lt1>
          <a:srgbClr val="FFFFFF"/>
        </a:lt1>
        <a:dk2>
          <a:srgbClr val="000000"/>
        </a:dk2>
        <a:lt2>
          <a:srgbClr val="808080"/>
        </a:lt2>
        <a:accent1>
          <a:srgbClr val="0066CC"/>
        </a:accent1>
        <a:accent2>
          <a:srgbClr val="336699"/>
        </a:accent2>
        <a:accent3>
          <a:srgbClr val="FFFFFF"/>
        </a:accent3>
        <a:accent4>
          <a:srgbClr val="000000"/>
        </a:accent4>
        <a:accent5>
          <a:srgbClr val="AAB8E2"/>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5">
        <a:dk1>
          <a:srgbClr val="000000"/>
        </a:dk1>
        <a:lt1>
          <a:srgbClr val="FFFFFF"/>
        </a:lt1>
        <a:dk2>
          <a:srgbClr val="000000"/>
        </a:dk2>
        <a:lt2>
          <a:srgbClr val="808080"/>
        </a:lt2>
        <a:accent1>
          <a:srgbClr val="2D96FF"/>
        </a:accent1>
        <a:accent2>
          <a:srgbClr val="336699"/>
        </a:accent2>
        <a:accent3>
          <a:srgbClr val="FFFFFF"/>
        </a:accent3>
        <a:accent4>
          <a:srgbClr val="000000"/>
        </a:accent4>
        <a:accent5>
          <a:srgbClr val="ADC9FF"/>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6">
        <a:dk1>
          <a:srgbClr val="000000"/>
        </a:dk1>
        <a:lt1>
          <a:srgbClr val="FFFFFF"/>
        </a:lt1>
        <a:dk2>
          <a:srgbClr val="000000"/>
        </a:dk2>
        <a:lt2>
          <a:srgbClr val="808080"/>
        </a:lt2>
        <a:accent1>
          <a:srgbClr val="5093DC"/>
        </a:accent1>
        <a:accent2>
          <a:srgbClr val="336699"/>
        </a:accent2>
        <a:accent3>
          <a:srgbClr val="FFFFFF"/>
        </a:accent3>
        <a:accent4>
          <a:srgbClr val="000000"/>
        </a:accent4>
        <a:accent5>
          <a:srgbClr val="B3C8EB"/>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8708</TotalTime>
  <Words>3114</Words>
  <Application>Microsoft Office PowerPoint</Application>
  <PresentationFormat>全屏显示(4:3)</PresentationFormat>
  <Paragraphs>163</Paragraphs>
  <Slides>25</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nordridesign.com</vt:lpstr>
      <vt:lpstr>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NordriDesign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NordriDesign</dc:creator>
  <cp:keywords>ppt幻灯设计/ppt模板设计</cp:keywords>
  <dc:description>nordridesign.com</dc:description>
  <cp:lastModifiedBy>admin</cp:lastModifiedBy>
  <cp:revision>723</cp:revision>
  <dcterms:created xsi:type="dcterms:W3CDTF">2008-05-06T01:42:58Z</dcterms:created>
  <dcterms:modified xsi:type="dcterms:W3CDTF">2020-12-26T23:46:38Z</dcterms:modified>
</cp:coreProperties>
</file>