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256" r:id="rId3"/>
    <p:sldId id="257" r:id="rId4"/>
    <p:sldId id="349" r:id="rId5"/>
    <p:sldId id="342" r:id="rId6"/>
    <p:sldId id="265" r:id="rId7"/>
    <p:sldId id="343" r:id="rId8"/>
    <p:sldId id="352" r:id="rId9"/>
    <p:sldId id="272" r:id="rId10"/>
    <p:sldId id="266" r:id="rId11"/>
    <p:sldId id="353" r:id="rId12"/>
    <p:sldId id="344" r:id="rId13"/>
    <p:sldId id="350" r:id="rId14"/>
    <p:sldId id="267" r:id="rId15"/>
    <p:sldId id="345" r:id="rId16"/>
    <p:sldId id="351" r:id="rId17"/>
    <p:sldId id="273" r:id="rId18"/>
    <p:sldId id="354" r:id="rId19"/>
    <p:sldId id="346" r:id="rId20"/>
    <p:sldId id="268" r:id="rId21"/>
    <p:sldId id="355" r:id="rId22"/>
    <p:sldId id="269" r:id="rId23"/>
    <p:sldId id="356" r:id="rId24"/>
    <p:sldId id="348" r:id="rId25"/>
    <p:sldId id="270" r:id="rId26"/>
    <p:sldId id="347" r:id="rId27"/>
    <p:sldId id="277" r:id="rId28"/>
    <p:sldId id="357"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E4E9"/>
    <a:srgbClr val="6124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72" y="3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DBD355-3C9C-4BC7-ACAE-95E550F23FB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8448FF-E2F1-4D37-B5AE-383947DC1EF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477000"/>
          </a:xfrm>
          <a:prstGeom prst="rect">
            <a:avLst/>
          </a:prstGeom>
        </p:spPr>
      </p:pic>
      <p:sp>
        <p:nvSpPr>
          <p:cNvPr id="4" name="日期占位符 3"/>
          <p:cNvSpPr>
            <a:spLocks noGrp="1"/>
          </p:cNvSpPr>
          <p:nvPr>
            <p:ph type="dt" sz="half" idx="10"/>
          </p:nvPr>
        </p:nvSpPr>
        <p:spPr>
          <a:xfrm>
            <a:off x="838200" y="6356350"/>
            <a:ext cx="2743200" cy="365125"/>
          </a:xfrm>
          <a:prstGeom prst="rect">
            <a:avLst/>
          </a:prstGeom>
        </p:spPr>
        <p:txBody>
          <a:bodyPr/>
          <a:lstStyle/>
          <a:p>
            <a:fld id="{66652107-F5F6-4729-9A95-040A440EBCED}"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94AFF0B-3C55-4D86-9E96-F2F8CDD07B05}" type="slidenum">
              <a:rPr lang="zh-CN" altLang="en-US" smtClean="0"/>
            </a:fld>
            <a:endParaRPr lang="zh-CN" altLang="en-US"/>
          </a:p>
        </p:txBody>
      </p:sp>
      <p:pic>
        <p:nvPicPr>
          <p:cNvPr id="10" name="图片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859280"/>
            <a:ext cx="12192000" cy="49987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6652107-F5F6-4729-9A95-040A440EBCED}"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94AFF0B-3C55-4D86-9E96-F2F8CDD07B0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6652107-F5F6-4729-9A95-040A440EBCED}"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94AFF0B-3C55-4D86-9E96-F2F8CDD07B0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6652107-F5F6-4729-9A95-040A440EBCED}"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94AFF0B-3C55-4D86-9E96-F2F8CDD07B0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6652107-F5F6-4729-9A95-040A440EBCED}"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A94AFF0B-3C55-4D86-9E96-F2F8CDD07B0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6652107-F5F6-4729-9A95-040A440EBCED}"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A94AFF0B-3C55-4D86-9E96-F2F8CDD07B0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6652107-F5F6-4729-9A95-040A440EBCED}"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A94AFF0B-3C55-4D86-9E96-F2F8CDD07B0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6652107-F5F6-4729-9A95-040A440EBCED}"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A94AFF0B-3C55-4D86-9E96-F2F8CDD07B0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6652107-F5F6-4729-9A95-040A440EBCED}"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A94AFF0B-3C55-4D86-9E96-F2F8CDD07B0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6652107-F5F6-4729-9A95-040A440EBCED}"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A94AFF0B-3C55-4D86-9E96-F2F8CDD07B0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41"/>
          <p:cNvSpPr txBox="1"/>
          <p:nvPr/>
        </p:nvSpPr>
        <p:spPr>
          <a:xfrm>
            <a:off x="1821769" y="1577776"/>
            <a:ext cx="8548461"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7200" b="1" spc="-300" dirty="0">
                <a:solidFill>
                  <a:srgbClr val="C00000"/>
                </a:solidFill>
                <a:effectLst>
                  <a:outerShdw blurRad="50800" dist="38100" dir="8100000" algn="tr" rotWithShape="0">
                    <a:prstClr val="black">
                      <a:alpha val="40000"/>
                    </a:prstClr>
                  </a:outerShdw>
                </a:effectLst>
                <a:latin typeface="思源黑体" panose="020B0500000000000000" pitchFamily="34" charset="-122"/>
                <a:ea typeface="思源黑体" panose="020B0500000000000000" pitchFamily="34" charset="-122"/>
                <a:cs typeface="+mn-ea"/>
                <a:sym typeface="字魂59号-创粗黑" panose="00000500000000000000" pitchFamily="2" charset="-122"/>
              </a:rPr>
              <a:t>生产车间安全管理</a:t>
            </a:r>
            <a:endParaRPr lang="zh-CN" altLang="en-US" sz="7200" b="1" spc="-300" dirty="0">
              <a:solidFill>
                <a:srgbClr val="C00000"/>
              </a:solidFill>
              <a:effectLst>
                <a:outerShdw blurRad="50800" dist="38100" dir="8100000" algn="tr" rotWithShape="0">
                  <a:prstClr val="black">
                    <a:alpha val="40000"/>
                  </a:prstClr>
                </a:outerShdw>
              </a:effectLst>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37" name="矩形 36"/>
          <p:cNvSpPr/>
          <p:nvPr/>
        </p:nvSpPr>
        <p:spPr>
          <a:xfrm>
            <a:off x="3013905" y="2949648"/>
            <a:ext cx="6164190" cy="4793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rPr>
              <a:t>适用于生产部门</a:t>
            </a:r>
            <a:r>
              <a:rPr lang="en-US" altLang="zh-CN"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rPr>
              <a:t>/</a:t>
            </a:r>
            <a:r>
              <a:rPr lang="zh-CN" altLang="en-US"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rPr>
              <a:t>公司培训</a:t>
            </a:r>
            <a:r>
              <a:rPr lang="en-US" altLang="zh-CN"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rPr>
              <a:t>/</a:t>
            </a:r>
            <a:r>
              <a:rPr lang="zh-CN" altLang="en-US"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rPr>
              <a:t>企业培训</a:t>
            </a:r>
            <a:r>
              <a:rPr lang="en-US" altLang="zh-CN"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rPr>
              <a:t>/</a:t>
            </a:r>
            <a:r>
              <a:rPr lang="zh-CN" altLang="en-US"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rPr>
              <a:t>安全生产</a:t>
            </a:r>
            <a:endParaRPr lang="zh-CN" altLang="en-US"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38" name="文本框 37"/>
          <p:cNvSpPr txBox="1"/>
          <p:nvPr/>
        </p:nvSpPr>
        <p:spPr>
          <a:xfrm>
            <a:off x="4251960" y="3761575"/>
            <a:ext cx="3688080" cy="368300"/>
          </a:xfrm>
          <a:prstGeom prst="rect">
            <a:avLst/>
          </a:prstGeom>
          <a:noFill/>
        </p:spPr>
        <p:txBody>
          <a:bodyPr wrap="none" rtlCol="0">
            <a:spAutoFit/>
          </a:bodyPr>
          <a:lstStyle/>
          <a:p>
            <a:pPr algn="ctr"/>
            <a:r>
              <a:rPr lang="zh-CN" altLang="en-US" spc="300" dirty="0">
                <a:solidFill>
                  <a:schemeClr val="tx1">
                    <a:lumMod val="85000"/>
                    <a:lumOff val="15000"/>
                  </a:schemeClr>
                </a:solidFill>
                <a:latin typeface="思源黑体" panose="020B0500000000000000" pitchFamily="34" charset="-122"/>
                <a:ea typeface="思源黑体" panose="020B0500000000000000" pitchFamily="34" charset="-122"/>
                <a:sym typeface="字魂59号-创粗黑" panose="00000500000000000000" pitchFamily="2" charset="-122"/>
              </a:rPr>
              <a:t>汇报人</a:t>
            </a:r>
            <a:r>
              <a:rPr lang="en-US" altLang="zh-CN" spc="300" dirty="0">
                <a:solidFill>
                  <a:schemeClr val="tx1">
                    <a:lumMod val="85000"/>
                    <a:lumOff val="15000"/>
                  </a:schemeClr>
                </a:solidFill>
                <a:latin typeface="思源黑体" panose="020B0500000000000000" pitchFamily="34" charset="-122"/>
                <a:ea typeface="思源黑体" panose="020B0500000000000000" pitchFamily="34" charset="-122"/>
                <a:sym typeface="字魂59号-创粗黑" panose="00000500000000000000" pitchFamily="2" charset="-122"/>
              </a:rPr>
              <a:t>:</a:t>
            </a:r>
            <a:r>
              <a:rPr lang="zh-CN" altLang="en-US" spc="300" dirty="0">
                <a:solidFill>
                  <a:schemeClr val="tx1">
                    <a:lumMod val="85000"/>
                    <a:lumOff val="15000"/>
                  </a:schemeClr>
                </a:solidFill>
                <a:latin typeface="思源黑体" panose="020B0500000000000000" pitchFamily="34" charset="-122"/>
                <a:ea typeface="思源黑体" panose="020B0500000000000000" pitchFamily="34" charset="-122"/>
                <a:sym typeface="字魂59号-创粗黑" panose="00000500000000000000" pitchFamily="2" charset="-122"/>
              </a:rPr>
              <a:t>XXX</a:t>
            </a:r>
            <a:r>
              <a:rPr lang="zh-CN" altLang="en-US" spc="300" dirty="0">
                <a:solidFill>
                  <a:schemeClr val="tx1">
                    <a:lumMod val="85000"/>
                    <a:lumOff val="15000"/>
                  </a:schemeClr>
                </a:solidFill>
                <a:latin typeface="思源黑体" panose="020B0500000000000000" pitchFamily="34" charset="-122"/>
                <a:ea typeface="思源黑体" panose="020B0500000000000000" pitchFamily="34" charset="-122"/>
                <a:sym typeface="字魂59号-创粗黑" panose="00000500000000000000" pitchFamily="2" charset="-122"/>
              </a:rPr>
              <a:t> 汇报时间：</a:t>
            </a:r>
            <a:r>
              <a:rPr lang="en-US" altLang="zh-CN" spc="300" dirty="0">
                <a:solidFill>
                  <a:schemeClr val="tx1">
                    <a:lumMod val="85000"/>
                    <a:lumOff val="15000"/>
                  </a:schemeClr>
                </a:solidFill>
                <a:latin typeface="思源黑体" panose="020B0500000000000000" pitchFamily="34" charset="-122"/>
                <a:ea typeface="思源黑体" panose="020B0500000000000000" pitchFamily="34" charset="-122"/>
                <a:sym typeface="字魂59号-创粗黑" panose="00000500000000000000" pitchFamily="2" charset="-122"/>
              </a:rPr>
              <a:t>20XX</a:t>
            </a:r>
            <a:endParaRPr lang="zh-CN" altLang="en-US" sz="1200" spc="300" dirty="0">
              <a:solidFill>
                <a:schemeClr val="tx1">
                  <a:lumMod val="85000"/>
                  <a:lumOff val="15000"/>
                </a:schemeClr>
              </a:solidFill>
              <a:latin typeface="思源黑体" panose="020B0500000000000000" pitchFamily="34" charset="-122"/>
              <a:ea typeface="思源黑体" panose="020B0500000000000000" pitchFamily="34" charset="-122"/>
              <a:sym typeface="字魂59号-创粗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down)">
                                      <p:cBhvr>
                                        <p:cTn id="11" dur="500"/>
                                        <p:tgtEl>
                                          <p:spTgt spid="3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animBg="1"/>
      <p:bldP spid="3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3495553" y="2230351"/>
            <a:ext cx="5200894" cy="1107996"/>
          </a:xfrm>
          <a:prstGeom prst="rect">
            <a:avLst/>
          </a:prstGeom>
          <a:noFill/>
        </p:spPr>
        <p:txBody>
          <a:bodyPr wrap="square" rtlCol="0">
            <a:spAutoFit/>
          </a:bodyPr>
          <a:lstStyle/>
          <a:p>
            <a:pPr algn="dist"/>
            <a:r>
              <a:rPr lang="zh-CN" altLang="en-US" sz="6600" b="1"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rPr>
              <a:t>消防安全</a:t>
            </a:r>
            <a:endParaRPr lang="zh-CN" altLang="en-US" sz="6600" b="1"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grpSp>
        <p:nvGrpSpPr>
          <p:cNvPr id="14" name="组合 13"/>
          <p:cNvGrpSpPr/>
          <p:nvPr/>
        </p:nvGrpSpPr>
        <p:grpSpPr>
          <a:xfrm>
            <a:off x="3254416" y="980713"/>
            <a:ext cx="5683168" cy="936054"/>
            <a:chOff x="1435262" y="2650330"/>
            <a:chExt cx="5683168" cy="936054"/>
          </a:xfrm>
        </p:grpSpPr>
        <p:sp>
          <p:nvSpPr>
            <p:cNvPr id="15" name="文本框 14"/>
            <p:cNvSpPr txBox="1"/>
            <p:nvPr/>
          </p:nvSpPr>
          <p:spPr>
            <a:xfrm>
              <a:off x="1435262" y="2650330"/>
              <a:ext cx="5683168" cy="923330"/>
            </a:xfrm>
            <a:prstGeom prst="rect">
              <a:avLst/>
            </a:prstGeom>
            <a:noFill/>
          </p:spPr>
          <p:txBody>
            <a:bodyPr wrap="square" rtlCol="0">
              <a:spAutoFit/>
            </a:bodyPr>
            <a:lstStyle/>
            <a:p>
              <a:pPr algn="ctr"/>
              <a:r>
                <a:rPr lang="zh-CN" altLang="en-US" sz="5400" spc="300" dirty="0">
                  <a:solidFill>
                    <a:schemeClr val="tx1">
                      <a:lumMod val="85000"/>
                      <a:lumOff val="15000"/>
                    </a:schemeClr>
                  </a:solidFill>
                  <a:latin typeface="思源黑体" panose="020B0500000000000000" pitchFamily="34" charset="-122"/>
                  <a:ea typeface="思源黑体" panose="020B0500000000000000" pitchFamily="34" charset="-122"/>
                  <a:sym typeface="字魂59号-创粗黑" panose="00000500000000000000" pitchFamily="2" charset="-122"/>
                </a:rPr>
                <a:t>第三章节</a:t>
              </a:r>
              <a:endParaRPr lang="zh-CN" altLang="en-US" sz="5400" spc="300" dirty="0">
                <a:solidFill>
                  <a:schemeClr val="tx1">
                    <a:lumMod val="85000"/>
                    <a:lumOff val="15000"/>
                  </a:schemeClr>
                </a:solidFill>
                <a:latin typeface="思源黑体" panose="020B0500000000000000" pitchFamily="34" charset="-122"/>
                <a:ea typeface="思源黑体" panose="020B0500000000000000" pitchFamily="34" charset="-122"/>
                <a:sym typeface="字魂59号-创粗黑" panose="00000500000000000000" pitchFamily="2" charset="-122"/>
              </a:endParaRPr>
            </a:p>
          </p:txBody>
        </p:sp>
        <p:cxnSp>
          <p:nvCxnSpPr>
            <p:cNvPr id="16" name="直接连接符 15"/>
            <p:cNvCxnSpPr/>
            <p:nvPr/>
          </p:nvCxnSpPr>
          <p:spPr>
            <a:xfrm>
              <a:off x="2563793" y="3586384"/>
              <a:ext cx="3426106"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62304" y="328448"/>
            <a:ext cx="11067393" cy="6201103"/>
          </a:xfrm>
          <a:prstGeom prst="rect">
            <a:avLst/>
          </a:prstGeom>
          <a:solidFill>
            <a:srgbClr val="F3E4E9"/>
          </a:solidFill>
          <a:ln w="190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n w="12700">
                <a:solidFill>
                  <a:schemeClr val="tx1"/>
                </a:solidFill>
              </a:ln>
              <a:solidFill>
                <a:srgbClr val="C00000"/>
              </a:solidFill>
            </a:endParaRPr>
          </a:p>
        </p:txBody>
      </p:sp>
      <p:sp>
        <p:nvSpPr>
          <p:cNvPr id="6" name="Rectangle 3"/>
          <p:cNvSpPr txBox="1">
            <a:spLocks noChangeArrowheads="1"/>
          </p:cNvSpPr>
          <p:nvPr/>
        </p:nvSpPr>
        <p:spPr>
          <a:xfrm>
            <a:off x="5808783" y="1358859"/>
            <a:ext cx="4082809" cy="5561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800" dirty="0">
                <a:latin typeface="思源黑体" panose="020B0500000000000000" pitchFamily="34" charset="-122"/>
                <a:ea typeface="思源黑体" panose="020B0500000000000000" pitchFamily="34" charset="-122"/>
                <a:cs typeface="+mn-ea"/>
                <a:sym typeface="字魂59号-创粗黑" panose="00000500000000000000" pitchFamily="2" charset="-122"/>
              </a:rPr>
              <a:t>燃烧的基本知识：燃烧，俗称“起火”、“着火”，是一种发光、发热的化学反应，它需具备以下三个条件：</a:t>
            </a:r>
            <a:endParaRPr lang="zh-CN" altLang="en-US" sz="1600" dirty="0">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8" name="Rectangle 2"/>
          <p:cNvSpPr txBox="1">
            <a:spLocks noChangeArrowheads="1"/>
          </p:cNvSpPr>
          <p:nvPr/>
        </p:nvSpPr>
        <p:spPr>
          <a:xfrm>
            <a:off x="925978" y="1263764"/>
            <a:ext cx="5392359" cy="5561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90000"/>
              </a:lnSpc>
            </a:pPr>
            <a:r>
              <a:rPr lang="zh-CN" altLang="en-US" sz="3200" b="1" dirty="0">
                <a:latin typeface="思源黑体" panose="020B0500000000000000" pitchFamily="34" charset="-122"/>
                <a:ea typeface="思源黑体" panose="020B0500000000000000" pitchFamily="34" charset="-122"/>
                <a:cs typeface="+mn-ea"/>
                <a:sym typeface="字魂59号-创粗黑" panose="00000500000000000000" pitchFamily="2" charset="-122"/>
              </a:rPr>
              <a:t>一、防火安全常识</a:t>
            </a:r>
            <a:endParaRPr lang="zh-CN" altLang="en-US" sz="3200" b="1" dirty="0">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10" name="Rectangle 3"/>
          <p:cNvSpPr txBox="1">
            <a:spLocks noChangeArrowheads="1"/>
          </p:cNvSpPr>
          <p:nvPr/>
        </p:nvSpPr>
        <p:spPr>
          <a:xfrm>
            <a:off x="5653048" y="2738783"/>
            <a:ext cx="5064136" cy="5561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u"/>
            </a:pPr>
            <a:r>
              <a:rPr lang="zh-CN" altLang="en-US" sz="18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1.要有可燃物。凡是能与空气中的氧或其他氧化剂起化学反应的物质称可燃物。可燃物按其物理状态分为气体、液体和固体。</a:t>
            </a:r>
            <a:endParaRPr lang="zh-CN" altLang="en-US" sz="18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12" name="文本框 11"/>
          <p:cNvSpPr txBox="1"/>
          <p:nvPr/>
        </p:nvSpPr>
        <p:spPr>
          <a:xfrm>
            <a:off x="5619856" y="4313116"/>
            <a:ext cx="5048009" cy="1281120"/>
          </a:xfrm>
          <a:prstGeom prst="rect">
            <a:avLst/>
          </a:prstGeom>
          <a:noFill/>
        </p:spPr>
        <p:txBody>
          <a:bodyPr wrap="square">
            <a:spAutoFit/>
          </a:bodyPr>
          <a:lstStyle/>
          <a:p>
            <a:pPr marL="285750" indent="-285750">
              <a:lnSpc>
                <a:spcPct val="150000"/>
              </a:lnSpc>
              <a:buFont typeface="Wingdings" panose="05000000000000000000" pitchFamily="2" charset="2"/>
              <a:buChar char="u"/>
            </a:pPr>
            <a:r>
              <a:rPr lang="zh-CN" altLang="en-US" sz="18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2.要有助燃物。助燃物主要为氧气或空气，因为空气中含有21％的氧，其他助燃物有各类氧化剂，如过氧化物、硝酸及其盐类。</a:t>
            </a:r>
            <a:endParaRPr lang="zh-CN" altLang="en-US" sz="18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23" name="文本框 22"/>
          <p:cNvSpPr txBox="1"/>
          <p:nvPr/>
        </p:nvSpPr>
        <p:spPr>
          <a:xfrm>
            <a:off x="925978" y="522604"/>
            <a:ext cx="2978080" cy="584775"/>
          </a:xfrm>
          <a:prstGeom prst="rect">
            <a:avLst/>
          </a:prstGeom>
          <a:noFill/>
        </p:spPr>
        <p:txBody>
          <a:bodyPr wrap="square">
            <a:spAutoFit/>
          </a:bodyPr>
          <a:lstStyle/>
          <a:p>
            <a:pPr algn="dist"/>
            <a:r>
              <a:rPr lang="en-US" altLang="zh-CN" sz="32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rPr>
              <a:t>03 </a:t>
            </a:r>
            <a:r>
              <a:rPr lang="zh-CN" altLang="en-US" sz="32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rPr>
              <a:t>消防安全</a:t>
            </a:r>
            <a:endParaRPr lang="zh-CN" altLang="en-US" sz="32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29103" y="2042695"/>
            <a:ext cx="2148768" cy="35594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62304" y="328448"/>
            <a:ext cx="11067393" cy="6201103"/>
          </a:xfrm>
          <a:prstGeom prst="rect">
            <a:avLst/>
          </a:prstGeom>
          <a:solidFill>
            <a:srgbClr val="F3E4E9"/>
          </a:solidFill>
          <a:ln w="190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n w="12700">
                <a:solidFill>
                  <a:schemeClr val="tx1"/>
                </a:solidFill>
              </a:ln>
              <a:solidFill>
                <a:srgbClr val="C00000"/>
              </a:solidFill>
            </a:endParaRPr>
          </a:p>
        </p:txBody>
      </p:sp>
      <p:sp>
        <p:nvSpPr>
          <p:cNvPr id="8" name="Rectangle 2"/>
          <p:cNvSpPr txBox="1">
            <a:spLocks noChangeArrowheads="1"/>
          </p:cNvSpPr>
          <p:nvPr/>
        </p:nvSpPr>
        <p:spPr>
          <a:xfrm>
            <a:off x="951378" y="1030734"/>
            <a:ext cx="5392359" cy="5561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90000"/>
              </a:lnSpc>
            </a:pPr>
            <a:r>
              <a:rPr lang="zh-CN" altLang="en-US" sz="3200" b="1" dirty="0">
                <a:latin typeface="思源黑体" panose="020B0500000000000000" pitchFamily="34" charset="-122"/>
                <a:ea typeface="思源黑体" panose="020B0500000000000000" pitchFamily="34" charset="-122"/>
                <a:cs typeface="+mn-ea"/>
                <a:sym typeface="字魂59号-创粗黑" panose="00000500000000000000" pitchFamily="2" charset="-122"/>
              </a:rPr>
              <a:t>一、防火安全常识</a:t>
            </a:r>
            <a:endParaRPr lang="zh-CN" altLang="en-US" sz="3200" b="1" dirty="0">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17" name="Rectangle 3"/>
          <p:cNvSpPr txBox="1">
            <a:spLocks noChangeArrowheads="1"/>
          </p:cNvSpPr>
          <p:nvPr/>
        </p:nvSpPr>
        <p:spPr>
          <a:xfrm>
            <a:off x="951378" y="1775482"/>
            <a:ext cx="6027491" cy="13460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u"/>
            </a:pPr>
            <a:r>
              <a:rPr lang="zh-CN" altLang="en-US" sz="18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3.要有着火源。着火源主要是热能，常见的有以下几种：明火。如打火机火、蜡烛火、火柴火等。高温物体。如白炽灯泡、汽车排气等。电热能。如电阻发热、电流发热、电火花,电源线过载等。</a:t>
            </a:r>
            <a:endParaRPr lang="zh-CN" altLang="en-US" sz="18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a:p>
            <a:pPr>
              <a:lnSpc>
                <a:spcPct val="150000"/>
              </a:lnSpc>
              <a:buFont typeface="Wingdings" panose="05000000000000000000" pitchFamily="2" charset="2"/>
              <a:buChar char="u"/>
            </a:pPr>
            <a:endParaRPr lang="zh-CN" altLang="en-US" sz="18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a:p>
            <a:pPr>
              <a:lnSpc>
                <a:spcPct val="150000"/>
              </a:lnSpc>
              <a:buFont typeface="Wingdings" panose="05000000000000000000" pitchFamily="2" charset="2"/>
              <a:buChar char="u"/>
            </a:pPr>
            <a:endParaRPr lang="zh-CN" altLang="en-US" sz="18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a:p>
            <a:pPr>
              <a:lnSpc>
                <a:spcPct val="150000"/>
              </a:lnSpc>
              <a:buFont typeface="Wingdings" panose="05000000000000000000" pitchFamily="2" charset="2"/>
              <a:buChar char="u"/>
            </a:pPr>
            <a:endParaRPr lang="zh-CN" altLang="en-US" sz="18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18" name="Rectangle 3"/>
          <p:cNvSpPr txBox="1">
            <a:spLocks noChangeArrowheads="1"/>
          </p:cNvSpPr>
          <p:nvPr/>
        </p:nvSpPr>
        <p:spPr>
          <a:xfrm>
            <a:off x="1185109" y="3526614"/>
            <a:ext cx="5678145" cy="22246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600" b="1"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在某种情况下，虽然具备了燃烧的三个必要条件，但由于可燃物质的数量不够，氧气不足或者火源的热量不够，燃烧也不能发生。因此，燃烧要具备以下的充分条件：</a:t>
            </a:r>
            <a:r>
              <a:rPr lang="zh-CN" altLang="en-US" sz="16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（1）一定浓度。可燃物主要指可燃气体、可燃液体蒸气。（2）一定的含氧量。（3）一定的着火能量。</a:t>
            </a:r>
            <a:endParaRPr lang="zh-CN" altLang="en-US" sz="16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11" name="文本框 10"/>
          <p:cNvSpPr txBox="1"/>
          <p:nvPr/>
        </p:nvSpPr>
        <p:spPr>
          <a:xfrm>
            <a:off x="842431" y="412429"/>
            <a:ext cx="2978080" cy="584775"/>
          </a:xfrm>
          <a:prstGeom prst="rect">
            <a:avLst/>
          </a:prstGeom>
          <a:noFill/>
        </p:spPr>
        <p:txBody>
          <a:bodyPr wrap="square">
            <a:spAutoFit/>
          </a:bodyPr>
          <a:lstStyle/>
          <a:p>
            <a:pPr algn="dist"/>
            <a:r>
              <a:rPr lang="en-US" altLang="zh-CN" sz="32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rPr>
              <a:t>03 </a:t>
            </a:r>
            <a:r>
              <a:rPr lang="zh-CN" altLang="en-US" sz="32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rPr>
              <a:t>消防安全</a:t>
            </a:r>
            <a:endParaRPr lang="zh-CN" altLang="en-US" sz="32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893269" y="1775482"/>
            <a:ext cx="2148768" cy="35594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8"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62304" y="328448"/>
            <a:ext cx="11067393" cy="6201103"/>
          </a:xfrm>
          <a:prstGeom prst="rect">
            <a:avLst/>
          </a:prstGeom>
          <a:solidFill>
            <a:srgbClr val="F3E4E9"/>
          </a:solidFill>
          <a:ln w="190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n w="12700">
                <a:solidFill>
                  <a:schemeClr val="tx1"/>
                </a:solidFill>
              </a:ln>
              <a:solidFill>
                <a:srgbClr val="C00000"/>
              </a:solidFill>
            </a:endParaRPr>
          </a:p>
        </p:txBody>
      </p:sp>
      <p:sp>
        <p:nvSpPr>
          <p:cNvPr id="6" name="矩形 5"/>
          <p:cNvSpPr/>
          <p:nvPr/>
        </p:nvSpPr>
        <p:spPr>
          <a:xfrm>
            <a:off x="699974" y="1197972"/>
            <a:ext cx="3661580" cy="424732"/>
          </a:xfrm>
          <a:prstGeom prst="rect">
            <a:avLst/>
          </a:prstGeom>
          <a:solidFill>
            <a:srgbClr val="C00000"/>
          </a:solidFill>
        </p:spPr>
        <p:txBody>
          <a:bodyPr vert="horz" wrap="square" lIns="91440" tIns="45720" rIns="91440" bIns="45720" rtlCol="0" anchor="b">
            <a:spAutoFit/>
          </a:bodyPr>
          <a:lstStyle/>
          <a:p>
            <a:pPr algn="ctr">
              <a:lnSpc>
                <a:spcPct val="90000"/>
              </a:lnSpc>
            </a:pPr>
            <a:r>
              <a:rPr lang="zh-CN" altLang="en-US" sz="2400" b="1"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rPr>
              <a:t> 二、灭火的几种基本方法</a:t>
            </a:r>
            <a:endParaRPr lang="zh-CN" altLang="en-US" sz="2400" b="1"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8" name="文本框 7"/>
          <p:cNvSpPr txBox="1"/>
          <p:nvPr/>
        </p:nvSpPr>
        <p:spPr>
          <a:xfrm>
            <a:off x="699974" y="1858797"/>
            <a:ext cx="8432452" cy="3774110"/>
          </a:xfrm>
          <a:prstGeom prst="rect">
            <a:avLst/>
          </a:prstGeom>
          <a:noFill/>
        </p:spPr>
        <p:txBody>
          <a:bodyPr wrap="square">
            <a:spAutoFit/>
          </a:bodyPr>
          <a:lstStyle/>
          <a:p>
            <a:pPr marL="342900" indent="-342900">
              <a:lnSpc>
                <a:spcPct val="150000"/>
              </a:lnSpc>
              <a:buFont typeface="+mj-lt"/>
              <a:buAutoNum type="alphaLcPeriod"/>
            </a:pPr>
            <a:r>
              <a:rPr lang="zh-CN" altLang="en-US" sz="1800" b="1"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 1.冷却法：</a:t>
            </a:r>
            <a:r>
              <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就是降低燃烧物质的温度使火熄灭。如：可用水直接喷洒在燃烧物上，吸收能量，使温度降低到燃点以下，就可以使火焰熄灭。对水忌水的物品，如油类着火，则不可以用水灭。</a:t>
            </a:r>
            <a:endPar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a:p>
            <a:pPr marL="342900" indent="-342900">
              <a:lnSpc>
                <a:spcPct val="150000"/>
              </a:lnSpc>
              <a:buFont typeface="+mj-lt"/>
              <a:buAutoNum type="alphaLcPeriod"/>
            </a:pPr>
            <a:r>
              <a:rPr lang="zh-CN" altLang="en-US" sz="1800" b="1"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2.息法：</a:t>
            </a:r>
            <a:r>
              <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就是阻止空气流入燃烧区，断绝氧气对燃烧物的助燃，最后使火焰窒息。使用泡沫灭火器、二氧化碳灭火器灭火，都有窒息作用。</a:t>
            </a:r>
            <a:endPar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a:p>
            <a:pPr marL="342900" indent="-342900">
              <a:lnSpc>
                <a:spcPct val="150000"/>
              </a:lnSpc>
              <a:buFont typeface="+mj-lt"/>
              <a:buAutoNum type="alphaLcPeriod"/>
            </a:pPr>
            <a:r>
              <a:rPr lang="zh-CN" altLang="en-US" sz="1800" b="1"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 3.离法：</a:t>
            </a:r>
            <a:r>
              <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就是要断绝可燃烧物。（</a:t>
            </a:r>
            <a:r>
              <a:rPr lang="en-US" altLang="zh-CN"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1</a:t>
            </a:r>
            <a:r>
              <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）将燃烧点附近的可燃物移到远离火的地方，防止火势蔓延。（</a:t>
            </a:r>
            <a:r>
              <a:rPr lang="en-US" altLang="zh-CN"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2</a:t>
            </a:r>
            <a:r>
              <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）切断流向燃点的可燃液体。如关闭煤气管阀门等。</a:t>
            </a:r>
            <a:endPar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a:p>
            <a:pPr marL="342900" indent="-342900">
              <a:lnSpc>
                <a:spcPct val="150000"/>
              </a:lnSpc>
              <a:buFont typeface="+mj-lt"/>
              <a:buAutoNum type="alphaLcPeriod"/>
            </a:pPr>
            <a:r>
              <a:rPr lang="zh-CN" altLang="en-US" sz="1800" b="1"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4.制法：</a:t>
            </a:r>
            <a:r>
              <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用有抑制作用的灭火剂射到燃烧物上，使燃烧停止。如使用干粉、</a:t>
            </a:r>
            <a:r>
              <a:rPr lang="en-US" altLang="zh-CN"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1211</a:t>
            </a:r>
            <a:r>
              <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灭火器等。</a:t>
            </a:r>
            <a:endParaRPr lang="zh-CN" altLang="en-US" dirty="0">
              <a:latin typeface="思源黑体" panose="020B0500000000000000" pitchFamily="34" charset="-122"/>
              <a:ea typeface="思源黑体" panose="020B0500000000000000" pitchFamily="34" charset="-122"/>
              <a:sym typeface="字魂59号-创粗黑" panose="00000500000000000000" pitchFamily="2" charset="-122"/>
            </a:endParaRPr>
          </a:p>
        </p:txBody>
      </p:sp>
      <p:sp>
        <p:nvSpPr>
          <p:cNvPr id="10" name="文本框 9"/>
          <p:cNvSpPr txBox="1"/>
          <p:nvPr/>
        </p:nvSpPr>
        <p:spPr>
          <a:xfrm>
            <a:off x="527120" y="522605"/>
            <a:ext cx="2978080" cy="584775"/>
          </a:xfrm>
          <a:prstGeom prst="rect">
            <a:avLst/>
          </a:prstGeom>
          <a:noFill/>
        </p:spPr>
        <p:txBody>
          <a:bodyPr wrap="square">
            <a:spAutoFit/>
          </a:bodyPr>
          <a:lstStyle/>
          <a:p>
            <a:pPr algn="dist"/>
            <a:r>
              <a:rPr lang="en-US" altLang="zh-CN" sz="32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rPr>
              <a:t>03 </a:t>
            </a:r>
            <a:r>
              <a:rPr lang="zh-CN" altLang="en-US" sz="32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rPr>
              <a:t>消防安全</a:t>
            </a:r>
            <a:endParaRPr lang="zh-CN" altLang="en-US" sz="32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pic>
        <p:nvPicPr>
          <p:cNvPr id="11" name="图片 10"/>
          <p:cNvPicPr>
            <a:picLocks noChangeAspect="1"/>
          </p:cNvPicPr>
          <p:nvPr/>
        </p:nvPicPr>
        <p:blipFill rotWithShape="1">
          <a:blip r:embed="rId1">
            <a:extLst>
              <a:ext uri="{28A0092B-C50C-407E-A947-70E740481C1C}">
                <a14:useLocalDpi xmlns:a14="http://schemas.microsoft.com/office/drawing/2010/main" val="0"/>
              </a:ext>
            </a:extLst>
          </a:blip>
          <a:srcRect t="57781" r="54785"/>
          <a:stretch>
            <a:fillRect/>
          </a:stretch>
        </p:blipFill>
        <p:spPr>
          <a:xfrm>
            <a:off x="9022335" y="4703620"/>
            <a:ext cx="2607361" cy="182593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62304" y="328448"/>
            <a:ext cx="11067393" cy="6201103"/>
          </a:xfrm>
          <a:prstGeom prst="rect">
            <a:avLst/>
          </a:prstGeom>
          <a:solidFill>
            <a:srgbClr val="F3E4E9"/>
          </a:solidFill>
          <a:ln w="190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n w="12700">
                <a:solidFill>
                  <a:schemeClr val="tx1"/>
                </a:solidFill>
              </a:ln>
              <a:solidFill>
                <a:srgbClr val="C00000"/>
              </a:solidFill>
            </a:endParaRPr>
          </a:p>
        </p:txBody>
      </p:sp>
      <p:sp>
        <p:nvSpPr>
          <p:cNvPr id="11" name="TextBox 29"/>
          <p:cNvSpPr txBox="1"/>
          <p:nvPr/>
        </p:nvSpPr>
        <p:spPr>
          <a:xfrm>
            <a:off x="893200" y="1902963"/>
            <a:ext cx="7588521" cy="3367525"/>
          </a:xfrm>
          <a:prstGeom prst="rect">
            <a:avLst/>
          </a:prstGeom>
          <a:noFill/>
        </p:spPr>
        <p:txBody>
          <a:bodyPr wrap="square" rtlCol="0">
            <a:spAutoFit/>
          </a:bodyPr>
          <a:lstStyle/>
          <a:p>
            <a:pPr>
              <a:lnSpc>
                <a:spcPct val="150000"/>
              </a:lnSpc>
            </a:pPr>
            <a:r>
              <a:rPr lang="en-US" altLang="zh-CN" b="1" dirty="0">
                <a:latin typeface="思源黑体" panose="020B0500000000000000" pitchFamily="34" charset="-122"/>
                <a:ea typeface="思源黑体" panose="020B0500000000000000" pitchFamily="34" charset="-122"/>
                <a:cs typeface="+mn-ea"/>
                <a:sym typeface="字魂59号-创粗黑" panose="00000500000000000000" pitchFamily="2" charset="-122"/>
              </a:rPr>
              <a:t>1</a:t>
            </a:r>
            <a:r>
              <a:rPr lang="zh-CN" altLang="en-US" b="1" dirty="0">
                <a:latin typeface="思源黑体" panose="020B0500000000000000" pitchFamily="34" charset="-122"/>
                <a:ea typeface="思源黑体" panose="020B0500000000000000" pitchFamily="34" charset="-122"/>
                <a:cs typeface="+mn-ea"/>
                <a:sym typeface="字魂59号-创粗黑" panose="00000500000000000000" pitchFamily="2" charset="-122"/>
              </a:rPr>
              <a:t>、毛巾、手帕捂鼻护嘴法　　</a:t>
            </a:r>
            <a:endParaRPr lang="zh-CN" altLang="en-US" b="1" dirty="0">
              <a:latin typeface="思源黑体" panose="020B0500000000000000" pitchFamily="34" charset="-122"/>
              <a:ea typeface="思源黑体" panose="020B0500000000000000" pitchFamily="34" charset="-122"/>
              <a:cs typeface="+mn-ea"/>
              <a:sym typeface="字魂59号-创粗黑" panose="00000500000000000000" pitchFamily="2" charset="-122"/>
            </a:endParaRPr>
          </a:p>
          <a:p>
            <a:pPr>
              <a:lnSpc>
                <a:spcPct val="150000"/>
              </a:lnSpc>
            </a:pPr>
            <a:r>
              <a:rPr lang="zh-CN" altLang="en-US" dirty="0">
                <a:latin typeface="思源黑体" panose="020B0500000000000000" pitchFamily="34" charset="-122"/>
                <a:ea typeface="思源黑体" panose="020B0500000000000000" pitchFamily="34" charset="-122"/>
                <a:cs typeface="+mn-ea"/>
                <a:sym typeface="字魂59号-创粗黑" panose="00000500000000000000" pitchFamily="2" charset="-122"/>
              </a:rPr>
              <a:t>因火场烟气具有温度高、毒性大、氧气少、一氧化碳多的特点，人吸入后容易引起呼吸系统烫伤或神经中枢中毒，因此在疏散过程中，应采用湿毛巾或手帕捂住嘴和鼻（但毛巾与手帕不要超过六层厚）。注意：不要顺风疏散，应迅速逃到上风处躲避烟火的侵害。由于着火时，烟气太多聚集在上部空间，向上蔓延快、横向蔓延慢的特点，因此在逃生时，不要直立行走，应弯腰或匍匐前进，但石油液化气或城市煤气火灾时，不应采用匍匐前进方式。　 　　</a:t>
            </a:r>
            <a:endParaRPr lang="zh-CN" altLang="en-US" dirty="0">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12" name="矩形 11"/>
          <p:cNvSpPr/>
          <p:nvPr/>
        </p:nvSpPr>
        <p:spPr>
          <a:xfrm>
            <a:off x="893200" y="1265106"/>
            <a:ext cx="4317283" cy="480131"/>
          </a:xfrm>
          <a:prstGeom prst="rect">
            <a:avLst/>
          </a:prstGeom>
          <a:solidFill>
            <a:srgbClr val="C00000"/>
          </a:solidFill>
          <a:ln>
            <a:noFill/>
          </a:ln>
        </p:spPr>
        <p:txBody>
          <a:bodyPr wrap="square">
            <a:spAutoFit/>
          </a:bodyPr>
          <a:lstStyle/>
          <a:p>
            <a:pPr algn="ctr">
              <a:lnSpc>
                <a:spcPct val="90000"/>
              </a:lnSpc>
            </a:pPr>
            <a:r>
              <a:rPr lang="zh-CN" altLang="en-US" sz="2800" b="1"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rPr>
              <a:t>三、几种逃生方法</a:t>
            </a:r>
            <a:endParaRPr lang="zh-CN" altLang="en-US" sz="2800" b="1"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18" name="文本框 17"/>
          <p:cNvSpPr txBox="1"/>
          <p:nvPr/>
        </p:nvSpPr>
        <p:spPr>
          <a:xfrm>
            <a:off x="527120" y="522605"/>
            <a:ext cx="2978080" cy="584775"/>
          </a:xfrm>
          <a:prstGeom prst="rect">
            <a:avLst/>
          </a:prstGeom>
          <a:noFill/>
        </p:spPr>
        <p:txBody>
          <a:bodyPr wrap="square">
            <a:spAutoFit/>
          </a:bodyPr>
          <a:lstStyle/>
          <a:p>
            <a:pPr algn="dist"/>
            <a:r>
              <a:rPr lang="en-US" altLang="zh-CN" sz="32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rPr>
              <a:t>03 </a:t>
            </a:r>
            <a:r>
              <a:rPr lang="zh-CN" altLang="en-US" sz="32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rPr>
              <a:t>消防安全</a:t>
            </a:r>
            <a:endParaRPr lang="zh-CN" altLang="en-US" sz="32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57781" r="54785"/>
          <a:stretch>
            <a:fillRect/>
          </a:stretch>
        </p:blipFill>
        <p:spPr>
          <a:xfrm>
            <a:off x="9022335" y="4703620"/>
            <a:ext cx="2607361" cy="182593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62304" y="328448"/>
            <a:ext cx="11067393" cy="6201103"/>
          </a:xfrm>
          <a:prstGeom prst="rect">
            <a:avLst/>
          </a:prstGeom>
          <a:solidFill>
            <a:srgbClr val="F3E4E9"/>
          </a:solidFill>
          <a:ln w="190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n w="12700">
                <a:solidFill>
                  <a:schemeClr val="tx1"/>
                </a:solidFill>
              </a:ln>
              <a:solidFill>
                <a:srgbClr val="C00000"/>
              </a:solidFill>
            </a:endParaRPr>
          </a:p>
        </p:txBody>
      </p:sp>
      <p:sp>
        <p:nvSpPr>
          <p:cNvPr id="16" name="TextBox 29"/>
          <p:cNvSpPr txBox="1"/>
          <p:nvPr/>
        </p:nvSpPr>
        <p:spPr>
          <a:xfrm>
            <a:off x="849903" y="1231758"/>
            <a:ext cx="6539507" cy="1696618"/>
          </a:xfrm>
          <a:prstGeom prst="rect">
            <a:avLst/>
          </a:prstGeom>
          <a:noFill/>
        </p:spPr>
        <p:txBody>
          <a:bodyPr wrap="square" rtlCol="0">
            <a:spAutoFit/>
          </a:bodyPr>
          <a:lstStyle/>
          <a:p>
            <a:pPr>
              <a:lnSpc>
                <a:spcPct val="150000"/>
              </a:lnSpc>
            </a:pPr>
            <a:r>
              <a:rPr lang="en-US" altLang="zh-CN" b="1" dirty="0">
                <a:latin typeface="思源黑体" panose="020B0500000000000000" pitchFamily="34" charset="-122"/>
                <a:ea typeface="思源黑体" panose="020B0500000000000000" pitchFamily="34" charset="-122"/>
                <a:cs typeface="+mn-ea"/>
                <a:sym typeface="字魂59号-创粗黑" panose="00000500000000000000" pitchFamily="2" charset="-122"/>
              </a:rPr>
              <a:t>2</a:t>
            </a:r>
            <a:r>
              <a:rPr lang="zh-CN" altLang="en-US" b="1" dirty="0">
                <a:latin typeface="思源黑体" panose="020B0500000000000000" pitchFamily="34" charset="-122"/>
                <a:ea typeface="思源黑体" panose="020B0500000000000000" pitchFamily="34" charset="-122"/>
                <a:cs typeface="+mn-ea"/>
                <a:sym typeface="字魂59号-创粗黑" panose="00000500000000000000" pitchFamily="2" charset="-122"/>
              </a:rPr>
              <a:t>、遮盖护身法。　　 </a:t>
            </a:r>
            <a:endParaRPr lang="zh-CN" altLang="en-US" b="1" dirty="0">
              <a:latin typeface="思源黑体" panose="020B0500000000000000" pitchFamily="34" charset="-122"/>
              <a:ea typeface="思源黑体" panose="020B0500000000000000" pitchFamily="34" charset="-122"/>
              <a:cs typeface="+mn-ea"/>
              <a:sym typeface="字魂59号-创粗黑" panose="00000500000000000000" pitchFamily="2" charset="-122"/>
            </a:endParaRPr>
          </a:p>
          <a:p>
            <a:pPr>
              <a:lnSpc>
                <a:spcPct val="150000"/>
              </a:lnSpc>
            </a:pPr>
            <a:r>
              <a:rPr lang="zh-CN" altLang="en-US" dirty="0">
                <a:latin typeface="思源黑体" panose="020B0500000000000000" pitchFamily="34" charset="-122"/>
                <a:ea typeface="思源黑体" panose="020B0500000000000000" pitchFamily="34" charset="-122"/>
                <a:cs typeface="+mn-ea"/>
                <a:sym typeface="字魂59号-创粗黑" panose="00000500000000000000" pitchFamily="2" charset="-122"/>
              </a:rPr>
              <a:t>将浸湿的棉大衣、棉被、门帘子、毛毯、麻袋等遮盖在身上，确定逃生路线后，以最快的速度直接冲出火场，到达安全地点，但注意，捂鼻护口，防止一氧化碳中毒</a:t>
            </a:r>
            <a:endParaRPr lang="zh-CN" altLang="en-US" dirty="0">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17" name="TextBox 29"/>
          <p:cNvSpPr txBox="1"/>
          <p:nvPr/>
        </p:nvSpPr>
        <p:spPr>
          <a:xfrm>
            <a:off x="849903" y="3057690"/>
            <a:ext cx="6489142" cy="2110962"/>
          </a:xfrm>
          <a:prstGeom prst="rect">
            <a:avLst/>
          </a:prstGeom>
          <a:noFill/>
        </p:spPr>
        <p:txBody>
          <a:bodyPr wrap="square" rtlCol="0">
            <a:spAutoFit/>
          </a:bodyPr>
          <a:lstStyle/>
          <a:p>
            <a:pPr>
              <a:lnSpc>
                <a:spcPct val="150000"/>
              </a:lnSpc>
            </a:pPr>
            <a:r>
              <a:rPr lang="en-US" altLang="zh-CN" b="1" dirty="0">
                <a:latin typeface="思源黑体" panose="020B0500000000000000" pitchFamily="34" charset="-122"/>
                <a:ea typeface="思源黑体" panose="020B0500000000000000" pitchFamily="34" charset="-122"/>
                <a:cs typeface="+mn-ea"/>
                <a:sym typeface="字魂59号-创粗黑" panose="00000500000000000000" pitchFamily="2" charset="-122"/>
              </a:rPr>
              <a:t>3</a:t>
            </a:r>
            <a:r>
              <a:rPr lang="zh-CN" altLang="en-US" b="1" dirty="0">
                <a:latin typeface="思源黑体" panose="020B0500000000000000" pitchFamily="34" charset="-122"/>
                <a:ea typeface="思源黑体" panose="020B0500000000000000" pitchFamily="34" charset="-122"/>
                <a:cs typeface="+mn-ea"/>
                <a:sym typeface="字魂59号-创粗黑" panose="00000500000000000000" pitchFamily="2" charset="-122"/>
              </a:rPr>
              <a:t>、封隔法。</a:t>
            </a:r>
            <a:endParaRPr lang="zh-CN" altLang="en-US" b="1" dirty="0">
              <a:latin typeface="思源黑体" panose="020B0500000000000000" pitchFamily="34" charset="-122"/>
              <a:ea typeface="思源黑体" panose="020B0500000000000000" pitchFamily="34" charset="-122"/>
              <a:cs typeface="+mn-ea"/>
              <a:sym typeface="字魂59号-创粗黑" panose="00000500000000000000" pitchFamily="2" charset="-122"/>
            </a:endParaRPr>
          </a:p>
          <a:p>
            <a:pPr>
              <a:lnSpc>
                <a:spcPct val="150000"/>
              </a:lnSpc>
            </a:pPr>
            <a:r>
              <a:rPr lang="zh-CN" altLang="en-US" dirty="0">
                <a:latin typeface="思源黑体" panose="020B0500000000000000" pitchFamily="34" charset="-122"/>
                <a:ea typeface="思源黑体" panose="020B0500000000000000" pitchFamily="34" charset="-122"/>
                <a:cs typeface="+mn-ea"/>
                <a:sym typeface="字魂59号-创粗黑" panose="00000500000000000000" pitchFamily="2" charset="-122"/>
              </a:rPr>
              <a:t>如果走廊或对门、隔壁的火势比较大，无法疏散，可退入一个房间内，可将门缝用毛巾、毛毯、棉被、褥子或其它织物封死，防止受热，可不断往上浇水进行冷却。防止外部火焰及烟气侵入，从而达到抑制火势蔓延速度、延长时间的目的。 　 　　</a:t>
            </a:r>
            <a:endParaRPr lang="zh-CN" altLang="en-US" dirty="0">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13" name="文本框 12"/>
          <p:cNvSpPr txBox="1"/>
          <p:nvPr/>
        </p:nvSpPr>
        <p:spPr>
          <a:xfrm>
            <a:off x="527120" y="522605"/>
            <a:ext cx="2978080" cy="584775"/>
          </a:xfrm>
          <a:prstGeom prst="rect">
            <a:avLst/>
          </a:prstGeom>
          <a:noFill/>
        </p:spPr>
        <p:txBody>
          <a:bodyPr wrap="square">
            <a:spAutoFit/>
          </a:bodyPr>
          <a:lstStyle/>
          <a:p>
            <a:pPr algn="dist"/>
            <a:r>
              <a:rPr lang="en-US" altLang="zh-CN" sz="32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rPr>
              <a:t>03 </a:t>
            </a:r>
            <a:r>
              <a:rPr lang="zh-CN" altLang="en-US" sz="32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rPr>
              <a:t>消防安全</a:t>
            </a:r>
            <a:endParaRPr lang="zh-CN" altLang="en-US" sz="32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t="57781" r="54785"/>
          <a:stretch>
            <a:fillRect/>
          </a:stretch>
        </p:blipFill>
        <p:spPr>
          <a:xfrm>
            <a:off x="9022335" y="4703620"/>
            <a:ext cx="2607361" cy="182593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62304" y="328448"/>
            <a:ext cx="11067393" cy="6201103"/>
          </a:xfrm>
          <a:prstGeom prst="rect">
            <a:avLst/>
          </a:prstGeom>
          <a:solidFill>
            <a:srgbClr val="F3E4E9"/>
          </a:solidFill>
          <a:ln w="190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n w="12700">
                <a:solidFill>
                  <a:schemeClr val="tx1"/>
                </a:solidFill>
              </a:ln>
              <a:solidFill>
                <a:srgbClr val="C00000"/>
              </a:solidFill>
            </a:endParaRPr>
          </a:p>
        </p:txBody>
      </p:sp>
      <p:sp>
        <p:nvSpPr>
          <p:cNvPr id="6" name="矩形 5"/>
          <p:cNvSpPr/>
          <p:nvPr/>
        </p:nvSpPr>
        <p:spPr>
          <a:xfrm>
            <a:off x="753607" y="1301537"/>
            <a:ext cx="4317283" cy="480131"/>
          </a:xfrm>
          <a:prstGeom prst="rect">
            <a:avLst/>
          </a:prstGeom>
          <a:solidFill>
            <a:srgbClr val="C00000"/>
          </a:solidFill>
          <a:ln>
            <a:noFill/>
          </a:ln>
        </p:spPr>
        <p:txBody>
          <a:bodyPr wrap="square">
            <a:spAutoFit/>
          </a:bodyPr>
          <a:lstStyle/>
          <a:p>
            <a:pPr algn="ctr">
              <a:lnSpc>
                <a:spcPct val="90000"/>
              </a:lnSpc>
            </a:pPr>
            <a:r>
              <a:rPr lang="zh-CN" altLang="en-US" sz="2800" b="1"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rPr>
              <a:t>干粉灭火器的使用方法</a:t>
            </a:r>
            <a:endParaRPr lang="zh-CN" altLang="en-US" sz="2800" b="1"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8" name="文本框 7"/>
          <p:cNvSpPr txBox="1"/>
          <p:nvPr/>
        </p:nvSpPr>
        <p:spPr>
          <a:xfrm>
            <a:off x="753607" y="2080469"/>
            <a:ext cx="7570586" cy="2464842"/>
          </a:xfrm>
          <a:prstGeom prst="rect">
            <a:avLst/>
          </a:prstGeom>
          <a:noFill/>
        </p:spPr>
        <p:txBody>
          <a:bodyPr wrap="square">
            <a:spAutoFit/>
          </a:bodyPr>
          <a:lstStyle/>
          <a:p>
            <a:pPr marL="342900" indent="-342900" defTabSz="288925">
              <a:lnSpc>
                <a:spcPct val="150000"/>
              </a:lnSpc>
              <a:spcBef>
                <a:spcPct val="20000"/>
              </a:spcBef>
              <a:buClr>
                <a:schemeClr val="folHlink"/>
              </a:buClr>
              <a:buSzPct val="90000"/>
              <a:buFont typeface="+mj-lt"/>
              <a:buAutoNum type="arabicPeriod"/>
            </a:pPr>
            <a:r>
              <a:rPr lang="zh-CN" altLang="en-US" sz="2400" dirty="0">
                <a:latin typeface="思源黑体" panose="020B0500000000000000" pitchFamily="34" charset="-122"/>
                <a:ea typeface="思源黑体" panose="020B0500000000000000" pitchFamily="34" charset="-122"/>
                <a:cs typeface="+mn-ea"/>
                <a:sym typeface="字魂59号-创粗黑" panose="00000500000000000000" pitchFamily="2" charset="-122"/>
              </a:rPr>
              <a:t> 右手握住灭火器把手，左手拔下保险销子。</a:t>
            </a:r>
            <a:endParaRPr lang="en-US" altLang="zh-CN" sz="2400" dirty="0">
              <a:latin typeface="思源黑体" panose="020B0500000000000000" pitchFamily="34" charset="-122"/>
              <a:ea typeface="思源黑体" panose="020B0500000000000000" pitchFamily="34" charset="-122"/>
              <a:cs typeface="+mn-ea"/>
              <a:sym typeface="字魂59号-创粗黑" panose="00000500000000000000" pitchFamily="2" charset="-122"/>
            </a:endParaRPr>
          </a:p>
          <a:p>
            <a:pPr marL="342900" indent="-342900" defTabSz="288925">
              <a:lnSpc>
                <a:spcPct val="150000"/>
              </a:lnSpc>
              <a:spcBef>
                <a:spcPct val="20000"/>
              </a:spcBef>
              <a:buClr>
                <a:schemeClr val="folHlink"/>
              </a:buClr>
              <a:buSzPct val="90000"/>
              <a:buFont typeface="+mj-lt"/>
              <a:buAutoNum type="arabicPeriod"/>
            </a:pPr>
            <a:r>
              <a:rPr lang="zh-CN" altLang="en-US" sz="2400" dirty="0">
                <a:latin typeface="思源黑体" panose="020B0500000000000000" pitchFamily="34" charset="-122"/>
                <a:ea typeface="思源黑体" panose="020B0500000000000000" pitchFamily="34" charset="-122"/>
                <a:cs typeface="+mn-ea"/>
                <a:sym typeface="字魂59号-创粗黑" panose="00000500000000000000" pitchFamily="2" charset="-122"/>
              </a:rPr>
              <a:t>左手把住喷嘴。</a:t>
            </a:r>
            <a:endParaRPr lang="zh-CN" altLang="en-US" sz="2400" dirty="0">
              <a:latin typeface="思源黑体" panose="020B0500000000000000" pitchFamily="34" charset="-122"/>
              <a:ea typeface="思源黑体" panose="020B0500000000000000" pitchFamily="34" charset="-122"/>
              <a:cs typeface="+mn-ea"/>
              <a:sym typeface="字魂59号-创粗黑" panose="00000500000000000000" pitchFamily="2" charset="-122"/>
            </a:endParaRPr>
          </a:p>
          <a:p>
            <a:pPr marL="342900" lvl="0" indent="-342900" defTabSz="288925">
              <a:lnSpc>
                <a:spcPct val="150000"/>
              </a:lnSpc>
              <a:spcBef>
                <a:spcPct val="20000"/>
              </a:spcBef>
              <a:buClr>
                <a:schemeClr val="folHlink"/>
              </a:buClr>
              <a:buSzPct val="90000"/>
              <a:buFont typeface="+mj-lt"/>
              <a:buAutoNum type="arabicPeriod"/>
            </a:pPr>
            <a:r>
              <a:rPr lang="zh-CN" altLang="en-US" sz="2400" dirty="0">
                <a:latin typeface="思源黑体" panose="020B0500000000000000" pitchFamily="34" charset="-122"/>
                <a:ea typeface="思源黑体" panose="020B0500000000000000" pitchFamily="34" charset="-122"/>
                <a:cs typeface="+mn-ea"/>
                <a:sym typeface="字魂59号-创粗黑" panose="00000500000000000000" pitchFamily="2" charset="-122"/>
              </a:rPr>
              <a:t>站在火源上风向。</a:t>
            </a:r>
            <a:endParaRPr lang="zh-CN" altLang="en-US" sz="2400" dirty="0">
              <a:latin typeface="思源黑体" panose="020B0500000000000000" pitchFamily="34" charset="-122"/>
              <a:ea typeface="思源黑体" panose="020B0500000000000000" pitchFamily="34" charset="-122"/>
              <a:cs typeface="+mn-ea"/>
              <a:sym typeface="字魂59号-创粗黑" panose="00000500000000000000" pitchFamily="2" charset="-122"/>
            </a:endParaRPr>
          </a:p>
          <a:p>
            <a:pPr marL="342900" lvl="0" indent="-342900" defTabSz="288925">
              <a:lnSpc>
                <a:spcPct val="150000"/>
              </a:lnSpc>
              <a:spcBef>
                <a:spcPct val="20000"/>
              </a:spcBef>
              <a:buClr>
                <a:schemeClr val="folHlink"/>
              </a:buClr>
              <a:buSzPct val="90000"/>
              <a:buFont typeface="+mj-lt"/>
              <a:buAutoNum type="arabicPeriod"/>
            </a:pPr>
            <a:r>
              <a:rPr lang="zh-CN" altLang="en-US" sz="2400" dirty="0">
                <a:latin typeface="思源黑体" panose="020B0500000000000000" pitchFamily="34" charset="-122"/>
                <a:ea typeface="思源黑体" panose="020B0500000000000000" pitchFamily="34" charset="-122"/>
                <a:cs typeface="+mn-ea"/>
                <a:sym typeface="字魂59号-创粗黑" panose="00000500000000000000" pitchFamily="2" charset="-122"/>
              </a:rPr>
              <a:t>喷嘴对准火源根部，压把，喷出灭火剂。</a:t>
            </a:r>
            <a:endParaRPr lang="zh-CN" altLang="en-US" sz="2400" dirty="0">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11" name="文本框 10"/>
          <p:cNvSpPr txBox="1"/>
          <p:nvPr/>
        </p:nvSpPr>
        <p:spPr>
          <a:xfrm>
            <a:off x="527120" y="522605"/>
            <a:ext cx="2978080" cy="584775"/>
          </a:xfrm>
          <a:prstGeom prst="rect">
            <a:avLst/>
          </a:prstGeom>
          <a:noFill/>
        </p:spPr>
        <p:txBody>
          <a:bodyPr wrap="square">
            <a:spAutoFit/>
          </a:bodyPr>
          <a:lstStyle/>
          <a:p>
            <a:pPr algn="dist"/>
            <a:r>
              <a:rPr lang="en-US" altLang="zh-CN" sz="32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rPr>
              <a:t>03 </a:t>
            </a:r>
            <a:r>
              <a:rPr lang="zh-CN" altLang="en-US" sz="32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rPr>
              <a:t>消防安全</a:t>
            </a:r>
            <a:endParaRPr lang="zh-CN" altLang="en-US" sz="32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l="25651" t="5717" r="23260" b="13149"/>
          <a:stretch>
            <a:fillRect/>
          </a:stretch>
        </p:blipFill>
        <p:spPr>
          <a:xfrm>
            <a:off x="7818496" y="2080469"/>
            <a:ext cx="3735373" cy="444908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3034498" y="2456029"/>
            <a:ext cx="6123005" cy="1107996"/>
          </a:xfrm>
          <a:prstGeom prst="rect">
            <a:avLst/>
          </a:prstGeom>
          <a:noFill/>
        </p:spPr>
        <p:txBody>
          <a:bodyPr wrap="square" rtlCol="0">
            <a:spAutoFit/>
          </a:bodyPr>
          <a:lstStyle/>
          <a:p>
            <a:pPr algn="dist"/>
            <a:r>
              <a:rPr lang="zh-CN" altLang="en-US" sz="6600" b="1"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rPr>
              <a:t>电气安全操作</a:t>
            </a:r>
            <a:endParaRPr lang="zh-CN" altLang="en-US" sz="6600" b="1"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grpSp>
        <p:nvGrpSpPr>
          <p:cNvPr id="14" name="组合 13"/>
          <p:cNvGrpSpPr/>
          <p:nvPr/>
        </p:nvGrpSpPr>
        <p:grpSpPr>
          <a:xfrm>
            <a:off x="3254416" y="1288141"/>
            <a:ext cx="5683168" cy="936054"/>
            <a:chOff x="1435262" y="2650330"/>
            <a:chExt cx="5683168" cy="936054"/>
          </a:xfrm>
        </p:grpSpPr>
        <p:sp>
          <p:nvSpPr>
            <p:cNvPr id="15" name="文本框 14"/>
            <p:cNvSpPr txBox="1"/>
            <p:nvPr/>
          </p:nvSpPr>
          <p:spPr>
            <a:xfrm>
              <a:off x="1435262" y="2650330"/>
              <a:ext cx="5683168" cy="923330"/>
            </a:xfrm>
            <a:prstGeom prst="rect">
              <a:avLst/>
            </a:prstGeom>
            <a:noFill/>
          </p:spPr>
          <p:txBody>
            <a:bodyPr wrap="square" rtlCol="0">
              <a:spAutoFit/>
            </a:bodyPr>
            <a:lstStyle/>
            <a:p>
              <a:pPr algn="ctr"/>
              <a:r>
                <a:rPr lang="zh-CN" altLang="en-US" sz="5400" spc="300" dirty="0">
                  <a:solidFill>
                    <a:schemeClr val="tx1">
                      <a:lumMod val="85000"/>
                      <a:lumOff val="15000"/>
                    </a:schemeClr>
                  </a:solidFill>
                  <a:latin typeface="思源黑体" panose="020B0500000000000000" pitchFamily="34" charset="-122"/>
                  <a:ea typeface="思源黑体" panose="020B0500000000000000" pitchFamily="34" charset="-122"/>
                  <a:sym typeface="字魂59号-创粗黑" panose="00000500000000000000" pitchFamily="2" charset="-122"/>
                </a:rPr>
                <a:t>第四章节</a:t>
              </a:r>
              <a:endParaRPr lang="zh-CN" altLang="en-US" sz="5400" spc="300" dirty="0">
                <a:solidFill>
                  <a:schemeClr val="tx1">
                    <a:lumMod val="85000"/>
                    <a:lumOff val="15000"/>
                  </a:schemeClr>
                </a:solidFill>
                <a:latin typeface="思源黑体" panose="020B0500000000000000" pitchFamily="34" charset="-122"/>
                <a:ea typeface="思源黑体" panose="020B0500000000000000" pitchFamily="34" charset="-122"/>
                <a:sym typeface="字魂59号-创粗黑" panose="00000500000000000000" pitchFamily="2" charset="-122"/>
              </a:endParaRPr>
            </a:p>
          </p:txBody>
        </p:sp>
        <p:cxnSp>
          <p:nvCxnSpPr>
            <p:cNvPr id="16" name="直接连接符 15"/>
            <p:cNvCxnSpPr/>
            <p:nvPr/>
          </p:nvCxnSpPr>
          <p:spPr>
            <a:xfrm>
              <a:off x="2563793" y="3586384"/>
              <a:ext cx="3426106"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39614" y="1927341"/>
            <a:ext cx="808880" cy="710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562304" y="328448"/>
            <a:ext cx="11067393" cy="6201103"/>
          </a:xfrm>
          <a:prstGeom prst="rect">
            <a:avLst/>
          </a:prstGeom>
          <a:solidFill>
            <a:srgbClr val="F3E4E9"/>
          </a:solidFill>
          <a:ln w="190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n w="12700">
                <a:solidFill>
                  <a:schemeClr val="tx1"/>
                </a:solidFill>
              </a:ln>
              <a:solidFill>
                <a:srgbClr val="C00000"/>
              </a:solidFill>
            </a:endParaRPr>
          </a:p>
        </p:txBody>
      </p:sp>
      <p:sp>
        <p:nvSpPr>
          <p:cNvPr id="24" name="Text Placeholder 3"/>
          <p:cNvSpPr txBox="1"/>
          <p:nvPr/>
        </p:nvSpPr>
        <p:spPr>
          <a:xfrm>
            <a:off x="1758143" y="2064641"/>
            <a:ext cx="644408" cy="656334"/>
          </a:xfrm>
          <a:prstGeom prst="rect">
            <a:avLst/>
          </a:prstGeom>
          <a:solidFill>
            <a:srgbClr val="C00000"/>
          </a:solidFill>
          <a:ln>
            <a:solidFill>
              <a:srgbClr val="C00000"/>
            </a:solidFill>
          </a:ln>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4265"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rPr>
              <a:t>01</a:t>
            </a:r>
            <a:endParaRPr lang="en-US" sz="4265"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25" name="Text Placeholder 3"/>
          <p:cNvSpPr txBox="1"/>
          <p:nvPr/>
        </p:nvSpPr>
        <p:spPr>
          <a:xfrm>
            <a:off x="1774651" y="5244320"/>
            <a:ext cx="644408" cy="656334"/>
          </a:xfrm>
          <a:prstGeom prst="rect">
            <a:avLst/>
          </a:prstGeom>
          <a:solidFill>
            <a:srgbClr val="C00000"/>
          </a:solidFill>
          <a:ln>
            <a:solidFill>
              <a:srgbClr val="C00000"/>
            </a:solidFill>
          </a:ln>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4265"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rPr>
              <a:t>04</a:t>
            </a:r>
            <a:endParaRPr lang="en-US" sz="4265"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26" name="Text Placeholder 3"/>
          <p:cNvSpPr txBox="1"/>
          <p:nvPr/>
        </p:nvSpPr>
        <p:spPr>
          <a:xfrm>
            <a:off x="1758143" y="3112690"/>
            <a:ext cx="644407" cy="656334"/>
          </a:xfrm>
          <a:prstGeom prst="rect">
            <a:avLst/>
          </a:prstGeom>
          <a:solidFill>
            <a:srgbClr val="C00000"/>
          </a:solidFill>
          <a:ln>
            <a:solidFill>
              <a:srgbClr val="C00000"/>
            </a:solidFill>
          </a:ln>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altLang="zh-CN" sz="4265"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rPr>
              <a:t>02</a:t>
            </a:r>
            <a:endParaRPr lang="en-US" altLang="zh-CN" sz="4265"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27" name="Text Placeholder 3"/>
          <p:cNvSpPr txBox="1"/>
          <p:nvPr/>
        </p:nvSpPr>
        <p:spPr>
          <a:xfrm>
            <a:off x="1758143" y="4090890"/>
            <a:ext cx="644408" cy="656334"/>
          </a:xfrm>
          <a:prstGeom prst="rect">
            <a:avLst/>
          </a:prstGeom>
          <a:solidFill>
            <a:srgbClr val="C00000"/>
          </a:solidFill>
          <a:ln>
            <a:solidFill>
              <a:srgbClr val="C00000"/>
            </a:solidFill>
          </a:ln>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altLang="zh-CN" sz="4265"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rPr>
              <a:t>03</a:t>
            </a:r>
            <a:endParaRPr lang="en-US" altLang="zh-CN" sz="4265"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grpSp>
        <p:nvGrpSpPr>
          <p:cNvPr id="28" name="组合 27"/>
          <p:cNvGrpSpPr/>
          <p:nvPr/>
        </p:nvGrpSpPr>
        <p:grpSpPr>
          <a:xfrm>
            <a:off x="2634331" y="1931726"/>
            <a:ext cx="4416505" cy="783952"/>
            <a:chOff x="454552" y="2498669"/>
            <a:chExt cx="2843894" cy="783952"/>
          </a:xfrm>
        </p:grpSpPr>
        <p:sp>
          <p:nvSpPr>
            <p:cNvPr id="29" name="TextBox 18"/>
            <p:cNvSpPr txBox="1"/>
            <p:nvPr/>
          </p:nvSpPr>
          <p:spPr>
            <a:xfrm flipH="1">
              <a:off x="454966" y="2498669"/>
              <a:ext cx="304709" cy="377539"/>
            </a:xfrm>
            <a:prstGeom prst="rect">
              <a:avLst/>
            </a:prstGeom>
            <a:noFill/>
          </p:spPr>
          <p:txBody>
            <a:bodyPr wrap="none" rtlCol="0">
              <a:spAutoFit/>
            </a:bodyPr>
            <a:lstStyle/>
            <a:p>
              <a:pPr marL="285750" indent="-285750">
                <a:lnSpc>
                  <a:spcPct val="150000"/>
                </a:lnSpc>
                <a:buFont typeface="Wingdings" panose="05000000000000000000" pitchFamily="2" charset="2"/>
                <a:buChar char="Ø"/>
              </a:pPr>
              <a:endParaRPr lang="en-US" sz="1400" dirty="0">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30" name="矩形 29"/>
            <p:cNvSpPr/>
            <p:nvPr/>
          </p:nvSpPr>
          <p:spPr>
            <a:xfrm>
              <a:off x="454552" y="2581916"/>
              <a:ext cx="2843894" cy="700705"/>
            </a:xfrm>
            <a:prstGeom prst="rect">
              <a:avLst/>
            </a:prstGeom>
          </p:spPr>
          <p:txBody>
            <a:bodyPr wrap="square">
              <a:spAutoFit/>
            </a:bodyPr>
            <a:lstStyle/>
            <a:p>
              <a:pPr>
                <a:lnSpc>
                  <a:spcPct val="150000"/>
                </a:lnSpc>
              </a:pPr>
              <a:r>
                <a:rPr lang="zh-CN" altLang="en-US" sz="1400" dirty="0">
                  <a:latin typeface="思源黑体" panose="020B0500000000000000" pitchFamily="34" charset="-122"/>
                  <a:ea typeface="思源黑体" panose="020B0500000000000000" pitchFamily="34" charset="-122"/>
                  <a:cs typeface="+mn-ea"/>
                  <a:sym typeface="字魂59号-创粗黑" panose="00000500000000000000" pitchFamily="2" charset="-122"/>
                </a:rPr>
                <a:t>电气设备的“安全标识”、“正在检修”标识严禁乱动；</a:t>
              </a:r>
              <a:endParaRPr lang="zh-CN" altLang="en-US" sz="1400" dirty="0">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grpSp>
      <p:grpSp>
        <p:nvGrpSpPr>
          <p:cNvPr id="31" name="组合 30"/>
          <p:cNvGrpSpPr/>
          <p:nvPr/>
        </p:nvGrpSpPr>
        <p:grpSpPr>
          <a:xfrm>
            <a:off x="2578567" y="2740220"/>
            <a:ext cx="4472269" cy="973406"/>
            <a:chOff x="468937" y="2419540"/>
            <a:chExt cx="2879802" cy="973406"/>
          </a:xfrm>
        </p:grpSpPr>
        <p:sp>
          <p:nvSpPr>
            <p:cNvPr id="32" name="TextBox 18"/>
            <p:cNvSpPr txBox="1"/>
            <p:nvPr/>
          </p:nvSpPr>
          <p:spPr>
            <a:xfrm flipH="1">
              <a:off x="468937" y="2419540"/>
              <a:ext cx="304709" cy="377539"/>
            </a:xfrm>
            <a:prstGeom prst="rect">
              <a:avLst/>
            </a:prstGeom>
            <a:noFill/>
          </p:spPr>
          <p:txBody>
            <a:bodyPr wrap="none" rtlCol="0">
              <a:spAutoFit/>
            </a:bodyPr>
            <a:lstStyle/>
            <a:p>
              <a:pPr marL="285750" lvl="0" indent="-285750">
                <a:lnSpc>
                  <a:spcPct val="150000"/>
                </a:lnSpc>
                <a:buFont typeface="Wingdings" panose="05000000000000000000" pitchFamily="2" charset="2"/>
                <a:buChar char="Ø"/>
              </a:pPr>
              <a:endParaRPr lang="en-US" altLang="zh-CN" sz="1400" dirty="0">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33" name="矩形 32"/>
            <p:cNvSpPr/>
            <p:nvPr/>
          </p:nvSpPr>
          <p:spPr>
            <a:xfrm>
              <a:off x="468937" y="2692241"/>
              <a:ext cx="2879802" cy="700705"/>
            </a:xfrm>
            <a:prstGeom prst="rect">
              <a:avLst/>
            </a:prstGeom>
          </p:spPr>
          <p:txBody>
            <a:bodyPr wrap="square">
              <a:spAutoFit/>
            </a:bodyPr>
            <a:lstStyle/>
            <a:p>
              <a:pPr>
                <a:lnSpc>
                  <a:spcPct val="150000"/>
                </a:lnSpc>
              </a:pPr>
              <a:r>
                <a:rPr lang="zh-CN" altLang="en-US" sz="1400" dirty="0">
                  <a:latin typeface="思源黑体" panose="020B0500000000000000" pitchFamily="34" charset="-122"/>
                  <a:ea typeface="思源黑体" panose="020B0500000000000000" pitchFamily="34" charset="-122"/>
                  <a:cs typeface="+mn-ea"/>
                  <a:sym typeface="字魂59号-创粗黑" panose="00000500000000000000" pitchFamily="2" charset="-122"/>
                </a:rPr>
                <a:t>发现电气开关外壳破损、电线破皮和有漏电现象，应立即通知班长、保全工、电工检修，异常消除后方可开车；</a:t>
              </a:r>
              <a:endParaRPr lang="zh-CN" altLang="en-US" sz="1400" dirty="0">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grpSp>
      <p:grpSp>
        <p:nvGrpSpPr>
          <p:cNvPr id="34" name="组合 33"/>
          <p:cNvGrpSpPr/>
          <p:nvPr/>
        </p:nvGrpSpPr>
        <p:grpSpPr>
          <a:xfrm>
            <a:off x="2578565" y="4039825"/>
            <a:ext cx="4456737" cy="700705"/>
            <a:chOff x="271225" y="2524726"/>
            <a:chExt cx="3038924" cy="700705"/>
          </a:xfrm>
        </p:grpSpPr>
        <p:sp>
          <p:nvSpPr>
            <p:cNvPr id="35" name="TextBox 18"/>
            <p:cNvSpPr txBox="1"/>
            <p:nvPr/>
          </p:nvSpPr>
          <p:spPr>
            <a:xfrm flipH="1">
              <a:off x="470267" y="2543005"/>
              <a:ext cx="362016" cy="581249"/>
            </a:xfrm>
            <a:prstGeom prst="rect">
              <a:avLst/>
            </a:prstGeom>
            <a:noFill/>
          </p:spPr>
          <p:txBody>
            <a:bodyPr wrap="none" rtlCol="0">
              <a:spAutoFit/>
            </a:bodyPr>
            <a:lstStyle/>
            <a:p>
              <a:pPr marL="342900" lvl="0" indent="-342900">
                <a:lnSpc>
                  <a:spcPct val="150000"/>
                </a:lnSpc>
                <a:buFont typeface="Wingdings" panose="05000000000000000000" pitchFamily="2" charset="2"/>
                <a:buChar char="Ø"/>
              </a:pPr>
              <a:endParaRPr lang="en-US" altLang="zh-CN" sz="2400" dirty="0">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36" name="矩形 35"/>
            <p:cNvSpPr/>
            <p:nvPr/>
          </p:nvSpPr>
          <p:spPr>
            <a:xfrm>
              <a:off x="271225" y="2524726"/>
              <a:ext cx="3038924" cy="700705"/>
            </a:xfrm>
            <a:prstGeom prst="rect">
              <a:avLst/>
            </a:prstGeom>
          </p:spPr>
          <p:txBody>
            <a:bodyPr wrap="square">
              <a:spAutoFit/>
            </a:bodyPr>
            <a:lstStyle/>
            <a:p>
              <a:pPr>
                <a:lnSpc>
                  <a:spcPct val="150000"/>
                </a:lnSpc>
              </a:pPr>
              <a:r>
                <a:rPr lang="zh-CN" altLang="en-US" sz="1400" dirty="0">
                  <a:latin typeface="思源黑体" panose="020B0500000000000000" pitchFamily="34" charset="-122"/>
                  <a:ea typeface="思源黑体" panose="020B0500000000000000" pitchFamily="34" charset="-122"/>
                  <a:cs typeface="+mn-ea"/>
                  <a:sym typeface="字魂59号-创粗黑" panose="00000500000000000000" pitchFamily="2" charset="-122"/>
                </a:rPr>
                <a:t>不准用湿手开关电气开关，开合闸刀开关应由专人负责；操作时要略偏身子，不能面对开关；</a:t>
              </a:r>
              <a:endParaRPr lang="zh-CN" altLang="en-US" sz="1400" dirty="0">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grpSp>
      <p:grpSp>
        <p:nvGrpSpPr>
          <p:cNvPr id="37" name="组合 36"/>
          <p:cNvGrpSpPr/>
          <p:nvPr/>
        </p:nvGrpSpPr>
        <p:grpSpPr>
          <a:xfrm>
            <a:off x="2634331" y="5107020"/>
            <a:ext cx="4472263" cy="1016945"/>
            <a:chOff x="259192" y="2437444"/>
            <a:chExt cx="3049511" cy="1016945"/>
          </a:xfrm>
        </p:grpSpPr>
        <p:sp>
          <p:nvSpPr>
            <p:cNvPr id="38" name="TextBox 18"/>
            <p:cNvSpPr txBox="1"/>
            <p:nvPr/>
          </p:nvSpPr>
          <p:spPr>
            <a:xfrm flipH="1">
              <a:off x="468937" y="2495803"/>
              <a:ext cx="362016" cy="581249"/>
            </a:xfrm>
            <a:prstGeom prst="rect">
              <a:avLst/>
            </a:prstGeom>
            <a:noFill/>
          </p:spPr>
          <p:txBody>
            <a:bodyPr wrap="none" rtlCol="0">
              <a:spAutoFit/>
            </a:bodyPr>
            <a:lstStyle/>
            <a:p>
              <a:pPr marL="342900" lvl="0" indent="-342900">
                <a:lnSpc>
                  <a:spcPct val="150000"/>
                </a:lnSpc>
                <a:buFont typeface="Wingdings" panose="05000000000000000000" pitchFamily="2" charset="2"/>
                <a:buChar char="Ø"/>
              </a:pPr>
              <a:endParaRPr lang="en-US" altLang="zh-CN" sz="2400" dirty="0">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39" name="矩形 38"/>
            <p:cNvSpPr/>
            <p:nvPr/>
          </p:nvSpPr>
          <p:spPr>
            <a:xfrm>
              <a:off x="259192" y="2437444"/>
              <a:ext cx="3049511" cy="1016945"/>
            </a:xfrm>
            <a:prstGeom prst="rect">
              <a:avLst/>
            </a:prstGeom>
          </p:spPr>
          <p:txBody>
            <a:bodyPr wrap="square">
              <a:spAutoFit/>
            </a:bodyPr>
            <a:lstStyle/>
            <a:p>
              <a:pPr>
                <a:lnSpc>
                  <a:spcPct val="150000"/>
                </a:lnSpc>
              </a:pPr>
              <a:r>
                <a:rPr lang="zh-CN" altLang="en-US" sz="1400" dirty="0">
                  <a:latin typeface="思源黑体" panose="020B0500000000000000" pitchFamily="34" charset="-122"/>
                  <a:ea typeface="思源黑体" panose="020B0500000000000000" pitchFamily="34" charset="-122"/>
                  <a:cs typeface="+mn-ea"/>
                  <a:sym typeface="字魂59号-创粗黑" panose="00000500000000000000" pitchFamily="2" charset="-122"/>
                </a:rPr>
                <a:t>一切手持电动工具工作灯和其他移动的点电器都必须使用电插接电源或在刀开关上用螺母拧紧，严禁把电线直接插入插座挂在其他电器装置上接电源；</a:t>
              </a:r>
              <a:endParaRPr lang="zh-CN" altLang="en-US" sz="1400" dirty="0">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grpSp>
      <p:sp>
        <p:nvSpPr>
          <p:cNvPr id="41" name="Rectangle 4"/>
          <p:cNvSpPr txBox="1">
            <a:spLocks noChangeArrowheads="1"/>
          </p:cNvSpPr>
          <p:nvPr/>
        </p:nvSpPr>
        <p:spPr>
          <a:xfrm>
            <a:off x="2634331" y="1242507"/>
            <a:ext cx="3915197" cy="424732"/>
          </a:xfrm>
          <a:prstGeom prst="rect">
            <a:avLst/>
          </a:prstGeom>
          <a:solidFill>
            <a:srgbClr val="C00000"/>
          </a:solidFill>
          <a:ln>
            <a:noFill/>
          </a:ln>
        </p:spPr>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buFont typeface="Arial" panose="020B0604020202020204" pitchFamily="34" charset="0"/>
              <a:buNone/>
            </a:pPr>
            <a:r>
              <a:rPr lang="zh-CN" altLang="en-US" sz="2400" b="1"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rPr>
              <a:t>电气安全操作</a:t>
            </a:r>
            <a:endParaRPr lang="zh-CN" altLang="zh-CN" sz="2400" b="1"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43" name="文本框 42"/>
          <p:cNvSpPr txBox="1"/>
          <p:nvPr/>
        </p:nvSpPr>
        <p:spPr>
          <a:xfrm>
            <a:off x="527120" y="522605"/>
            <a:ext cx="2978080" cy="584775"/>
          </a:xfrm>
          <a:prstGeom prst="rect">
            <a:avLst/>
          </a:prstGeom>
          <a:noFill/>
        </p:spPr>
        <p:txBody>
          <a:bodyPr wrap="square">
            <a:spAutoFit/>
          </a:bodyPr>
          <a:lstStyle/>
          <a:p>
            <a:pPr algn="dist"/>
            <a:r>
              <a:rPr lang="en-US" altLang="zh-CN" sz="32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rPr>
              <a:t>04 </a:t>
            </a:r>
            <a:r>
              <a:rPr lang="zh-CN" altLang="en-US" sz="32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rPr>
              <a:t>电气安全</a:t>
            </a:r>
            <a:endParaRPr lang="zh-CN" altLang="en-US" sz="32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pic>
        <p:nvPicPr>
          <p:cNvPr id="44" name="图片 43"/>
          <p:cNvPicPr>
            <a:picLocks noChangeAspect="1"/>
          </p:cNvPicPr>
          <p:nvPr/>
        </p:nvPicPr>
        <p:blipFill rotWithShape="1">
          <a:blip r:embed="rId1">
            <a:extLst>
              <a:ext uri="{28A0092B-C50C-407E-A947-70E740481C1C}">
                <a14:useLocalDpi xmlns:a14="http://schemas.microsoft.com/office/drawing/2010/main" val="0"/>
              </a:ext>
            </a:extLst>
          </a:blip>
          <a:srcRect t="57781" r="54785"/>
          <a:stretch>
            <a:fillRect/>
          </a:stretch>
        </p:blipFill>
        <p:spPr>
          <a:xfrm>
            <a:off x="7813817" y="3857297"/>
            <a:ext cx="3815880" cy="26722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anim calcmode="lin" valueType="num">
                                      <p:cBhvr>
                                        <p:cTn id="20" dur="1000" fill="hold"/>
                                        <p:tgtEl>
                                          <p:spTgt spid="41"/>
                                        </p:tgtEl>
                                        <p:attrNameLst>
                                          <p:attrName>ppt_x</p:attrName>
                                        </p:attrNameLst>
                                      </p:cBhvr>
                                      <p:tavLst>
                                        <p:tav tm="0">
                                          <p:val>
                                            <p:strVal val="#ppt_x"/>
                                          </p:val>
                                        </p:tav>
                                        <p:tav tm="100000">
                                          <p:val>
                                            <p:strVal val="#ppt_x"/>
                                          </p:val>
                                        </p:tav>
                                      </p:tavLst>
                                    </p:anim>
                                    <p:anim calcmode="lin" valueType="num">
                                      <p:cBhvr>
                                        <p:cTn id="2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00"/>
                                        <p:tgtEl>
                                          <p:spTgt spid="24"/>
                                        </p:tgtEl>
                                      </p:cBhvr>
                                    </p:animEffect>
                                    <p:anim calcmode="lin" valueType="num">
                                      <p:cBhvr>
                                        <p:cTn id="27" dur="1000" fill="hold"/>
                                        <p:tgtEl>
                                          <p:spTgt spid="24"/>
                                        </p:tgtEl>
                                        <p:attrNameLst>
                                          <p:attrName>ppt_x</p:attrName>
                                        </p:attrNameLst>
                                      </p:cBhvr>
                                      <p:tavLst>
                                        <p:tav tm="0">
                                          <p:val>
                                            <p:strVal val="#ppt_x"/>
                                          </p:val>
                                        </p:tav>
                                        <p:tav tm="100000">
                                          <p:val>
                                            <p:strVal val="#ppt_x"/>
                                          </p:val>
                                        </p:tav>
                                      </p:tavLst>
                                    </p:anim>
                                    <p:anim calcmode="lin" valueType="num">
                                      <p:cBhvr>
                                        <p:cTn id="28" dur="1000" fill="hold"/>
                                        <p:tgtEl>
                                          <p:spTgt spid="2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anim calcmode="lin" valueType="num">
                                      <p:cBhvr>
                                        <p:cTn id="42" dur="1000" fill="hold"/>
                                        <p:tgtEl>
                                          <p:spTgt spid="31"/>
                                        </p:tgtEl>
                                        <p:attrNameLst>
                                          <p:attrName>ppt_x</p:attrName>
                                        </p:attrNameLst>
                                      </p:cBhvr>
                                      <p:tavLst>
                                        <p:tav tm="0">
                                          <p:val>
                                            <p:strVal val="#ppt_x"/>
                                          </p:val>
                                        </p:tav>
                                        <p:tav tm="100000">
                                          <p:val>
                                            <p:strVal val="#ppt_x"/>
                                          </p:val>
                                        </p:tav>
                                      </p:tavLst>
                                    </p:anim>
                                    <p:anim calcmode="lin" valueType="num">
                                      <p:cBhvr>
                                        <p:cTn id="43" dur="1000" fill="hold"/>
                                        <p:tgtEl>
                                          <p:spTgt spid="3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anim calcmode="lin" valueType="num">
                                      <p:cBhvr>
                                        <p:cTn id="47" dur="1000" fill="hold"/>
                                        <p:tgtEl>
                                          <p:spTgt spid="27"/>
                                        </p:tgtEl>
                                        <p:attrNameLst>
                                          <p:attrName>ppt_x</p:attrName>
                                        </p:attrNameLst>
                                      </p:cBhvr>
                                      <p:tavLst>
                                        <p:tav tm="0">
                                          <p:val>
                                            <p:strVal val="#ppt_x"/>
                                          </p:val>
                                        </p:tav>
                                        <p:tav tm="100000">
                                          <p:val>
                                            <p:strVal val="#ppt_x"/>
                                          </p:val>
                                        </p:tav>
                                      </p:tavLst>
                                    </p:anim>
                                    <p:anim calcmode="lin" valueType="num">
                                      <p:cBhvr>
                                        <p:cTn id="48" dur="1000" fill="hold"/>
                                        <p:tgtEl>
                                          <p:spTgt spid="27"/>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anim calcmode="lin" valueType="num">
                                      <p:cBhvr>
                                        <p:cTn id="57" dur="1000" fill="hold"/>
                                        <p:tgtEl>
                                          <p:spTgt spid="25"/>
                                        </p:tgtEl>
                                        <p:attrNameLst>
                                          <p:attrName>ppt_x</p:attrName>
                                        </p:attrNameLst>
                                      </p:cBhvr>
                                      <p:tavLst>
                                        <p:tav tm="0">
                                          <p:val>
                                            <p:strVal val="#ppt_x"/>
                                          </p:val>
                                        </p:tav>
                                        <p:tav tm="100000">
                                          <p:val>
                                            <p:strVal val="#ppt_x"/>
                                          </p:val>
                                        </p:tav>
                                      </p:tavLst>
                                    </p:anim>
                                    <p:anim calcmode="lin" valueType="num">
                                      <p:cBhvr>
                                        <p:cTn id="58" dur="1000" fill="hold"/>
                                        <p:tgtEl>
                                          <p:spTgt spid="25"/>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1000"/>
                                        <p:tgtEl>
                                          <p:spTgt spid="37"/>
                                        </p:tgtEl>
                                      </p:cBhvr>
                                    </p:animEffect>
                                    <p:anim calcmode="lin" valueType="num">
                                      <p:cBhvr>
                                        <p:cTn id="62" dur="1000" fill="hold"/>
                                        <p:tgtEl>
                                          <p:spTgt spid="37"/>
                                        </p:tgtEl>
                                        <p:attrNameLst>
                                          <p:attrName>ppt_x</p:attrName>
                                        </p:attrNameLst>
                                      </p:cBhvr>
                                      <p:tavLst>
                                        <p:tav tm="0">
                                          <p:val>
                                            <p:strVal val="#ppt_x"/>
                                          </p:val>
                                        </p:tav>
                                        <p:tav tm="100000">
                                          <p:val>
                                            <p:strVal val="#ppt_x"/>
                                          </p:val>
                                        </p:tav>
                                      </p:tavLst>
                                    </p:anim>
                                    <p:anim calcmode="lin" valueType="num">
                                      <p:cBhvr>
                                        <p:cTn id="6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41" grpId="0" animBg="1"/>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62304" y="328448"/>
            <a:ext cx="11067393" cy="6201103"/>
          </a:xfrm>
          <a:prstGeom prst="rect">
            <a:avLst/>
          </a:prstGeom>
          <a:solidFill>
            <a:srgbClr val="F3E4E9"/>
          </a:solidFill>
          <a:ln w="190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n w="12700">
                <a:solidFill>
                  <a:schemeClr val="tx1"/>
                </a:solidFill>
              </a:ln>
              <a:solidFill>
                <a:srgbClr val="C00000"/>
              </a:solidFill>
            </a:endParaRPr>
          </a:p>
        </p:txBody>
      </p:sp>
      <p:sp>
        <p:nvSpPr>
          <p:cNvPr id="7" name="文本框 6"/>
          <p:cNvSpPr txBox="1"/>
          <p:nvPr/>
        </p:nvSpPr>
        <p:spPr>
          <a:xfrm>
            <a:off x="814482" y="2268586"/>
            <a:ext cx="6094070" cy="3367397"/>
          </a:xfrm>
          <a:prstGeom prst="rect">
            <a:avLst/>
          </a:prstGeom>
          <a:noFill/>
        </p:spPr>
        <p:txBody>
          <a:bodyPr wrap="square">
            <a:spAutoFit/>
          </a:bodyPr>
          <a:lstStyle/>
          <a:p>
            <a:pPr marL="285750" indent="-285750" algn="just">
              <a:lnSpc>
                <a:spcPct val="150000"/>
              </a:lnSpc>
              <a:buFont typeface="Wingdings" panose="05000000000000000000" pitchFamily="2" charset="2"/>
              <a:buChar char="p"/>
            </a:pPr>
            <a:r>
              <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手持电动工具使用没有接头的三芯（单相）或四芯（三相）橡胶软线作电源线，其长度不准超过</a:t>
            </a:r>
            <a:r>
              <a:rPr lang="en-US" altLang="zh-CN"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10</a:t>
            </a:r>
            <a:r>
              <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米；</a:t>
            </a:r>
            <a:endPar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a:p>
            <a:pPr marL="285750" indent="-285750" algn="just">
              <a:lnSpc>
                <a:spcPct val="150000"/>
              </a:lnSpc>
              <a:buFont typeface="Wingdings" panose="05000000000000000000" pitchFamily="2" charset="2"/>
              <a:buChar char="p"/>
            </a:pPr>
            <a:r>
              <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电气设备着火，应立即切断电源，并使用干粉灭火器灭火；救火时严禁将水或灭火药液喷溅在电气设备上；</a:t>
            </a:r>
            <a:endPar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a:p>
            <a:pPr marL="285750" indent="-285750" algn="just">
              <a:lnSpc>
                <a:spcPct val="150000"/>
              </a:lnSpc>
              <a:buFont typeface="Wingdings" panose="05000000000000000000" pitchFamily="2" charset="2"/>
              <a:buChar char="p"/>
            </a:pPr>
            <a:r>
              <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发现有人触电应迅速切断电源或用绝缘的工具、物件使触电者脱离电源，并进行触电急救；</a:t>
            </a:r>
            <a:endPar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a:p>
            <a:pPr marL="285750" indent="-285750" algn="just">
              <a:lnSpc>
                <a:spcPct val="150000"/>
              </a:lnSpc>
              <a:buFont typeface="Wingdings" panose="05000000000000000000" pitchFamily="2" charset="2"/>
              <a:buChar char="p"/>
            </a:pPr>
            <a:r>
              <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开关和电机附近不准存放杂物；</a:t>
            </a:r>
            <a:endPar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a:p>
            <a:pPr marL="285750" indent="-285750" algn="just">
              <a:lnSpc>
                <a:spcPct val="150000"/>
              </a:lnSpc>
              <a:buFont typeface="Wingdings" panose="05000000000000000000" pitchFamily="2" charset="2"/>
              <a:buChar char="p"/>
            </a:pPr>
            <a:r>
              <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从事高空作业必须先检查有无高压线，严防触电；</a:t>
            </a:r>
            <a:endPar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8" name="Rectangle 4"/>
          <p:cNvSpPr txBox="1">
            <a:spLocks noChangeArrowheads="1"/>
          </p:cNvSpPr>
          <p:nvPr/>
        </p:nvSpPr>
        <p:spPr>
          <a:xfrm>
            <a:off x="814482" y="1475617"/>
            <a:ext cx="3915197" cy="424732"/>
          </a:xfrm>
          <a:prstGeom prst="rect">
            <a:avLst/>
          </a:prstGeom>
          <a:solidFill>
            <a:srgbClr val="C00000"/>
          </a:solidFill>
          <a:ln>
            <a:noFill/>
          </a:ln>
        </p:spPr>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buFont typeface="Arial" panose="020B0604020202020204" pitchFamily="34" charset="0"/>
              <a:buNone/>
            </a:pPr>
            <a:r>
              <a:rPr lang="zh-CN" altLang="en-US" sz="2400" b="1"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rPr>
              <a:t>电气安全操作</a:t>
            </a:r>
            <a:endParaRPr lang="zh-CN" altLang="zh-CN" sz="2400" b="1"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9" name="文本框 8"/>
          <p:cNvSpPr txBox="1"/>
          <p:nvPr/>
        </p:nvSpPr>
        <p:spPr>
          <a:xfrm>
            <a:off x="527120" y="522605"/>
            <a:ext cx="2978080" cy="584775"/>
          </a:xfrm>
          <a:prstGeom prst="rect">
            <a:avLst/>
          </a:prstGeom>
          <a:noFill/>
        </p:spPr>
        <p:txBody>
          <a:bodyPr wrap="square">
            <a:spAutoFit/>
          </a:bodyPr>
          <a:lstStyle/>
          <a:p>
            <a:pPr algn="dist"/>
            <a:r>
              <a:rPr lang="en-US" altLang="zh-CN" sz="32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rPr>
              <a:t>04 </a:t>
            </a:r>
            <a:r>
              <a:rPr lang="zh-CN" altLang="en-US" sz="32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rPr>
              <a:t>电气安全</a:t>
            </a:r>
            <a:endParaRPr lang="zh-CN" altLang="en-US" sz="32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t="57781" r="54785"/>
          <a:stretch>
            <a:fillRect/>
          </a:stretch>
        </p:blipFill>
        <p:spPr>
          <a:xfrm>
            <a:off x="7813817" y="3857297"/>
            <a:ext cx="3815880" cy="26722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62152" y="328448"/>
            <a:ext cx="11067393" cy="6201103"/>
          </a:xfrm>
          <a:prstGeom prst="rect">
            <a:avLst/>
          </a:prstGeom>
          <a:solidFill>
            <a:srgbClr val="F3E4E9"/>
          </a:solidFill>
          <a:ln w="190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n w="12700">
                <a:solidFill>
                  <a:schemeClr val="tx1"/>
                </a:solidFill>
              </a:ln>
              <a:solidFill>
                <a:srgbClr val="C00000"/>
              </a:solidFill>
            </a:endParaRPr>
          </a:p>
        </p:txBody>
      </p:sp>
      <p:sp>
        <p:nvSpPr>
          <p:cNvPr id="35" name="矩形 34"/>
          <p:cNvSpPr/>
          <p:nvPr/>
        </p:nvSpPr>
        <p:spPr>
          <a:xfrm>
            <a:off x="5724033" y="1306505"/>
            <a:ext cx="584988" cy="533847"/>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思源黑体" panose="020B0500000000000000" pitchFamily="34" charset="-122"/>
                <a:ea typeface="思源黑体" panose="020B0500000000000000" pitchFamily="34" charset="-122"/>
                <a:sym typeface="字魂59号-创粗黑" panose="00000500000000000000" pitchFamily="2" charset="-122"/>
              </a:rPr>
              <a:t>1</a:t>
            </a:r>
            <a:endParaRPr lang="zh-CN" altLang="en-US" sz="2400" dirty="0">
              <a:solidFill>
                <a:schemeClr val="bg1"/>
              </a:solidFill>
              <a:latin typeface="思源黑体" panose="020B0500000000000000" pitchFamily="34" charset="-122"/>
              <a:ea typeface="思源黑体" panose="020B0500000000000000" pitchFamily="34" charset="-122"/>
              <a:sym typeface="字魂59号-创粗黑" panose="00000500000000000000" pitchFamily="2" charset="-122"/>
            </a:endParaRPr>
          </a:p>
        </p:txBody>
      </p:sp>
      <p:sp>
        <p:nvSpPr>
          <p:cNvPr id="36" name="矩形 35"/>
          <p:cNvSpPr/>
          <p:nvPr/>
        </p:nvSpPr>
        <p:spPr>
          <a:xfrm>
            <a:off x="5724033" y="2049799"/>
            <a:ext cx="584988" cy="533847"/>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思源黑体" panose="020B0500000000000000" pitchFamily="34" charset="-122"/>
                <a:ea typeface="思源黑体" panose="020B0500000000000000" pitchFamily="34" charset="-122"/>
                <a:sym typeface="字魂59号-创粗黑" panose="00000500000000000000" pitchFamily="2" charset="-122"/>
              </a:rPr>
              <a:t>2</a:t>
            </a:r>
            <a:endParaRPr lang="zh-CN" altLang="en-US" sz="2400" dirty="0">
              <a:solidFill>
                <a:schemeClr val="bg1"/>
              </a:solidFill>
              <a:latin typeface="思源黑体" panose="020B0500000000000000" pitchFamily="34" charset="-122"/>
              <a:ea typeface="思源黑体" panose="020B0500000000000000" pitchFamily="34" charset="-122"/>
              <a:sym typeface="字魂59号-创粗黑" panose="00000500000000000000" pitchFamily="2" charset="-122"/>
            </a:endParaRPr>
          </a:p>
        </p:txBody>
      </p:sp>
      <p:sp>
        <p:nvSpPr>
          <p:cNvPr id="37" name="矩形 36"/>
          <p:cNvSpPr/>
          <p:nvPr/>
        </p:nvSpPr>
        <p:spPr>
          <a:xfrm>
            <a:off x="5724033" y="2806449"/>
            <a:ext cx="584988" cy="533847"/>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思源黑体" panose="020B0500000000000000" pitchFamily="34" charset="-122"/>
                <a:ea typeface="思源黑体" panose="020B0500000000000000" pitchFamily="34" charset="-122"/>
                <a:sym typeface="字魂59号-创粗黑" panose="00000500000000000000" pitchFamily="2" charset="-122"/>
              </a:rPr>
              <a:t>3</a:t>
            </a:r>
            <a:endParaRPr lang="zh-CN" altLang="en-US" sz="2400" dirty="0">
              <a:solidFill>
                <a:schemeClr val="bg1"/>
              </a:solidFill>
              <a:latin typeface="思源黑体" panose="020B0500000000000000" pitchFamily="34" charset="-122"/>
              <a:ea typeface="思源黑体" panose="020B0500000000000000" pitchFamily="34" charset="-122"/>
              <a:sym typeface="字魂59号-创粗黑" panose="00000500000000000000" pitchFamily="2" charset="-122"/>
            </a:endParaRPr>
          </a:p>
        </p:txBody>
      </p:sp>
      <p:sp>
        <p:nvSpPr>
          <p:cNvPr id="38" name="矩形 37"/>
          <p:cNvSpPr/>
          <p:nvPr/>
        </p:nvSpPr>
        <p:spPr>
          <a:xfrm>
            <a:off x="5724033" y="3586801"/>
            <a:ext cx="584988" cy="533847"/>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思源黑体" panose="020B0500000000000000" pitchFamily="34" charset="-122"/>
                <a:ea typeface="思源黑体" panose="020B0500000000000000" pitchFamily="34" charset="-122"/>
                <a:sym typeface="字魂59号-创粗黑" panose="00000500000000000000" pitchFamily="2" charset="-122"/>
              </a:rPr>
              <a:t>4</a:t>
            </a:r>
            <a:endParaRPr lang="zh-CN" altLang="en-US" sz="2400" dirty="0">
              <a:solidFill>
                <a:schemeClr val="bg1"/>
              </a:solidFill>
              <a:latin typeface="思源黑体" panose="020B0500000000000000" pitchFamily="34" charset="-122"/>
              <a:ea typeface="思源黑体" panose="020B0500000000000000" pitchFamily="34" charset="-122"/>
              <a:sym typeface="字魂59号-创粗黑" panose="00000500000000000000" pitchFamily="2" charset="-122"/>
            </a:endParaRPr>
          </a:p>
        </p:txBody>
      </p:sp>
      <p:sp>
        <p:nvSpPr>
          <p:cNvPr id="39" name="文本框 38"/>
          <p:cNvSpPr txBox="1"/>
          <p:nvPr/>
        </p:nvSpPr>
        <p:spPr>
          <a:xfrm>
            <a:off x="6595284" y="1306505"/>
            <a:ext cx="4134465" cy="523220"/>
          </a:xfrm>
          <a:prstGeom prst="rect">
            <a:avLst/>
          </a:prstGeom>
          <a:noFill/>
        </p:spPr>
        <p:txBody>
          <a:bodyPr wrap="none" rtlCol="0">
            <a:spAutoFit/>
          </a:bodyPr>
          <a:lstStyle/>
          <a:p>
            <a:r>
              <a:rPr lang="zh-CN" altLang="en-US" sz="2800" b="1" dirty="0">
                <a:latin typeface="思源黑体" panose="020B0500000000000000" pitchFamily="34" charset="-122"/>
                <a:ea typeface="思源黑体" panose="020B0500000000000000" pitchFamily="34" charset="-122"/>
                <a:cs typeface="+mn-ea"/>
                <a:sym typeface="字魂59号-创粗黑" panose="00000500000000000000" pitchFamily="2" charset="-122"/>
              </a:rPr>
              <a:t>员工义务与安全生产责任</a:t>
            </a:r>
            <a:endParaRPr lang="zh-CN" altLang="en-US" sz="2800" b="1" dirty="0">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40" name="文本框 39"/>
          <p:cNvSpPr txBox="1"/>
          <p:nvPr/>
        </p:nvSpPr>
        <p:spPr>
          <a:xfrm>
            <a:off x="6595284" y="2060426"/>
            <a:ext cx="2339102" cy="523220"/>
          </a:xfrm>
          <a:prstGeom prst="rect">
            <a:avLst/>
          </a:prstGeom>
          <a:noFill/>
        </p:spPr>
        <p:txBody>
          <a:bodyPr wrap="none" rtlCol="0">
            <a:spAutoFit/>
          </a:bodyPr>
          <a:lstStyle/>
          <a:p>
            <a:r>
              <a:rPr lang="zh-CN" altLang="en-US" sz="2800" b="1" dirty="0">
                <a:latin typeface="思源黑体" panose="020B0500000000000000" pitchFamily="34" charset="-122"/>
                <a:ea typeface="思源黑体" panose="020B0500000000000000" pitchFamily="34" charset="-122"/>
                <a:cs typeface="+mn-ea"/>
                <a:sym typeface="字魂59号-创粗黑" panose="00000500000000000000" pitchFamily="2" charset="-122"/>
              </a:rPr>
              <a:t>机械安全操作</a:t>
            </a:r>
            <a:endParaRPr lang="zh-CN" altLang="en-US" sz="2800" b="1" dirty="0">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41" name="文本框 40"/>
          <p:cNvSpPr txBox="1"/>
          <p:nvPr/>
        </p:nvSpPr>
        <p:spPr>
          <a:xfrm>
            <a:off x="6595284" y="2816869"/>
            <a:ext cx="1620957" cy="523220"/>
          </a:xfrm>
          <a:prstGeom prst="rect">
            <a:avLst/>
          </a:prstGeom>
          <a:noFill/>
        </p:spPr>
        <p:txBody>
          <a:bodyPr wrap="none" rtlCol="0">
            <a:spAutoFit/>
          </a:bodyPr>
          <a:lstStyle/>
          <a:p>
            <a:r>
              <a:rPr lang="zh-CN" altLang="en-US" sz="2800" b="1" dirty="0">
                <a:latin typeface="思源黑体" panose="020B0500000000000000" pitchFamily="34" charset="-122"/>
                <a:ea typeface="思源黑体" panose="020B0500000000000000" pitchFamily="34" charset="-122"/>
                <a:cs typeface="+mn-ea"/>
                <a:sym typeface="字魂59号-创粗黑" panose="00000500000000000000" pitchFamily="2" charset="-122"/>
              </a:rPr>
              <a:t>消防安全</a:t>
            </a:r>
            <a:endParaRPr lang="zh-CN" altLang="en-US" sz="2800" b="1" dirty="0">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42" name="文本框 41"/>
          <p:cNvSpPr txBox="1"/>
          <p:nvPr/>
        </p:nvSpPr>
        <p:spPr>
          <a:xfrm>
            <a:off x="6590061" y="3592114"/>
            <a:ext cx="2339102" cy="523220"/>
          </a:xfrm>
          <a:prstGeom prst="rect">
            <a:avLst/>
          </a:prstGeom>
          <a:noFill/>
        </p:spPr>
        <p:txBody>
          <a:bodyPr wrap="none" rtlCol="0">
            <a:spAutoFit/>
          </a:bodyPr>
          <a:lstStyle/>
          <a:p>
            <a:r>
              <a:rPr lang="zh-CN" altLang="en-US" sz="2800" b="1" dirty="0">
                <a:latin typeface="思源黑体" panose="020B0500000000000000" pitchFamily="34" charset="-122"/>
                <a:ea typeface="思源黑体" panose="020B0500000000000000" pitchFamily="34" charset="-122"/>
                <a:cs typeface="+mn-ea"/>
                <a:sym typeface="字魂59号-创粗黑" panose="00000500000000000000" pitchFamily="2" charset="-122"/>
              </a:rPr>
              <a:t>电气安全操作</a:t>
            </a:r>
            <a:endParaRPr lang="zh-CN" altLang="en-US" sz="2800" b="1" dirty="0">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43" name="文本框 42"/>
          <p:cNvSpPr txBox="1"/>
          <p:nvPr/>
        </p:nvSpPr>
        <p:spPr>
          <a:xfrm>
            <a:off x="1308188" y="1598761"/>
            <a:ext cx="3978782" cy="923330"/>
          </a:xfrm>
          <a:prstGeom prst="rect">
            <a:avLst/>
          </a:prstGeom>
          <a:noFill/>
        </p:spPr>
        <p:txBody>
          <a:bodyPr wrap="none" rtlCol="0">
            <a:spAutoFit/>
          </a:bodyPr>
          <a:lstStyle/>
          <a:p>
            <a:r>
              <a:rPr lang="zh-CN" altLang="en-US" sz="5400" spc="300" dirty="0">
                <a:solidFill>
                  <a:schemeClr val="tx1">
                    <a:lumMod val="85000"/>
                    <a:lumOff val="15000"/>
                  </a:schemeClr>
                </a:solidFill>
                <a:latin typeface="思源黑体" panose="020B0500000000000000" pitchFamily="34" charset="-122"/>
                <a:ea typeface="思源黑体" panose="020B0500000000000000" pitchFamily="34" charset="-122"/>
                <a:sym typeface="字魂59号-创粗黑" panose="00000500000000000000" pitchFamily="2" charset="-122"/>
              </a:rPr>
              <a:t>目录</a:t>
            </a:r>
            <a:r>
              <a:rPr lang="en-US" altLang="zh-CN" sz="4000" spc="300" dirty="0">
                <a:solidFill>
                  <a:schemeClr val="tx1">
                    <a:lumMod val="85000"/>
                    <a:lumOff val="15000"/>
                  </a:schemeClr>
                </a:solidFill>
                <a:latin typeface="思源黑体" panose="020B0500000000000000" pitchFamily="34" charset="-122"/>
                <a:ea typeface="思源黑体" panose="020B0500000000000000" pitchFamily="34" charset="-122"/>
                <a:sym typeface="字魂59号-创粗黑" panose="00000500000000000000" pitchFamily="2" charset="-122"/>
              </a:rPr>
              <a:t>/</a:t>
            </a:r>
            <a:r>
              <a:rPr lang="en-US" altLang="zh-CN" sz="3200" spc="300" dirty="0">
                <a:solidFill>
                  <a:schemeClr val="tx1">
                    <a:lumMod val="85000"/>
                    <a:lumOff val="15000"/>
                  </a:schemeClr>
                </a:solidFill>
                <a:latin typeface="思源黑体" panose="020B0500000000000000" pitchFamily="34" charset="-122"/>
                <a:ea typeface="思源黑体" panose="020B0500000000000000" pitchFamily="34" charset="-122"/>
                <a:sym typeface="字魂59号-创粗黑" panose="00000500000000000000" pitchFamily="2" charset="-122"/>
              </a:rPr>
              <a:t>Contents</a:t>
            </a:r>
            <a:endParaRPr lang="zh-CN" altLang="en-US" sz="4000" spc="300" dirty="0">
              <a:solidFill>
                <a:schemeClr val="tx1">
                  <a:lumMod val="85000"/>
                  <a:lumOff val="15000"/>
                </a:schemeClr>
              </a:solidFill>
              <a:latin typeface="思源黑体" panose="020B0500000000000000" pitchFamily="34" charset="-122"/>
              <a:ea typeface="思源黑体" panose="020B0500000000000000" pitchFamily="34" charset="-122"/>
              <a:sym typeface="字魂59号-创粗黑" panose="00000500000000000000" pitchFamily="2" charset="-122"/>
            </a:endParaRPr>
          </a:p>
        </p:txBody>
      </p:sp>
      <p:sp>
        <p:nvSpPr>
          <p:cNvPr id="44" name="矩形 43"/>
          <p:cNvSpPr/>
          <p:nvPr/>
        </p:nvSpPr>
        <p:spPr>
          <a:xfrm>
            <a:off x="5718810" y="4388802"/>
            <a:ext cx="584988" cy="533847"/>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思源黑体" panose="020B0500000000000000" pitchFamily="34" charset="-122"/>
                <a:ea typeface="思源黑体" panose="020B0500000000000000" pitchFamily="34" charset="-122"/>
                <a:sym typeface="字魂59号-创粗黑" panose="00000500000000000000" pitchFamily="2" charset="-122"/>
              </a:rPr>
              <a:t>5</a:t>
            </a:r>
            <a:endParaRPr lang="zh-CN" altLang="en-US" sz="2400" dirty="0">
              <a:solidFill>
                <a:schemeClr val="bg1"/>
              </a:solidFill>
              <a:latin typeface="思源黑体" panose="020B0500000000000000" pitchFamily="34" charset="-122"/>
              <a:ea typeface="思源黑体" panose="020B0500000000000000" pitchFamily="34" charset="-122"/>
              <a:sym typeface="字魂59号-创粗黑" panose="00000500000000000000" pitchFamily="2" charset="-122"/>
            </a:endParaRPr>
          </a:p>
        </p:txBody>
      </p:sp>
      <p:sp>
        <p:nvSpPr>
          <p:cNvPr id="45" name="矩形 44"/>
          <p:cNvSpPr/>
          <p:nvPr/>
        </p:nvSpPr>
        <p:spPr>
          <a:xfrm>
            <a:off x="5718810" y="5169154"/>
            <a:ext cx="584988" cy="533847"/>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思源黑体" panose="020B0500000000000000" pitchFamily="34" charset="-122"/>
                <a:ea typeface="思源黑体" panose="020B0500000000000000" pitchFamily="34" charset="-122"/>
                <a:sym typeface="字魂59号-创粗黑" panose="00000500000000000000" pitchFamily="2" charset="-122"/>
              </a:rPr>
              <a:t>6</a:t>
            </a:r>
            <a:endParaRPr lang="zh-CN" altLang="en-US" sz="2400" dirty="0">
              <a:solidFill>
                <a:schemeClr val="bg1"/>
              </a:solidFill>
              <a:latin typeface="思源黑体" panose="020B0500000000000000" pitchFamily="34" charset="-122"/>
              <a:ea typeface="思源黑体" panose="020B0500000000000000" pitchFamily="34" charset="-122"/>
              <a:sym typeface="字魂59号-创粗黑" panose="00000500000000000000" pitchFamily="2" charset="-122"/>
            </a:endParaRPr>
          </a:p>
        </p:txBody>
      </p:sp>
      <p:sp>
        <p:nvSpPr>
          <p:cNvPr id="46" name="文本框 45"/>
          <p:cNvSpPr txBox="1"/>
          <p:nvPr/>
        </p:nvSpPr>
        <p:spPr>
          <a:xfrm>
            <a:off x="6590061" y="4399222"/>
            <a:ext cx="3057247" cy="523220"/>
          </a:xfrm>
          <a:prstGeom prst="rect">
            <a:avLst/>
          </a:prstGeom>
          <a:noFill/>
        </p:spPr>
        <p:txBody>
          <a:bodyPr wrap="none" rtlCol="0">
            <a:spAutoFit/>
          </a:bodyPr>
          <a:lstStyle/>
          <a:p>
            <a:r>
              <a:rPr lang="zh-CN" altLang="en-US" sz="2800" b="1" dirty="0">
                <a:latin typeface="思源黑体" panose="020B0500000000000000" pitchFamily="34" charset="-122"/>
                <a:ea typeface="思源黑体" panose="020B0500000000000000" pitchFamily="34" charset="-122"/>
                <a:cs typeface="+mn-ea"/>
                <a:sym typeface="字魂59号-创粗黑" panose="00000500000000000000" pitchFamily="2" charset="-122"/>
              </a:rPr>
              <a:t>登高操作安全作业</a:t>
            </a:r>
            <a:endParaRPr lang="zh-CN" altLang="en-US" sz="2800" b="1" dirty="0">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47" name="文本框 46"/>
          <p:cNvSpPr txBox="1"/>
          <p:nvPr/>
        </p:nvSpPr>
        <p:spPr>
          <a:xfrm>
            <a:off x="6584838" y="5174467"/>
            <a:ext cx="4134465" cy="523220"/>
          </a:xfrm>
          <a:prstGeom prst="rect">
            <a:avLst/>
          </a:prstGeom>
          <a:noFill/>
        </p:spPr>
        <p:txBody>
          <a:bodyPr wrap="none" rtlCol="0">
            <a:spAutoFit/>
          </a:bodyPr>
          <a:lstStyle/>
          <a:p>
            <a:r>
              <a:rPr lang="zh-CN" altLang="en-US" sz="2800" b="1" dirty="0">
                <a:latin typeface="思源黑体" panose="020B0500000000000000" pitchFamily="34" charset="-122"/>
                <a:ea typeface="思源黑体" panose="020B0500000000000000" pitchFamily="34" charset="-122"/>
                <a:cs typeface="+mn-ea"/>
                <a:sym typeface="字魂59号-创粗黑" panose="00000500000000000000" pitchFamily="2" charset="-122"/>
              </a:rPr>
              <a:t>危险化学品使用注意事项</a:t>
            </a:r>
            <a:endParaRPr lang="zh-CN" altLang="en-US" sz="2800" b="1" dirty="0">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t="57781" r="54785"/>
          <a:stretch>
            <a:fillRect/>
          </a:stretch>
        </p:blipFill>
        <p:spPr>
          <a:xfrm>
            <a:off x="1230346" y="2802327"/>
            <a:ext cx="4134465" cy="28953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1000"/>
                                        <p:tgtEl>
                                          <p:spTgt spid="43"/>
                                        </p:tgtEl>
                                      </p:cBhvr>
                                    </p:animEffect>
                                    <p:anim calcmode="lin" valueType="num">
                                      <p:cBhvr>
                                        <p:cTn id="14" dur="1000" fill="hold"/>
                                        <p:tgtEl>
                                          <p:spTgt spid="43"/>
                                        </p:tgtEl>
                                        <p:attrNameLst>
                                          <p:attrName>ppt_x</p:attrName>
                                        </p:attrNameLst>
                                      </p:cBhvr>
                                      <p:tavLst>
                                        <p:tav tm="0">
                                          <p:val>
                                            <p:strVal val="#ppt_x"/>
                                          </p:val>
                                        </p:tav>
                                        <p:tav tm="100000">
                                          <p:val>
                                            <p:strVal val="#ppt_x"/>
                                          </p:val>
                                        </p:tav>
                                      </p:tavLst>
                                    </p:anim>
                                    <p:anim calcmode="lin" valueType="num">
                                      <p:cBhvr>
                                        <p:cTn id="15" dur="1000" fill="hold"/>
                                        <p:tgtEl>
                                          <p:spTgt spid="4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1000"/>
                                        <p:tgtEl>
                                          <p:spTgt spid="35"/>
                                        </p:tgtEl>
                                      </p:cBhvr>
                                    </p:animEffect>
                                    <p:anim calcmode="lin" valueType="num">
                                      <p:cBhvr>
                                        <p:cTn id="26" dur="1000" fill="hold"/>
                                        <p:tgtEl>
                                          <p:spTgt spid="35"/>
                                        </p:tgtEl>
                                        <p:attrNameLst>
                                          <p:attrName>ppt_x</p:attrName>
                                        </p:attrNameLst>
                                      </p:cBhvr>
                                      <p:tavLst>
                                        <p:tav tm="0">
                                          <p:val>
                                            <p:strVal val="#ppt_x"/>
                                          </p:val>
                                        </p:tav>
                                        <p:tav tm="100000">
                                          <p:val>
                                            <p:strVal val="#ppt_x"/>
                                          </p:val>
                                        </p:tav>
                                      </p:tavLst>
                                    </p:anim>
                                    <p:anim calcmode="lin" valueType="num">
                                      <p:cBhvr>
                                        <p:cTn id="27" dur="1000" fill="hold"/>
                                        <p:tgtEl>
                                          <p:spTgt spid="3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0"/>
                                        <p:tgtEl>
                                          <p:spTgt spid="37"/>
                                        </p:tgtEl>
                                      </p:cBhvr>
                                    </p:animEffect>
                                    <p:anim calcmode="lin" valueType="num">
                                      <p:cBhvr>
                                        <p:cTn id="44" dur="1000" fill="hold"/>
                                        <p:tgtEl>
                                          <p:spTgt spid="37"/>
                                        </p:tgtEl>
                                        <p:attrNameLst>
                                          <p:attrName>ppt_x</p:attrName>
                                        </p:attrNameLst>
                                      </p:cBhvr>
                                      <p:tavLst>
                                        <p:tav tm="0">
                                          <p:val>
                                            <p:strVal val="#ppt_x"/>
                                          </p:val>
                                        </p:tav>
                                        <p:tav tm="100000">
                                          <p:val>
                                            <p:strVal val="#ppt_x"/>
                                          </p:val>
                                        </p:tav>
                                      </p:tavLst>
                                    </p:anim>
                                    <p:anim calcmode="lin" valueType="num">
                                      <p:cBhvr>
                                        <p:cTn id="45" dur="1000" fill="hold"/>
                                        <p:tgtEl>
                                          <p:spTgt spid="37"/>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1000"/>
                                        <p:tgtEl>
                                          <p:spTgt spid="41"/>
                                        </p:tgtEl>
                                      </p:cBhvr>
                                    </p:animEffect>
                                    <p:anim calcmode="lin" valueType="num">
                                      <p:cBhvr>
                                        <p:cTn id="50" dur="1000" fill="hold"/>
                                        <p:tgtEl>
                                          <p:spTgt spid="41"/>
                                        </p:tgtEl>
                                        <p:attrNameLst>
                                          <p:attrName>ppt_x</p:attrName>
                                        </p:attrNameLst>
                                      </p:cBhvr>
                                      <p:tavLst>
                                        <p:tav tm="0">
                                          <p:val>
                                            <p:strVal val="#ppt_x"/>
                                          </p:val>
                                        </p:tav>
                                        <p:tav tm="100000">
                                          <p:val>
                                            <p:strVal val="#ppt_x"/>
                                          </p:val>
                                        </p:tav>
                                      </p:tavLst>
                                    </p:anim>
                                    <p:anim calcmode="lin" valueType="num">
                                      <p:cBhvr>
                                        <p:cTn id="51" dur="1000" fill="hold"/>
                                        <p:tgtEl>
                                          <p:spTgt spid="41"/>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1000"/>
                                        <p:tgtEl>
                                          <p:spTgt spid="42"/>
                                        </p:tgtEl>
                                      </p:cBhvr>
                                    </p:animEffect>
                                    <p:anim calcmode="lin" valueType="num">
                                      <p:cBhvr>
                                        <p:cTn id="62" dur="1000" fill="hold"/>
                                        <p:tgtEl>
                                          <p:spTgt spid="42"/>
                                        </p:tgtEl>
                                        <p:attrNameLst>
                                          <p:attrName>ppt_x</p:attrName>
                                        </p:attrNameLst>
                                      </p:cBhvr>
                                      <p:tavLst>
                                        <p:tav tm="0">
                                          <p:val>
                                            <p:strVal val="#ppt_x"/>
                                          </p:val>
                                        </p:tav>
                                        <p:tav tm="100000">
                                          <p:val>
                                            <p:strVal val="#ppt_x"/>
                                          </p:val>
                                        </p:tav>
                                      </p:tavLst>
                                    </p:anim>
                                    <p:anim calcmode="lin" valueType="num">
                                      <p:cBhvr>
                                        <p:cTn id="63" dur="1000" fill="hold"/>
                                        <p:tgtEl>
                                          <p:spTgt spid="42"/>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1000"/>
                                        <p:tgtEl>
                                          <p:spTgt spid="44"/>
                                        </p:tgtEl>
                                      </p:cBhvr>
                                    </p:animEffect>
                                    <p:anim calcmode="lin" valueType="num">
                                      <p:cBhvr>
                                        <p:cTn id="68" dur="1000" fill="hold"/>
                                        <p:tgtEl>
                                          <p:spTgt spid="44"/>
                                        </p:tgtEl>
                                        <p:attrNameLst>
                                          <p:attrName>ppt_x</p:attrName>
                                        </p:attrNameLst>
                                      </p:cBhvr>
                                      <p:tavLst>
                                        <p:tav tm="0">
                                          <p:val>
                                            <p:strVal val="#ppt_x"/>
                                          </p:val>
                                        </p:tav>
                                        <p:tav tm="100000">
                                          <p:val>
                                            <p:strVal val="#ppt_x"/>
                                          </p:val>
                                        </p:tav>
                                      </p:tavLst>
                                    </p:anim>
                                    <p:anim calcmode="lin" valueType="num">
                                      <p:cBhvr>
                                        <p:cTn id="69" dur="1000" fill="hold"/>
                                        <p:tgtEl>
                                          <p:spTgt spid="44"/>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grpId="0"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fade">
                                      <p:cBhvr>
                                        <p:cTn id="73" dur="1000"/>
                                        <p:tgtEl>
                                          <p:spTgt spid="46"/>
                                        </p:tgtEl>
                                      </p:cBhvr>
                                    </p:animEffect>
                                    <p:anim calcmode="lin" valueType="num">
                                      <p:cBhvr>
                                        <p:cTn id="74" dur="1000" fill="hold"/>
                                        <p:tgtEl>
                                          <p:spTgt spid="46"/>
                                        </p:tgtEl>
                                        <p:attrNameLst>
                                          <p:attrName>ppt_x</p:attrName>
                                        </p:attrNameLst>
                                      </p:cBhvr>
                                      <p:tavLst>
                                        <p:tav tm="0">
                                          <p:val>
                                            <p:strVal val="#ppt_x"/>
                                          </p:val>
                                        </p:tav>
                                        <p:tav tm="100000">
                                          <p:val>
                                            <p:strVal val="#ppt_x"/>
                                          </p:val>
                                        </p:tav>
                                      </p:tavLst>
                                    </p:anim>
                                    <p:anim calcmode="lin" valueType="num">
                                      <p:cBhvr>
                                        <p:cTn id="75" dur="1000" fill="hold"/>
                                        <p:tgtEl>
                                          <p:spTgt spid="46"/>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2" presetClass="entr" presetSubtype="0"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fade">
                                      <p:cBhvr>
                                        <p:cTn id="79" dur="1000"/>
                                        <p:tgtEl>
                                          <p:spTgt spid="45"/>
                                        </p:tgtEl>
                                      </p:cBhvr>
                                    </p:animEffect>
                                    <p:anim calcmode="lin" valueType="num">
                                      <p:cBhvr>
                                        <p:cTn id="80" dur="1000" fill="hold"/>
                                        <p:tgtEl>
                                          <p:spTgt spid="45"/>
                                        </p:tgtEl>
                                        <p:attrNameLst>
                                          <p:attrName>ppt_x</p:attrName>
                                        </p:attrNameLst>
                                      </p:cBhvr>
                                      <p:tavLst>
                                        <p:tav tm="0">
                                          <p:val>
                                            <p:strVal val="#ppt_x"/>
                                          </p:val>
                                        </p:tav>
                                        <p:tav tm="100000">
                                          <p:val>
                                            <p:strVal val="#ppt_x"/>
                                          </p:val>
                                        </p:tav>
                                      </p:tavLst>
                                    </p:anim>
                                    <p:anim calcmode="lin" valueType="num">
                                      <p:cBhvr>
                                        <p:cTn id="81" dur="1000" fill="hold"/>
                                        <p:tgtEl>
                                          <p:spTgt spid="45"/>
                                        </p:tgtEl>
                                        <p:attrNameLst>
                                          <p:attrName>ppt_y</p:attrName>
                                        </p:attrNameLst>
                                      </p:cBhvr>
                                      <p:tavLst>
                                        <p:tav tm="0">
                                          <p:val>
                                            <p:strVal val="#ppt_y+.1"/>
                                          </p:val>
                                        </p:tav>
                                        <p:tav tm="100000">
                                          <p:val>
                                            <p:strVal val="#ppt_y"/>
                                          </p:val>
                                        </p:tav>
                                      </p:tavLst>
                                    </p:anim>
                                  </p:childTnLst>
                                </p:cTn>
                              </p:par>
                            </p:childTnLst>
                          </p:cTn>
                        </p:par>
                        <p:par>
                          <p:cTn id="82" fill="hold">
                            <p:stCondLst>
                              <p:cond delay="13000"/>
                            </p:stCondLst>
                            <p:childTnLst>
                              <p:par>
                                <p:cTn id="83" presetID="42" presetClass="entr" presetSubtype="0" fill="hold" grpId="0" nodeType="after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fade">
                                      <p:cBhvr>
                                        <p:cTn id="85" dur="1000"/>
                                        <p:tgtEl>
                                          <p:spTgt spid="47"/>
                                        </p:tgtEl>
                                      </p:cBhvr>
                                    </p:animEffect>
                                    <p:anim calcmode="lin" valueType="num">
                                      <p:cBhvr>
                                        <p:cTn id="86" dur="1000" fill="hold"/>
                                        <p:tgtEl>
                                          <p:spTgt spid="47"/>
                                        </p:tgtEl>
                                        <p:attrNameLst>
                                          <p:attrName>ppt_x</p:attrName>
                                        </p:attrNameLst>
                                      </p:cBhvr>
                                      <p:tavLst>
                                        <p:tav tm="0">
                                          <p:val>
                                            <p:strVal val="#ppt_x"/>
                                          </p:val>
                                        </p:tav>
                                        <p:tav tm="100000">
                                          <p:val>
                                            <p:strVal val="#ppt_x"/>
                                          </p:val>
                                        </p:tav>
                                      </p:tavLst>
                                    </p:anim>
                                    <p:anim calcmode="lin" valueType="num">
                                      <p:cBhvr>
                                        <p:cTn id="87"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p:bldP spid="40" grpId="0"/>
      <p:bldP spid="41" grpId="0"/>
      <p:bldP spid="42" grpId="0"/>
      <p:bldP spid="43" grpId="0"/>
      <p:bldP spid="44" grpId="0" animBg="1"/>
      <p:bldP spid="45" grpId="0" animBg="1"/>
      <p:bldP spid="46"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4268436" y="1856939"/>
            <a:ext cx="3655127" cy="2123658"/>
          </a:xfrm>
          <a:prstGeom prst="rect">
            <a:avLst/>
          </a:prstGeom>
          <a:noFill/>
        </p:spPr>
        <p:txBody>
          <a:bodyPr wrap="square" rtlCol="0">
            <a:spAutoFit/>
          </a:bodyPr>
          <a:lstStyle/>
          <a:p>
            <a:pPr algn="dist"/>
            <a:r>
              <a:rPr lang="zh-CN" altLang="en-US" sz="6600" b="1"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rPr>
              <a:t>登高操作</a:t>
            </a:r>
            <a:endParaRPr lang="en-US" altLang="zh-CN" sz="6600" b="1"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a:p>
            <a:pPr algn="dist"/>
            <a:r>
              <a:rPr lang="zh-CN" altLang="en-US" sz="6600" b="1"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rPr>
              <a:t>安全作业</a:t>
            </a:r>
            <a:endParaRPr lang="zh-CN" altLang="en-US" sz="6600" b="1"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grpSp>
        <p:nvGrpSpPr>
          <p:cNvPr id="14" name="组合 13"/>
          <p:cNvGrpSpPr/>
          <p:nvPr/>
        </p:nvGrpSpPr>
        <p:grpSpPr>
          <a:xfrm>
            <a:off x="3254416" y="735034"/>
            <a:ext cx="5553253" cy="936054"/>
            <a:chOff x="1435262" y="2650330"/>
            <a:chExt cx="5553253" cy="936054"/>
          </a:xfrm>
        </p:grpSpPr>
        <p:sp>
          <p:nvSpPr>
            <p:cNvPr id="15" name="文本框 14"/>
            <p:cNvSpPr txBox="1"/>
            <p:nvPr/>
          </p:nvSpPr>
          <p:spPr>
            <a:xfrm>
              <a:off x="1435262" y="2650330"/>
              <a:ext cx="5553253" cy="923330"/>
            </a:xfrm>
            <a:prstGeom prst="rect">
              <a:avLst/>
            </a:prstGeom>
            <a:noFill/>
          </p:spPr>
          <p:txBody>
            <a:bodyPr wrap="square" rtlCol="0">
              <a:spAutoFit/>
            </a:bodyPr>
            <a:lstStyle/>
            <a:p>
              <a:pPr algn="ctr"/>
              <a:r>
                <a:rPr lang="zh-CN" altLang="en-US" sz="5400" spc="300" dirty="0">
                  <a:solidFill>
                    <a:schemeClr val="tx1">
                      <a:lumMod val="85000"/>
                      <a:lumOff val="15000"/>
                    </a:schemeClr>
                  </a:solidFill>
                  <a:latin typeface="思源黑体" panose="020B0500000000000000" pitchFamily="34" charset="-122"/>
                  <a:ea typeface="思源黑体" panose="020B0500000000000000" pitchFamily="34" charset="-122"/>
                  <a:sym typeface="字魂59号-创粗黑" panose="00000500000000000000" pitchFamily="2" charset="-122"/>
                </a:rPr>
                <a:t>第五章节</a:t>
              </a:r>
              <a:endParaRPr lang="zh-CN" altLang="en-US" sz="5400" spc="300" dirty="0">
                <a:solidFill>
                  <a:schemeClr val="tx1">
                    <a:lumMod val="85000"/>
                    <a:lumOff val="15000"/>
                  </a:schemeClr>
                </a:solidFill>
                <a:latin typeface="思源黑体" panose="020B0500000000000000" pitchFamily="34" charset="-122"/>
                <a:ea typeface="思源黑体" panose="020B0500000000000000" pitchFamily="34" charset="-122"/>
                <a:sym typeface="字魂59号-创粗黑" panose="00000500000000000000" pitchFamily="2" charset="-122"/>
              </a:endParaRPr>
            </a:p>
          </p:txBody>
        </p:sp>
        <p:cxnSp>
          <p:nvCxnSpPr>
            <p:cNvPr id="16" name="直接连接符 15"/>
            <p:cNvCxnSpPr/>
            <p:nvPr/>
          </p:nvCxnSpPr>
          <p:spPr>
            <a:xfrm flipV="1">
              <a:off x="2563793" y="3573660"/>
              <a:ext cx="3205522" cy="12724"/>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62304" y="328448"/>
            <a:ext cx="11067393" cy="6201103"/>
          </a:xfrm>
          <a:prstGeom prst="rect">
            <a:avLst/>
          </a:prstGeom>
          <a:solidFill>
            <a:srgbClr val="F3E4E9"/>
          </a:solidFill>
          <a:ln w="190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n w="12700">
                <a:solidFill>
                  <a:schemeClr val="tx1"/>
                </a:solidFill>
              </a:ln>
              <a:solidFill>
                <a:srgbClr val="C00000"/>
              </a:solidFill>
            </a:endParaRPr>
          </a:p>
        </p:txBody>
      </p:sp>
      <p:sp>
        <p:nvSpPr>
          <p:cNvPr id="7" name="Rectangle 2"/>
          <p:cNvSpPr txBox="1">
            <a:spLocks noChangeArrowheads="1"/>
          </p:cNvSpPr>
          <p:nvPr/>
        </p:nvSpPr>
        <p:spPr>
          <a:xfrm>
            <a:off x="1149641" y="1301537"/>
            <a:ext cx="3769215" cy="556141"/>
          </a:xfrm>
          <a:prstGeom prst="rect">
            <a:avLst/>
          </a:prstGeom>
          <a:solidFill>
            <a:srgbClr val="C00000"/>
          </a:solidFill>
          <a:ln>
            <a:solidFill>
              <a:srgbClr val="C0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spc="300" dirty="0">
                <a:solidFill>
                  <a:schemeClr val="bg1"/>
                </a:solidFill>
                <a:latin typeface="思源黑体" panose="020B0500000000000000" pitchFamily="34" charset="-122"/>
                <a:ea typeface="思源黑体" panose="020B0500000000000000" pitchFamily="34" charset="-122"/>
                <a:sym typeface="字魂59号-创粗黑" panose="00000500000000000000" pitchFamily="2" charset="-122"/>
              </a:rPr>
              <a:t>登高操作安全作业</a:t>
            </a:r>
            <a:endParaRPr lang="zh-CN" altLang="en-US" sz="3200" b="1" spc="300" dirty="0">
              <a:solidFill>
                <a:schemeClr val="bg1"/>
              </a:solidFill>
              <a:latin typeface="思源黑体" panose="020B0500000000000000" pitchFamily="34" charset="-122"/>
              <a:ea typeface="思源黑体" panose="020B0500000000000000" pitchFamily="34" charset="-122"/>
              <a:sym typeface="字魂59号-创粗黑" panose="00000500000000000000" pitchFamily="2" charset="-122"/>
            </a:endParaRPr>
          </a:p>
        </p:txBody>
      </p:sp>
      <p:sp>
        <p:nvSpPr>
          <p:cNvPr id="10" name="文本框 9"/>
          <p:cNvSpPr txBox="1"/>
          <p:nvPr/>
        </p:nvSpPr>
        <p:spPr>
          <a:xfrm>
            <a:off x="1044866" y="2113363"/>
            <a:ext cx="8656181" cy="3774110"/>
          </a:xfrm>
          <a:prstGeom prst="rect">
            <a:avLst/>
          </a:prstGeom>
          <a:noFill/>
        </p:spPr>
        <p:txBody>
          <a:bodyPr wrap="square">
            <a:spAutoFit/>
          </a:bodyPr>
          <a:lstStyle/>
          <a:p>
            <a:pPr marL="0" indent="0">
              <a:lnSpc>
                <a:spcPct val="150000"/>
              </a:lnSpc>
              <a:buNone/>
            </a:pPr>
            <a:r>
              <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不懂登高安全常识的人不准登高。登高作业必须采取安全措施。确认安全时才能工作；</a:t>
            </a:r>
            <a:endPar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a:p>
            <a:pPr marL="0" indent="0">
              <a:lnSpc>
                <a:spcPct val="150000"/>
              </a:lnSpc>
              <a:buNone/>
            </a:pPr>
            <a:r>
              <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不宜进行登高作业的人员不准登高作业；</a:t>
            </a:r>
            <a:endPar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a:p>
            <a:pPr marL="0" indent="0">
              <a:lnSpc>
                <a:spcPct val="150000"/>
              </a:lnSpc>
              <a:buNone/>
            </a:pPr>
            <a:r>
              <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不准使用存在缺陷的登高工具；</a:t>
            </a:r>
            <a:endPar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a:p>
            <a:pPr marL="0" indent="0">
              <a:lnSpc>
                <a:spcPct val="150000"/>
              </a:lnSpc>
              <a:buNone/>
            </a:pPr>
            <a:r>
              <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单梯与地面的夹角为</a:t>
            </a:r>
            <a:r>
              <a:rPr lang="en-US" altLang="zh-CN"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60</a:t>
            </a:r>
            <a:r>
              <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度左右，地面光滑时，必须有防滑装置；</a:t>
            </a:r>
            <a:endPar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a:p>
            <a:pPr marL="0" indent="0">
              <a:lnSpc>
                <a:spcPct val="150000"/>
              </a:lnSpc>
              <a:buNone/>
            </a:pPr>
            <a:r>
              <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梯子顶端要牢固，并采取相应的防护措施，禁止在不牢靠的物体上搭放梯子；</a:t>
            </a:r>
            <a:endPar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a:p>
            <a:pPr marL="0" indent="0">
              <a:lnSpc>
                <a:spcPct val="150000"/>
              </a:lnSpc>
              <a:buNone/>
            </a:pPr>
            <a:r>
              <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登高作业禁止用抛、掷等办法传递工具、材料等；</a:t>
            </a:r>
            <a:endPar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a:p>
            <a:pPr marL="0" indent="0">
              <a:lnSpc>
                <a:spcPct val="150000"/>
              </a:lnSpc>
              <a:buNone/>
            </a:pPr>
            <a:r>
              <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梯子上有人禁止挪动梯子；</a:t>
            </a:r>
            <a:endPar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a:p>
            <a:pPr marL="0" indent="0">
              <a:lnSpc>
                <a:spcPct val="150000"/>
              </a:lnSpc>
              <a:buNone/>
            </a:pPr>
            <a:r>
              <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上下梯不要手提工具、材料等，并要面里背外循级上下，禁止两同时登梯；</a:t>
            </a:r>
            <a:endPar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a:p>
            <a:pPr marL="0" indent="0">
              <a:lnSpc>
                <a:spcPct val="150000"/>
              </a:lnSpc>
              <a:buNone/>
            </a:pPr>
            <a:r>
              <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登高工作时应避开架空电线，若达不到安全距离时，必须采取安全措施；</a:t>
            </a:r>
            <a:endPar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11" name="文本框 10"/>
          <p:cNvSpPr txBox="1"/>
          <p:nvPr/>
        </p:nvSpPr>
        <p:spPr>
          <a:xfrm>
            <a:off x="527120" y="522605"/>
            <a:ext cx="4235380" cy="584775"/>
          </a:xfrm>
          <a:prstGeom prst="rect">
            <a:avLst/>
          </a:prstGeom>
          <a:noFill/>
        </p:spPr>
        <p:txBody>
          <a:bodyPr wrap="square">
            <a:spAutoFit/>
          </a:bodyPr>
          <a:lstStyle/>
          <a:p>
            <a:pPr algn="dist"/>
            <a:r>
              <a:rPr lang="en-US" altLang="zh-CN" sz="3200" b="1"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rPr>
              <a:t>05 </a:t>
            </a:r>
            <a:r>
              <a:rPr lang="zh-CN" altLang="en-US" sz="3200" b="1"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rPr>
              <a:t>登高操作安全作业</a:t>
            </a:r>
            <a:endParaRPr lang="zh-CN" altLang="en-US" sz="3200" b="1"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2955584" y="2172250"/>
            <a:ext cx="6280832" cy="1938992"/>
          </a:xfrm>
          <a:prstGeom prst="rect">
            <a:avLst/>
          </a:prstGeom>
          <a:noFill/>
        </p:spPr>
        <p:txBody>
          <a:bodyPr wrap="square" rtlCol="0">
            <a:spAutoFit/>
          </a:bodyPr>
          <a:lstStyle/>
          <a:p>
            <a:pPr algn="ctr"/>
            <a:r>
              <a:rPr lang="zh-CN" altLang="en-US" sz="6000" b="1" spc="6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rPr>
              <a:t>危险化学品使用注意事项</a:t>
            </a:r>
            <a:endParaRPr lang="zh-CN" altLang="en-US" sz="6000" b="1" spc="6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grpSp>
        <p:nvGrpSpPr>
          <p:cNvPr id="14" name="组合 13"/>
          <p:cNvGrpSpPr/>
          <p:nvPr/>
        </p:nvGrpSpPr>
        <p:grpSpPr>
          <a:xfrm>
            <a:off x="3138343" y="829628"/>
            <a:ext cx="5683168" cy="936054"/>
            <a:chOff x="1435262" y="2650330"/>
            <a:chExt cx="5683168" cy="936054"/>
          </a:xfrm>
        </p:grpSpPr>
        <p:sp>
          <p:nvSpPr>
            <p:cNvPr id="15" name="文本框 14"/>
            <p:cNvSpPr txBox="1"/>
            <p:nvPr/>
          </p:nvSpPr>
          <p:spPr>
            <a:xfrm>
              <a:off x="1435262" y="2650330"/>
              <a:ext cx="5683168" cy="923330"/>
            </a:xfrm>
            <a:prstGeom prst="rect">
              <a:avLst/>
            </a:prstGeom>
            <a:noFill/>
          </p:spPr>
          <p:txBody>
            <a:bodyPr wrap="square" rtlCol="0">
              <a:spAutoFit/>
            </a:bodyPr>
            <a:lstStyle/>
            <a:p>
              <a:pPr algn="ctr"/>
              <a:r>
                <a:rPr lang="zh-CN" altLang="en-US" sz="5400" spc="300" dirty="0">
                  <a:solidFill>
                    <a:schemeClr val="tx1">
                      <a:lumMod val="85000"/>
                      <a:lumOff val="15000"/>
                    </a:schemeClr>
                  </a:solidFill>
                  <a:latin typeface="思源黑体" panose="020B0500000000000000" pitchFamily="34" charset="-122"/>
                  <a:ea typeface="思源黑体" panose="020B0500000000000000" pitchFamily="34" charset="-122"/>
                  <a:sym typeface="字魂59号-创粗黑" panose="00000500000000000000" pitchFamily="2" charset="-122"/>
                </a:rPr>
                <a:t>第六章节</a:t>
              </a:r>
              <a:endParaRPr lang="zh-CN" altLang="en-US" sz="5400" spc="300" dirty="0">
                <a:solidFill>
                  <a:schemeClr val="tx1">
                    <a:lumMod val="85000"/>
                    <a:lumOff val="15000"/>
                  </a:schemeClr>
                </a:solidFill>
                <a:latin typeface="思源黑体" panose="020B0500000000000000" pitchFamily="34" charset="-122"/>
                <a:ea typeface="思源黑体" panose="020B0500000000000000" pitchFamily="34" charset="-122"/>
                <a:sym typeface="字魂59号-创粗黑" panose="00000500000000000000" pitchFamily="2" charset="-122"/>
              </a:endParaRPr>
            </a:p>
          </p:txBody>
        </p:sp>
        <p:cxnSp>
          <p:nvCxnSpPr>
            <p:cNvPr id="16" name="直接连接符 15"/>
            <p:cNvCxnSpPr/>
            <p:nvPr/>
          </p:nvCxnSpPr>
          <p:spPr>
            <a:xfrm>
              <a:off x="2563793" y="3586384"/>
              <a:ext cx="3426106"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62304" y="328448"/>
            <a:ext cx="11067393" cy="6201103"/>
          </a:xfrm>
          <a:prstGeom prst="rect">
            <a:avLst/>
          </a:prstGeom>
          <a:solidFill>
            <a:srgbClr val="F3E4E9"/>
          </a:solidFill>
          <a:ln w="190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n w="12700">
                <a:solidFill>
                  <a:schemeClr val="tx1"/>
                </a:solidFill>
              </a:ln>
              <a:solidFill>
                <a:srgbClr val="C00000"/>
              </a:solidFill>
            </a:endParaRPr>
          </a:p>
        </p:txBody>
      </p:sp>
      <p:sp>
        <p:nvSpPr>
          <p:cNvPr id="6" name="五边形 1"/>
          <p:cNvSpPr/>
          <p:nvPr/>
        </p:nvSpPr>
        <p:spPr>
          <a:xfrm>
            <a:off x="841341" y="1463623"/>
            <a:ext cx="4716683" cy="6604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latin typeface="思源黑体" panose="020B0500000000000000" pitchFamily="34" charset="-122"/>
              <a:ea typeface="思源黑体" panose="020B0500000000000000" pitchFamily="34" charset="-122"/>
              <a:sym typeface="字魂59号-创粗黑" panose="00000500000000000000" pitchFamily="2" charset="-122"/>
            </a:endParaRPr>
          </a:p>
        </p:txBody>
      </p:sp>
      <p:sp>
        <p:nvSpPr>
          <p:cNvPr id="7" name="Rectangle 3"/>
          <p:cNvSpPr txBox="1">
            <a:spLocks noChangeArrowheads="1"/>
          </p:cNvSpPr>
          <p:nvPr/>
        </p:nvSpPr>
        <p:spPr>
          <a:xfrm>
            <a:off x="841341" y="2377090"/>
            <a:ext cx="7303911" cy="25837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50000"/>
              </a:lnSpc>
              <a:buFont typeface="+mj-lt"/>
              <a:buAutoNum type="alphaLcPeriod"/>
            </a:pPr>
            <a:r>
              <a:rPr lang="en-US" altLang="zh-CN" sz="18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1/</a:t>
            </a:r>
            <a:r>
              <a:rPr lang="zh-CN" altLang="en-US" sz="18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必须严格遵守使用危险化学品的安全操作规程；</a:t>
            </a:r>
            <a:endParaRPr lang="zh-CN" altLang="en-US" sz="18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a:p>
            <a:pPr marL="342900" indent="-342900">
              <a:lnSpc>
                <a:spcPct val="150000"/>
              </a:lnSpc>
              <a:buFont typeface="+mj-lt"/>
              <a:buAutoNum type="alphaLcPeriod"/>
            </a:pPr>
            <a:r>
              <a:rPr lang="zh-CN" altLang="en-US" sz="18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2/在使用危险化学品之前</a:t>
            </a:r>
            <a:r>
              <a:rPr lang="en-US" altLang="zh-CN" sz="18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a:t>
            </a:r>
            <a:r>
              <a:rPr lang="zh-CN" altLang="en-US" sz="18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必须仔细阅读危险化学品安全技术说明书</a:t>
            </a:r>
            <a:r>
              <a:rPr lang="en-US" altLang="zh-CN" sz="18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a:t>
            </a:r>
            <a:r>
              <a:rPr lang="zh-CN" altLang="en-US" sz="18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尤其是有关安全注意事项和应急处理方面的内容</a:t>
            </a:r>
            <a:endParaRPr lang="zh-CN" altLang="en-US" sz="18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a:p>
            <a:pPr marL="342900" indent="-342900">
              <a:lnSpc>
                <a:spcPct val="150000"/>
              </a:lnSpc>
              <a:buFont typeface="+mj-lt"/>
              <a:buAutoNum type="alphaLcPeriod"/>
            </a:pPr>
            <a:r>
              <a:rPr lang="zh-CN" altLang="en-US" sz="18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3/按照公司要求和安全技术说明书的要求穿戴好个人防护用品</a:t>
            </a:r>
            <a:r>
              <a:rPr lang="en-US" altLang="zh-CN" sz="18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a:t>
            </a:r>
            <a:r>
              <a:rPr lang="zh-CN" altLang="en-US" sz="18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不能直接接触会引起过敏和经皮肤吸收引起中毒的危险化学品； </a:t>
            </a:r>
            <a:endParaRPr lang="zh-CN" altLang="en-US" sz="18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8" name="Rectangle 2"/>
          <p:cNvSpPr txBox="1">
            <a:spLocks noChangeArrowheads="1"/>
          </p:cNvSpPr>
          <p:nvPr/>
        </p:nvSpPr>
        <p:spPr>
          <a:xfrm>
            <a:off x="953660" y="1594818"/>
            <a:ext cx="4185500" cy="529205"/>
          </a:xfrm>
          <a:prstGeom prst="rect">
            <a:avLst/>
          </a:prstGeom>
          <a:noFill/>
          <a:ln>
            <a:no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zh-CN" altLang="zh-CN" sz="2800" b="1"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rPr>
              <a:t>危险化学品使用注意事项</a:t>
            </a:r>
            <a:endParaRPr kumimoji="0" lang="zh-CN" altLang="en-US" sz="2800" b="1" i="0" u="none" strike="noStrike" kern="1200" cap="none" spc="30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sym typeface="字魂59号-创粗黑" panose="00000500000000000000" pitchFamily="2" charset="-122"/>
            </a:endParaRPr>
          </a:p>
        </p:txBody>
      </p:sp>
      <p:sp>
        <p:nvSpPr>
          <p:cNvPr id="12" name="文本框 11"/>
          <p:cNvSpPr txBox="1"/>
          <p:nvPr/>
        </p:nvSpPr>
        <p:spPr>
          <a:xfrm>
            <a:off x="527119" y="522605"/>
            <a:ext cx="6756549" cy="584775"/>
          </a:xfrm>
          <a:prstGeom prst="rect">
            <a:avLst/>
          </a:prstGeom>
          <a:noFill/>
        </p:spPr>
        <p:txBody>
          <a:bodyPr wrap="square">
            <a:spAutoFit/>
          </a:bodyPr>
          <a:lstStyle/>
          <a:p>
            <a:pPr algn="ctr"/>
            <a:r>
              <a:rPr lang="en-US" altLang="zh-CN" sz="3200" spc="6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rPr>
              <a:t>06 </a:t>
            </a:r>
            <a:r>
              <a:rPr lang="zh-CN" altLang="en-US" sz="3200" spc="6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rPr>
              <a:t>危险化学品使用注意事项</a:t>
            </a:r>
            <a:endParaRPr lang="zh-CN" altLang="en-US" sz="3200" spc="6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pic>
        <p:nvPicPr>
          <p:cNvPr id="10" name="图片 9"/>
          <p:cNvPicPr>
            <a:picLocks noChangeAspect="1"/>
          </p:cNvPicPr>
          <p:nvPr/>
        </p:nvPicPr>
        <p:blipFill rotWithShape="1">
          <a:blip r:embed="rId1">
            <a:extLst>
              <a:ext uri="{28A0092B-C50C-407E-A947-70E740481C1C}">
                <a14:useLocalDpi xmlns:a14="http://schemas.microsoft.com/office/drawing/2010/main" val="0"/>
              </a:ext>
            </a:extLst>
          </a:blip>
          <a:srcRect t="57781" r="54785"/>
          <a:stretch>
            <a:fillRect/>
          </a:stretch>
        </p:blipFill>
        <p:spPr>
          <a:xfrm>
            <a:off x="7813817" y="3857297"/>
            <a:ext cx="3815880" cy="26722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562304" y="328448"/>
            <a:ext cx="11067393" cy="6201103"/>
          </a:xfrm>
          <a:prstGeom prst="rect">
            <a:avLst/>
          </a:prstGeom>
          <a:solidFill>
            <a:srgbClr val="F3E4E9"/>
          </a:solidFill>
          <a:ln w="190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n w="12700">
                <a:solidFill>
                  <a:schemeClr val="tx1"/>
                </a:solidFill>
              </a:ln>
              <a:solidFill>
                <a:srgbClr val="C00000"/>
              </a:solidFill>
            </a:endParaRPr>
          </a:p>
        </p:txBody>
      </p:sp>
      <p:grpSp>
        <p:nvGrpSpPr>
          <p:cNvPr id="6" name="组合 5"/>
          <p:cNvGrpSpPr/>
          <p:nvPr/>
        </p:nvGrpSpPr>
        <p:grpSpPr>
          <a:xfrm>
            <a:off x="1016297" y="1542903"/>
            <a:ext cx="10159405" cy="1616281"/>
            <a:chOff x="7853234" y="1368205"/>
            <a:chExt cx="10159405" cy="1616281"/>
          </a:xfrm>
        </p:grpSpPr>
        <p:sp>
          <p:nvSpPr>
            <p:cNvPr id="7" name="TextBox 102"/>
            <p:cNvSpPr txBox="1"/>
            <p:nvPr/>
          </p:nvSpPr>
          <p:spPr>
            <a:xfrm>
              <a:off x="9120155" y="1858551"/>
              <a:ext cx="8892484" cy="1125935"/>
            </a:xfrm>
            <a:prstGeom prst="rect">
              <a:avLst/>
            </a:prstGeom>
            <a:noFill/>
          </p:spPr>
          <p:txBody>
            <a:bodyPr wrap="square" lIns="68566" tIns="34283" rIns="68566" bIns="34283" rtlCol="0">
              <a:spAutoFit/>
            </a:bodyPr>
            <a:lstStyle/>
            <a:p>
              <a:pPr marL="0" indent="0">
                <a:lnSpc>
                  <a:spcPct val="150000"/>
                </a:lnSpc>
                <a:buNone/>
              </a:pP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 取染料及特殊药品时必须戴好防毒面具、防护镜、防护手套。料药品称完后应及时密封好，防止回潮分解、飘散或泄漏。特殊药品如：片碱、酸、双氧水等对身体有伤害刺激的药品，不慎溅入眼睛或身体，应立即用清水冲洗，或医院就诊。腐蚀的药品称重时采用塑料桶。</a:t>
              </a: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grpSp>
          <p:nvGrpSpPr>
            <p:cNvPr id="8" name="组合 9"/>
            <p:cNvGrpSpPr/>
            <p:nvPr/>
          </p:nvGrpSpPr>
          <p:grpSpPr bwMode="auto">
            <a:xfrm>
              <a:off x="7853234" y="1368205"/>
              <a:ext cx="1041797" cy="1040606"/>
              <a:chOff x="0" y="0"/>
              <a:chExt cx="1387872" cy="1387872"/>
            </a:xfrm>
            <a:solidFill>
              <a:schemeClr val="accent1"/>
            </a:solidFill>
          </p:grpSpPr>
          <p:sp>
            <p:nvSpPr>
              <p:cNvPr id="10" name="同心圆 11"/>
              <p:cNvSpPr>
                <a:spLocks noChangeArrowheads="1"/>
              </p:cNvSpPr>
              <p:nvPr/>
            </p:nvSpPr>
            <p:spPr bwMode="auto">
              <a:xfrm>
                <a:off x="0" y="0"/>
                <a:ext cx="1387872" cy="1387872"/>
              </a:xfrm>
              <a:prstGeom prst="teardrop">
                <a:avLst/>
              </a:prstGeom>
              <a:solidFill>
                <a:srgbClr val="C00000"/>
              </a:solidFill>
              <a:ln w="25400" cap="flat" cmpd="sng">
                <a:noFill/>
                <a:bevel/>
              </a:ln>
            </p:spPr>
            <p:txBody>
              <a:bodyPr anchor="ctr"/>
              <a:lstStyle/>
              <a:p>
                <a:pPr algn="ctr"/>
                <a:endParaRPr lang="zh-CN" altLang="zh-CN" dirty="0">
                  <a:solidFill>
                    <a:schemeClr val="bg1"/>
                  </a:solidFill>
                  <a:latin typeface="思源黑体" panose="020B0500000000000000" pitchFamily="34" charset="-122"/>
                  <a:ea typeface="思源黑体" panose="020B0500000000000000" pitchFamily="34" charset="-122"/>
                  <a:sym typeface="字魂59号-创粗黑" panose="00000500000000000000" pitchFamily="2" charset="-122"/>
                </a:endParaRPr>
              </a:p>
            </p:txBody>
          </p:sp>
          <p:sp>
            <p:nvSpPr>
              <p:cNvPr id="11" name="空心弧 12"/>
              <p:cNvSpPr>
                <a:spLocks noChangeArrowheads="1"/>
              </p:cNvSpPr>
              <p:nvPr/>
            </p:nvSpPr>
            <p:spPr bwMode="auto">
              <a:xfrm rot="5400000">
                <a:off x="0" y="0"/>
                <a:ext cx="1387872" cy="1387872"/>
              </a:xfrm>
              <a:prstGeom prst="teardrop">
                <a:avLst/>
              </a:prstGeom>
              <a:solidFill>
                <a:srgbClr val="C00000"/>
              </a:solidFill>
              <a:ln w="25400" cap="flat" cmpd="sng">
                <a:noFill/>
                <a:bevel/>
              </a:ln>
            </p:spPr>
            <p:txBody>
              <a:bodyPr anchor="ctr"/>
              <a:lstStyle/>
              <a:p>
                <a:pPr algn="ctr"/>
                <a:endParaRPr lang="zh-CN" altLang="zh-CN" dirty="0">
                  <a:solidFill>
                    <a:schemeClr val="bg1"/>
                  </a:solidFill>
                  <a:latin typeface="思源黑体" panose="020B0500000000000000" pitchFamily="34" charset="-122"/>
                  <a:ea typeface="思源黑体" panose="020B0500000000000000" pitchFamily="34" charset="-122"/>
                  <a:sym typeface="字魂59号-创粗黑" panose="00000500000000000000" pitchFamily="2" charset="-122"/>
                </a:endParaRPr>
              </a:p>
            </p:txBody>
          </p:sp>
        </p:grpSp>
        <p:sp>
          <p:nvSpPr>
            <p:cNvPr id="9" name="文本框 19"/>
            <p:cNvSpPr>
              <a:spLocks noChangeArrowheads="1"/>
            </p:cNvSpPr>
            <p:nvPr/>
          </p:nvSpPr>
          <p:spPr bwMode="auto">
            <a:xfrm>
              <a:off x="8078358" y="1658502"/>
              <a:ext cx="607123" cy="4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en-US" sz="2000" b="1" dirty="0">
                  <a:solidFill>
                    <a:schemeClr val="bg1"/>
                  </a:solidFill>
                  <a:latin typeface="思源黑体" panose="020B0500000000000000" pitchFamily="34" charset="-122"/>
                  <a:ea typeface="思源黑体" panose="020B0500000000000000" pitchFamily="34" charset="-122"/>
                  <a:sym typeface="字魂59号-创粗黑" panose="00000500000000000000" pitchFamily="2" charset="-122"/>
                </a:rPr>
                <a:t>01</a:t>
              </a:r>
              <a:endParaRPr lang="zh-CN" altLang="en-US" sz="2000" b="1" dirty="0">
                <a:solidFill>
                  <a:schemeClr val="bg1"/>
                </a:solidFill>
                <a:latin typeface="思源黑体" panose="020B0500000000000000" pitchFamily="34" charset="-122"/>
                <a:ea typeface="思源黑体" panose="020B0500000000000000" pitchFamily="34" charset="-122"/>
                <a:sym typeface="字魂59号-创粗黑" panose="00000500000000000000" pitchFamily="2" charset="-122"/>
              </a:endParaRPr>
            </a:p>
          </p:txBody>
        </p:sp>
      </p:grpSp>
      <p:sp>
        <p:nvSpPr>
          <p:cNvPr id="15" name="标题 1"/>
          <p:cNvSpPr txBox="1">
            <a:spLocks noChangeArrowheads="1"/>
          </p:cNvSpPr>
          <p:nvPr/>
        </p:nvSpPr>
        <p:spPr>
          <a:xfrm>
            <a:off x="2283218" y="1542903"/>
            <a:ext cx="4367880" cy="424732"/>
          </a:xfrm>
          <a:prstGeom prst="rect">
            <a:avLst/>
          </a:prstGeom>
          <a:solidFill>
            <a:srgbClr val="C00000"/>
          </a:solidFill>
          <a:ln>
            <a:noFill/>
          </a:ln>
        </p:spPr>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buFont typeface="Arial" panose="020B0604020202020204" pitchFamily="34" charset="0"/>
              <a:buNone/>
            </a:pPr>
            <a:r>
              <a:rPr lang="zh-CN" altLang="zh-CN" sz="2400" b="1"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rPr>
              <a:t>危险化学品使用注意事项</a:t>
            </a:r>
            <a:r>
              <a:rPr lang="zh-CN" altLang="en-US" sz="2400" b="1"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rPr>
              <a:t>：</a:t>
            </a:r>
            <a:endParaRPr lang="zh-CN" altLang="zh-CN" sz="2400" b="1"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grpSp>
        <p:nvGrpSpPr>
          <p:cNvPr id="16" name="组合 15"/>
          <p:cNvGrpSpPr/>
          <p:nvPr/>
        </p:nvGrpSpPr>
        <p:grpSpPr>
          <a:xfrm>
            <a:off x="1016297" y="3367487"/>
            <a:ext cx="10159405" cy="1254772"/>
            <a:chOff x="7853234" y="1368205"/>
            <a:chExt cx="10159405" cy="1254772"/>
          </a:xfrm>
        </p:grpSpPr>
        <p:sp>
          <p:nvSpPr>
            <p:cNvPr id="17" name="TextBox 102"/>
            <p:cNvSpPr txBox="1"/>
            <p:nvPr/>
          </p:nvSpPr>
          <p:spPr>
            <a:xfrm>
              <a:off x="9120155" y="1858551"/>
              <a:ext cx="8892484" cy="764426"/>
            </a:xfrm>
            <a:prstGeom prst="rect">
              <a:avLst/>
            </a:prstGeom>
            <a:noFill/>
          </p:spPr>
          <p:txBody>
            <a:bodyPr wrap="square" lIns="68566" tIns="34283" rIns="68566" bIns="34283" rtlCol="0">
              <a:spAutoFit/>
            </a:bodyPr>
            <a:lstStyle/>
            <a:p>
              <a:pPr marL="0" indent="0">
                <a:lnSpc>
                  <a:spcPct val="150000"/>
                </a:lnSpc>
                <a:buNone/>
              </a:pP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防止火与高温、低温，电磁与电离辐射，电、化学物质的伤害；</a:t>
              </a: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a:p>
              <a:pPr marL="0" indent="0">
                <a:lnSpc>
                  <a:spcPct val="150000"/>
                </a:lnSpc>
                <a:buNone/>
              </a:pPr>
              <a:r>
                <a:rPr lang="zh-CN" altLang="zh-CN" sz="16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防止撞击、切割、擦伤。</a:t>
              </a: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grpSp>
          <p:nvGrpSpPr>
            <p:cNvPr id="18" name="组合 9"/>
            <p:cNvGrpSpPr/>
            <p:nvPr/>
          </p:nvGrpSpPr>
          <p:grpSpPr bwMode="auto">
            <a:xfrm>
              <a:off x="7853234" y="1368205"/>
              <a:ext cx="1041797" cy="1040606"/>
              <a:chOff x="0" y="0"/>
              <a:chExt cx="1387872" cy="1387872"/>
            </a:xfrm>
            <a:solidFill>
              <a:schemeClr val="accent1"/>
            </a:solidFill>
          </p:grpSpPr>
          <p:sp>
            <p:nvSpPr>
              <p:cNvPr id="20" name="同心圆 11"/>
              <p:cNvSpPr>
                <a:spLocks noChangeArrowheads="1"/>
              </p:cNvSpPr>
              <p:nvPr/>
            </p:nvSpPr>
            <p:spPr bwMode="auto">
              <a:xfrm>
                <a:off x="0" y="0"/>
                <a:ext cx="1387872" cy="1387872"/>
              </a:xfrm>
              <a:prstGeom prst="teardrop">
                <a:avLst/>
              </a:prstGeom>
              <a:solidFill>
                <a:srgbClr val="C00000"/>
              </a:solidFill>
              <a:ln w="25400" cap="flat" cmpd="sng">
                <a:noFill/>
                <a:bevel/>
              </a:ln>
            </p:spPr>
            <p:txBody>
              <a:bodyPr anchor="ctr"/>
              <a:lstStyle/>
              <a:p>
                <a:pPr algn="ctr"/>
                <a:endParaRPr lang="zh-CN" altLang="zh-CN" dirty="0">
                  <a:solidFill>
                    <a:schemeClr val="bg1"/>
                  </a:solidFill>
                  <a:latin typeface="思源黑体" panose="020B0500000000000000" pitchFamily="34" charset="-122"/>
                  <a:ea typeface="思源黑体" panose="020B0500000000000000" pitchFamily="34" charset="-122"/>
                  <a:sym typeface="字魂59号-创粗黑" panose="00000500000000000000" pitchFamily="2" charset="-122"/>
                </a:endParaRPr>
              </a:p>
            </p:txBody>
          </p:sp>
          <p:sp>
            <p:nvSpPr>
              <p:cNvPr id="21" name="空心弧 12"/>
              <p:cNvSpPr>
                <a:spLocks noChangeArrowheads="1"/>
              </p:cNvSpPr>
              <p:nvPr/>
            </p:nvSpPr>
            <p:spPr bwMode="auto">
              <a:xfrm rot="5400000">
                <a:off x="0" y="0"/>
                <a:ext cx="1387872" cy="1387872"/>
              </a:xfrm>
              <a:prstGeom prst="teardrop">
                <a:avLst/>
              </a:prstGeom>
              <a:solidFill>
                <a:srgbClr val="C00000"/>
              </a:solidFill>
              <a:ln w="25400" cap="flat" cmpd="sng">
                <a:noFill/>
                <a:bevel/>
              </a:ln>
            </p:spPr>
            <p:txBody>
              <a:bodyPr anchor="ctr"/>
              <a:lstStyle/>
              <a:p>
                <a:pPr algn="ctr"/>
                <a:endParaRPr lang="zh-CN" altLang="zh-CN" dirty="0">
                  <a:solidFill>
                    <a:schemeClr val="bg1"/>
                  </a:solidFill>
                  <a:latin typeface="思源黑体" panose="020B0500000000000000" pitchFamily="34" charset="-122"/>
                  <a:ea typeface="思源黑体" panose="020B0500000000000000" pitchFamily="34" charset="-122"/>
                  <a:sym typeface="字魂59号-创粗黑" panose="00000500000000000000" pitchFamily="2" charset="-122"/>
                </a:endParaRPr>
              </a:p>
            </p:txBody>
          </p:sp>
        </p:grpSp>
        <p:sp>
          <p:nvSpPr>
            <p:cNvPr id="19" name="文本框 19"/>
            <p:cNvSpPr>
              <a:spLocks noChangeArrowheads="1"/>
            </p:cNvSpPr>
            <p:nvPr/>
          </p:nvSpPr>
          <p:spPr bwMode="auto">
            <a:xfrm>
              <a:off x="8078358" y="1658502"/>
              <a:ext cx="607123" cy="4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en-US" sz="2000" b="1" dirty="0">
                  <a:solidFill>
                    <a:schemeClr val="bg1"/>
                  </a:solidFill>
                  <a:latin typeface="思源黑体" panose="020B0500000000000000" pitchFamily="34" charset="-122"/>
                  <a:ea typeface="思源黑体" panose="020B0500000000000000" pitchFamily="34" charset="-122"/>
                  <a:sym typeface="字魂59号-创粗黑" panose="00000500000000000000" pitchFamily="2" charset="-122"/>
                </a:rPr>
                <a:t>02</a:t>
              </a:r>
              <a:endParaRPr lang="zh-CN" altLang="en-US" sz="2000" b="1" dirty="0">
                <a:solidFill>
                  <a:schemeClr val="bg1"/>
                </a:solidFill>
                <a:latin typeface="思源黑体" panose="020B0500000000000000" pitchFamily="34" charset="-122"/>
                <a:ea typeface="思源黑体" panose="020B0500000000000000" pitchFamily="34" charset="-122"/>
                <a:sym typeface="字魂59号-创粗黑" panose="00000500000000000000" pitchFamily="2" charset="-122"/>
              </a:endParaRPr>
            </a:p>
          </p:txBody>
        </p:sp>
      </p:grpSp>
      <p:sp>
        <p:nvSpPr>
          <p:cNvPr id="22" name="标题 1"/>
          <p:cNvSpPr txBox="1">
            <a:spLocks noChangeArrowheads="1"/>
          </p:cNvSpPr>
          <p:nvPr/>
        </p:nvSpPr>
        <p:spPr>
          <a:xfrm>
            <a:off x="2283218" y="3367487"/>
            <a:ext cx="4367880" cy="424732"/>
          </a:xfrm>
          <a:prstGeom prst="rect">
            <a:avLst/>
          </a:prstGeom>
          <a:solidFill>
            <a:srgbClr val="C00000"/>
          </a:solidFill>
          <a:ln>
            <a:noFill/>
          </a:ln>
        </p:spPr>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zh-CN" sz="2400" b="1"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rPr>
              <a:t>防护手套：</a:t>
            </a:r>
            <a:endParaRPr lang="zh-CN" altLang="en-US" sz="2400" b="1"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grpSp>
        <p:nvGrpSpPr>
          <p:cNvPr id="23" name="组合 22"/>
          <p:cNvGrpSpPr/>
          <p:nvPr/>
        </p:nvGrpSpPr>
        <p:grpSpPr>
          <a:xfrm>
            <a:off x="1016297" y="4898552"/>
            <a:ext cx="10159405" cy="1040606"/>
            <a:chOff x="7853234" y="1368205"/>
            <a:chExt cx="10159405" cy="1040606"/>
          </a:xfrm>
        </p:grpSpPr>
        <p:sp>
          <p:nvSpPr>
            <p:cNvPr id="24" name="TextBox 102"/>
            <p:cNvSpPr txBox="1"/>
            <p:nvPr/>
          </p:nvSpPr>
          <p:spPr>
            <a:xfrm>
              <a:off x="9120155" y="1953188"/>
              <a:ext cx="8892484" cy="346234"/>
            </a:xfrm>
            <a:prstGeom prst="rect">
              <a:avLst/>
            </a:prstGeom>
            <a:noFill/>
          </p:spPr>
          <p:txBody>
            <a:bodyPr wrap="square" lIns="68566" tIns="34283" rIns="68566" bIns="34283" rtlCol="0">
              <a:spAutoFit/>
            </a:body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防止生产性粉尘的危害</a:t>
              </a:r>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防止生产过程中有害化学物质的伤害。 </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grpSp>
          <p:nvGrpSpPr>
            <p:cNvPr id="25" name="组合 9"/>
            <p:cNvGrpSpPr/>
            <p:nvPr/>
          </p:nvGrpSpPr>
          <p:grpSpPr bwMode="auto">
            <a:xfrm>
              <a:off x="7853234" y="1368205"/>
              <a:ext cx="1041797" cy="1040606"/>
              <a:chOff x="0" y="0"/>
              <a:chExt cx="1387872" cy="1387872"/>
            </a:xfrm>
            <a:solidFill>
              <a:schemeClr val="accent1"/>
            </a:solidFill>
          </p:grpSpPr>
          <p:sp>
            <p:nvSpPr>
              <p:cNvPr id="27" name="同心圆 11"/>
              <p:cNvSpPr>
                <a:spLocks noChangeArrowheads="1"/>
              </p:cNvSpPr>
              <p:nvPr/>
            </p:nvSpPr>
            <p:spPr bwMode="auto">
              <a:xfrm>
                <a:off x="0" y="0"/>
                <a:ext cx="1387872" cy="1387872"/>
              </a:xfrm>
              <a:prstGeom prst="teardrop">
                <a:avLst/>
              </a:prstGeom>
              <a:solidFill>
                <a:srgbClr val="C00000"/>
              </a:solidFill>
              <a:ln w="25400" cap="flat" cmpd="sng">
                <a:noFill/>
                <a:bevel/>
              </a:ln>
            </p:spPr>
            <p:txBody>
              <a:bodyPr anchor="ctr"/>
              <a:lstStyle/>
              <a:p>
                <a:pPr algn="ctr"/>
                <a:endParaRPr lang="zh-CN" altLang="zh-CN" dirty="0">
                  <a:solidFill>
                    <a:schemeClr val="bg1"/>
                  </a:solidFill>
                  <a:latin typeface="思源黑体" panose="020B0500000000000000" pitchFamily="34" charset="-122"/>
                  <a:ea typeface="思源黑体" panose="020B0500000000000000" pitchFamily="34" charset="-122"/>
                  <a:sym typeface="字魂59号-创粗黑" panose="00000500000000000000" pitchFamily="2" charset="-122"/>
                </a:endParaRPr>
              </a:p>
            </p:txBody>
          </p:sp>
          <p:sp>
            <p:nvSpPr>
              <p:cNvPr id="28" name="空心弧 12"/>
              <p:cNvSpPr>
                <a:spLocks noChangeArrowheads="1"/>
              </p:cNvSpPr>
              <p:nvPr/>
            </p:nvSpPr>
            <p:spPr bwMode="auto">
              <a:xfrm rot="5400000">
                <a:off x="0" y="0"/>
                <a:ext cx="1387872" cy="1387872"/>
              </a:xfrm>
              <a:prstGeom prst="teardrop">
                <a:avLst/>
              </a:prstGeom>
              <a:solidFill>
                <a:srgbClr val="C00000"/>
              </a:solidFill>
              <a:ln w="25400" cap="flat" cmpd="sng">
                <a:noFill/>
                <a:bevel/>
              </a:ln>
            </p:spPr>
            <p:txBody>
              <a:bodyPr anchor="ctr"/>
              <a:lstStyle/>
              <a:p>
                <a:pPr algn="ctr"/>
                <a:endParaRPr lang="zh-CN" altLang="zh-CN" dirty="0">
                  <a:solidFill>
                    <a:schemeClr val="bg1"/>
                  </a:solidFill>
                  <a:latin typeface="思源黑体" panose="020B0500000000000000" pitchFamily="34" charset="-122"/>
                  <a:ea typeface="思源黑体" panose="020B0500000000000000" pitchFamily="34" charset="-122"/>
                  <a:sym typeface="字魂59号-创粗黑" panose="00000500000000000000" pitchFamily="2" charset="-122"/>
                </a:endParaRPr>
              </a:p>
            </p:txBody>
          </p:sp>
        </p:grpSp>
        <p:sp>
          <p:nvSpPr>
            <p:cNvPr id="26" name="文本框 19"/>
            <p:cNvSpPr>
              <a:spLocks noChangeArrowheads="1"/>
            </p:cNvSpPr>
            <p:nvPr/>
          </p:nvSpPr>
          <p:spPr bwMode="auto">
            <a:xfrm>
              <a:off x="8078358" y="1658502"/>
              <a:ext cx="607123" cy="4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en-US" sz="2000" b="1" dirty="0">
                  <a:solidFill>
                    <a:schemeClr val="bg1"/>
                  </a:solidFill>
                  <a:latin typeface="思源黑体" panose="020B0500000000000000" pitchFamily="34" charset="-122"/>
                  <a:ea typeface="思源黑体" panose="020B0500000000000000" pitchFamily="34" charset="-122"/>
                  <a:sym typeface="字魂59号-创粗黑" panose="00000500000000000000" pitchFamily="2" charset="-122"/>
                </a:rPr>
                <a:t>03</a:t>
              </a:r>
              <a:endParaRPr lang="zh-CN" altLang="en-US" sz="2000" b="1" dirty="0">
                <a:solidFill>
                  <a:schemeClr val="bg1"/>
                </a:solidFill>
                <a:latin typeface="思源黑体" panose="020B0500000000000000" pitchFamily="34" charset="-122"/>
                <a:ea typeface="思源黑体" panose="020B0500000000000000" pitchFamily="34" charset="-122"/>
                <a:sym typeface="字魂59号-创粗黑" panose="00000500000000000000" pitchFamily="2" charset="-122"/>
              </a:endParaRPr>
            </a:p>
          </p:txBody>
        </p:sp>
      </p:grpSp>
      <p:sp>
        <p:nvSpPr>
          <p:cNvPr id="29" name="标题 1"/>
          <p:cNvSpPr txBox="1">
            <a:spLocks noChangeArrowheads="1"/>
          </p:cNvSpPr>
          <p:nvPr/>
        </p:nvSpPr>
        <p:spPr>
          <a:xfrm>
            <a:off x="2283218" y="4898552"/>
            <a:ext cx="4367880" cy="424732"/>
          </a:xfrm>
          <a:prstGeom prst="rect">
            <a:avLst/>
          </a:prstGeom>
          <a:solidFill>
            <a:srgbClr val="C00000"/>
          </a:solidFill>
          <a:ln>
            <a:noFill/>
          </a:ln>
        </p:spPr>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400" b="1"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rPr>
              <a:t>防尘防毒口罩：</a:t>
            </a:r>
            <a:endParaRPr lang="zh-CN" altLang="en-US" sz="2400" b="1"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30" name="文本框 29"/>
          <p:cNvSpPr txBox="1"/>
          <p:nvPr/>
        </p:nvSpPr>
        <p:spPr>
          <a:xfrm>
            <a:off x="527119" y="522605"/>
            <a:ext cx="6935225" cy="584775"/>
          </a:xfrm>
          <a:prstGeom prst="rect">
            <a:avLst/>
          </a:prstGeom>
          <a:noFill/>
        </p:spPr>
        <p:txBody>
          <a:bodyPr wrap="square">
            <a:spAutoFit/>
          </a:bodyPr>
          <a:lstStyle/>
          <a:p>
            <a:pPr algn="ctr"/>
            <a:r>
              <a:rPr lang="en-US" altLang="zh-CN" sz="3200" spc="6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rPr>
              <a:t>06 </a:t>
            </a:r>
            <a:r>
              <a:rPr lang="zh-CN" altLang="en-US" sz="3200" spc="6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rPr>
              <a:t>危险化学品使用注意事项</a:t>
            </a:r>
            <a:endParaRPr lang="zh-CN" altLang="en-US" sz="3200" spc="6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1000"/>
                                        <p:tgtEl>
                                          <p:spTgt spid="29"/>
                                        </p:tgtEl>
                                      </p:cBhvr>
                                    </p:animEffect>
                                    <p:anim calcmode="lin" valueType="num">
                                      <p:cBhvr>
                                        <p:cTn id="39" dur="1000" fill="hold"/>
                                        <p:tgtEl>
                                          <p:spTgt spid="29"/>
                                        </p:tgtEl>
                                        <p:attrNameLst>
                                          <p:attrName>ppt_x</p:attrName>
                                        </p:attrNameLst>
                                      </p:cBhvr>
                                      <p:tavLst>
                                        <p:tav tm="0">
                                          <p:val>
                                            <p:strVal val="#ppt_x"/>
                                          </p:val>
                                        </p:tav>
                                        <p:tav tm="100000">
                                          <p:val>
                                            <p:strVal val="#ppt_x"/>
                                          </p:val>
                                        </p:tav>
                                      </p:tavLst>
                                    </p:anim>
                                    <p:anim calcmode="lin" valueType="num">
                                      <p:cBhvr>
                                        <p:cTn id="40" dur="1000" fill="hold"/>
                                        <p:tgtEl>
                                          <p:spTgt spid="29"/>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P spid="29"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62304" y="328448"/>
            <a:ext cx="11067393" cy="6201103"/>
          </a:xfrm>
          <a:prstGeom prst="rect">
            <a:avLst/>
          </a:prstGeom>
          <a:solidFill>
            <a:srgbClr val="F3E4E9"/>
          </a:solidFill>
          <a:ln w="190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n w="12700">
                <a:solidFill>
                  <a:schemeClr val="tx1"/>
                </a:solidFill>
              </a:ln>
              <a:solidFill>
                <a:srgbClr val="C00000"/>
              </a:solidFill>
            </a:endParaRPr>
          </a:p>
        </p:txBody>
      </p:sp>
      <p:sp>
        <p:nvSpPr>
          <p:cNvPr id="6" name="Rectangle 14"/>
          <p:cNvSpPr/>
          <p:nvPr/>
        </p:nvSpPr>
        <p:spPr bwMode="auto">
          <a:xfrm>
            <a:off x="6535262" y="1573550"/>
            <a:ext cx="3997604" cy="80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txBody>
          <a:bodyPr lIns="50799" tIns="50799" rIns="50799" bIns="50799" anchor="b"/>
          <a:lstStyle/>
          <a:p>
            <a:pPr indent="0">
              <a:lnSpc>
                <a:spcPct val="150000"/>
              </a:lnSpc>
            </a:pPr>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1</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、保持厂服清洁，肮脏的厂服可能引致皮肤病。</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7" name="Rectangle 14"/>
          <p:cNvSpPr/>
          <p:nvPr/>
        </p:nvSpPr>
        <p:spPr bwMode="auto">
          <a:xfrm>
            <a:off x="6535263" y="3141759"/>
            <a:ext cx="3997603" cy="80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txBody>
          <a:bodyPr lIns="50799" tIns="50799" rIns="50799" bIns="50799" anchor="b"/>
          <a:lstStyle/>
          <a:p>
            <a:pPr indent="0">
              <a:lnSpc>
                <a:spcPct val="150000"/>
              </a:lnSpc>
            </a:pPr>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2</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、工作时，头发应扎扎好，否则容易被机器所缠绕而引致头部受伤。</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8" name="Text Placeholder 3"/>
          <p:cNvSpPr txBox="1"/>
          <p:nvPr/>
        </p:nvSpPr>
        <p:spPr>
          <a:xfrm>
            <a:off x="6535263" y="4536670"/>
            <a:ext cx="4135376" cy="16042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50000"/>
              </a:lnSpc>
            </a:pPr>
            <a:r>
              <a:rPr lang="en-US" altLang="zh-CN"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3</a:t>
            </a:r>
            <a:r>
              <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、工作时，厂服要“三紧”，即扎好衣领、衣袖和衣襟，避免缠绕受</a:t>
            </a:r>
            <a:r>
              <a:rPr lang="en-US" altLang="zh-CN"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      </a:t>
            </a:r>
            <a:r>
              <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伤。特别在搬运物料时，应及时扎好裤脚，以免挂倒受伤。</a:t>
            </a:r>
            <a:endPar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grpSp>
        <p:nvGrpSpPr>
          <p:cNvPr id="9" name="组合 8"/>
          <p:cNvGrpSpPr/>
          <p:nvPr/>
        </p:nvGrpSpPr>
        <p:grpSpPr>
          <a:xfrm>
            <a:off x="6096000" y="1652474"/>
            <a:ext cx="147145" cy="4306892"/>
            <a:chOff x="6748282" y="1836685"/>
            <a:chExt cx="123376" cy="3822615"/>
          </a:xfrm>
          <a:solidFill>
            <a:srgbClr val="C00000"/>
          </a:solidFill>
        </p:grpSpPr>
        <p:sp>
          <p:nvSpPr>
            <p:cNvPr id="10" name="矩形 9"/>
            <p:cNvSpPr/>
            <p:nvPr/>
          </p:nvSpPr>
          <p:spPr>
            <a:xfrm>
              <a:off x="6750380" y="1836685"/>
              <a:ext cx="121278" cy="8482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dirty="0">
                <a:latin typeface="思源黑体" panose="020B0500000000000000" pitchFamily="34" charset="-122"/>
                <a:ea typeface="思源黑体" panose="020B0500000000000000" pitchFamily="34" charset="-122"/>
                <a:sym typeface="字魂59号-创粗黑" panose="00000500000000000000" pitchFamily="2" charset="-122"/>
              </a:endParaRPr>
            </a:p>
          </p:txBody>
        </p:sp>
        <p:sp>
          <p:nvSpPr>
            <p:cNvPr id="11" name="矩形 10"/>
            <p:cNvSpPr/>
            <p:nvPr/>
          </p:nvSpPr>
          <p:spPr>
            <a:xfrm>
              <a:off x="6748282" y="3393650"/>
              <a:ext cx="121278" cy="8482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dirty="0">
                <a:latin typeface="思源黑体" panose="020B0500000000000000" pitchFamily="34" charset="-122"/>
                <a:ea typeface="思源黑体" panose="020B0500000000000000" pitchFamily="34" charset="-122"/>
                <a:sym typeface="字魂59号-创粗黑" panose="00000500000000000000" pitchFamily="2" charset="-122"/>
              </a:endParaRPr>
            </a:p>
          </p:txBody>
        </p:sp>
        <p:sp>
          <p:nvSpPr>
            <p:cNvPr id="12" name="矩形 11"/>
            <p:cNvSpPr/>
            <p:nvPr/>
          </p:nvSpPr>
          <p:spPr>
            <a:xfrm>
              <a:off x="6748282" y="4811019"/>
              <a:ext cx="121278" cy="8482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dirty="0">
                <a:latin typeface="思源黑体" panose="020B0500000000000000" pitchFamily="34" charset="-122"/>
                <a:ea typeface="思源黑体" panose="020B0500000000000000" pitchFamily="34" charset="-122"/>
                <a:sym typeface="字魂59号-创粗黑" panose="00000500000000000000" pitchFamily="2" charset="-122"/>
              </a:endParaRPr>
            </a:p>
          </p:txBody>
        </p:sp>
      </p:grpSp>
      <p:sp>
        <p:nvSpPr>
          <p:cNvPr id="17" name="文本框 16"/>
          <p:cNvSpPr txBox="1"/>
          <p:nvPr/>
        </p:nvSpPr>
        <p:spPr>
          <a:xfrm>
            <a:off x="527119" y="522605"/>
            <a:ext cx="6514811" cy="584775"/>
          </a:xfrm>
          <a:prstGeom prst="rect">
            <a:avLst/>
          </a:prstGeom>
          <a:noFill/>
        </p:spPr>
        <p:txBody>
          <a:bodyPr wrap="square">
            <a:spAutoFit/>
          </a:bodyPr>
          <a:lstStyle/>
          <a:p>
            <a:pPr algn="ctr"/>
            <a:r>
              <a:rPr lang="en-US" altLang="zh-CN" sz="3200" spc="6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rPr>
              <a:t>06 </a:t>
            </a:r>
            <a:r>
              <a:rPr lang="zh-CN" altLang="en-US" sz="3200" spc="6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rPr>
              <a:t>危险化学品使用注意事项</a:t>
            </a:r>
            <a:endParaRPr lang="zh-CN" altLang="en-US" sz="3200" spc="6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pic>
        <p:nvPicPr>
          <p:cNvPr id="14" name="图片 13"/>
          <p:cNvPicPr>
            <a:picLocks noChangeAspect="1"/>
          </p:cNvPicPr>
          <p:nvPr/>
        </p:nvPicPr>
        <p:blipFill rotWithShape="1">
          <a:blip r:embed="rId1">
            <a:extLst>
              <a:ext uri="{28A0092B-C50C-407E-A947-70E740481C1C}">
                <a14:useLocalDpi xmlns:a14="http://schemas.microsoft.com/office/drawing/2010/main" val="0"/>
              </a:ext>
            </a:extLst>
          </a:blip>
          <a:srcRect l="25651" t="5717" r="23260" b="13149"/>
          <a:stretch>
            <a:fillRect/>
          </a:stretch>
        </p:blipFill>
        <p:spPr>
          <a:xfrm>
            <a:off x="1401569" y="1318220"/>
            <a:ext cx="3735373" cy="444908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62304" y="328448"/>
            <a:ext cx="11067393" cy="6201103"/>
          </a:xfrm>
          <a:prstGeom prst="rect">
            <a:avLst/>
          </a:prstGeom>
          <a:solidFill>
            <a:srgbClr val="F3E4E9"/>
          </a:solidFill>
          <a:ln w="190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n w="12700">
                <a:solidFill>
                  <a:schemeClr val="tx1"/>
                </a:solidFill>
              </a:ln>
              <a:solidFill>
                <a:srgbClr val="C00000"/>
              </a:solidFill>
            </a:endParaRPr>
          </a:p>
        </p:txBody>
      </p:sp>
      <p:sp>
        <p:nvSpPr>
          <p:cNvPr id="8" name="文本框 7"/>
          <p:cNvSpPr txBox="1"/>
          <p:nvPr/>
        </p:nvSpPr>
        <p:spPr>
          <a:xfrm>
            <a:off x="1530579" y="2326412"/>
            <a:ext cx="5280949" cy="1712135"/>
          </a:xfrm>
          <a:prstGeom prst="rect">
            <a:avLst/>
          </a:prstGeom>
          <a:noFill/>
        </p:spPr>
        <p:txBody>
          <a:bodyPr wrap="square">
            <a:spAutoFit/>
          </a:bodyPr>
          <a:lstStyle/>
          <a:p>
            <a:pPr>
              <a:lnSpc>
                <a:spcPct val="150000"/>
              </a:lnSpc>
            </a:pP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 发生事故时，现场人员应保持镇定，把有关意外的发生地点、受伤人数、事故起因等清楚报告部门主管、安全负责人、保安等；现场管理人员应立即组织抢救受伤者和灾害现场。</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9" name="Rectangle 2"/>
          <p:cNvSpPr txBox="1">
            <a:spLocks noRot="1" noChangeArrowheads="1"/>
          </p:cNvSpPr>
          <p:nvPr/>
        </p:nvSpPr>
        <p:spPr>
          <a:xfrm>
            <a:off x="1530579" y="1771876"/>
            <a:ext cx="3568700" cy="425450"/>
          </a:xfrm>
          <a:prstGeom prst="rect">
            <a:avLst/>
          </a:prstGeom>
          <a:solidFill>
            <a:srgbClr val="C00000"/>
          </a:solidFill>
          <a:ln>
            <a:noFill/>
          </a:ln>
        </p:spPr>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buFont typeface="Arial" panose="020B0604020202020204" pitchFamily="34" charset="0"/>
              <a:buNone/>
            </a:pPr>
            <a:r>
              <a:rPr lang="zh-CN" altLang="zh-CN" sz="2400" b="1"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rPr>
              <a:t>紧急事故处理</a:t>
            </a:r>
            <a:endParaRPr lang="zh-CN" altLang="zh-CN" sz="2400" b="1"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11" name="文本框 10"/>
          <p:cNvSpPr txBox="1"/>
          <p:nvPr/>
        </p:nvSpPr>
        <p:spPr>
          <a:xfrm>
            <a:off x="1530579" y="4368598"/>
            <a:ext cx="5004279" cy="459036"/>
          </a:xfrm>
          <a:prstGeom prst="rect">
            <a:avLst/>
          </a:prstGeom>
          <a:solidFill>
            <a:srgbClr val="C00000"/>
          </a:solidFill>
          <a:ln>
            <a:noFill/>
          </a:ln>
        </p:spPr>
        <p:txBody>
          <a:bodyPr wrap="square">
            <a:spAutoFit/>
          </a:bodyPr>
          <a:lstStyle/>
          <a:p>
            <a:pPr marL="609600" indent="-609600">
              <a:lnSpc>
                <a:spcPct val="150000"/>
              </a:lnSpc>
            </a:pPr>
            <a:r>
              <a:rPr lang="zh-CN" altLang="en-US"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rPr>
              <a:t>火警电话</a:t>
            </a:r>
            <a:r>
              <a:rPr lang="en-US" altLang="zh-CN"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rPr>
              <a:t>﹕119 </a:t>
            </a:r>
            <a:r>
              <a:rPr lang="zh-CN" altLang="en-US"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rPr>
              <a:t>急救电话</a:t>
            </a:r>
            <a:r>
              <a:rPr lang="en-US" altLang="zh-CN"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rPr>
              <a:t>﹕120 </a:t>
            </a:r>
            <a:r>
              <a:rPr lang="zh-CN" altLang="en-US"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rPr>
              <a:t>匪警电话：</a:t>
            </a:r>
            <a:r>
              <a:rPr lang="en-US" altLang="zh-CN"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rPr>
              <a:t>110</a:t>
            </a:r>
            <a:endParaRPr lang="zh-CN" altLang="en-US"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16" name="文本框 15"/>
          <p:cNvSpPr txBox="1"/>
          <p:nvPr/>
        </p:nvSpPr>
        <p:spPr>
          <a:xfrm>
            <a:off x="527120" y="522605"/>
            <a:ext cx="6501622" cy="584775"/>
          </a:xfrm>
          <a:prstGeom prst="rect">
            <a:avLst/>
          </a:prstGeom>
          <a:noFill/>
        </p:spPr>
        <p:txBody>
          <a:bodyPr wrap="square">
            <a:spAutoFit/>
          </a:bodyPr>
          <a:lstStyle/>
          <a:p>
            <a:pPr algn="ctr"/>
            <a:r>
              <a:rPr lang="en-US" altLang="zh-CN" sz="3200" spc="6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rPr>
              <a:t>06 </a:t>
            </a:r>
            <a:r>
              <a:rPr lang="zh-CN" altLang="en-US" sz="3200" spc="6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rPr>
              <a:t>危险化学品使用注意事项</a:t>
            </a:r>
            <a:endParaRPr lang="zh-CN" altLang="en-US" sz="3200" spc="6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pic>
        <p:nvPicPr>
          <p:cNvPr id="10" name="图片 9"/>
          <p:cNvPicPr>
            <a:picLocks noChangeAspect="1"/>
          </p:cNvPicPr>
          <p:nvPr/>
        </p:nvPicPr>
        <p:blipFill rotWithShape="1">
          <a:blip r:embed="rId1">
            <a:extLst>
              <a:ext uri="{28A0092B-C50C-407E-A947-70E740481C1C}">
                <a14:useLocalDpi xmlns:a14="http://schemas.microsoft.com/office/drawing/2010/main" val="0"/>
              </a:ext>
            </a:extLst>
          </a:blip>
          <a:srcRect l="25651" t="5717" r="23260" b="13149"/>
          <a:stretch>
            <a:fillRect/>
          </a:stretch>
        </p:blipFill>
        <p:spPr>
          <a:xfrm>
            <a:off x="7461533" y="1599823"/>
            <a:ext cx="3735373" cy="444908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41"/>
          <p:cNvSpPr txBox="1"/>
          <p:nvPr/>
        </p:nvSpPr>
        <p:spPr>
          <a:xfrm>
            <a:off x="1901825" y="2034720"/>
            <a:ext cx="8548461"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7200" b="1" spc="-300" dirty="0">
                <a:solidFill>
                  <a:srgbClr val="C00000"/>
                </a:solidFill>
                <a:effectLst>
                  <a:outerShdw blurRad="50800" dist="38100" dir="8100000" algn="tr" rotWithShape="0">
                    <a:prstClr val="black">
                      <a:alpha val="40000"/>
                    </a:prstClr>
                  </a:outerShdw>
                </a:effectLst>
                <a:latin typeface="思源黑体" panose="020B0500000000000000" pitchFamily="34" charset="-122"/>
                <a:ea typeface="思源黑体" panose="020B0500000000000000" pitchFamily="34" charset="-122"/>
                <a:cs typeface="+mn-ea"/>
                <a:sym typeface="字魂59号-创粗黑" panose="00000500000000000000" pitchFamily="2" charset="-122"/>
              </a:rPr>
              <a:t>生产车间安全管理</a:t>
            </a:r>
            <a:endParaRPr lang="zh-CN" altLang="en-US" sz="7200" b="1" spc="-300" dirty="0">
              <a:solidFill>
                <a:srgbClr val="C00000"/>
              </a:solidFill>
              <a:effectLst>
                <a:outerShdw blurRad="50800" dist="38100" dir="8100000" algn="tr" rotWithShape="0">
                  <a:prstClr val="black">
                    <a:alpha val="40000"/>
                  </a:prstClr>
                </a:outerShdw>
              </a:effectLst>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37" name="矩形 36"/>
          <p:cNvSpPr/>
          <p:nvPr/>
        </p:nvSpPr>
        <p:spPr>
          <a:xfrm>
            <a:off x="3093960" y="3562802"/>
            <a:ext cx="6164190" cy="4793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rPr>
              <a:t>适用于生产部门</a:t>
            </a:r>
            <a:r>
              <a:rPr lang="en-US" altLang="zh-CN"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rPr>
              <a:t>/</a:t>
            </a:r>
            <a:r>
              <a:rPr lang="zh-CN" altLang="en-US"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rPr>
              <a:t>公司培训</a:t>
            </a:r>
            <a:r>
              <a:rPr lang="en-US" altLang="zh-CN"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rPr>
              <a:t>/</a:t>
            </a:r>
            <a:r>
              <a:rPr lang="zh-CN" altLang="en-US"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rPr>
              <a:t>企业培训</a:t>
            </a:r>
            <a:r>
              <a:rPr lang="en-US" altLang="zh-CN"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rPr>
              <a:t>/</a:t>
            </a:r>
            <a:r>
              <a:rPr lang="zh-CN" altLang="en-US"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rPr>
              <a:t>安全生产</a:t>
            </a:r>
            <a:endParaRPr lang="zh-CN" altLang="en-US"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38" name="文本框 37"/>
          <p:cNvSpPr txBox="1"/>
          <p:nvPr/>
        </p:nvSpPr>
        <p:spPr>
          <a:xfrm>
            <a:off x="4340573" y="4174804"/>
            <a:ext cx="3992880" cy="368300"/>
          </a:xfrm>
          <a:prstGeom prst="rect">
            <a:avLst/>
          </a:prstGeom>
          <a:noFill/>
        </p:spPr>
        <p:txBody>
          <a:bodyPr wrap="none" rtlCol="0">
            <a:spAutoFit/>
          </a:bodyPr>
          <a:lstStyle/>
          <a:p>
            <a:pPr algn="ctr"/>
            <a:r>
              <a:rPr lang="zh-CN" altLang="en-US" spc="300" dirty="0">
                <a:solidFill>
                  <a:schemeClr val="tx1">
                    <a:lumMod val="85000"/>
                    <a:lumOff val="15000"/>
                  </a:schemeClr>
                </a:solidFill>
                <a:latin typeface="思源黑体" panose="020B0500000000000000" pitchFamily="34" charset="-122"/>
                <a:ea typeface="思源黑体" panose="020B0500000000000000" pitchFamily="34" charset="-122"/>
                <a:sym typeface="字魂59号-创粗黑" panose="00000500000000000000" pitchFamily="2" charset="-122"/>
              </a:rPr>
              <a:t>汇报人</a:t>
            </a:r>
            <a:r>
              <a:rPr lang="en-US" altLang="zh-CN" spc="300" dirty="0">
                <a:solidFill>
                  <a:schemeClr val="tx1">
                    <a:lumMod val="85000"/>
                    <a:lumOff val="15000"/>
                  </a:schemeClr>
                </a:solidFill>
                <a:latin typeface="思源黑体" panose="020B0500000000000000" pitchFamily="34" charset="-122"/>
                <a:ea typeface="思源黑体" panose="020B0500000000000000" pitchFamily="34" charset="-122"/>
                <a:sym typeface="字魂59号-创粗黑" panose="00000500000000000000" pitchFamily="2" charset="-122"/>
              </a:rPr>
              <a:t>:</a:t>
            </a:r>
            <a:r>
              <a:rPr lang="zh-CN" altLang="en-US" spc="300" dirty="0">
                <a:solidFill>
                  <a:schemeClr val="tx1">
                    <a:lumMod val="85000"/>
                    <a:lumOff val="15000"/>
                  </a:schemeClr>
                </a:solidFill>
                <a:latin typeface="思源黑体" panose="020B0500000000000000" pitchFamily="34" charset="-122"/>
                <a:ea typeface="思源黑体" panose="020B0500000000000000" pitchFamily="34" charset="-122"/>
                <a:sym typeface="字魂59号-创粗黑" panose="00000500000000000000" pitchFamily="2" charset="-122"/>
              </a:rPr>
              <a:t>XXX</a:t>
            </a:r>
            <a:r>
              <a:rPr lang="zh-CN" altLang="en-US" spc="300" dirty="0">
                <a:solidFill>
                  <a:schemeClr val="tx1">
                    <a:lumMod val="85000"/>
                    <a:lumOff val="15000"/>
                  </a:schemeClr>
                </a:solidFill>
                <a:latin typeface="思源黑体" panose="020B0500000000000000" pitchFamily="34" charset="-122"/>
                <a:ea typeface="思源黑体" panose="020B0500000000000000" pitchFamily="34" charset="-122"/>
                <a:sym typeface="字魂59号-创粗黑" panose="00000500000000000000" pitchFamily="2" charset="-122"/>
              </a:rPr>
              <a:t>   汇报时间：</a:t>
            </a:r>
            <a:r>
              <a:rPr lang="en-US" altLang="zh-CN" spc="300" dirty="0">
                <a:solidFill>
                  <a:schemeClr val="tx1">
                    <a:lumMod val="85000"/>
                    <a:lumOff val="15000"/>
                  </a:schemeClr>
                </a:solidFill>
                <a:latin typeface="思源黑体" panose="020B0500000000000000" pitchFamily="34" charset="-122"/>
                <a:ea typeface="思源黑体" panose="020B0500000000000000" pitchFamily="34" charset="-122"/>
                <a:sym typeface="字魂59号-创粗黑" panose="00000500000000000000" pitchFamily="2" charset="-122"/>
              </a:rPr>
              <a:t>20XX</a:t>
            </a:r>
            <a:endParaRPr lang="zh-CN" altLang="en-US" sz="1200" spc="300" dirty="0">
              <a:solidFill>
                <a:schemeClr val="tx1">
                  <a:lumMod val="85000"/>
                  <a:lumOff val="15000"/>
                </a:schemeClr>
              </a:solidFill>
              <a:latin typeface="思源黑体" panose="020B0500000000000000" pitchFamily="34" charset="-122"/>
              <a:ea typeface="思源黑体" panose="020B0500000000000000" pitchFamily="34" charset="-122"/>
              <a:sym typeface="字魂59号-创粗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down)">
                                      <p:cBhvr>
                                        <p:cTn id="11" dur="500"/>
                                        <p:tgtEl>
                                          <p:spTgt spid="3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animBg="1"/>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2447014" y="2258310"/>
            <a:ext cx="7297971" cy="1938992"/>
          </a:xfrm>
          <a:prstGeom prst="rect">
            <a:avLst/>
          </a:prstGeom>
          <a:noFill/>
        </p:spPr>
        <p:txBody>
          <a:bodyPr wrap="square" rtlCol="0">
            <a:spAutoFit/>
          </a:bodyPr>
          <a:lstStyle/>
          <a:p>
            <a:pPr algn="ctr"/>
            <a:r>
              <a:rPr lang="zh-CN" altLang="en-US" sz="6000" b="1" spc="600" dirty="0">
                <a:solidFill>
                  <a:srgbClr val="C00000"/>
                </a:solidFill>
                <a:effectLst>
                  <a:outerShdw blurRad="50800" dist="38100" dir="8100000" algn="tr" rotWithShape="0">
                    <a:prstClr val="black">
                      <a:alpha val="40000"/>
                    </a:prstClr>
                  </a:outerShdw>
                </a:effectLst>
                <a:latin typeface="思源黑体" panose="020B0500000000000000" pitchFamily="34" charset="-122"/>
                <a:ea typeface="思源黑体" panose="020B0500000000000000" pitchFamily="34" charset="-122"/>
                <a:cs typeface="+mn-ea"/>
                <a:sym typeface="字魂59号-创粗黑" panose="00000500000000000000" pitchFamily="2" charset="-122"/>
              </a:rPr>
              <a:t>员工义务与安全</a:t>
            </a:r>
            <a:endParaRPr lang="en-US" altLang="zh-CN" sz="6000" b="1" spc="600" dirty="0">
              <a:solidFill>
                <a:srgbClr val="C00000"/>
              </a:solidFill>
              <a:effectLst>
                <a:outerShdw blurRad="50800" dist="38100" dir="8100000" algn="tr" rotWithShape="0">
                  <a:prstClr val="black">
                    <a:alpha val="40000"/>
                  </a:prstClr>
                </a:outerShdw>
              </a:effectLst>
              <a:latin typeface="思源黑体" panose="020B0500000000000000" pitchFamily="34" charset="-122"/>
              <a:ea typeface="思源黑体" panose="020B0500000000000000" pitchFamily="34" charset="-122"/>
              <a:cs typeface="+mn-ea"/>
              <a:sym typeface="字魂59号-创粗黑" panose="00000500000000000000" pitchFamily="2" charset="-122"/>
            </a:endParaRPr>
          </a:p>
          <a:p>
            <a:pPr algn="ctr"/>
            <a:r>
              <a:rPr lang="zh-CN" altLang="en-US" sz="6000" b="1" spc="600" dirty="0">
                <a:solidFill>
                  <a:srgbClr val="C00000"/>
                </a:solidFill>
                <a:effectLst>
                  <a:outerShdw blurRad="50800" dist="38100" dir="8100000" algn="tr" rotWithShape="0">
                    <a:prstClr val="black">
                      <a:alpha val="40000"/>
                    </a:prstClr>
                  </a:outerShdw>
                </a:effectLst>
                <a:latin typeface="思源黑体" panose="020B0500000000000000" pitchFamily="34" charset="-122"/>
                <a:ea typeface="思源黑体" panose="020B0500000000000000" pitchFamily="34" charset="-122"/>
                <a:cs typeface="+mn-ea"/>
                <a:sym typeface="字魂59号-创粗黑" panose="00000500000000000000" pitchFamily="2" charset="-122"/>
              </a:rPr>
              <a:t>生产责任</a:t>
            </a:r>
            <a:endParaRPr lang="zh-CN" altLang="en-US" sz="6000" b="1" spc="600" dirty="0">
              <a:solidFill>
                <a:srgbClr val="C00000"/>
              </a:solidFill>
              <a:effectLst>
                <a:outerShdw blurRad="50800" dist="38100" dir="8100000" algn="tr" rotWithShape="0">
                  <a:prstClr val="black">
                    <a:alpha val="40000"/>
                  </a:prstClr>
                </a:outerShdw>
              </a:effectLst>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grpSp>
        <p:nvGrpSpPr>
          <p:cNvPr id="14" name="组合 13"/>
          <p:cNvGrpSpPr/>
          <p:nvPr/>
        </p:nvGrpSpPr>
        <p:grpSpPr>
          <a:xfrm>
            <a:off x="3254416" y="1053489"/>
            <a:ext cx="5683168" cy="923330"/>
            <a:chOff x="1316943" y="2663054"/>
            <a:chExt cx="5683168" cy="923330"/>
          </a:xfrm>
        </p:grpSpPr>
        <p:sp>
          <p:nvSpPr>
            <p:cNvPr id="15" name="文本框 14"/>
            <p:cNvSpPr txBox="1"/>
            <p:nvPr/>
          </p:nvSpPr>
          <p:spPr>
            <a:xfrm>
              <a:off x="1316943" y="2663054"/>
              <a:ext cx="5683168" cy="923330"/>
            </a:xfrm>
            <a:prstGeom prst="rect">
              <a:avLst/>
            </a:prstGeom>
            <a:noFill/>
          </p:spPr>
          <p:txBody>
            <a:bodyPr wrap="square" rtlCol="0">
              <a:spAutoFit/>
            </a:bodyPr>
            <a:lstStyle/>
            <a:p>
              <a:pPr algn="ctr"/>
              <a:r>
                <a:rPr lang="zh-CN" altLang="en-US" sz="5400" spc="300" dirty="0">
                  <a:solidFill>
                    <a:schemeClr val="tx1">
                      <a:lumMod val="85000"/>
                      <a:lumOff val="15000"/>
                    </a:schemeClr>
                  </a:solidFill>
                  <a:latin typeface="思源黑体" panose="020B0500000000000000" pitchFamily="34" charset="-122"/>
                  <a:ea typeface="思源黑体" panose="020B0500000000000000" pitchFamily="34" charset="-122"/>
                  <a:sym typeface="字魂59号-创粗黑" panose="00000500000000000000" pitchFamily="2" charset="-122"/>
                </a:rPr>
                <a:t>第一章节</a:t>
              </a:r>
              <a:endParaRPr lang="zh-CN" altLang="en-US" sz="5400" spc="300" dirty="0">
                <a:solidFill>
                  <a:schemeClr val="tx1">
                    <a:lumMod val="85000"/>
                    <a:lumOff val="15000"/>
                  </a:schemeClr>
                </a:solidFill>
                <a:latin typeface="思源黑体" panose="020B0500000000000000" pitchFamily="34" charset="-122"/>
                <a:ea typeface="思源黑体" panose="020B0500000000000000" pitchFamily="34" charset="-122"/>
                <a:sym typeface="字魂59号-创粗黑" panose="00000500000000000000" pitchFamily="2" charset="-122"/>
              </a:endParaRPr>
            </a:p>
          </p:txBody>
        </p:sp>
        <p:cxnSp>
          <p:nvCxnSpPr>
            <p:cNvPr id="16" name="直接连接符 15"/>
            <p:cNvCxnSpPr/>
            <p:nvPr/>
          </p:nvCxnSpPr>
          <p:spPr>
            <a:xfrm>
              <a:off x="2445475" y="3586384"/>
              <a:ext cx="3426106"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62304" y="328448"/>
            <a:ext cx="11067393" cy="6201103"/>
          </a:xfrm>
          <a:prstGeom prst="rect">
            <a:avLst/>
          </a:prstGeom>
          <a:solidFill>
            <a:srgbClr val="F3E4E9"/>
          </a:solidFill>
          <a:ln w="190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n w="12700">
                <a:solidFill>
                  <a:schemeClr val="tx1"/>
                </a:solidFill>
              </a:ln>
              <a:solidFill>
                <a:srgbClr val="C00000"/>
              </a:solidFill>
            </a:endParaRPr>
          </a:p>
        </p:txBody>
      </p:sp>
      <p:sp>
        <p:nvSpPr>
          <p:cNvPr id="13" name="文本框 12"/>
          <p:cNvSpPr txBox="1"/>
          <p:nvPr/>
        </p:nvSpPr>
        <p:spPr>
          <a:xfrm>
            <a:off x="606790" y="520204"/>
            <a:ext cx="5378381" cy="584775"/>
          </a:xfrm>
          <a:prstGeom prst="rect">
            <a:avLst/>
          </a:prstGeom>
          <a:noFill/>
        </p:spPr>
        <p:txBody>
          <a:bodyPr wrap="square">
            <a:spAutoFit/>
          </a:bodyPr>
          <a:lstStyle/>
          <a:p>
            <a:r>
              <a:rPr lang="en-US" altLang="zh-CN" sz="32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rPr>
              <a:t>01  </a:t>
            </a:r>
            <a:r>
              <a:rPr lang="zh-CN" altLang="en-US" sz="32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rPr>
              <a:t>员工义务与安全生产责任</a:t>
            </a:r>
            <a:endParaRPr lang="zh-CN" altLang="en-US" sz="32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grpSp>
        <p:nvGrpSpPr>
          <p:cNvPr id="6" name="กลุ่ม 24"/>
          <p:cNvGrpSpPr/>
          <p:nvPr/>
        </p:nvGrpSpPr>
        <p:grpSpPr>
          <a:xfrm>
            <a:off x="1012460" y="1533702"/>
            <a:ext cx="10036131" cy="1299341"/>
            <a:chOff x="6978085" y="4684892"/>
            <a:chExt cx="20072261" cy="2598681"/>
          </a:xfrm>
        </p:grpSpPr>
        <p:sp>
          <p:nvSpPr>
            <p:cNvPr id="7" name="Content Placeholder 2"/>
            <p:cNvSpPr txBox="1"/>
            <p:nvPr/>
          </p:nvSpPr>
          <p:spPr>
            <a:xfrm>
              <a:off x="6978085" y="5835774"/>
              <a:ext cx="20072261" cy="1447799"/>
            </a:xfrm>
            <a:prstGeom prst="rect">
              <a:avLst/>
            </a:prstGeom>
          </p:spPr>
          <p:txBody>
            <a:bodyPr vert="horz" lIns="121893" tIns="60946" rIns="121893" bIns="60946" numCol="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Font typeface="+mj-lt"/>
                <a:buAutoNum type="arabicPeriod"/>
              </a:pPr>
              <a:r>
                <a:rPr lang="zh-CN" altLang="en-US" sz="1800" dirty="0">
                  <a:solidFill>
                    <a:schemeClr val="tx1"/>
                  </a:solidFill>
                  <a:latin typeface="思源黑体" panose="020B0500000000000000" pitchFamily="34" charset="-122"/>
                  <a:ea typeface="思源黑体" panose="020B0500000000000000" pitchFamily="34" charset="-122"/>
                  <a:cs typeface="+mn-ea"/>
                  <a:sym typeface="字魂59号-创粗黑" panose="00000500000000000000" pitchFamily="2" charset="-122"/>
                </a:rPr>
                <a:t>员工在劳动过程中必须严格遵守安全操作规程</a:t>
              </a:r>
              <a:r>
                <a:rPr lang="en-US" altLang="zh-CN" sz="1800" dirty="0">
                  <a:solidFill>
                    <a:schemeClr val="tx1"/>
                  </a:solidFill>
                  <a:latin typeface="思源黑体" panose="020B0500000000000000" pitchFamily="34" charset="-122"/>
                  <a:ea typeface="思源黑体" panose="020B0500000000000000" pitchFamily="34" charset="-122"/>
                  <a:cs typeface="+mn-ea"/>
                  <a:sym typeface="字魂59号-创粗黑" panose="00000500000000000000" pitchFamily="2" charset="-122"/>
                </a:rPr>
                <a:t>﹐</a:t>
              </a:r>
              <a:r>
                <a:rPr lang="zh-CN" altLang="en-US" sz="1800" dirty="0">
                  <a:solidFill>
                    <a:schemeClr val="tx1"/>
                  </a:solidFill>
                  <a:latin typeface="思源黑体" panose="020B0500000000000000" pitchFamily="34" charset="-122"/>
                  <a:ea typeface="思源黑体" panose="020B0500000000000000" pitchFamily="34" charset="-122"/>
                  <a:cs typeface="+mn-ea"/>
                  <a:sym typeface="字魂59号-创粗黑" panose="00000500000000000000" pitchFamily="2" charset="-122"/>
                </a:rPr>
                <a:t>遵守本厂规章制度（自律遵章）。</a:t>
              </a:r>
              <a:endParaRPr lang="zh-CN" altLang="en-US" sz="1800" dirty="0">
                <a:solidFill>
                  <a:schemeClr val="tx1"/>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a:p>
              <a:pPr>
                <a:lnSpc>
                  <a:spcPct val="150000"/>
                </a:lnSpc>
                <a:buFont typeface="+mj-lt"/>
                <a:buAutoNum type="arabicPeriod"/>
              </a:pPr>
              <a:r>
                <a:rPr lang="zh-CN" altLang="en-US" sz="1800" dirty="0">
                  <a:solidFill>
                    <a:schemeClr val="tx1"/>
                  </a:solidFill>
                  <a:latin typeface="思源黑体" panose="020B0500000000000000" pitchFamily="34" charset="-122"/>
                  <a:ea typeface="思源黑体" panose="020B0500000000000000" pitchFamily="34" charset="-122"/>
                  <a:cs typeface="+mn-ea"/>
                  <a:sym typeface="字魂59号-创粗黑" panose="00000500000000000000" pitchFamily="2" charset="-122"/>
                </a:rPr>
                <a:t>员工必须按规定正确使用各种劳动保护用品（正确使用劳动用品）。</a:t>
              </a:r>
              <a:endParaRPr lang="zh-CN" altLang="en-US" sz="1800" dirty="0">
                <a:solidFill>
                  <a:schemeClr val="tx1"/>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a:p>
              <a:pPr>
                <a:lnSpc>
                  <a:spcPct val="150000"/>
                </a:lnSpc>
                <a:buFont typeface="+mj-lt"/>
                <a:buAutoNum type="arabicPeriod"/>
              </a:pPr>
              <a:endParaRPr lang="zh-CN" altLang="en-US" sz="1800" dirty="0">
                <a:solidFill>
                  <a:schemeClr val="tx1"/>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8" name="สี่เหลี่ยมผืนผ้า 27"/>
            <p:cNvSpPr/>
            <p:nvPr/>
          </p:nvSpPr>
          <p:spPr>
            <a:xfrm>
              <a:off x="7104991" y="4684892"/>
              <a:ext cx="4490332" cy="923330"/>
            </a:xfrm>
            <a:prstGeom prst="rect">
              <a:avLst/>
            </a:prstGeom>
          </p:spPr>
          <p:txBody>
            <a:bodyPr wrap="square">
              <a:spAutoFit/>
            </a:bodyPr>
            <a:lstStyle/>
            <a:p>
              <a:pPr marL="342900" indent="-342900">
                <a:buFont typeface="Wingdings" panose="05000000000000000000" pitchFamily="2" charset="2"/>
                <a:buChar char="ü"/>
              </a:pPr>
              <a:r>
                <a:rPr lang="zh-CN" altLang="en-US" sz="2400" b="1"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rPr>
                <a:t>员工义务</a:t>
              </a:r>
              <a:endParaRPr lang="zh-CN" altLang="en-US" sz="24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9" name="Rectangle 328"/>
            <p:cNvSpPr/>
            <p:nvPr/>
          </p:nvSpPr>
          <p:spPr>
            <a:xfrm>
              <a:off x="7155189" y="5608142"/>
              <a:ext cx="4389938" cy="13005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50" dirty="0">
                <a:solidFill>
                  <a:schemeClr val="tx1"/>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grpSp>
      <p:grpSp>
        <p:nvGrpSpPr>
          <p:cNvPr id="10" name="กลุ่ม 32"/>
          <p:cNvGrpSpPr/>
          <p:nvPr/>
        </p:nvGrpSpPr>
        <p:grpSpPr>
          <a:xfrm>
            <a:off x="1014646" y="3361090"/>
            <a:ext cx="1646591" cy="376533"/>
            <a:chOff x="9767195" y="5958899"/>
            <a:chExt cx="3293180" cy="753065"/>
          </a:xfrm>
          <a:solidFill>
            <a:srgbClr val="FD6031"/>
          </a:solidFill>
        </p:grpSpPr>
        <p:sp>
          <p:nvSpPr>
            <p:cNvPr id="11" name="Round Same Side Corner Rectangle 59"/>
            <p:cNvSpPr/>
            <p:nvPr/>
          </p:nvSpPr>
          <p:spPr>
            <a:xfrm rot="5400000">
              <a:off x="11037255" y="4743353"/>
              <a:ext cx="753065" cy="3184158"/>
            </a:xfrm>
            <a:prstGeom prst="round2SameRect">
              <a:avLst>
                <a:gd name="adj1" fmla="val 50000"/>
                <a:gd name="adj2"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r" defTabSz="457200"/>
              <a:endParaRPr lang="bg-BG" sz="900" b="1" dirty="0">
                <a:solidFill>
                  <a:schemeClr val="bg1"/>
                </a:solidFill>
                <a:latin typeface="微软雅黑" panose="020B0503020204020204" pitchFamily="34" charset="-122"/>
                <a:ea typeface="思源黑体" panose="020B0500000000000000" pitchFamily="34" charset="-122"/>
                <a:cs typeface="+mn-ea"/>
                <a:sym typeface="字魂59号-创粗黑" panose="00000500000000000000" pitchFamily="2" charset="-122"/>
              </a:endParaRPr>
            </a:p>
          </p:txBody>
        </p:sp>
        <p:sp>
          <p:nvSpPr>
            <p:cNvPr id="12" name="TextBox 34"/>
            <p:cNvSpPr txBox="1"/>
            <p:nvPr/>
          </p:nvSpPr>
          <p:spPr>
            <a:xfrm>
              <a:off x="9767195" y="6027655"/>
              <a:ext cx="3293180" cy="615553"/>
            </a:xfrm>
            <a:prstGeom prst="rect">
              <a:avLst/>
            </a:prstGeom>
            <a:noFill/>
          </p:spPr>
          <p:txBody>
            <a:bodyPr wrap="square" lIns="0" tIns="0" rIns="0" bIns="0" rtlCol="0">
              <a:spAutoFit/>
            </a:bodyPr>
            <a:lstStyle/>
            <a:p>
              <a:pPr lvl="0" algn="ctr" defTabSz="457200"/>
              <a:r>
                <a:rPr lang="zh-CN" altLang="en-US" sz="2000" b="1"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rPr>
                <a:t>员工义务</a:t>
              </a:r>
              <a:endParaRPr lang="th-TH" altLang="zh-CN" sz="2000" b="1"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grpSp>
      <p:sp>
        <p:nvSpPr>
          <p:cNvPr id="15" name="TextBox 35"/>
          <p:cNvSpPr txBox="1"/>
          <p:nvPr/>
        </p:nvSpPr>
        <p:spPr>
          <a:xfrm>
            <a:off x="1012459" y="3802577"/>
            <a:ext cx="6256441" cy="1723852"/>
          </a:xfrm>
          <a:prstGeom prst="rect">
            <a:avLst/>
          </a:prstGeom>
          <a:noFill/>
        </p:spPr>
        <p:txBody>
          <a:bodyPr wrap="square" lIns="109710" tIns="54855" rIns="109710" bIns="54855" rtlCol="0">
            <a:spAutoFit/>
          </a:bodyPr>
          <a:lstStyle/>
          <a:p>
            <a:pPr marL="342900" indent="-342900">
              <a:lnSpc>
                <a:spcPct val="150000"/>
              </a:lnSpc>
              <a:buFont typeface="+mj-lt"/>
              <a:buAutoNum type="arabicPeriod" startAt="3"/>
            </a:pPr>
            <a:r>
              <a:rPr lang="zh-CN" altLang="en-US" dirty="0">
                <a:latin typeface="思源黑体" panose="020B0500000000000000" pitchFamily="34" charset="-122"/>
                <a:ea typeface="思源黑体" panose="020B0500000000000000" pitchFamily="34" charset="-122"/>
                <a:cs typeface="+mn-ea"/>
                <a:sym typeface="字魂59号-创粗黑" panose="00000500000000000000" pitchFamily="2" charset="-122"/>
              </a:rPr>
              <a:t>在劳动过程中</a:t>
            </a:r>
            <a:r>
              <a:rPr lang="en-US" altLang="zh-CN" dirty="0">
                <a:latin typeface="思源黑体" panose="020B0500000000000000" pitchFamily="34" charset="-122"/>
                <a:ea typeface="思源黑体" panose="020B0500000000000000" pitchFamily="34" charset="-122"/>
                <a:cs typeface="+mn-ea"/>
                <a:sym typeface="字魂59号-创粗黑" panose="00000500000000000000" pitchFamily="2" charset="-122"/>
              </a:rPr>
              <a:t>﹐</a:t>
            </a:r>
            <a:r>
              <a:rPr lang="zh-CN" altLang="en-US" dirty="0">
                <a:latin typeface="思源黑体" panose="020B0500000000000000" pitchFamily="34" charset="-122"/>
                <a:ea typeface="思源黑体" panose="020B0500000000000000" pitchFamily="34" charset="-122"/>
                <a:cs typeface="+mn-ea"/>
                <a:sym typeface="字魂59号-创粗黑" panose="00000500000000000000" pitchFamily="2" charset="-122"/>
              </a:rPr>
              <a:t>员工有义务听从用人管理人员的生产指挥</a:t>
            </a:r>
            <a:r>
              <a:rPr lang="en-US" altLang="zh-CN" dirty="0">
                <a:latin typeface="思源黑体" panose="020B0500000000000000" pitchFamily="34" charset="-122"/>
                <a:ea typeface="思源黑体" panose="020B0500000000000000" pitchFamily="34" charset="-122"/>
                <a:cs typeface="+mn-ea"/>
                <a:sym typeface="字魂59号-创粗黑" panose="00000500000000000000" pitchFamily="2" charset="-122"/>
              </a:rPr>
              <a:t>﹐</a:t>
            </a:r>
            <a:r>
              <a:rPr lang="zh-CN" altLang="en-US" dirty="0">
                <a:latin typeface="思源黑体" panose="020B0500000000000000" pitchFamily="34" charset="-122"/>
                <a:ea typeface="思源黑体" panose="020B0500000000000000" pitchFamily="34" charset="-122"/>
                <a:cs typeface="+mn-ea"/>
                <a:sym typeface="字魂59号-创粗黑" panose="00000500000000000000" pitchFamily="2" charset="-122"/>
              </a:rPr>
              <a:t>不得随意行动（服从管理）。</a:t>
            </a:r>
            <a:endParaRPr lang="zh-CN" altLang="en-US" dirty="0">
              <a:latin typeface="思源黑体" panose="020B0500000000000000" pitchFamily="34" charset="-122"/>
              <a:ea typeface="思源黑体" panose="020B0500000000000000" pitchFamily="34" charset="-122"/>
              <a:cs typeface="+mn-ea"/>
              <a:sym typeface="字魂59号-创粗黑" panose="00000500000000000000" pitchFamily="2" charset="-122"/>
            </a:endParaRPr>
          </a:p>
          <a:p>
            <a:pPr marL="342900" indent="-342900">
              <a:lnSpc>
                <a:spcPct val="150000"/>
              </a:lnSpc>
              <a:buFont typeface="+mj-lt"/>
              <a:buAutoNum type="arabicPeriod" startAt="3"/>
            </a:pPr>
            <a:r>
              <a:rPr lang="zh-CN" altLang="en-US" dirty="0">
                <a:latin typeface="思源黑体" panose="020B0500000000000000" pitchFamily="34" charset="-122"/>
                <a:ea typeface="思源黑体" panose="020B0500000000000000" pitchFamily="34" charset="-122"/>
                <a:cs typeface="+mn-ea"/>
                <a:sym typeface="字魂59号-创粗黑" panose="00000500000000000000" pitchFamily="2" charset="-122"/>
              </a:rPr>
              <a:t>员工在劳动过程中发现不安全因素或者危险及健康安全险情时</a:t>
            </a:r>
            <a:r>
              <a:rPr lang="en-US" altLang="zh-CN" dirty="0">
                <a:latin typeface="思源黑体" panose="020B0500000000000000" pitchFamily="34" charset="-122"/>
                <a:ea typeface="思源黑体" panose="020B0500000000000000" pitchFamily="34" charset="-122"/>
                <a:cs typeface="+mn-ea"/>
                <a:sym typeface="字魂59号-创粗黑" panose="00000500000000000000" pitchFamily="2" charset="-122"/>
              </a:rPr>
              <a:t>﹐</a:t>
            </a:r>
            <a:r>
              <a:rPr lang="zh-CN" altLang="en-US" dirty="0">
                <a:latin typeface="思源黑体" panose="020B0500000000000000" pitchFamily="34" charset="-122"/>
                <a:ea typeface="思源黑体" panose="020B0500000000000000" pitchFamily="34" charset="-122"/>
                <a:cs typeface="+mn-ea"/>
                <a:sym typeface="字魂59号-创粗黑" panose="00000500000000000000" pitchFamily="2" charset="-122"/>
              </a:rPr>
              <a:t>有义务向管理人员报告（危险报告的义务）。</a:t>
            </a:r>
            <a:endParaRPr lang="zh-CN" altLang="en-US" dirty="0">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pic>
        <p:nvPicPr>
          <p:cNvPr id="16" name="图片 15"/>
          <p:cNvPicPr>
            <a:picLocks noChangeAspect="1"/>
          </p:cNvPicPr>
          <p:nvPr/>
        </p:nvPicPr>
        <p:blipFill rotWithShape="1">
          <a:blip r:embed="rId1">
            <a:extLst>
              <a:ext uri="{28A0092B-C50C-407E-A947-70E740481C1C}">
                <a14:useLocalDpi xmlns:a14="http://schemas.microsoft.com/office/drawing/2010/main" val="0"/>
              </a:ext>
            </a:extLst>
          </a:blip>
          <a:srcRect t="57781" r="54785"/>
          <a:stretch>
            <a:fillRect/>
          </a:stretch>
        </p:blipFill>
        <p:spPr>
          <a:xfrm>
            <a:off x="8369127" y="4246180"/>
            <a:ext cx="3260570" cy="22833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62304" y="328448"/>
            <a:ext cx="11067393" cy="6201103"/>
          </a:xfrm>
          <a:prstGeom prst="rect">
            <a:avLst/>
          </a:prstGeom>
          <a:solidFill>
            <a:srgbClr val="F3E4E9"/>
          </a:solidFill>
          <a:ln w="190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n w="12700">
                <a:solidFill>
                  <a:schemeClr val="tx1"/>
                </a:solidFill>
              </a:ln>
              <a:solidFill>
                <a:srgbClr val="C00000"/>
              </a:solidFill>
            </a:endParaRPr>
          </a:p>
        </p:txBody>
      </p:sp>
      <p:sp>
        <p:nvSpPr>
          <p:cNvPr id="15" name="Rectangle 2"/>
          <p:cNvSpPr txBox="1">
            <a:spLocks noRot="1" noChangeArrowheads="1"/>
          </p:cNvSpPr>
          <p:nvPr/>
        </p:nvSpPr>
        <p:spPr>
          <a:xfrm>
            <a:off x="1262423" y="1449954"/>
            <a:ext cx="3163888" cy="479425"/>
          </a:xfrm>
          <a:prstGeom prst="rect">
            <a:avLst/>
          </a:prstGeom>
          <a:solidFill>
            <a:srgbClr val="C00000"/>
          </a:solidFill>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spcAft>
                <a:spcPct val="0"/>
              </a:spcAft>
              <a:buFont typeface="Arial" panose="020B0604020202020204" pitchFamily="34" charset="0"/>
              <a:buNone/>
            </a:pPr>
            <a:r>
              <a:rPr lang="zh-CN" altLang="zh-CN" sz="2800" b="1"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rPr>
              <a:t>员工安全生产责任 </a:t>
            </a:r>
            <a:endParaRPr lang="zh-CN" altLang="zh-CN" sz="2800" b="1"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17" name="文本框 16"/>
          <p:cNvSpPr txBox="1"/>
          <p:nvPr/>
        </p:nvSpPr>
        <p:spPr>
          <a:xfrm>
            <a:off x="1135707" y="2271953"/>
            <a:ext cx="6904707" cy="2952027"/>
          </a:xfrm>
          <a:prstGeom prst="rect">
            <a:avLst/>
          </a:prstGeom>
          <a:noFill/>
        </p:spPr>
        <p:txBody>
          <a:bodyPr wrap="square">
            <a:spAutoFit/>
          </a:bodyPr>
          <a:lstStyle/>
          <a:p>
            <a:pPr marL="342900" indent="-342900">
              <a:lnSpc>
                <a:spcPct val="150000"/>
              </a:lnSpc>
              <a:buFont typeface="+mj-lt"/>
              <a:buAutoNum type="arabicPeriod"/>
            </a:pPr>
            <a:r>
              <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认真学习相关知识</a:t>
            </a:r>
            <a:r>
              <a:rPr lang="en-US" altLang="zh-CN"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a:t>
            </a:r>
            <a:r>
              <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严格遵守本厂的安全生产规章制度和操作规程</a:t>
            </a:r>
            <a:r>
              <a:rPr lang="en-US" altLang="zh-CN"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a:t>
            </a:r>
            <a:r>
              <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服从管理</a:t>
            </a:r>
            <a:r>
              <a:rPr lang="en-US" altLang="zh-CN"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a:t>
            </a:r>
            <a:r>
              <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正确佩戴和使用劳动防护用品。</a:t>
            </a:r>
            <a:endPar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a:p>
            <a:pPr marL="342900" indent="-342900">
              <a:lnSpc>
                <a:spcPct val="150000"/>
              </a:lnSpc>
              <a:buFont typeface="+mj-lt"/>
              <a:buAutoNum type="arabicPeriod"/>
            </a:pPr>
            <a:r>
              <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对自己操作的机器或工作用具及环境</a:t>
            </a:r>
            <a:r>
              <a:rPr lang="en-US" altLang="zh-CN"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a:t>
            </a:r>
            <a:r>
              <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必须每天检查安全性</a:t>
            </a:r>
            <a:r>
              <a:rPr lang="en-US" altLang="zh-CN"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a:t>
            </a:r>
            <a:r>
              <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发现事故隐患或其它不安全因素</a:t>
            </a:r>
            <a:r>
              <a:rPr lang="en-US" altLang="zh-CN"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a:t>
            </a:r>
            <a:r>
              <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应当立即向部门负责人报告。</a:t>
            </a:r>
            <a:endPar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a:p>
            <a:pPr marL="342900" indent="-342900">
              <a:lnSpc>
                <a:spcPct val="150000"/>
              </a:lnSpc>
              <a:buFont typeface="+mj-lt"/>
              <a:buAutoNum type="arabicPeriod"/>
            </a:pPr>
            <a:r>
              <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参加安全活动</a:t>
            </a:r>
            <a:r>
              <a:rPr lang="en-US" altLang="zh-CN"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a:t>
            </a:r>
            <a:r>
              <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学习安全技朮知识</a:t>
            </a:r>
            <a:r>
              <a:rPr lang="en-US" altLang="zh-CN"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a:t>
            </a:r>
            <a:r>
              <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严格遵守各项规章制度。</a:t>
            </a:r>
            <a:endPar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a:p>
            <a:pPr marL="342900" indent="-342900">
              <a:lnSpc>
                <a:spcPct val="150000"/>
              </a:lnSpc>
              <a:buFont typeface="+mj-lt"/>
              <a:buAutoNum type="arabicPeriod"/>
            </a:pPr>
            <a:r>
              <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认真执行交接班制度</a:t>
            </a:r>
            <a:r>
              <a:rPr lang="en-US" altLang="zh-CN"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a:t>
            </a:r>
            <a:r>
              <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接班前必须认真检查本岗位的设备和安全设施及工</a:t>
            </a:r>
            <a:r>
              <a:rPr lang="en-US" altLang="zh-CN"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a:t>
            </a:r>
            <a:r>
              <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rPr>
              <a:t>器具是否齐全完好</a:t>
            </a:r>
            <a:endParaRPr lang="zh-CN" altLang="en-US" sz="18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10" name="文本框 9"/>
          <p:cNvSpPr txBox="1"/>
          <p:nvPr/>
        </p:nvSpPr>
        <p:spPr>
          <a:xfrm>
            <a:off x="527119" y="522605"/>
            <a:ext cx="5378381" cy="584775"/>
          </a:xfrm>
          <a:prstGeom prst="rect">
            <a:avLst/>
          </a:prstGeom>
          <a:noFill/>
        </p:spPr>
        <p:txBody>
          <a:bodyPr wrap="square">
            <a:spAutoFit/>
          </a:bodyPr>
          <a:lstStyle/>
          <a:p>
            <a:r>
              <a:rPr lang="en-US" altLang="zh-CN" sz="32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rPr>
              <a:t>01  </a:t>
            </a:r>
            <a:r>
              <a:rPr lang="zh-CN" altLang="en-US" sz="32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rPr>
              <a:t>员工义务与安全生产责任</a:t>
            </a:r>
            <a:endParaRPr lang="zh-CN" altLang="en-US" sz="32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t="57781" r="54785"/>
          <a:stretch>
            <a:fillRect/>
          </a:stretch>
        </p:blipFill>
        <p:spPr>
          <a:xfrm>
            <a:off x="8414151" y="4277710"/>
            <a:ext cx="3215545" cy="225184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62304" y="328448"/>
            <a:ext cx="11067393" cy="6201103"/>
          </a:xfrm>
          <a:prstGeom prst="rect">
            <a:avLst/>
          </a:prstGeom>
          <a:solidFill>
            <a:srgbClr val="F3E4E9"/>
          </a:solidFill>
          <a:ln w="190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n w="12700">
                <a:solidFill>
                  <a:schemeClr val="tx1"/>
                </a:solidFill>
              </a:ln>
              <a:solidFill>
                <a:srgbClr val="C00000"/>
              </a:solidFill>
            </a:endParaRPr>
          </a:p>
        </p:txBody>
      </p:sp>
      <p:sp>
        <p:nvSpPr>
          <p:cNvPr id="15" name="Rectangle 2"/>
          <p:cNvSpPr txBox="1">
            <a:spLocks noRot="1" noChangeArrowheads="1"/>
          </p:cNvSpPr>
          <p:nvPr/>
        </p:nvSpPr>
        <p:spPr>
          <a:xfrm>
            <a:off x="1329759" y="1394345"/>
            <a:ext cx="3163888" cy="479425"/>
          </a:xfrm>
          <a:prstGeom prst="rect">
            <a:avLst/>
          </a:prstGeom>
          <a:solidFill>
            <a:srgbClr val="C00000"/>
          </a:solidFill>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spcAft>
                <a:spcPct val="0"/>
              </a:spcAft>
              <a:buFont typeface="Arial" panose="020B0604020202020204" pitchFamily="34" charset="0"/>
              <a:buNone/>
            </a:pPr>
            <a:r>
              <a:rPr lang="zh-CN" altLang="zh-CN" sz="2800" b="1"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rPr>
              <a:t>员工安全生产责任 </a:t>
            </a:r>
            <a:endParaRPr lang="zh-CN" altLang="zh-CN" sz="2800" b="1" dirty="0">
              <a:solidFill>
                <a:schemeClr val="bg1"/>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17" name="文本框 16"/>
          <p:cNvSpPr txBox="1"/>
          <p:nvPr/>
        </p:nvSpPr>
        <p:spPr>
          <a:xfrm>
            <a:off x="1329759" y="2134703"/>
            <a:ext cx="6941882" cy="3367525"/>
          </a:xfrm>
          <a:prstGeom prst="rect">
            <a:avLst/>
          </a:prstGeom>
          <a:noFill/>
        </p:spPr>
        <p:txBody>
          <a:bodyPr wrap="square">
            <a:spAutoFit/>
          </a:bodyPr>
          <a:lstStyle/>
          <a:p>
            <a:pPr marL="342900" indent="-342900">
              <a:lnSpc>
                <a:spcPct val="150000"/>
              </a:lnSpc>
              <a:buFont typeface="+mj-lt"/>
              <a:buAutoNum type="arabicPeriod" startAt="5"/>
            </a:pPr>
            <a:r>
              <a:rPr lang="zh-CN" altLang="en-US" dirty="0">
                <a:solidFill>
                  <a:prstClr val="black"/>
                </a:solidFill>
                <a:latin typeface="思源黑体" panose="020B0500000000000000" pitchFamily="34" charset="-122"/>
                <a:ea typeface="思源黑体" panose="020B0500000000000000" pitchFamily="34" charset="-122"/>
                <a:cs typeface="+mn-ea"/>
                <a:sym typeface="字魂59号-创粗黑" panose="00000500000000000000" pitchFamily="2" charset="-122"/>
              </a:rPr>
              <a:t>遵守纪律</a:t>
            </a:r>
            <a:r>
              <a:rPr lang="en-US" altLang="zh-CN" dirty="0">
                <a:solidFill>
                  <a:prstClr val="black"/>
                </a:solidFill>
                <a:latin typeface="思源黑体" panose="020B0500000000000000" pitchFamily="34" charset="-122"/>
                <a:ea typeface="思源黑体" panose="020B0500000000000000" pitchFamily="34" charset="-122"/>
                <a:cs typeface="+mn-ea"/>
                <a:sym typeface="字魂59号-创粗黑" panose="00000500000000000000" pitchFamily="2" charset="-122"/>
              </a:rPr>
              <a:t>﹐</a:t>
            </a:r>
            <a:r>
              <a:rPr lang="zh-CN" altLang="en-US" dirty="0">
                <a:solidFill>
                  <a:prstClr val="black"/>
                </a:solidFill>
                <a:latin typeface="思源黑体" panose="020B0500000000000000" pitchFamily="34" charset="-122"/>
                <a:ea typeface="思源黑体" panose="020B0500000000000000" pitchFamily="34" charset="-122"/>
                <a:cs typeface="+mn-ea"/>
                <a:sym typeface="字魂59号-创粗黑" panose="00000500000000000000" pitchFamily="2" charset="-122"/>
              </a:rPr>
              <a:t>精心操作</a:t>
            </a:r>
            <a:r>
              <a:rPr lang="en-US" altLang="zh-CN" dirty="0">
                <a:solidFill>
                  <a:prstClr val="black"/>
                </a:solidFill>
                <a:latin typeface="思源黑体" panose="020B0500000000000000" pitchFamily="34" charset="-122"/>
                <a:ea typeface="思源黑体" panose="020B0500000000000000" pitchFamily="34" charset="-122"/>
                <a:cs typeface="+mn-ea"/>
                <a:sym typeface="字魂59号-创粗黑" panose="00000500000000000000" pitchFamily="2" charset="-122"/>
              </a:rPr>
              <a:t>﹐</a:t>
            </a:r>
            <a:r>
              <a:rPr lang="zh-CN" altLang="en-US" dirty="0">
                <a:solidFill>
                  <a:prstClr val="black"/>
                </a:solidFill>
                <a:latin typeface="思源黑体" panose="020B0500000000000000" pitchFamily="34" charset="-122"/>
                <a:ea typeface="思源黑体" panose="020B0500000000000000" pitchFamily="34" charset="-122"/>
                <a:cs typeface="+mn-ea"/>
                <a:sym typeface="字魂59号-创粗黑" panose="00000500000000000000" pitchFamily="2" charset="-122"/>
              </a:rPr>
              <a:t>严格遵守工艺规程</a:t>
            </a:r>
            <a:r>
              <a:rPr lang="en-US" altLang="zh-CN" dirty="0">
                <a:solidFill>
                  <a:prstClr val="black"/>
                </a:solidFill>
                <a:latin typeface="思源黑体" panose="020B0500000000000000" pitchFamily="34" charset="-122"/>
                <a:ea typeface="思源黑体" panose="020B0500000000000000" pitchFamily="34" charset="-122"/>
                <a:cs typeface="+mn-ea"/>
                <a:sym typeface="字魂59号-创粗黑" panose="00000500000000000000" pitchFamily="2" charset="-122"/>
              </a:rPr>
              <a:t>﹑</a:t>
            </a:r>
            <a:r>
              <a:rPr lang="zh-CN" altLang="en-US" dirty="0">
                <a:solidFill>
                  <a:prstClr val="black"/>
                </a:solidFill>
                <a:latin typeface="思源黑体" panose="020B0500000000000000" pitchFamily="34" charset="-122"/>
                <a:ea typeface="思源黑体" panose="020B0500000000000000" pitchFamily="34" charset="-122"/>
                <a:cs typeface="+mn-ea"/>
                <a:sym typeface="字魂59号-创粗黑" panose="00000500000000000000" pitchFamily="2" charset="-122"/>
              </a:rPr>
              <a:t>安全技朮规程和操作法</a:t>
            </a:r>
            <a:r>
              <a:rPr lang="en-US" altLang="zh-CN" dirty="0">
                <a:solidFill>
                  <a:prstClr val="black"/>
                </a:solidFill>
                <a:latin typeface="思源黑体" panose="020B0500000000000000" pitchFamily="34" charset="-122"/>
                <a:ea typeface="思源黑体" panose="020B0500000000000000" pitchFamily="34" charset="-122"/>
                <a:cs typeface="+mn-ea"/>
                <a:sym typeface="字魂59号-创粗黑" panose="00000500000000000000" pitchFamily="2" charset="-122"/>
              </a:rPr>
              <a:t>﹐</a:t>
            </a:r>
            <a:r>
              <a:rPr lang="zh-CN" altLang="en-US" dirty="0">
                <a:solidFill>
                  <a:prstClr val="black"/>
                </a:solidFill>
                <a:latin typeface="思源黑体" panose="020B0500000000000000" pitchFamily="34" charset="-122"/>
                <a:ea typeface="思源黑体" panose="020B0500000000000000" pitchFamily="34" charset="-122"/>
                <a:cs typeface="+mn-ea"/>
                <a:sym typeface="字魂59号-创粗黑" panose="00000500000000000000" pitchFamily="2" charset="-122"/>
              </a:rPr>
              <a:t>认真做好所需记录</a:t>
            </a:r>
            <a:r>
              <a:rPr lang="en-US" altLang="zh-CN" dirty="0">
                <a:solidFill>
                  <a:prstClr val="black"/>
                </a:solidFill>
                <a:latin typeface="思源黑体" panose="020B0500000000000000" pitchFamily="34" charset="-122"/>
                <a:ea typeface="思源黑体" panose="020B0500000000000000" pitchFamily="34" charset="-122"/>
                <a:cs typeface="+mn-ea"/>
                <a:sym typeface="字魂59号-创粗黑" panose="00000500000000000000" pitchFamily="2" charset="-122"/>
              </a:rPr>
              <a:t>﹐</a:t>
            </a:r>
            <a:r>
              <a:rPr lang="zh-CN" altLang="en-US" dirty="0">
                <a:solidFill>
                  <a:prstClr val="black"/>
                </a:solidFill>
                <a:latin typeface="思源黑体" panose="020B0500000000000000" pitchFamily="34" charset="-122"/>
                <a:ea typeface="思源黑体" panose="020B0500000000000000" pitchFamily="34" charset="-122"/>
                <a:cs typeface="+mn-ea"/>
                <a:sym typeface="字魂59号-创粗黑" panose="00000500000000000000" pitchFamily="2" charset="-122"/>
              </a:rPr>
              <a:t>真实</a:t>
            </a:r>
            <a:r>
              <a:rPr lang="en-US" altLang="zh-CN" dirty="0">
                <a:solidFill>
                  <a:prstClr val="black"/>
                </a:solidFill>
                <a:latin typeface="思源黑体" panose="020B0500000000000000" pitchFamily="34" charset="-122"/>
                <a:ea typeface="思源黑体" panose="020B0500000000000000" pitchFamily="34" charset="-122"/>
                <a:cs typeface="+mn-ea"/>
                <a:sym typeface="字魂59号-创粗黑" panose="00000500000000000000" pitchFamily="2" charset="-122"/>
              </a:rPr>
              <a:t>﹑</a:t>
            </a:r>
            <a:r>
              <a:rPr lang="zh-CN" altLang="en-US" dirty="0">
                <a:latin typeface="思源黑体" panose="020B0500000000000000" pitchFamily="34" charset="-122"/>
                <a:ea typeface="思源黑体" panose="020B0500000000000000" pitchFamily="34" charset="-122"/>
                <a:cs typeface="+mn-ea"/>
                <a:sym typeface="字魂59号-创粗黑" panose="00000500000000000000" pitchFamily="2" charset="-122"/>
              </a:rPr>
              <a:t>准确并保持生产场所清洁。</a:t>
            </a:r>
            <a:endParaRPr lang="zh-CN" altLang="en-US" dirty="0">
              <a:latin typeface="思源黑体" panose="020B0500000000000000" pitchFamily="34" charset="-122"/>
              <a:ea typeface="思源黑体" panose="020B0500000000000000" pitchFamily="34" charset="-122"/>
              <a:cs typeface="+mn-ea"/>
              <a:sym typeface="字魂59号-创粗黑" panose="00000500000000000000" pitchFamily="2" charset="-122"/>
            </a:endParaRPr>
          </a:p>
          <a:p>
            <a:pPr marL="342900" indent="-342900">
              <a:lnSpc>
                <a:spcPct val="150000"/>
              </a:lnSpc>
              <a:buFont typeface="+mj-lt"/>
              <a:buAutoNum type="arabicPeriod" startAt="5"/>
            </a:pPr>
            <a:r>
              <a:rPr lang="zh-CN" altLang="en-US" dirty="0">
                <a:solidFill>
                  <a:prstClr val="black"/>
                </a:solidFill>
                <a:latin typeface="思源黑体" panose="020B0500000000000000" pitchFamily="34" charset="-122"/>
                <a:ea typeface="思源黑体" panose="020B0500000000000000" pitchFamily="34" charset="-122"/>
                <a:cs typeface="+mn-ea"/>
                <a:sym typeface="字魂59号-创粗黑" panose="00000500000000000000" pitchFamily="2" charset="-122"/>
              </a:rPr>
              <a:t>按时巡回检查</a:t>
            </a:r>
            <a:r>
              <a:rPr lang="en-US" altLang="zh-CN" dirty="0">
                <a:solidFill>
                  <a:prstClr val="black"/>
                </a:solidFill>
                <a:latin typeface="思源黑体" panose="020B0500000000000000" pitchFamily="34" charset="-122"/>
                <a:ea typeface="思源黑体" panose="020B0500000000000000" pitchFamily="34" charset="-122"/>
                <a:cs typeface="+mn-ea"/>
                <a:sym typeface="字魂59号-创粗黑" panose="00000500000000000000" pitchFamily="2" charset="-122"/>
              </a:rPr>
              <a:t>﹐</a:t>
            </a:r>
            <a:r>
              <a:rPr lang="zh-CN" altLang="en-US" dirty="0">
                <a:solidFill>
                  <a:prstClr val="black"/>
                </a:solidFill>
                <a:latin typeface="思源黑体" panose="020B0500000000000000" pitchFamily="34" charset="-122"/>
                <a:ea typeface="思源黑体" panose="020B0500000000000000" pitchFamily="34" charset="-122"/>
                <a:cs typeface="+mn-ea"/>
                <a:sym typeface="字魂59号-创粗黑" panose="00000500000000000000" pitchFamily="2" charset="-122"/>
              </a:rPr>
              <a:t>准确分析</a:t>
            </a:r>
            <a:r>
              <a:rPr lang="en-US" altLang="zh-CN" dirty="0">
                <a:solidFill>
                  <a:prstClr val="black"/>
                </a:solidFill>
                <a:latin typeface="思源黑体" panose="020B0500000000000000" pitchFamily="34" charset="-122"/>
                <a:ea typeface="思源黑体" panose="020B0500000000000000" pitchFamily="34" charset="-122"/>
                <a:cs typeface="+mn-ea"/>
                <a:sym typeface="字魂59号-创粗黑" panose="00000500000000000000" pitchFamily="2" charset="-122"/>
              </a:rPr>
              <a:t>﹑</a:t>
            </a:r>
            <a:r>
              <a:rPr lang="zh-CN" altLang="en-US" dirty="0">
                <a:latin typeface="思源黑体" panose="020B0500000000000000" pitchFamily="34" charset="-122"/>
                <a:ea typeface="思源黑体" panose="020B0500000000000000" pitchFamily="34" charset="-122"/>
                <a:cs typeface="+mn-ea"/>
                <a:sym typeface="字魂59号-创粗黑" panose="00000500000000000000" pitchFamily="2" charset="-122"/>
              </a:rPr>
              <a:t>判断和处理生产过程中的异常情况。</a:t>
            </a:r>
            <a:endParaRPr lang="zh-CN" altLang="en-US" dirty="0">
              <a:latin typeface="思源黑体" panose="020B0500000000000000" pitchFamily="34" charset="-122"/>
              <a:ea typeface="思源黑体" panose="020B0500000000000000" pitchFamily="34" charset="-122"/>
              <a:cs typeface="+mn-ea"/>
              <a:sym typeface="字魂59号-创粗黑" panose="00000500000000000000" pitchFamily="2" charset="-122"/>
            </a:endParaRPr>
          </a:p>
          <a:p>
            <a:pPr marL="342900" indent="-342900">
              <a:lnSpc>
                <a:spcPct val="150000"/>
              </a:lnSpc>
              <a:buFont typeface="+mj-lt"/>
              <a:buAutoNum type="arabicPeriod" startAt="5"/>
            </a:pPr>
            <a:r>
              <a:rPr lang="zh-CN" altLang="en-US" dirty="0">
                <a:solidFill>
                  <a:prstClr val="black"/>
                </a:solidFill>
                <a:latin typeface="思源黑体" panose="020B0500000000000000" pitchFamily="34" charset="-122"/>
                <a:ea typeface="思源黑体" panose="020B0500000000000000" pitchFamily="34" charset="-122"/>
                <a:cs typeface="+mn-ea"/>
                <a:sym typeface="字魂59号-创粗黑" panose="00000500000000000000" pitchFamily="2" charset="-122"/>
              </a:rPr>
              <a:t>认真维护</a:t>
            </a:r>
            <a:r>
              <a:rPr lang="en-US" altLang="zh-CN" dirty="0">
                <a:solidFill>
                  <a:prstClr val="black"/>
                </a:solidFill>
                <a:latin typeface="思源黑体" panose="020B0500000000000000" pitchFamily="34" charset="-122"/>
                <a:ea typeface="思源黑体" panose="020B0500000000000000" pitchFamily="34" charset="-122"/>
                <a:cs typeface="+mn-ea"/>
                <a:sym typeface="字魂59号-创粗黑" panose="00000500000000000000" pitchFamily="2" charset="-122"/>
              </a:rPr>
              <a:t>﹑</a:t>
            </a:r>
            <a:r>
              <a:rPr lang="zh-CN" altLang="en-US" dirty="0">
                <a:solidFill>
                  <a:prstClr val="black"/>
                </a:solidFill>
                <a:latin typeface="思源黑体" panose="020B0500000000000000" pitchFamily="34" charset="-122"/>
                <a:ea typeface="思源黑体" panose="020B0500000000000000" pitchFamily="34" charset="-122"/>
                <a:cs typeface="+mn-ea"/>
                <a:sym typeface="字魂59号-创粗黑" panose="00000500000000000000" pitchFamily="2" charset="-122"/>
              </a:rPr>
              <a:t>保养设备</a:t>
            </a:r>
            <a:r>
              <a:rPr lang="en-US" altLang="zh-CN" dirty="0">
                <a:solidFill>
                  <a:prstClr val="black"/>
                </a:solidFill>
                <a:latin typeface="思源黑体" panose="020B0500000000000000" pitchFamily="34" charset="-122"/>
                <a:ea typeface="思源黑体" panose="020B0500000000000000" pitchFamily="34" charset="-122"/>
                <a:cs typeface="+mn-ea"/>
                <a:sym typeface="字魂59号-创粗黑" panose="00000500000000000000" pitchFamily="2" charset="-122"/>
              </a:rPr>
              <a:t>﹐</a:t>
            </a:r>
            <a:r>
              <a:rPr lang="zh-CN" altLang="en-US" dirty="0">
                <a:solidFill>
                  <a:prstClr val="black"/>
                </a:solidFill>
                <a:latin typeface="思源黑体" panose="020B0500000000000000" pitchFamily="34" charset="-122"/>
                <a:ea typeface="思源黑体" panose="020B0500000000000000" pitchFamily="34" charset="-122"/>
                <a:cs typeface="+mn-ea"/>
                <a:sym typeface="字魂59号-创粗黑" panose="00000500000000000000" pitchFamily="2" charset="-122"/>
              </a:rPr>
              <a:t>发现异常应妥善处理</a:t>
            </a:r>
            <a:r>
              <a:rPr lang="en-US" altLang="zh-CN" dirty="0">
                <a:solidFill>
                  <a:prstClr val="black"/>
                </a:solidFill>
                <a:latin typeface="思源黑体" panose="020B0500000000000000" pitchFamily="34" charset="-122"/>
                <a:ea typeface="思源黑体" panose="020B0500000000000000" pitchFamily="34" charset="-122"/>
                <a:cs typeface="+mn-ea"/>
                <a:sym typeface="字魂59号-创粗黑" panose="00000500000000000000" pitchFamily="2" charset="-122"/>
              </a:rPr>
              <a:t>﹐</a:t>
            </a:r>
            <a:r>
              <a:rPr lang="zh-CN" altLang="en-US" dirty="0">
                <a:latin typeface="思源黑体" panose="020B0500000000000000" pitchFamily="34" charset="-122"/>
                <a:ea typeface="思源黑体" panose="020B0500000000000000" pitchFamily="34" charset="-122"/>
                <a:cs typeface="+mn-ea"/>
                <a:sym typeface="字魂59号-创粗黑" panose="00000500000000000000" pitchFamily="2" charset="-122"/>
              </a:rPr>
              <a:t>及时上报并认真做好记录。</a:t>
            </a:r>
            <a:endParaRPr lang="zh-CN" altLang="en-US" dirty="0">
              <a:latin typeface="思源黑体" panose="020B0500000000000000" pitchFamily="34" charset="-122"/>
              <a:ea typeface="思源黑体" panose="020B0500000000000000" pitchFamily="34" charset="-122"/>
              <a:cs typeface="+mn-ea"/>
              <a:sym typeface="字魂59号-创粗黑" panose="00000500000000000000" pitchFamily="2" charset="-122"/>
            </a:endParaRPr>
          </a:p>
          <a:p>
            <a:pPr marL="342900" indent="-342900">
              <a:lnSpc>
                <a:spcPct val="150000"/>
              </a:lnSpc>
              <a:buFont typeface="+mj-lt"/>
              <a:buAutoNum type="arabicPeriod" startAt="5"/>
            </a:pPr>
            <a:r>
              <a:rPr lang="zh-CN" altLang="en-US" dirty="0">
                <a:solidFill>
                  <a:prstClr val="black"/>
                </a:solidFill>
                <a:latin typeface="思源黑体" panose="020B0500000000000000" pitchFamily="34" charset="-122"/>
                <a:ea typeface="思源黑体" panose="020B0500000000000000" pitchFamily="34" charset="-122"/>
                <a:cs typeface="+mn-ea"/>
                <a:sym typeface="字魂59号-创粗黑" panose="00000500000000000000" pitchFamily="2" charset="-122"/>
              </a:rPr>
              <a:t>正确使用</a:t>
            </a:r>
            <a:r>
              <a:rPr lang="en-US" altLang="zh-CN" dirty="0">
                <a:solidFill>
                  <a:prstClr val="black"/>
                </a:solidFill>
                <a:latin typeface="思源黑体" panose="020B0500000000000000" pitchFamily="34" charset="-122"/>
                <a:ea typeface="思源黑体" panose="020B0500000000000000" pitchFamily="34" charset="-122"/>
                <a:cs typeface="+mn-ea"/>
                <a:sym typeface="字魂59号-创粗黑" panose="00000500000000000000" pitchFamily="2" charset="-122"/>
              </a:rPr>
              <a:t>﹑</a:t>
            </a:r>
            <a:r>
              <a:rPr lang="zh-CN" altLang="en-US" dirty="0">
                <a:solidFill>
                  <a:prstClr val="black"/>
                </a:solidFill>
                <a:latin typeface="思源黑体" panose="020B0500000000000000" pitchFamily="34" charset="-122"/>
                <a:ea typeface="思源黑体" panose="020B0500000000000000" pitchFamily="34" charset="-122"/>
                <a:cs typeface="+mn-ea"/>
                <a:sym typeface="字魂59号-创粗黑" panose="00000500000000000000" pitchFamily="2" charset="-122"/>
              </a:rPr>
              <a:t>妥善保管各种劳动保护用品</a:t>
            </a:r>
            <a:r>
              <a:rPr lang="en-US" altLang="zh-CN" dirty="0">
                <a:solidFill>
                  <a:prstClr val="black"/>
                </a:solidFill>
                <a:latin typeface="思源黑体" panose="020B0500000000000000" pitchFamily="34" charset="-122"/>
                <a:ea typeface="思源黑体" panose="020B0500000000000000" pitchFamily="34" charset="-122"/>
                <a:cs typeface="+mn-ea"/>
                <a:sym typeface="字魂59号-创粗黑" panose="00000500000000000000" pitchFamily="2" charset="-122"/>
              </a:rPr>
              <a:t>﹑</a:t>
            </a:r>
            <a:r>
              <a:rPr lang="zh-CN" altLang="en-US" dirty="0">
                <a:latin typeface="思源黑体" panose="020B0500000000000000" pitchFamily="34" charset="-122"/>
                <a:ea typeface="思源黑体" panose="020B0500000000000000" pitchFamily="34" charset="-122"/>
                <a:cs typeface="+mn-ea"/>
                <a:sym typeface="字魂59号-创粗黑" panose="00000500000000000000" pitchFamily="2" charset="-122"/>
              </a:rPr>
              <a:t>器具和防护消防器材。</a:t>
            </a:r>
            <a:endParaRPr lang="zh-CN" altLang="en-US" dirty="0">
              <a:latin typeface="思源黑体" panose="020B0500000000000000" pitchFamily="34" charset="-122"/>
              <a:ea typeface="思源黑体" panose="020B0500000000000000" pitchFamily="34" charset="-122"/>
              <a:cs typeface="+mn-ea"/>
              <a:sym typeface="字魂59号-创粗黑" panose="00000500000000000000" pitchFamily="2" charset="-122"/>
            </a:endParaRPr>
          </a:p>
          <a:p>
            <a:pPr marL="342900" indent="-342900">
              <a:lnSpc>
                <a:spcPct val="150000"/>
              </a:lnSpc>
              <a:buFont typeface="+mj-lt"/>
              <a:buAutoNum type="arabicPeriod" startAt="5"/>
            </a:pPr>
            <a:r>
              <a:rPr lang="zh-CN" altLang="en-US" dirty="0">
                <a:solidFill>
                  <a:prstClr val="black"/>
                </a:solidFill>
                <a:latin typeface="思源黑体" panose="020B0500000000000000" pitchFamily="34" charset="-122"/>
                <a:ea typeface="思源黑体" panose="020B0500000000000000" pitchFamily="34" charset="-122"/>
                <a:cs typeface="+mn-ea"/>
                <a:sym typeface="字魂59号-创粗黑" panose="00000500000000000000" pitchFamily="2" charset="-122"/>
              </a:rPr>
              <a:t>不违章作业</a:t>
            </a:r>
            <a:r>
              <a:rPr lang="en-US" altLang="zh-CN" dirty="0">
                <a:solidFill>
                  <a:prstClr val="black"/>
                </a:solidFill>
                <a:latin typeface="思源黑体" panose="020B0500000000000000" pitchFamily="34" charset="-122"/>
                <a:ea typeface="思源黑体" panose="020B0500000000000000" pitchFamily="34" charset="-122"/>
                <a:cs typeface="+mn-ea"/>
                <a:sym typeface="字魂59号-创粗黑" panose="00000500000000000000" pitchFamily="2" charset="-122"/>
              </a:rPr>
              <a:t>﹐</a:t>
            </a:r>
            <a:r>
              <a:rPr lang="zh-CN" altLang="en-US" dirty="0">
                <a:solidFill>
                  <a:prstClr val="black"/>
                </a:solidFill>
                <a:latin typeface="思源黑体" panose="020B0500000000000000" pitchFamily="34" charset="-122"/>
                <a:ea typeface="思源黑体" panose="020B0500000000000000" pitchFamily="34" charset="-122"/>
                <a:cs typeface="+mn-ea"/>
                <a:sym typeface="字魂59号-创粗黑" panose="00000500000000000000" pitchFamily="2" charset="-122"/>
              </a:rPr>
              <a:t>并劝阻或制止他人违章作业</a:t>
            </a:r>
            <a:r>
              <a:rPr lang="en-US" altLang="zh-CN" dirty="0">
                <a:solidFill>
                  <a:prstClr val="black"/>
                </a:solidFill>
                <a:latin typeface="思源黑体" panose="020B0500000000000000" pitchFamily="34" charset="-122"/>
                <a:ea typeface="思源黑体" panose="020B0500000000000000" pitchFamily="34" charset="-122"/>
                <a:cs typeface="+mn-ea"/>
                <a:sym typeface="字魂59号-创粗黑" panose="00000500000000000000" pitchFamily="2" charset="-122"/>
              </a:rPr>
              <a:t>﹐</a:t>
            </a:r>
            <a:r>
              <a:rPr lang="zh-CN" altLang="en-US" dirty="0">
                <a:solidFill>
                  <a:prstClr val="black"/>
                </a:solidFill>
                <a:latin typeface="思源黑体" panose="020B0500000000000000" pitchFamily="34" charset="-122"/>
                <a:ea typeface="思源黑体" panose="020B0500000000000000" pitchFamily="34" charset="-122"/>
                <a:cs typeface="+mn-ea"/>
                <a:sym typeface="字魂59号-创粗黑" panose="00000500000000000000" pitchFamily="2" charset="-122"/>
              </a:rPr>
              <a:t>对违章指挥有权拒绝执行</a:t>
            </a:r>
            <a:r>
              <a:rPr lang="en-US" altLang="zh-CN" dirty="0">
                <a:solidFill>
                  <a:prstClr val="black"/>
                </a:solidFill>
                <a:latin typeface="思源黑体" panose="020B0500000000000000" pitchFamily="34" charset="-122"/>
                <a:ea typeface="思源黑体" panose="020B0500000000000000" pitchFamily="34" charset="-122"/>
                <a:cs typeface="+mn-ea"/>
                <a:sym typeface="字魂59号-创粗黑" panose="00000500000000000000" pitchFamily="2" charset="-122"/>
              </a:rPr>
              <a:t>﹐</a:t>
            </a:r>
            <a:r>
              <a:rPr lang="zh-CN" altLang="en-US" dirty="0">
                <a:solidFill>
                  <a:prstClr val="black"/>
                </a:solidFill>
                <a:latin typeface="思源黑体" panose="020B0500000000000000" pitchFamily="34" charset="-122"/>
                <a:ea typeface="思源黑体" panose="020B0500000000000000" pitchFamily="34" charset="-122"/>
                <a:cs typeface="+mn-ea"/>
                <a:sym typeface="字魂59号-创粗黑" panose="00000500000000000000" pitchFamily="2" charset="-122"/>
              </a:rPr>
              <a:t>并及时向领导报告。</a:t>
            </a:r>
            <a:endParaRPr lang="zh-CN" altLang="en-US" dirty="0">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11" name="文本框 10"/>
          <p:cNvSpPr txBox="1"/>
          <p:nvPr/>
        </p:nvSpPr>
        <p:spPr>
          <a:xfrm>
            <a:off x="527119" y="522605"/>
            <a:ext cx="5378381" cy="584775"/>
          </a:xfrm>
          <a:prstGeom prst="rect">
            <a:avLst/>
          </a:prstGeom>
          <a:noFill/>
        </p:spPr>
        <p:txBody>
          <a:bodyPr wrap="square">
            <a:spAutoFit/>
          </a:bodyPr>
          <a:lstStyle/>
          <a:p>
            <a:r>
              <a:rPr lang="en-US" altLang="zh-CN" sz="32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rPr>
              <a:t>01  </a:t>
            </a:r>
            <a:r>
              <a:rPr lang="zh-CN" altLang="en-US" sz="32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rPr>
              <a:t>员工义务与安全生产责任</a:t>
            </a:r>
            <a:endParaRPr lang="zh-CN" altLang="en-US" sz="32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t="57781" r="54785"/>
          <a:stretch>
            <a:fillRect/>
          </a:stretch>
        </p:blipFill>
        <p:spPr>
          <a:xfrm>
            <a:off x="8414151" y="4277710"/>
            <a:ext cx="3215545" cy="225184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2918424" y="2655074"/>
            <a:ext cx="6123005" cy="1015663"/>
          </a:xfrm>
          <a:prstGeom prst="rect">
            <a:avLst/>
          </a:prstGeom>
          <a:noFill/>
        </p:spPr>
        <p:txBody>
          <a:bodyPr wrap="square" rtlCol="0">
            <a:spAutoFit/>
          </a:bodyPr>
          <a:lstStyle/>
          <a:p>
            <a:pPr algn="dist"/>
            <a:r>
              <a:rPr lang="zh-CN" altLang="en-US" sz="6000" b="1"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rPr>
              <a:t>机械安全操作</a:t>
            </a:r>
            <a:endParaRPr lang="zh-CN" altLang="en-US" sz="6000" b="1"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grpSp>
        <p:nvGrpSpPr>
          <p:cNvPr id="14" name="组合 13"/>
          <p:cNvGrpSpPr/>
          <p:nvPr/>
        </p:nvGrpSpPr>
        <p:grpSpPr>
          <a:xfrm>
            <a:off x="3138343" y="1313103"/>
            <a:ext cx="5683168" cy="936054"/>
            <a:chOff x="1435262" y="2650330"/>
            <a:chExt cx="5683168" cy="936054"/>
          </a:xfrm>
        </p:grpSpPr>
        <p:sp>
          <p:nvSpPr>
            <p:cNvPr id="15" name="文本框 14"/>
            <p:cNvSpPr txBox="1"/>
            <p:nvPr/>
          </p:nvSpPr>
          <p:spPr>
            <a:xfrm>
              <a:off x="1435262" y="2650330"/>
              <a:ext cx="5683168" cy="923330"/>
            </a:xfrm>
            <a:prstGeom prst="rect">
              <a:avLst/>
            </a:prstGeom>
            <a:noFill/>
          </p:spPr>
          <p:txBody>
            <a:bodyPr wrap="square" rtlCol="0">
              <a:spAutoFit/>
            </a:bodyPr>
            <a:lstStyle/>
            <a:p>
              <a:pPr algn="ctr"/>
              <a:r>
                <a:rPr lang="zh-CN" altLang="en-US" sz="5400" spc="300" dirty="0">
                  <a:solidFill>
                    <a:schemeClr val="tx1">
                      <a:lumMod val="85000"/>
                      <a:lumOff val="15000"/>
                    </a:schemeClr>
                  </a:solidFill>
                  <a:latin typeface="思源黑体" panose="020B0500000000000000" pitchFamily="34" charset="-122"/>
                  <a:ea typeface="思源黑体" panose="020B0500000000000000" pitchFamily="34" charset="-122"/>
                  <a:sym typeface="字魂59号-创粗黑" panose="00000500000000000000" pitchFamily="2" charset="-122"/>
                </a:rPr>
                <a:t>第二章节</a:t>
              </a:r>
              <a:endParaRPr lang="zh-CN" altLang="en-US" sz="5400" spc="300" dirty="0">
                <a:solidFill>
                  <a:schemeClr val="tx1">
                    <a:lumMod val="85000"/>
                    <a:lumOff val="15000"/>
                  </a:schemeClr>
                </a:solidFill>
                <a:latin typeface="思源黑体" panose="020B0500000000000000" pitchFamily="34" charset="-122"/>
                <a:ea typeface="思源黑体" panose="020B0500000000000000" pitchFamily="34" charset="-122"/>
                <a:sym typeface="字魂59号-创粗黑" panose="00000500000000000000" pitchFamily="2" charset="-122"/>
              </a:endParaRPr>
            </a:p>
          </p:txBody>
        </p:sp>
        <p:cxnSp>
          <p:nvCxnSpPr>
            <p:cNvPr id="16" name="直接连接符 15"/>
            <p:cNvCxnSpPr/>
            <p:nvPr/>
          </p:nvCxnSpPr>
          <p:spPr>
            <a:xfrm>
              <a:off x="2563793" y="3586384"/>
              <a:ext cx="3426106"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562303" y="328448"/>
            <a:ext cx="11067393" cy="6201103"/>
          </a:xfrm>
          <a:prstGeom prst="rect">
            <a:avLst/>
          </a:prstGeom>
          <a:solidFill>
            <a:srgbClr val="F3E4E9"/>
          </a:solidFill>
          <a:ln w="190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ln w="12700">
                <a:solidFill>
                  <a:schemeClr val="tx1"/>
                </a:solidFill>
              </a:ln>
              <a:solidFill>
                <a:srgbClr val="C00000"/>
              </a:solidFill>
            </a:endParaRPr>
          </a:p>
        </p:txBody>
      </p:sp>
      <p:sp>
        <p:nvSpPr>
          <p:cNvPr id="30" name="Rectangle 24"/>
          <p:cNvSpPr/>
          <p:nvPr/>
        </p:nvSpPr>
        <p:spPr>
          <a:xfrm>
            <a:off x="3200855" y="2013838"/>
            <a:ext cx="510849" cy="384427"/>
          </a:xfrm>
          <a:custGeom>
            <a:avLst/>
            <a:gdLst>
              <a:gd name="T0" fmla="*/ 8666 w 10000"/>
              <a:gd name="T1" fmla="*/ 1334 h 8668"/>
              <a:gd name="T2" fmla="*/ 9609 w 10000"/>
              <a:gd name="T3" fmla="*/ 1725 h 8668"/>
              <a:gd name="T4" fmla="*/ 10000 w 10000"/>
              <a:gd name="T5" fmla="*/ 2668 h 8668"/>
              <a:gd name="T6" fmla="*/ 10000 w 10000"/>
              <a:gd name="T7" fmla="*/ 7334 h 8668"/>
              <a:gd name="T8" fmla="*/ 9609 w 10000"/>
              <a:gd name="T9" fmla="*/ 8277 h 8668"/>
              <a:gd name="T10" fmla="*/ 8666 w 10000"/>
              <a:gd name="T11" fmla="*/ 8668 h 8668"/>
              <a:gd name="T12" fmla="*/ 1334 w 10000"/>
              <a:gd name="T13" fmla="*/ 8668 h 8668"/>
              <a:gd name="T14" fmla="*/ 391 w 10000"/>
              <a:gd name="T15" fmla="*/ 8277 h 8668"/>
              <a:gd name="T16" fmla="*/ 0 w 10000"/>
              <a:gd name="T17" fmla="*/ 7334 h 8668"/>
              <a:gd name="T18" fmla="*/ 0 w 10000"/>
              <a:gd name="T19" fmla="*/ 2667 h 8668"/>
              <a:gd name="T20" fmla="*/ 391 w 10000"/>
              <a:gd name="T21" fmla="*/ 1724 h 8668"/>
              <a:gd name="T22" fmla="*/ 1334 w 10000"/>
              <a:gd name="T23" fmla="*/ 1333 h 8668"/>
              <a:gd name="T24" fmla="*/ 2501 w 10000"/>
              <a:gd name="T25" fmla="*/ 1333 h 8668"/>
              <a:gd name="T26" fmla="*/ 2766 w 10000"/>
              <a:gd name="T27" fmla="*/ 625 h 8668"/>
              <a:gd name="T28" fmla="*/ 3129 w 10000"/>
              <a:gd name="T29" fmla="*/ 185 h 8668"/>
              <a:gd name="T30" fmla="*/ 3668 w 10000"/>
              <a:gd name="T31" fmla="*/ 0 h 8668"/>
              <a:gd name="T32" fmla="*/ 6334 w 10000"/>
              <a:gd name="T33" fmla="*/ 0 h 8668"/>
              <a:gd name="T34" fmla="*/ 6873 w 10000"/>
              <a:gd name="T35" fmla="*/ 185 h 8668"/>
              <a:gd name="T36" fmla="*/ 7235 w 10000"/>
              <a:gd name="T37" fmla="*/ 625 h 8668"/>
              <a:gd name="T38" fmla="*/ 7500 w 10000"/>
              <a:gd name="T39" fmla="*/ 1333 h 8668"/>
              <a:gd name="T40" fmla="*/ 8669 w 10000"/>
              <a:gd name="T41" fmla="*/ 1333 h 8668"/>
              <a:gd name="T42" fmla="*/ 8669 w 10000"/>
              <a:gd name="T43" fmla="*/ 1334 h 8668"/>
              <a:gd name="T44" fmla="*/ 8666 w 10000"/>
              <a:gd name="T45" fmla="*/ 1334 h 8668"/>
              <a:gd name="T46" fmla="*/ 3353 w 10000"/>
              <a:gd name="T47" fmla="*/ 6648 h 8668"/>
              <a:gd name="T48" fmla="*/ 5000 w 10000"/>
              <a:gd name="T49" fmla="*/ 7333 h 8668"/>
              <a:gd name="T50" fmla="*/ 6647 w 10000"/>
              <a:gd name="T51" fmla="*/ 6648 h 8668"/>
              <a:gd name="T52" fmla="*/ 7332 w 10000"/>
              <a:gd name="T53" fmla="*/ 5000 h 8668"/>
              <a:gd name="T54" fmla="*/ 6647 w 10000"/>
              <a:gd name="T55" fmla="*/ 3353 h 8668"/>
              <a:gd name="T56" fmla="*/ 5000 w 10000"/>
              <a:gd name="T57" fmla="*/ 2668 h 8668"/>
              <a:gd name="T58" fmla="*/ 3352 w 10000"/>
              <a:gd name="T59" fmla="*/ 3353 h 8668"/>
              <a:gd name="T60" fmla="*/ 2667 w 10000"/>
              <a:gd name="T61" fmla="*/ 5000 h 8668"/>
              <a:gd name="T62" fmla="*/ 3353 w 10000"/>
              <a:gd name="T63" fmla="*/ 6648 h 8668"/>
              <a:gd name="T64" fmla="*/ 3941 w 10000"/>
              <a:gd name="T65" fmla="*/ 3940 h 8668"/>
              <a:gd name="T66" fmla="*/ 5000 w 10000"/>
              <a:gd name="T67" fmla="*/ 3500 h 8668"/>
              <a:gd name="T68" fmla="*/ 6059 w 10000"/>
              <a:gd name="T69" fmla="*/ 3940 h 8668"/>
              <a:gd name="T70" fmla="*/ 6499 w 10000"/>
              <a:gd name="T71" fmla="*/ 4999 h 8668"/>
              <a:gd name="T72" fmla="*/ 6059 w 10000"/>
              <a:gd name="T73" fmla="*/ 6058 h 8668"/>
              <a:gd name="T74" fmla="*/ 5000 w 10000"/>
              <a:gd name="T75" fmla="*/ 6498 h 8668"/>
              <a:gd name="T76" fmla="*/ 3941 w 10000"/>
              <a:gd name="T77" fmla="*/ 6058 h 8668"/>
              <a:gd name="T78" fmla="*/ 3501 w 10000"/>
              <a:gd name="T79" fmla="*/ 4999 h 8668"/>
              <a:gd name="T80" fmla="*/ 3941 w 10000"/>
              <a:gd name="T81" fmla="*/ 3940 h 8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00" h="8668">
                <a:moveTo>
                  <a:pt x="8666" y="1334"/>
                </a:moveTo>
                <a:cubicBezTo>
                  <a:pt x="9034" y="1334"/>
                  <a:pt x="9349" y="1464"/>
                  <a:pt x="9609" y="1725"/>
                </a:cubicBezTo>
                <a:cubicBezTo>
                  <a:pt x="9870" y="1987"/>
                  <a:pt x="10000" y="2299"/>
                  <a:pt x="10000" y="2668"/>
                </a:cubicBezTo>
                <a:lnTo>
                  <a:pt x="10000" y="7334"/>
                </a:lnTo>
                <a:cubicBezTo>
                  <a:pt x="10000" y="7702"/>
                  <a:pt x="9870" y="8017"/>
                  <a:pt x="9609" y="8277"/>
                </a:cubicBezTo>
                <a:cubicBezTo>
                  <a:pt x="9348" y="8538"/>
                  <a:pt x="9035" y="8668"/>
                  <a:pt x="8666" y="8668"/>
                </a:cubicBezTo>
                <a:lnTo>
                  <a:pt x="1334" y="8668"/>
                </a:lnTo>
                <a:cubicBezTo>
                  <a:pt x="966" y="8668"/>
                  <a:pt x="651" y="8538"/>
                  <a:pt x="391" y="8277"/>
                </a:cubicBezTo>
                <a:cubicBezTo>
                  <a:pt x="131" y="8015"/>
                  <a:pt x="0" y="7703"/>
                  <a:pt x="0" y="7334"/>
                </a:cubicBezTo>
                <a:lnTo>
                  <a:pt x="0" y="2667"/>
                </a:lnTo>
                <a:cubicBezTo>
                  <a:pt x="0" y="2299"/>
                  <a:pt x="130" y="1984"/>
                  <a:pt x="391" y="1724"/>
                </a:cubicBezTo>
                <a:cubicBezTo>
                  <a:pt x="653" y="1464"/>
                  <a:pt x="965" y="1333"/>
                  <a:pt x="1334" y="1333"/>
                </a:cubicBezTo>
                <a:lnTo>
                  <a:pt x="2501" y="1333"/>
                </a:lnTo>
                <a:lnTo>
                  <a:pt x="2766" y="625"/>
                </a:lnTo>
                <a:cubicBezTo>
                  <a:pt x="2831" y="455"/>
                  <a:pt x="2954" y="308"/>
                  <a:pt x="3129" y="185"/>
                </a:cubicBezTo>
                <a:cubicBezTo>
                  <a:pt x="3304" y="63"/>
                  <a:pt x="3484" y="0"/>
                  <a:pt x="3668" y="0"/>
                </a:cubicBezTo>
                <a:lnTo>
                  <a:pt x="6334" y="0"/>
                </a:lnTo>
                <a:cubicBezTo>
                  <a:pt x="6519" y="0"/>
                  <a:pt x="6698" y="62"/>
                  <a:pt x="6873" y="185"/>
                </a:cubicBezTo>
                <a:cubicBezTo>
                  <a:pt x="7048" y="308"/>
                  <a:pt x="7169" y="455"/>
                  <a:pt x="7235" y="625"/>
                </a:cubicBezTo>
                <a:lnTo>
                  <a:pt x="7500" y="1333"/>
                </a:lnTo>
                <a:lnTo>
                  <a:pt x="8669" y="1333"/>
                </a:lnTo>
                <a:lnTo>
                  <a:pt x="8669" y="1334"/>
                </a:lnTo>
                <a:lnTo>
                  <a:pt x="8666" y="1334"/>
                </a:lnTo>
                <a:close/>
                <a:moveTo>
                  <a:pt x="3353" y="6648"/>
                </a:moveTo>
                <a:cubicBezTo>
                  <a:pt x="3809" y="7104"/>
                  <a:pt x="4359" y="7333"/>
                  <a:pt x="5000" y="7333"/>
                </a:cubicBezTo>
                <a:cubicBezTo>
                  <a:pt x="5643" y="7333"/>
                  <a:pt x="6191" y="7104"/>
                  <a:pt x="6647" y="6648"/>
                </a:cubicBezTo>
                <a:cubicBezTo>
                  <a:pt x="7104" y="6192"/>
                  <a:pt x="7332" y="5642"/>
                  <a:pt x="7332" y="5000"/>
                </a:cubicBezTo>
                <a:cubicBezTo>
                  <a:pt x="7332" y="4358"/>
                  <a:pt x="7104" y="3809"/>
                  <a:pt x="6647" y="3353"/>
                </a:cubicBezTo>
                <a:cubicBezTo>
                  <a:pt x="6191" y="2896"/>
                  <a:pt x="5641" y="2668"/>
                  <a:pt x="5000" y="2668"/>
                </a:cubicBezTo>
                <a:cubicBezTo>
                  <a:pt x="4359" y="2668"/>
                  <a:pt x="3809" y="2896"/>
                  <a:pt x="3352" y="3353"/>
                </a:cubicBezTo>
                <a:cubicBezTo>
                  <a:pt x="2896" y="3809"/>
                  <a:pt x="2667" y="4359"/>
                  <a:pt x="2667" y="5000"/>
                </a:cubicBezTo>
                <a:cubicBezTo>
                  <a:pt x="2667" y="5641"/>
                  <a:pt x="2895" y="6191"/>
                  <a:pt x="3353" y="6648"/>
                </a:cubicBezTo>
                <a:close/>
                <a:moveTo>
                  <a:pt x="3941" y="3940"/>
                </a:moveTo>
                <a:cubicBezTo>
                  <a:pt x="4235" y="3647"/>
                  <a:pt x="4588" y="3500"/>
                  <a:pt x="5000" y="3500"/>
                </a:cubicBezTo>
                <a:cubicBezTo>
                  <a:pt x="5413" y="3500"/>
                  <a:pt x="5766" y="3647"/>
                  <a:pt x="6059" y="3940"/>
                </a:cubicBezTo>
                <a:cubicBezTo>
                  <a:pt x="6353" y="4234"/>
                  <a:pt x="6499" y="4587"/>
                  <a:pt x="6499" y="4999"/>
                </a:cubicBezTo>
                <a:cubicBezTo>
                  <a:pt x="6499" y="5412"/>
                  <a:pt x="6353" y="5765"/>
                  <a:pt x="6059" y="6058"/>
                </a:cubicBezTo>
                <a:cubicBezTo>
                  <a:pt x="5765" y="6352"/>
                  <a:pt x="5413" y="6498"/>
                  <a:pt x="5000" y="6498"/>
                </a:cubicBezTo>
                <a:cubicBezTo>
                  <a:pt x="4588" y="6498"/>
                  <a:pt x="4234" y="6352"/>
                  <a:pt x="3941" y="6058"/>
                </a:cubicBezTo>
                <a:cubicBezTo>
                  <a:pt x="3648" y="5764"/>
                  <a:pt x="3501" y="5412"/>
                  <a:pt x="3501" y="4999"/>
                </a:cubicBezTo>
                <a:cubicBezTo>
                  <a:pt x="3501" y="4587"/>
                  <a:pt x="3648" y="4234"/>
                  <a:pt x="3941" y="3940"/>
                </a:cubicBezTo>
                <a:close/>
              </a:path>
            </a:pathLst>
          </a:custGeom>
          <a:solidFill>
            <a:srgbClr val="C00000"/>
          </a:solidFill>
          <a:ln w="190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dirty="0">
              <a:ln w="12700">
                <a:solidFill>
                  <a:schemeClr val="tx1"/>
                </a:solidFill>
              </a:ln>
              <a:solidFill>
                <a:srgbClr val="C00000"/>
              </a:solidFill>
            </a:endParaRPr>
          </a:p>
        </p:txBody>
      </p:sp>
      <p:grpSp>
        <p:nvGrpSpPr>
          <p:cNvPr id="31" name="Group 5"/>
          <p:cNvGrpSpPr/>
          <p:nvPr/>
        </p:nvGrpSpPr>
        <p:grpSpPr>
          <a:xfrm>
            <a:off x="2329308" y="2013838"/>
            <a:ext cx="7533383" cy="2830323"/>
            <a:chOff x="1911453" y="3160840"/>
            <a:chExt cx="6404260" cy="2797449"/>
          </a:xfrm>
          <a:solidFill>
            <a:srgbClr val="0070C0"/>
          </a:solidFill>
        </p:grpSpPr>
        <p:sp>
          <p:nvSpPr>
            <p:cNvPr id="32" name="Freeform 233"/>
            <p:cNvSpPr>
              <a:spLocks noEditPoints="1"/>
            </p:cNvSpPr>
            <p:nvPr/>
          </p:nvSpPr>
          <p:spPr bwMode="auto">
            <a:xfrm>
              <a:off x="4910733" y="3160840"/>
              <a:ext cx="414337" cy="413833"/>
            </a:xfrm>
            <a:custGeom>
              <a:avLst/>
              <a:gdLst>
                <a:gd name="connsiteX0" fmla="*/ 81245 w 489553"/>
                <a:gd name="connsiteY0" fmla="*/ 368330 h 488958"/>
                <a:gd name="connsiteX1" fmla="*/ 111105 w 489553"/>
                <a:gd name="connsiteY1" fmla="*/ 368330 h 488958"/>
                <a:gd name="connsiteX2" fmla="*/ 111105 w 489553"/>
                <a:gd name="connsiteY2" fmla="*/ 452764 h 488958"/>
                <a:gd name="connsiteX3" fmla="*/ 117439 w 489553"/>
                <a:gd name="connsiteY3" fmla="*/ 459098 h 488958"/>
                <a:gd name="connsiteX4" fmla="*/ 367651 w 489553"/>
                <a:gd name="connsiteY4" fmla="*/ 459098 h 488958"/>
                <a:gd name="connsiteX5" fmla="*/ 373984 w 489553"/>
                <a:gd name="connsiteY5" fmla="*/ 452764 h 488958"/>
                <a:gd name="connsiteX6" fmla="*/ 373984 w 489553"/>
                <a:gd name="connsiteY6" fmla="*/ 368330 h 488958"/>
                <a:gd name="connsiteX7" fmla="*/ 403177 w 489553"/>
                <a:gd name="connsiteY7" fmla="*/ 368330 h 488958"/>
                <a:gd name="connsiteX8" fmla="*/ 403177 w 489553"/>
                <a:gd name="connsiteY8" fmla="*/ 453383 h 488958"/>
                <a:gd name="connsiteX9" fmla="*/ 367651 w 489553"/>
                <a:gd name="connsiteY9" fmla="*/ 488958 h 488958"/>
                <a:gd name="connsiteX10" fmla="*/ 117439 w 489553"/>
                <a:gd name="connsiteY10" fmla="*/ 488958 h 488958"/>
                <a:gd name="connsiteX11" fmla="*/ 81245 w 489553"/>
                <a:gd name="connsiteY11" fmla="*/ 452764 h 488958"/>
                <a:gd name="connsiteX12" fmla="*/ 111105 w 489553"/>
                <a:gd name="connsiteY12" fmla="*/ 338468 h 488958"/>
                <a:gd name="connsiteX13" fmla="*/ 373984 w 489553"/>
                <a:gd name="connsiteY13" fmla="*/ 338468 h 488958"/>
                <a:gd name="connsiteX14" fmla="*/ 373984 w 489553"/>
                <a:gd name="connsiteY14" fmla="*/ 368330 h 488958"/>
                <a:gd name="connsiteX15" fmla="*/ 111105 w 489553"/>
                <a:gd name="connsiteY15" fmla="*/ 368330 h 488958"/>
                <a:gd name="connsiteX16" fmla="*/ 111105 w 489553"/>
                <a:gd name="connsiteY16" fmla="*/ 265460 h 488958"/>
                <a:gd name="connsiteX17" fmla="*/ 373365 w 489553"/>
                <a:gd name="connsiteY17" fmla="*/ 265460 h 488958"/>
                <a:gd name="connsiteX18" fmla="*/ 403177 w 489553"/>
                <a:gd name="connsiteY18" fmla="*/ 295273 h 488958"/>
                <a:gd name="connsiteX19" fmla="*/ 403177 w 489553"/>
                <a:gd name="connsiteY19" fmla="*/ 338468 h 488958"/>
                <a:gd name="connsiteX20" fmla="*/ 373984 w 489553"/>
                <a:gd name="connsiteY20" fmla="*/ 338468 h 488958"/>
                <a:gd name="connsiteX21" fmla="*/ 373984 w 489553"/>
                <a:gd name="connsiteY21" fmla="*/ 295273 h 488958"/>
                <a:gd name="connsiteX22" fmla="*/ 373365 w 489553"/>
                <a:gd name="connsiteY22" fmla="*/ 294653 h 488958"/>
                <a:gd name="connsiteX23" fmla="*/ 111105 w 489553"/>
                <a:gd name="connsiteY23" fmla="*/ 294653 h 488958"/>
                <a:gd name="connsiteX24" fmla="*/ 111105 w 489553"/>
                <a:gd name="connsiteY24" fmla="*/ 338468 h 488958"/>
                <a:gd name="connsiteX25" fmla="*/ 81245 w 489553"/>
                <a:gd name="connsiteY25" fmla="*/ 338468 h 488958"/>
                <a:gd name="connsiteX26" fmla="*/ 81245 w 489553"/>
                <a:gd name="connsiteY26" fmla="*/ 295273 h 488958"/>
                <a:gd name="connsiteX27" fmla="*/ 111105 w 489553"/>
                <a:gd name="connsiteY27" fmla="*/ 265460 h 488958"/>
                <a:gd name="connsiteX28" fmla="*/ 54575 w 489553"/>
                <a:gd name="connsiteY28" fmla="*/ 97811 h 488958"/>
                <a:gd name="connsiteX29" fmla="*/ 85114 w 489553"/>
                <a:gd name="connsiteY29" fmla="*/ 97811 h 488958"/>
                <a:gd name="connsiteX30" fmla="*/ 85114 w 489553"/>
                <a:gd name="connsiteY30" fmla="*/ 118048 h 488958"/>
                <a:gd name="connsiteX31" fmla="*/ 403844 w 489553"/>
                <a:gd name="connsiteY31" fmla="*/ 118048 h 488958"/>
                <a:gd name="connsiteX32" fmla="*/ 403844 w 489553"/>
                <a:gd name="connsiteY32" fmla="*/ 97811 h 488958"/>
                <a:gd name="connsiteX33" fmla="*/ 434931 w 489553"/>
                <a:gd name="connsiteY33" fmla="*/ 97811 h 488958"/>
                <a:gd name="connsiteX34" fmla="*/ 489553 w 489553"/>
                <a:gd name="connsiteY34" fmla="*/ 152391 h 488958"/>
                <a:gd name="connsiteX35" fmla="*/ 489553 w 489553"/>
                <a:gd name="connsiteY35" fmla="*/ 313702 h 488958"/>
                <a:gd name="connsiteX36" fmla="*/ 434312 w 489553"/>
                <a:gd name="connsiteY36" fmla="*/ 368330 h 488958"/>
                <a:gd name="connsiteX37" fmla="*/ 403177 w 489553"/>
                <a:gd name="connsiteY37" fmla="*/ 368330 h 488958"/>
                <a:gd name="connsiteX38" fmla="*/ 403177 w 489553"/>
                <a:gd name="connsiteY38" fmla="*/ 338468 h 488958"/>
                <a:gd name="connsiteX39" fmla="*/ 434931 w 489553"/>
                <a:gd name="connsiteY39" fmla="*/ 338468 h 488958"/>
                <a:gd name="connsiteX40" fmla="*/ 459694 w 489553"/>
                <a:gd name="connsiteY40" fmla="*/ 313702 h 488958"/>
                <a:gd name="connsiteX41" fmla="*/ 459694 w 489553"/>
                <a:gd name="connsiteY41" fmla="*/ 152391 h 488958"/>
                <a:gd name="connsiteX42" fmla="*/ 434931 w 489553"/>
                <a:gd name="connsiteY42" fmla="*/ 127625 h 488958"/>
                <a:gd name="connsiteX43" fmla="*/ 54575 w 489553"/>
                <a:gd name="connsiteY43" fmla="*/ 127625 h 488958"/>
                <a:gd name="connsiteX44" fmla="*/ 29811 w 489553"/>
                <a:gd name="connsiteY44" fmla="*/ 152391 h 488958"/>
                <a:gd name="connsiteX45" fmla="*/ 29811 w 489553"/>
                <a:gd name="connsiteY45" fmla="*/ 313702 h 488958"/>
                <a:gd name="connsiteX46" fmla="*/ 54575 w 489553"/>
                <a:gd name="connsiteY46" fmla="*/ 338468 h 488958"/>
                <a:gd name="connsiteX47" fmla="*/ 81245 w 489553"/>
                <a:gd name="connsiteY47" fmla="*/ 338468 h 488958"/>
                <a:gd name="connsiteX48" fmla="*/ 81245 w 489553"/>
                <a:gd name="connsiteY48" fmla="*/ 368330 h 488958"/>
                <a:gd name="connsiteX49" fmla="*/ 54575 w 489553"/>
                <a:gd name="connsiteY49" fmla="*/ 368330 h 488958"/>
                <a:gd name="connsiteX50" fmla="*/ 0 w 489553"/>
                <a:gd name="connsiteY50" fmla="*/ 313702 h 488958"/>
                <a:gd name="connsiteX51" fmla="*/ 0 w 489553"/>
                <a:gd name="connsiteY51" fmla="*/ 152391 h 488958"/>
                <a:gd name="connsiteX52" fmla="*/ 54575 w 489553"/>
                <a:gd name="connsiteY52" fmla="*/ 97811 h 488958"/>
                <a:gd name="connsiteX53" fmla="*/ 143537 w 489553"/>
                <a:gd name="connsiteY53" fmla="*/ 29845 h 488958"/>
                <a:gd name="connsiteX54" fmla="*/ 114968 w 489553"/>
                <a:gd name="connsiteY54" fmla="*/ 58405 h 488958"/>
                <a:gd name="connsiteX55" fmla="*/ 114968 w 489553"/>
                <a:gd name="connsiteY55" fmla="*/ 88251 h 488958"/>
                <a:gd name="connsiteX56" fmla="*/ 373990 w 489553"/>
                <a:gd name="connsiteY56" fmla="*/ 88251 h 488958"/>
                <a:gd name="connsiteX57" fmla="*/ 373990 w 489553"/>
                <a:gd name="connsiteY57" fmla="*/ 58405 h 488958"/>
                <a:gd name="connsiteX58" fmla="*/ 345421 w 489553"/>
                <a:gd name="connsiteY58" fmla="*/ 29845 h 488958"/>
                <a:gd name="connsiteX59" fmla="*/ 143537 w 489553"/>
                <a:gd name="connsiteY59" fmla="*/ 0 h 488958"/>
                <a:gd name="connsiteX60" fmla="*/ 345421 w 489553"/>
                <a:gd name="connsiteY60" fmla="*/ 0 h 488958"/>
                <a:gd name="connsiteX61" fmla="*/ 403844 w 489553"/>
                <a:gd name="connsiteY61" fmla="*/ 58405 h 488958"/>
                <a:gd name="connsiteX62" fmla="*/ 403844 w 489553"/>
                <a:gd name="connsiteY62" fmla="*/ 97811 h 488958"/>
                <a:gd name="connsiteX63" fmla="*/ 85114 w 489553"/>
                <a:gd name="connsiteY63" fmla="*/ 97811 h 488958"/>
                <a:gd name="connsiteX64" fmla="*/ 85114 w 489553"/>
                <a:gd name="connsiteY64" fmla="*/ 58405 h 488958"/>
                <a:gd name="connsiteX65" fmla="*/ 143537 w 489553"/>
                <a:gd name="connsiteY65" fmla="*/ 0 h 48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89553" h="488958">
                  <a:moveTo>
                    <a:pt x="81245" y="368330"/>
                  </a:moveTo>
                  <a:lnTo>
                    <a:pt x="111105" y="368330"/>
                  </a:lnTo>
                  <a:lnTo>
                    <a:pt x="111105" y="452764"/>
                  </a:lnTo>
                  <a:cubicBezTo>
                    <a:pt x="111105" y="456574"/>
                    <a:pt x="114296" y="459098"/>
                    <a:pt x="117439" y="459098"/>
                  </a:cubicBezTo>
                  <a:lnTo>
                    <a:pt x="367651" y="459098"/>
                  </a:lnTo>
                  <a:cubicBezTo>
                    <a:pt x="371460" y="459098"/>
                    <a:pt x="373984" y="455955"/>
                    <a:pt x="373984" y="452764"/>
                  </a:cubicBezTo>
                  <a:lnTo>
                    <a:pt x="373984" y="368330"/>
                  </a:lnTo>
                  <a:lnTo>
                    <a:pt x="403177" y="368330"/>
                  </a:lnTo>
                  <a:lnTo>
                    <a:pt x="403177" y="453383"/>
                  </a:lnTo>
                  <a:cubicBezTo>
                    <a:pt x="403844" y="473099"/>
                    <a:pt x="387319" y="488958"/>
                    <a:pt x="367651" y="488958"/>
                  </a:cubicBezTo>
                  <a:lnTo>
                    <a:pt x="117439" y="488958"/>
                  </a:lnTo>
                  <a:cubicBezTo>
                    <a:pt x="97770" y="488958"/>
                    <a:pt x="81245" y="473099"/>
                    <a:pt x="81245" y="452764"/>
                  </a:cubicBezTo>
                  <a:close/>
                  <a:moveTo>
                    <a:pt x="111105" y="338468"/>
                  </a:moveTo>
                  <a:lnTo>
                    <a:pt x="373984" y="338468"/>
                  </a:lnTo>
                  <a:lnTo>
                    <a:pt x="373984" y="368330"/>
                  </a:lnTo>
                  <a:lnTo>
                    <a:pt x="111105" y="368330"/>
                  </a:lnTo>
                  <a:close/>
                  <a:moveTo>
                    <a:pt x="111105" y="265460"/>
                  </a:moveTo>
                  <a:lnTo>
                    <a:pt x="373365" y="265460"/>
                  </a:lnTo>
                  <a:cubicBezTo>
                    <a:pt x="389843" y="265460"/>
                    <a:pt x="403177" y="278795"/>
                    <a:pt x="403177" y="295273"/>
                  </a:cubicBezTo>
                  <a:lnTo>
                    <a:pt x="403177" y="338468"/>
                  </a:lnTo>
                  <a:lnTo>
                    <a:pt x="373984" y="338468"/>
                  </a:lnTo>
                  <a:lnTo>
                    <a:pt x="373984" y="295273"/>
                  </a:lnTo>
                  <a:cubicBezTo>
                    <a:pt x="373984" y="295273"/>
                    <a:pt x="373984" y="294653"/>
                    <a:pt x="373365" y="294653"/>
                  </a:cubicBezTo>
                  <a:lnTo>
                    <a:pt x="111105" y="294653"/>
                  </a:lnTo>
                  <a:lnTo>
                    <a:pt x="111105" y="338468"/>
                  </a:lnTo>
                  <a:lnTo>
                    <a:pt x="81245" y="338468"/>
                  </a:lnTo>
                  <a:lnTo>
                    <a:pt x="81245" y="295273"/>
                  </a:lnTo>
                  <a:cubicBezTo>
                    <a:pt x="81245" y="278795"/>
                    <a:pt x="94580" y="265460"/>
                    <a:pt x="111105" y="265460"/>
                  </a:cubicBezTo>
                  <a:close/>
                  <a:moveTo>
                    <a:pt x="54575" y="97811"/>
                  </a:moveTo>
                  <a:lnTo>
                    <a:pt x="85114" y="97811"/>
                  </a:lnTo>
                  <a:lnTo>
                    <a:pt x="85114" y="118048"/>
                  </a:lnTo>
                  <a:lnTo>
                    <a:pt x="403844" y="118048"/>
                  </a:lnTo>
                  <a:lnTo>
                    <a:pt x="403844" y="97811"/>
                  </a:lnTo>
                  <a:lnTo>
                    <a:pt x="434931" y="97811"/>
                  </a:lnTo>
                  <a:cubicBezTo>
                    <a:pt x="464790" y="97811"/>
                    <a:pt x="489553" y="121910"/>
                    <a:pt x="489553" y="152391"/>
                  </a:cubicBezTo>
                  <a:lnTo>
                    <a:pt x="489553" y="313702"/>
                  </a:lnTo>
                  <a:cubicBezTo>
                    <a:pt x="488886" y="344183"/>
                    <a:pt x="464123" y="368330"/>
                    <a:pt x="434312" y="368330"/>
                  </a:cubicBezTo>
                  <a:lnTo>
                    <a:pt x="403177" y="368330"/>
                  </a:lnTo>
                  <a:lnTo>
                    <a:pt x="403177" y="338468"/>
                  </a:lnTo>
                  <a:lnTo>
                    <a:pt x="434931" y="338468"/>
                  </a:lnTo>
                  <a:cubicBezTo>
                    <a:pt x="448265" y="338468"/>
                    <a:pt x="459694" y="327657"/>
                    <a:pt x="459694" y="313702"/>
                  </a:cubicBezTo>
                  <a:lnTo>
                    <a:pt x="459694" y="152391"/>
                  </a:lnTo>
                  <a:cubicBezTo>
                    <a:pt x="459694" y="139056"/>
                    <a:pt x="448884" y="127625"/>
                    <a:pt x="434931" y="127625"/>
                  </a:cubicBezTo>
                  <a:lnTo>
                    <a:pt x="54575" y="127625"/>
                  </a:lnTo>
                  <a:cubicBezTo>
                    <a:pt x="41240" y="127625"/>
                    <a:pt x="29811" y="138437"/>
                    <a:pt x="29811" y="152391"/>
                  </a:cubicBezTo>
                  <a:lnTo>
                    <a:pt x="29811" y="313702"/>
                  </a:lnTo>
                  <a:cubicBezTo>
                    <a:pt x="29811" y="327038"/>
                    <a:pt x="40621" y="338468"/>
                    <a:pt x="54575" y="338468"/>
                  </a:cubicBezTo>
                  <a:lnTo>
                    <a:pt x="81245" y="338468"/>
                  </a:lnTo>
                  <a:lnTo>
                    <a:pt x="81245" y="368330"/>
                  </a:lnTo>
                  <a:lnTo>
                    <a:pt x="54575" y="368330"/>
                  </a:lnTo>
                  <a:cubicBezTo>
                    <a:pt x="24763" y="368330"/>
                    <a:pt x="0" y="344183"/>
                    <a:pt x="0" y="313702"/>
                  </a:cubicBezTo>
                  <a:lnTo>
                    <a:pt x="0" y="152391"/>
                  </a:lnTo>
                  <a:cubicBezTo>
                    <a:pt x="0" y="122577"/>
                    <a:pt x="24097" y="97811"/>
                    <a:pt x="54575" y="97811"/>
                  </a:cubicBezTo>
                  <a:close/>
                  <a:moveTo>
                    <a:pt x="143537" y="29845"/>
                  </a:moveTo>
                  <a:cubicBezTo>
                    <a:pt x="127681" y="29845"/>
                    <a:pt x="114968" y="42555"/>
                    <a:pt x="114968" y="58405"/>
                  </a:cubicBezTo>
                  <a:lnTo>
                    <a:pt x="114968" y="88251"/>
                  </a:lnTo>
                  <a:lnTo>
                    <a:pt x="373990" y="88251"/>
                  </a:lnTo>
                  <a:lnTo>
                    <a:pt x="373990" y="58405"/>
                  </a:lnTo>
                  <a:cubicBezTo>
                    <a:pt x="373990" y="42555"/>
                    <a:pt x="361277" y="29845"/>
                    <a:pt x="345421" y="29845"/>
                  </a:cubicBezTo>
                  <a:close/>
                  <a:moveTo>
                    <a:pt x="143537" y="0"/>
                  </a:moveTo>
                  <a:lnTo>
                    <a:pt x="345421" y="0"/>
                  </a:lnTo>
                  <a:cubicBezTo>
                    <a:pt x="377180" y="0"/>
                    <a:pt x="403844" y="26037"/>
                    <a:pt x="403844" y="58405"/>
                  </a:cubicBezTo>
                  <a:lnTo>
                    <a:pt x="403844" y="97811"/>
                  </a:lnTo>
                  <a:lnTo>
                    <a:pt x="85114" y="97811"/>
                  </a:lnTo>
                  <a:lnTo>
                    <a:pt x="85114" y="58405"/>
                  </a:lnTo>
                  <a:cubicBezTo>
                    <a:pt x="85114" y="26656"/>
                    <a:pt x="111159" y="0"/>
                    <a:pt x="143537" y="0"/>
                  </a:cubicBezTo>
                  <a:close/>
                </a:path>
              </a:pathLst>
            </a:custGeom>
            <a:solidFill>
              <a:srgbClr val="C00000"/>
            </a:solidFill>
            <a:ln>
              <a:noFill/>
            </a:ln>
          </p:spPr>
          <p:txBody>
            <a:bodyPr lIns="107061" tIns="53531" rIns="107061" bIns="5353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dirty="0">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33" name="TextBox 13"/>
            <p:cNvSpPr txBox="1">
              <a:spLocks noChangeArrowheads="1"/>
            </p:cNvSpPr>
            <p:nvPr/>
          </p:nvSpPr>
          <p:spPr bwMode="auto">
            <a:xfrm>
              <a:off x="1911453" y="4044504"/>
              <a:ext cx="1916114" cy="1913785"/>
            </a:xfrm>
            <a:custGeom>
              <a:avLst/>
              <a:gdLst>
                <a:gd name="connsiteX0" fmla="*/ 81245 w 489553"/>
                <a:gd name="connsiteY0" fmla="*/ 368330 h 488958"/>
                <a:gd name="connsiteX1" fmla="*/ 111105 w 489553"/>
                <a:gd name="connsiteY1" fmla="*/ 368330 h 488958"/>
                <a:gd name="connsiteX2" fmla="*/ 111105 w 489553"/>
                <a:gd name="connsiteY2" fmla="*/ 452764 h 488958"/>
                <a:gd name="connsiteX3" fmla="*/ 117439 w 489553"/>
                <a:gd name="connsiteY3" fmla="*/ 459098 h 488958"/>
                <a:gd name="connsiteX4" fmla="*/ 367651 w 489553"/>
                <a:gd name="connsiteY4" fmla="*/ 459098 h 488958"/>
                <a:gd name="connsiteX5" fmla="*/ 373984 w 489553"/>
                <a:gd name="connsiteY5" fmla="*/ 452764 h 488958"/>
                <a:gd name="connsiteX6" fmla="*/ 373984 w 489553"/>
                <a:gd name="connsiteY6" fmla="*/ 368330 h 488958"/>
                <a:gd name="connsiteX7" fmla="*/ 403177 w 489553"/>
                <a:gd name="connsiteY7" fmla="*/ 368330 h 488958"/>
                <a:gd name="connsiteX8" fmla="*/ 403177 w 489553"/>
                <a:gd name="connsiteY8" fmla="*/ 453383 h 488958"/>
                <a:gd name="connsiteX9" fmla="*/ 367651 w 489553"/>
                <a:gd name="connsiteY9" fmla="*/ 488958 h 488958"/>
                <a:gd name="connsiteX10" fmla="*/ 117439 w 489553"/>
                <a:gd name="connsiteY10" fmla="*/ 488958 h 488958"/>
                <a:gd name="connsiteX11" fmla="*/ 81245 w 489553"/>
                <a:gd name="connsiteY11" fmla="*/ 452764 h 488958"/>
                <a:gd name="connsiteX12" fmla="*/ 111105 w 489553"/>
                <a:gd name="connsiteY12" fmla="*/ 338468 h 488958"/>
                <a:gd name="connsiteX13" fmla="*/ 373984 w 489553"/>
                <a:gd name="connsiteY13" fmla="*/ 338468 h 488958"/>
                <a:gd name="connsiteX14" fmla="*/ 373984 w 489553"/>
                <a:gd name="connsiteY14" fmla="*/ 368330 h 488958"/>
                <a:gd name="connsiteX15" fmla="*/ 111105 w 489553"/>
                <a:gd name="connsiteY15" fmla="*/ 368330 h 488958"/>
                <a:gd name="connsiteX16" fmla="*/ 111105 w 489553"/>
                <a:gd name="connsiteY16" fmla="*/ 265460 h 488958"/>
                <a:gd name="connsiteX17" fmla="*/ 373365 w 489553"/>
                <a:gd name="connsiteY17" fmla="*/ 265460 h 488958"/>
                <a:gd name="connsiteX18" fmla="*/ 403177 w 489553"/>
                <a:gd name="connsiteY18" fmla="*/ 295273 h 488958"/>
                <a:gd name="connsiteX19" fmla="*/ 403177 w 489553"/>
                <a:gd name="connsiteY19" fmla="*/ 338468 h 488958"/>
                <a:gd name="connsiteX20" fmla="*/ 373984 w 489553"/>
                <a:gd name="connsiteY20" fmla="*/ 338468 h 488958"/>
                <a:gd name="connsiteX21" fmla="*/ 373984 w 489553"/>
                <a:gd name="connsiteY21" fmla="*/ 295273 h 488958"/>
                <a:gd name="connsiteX22" fmla="*/ 373365 w 489553"/>
                <a:gd name="connsiteY22" fmla="*/ 294653 h 488958"/>
                <a:gd name="connsiteX23" fmla="*/ 111105 w 489553"/>
                <a:gd name="connsiteY23" fmla="*/ 294653 h 488958"/>
                <a:gd name="connsiteX24" fmla="*/ 111105 w 489553"/>
                <a:gd name="connsiteY24" fmla="*/ 338468 h 488958"/>
                <a:gd name="connsiteX25" fmla="*/ 81245 w 489553"/>
                <a:gd name="connsiteY25" fmla="*/ 338468 h 488958"/>
                <a:gd name="connsiteX26" fmla="*/ 81245 w 489553"/>
                <a:gd name="connsiteY26" fmla="*/ 295273 h 488958"/>
                <a:gd name="connsiteX27" fmla="*/ 111105 w 489553"/>
                <a:gd name="connsiteY27" fmla="*/ 265460 h 488958"/>
                <a:gd name="connsiteX28" fmla="*/ 54575 w 489553"/>
                <a:gd name="connsiteY28" fmla="*/ 97811 h 488958"/>
                <a:gd name="connsiteX29" fmla="*/ 85114 w 489553"/>
                <a:gd name="connsiteY29" fmla="*/ 97811 h 488958"/>
                <a:gd name="connsiteX30" fmla="*/ 85114 w 489553"/>
                <a:gd name="connsiteY30" fmla="*/ 118048 h 488958"/>
                <a:gd name="connsiteX31" fmla="*/ 403844 w 489553"/>
                <a:gd name="connsiteY31" fmla="*/ 118048 h 488958"/>
                <a:gd name="connsiteX32" fmla="*/ 403844 w 489553"/>
                <a:gd name="connsiteY32" fmla="*/ 97811 h 488958"/>
                <a:gd name="connsiteX33" fmla="*/ 434931 w 489553"/>
                <a:gd name="connsiteY33" fmla="*/ 97811 h 488958"/>
                <a:gd name="connsiteX34" fmla="*/ 489553 w 489553"/>
                <a:gd name="connsiteY34" fmla="*/ 152391 h 488958"/>
                <a:gd name="connsiteX35" fmla="*/ 489553 w 489553"/>
                <a:gd name="connsiteY35" fmla="*/ 313702 h 488958"/>
                <a:gd name="connsiteX36" fmla="*/ 434312 w 489553"/>
                <a:gd name="connsiteY36" fmla="*/ 368330 h 488958"/>
                <a:gd name="connsiteX37" fmla="*/ 403177 w 489553"/>
                <a:gd name="connsiteY37" fmla="*/ 368330 h 488958"/>
                <a:gd name="connsiteX38" fmla="*/ 403177 w 489553"/>
                <a:gd name="connsiteY38" fmla="*/ 338468 h 488958"/>
                <a:gd name="connsiteX39" fmla="*/ 434931 w 489553"/>
                <a:gd name="connsiteY39" fmla="*/ 338468 h 488958"/>
                <a:gd name="connsiteX40" fmla="*/ 459694 w 489553"/>
                <a:gd name="connsiteY40" fmla="*/ 313702 h 488958"/>
                <a:gd name="connsiteX41" fmla="*/ 459694 w 489553"/>
                <a:gd name="connsiteY41" fmla="*/ 152391 h 488958"/>
                <a:gd name="connsiteX42" fmla="*/ 434931 w 489553"/>
                <a:gd name="connsiteY42" fmla="*/ 127625 h 488958"/>
                <a:gd name="connsiteX43" fmla="*/ 54575 w 489553"/>
                <a:gd name="connsiteY43" fmla="*/ 127625 h 488958"/>
                <a:gd name="connsiteX44" fmla="*/ 29811 w 489553"/>
                <a:gd name="connsiteY44" fmla="*/ 152391 h 488958"/>
                <a:gd name="connsiteX45" fmla="*/ 29811 w 489553"/>
                <a:gd name="connsiteY45" fmla="*/ 313702 h 488958"/>
                <a:gd name="connsiteX46" fmla="*/ 54575 w 489553"/>
                <a:gd name="connsiteY46" fmla="*/ 338468 h 488958"/>
                <a:gd name="connsiteX47" fmla="*/ 81245 w 489553"/>
                <a:gd name="connsiteY47" fmla="*/ 338468 h 488958"/>
                <a:gd name="connsiteX48" fmla="*/ 81245 w 489553"/>
                <a:gd name="connsiteY48" fmla="*/ 368330 h 488958"/>
                <a:gd name="connsiteX49" fmla="*/ 54575 w 489553"/>
                <a:gd name="connsiteY49" fmla="*/ 368330 h 488958"/>
                <a:gd name="connsiteX50" fmla="*/ 0 w 489553"/>
                <a:gd name="connsiteY50" fmla="*/ 313702 h 488958"/>
                <a:gd name="connsiteX51" fmla="*/ 0 w 489553"/>
                <a:gd name="connsiteY51" fmla="*/ 152391 h 488958"/>
                <a:gd name="connsiteX52" fmla="*/ 54575 w 489553"/>
                <a:gd name="connsiteY52" fmla="*/ 97811 h 488958"/>
                <a:gd name="connsiteX53" fmla="*/ 143537 w 489553"/>
                <a:gd name="connsiteY53" fmla="*/ 29845 h 488958"/>
                <a:gd name="connsiteX54" fmla="*/ 114968 w 489553"/>
                <a:gd name="connsiteY54" fmla="*/ 58405 h 488958"/>
                <a:gd name="connsiteX55" fmla="*/ 114968 w 489553"/>
                <a:gd name="connsiteY55" fmla="*/ 88251 h 488958"/>
                <a:gd name="connsiteX56" fmla="*/ 373990 w 489553"/>
                <a:gd name="connsiteY56" fmla="*/ 88251 h 488958"/>
                <a:gd name="connsiteX57" fmla="*/ 373990 w 489553"/>
                <a:gd name="connsiteY57" fmla="*/ 58405 h 488958"/>
                <a:gd name="connsiteX58" fmla="*/ 345421 w 489553"/>
                <a:gd name="connsiteY58" fmla="*/ 29845 h 488958"/>
                <a:gd name="connsiteX59" fmla="*/ 143537 w 489553"/>
                <a:gd name="connsiteY59" fmla="*/ 0 h 488958"/>
                <a:gd name="connsiteX60" fmla="*/ 345421 w 489553"/>
                <a:gd name="connsiteY60" fmla="*/ 0 h 488958"/>
                <a:gd name="connsiteX61" fmla="*/ 403844 w 489553"/>
                <a:gd name="connsiteY61" fmla="*/ 58405 h 488958"/>
                <a:gd name="connsiteX62" fmla="*/ 403844 w 489553"/>
                <a:gd name="connsiteY62" fmla="*/ 97811 h 488958"/>
                <a:gd name="connsiteX63" fmla="*/ 85114 w 489553"/>
                <a:gd name="connsiteY63" fmla="*/ 97811 h 488958"/>
                <a:gd name="connsiteX64" fmla="*/ 85114 w 489553"/>
                <a:gd name="connsiteY64" fmla="*/ 58405 h 488958"/>
                <a:gd name="connsiteX65" fmla="*/ 143537 w 489553"/>
                <a:gd name="connsiteY65" fmla="*/ 0 h 48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89553" h="488958">
                  <a:moveTo>
                    <a:pt x="81245" y="368330"/>
                  </a:moveTo>
                  <a:lnTo>
                    <a:pt x="111105" y="368330"/>
                  </a:lnTo>
                  <a:lnTo>
                    <a:pt x="111105" y="452764"/>
                  </a:lnTo>
                  <a:cubicBezTo>
                    <a:pt x="111105" y="456574"/>
                    <a:pt x="114296" y="459098"/>
                    <a:pt x="117439" y="459098"/>
                  </a:cubicBezTo>
                  <a:lnTo>
                    <a:pt x="367651" y="459098"/>
                  </a:lnTo>
                  <a:cubicBezTo>
                    <a:pt x="371460" y="459098"/>
                    <a:pt x="373984" y="455955"/>
                    <a:pt x="373984" y="452764"/>
                  </a:cubicBezTo>
                  <a:lnTo>
                    <a:pt x="373984" y="368330"/>
                  </a:lnTo>
                  <a:lnTo>
                    <a:pt x="403177" y="368330"/>
                  </a:lnTo>
                  <a:lnTo>
                    <a:pt x="403177" y="453383"/>
                  </a:lnTo>
                  <a:cubicBezTo>
                    <a:pt x="403844" y="473099"/>
                    <a:pt x="387319" y="488958"/>
                    <a:pt x="367651" y="488958"/>
                  </a:cubicBezTo>
                  <a:lnTo>
                    <a:pt x="117439" y="488958"/>
                  </a:lnTo>
                  <a:cubicBezTo>
                    <a:pt x="97770" y="488958"/>
                    <a:pt x="81245" y="473099"/>
                    <a:pt x="81245" y="452764"/>
                  </a:cubicBezTo>
                  <a:close/>
                  <a:moveTo>
                    <a:pt x="111105" y="338468"/>
                  </a:moveTo>
                  <a:lnTo>
                    <a:pt x="373984" y="338468"/>
                  </a:lnTo>
                  <a:lnTo>
                    <a:pt x="373984" y="368330"/>
                  </a:lnTo>
                  <a:lnTo>
                    <a:pt x="111105" y="368330"/>
                  </a:lnTo>
                  <a:close/>
                  <a:moveTo>
                    <a:pt x="111105" y="265460"/>
                  </a:moveTo>
                  <a:lnTo>
                    <a:pt x="373365" y="265460"/>
                  </a:lnTo>
                  <a:cubicBezTo>
                    <a:pt x="389843" y="265460"/>
                    <a:pt x="403177" y="278795"/>
                    <a:pt x="403177" y="295273"/>
                  </a:cubicBezTo>
                  <a:lnTo>
                    <a:pt x="403177" y="338468"/>
                  </a:lnTo>
                  <a:lnTo>
                    <a:pt x="373984" y="338468"/>
                  </a:lnTo>
                  <a:lnTo>
                    <a:pt x="373984" y="295273"/>
                  </a:lnTo>
                  <a:cubicBezTo>
                    <a:pt x="373984" y="295273"/>
                    <a:pt x="373984" y="294653"/>
                    <a:pt x="373365" y="294653"/>
                  </a:cubicBezTo>
                  <a:lnTo>
                    <a:pt x="111105" y="294653"/>
                  </a:lnTo>
                  <a:lnTo>
                    <a:pt x="111105" y="338468"/>
                  </a:lnTo>
                  <a:lnTo>
                    <a:pt x="81245" y="338468"/>
                  </a:lnTo>
                  <a:lnTo>
                    <a:pt x="81245" y="295273"/>
                  </a:lnTo>
                  <a:cubicBezTo>
                    <a:pt x="81245" y="278795"/>
                    <a:pt x="94580" y="265460"/>
                    <a:pt x="111105" y="265460"/>
                  </a:cubicBezTo>
                  <a:close/>
                  <a:moveTo>
                    <a:pt x="54575" y="97811"/>
                  </a:moveTo>
                  <a:lnTo>
                    <a:pt x="85114" y="97811"/>
                  </a:lnTo>
                  <a:lnTo>
                    <a:pt x="85114" y="118048"/>
                  </a:lnTo>
                  <a:lnTo>
                    <a:pt x="403844" y="118048"/>
                  </a:lnTo>
                  <a:lnTo>
                    <a:pt x="403844" y="97811"/>
                  </a:lnTo>
                  <a:lnTo>
                    <a:pt x="434931" y="97811"/>
                  </a:lnTo>
                  <a:cubicBezTo>
                    <a:pt x="464790" y="97811"/>
                    <a:pt x="489553" y="121910"/>
                    <a:pt x="489553" y="152391"/>
                  </a:cubicBezTo>
                  <a:lnTo>
                    <a:pt x="489553" y="313702"/>
                  </a:lnTo>
                  <a:cubicBezTo>
                    <a:pt x="488886" y="344183"/>
                    <a:pt x="464123" y="368330"/>
                    <a:pt x="434312" y="368330"/>
                  </a:cubicBezTo>
                  <a:lnTo>
                    <a:pt x="403177" y="368330"/>
                  </a:lnTo>
                  <a:lnTo>
                    <a:pt x="403177" y="338468"/>
                  </a:lnTo>
                  <a:lnTo>
                    <a:pt x="434931" y="338468"/>
                  </a:lnTo>
                  <a:cubicBezTo>
                    <a:pt x="448265" y="338468"/>
                    <a:pt x="459694" y="327657"/>
                    <a:pt x="459694" y="313702"/>
                  </a:cubicBezTo>
                  <a:lnTo>
                    <a:pt x="459694" y="152391"/>
                  </a:lnTo>
                  <a:cubicBezTo>
                    <a:pt x="459694" y="139056"/>
                    <a:pt x="448884" y="127625"/>
                    <a:pt x="434931" y="127625"/>
                  </a:cubicBezTo>
                  <a:lnTo>
                    <a:pt x="54575" y="127625"/>
                  </a:lnTo>
                  <a:cubicBezTo>
                    <a:pt x="41240" y="127625"/>
                    <a:pt x="29811" y="138437"/>
                    <a:pt x="29811" y="152391"/>
                  </a:cubicBezTo>
                  <a:lnTo>
                    <a:pt x="29811" y="313702"/>
                  </a:lnTo>
                  <a:cubicBezTo>
                    <a:pt x="29811" y="327038"/>
                    <a:pt x="40621" y="338468"/>
                    <a:pt x="54575" y="338468"/>
                  </a:cubicBezTo>
                  <a:lnTo>
                    <a:pt x="81245" y="338468"/>
                  </a:lnTo>
                  <a:lnTo>
                    <a:pt x="81245" y="368330"/>
                  </a:lnTo>
                  <a:lnTo>
                    <a:pt x="54575" y="368330"/>
                  </a:lnTo>
                  <a:cubicBezTo>
                    <a:pt x="24763" y="368330"/>
                    <a:pt x="0" y="344183"/>
                    <a:pt x="0" y="313702"/>
                  </a:cubicBezTo>
                  <a:lnTo>
                    <a:pt x="0" y="152391"/>
                  </a:lnTo>
                  <a:cubicBezTo>
                    <a:pt x="0" y="122577"/>
                    <a:pt x="24097" y="97811"/>
                    <a:pt x="54575" y="97811"/>
                  </a:cubicBezTo>
                  <a:close/>
                  <a:moveTo>
                    <a:pt x="143537" y="29845"/>
                  </a:moveTo>
                  <a:cubicBezTo>
                    <a:pt x="127681" y="29845"/>
                    <a:pt x="114968" y="42555"/>
                    <a:pt x="114968" y="58405"/>
                  </a:cubicBezTo>
                  <a:lnTo>
                    <a:pt x="114968" y="88251"/>
                  </a:lnTo>
                  <a:lnTo>
                    <a:pt x="373990" y="88251"/>
                  </a:lnTo>
                  <a:lnTo>
                    <a:pt x="373990" y="58405"/>
                  </a:lnTo>
                  <a:cubicBezTo>
                    <a:pt x="373990" y="42555"/>
                    <a:pt x="361277" y="29845"/>
                    <a:pt x="345421" y="29845"/>
                  </a:cubicBezTo>
                  <a:close/>
                  <a:moveTo>
                    <a:pt x="143537" y="0"/>
                  </a:moveTo>
                  <a:lnTo>
                    <a:pt x="345421" y="0"/>
                  </a:lnTo>
                  <a:cubicBezTo>
                    <a:pt x="377180" y="0"/>
                    <a:pt x="403844" y="26037"/>
                    <a:pt x="403844" y="58405"/>
                  </a:cubicBezTo>
                  <a:lnTo>
                    <a:pt x="403844" y="97811"/>
                  </a:lnTo>
                  <a:lnTo>
                    <a:pt x="85114" y="97811"/>
                  </a:lnTo>
                  <a:lnTo>
                    <a:pt x="85114" y="58405"/>
                  </a:lnTo>
                  <a:cubicBezTo>
                    <a:pt x="85114" y="26656"/>
                    <a:pt x="111159" y="0"/>
                    <a:pt x="143537" y="0"/>
                  </a:cubicBezTo>
                  <a:close/>
                </a:path>
              </a:pathLst>
            </a:cu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600" dirty="0">
                  <a:latin typeface="思源黑体" panose="020B0500000000000000" pitchFamily="34" charset="-122"/>
                  <a:ea typeface="思源黑体" panose="020B0500000000000000" pitchFamily="34" charset="-122"/>
                  <a:cs typeface="+mn-ea"/>
                  <a:sym typeface="字魂59号-创粗黑" panose="00000500000000000000" pitchFamily="2" charset="-122"/>
                </a:rPr>
                <a:t>应该停车进行的工作，不准开车进行；在没有确认机器已完全停稳前不准打开防护罩或用手触动危险部位；</a:t>
              </a:r>
              <a:endParaRPr lang="zh-CN" altLang="en-US" sz="1600" dirty="0">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34" name="TextBox 13"/>
            <p:cNvSpPr txBox="1">
              <a:spLocks noChangeArrowheads="1"/>
            </p:cNvSpPr>
            <p:nvPr/>
          </p:nvSpPr>
          <p:spPr bwMode="auto">
            <a:xfrm>
              <a:off x="4292652" y="4028406"/>
              <a:ext cx="1739666" cy="1737551"/>
            </a:xfrm>
            <a:custGeom>
              <a:avLst/>
              <a:gdLst>
                <a:gd name="connsiteX0" fmla="*/ 81245 w 489553"/>
                <a:gd name="connsiteY0" fmla="*/ 368330 h 488958"/>
                <a:gd name="connsiteX1" fmla="*/ 111105 w 489553"/>
                <a:gd name="connsiteY1" fmla="*/ 368330 h 488958"/>
                <a:gd name="connsiteX2" fmla="*/ 111105 w 489553"/>
                <a:gd name="connsiteY2" fmla="*/ 452764 h 488958"/>
                <a:gd name="connsiteX3" fmla="*/ 117439 w 489553"/>
                <a:gd name="connsiteY3" fmla="*/ 459098 h 488958"/>
                <a:gd name="connsiteX4" fmla="*/ 367651 w 489553"/>
                <a:gd name="connsiteY4" fmla="*/ 459098 h 488958"/>
                <a:gd name="connsiteX5" fmla="*/ 373984 w 489553"/>
                <a:gd name="connsiteY5" fmla="*/ 452764 h 488958"/>
                <a:gd name="connsiteX6" fmla="*/ 373984 w 489553"/>
                <a:gd name="connsiteY6" fmla="*/ 368330 h 488958"/>
                <a:gd name="connsiteX7" fmla="*/ 403177 w 489553"/>
                <a:gd name="connsiteY7" fmla="*/ 368330 h 488958"/>
                <a:gd name="connsiteX8" fmla="*/ 403177 w 489553"/>
                <a:gd name="connsiteY8" fmla="*/ 453383 h 488958"/>
                <a:gd name="connsiteX9" fmla="*/ 367651 w 489553"/>
                <a:gd name="connsiteY9" fmla="*/ 488958 h 488958"/>
                <a:gd name="connsiteX10" fmla="*/ 117439 w 489553"/>
                <a:gd name="connsiteY10" fmla="*/ 488958 h 488958"/>
                <a:gd name="connsiteX11" fmla="*/ 81245 w 489553"/>
                <a:gd name="connsiteY11" fmla="*/ 452764 h 488958"/>
                <a:gd name="connsiteX12" fmla="*/ 111105 w 489553"/>
                <a:gd name="connsiteY12" fmla="*/ 338468 h 488958"/>
                <a:gd name="connsiteX13" fmla="*/ 373984 w 489553"/>
                <a:gd name="connsiteY13" fmla="*/ 338468 h 488958"/>
                <a:gd name="connsiteX14" fmla="*/ 373984 w 489553"/>
                <a:gd name="connsiteY14" fmla="*/ 368330 h 488958"/>
                <a:gd name="connsiteX15" fmla="*/ 111105 w 489553"/>
                <a:gd name="connsiteY15" fmla="*/ 368330 h 488958"/>
                <a:gd name="connsiteX16" fmla="*/ 111105 w 489553"/>
                <a:gd name="connsiteY16" fmla="*/ 265460 h 488958"/>
                <a:gd name="connsiteX17" fmla="*/ 373365 w 489553"/>
                <a:gd name="connsiteY17" fmla="*/ 265460 h 488958"/>
                <a:gd name="connsiteX18" fmla="*/ 403177 w 489553"/>
                <a:gd name="connsiteY18" fmla="*/ 295273 h 488958"/>
                <a:gd name="connsiteX19" fmla="*/ 403177 w 489553"/>
                <a:gd name="connsiteY19" fmla="*/ 338468 h 488958"/>
                <a:gd name="connsiteX20" fmla="*/ 373984 w 489553"/>
                <a:gd name="connsiteY20" fmla="*/ 338468 h 488958"/>
                <a:gd name="connsiteX21" fmla="*/ 373984 w 489553"/>
                <a:gd name="connsiteY21" fmla="*/ 295273 h 488958"/>
                <a:gd name="connsiteX22" fmla="*/ 373365 w 489553"/>
                <a:gd name="connsiteY22" fmla="*/ 294653 h 488958"/>
                <a:gd name="connsiteX23" fmla="*/ 111105 w 489553"/>
                <a:gd name="connsiteY23" fmla="*/ 294653 h 488958"/>
                <a:gd name="connsiteX24" fmla="*/ 111105 w 489553"/>
                <a:gd name="connsiteY24" fmla="*/ 338468 h 488958"/>
                <a:gd name="connsiteX25" fmla="*/ 81245 w 489553"/>
                <a:gd name="connsiteY25" fmla="*/ 338468 h 488958"/>
                <a:gd name="connsiteX26" fmla="*/ 81245 w 489553"/>
                <a:gd name="connsiteY26" fmla="*/ 295273 h 488958"/>
                <a:gd name="connsiteX27" fmla="*/ 111105 w 489553"/>
                <a:gd name="connsiteY27" fmla="*/ 265460 h 488958"/>
                <a:gd name="connsiteX28" fmla="*/ 54575 w 489553"/>
                <a:gd name="connsiteY28" fmla="*/ 97811 h 488958"/>
                <a:gd name="connsiteX29" fmla="*/ 85114 w 489553"/>
                <a:gd name="connsiteY29" fmla="*/ 97811 h 488958"/>
                <a:gd name="connsiteX30" fmla="*/ 85114 w 489553"/>
                <a:gd name="connsiteY30" fmla="*/ 118048 h 488958"/>
                <a:gd name="connsiteX31" fmla="*/ 403844 w 489553"/>
                <a:gd name="connsiteY31" fmla="*/ 118048 h 488958"/>
                <a:gd name="connsiteX32" fmla="*/ 403844 w 489553"/>
                <a:gd name="connsiteY32" fmla="*/ 97811 h 488958"/>
                <a:gd name="connsiteX33" fmla="*/ 434931 w 489553"/>
                <a:gd name="connsiteY33" fmla="*/ 97811 h 488958"/>
                <a:gd name="connsiteX34" fmla="*/ 489553 w 489553"/>
                <a:gd name="connsiteY34" fmla="*/ 152391 h 488958"/>
                <a:gd name="connsiteX35" fmla="*/ 489553 w 489553"/>
                <a:gd name="connsiteY35" fmla="*/ 313702 h 488958"/>
                <a:gd name="connsiteX36" fmla="*/ 434312 w 489553"/>
                <a:gd name="connsiteY36" fmla="*/ 368330 h 488958"/>
                <a:gd name="connsiteX37" fmla="*/ 403177 w 489553"/>
                <a:gd name="connsiteY37" fmla="*/ 368330 h 488958"/>
                <a:gd name="connsiteX38" fmla="*/ 403177 w 489553"/>
                <a:gd name="connsiteY38" fmla="*/ 338468 h 488958"/>
                <a:gd name="connsiteX39" fmla="*/ 434931 w 489553"/>
                <a:gd name="connsiteY39" fmla="*/ 338468 h 488958"/>
                <a:gd name="connsiteX40" fmla="*/ 459694 w 489553"/>
                <a:gd name="connsiteY40" fmla="*/ 313702 h 488958"/>
                <a:gd name="connsiteX41" fmla="*/ 459694 w 489553"/>
                <a:gd name="connsiteY41" fmla="*/ 152391 h 488958"/>
                <a:gd name="connsiteX42" fmla="*/ 434931 w 489553"/>
                <a:gd name="connsiteY42" fmla="*/ 127625 h 488958"/>
                <a:gd name="connsiteX43" fmla="*/ 54575 w 489553"/>
                <a:gd name="connsiteY43" fmla="*/ 127625 h 488958"/>
                <a:gd name="connsiteX44" fmla="*/ 29811 w 489553"/>
                <a:gd name="connsiteY44" fmla="*/ 152391 h 488958"/>
                <a:gd name="connsiteX45" fmla="*/ 29811 w 489553"/>
                <a:gd name="connsiteY45" fmla="*/ 313702 h 488958"/>
                <a:gd name="connsiteX46" fmla="*/ 54575 w 489553"/>
                <a:gd name="connsiteY46" fmla="*/ 338468 h 488958"/>
                <a:gd name="connsiteX47" fmla="*/ 81245 w 489553"/>
                <a:gd name="connsiteY47" fmla="*/ 338468 h 488958"/>
                <a:gd name="connsiteX48" fmla="*/ 81245 w 489553"/>
                <a:gd name="connsiteY48" fmla="*/ 368330 h 488958"/>
                <a:gd name="connsiteX49" fmla="*/ 54575 w 489553"/>
                <a:gd name="connsiteY49" fmla="*/ 368330 h 488958"/>
                <a:gd name="connsiteX50" fmla="*/ 0 w 489553"/>
                <a:gd name="connsiteY50" fmla="*/ 313702 h 488958"/>
                <a:gd name="connsiteX51" fmla="*/ 0 w 489553"/>
                <a:gd name="connsiteY51" fmla="*/ 152391 h 488958"/>
                <a:gd name="connsiteX52" fmla="*/ 54575 w 489553"/>
                <a:gd name="connsiteY52" fmla="*/ 97811 h 488958"/>
                <a:gd name="connsiteX53" fmla="*/ 143537 w 489553"/>
                <a:gd name="connsiteY53" fmla="*/ 29845 h 488958"/>
                <a:gd name="connsiteX54" fmla="*/ 114968 w 489553"/>
                <a:gd name="connsiteY54" fmla="*/ 58405 h 488958"/>
                <a:gd name="connsiteX55" fmla="*/ 114968 w 489553"/>
                <a:gd name="connsiteY55" fmla="*/ 88251 h 488958"/>
                <a:gd name="connsiteX56" fmla="*/ 373990 w 489553"/>
                <a:gd name="connsiteY56" fmla="*/ 88251 h 488958"/>
                <a:gd name="connsiteX57" fmla="*/ 373990 w 489553"/>
                <a:gd name="connsiteY57" fmla="*/ 58405 h 488958"/>
                <a:gd name="connsiteX58" fmla="*/ 345421 w 489553"/>
                <a:gd name="connsiteY58" fmla="*/ 29845 h 488958"/>
                <a:gd name="connsiteX59" fmla="*/ 143537 w 489553"/>
                <a:gd name="connsiteY59" fmla="*/ 0 h 488958"/>
                <a:gd name="connsiteX60" fmla="*/ 345421 w 489553"/>
                <a:gd name="connsiteY60" fmla="*/ 0 h 488958"/>
                <a:gd name="connsiteX61" fmla="*/ 403844 w 489553"/>
                <a:gd name="connsiteY61" fmla="*/ 58405 h 488958"/>
                <a:gd name="connsiteX62" fmla="*/ 403844 w 489553"/>
                <a:gd name="connsiteY62" fmla="*/ 97811 h 488958"/>
                <a:gd name="connsiteX63" fmla="*/ 85114 w 489553"/>
                <a:gd name="connsiteY63" fmla="*/ 97811 h 488958"/>
                <a:gd name="connsiteX64" fmla="*/ 85114 w 489553"/>
                <a:gd name="connsiteY64" fmla="*/ 58405 h 488958"/>
                <a:gd name="connsiteX65" fmla="*/ 143537 w 489553"/>
                <a:gd name="connsiteY65" fmla="*/ 0 h 48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89553" h="488958">
                  <a:moveTo>
                    <a:pt x="81245" y="368330"/>
                  </a:moveTo>
                  <a:lnTo>
                    <a:pt x="111105" y="368330"/>
                  </a:lnTo>
                  <a:lnTo>
                    <a:pt x="111105" y="452764"/>
                  </a:lnTo>
                  <a:cubicBezTo>
                    <a:pt x="111105" y="456574"/>
                    <a:pt x="114296" y="459098"/>
                    <a:pt x="117439" y="459098"/>
                  </a:cubicBezTo>
                  <a:lnTo>
                    <a:pt x="367651" y="459098"/>
                  </a:lnTo>
                  <a:cubicBezTo>
                    <a:pt x="371460" y="459098"/>
                    <a:pt x="373984" y="455955"/>
                    <a:pt x="373984" y="452764"/>
                  </a:cubicBezTo>
                  <a:lnTo>
                    <a:pt x="373984" y="368330"/>
                  </a:lnTo>
                  <a:lnTo>
                    <a:pt x="403177" y="368330"/>
                  </a:lnTo>
                  <a:lnTo>
                    <a:pt x="403177" y="453383"/>
                  </a:lnTo>
                  <a:cubicBezTo>
                    <a:pt x="403844" y="473099"/>
                    <a:pt x="387319" y="488958"/>
                    <a:pt x="367651" y="488958"/>
                  </a:cubicBezTo>
                  <a:lnTo>
                    <a:pt x="117439" y="488958"/>
                  </a:lnTo>
                  <a:cubicBezTo>
                    <a:pt x="97770" y="488958"/>
                    <a:pt x="81245" y="473099"/>
                    <a:pt x="81245" y="452764"/>
                  </a:cubicBezTo>
                  <a:close/>
                  <a:moveTo>
                    <a:pt x="111105" y="338468"/>
                  </a:moveTo>
                  <a:lnTo>
                    <a:pt x="373984" y="338468"/>
                  </a:lnTo>
                  <a:lnTo>
                    <a:pt x="373984" y="368330"/>
                  </a:lnTo>
                  <a:lnTo>
                    <a:pt x="111105" y="368330"/>
                  </a:lnTo>
                  <a:close/>
                  <a:moveTo>
                    <a:pt x="111105" y="265460"/>
                  </a:moveTo>
                  <a:lnTo>
                    <a:pt x="373365" y="265460"/>
                  </a:lnTo>
                  <a:cubicBezTo>
                    <a:pt x="389843" y="265460"/>
                    <a:pt x="403177" y="278795"/>
                    <a:pt x="403177" y="295273"/>
                  </a:cubicBezTo>
                  <a:lnTo>
                    <a:pt x="403177" y="338468"/>
                  </a:lnTo>
                  <a:lnTo>
                    <a:pt x="373984" y="338468"/>
                  </a:lnTo>
                  <a:lnTo>
                    <a:pt x="373984" y="295273"/>
                  </a:lnTo>
                  <a:cubicBezTo>
                    <a:pt x="373984" y="295273"/>
                    <a:pt x="373984" y="294653"/>
                    <a:pt x="373365" y="294653"/>
                  </a:cubicBezTo>
                  <a:lnTo>
                    <a:pt x="111105" y="294653"/>
                  </a:lnTo>
                  <a:lnTo>
                    <a:pt x="111105" y="338468"/>
                  </a:lnTo>
                  <a:lnTo>
                    <a:pt x="81245" y="338468"/>
                  </a:lnTo>
                  <a:lnTo>
                    <a:pt x="81245" y="295273"/>
                  </a:lnTo>
                  <a:cubicBezTo>
                    <a:pt x="81245" y="278795"/>
                    <a:pt x="94580" y="265460"/>
                    <a:pt x="111105" y="265460"/>
                  </a:cubicBezTo>
                  <a:close/>
                  <a:moveTo>
                    <a:pt x="54575" y="97811"/>
                  </a:moveTo>
                  <a:lnTo>
                    <a:pt x="85114" y="97811"/>
                  </a:lnTo>
                  <a:lnTo>
                    <a:pt x="85114" y="118048"/>
                  </a:lnTo>
                  <a:lnTo>
                    <a:pt x="403844" y="118048"/>
                  </a:lnTo>
                  <a:lnTo>
                    <a:pt x="403844" y="97811"/>
                  </a:lnTo>
                  <a:lnTo>
                    <a:pt x="434931" y="97811"/>
                  </a:lnTo>
                  <a:cubicBezTo>
                    <a:pt x="464790" y="97811"/>
                    <a:pt x="489553" y="121910"/>
                    <a:pt x="489553" y="152391"/>
                  </a:cubicBezTo>
                  <a:lnTo>
                    <a:pt x="489553" y="313702"/>
                  </a:lnTo>
                  <a:cubicBezTo>
                    <a:pt x="488886" y="344183"/>
                    <a:pt x="464123" y="368330"/>
                    <a:pt x="434312" y="368330"/>
                  </a:cubicBezTo>
                  <a:lnTo>
                    <a:pt x="403177" y="368330"/>
                  </a:lnTo>
                  <a:lnTo>
                    <a:pt x="403177" y="338468"/>
                  </a:lnTo>
                  <a:lnTo>
                    <a:pt x="434931" y="338468"/>
                  </a:lnTo>
                  <a:cubicBezTo>
                    <a:pt x="448265" y="338468"/>
                    <a:pt x="459694" y="327657"/>
                    <a:pt x="459694" y="313702"/>
                  </a:cubicBezTo>
                  <a:lnTo>
                    <a:pt x="459694" y="152391"/>
                  </a:lnTo>
                  <a:cubicBezTo>
                    <a:pt x="459694" y="139056"/>
                    <a:pt x="448884" y="127625"/>
                    <a:pt x="434931" y="127625"/>
                  </a:cubicBezTo>
                  <a:lnTo>
                    <a:pt x="54575" y="127625"/>
                  </a:lnTo>
                  <a:cubicBezTo>
                    <a:pt x="41240" y="127625"/>
                    <a:pt x="29811" y="138437"/>
                    <a:pt x="29811" y="152391"/>
                  </a:cubicBezTo>
                  <a:lnTo>
                    <a:pt x="29811" y="313702"/>
                  </a:lnTo>
                  <a:cubicBezTo>
                    <a:pt x="29811" y="327038"/>
                    <a:pt x="40621" y="338468"/>
                    <a:pt x="54575" y="338468"/>
                  </a:cubicBezTo>
                  <a:lnTo>
                    <a:pt x="81245" y="338468"/>
                  </a:lnTo>
                  <a:lnTo>
                    <a:pt x="81245" y="368330"/>
                  </a:lnTo>
                  <a:lnTo>
                    <a:pt x="54575" y="368330"/>
                  </a:lnTo>
                  <a:cubicBezTo>
                    <a:pt x="24763" y="368330"/>
                    <a:pt x="0" y="344183"/>
                    <a:pt x="0" y="313702"/>
                  </a:cubicBezTo>
                  <a:lnTo>
                    <a:pt x="0" y="152391"/>
                  </a:lnTo>
                  <a:cubicBezTo>
                    <a:pt x="0" y="122577"/>
                    <a:pt x="24097" y="97811"/>
                    <a:pt x="54575" y="97811"/>
                  </a:cubicBezTo>
                  <a:close/>
                  <a:moveTo>
                    <a:pt x="143537" y="29845"/>
                  </a:moveTo>
                  <a:cubicBezTo>
                    <a:pt x="127681" y="29845"/>
                    <a:pt x="114968" y="42555"/>
                    <a:pt x="114968" y="58405"/>
                  </a:cubicBezTo>
                  <a:lnTo>
                    <a:pt x="114968" y="88251"/>
                  </a:lnTo>
                  <a:lnTo>
                    <a:pt x="373990" y="88251"/>
                  </a:lnTo>
                  <a:lnTo>
                    <a:pt x="373990" y="58405"/>
                  </a:lnTo>
                  <a:cubicBezTo>
                    <a:pt x="373990" y="42555"/>
                    <a:pt x="361277" y="29845"/>
                    <a:pt x="345421" y="29845"/>
                  </a:cubicBezTo>
                  <a:close/>
                  <a:moveTo>
                    <a:pt x="143537" y="0"/>
                  </a:moveTo>
                  <a:lnTo>
                    <a:pt x="345421" y="0"/>
                  </a:lnTo>
                  <a:cubicBezTo>
                    <a:pt x="377180" y="0"/>
                    <a:pt x="403844" y="26037"/>
                    <a:pt x="403844" y="58405"/>
                  </a:cubicBezTo>
                  <a:lnTo>
                    <a:pt x="403844" y="97811"/>
                  </a:lnTo>
                  <a:lnTo>
                    <a:pt x="85114" y="97811"/>
                  </a:lnTo>
                  <a:lnTo>
                    <a:pt x="85114" y="58405"/>
                  </a:lnTo>
                  <a:cubicBezTo>
                    <a:pt x="85114" y="26656"/>
                    <a:pt x="111159" y="0"/>
                    <a:pt x="143537" y="0"/>
                  </a:cubicBezTo>
                  <a:close/>
                </a:path>
              </a:pathLst>
            </a:cu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600" dirty="0">
                  <a:latin typeface="思源黑体" panose="020B0500000000000000" pitchFamily="34" charset="-122"/>
                  <a:ea typeface="思源黑体" panose="020B0500000000000000" pitchFamily="34" charset="-122"/>
                  <a:cs typeface="+mn-ea"/>
                  <a:sym typeface="字魂59号-创粗黑" panose="00000500000000000000" pitchFamily="2" charset="-122"/>
                </a:rPr>
                <a:t>允许不停车进行的工作，在工作时要严防手、衣服工具等接触机器危险部位；</a:t>
              </a:r>
              <a:endParaRPr lang="zh-CN" altLang="en-US" sz="1600" dirty="0">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35" name="TextBox 13"/>
            <p:cNvSpPr txBox="1">
              <a:spLocks noChangeArrowheads="1"/>
            </p:cNvSpPr>
            <p:nvPr/>
          </p:nvSpPr>
          <p:spPr bwMode="auto">
            <a:xfrm>
              <a:off x="6497404" y="4028406"/>
              <a:ext cx="1818309" cy="1816099"/>
            </a:xfrm>
            <a:custGeom>
              <a:avLst/>
              <a:gdLst>
                <a:gd name="connsiteX0" fmla="*/ 81245 w 489553"/>
                <a:gd name="connsiteY0" fmla="*/ 368330 h 488958"/>
                <a:gd name="connsiteX1" fmla="*/ 111105 w 489553"/>
                <a:gd name="connsiteY1" fmla="*/ 368330 h 488958"/>
                <a:gd name="connsiteX2" fmla="*/ 111105 w 489553"/>
                <a:gd name="connsiteY2" fmla="*/ 452764 h 488958"/>
                <a:gd name="connsiteX3" fmla="*/ 117439 w 489553"/>
                <a:gd name="connsiteY3" fmla="*/ 459098 h 488958"/>
                <a:gd name="connsiteX4" fmla="*/ 367651 w 489553"/>
                <a:gd name="connsiteY4" fmla="*/ 459098 h 488958"/>
                <a:gd name="connsiteX5" fmla="*/ 373984 w 489553"/>
                <a:gd name="connsiteY5" fmla="*/ 452764 h 488958"/>
                <a:gd name="connsiteX6" fmla="*/ 373984 w 489553"/>
                <a:gd name="connsiteY6" fmla="*/ 368330 h 488958"/>
                <a:gd name="connsiteX7" fmla="*/ 403177 w 489553"/>
                <a:gd name="connsiteY7" fmla="*/ 368330 h 488958"/>
                <a:gd name="connsiteX8" fmla="*/ 403177 w 489553"/>
                <a:gd name="connsiteY8" fmla="*/ 453383 h 488958"/>
                <a:gd name="connsiteX9" fmla="*/ 367651 w 489553"/>
                <a:gd name="connsiteY9" fmla="*/ 488958 h 488958"/>
                <a:gd name="connsiteX10" fmla="*/ 117439 w 489553"/>
                <a:gd name="connsiteY10" fmla="*/ 488958 h 488958"/>
                <a:gd name="connsiteX11" fmla="*/ 81245 w 489553"/>
                <a:gd name="connsiteY11" fmla="*/ 452764 h 488958"/>
                <a:gd name="connsiteX12" fmla="*/ 111105 w 489553"/>
                <a:gd name="connsiteY12" fmla="*/ 338468 h 488958"/>
                <a:gd name="connsiteX13" fmla="*/ 373984 w 489553"/>
                <a:gd name="connsiteY13" fmla="*/ 338468 h 488958"/>
                <a:gd name="connsiteX14" fmla="*/ 373984 w 489553"/>
                <a:gd name="connsiteY14" fmla="*/ 368330 h 488958"/>
                <a:gd name="connsiteX15" fmla="*/ 111105 w 489553"/>
                <a:gd name="connsiteY15" fmla="*/ 368330 h 488958"/>
                <a:gd name="connsiteX16" fmla="*/ 111105 w 489553"/>
                <a:gd name="connsiteY16" fmla="*/ 265460 h 488958"/>
                <a:gd name="connsiteX17" fmla="*/ 373365 w 489553"/>
                <a:gd name="connsiteY17" fmla="*/ 265460 h 488958"/>
                <a:gd name="connsiteX18" fmla="*/ 403177 w 489553"/>
                <a:gd name="connsiteY18" fmla="*/ 295273 h 488958"/>
                <a:gd name="connsiteX19" fmla="*/ 403177 w 489553"/>
                <a:gd name="connsiteY19" fmla="*/ 338468 h 488958"/>
                <a:gd name="connsiteX20" fmla="*/ 373984 w 489553"/>
                <a:gd name="connsiteY20" fmla="*/ 338468 h 488958"/>
                <a:gd name="connsiteX21" fmla="*/ 373984 w 489553"/>
                <a:gd name="connsiteY21" fmla="*/ 295273 h 488958"/>
                <a:gd name="connsiteX22" fmla="*/ 373365 w 489553"/>
                <a:gd name="connsiteY22" fmla="*/ 294653 h 488958"/>
                <a:gd name="connsiteX23" fmla="*/ 111105 w 489553"/>
                <a:gd name="connsiteY23" fmla="*/ 294653 h 488958"/>
                <a:gd name="connsiteX24" fmla="*/ 111105 w 489553"/>
                <a:gd name="connsiteY24" fmla="*/ 338468 h 488958"/>
                <a:gd name="connsiteX25" fmla="*/ 81245 w 489553"/>
                <a:gd name="connsiteY25" fmla="*/ 338468 h 488958"/>
                <a:gd name="connsiteX26" fmla="*/ 81245 w 489553"/>
                <a:gd name="connsiteY26" fmla="*/ 295273 h 488958"/>
                <a:gd name="connsiteX27" fmla="*/ 111105 w 489553"/>
                <a:gd name="connsiteY27" fmla="*/ 265460 h 488958"/>
                <a:gd name="connsiteX28" fmla="*/ 54575 w 489553"/>
                <a:gd name="connsiteY28" fmla="*/ 97811 h 488958"/>
                <a:gd name="connsiteX29" fmla="*/ 85114 w 489553"/>
                <a:gd name="connsiteY29" fmla="*/ 97811 h 488958"/>
                <a:gd name="connsiteX30" fmla="*/ 85114 w 489553"/>
                <a:gd name="connsiteY30" fmla="*/ 118048 h 488958"/>
                <a:gd name="connsiteX31" fmla="*/ 403844 w 489553"/>
                <a:gd name="connsiteY31" fmla="*/ 118048 h 488958"/>
                <a:gd name="connsiteX32" fmla="*/ 403844 w 489553"/>
                <a:gd name="connsiteY32" fmla="*/ 97811 h 488958"/>
                <a:gd name="connsiteX33" fmla="*/ 434931 w 489553"/>
                <a:gd name="connsiteY33" fmla="*/ 97811 h 488958"/>
                <a:gd name="connsiteX34" fmla="*/ 489553 w 489553"/>
                <a:gd name="connsiteY34" fmla="*/ 152391 h 488958"/>
                <a:gd name="connsiteX35" fmla="*/ 489553 w 489553"/>
                <a:gd name="connsiteY35" fmla="*/ 313702 h 488958"/>
                <a:gd name="connsiteX36" fmla="*/ 434312 w 489553"/>
                <a:gd name="connsiteY36" fmla="*/ 368330 h 488958"/>
                <a:gd name="connsiteX37" fmla="*/ 403177 w 489553"/>
                <a:gd name="connsiteY37" fmla="*/ 368330 h 488958"/>
                <a:gd name="connsiteX38" fmla="*/ 403177 w 489553"/>
                <a:gd name="connsiteY38" fmla="*/ 338468 h 488958"/>
                <a:gd name="connsiteX39" fmla="*/ 434931 w 489553"/>
                <a:gd name="connsiteY39" fmla="*/ 338468 h 488958"/>
                <a:gd name="connsiteX40" fmla="*/ 459694 w 489553"/>
                <a:gd name="connsiteY40" fmla="*/ 313702 h 488958"/>
                <a:gd name="connsiteX41" fmla="*/ 459694 w 489553"/>
                <a:gd name="connsiteY41" fmla="*/ 152391 h 488958"/>
                <a:gd name="connsiteX42" fmla="*/ 434931 w 489553"/>
                <a:gd name="connsiteY42" fmla="*/ 127625 h 488958"/>
                <a:gd name="connsiteX43" fmla="*/ 54575 w 489553"/>
                <a:gd name="connsiteY43" fmla="*/ 127625 h 488958"/>
                <a:gd name="connsiteX44" fmla="*/ 29811 w 489553"/>
                <a:gd name="connsiteY44" fmla="*/ 152391 h 488958"/>
                <a:gd name="connsiteX45" fmla="*/ 29811 w 489553"/>
                <a:gd name="connsiteY45" fmla="*/ 313702 h 488958"/>
                <a:gd name="connsiteX46" fmla="*/ 54575 w 489553"/>
                <a:gd name="connsiteY46" fmla="*/ 338468 h 488958"/>
                <a:gd name="connsiteX47" fmla="*/ 81245 w 489553"/>
                <a:gd name="connsiteY47" fmla="*/ 338468 h 488958"/>
                <a:gd name="connsiteX48" fmla="*/ 81245 w 489553"/>
                <a:gd name="connsiteY48" fmla="*/ 368330 h 488958"/>
                <a:gd name="connsiteX49" fmla="*/ 54575 w 489553"/>
                <a:gd name="connsiteY49" fmla="*/ 368330 h 488958"/>
                <a:gd name="connsiteX50" fmla="*/ 0 w 489553"/>
                <a:gd name="connsiteY50" fmla="*/ 313702 h 488958"/>
                <a:gd name="connsiteX51" fmla="*/ 0 w 489553"/>
                <a:gd name="connsiteY51" fmla="*/ 152391 h 488958"/>
                <a:gd name="connsiteX52" fmla="*/ 54575 w 489553"/>
                <a:gd name="connsiteY52" fmla="*/ 97811 h 488958"/>
                <a:gd name="connsiteX53" fmla="*/ 143537 w 489553"/>
                <a:gd name="connsiteY53" fmla="*/ 29845 h 488958"/>
                <a:gd name="connsiteX54" fmla="*/ 114968 w 489553"/>
                <a:gd name="connsiteY54" fmla="*/ 58405 h 488958"/>
                <a:gd name="connsiteX55" fmla="*/ 114968 w 489553"/>
                <a:gd name="connsiteY55" fmla="*/ 88251 h 488958"/>
                <a:gd name="connsiteX56" fmla="*/ 373990 w 489553"/>
                <a:gd name="connsiteY56" fmla="*/ 88251 h 488958"/>
                <a:gd name="connsiteX57" fmla="*/ 373990 w 489553"/>
                <a:gd name="connsiteY57" fmla="*/ 58405 h 488958"/>
                <a:gd name="connsiteX58" fmla="*/ 345421 w 489553"/>
                <a:gd name="connsiteY58" fmla="*/ 29845 h 488958"/>
                <a:gd name="connsiteX59" fmla="*/ 143537 w 489553"/>
                <a:gd name="connsiteY59" fmla="*/ 0 h 488958"/>
                <a:gd name="connsiteX60" fmla="*/ 345421 w 489553"/>
                <a:gd name="connsiteY60" fmla="*/ 0 h 488958"/>
                <a:gd name="connsiteX61" fmla="*/ 403844 w 489553"/>
                <a:gd name="connsiteY61" fmla="*/ 58405 h 488958"/>
                <a:gd name="connsiteX62" fmla="*/ 403844 w 489553"/>
                <a:gd name="connsiteY62" fmla="*/ 97811 h 488958"/>
                <a:gd name="connsiteX63" fmla="*/ 85114 w 489553"/>
                <a:gd name="connsiteY63" fmla="*/ 97811 h 488958"/>
                <a:gd name="connsiteX64" fmla="*/ 85114 w 489553"/>
                <a:gd name="connsiteY64" fmla="*/ 58405 h 488958"/>
                <a:gd name="connsiteX65" fmla="*/ 143537 w 489553"/>
                <a:gd name="connsiteY65" fmla="*/ 0 h 48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89553" h="488958">
                  <a:moveTo>
                    <a:pt x="81245" y="368330"/>
                  </a:moveTo>
                  <a:lnTo>
                    <a:pt x="111105" y="368330"/>
                  </a:lnTo>
                  <a:lnTo>
                    <a:pt x="111105" y="452764"/>
                  </a:lnTo>
                  <a:cubicBezTo>
                    <a:pt x="111105" y="456574"/>
                    <a:pt x="114296" y="459098"/>
                    <a:pt x="117439" y="459098"/>
                  </a:cubicBezTo>
                  <a:lnTo>
                    <a:pt x="367651" y="459098"/>
                  </a:lnTo>
                  <a:cubicBezTo>
                    <a:pt x="371460" y="459098"/>
                    <a:pt x="373984" y="455955"/>
                    <a:pt x="373984" y="452764"/>
                  </a:cubicBezTo>
                  <a:lnTo>
                    <a:pt x="373984" y="368330"/>
                  </a:lnTo>
                  <a:lnTo>
                    <a:pt x="403177" y="368330"/>
                  </a:lnTo>
                  <a:lnTo>
                    <a:pt x="403177" y="453383"/>
                  </a:lnTo>
                  <a:cubicBezTo>
                    <a:pt x="403844" y="473099"/>
                    <a:pt x="387319" y="488958"/>
                    <a:pt x="367651" y="488958"/>
                  </a:cubicBezTo>
                  <a:lnTo>
                    <a:pt x="117439" y="488958"/>
                  </a:lnTo>
                  <a:cubicBezTo>
                    <a:pt x="97770" y="488958"/>
                    <a:pt x="81245" y="473099"/>
                    <a:pt x="81245" y="452764"/>
                  </a:cubicBezTo>
                  <a:close/>
                  <a:moveTo>
                    <a:pt x="111105" y="338468"/>
                  </a:moveTo>
                  <a:lnTo>
                    <a:pt x="373984" y="338468"/>
                  </a:lnTo>
                  <a:lnTo>
                    <a:pt x="373984" y="368330"/>
                  </a:lnTo>
                  <a:lnTo>
                    <a:pt x="111105" y="368330"/>
                  </a:lnTo>
                  <a:close/>
                  <a:moveTo>
                    <a:pt x="111105" y="265460"/>
                  </a:moveTo>
                  <a:lnTo>
                    <a:pt x="373365" y="265460"/>
                  </a:lnTo>
                  <a:cubicBezTo>
                    <a:pt x="389843" y="265460"/>
                    <a:pt x="403177" y="278795"/>
                    <a:pt x="403177" y="295273"/>
                  </a:cubicBezTo>
                  <a:lnTo>
                    <a:pt x="403177" y="338468"/>
                  </a:lnTo>
                  <a:lnTo>
                    <a:pt x="373984" y="338468"/>
                  </a:lnTo>
                  <a:lnTo>
                    <a:pt x="373984" y="295273"/>
                  </a:lnTo>
                  <a:cubicBezTo>
                    <a:pt x="373984" y="295273"/>
                    <a:pt x="373984" y="294653"/>
                    <a:pt x="373365" y="294653"/>
                  </a:cubicBezTo>
                  <a:lnTo>
                    <a:pt x="111105" y="294653"/>
                  </a:lnTo>
                  <a:lnTo>
                    <a:pt x="111105" y="338468"/>
                  </a:lnTo>
                  <a:lnTo>
                    <a:pt x="81245" y="338468"/>
                  </a:lnTo>
                  <a:lnTo>
                    <a:pt x="81245" y="295273"/>
                  </a:lnTo>
                  <a:cubicBezTo>
                    <a:pt x="81245" y="278795"/>
                    <a:pt x="94580" y="265460"/>
                    <a:pt x="111105" y="265460"/>
                  </a:cubicBezTo>
                  <a:close/>
                  <a:moveTo>
                    <a:pt x="54575" y="97811"/>
                  </a:moveTo>
                  <a:lnTo>
                    <a:pt x="85114" y="97811"/>
                  </a:lnTo>
                  <a:lnTo>
                    <a:pt x="85114" y="118048"/>
                  </a:lnTo>
                  <a:lnTo>
                    <a:pt x="403844" y="118048"/>
                  </a:lnTo>
                  <a:lnTo>
                    <a:pt x="403844" y="97811"/>
                  </a:lnTo>
                  <a:lnTo>
                    <a:pt x="434931" y="97811"/>
                  </a:lnTo>
                  <a:cubicBezTo>
                    <a:pt x="464790" y="97811"/>
                    <a:pt x="489553" y="121910"/>
                    <a:pt x="489553" y="152391"/>
                  </a:cubicBezTo>
                  <a:lnTo>
                    <a:pt x="489553" y="313702"/>
                  </a:lnTo>
                  <a:cubicBezTo>
                    <a:pt x="488886" y="344183"/>
                    <a:pt x="464123" y="368330"/>
                    <a:pt x="434312" y="368330"/>
                  </a:cubicBezTo>
                  <a:lnTo>
                    <a:pt x="403177" y="368330"/>
                  </a:lnTo>
                  <a:lnTo>
                    <a:pt x="403177" y="338468"/>
                  </a:lnTo>
                  <a:lnTo>
                    <a:pt x="434931" y="338468"/>
                  </a:lnTo>
                  <a:cubicBezTo>
                    <a:pt x="448265" y="338468"/>
                    <a:pt x="459694" y="327657"/>
                    <a:pt x="459694" y="313702"/>
                  </a:cubicBezTo>
                  <a:lnTo>
                    <a:pt x="459694" y="152391"/>
                  </a:lnTo>
                  <a:cubicBezTo>
                    <a:pt x="459694" y="139056"/>
                    <a:pt x="448884" y="127625"/>
                    <a:pt x="434931" y="127625"/>
                  </a:cubicBezTo>
                  <a:lnTo>
                    <a:pt x="54575" y="127625"/>
                  </a:lnTo>
                  <a:cubicBezTo>
                    <a:pt x="41240" y="127625"/>
                    <a:pt x="29811" y="138437"/>
                    <a:pt x="29811" y="152391"/>
                  </a:cubicBezTo>
                  <a:lnTo>
                    <a:pt x="29811" y="313702"/>
                  </a:lnTo>
                  <a:cubicBezTo>
                    <a:pt x="29811" y="327038"/>
                    <a:pt x="40621" y="338468"/>
                    <a:pt x="54575" y="338468"/>
                  </a:cubicBezTo>
                  <a:lnTo>
                    <a:pt x="81245" y="338468"/>
                  </a:lnTo>
                  <a:lnTo>
                    <a:pt x="81245" y="368330"/>
                  </a:lnTo>
                  <a:lnTo>
                    <a:pt x="54575" y="368330"/>
                  </a:lnTo>
                  <a:cubicBezTo>
                    <a:pt x="24763" y="368330"/>
                    <a:pt x="0" y="344183"/>
                    <a:pt x="0" y="313702"/>
                  </a:cubicBezTo>
                  <a:lnTo>
                    <a:pt x="0" y="152391"/>
                  </a:lnTo>
                  <a:cubicBezTo>
                    <a:pt x="0" y="122577"/>
                    <a:pt x="24097" y="97811"/>
                    <a:pt x="54575" y="97811"/>
                  </a:cubicBezTo>
                  <a:close/>
                  <a:moveTo>
                    <a:pt x="143537" y="29845"/>
                  </a:moveTo>
                  <a:cubicBezTo>
                    <a:pt x="127681" y="29845"/>
                    <a:pt x="114968" y="42555"/>
                    <a:pt x="114968" y="58405"/>
                  </a:cubicBezTo>
                  <a:lnTo>
                    <a:pt x="114968" y="88251"/>
                  </a:lnTo>
                  <a:lnTo>
                    <a:pt x="373990" y="88251"/>
                  </a:lnTo>
                  <a:lnTo>
                    <a:pt x="373990" y="58405"/>
                  </a:lnTo>
                  <a:cubicBezTo>
                    <a:pt x="373990" y="42555"/>
                    <a:pt x="361277" y="29845"/>
                    <a:pt x="345421" y="29845"/>
                  </a:cubicBezTo>
                  <a:close/>
                  <a:moveTo>
                    <a:pt x="143537" y="0"/>
                  </a:moveTo>
                  <a:lnTo>
                    <a:pt x="345421" y="0"/>
                  </a:lnTo>
                  <a:cubicBezTo>
                    <a:pt x="377180" y="0"/>
                    <a:pt x="403844" y="26037"/>
                    <a:pt x="403844" y="58405"/>
                  </a:cubicBezTo>
                  <a:lnTo>
                    <a:pt x="403844" y="97811"/>
                  </a:lnTo>
                  <a:lnTo>
                    <a:pt x="85114" y="97811"/>
                  </a:lnTo>
                  <a:lnTo>
                    <a:pt x="85114" y="58405"/>
                  </a:lnTo>
                  <a:cubicBezTo>
                    <a:pt x="85114" y="26656"/>
                    <a:pt x="111159" y="0"/>
                    <a:pt x="143537" y="0"/>
                  </a:cubicBezTo>
                  <a:close/>
                </a:path>
              </a:pathLst>
            </a:cu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600" dirty="0">
                  <a:latin typeface="思源黑体" panose="020B0500000000000000" pitchFamily="34" charset="-122"/>
                  <a:ea typeface="思源黑体" panose="020B0500000000000000" pitchFamily="34" charset="-122"/>
                  <a:cs typeface="+mn-ea"/>
                  <a:sym typeface="字魂59号-创粗黑" panose="00000500000000000000" pitchFamily="2" charset="-122"/>
                </a:rPr>
                <a:t>检修机器必须挂“正在检修”标识，并向操作工交待清楚。“正在检修”标识谁挂谁摘，严禁别人乱动；</a:t>
              </a:r>
              <a:endParaRPr lang="zh-CN" altLang="en-US" sz="1600" dirty="0">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grpSp>
      <p:sp>
        <p:nvSpPr>
          <p:cNvPr id="26" name="文本框 25"/>
          <p:cNvSpPr txBox="1"/>
          <p:nvPr/>
        </p:nvSpPr>
        <p:spPr>
          <a:xfrm>
            <a:off x="687741" y="428180"/>
            <a:ext cx="3704766" cy="584775"/>
          </a:xfrm>
          <a:prstGeom prst="rect">
            <a:avLst/>
          </a:prstGeom>
          <a:noFill/>
        </p:spPr>
        <p:txBody>
          <a:bodyPr wrap="square">
            <a:spAutoFit/>
          </a:bodyPr>
          <a:lstStyle/>
          <a:p>
            <a:pPr algn="dist"/>
            <a:r>
              <a:rPr lang="en-US" altLang="zh-CN" sz="32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rPr>
              <a:t>02 </a:t>
            </a:r>
            <a:r>
              <a:rPr lang="zh-CN" altLang="en-US" sz="32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rPr>
              <a:t>机械安全操作</a:t>
            </a:r>
            <a:endParaRPr lang="zh-CN" altLang="en-US" sz="32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2" name="矩形 1"/>
          <p:cNvSpPr/>
          <p:nvPr/>
        </p:nvSpPr>
        <p:spPr>
          <a:xfrm>
            <a:off x="2247590" y="2512558"/>
            <a:ext cx="2417380"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4892389" y="2517477"/>
            <a:ext cx="2417380"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7485147" y="2506743"/>
            <a:ext cx="2417380"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Rectangle 24"/>
          <p:cNvSpPr/>
          <p:nvPr/>
        </p:nvSpPr>
        <p:spPr>
          <a:xfrm>
            <a:off x="8438412" y="2013838"/>
            <a:ext cx="510849" cy="384427"/>
          </a:xfrm>
          <a:custGeom>
            <a:avLst/>
            <a:gdLst>
              <a:gd name="T0" fmla="*/ 8666 w 10000"/>
              <a:gd name="T1" fmla="*/ 1334 h 8668"/>
              <a:gd name="T2" fmla="*/ 9609 w 10000"/>
              <a:gd name="T3" fmla="*/ 1725 h 8668"/>
              <a:gd name="T4" fmla="*/ 10000 w 10000"/>
              <a:gd name="T5" fmla="*/ 2668 h 8668"/>
              <a:gd name="T6" fmla="*/ 10000 w 10000"/>
              <a:gd name="T7" fmla="*/ 7334 h 8668"/>
              <a:gd name="T8" fmla="*/ 9609 w 10000"/>
              <a:gd name="T9" fmla="*/ 8277 h 8668"/>
              <a:gd name="T10" fmla="*/ 8666 w 10000"/>
              <a:gd name="T11" fmla="*/ 8668 h 8668"/>
              <a:gd name="T12" fmla="*/ 1334 w 10000"/>
              <a:gd name="T13" fmla="*/ 8668 h 8668"/>
              <a:gd name="T14" fmla="*/ 391 w 10000"/>
              <a:gd name="T15" fmla="*/ 8277 h 8668"/>
              <a:gd name="T16" fmla="*/ 0 w 10000"/>
              <a:gd name="T17" fmla="*/ 7334 h 8668"/>
              <a:gd name="T18" fmla="*/ 0 w 10000"/>
              <a:gd name="T19" fmla="*/ 2667 h 8668"/>
              <a:gd name="T20" fmla="*/ 391 w 10000"/>
              <a:gd name="T21" fmla="*/ 1724 h 8668"/>
              <a:gd name="T22" fmla="*/ 1334 w 10000"/>
              <a:gd name="T23" fmla="*/ 1333 h 8668"/>
              <a:gd name="T24" fmla="*/ 2501 w 10000"/>
              <a:gd name="T25" fmla="*/ 1333 h 8668"/>
              <a:gd name="T26" fmla="*/ 2766 w 10000"/>
              <a:gd name="T27" fmla="*/ 625 h 8668"/>
              <a:gd name="T28" fmla="*/ 3129 w 10000"/>
              <a:gd name="T29" fmla="*/ 185 h 8668"/>
              <a:gd name="T30" fmla="*/ 3668 w 10000"/>
              <a:gd name="T31" fmla="*/ 0 h 8668"/>
              <a:gd name="T32" fmla="*/ 6334 w 10000"/>
              <a:gd name="T33" fmla="*/ 0 h 8668"/>
              <a:gd name="T34" fmla="*/ 6873 w 10000"/>
              <a:gd name="T35" fmla="*/ 185 h 8668"/>
              <a:gd name="T36" fmla="*/ 7235 w 10000"/>
              <a:gd name="T37" fmla="*/ 625 h 8668"/>
              <a:gd name="T38" fmla="*/ 7500 w 10000"/>
              <a:gd name="T39" fmla="*/ 1333 h 8668"/>
              <a:gd name="T40" fmla="*/ 8669 w 10000"/>
              <a:gd name="T41" fmla="*/ 1333 h 8668"/>
              <a:gd name="T42" fmla="*/ 8669 w 10000"/>
              <a:gd name="T43" fmla="*/ 1334 h 8668"/>
              <a:gd name="T44" fmla="*/ 8666 w 10000"/>
              <a:gd name="T45" fmla="*/ 1334 h 8668"/>
              <a:gd name="T46" fmla="*/ 3353 w 10000"/>
              <a:gd name="T47" fmla="*/ 6648 h 8668"/>
              <a:gd name="T48" fmla="*/ 5000 w 10000"/>
              <a:gd name="T49" fmla="*/ 7333 h 8668"/>
              <a:gd name="T50" fmla="*/ 6647 w 10000"/>
              <a:gd name="T51" fmla="*/ 6648 h 8668"/>
              <a:gd name="T52" fmla="*/ 7332 w 10000"/>
              <a:gd name="T53" fmla="*/ 5000 h 8668"/>
              <a:gd name="T54" fmla="*/ 6647 w 10000"/>
              <a:gd name="T55" fmla="*/ 3353 h 8668"/>
              <a:gd name="T56" fmla="*/ 5000 w 10000"/>
              <a:gd name="T57" fmla="*/ 2668 h 8668"/>
              <a:gd name="T58" fmla="*/ 3352 w 10000"/>
              <a:gd name="T59" fmla="*/ 3353 h 8668"/>
              <a:gd name="T60" fmla="*/ 2667 w 10000"/>
              <a:gd name="T61" fmla="*/ 5000 h 8668"/>
              <a:gd name="T62" fmla="*/ 3353 w 10000"/>
              <a:gd name="T63" fmla="*/ 6648 h 8668"/>
              <a:gd name="T64" fmla="*/ 3941 w 10000"/>
              <a:gd name="T65" fmla="*/ 3940 h 8668"/>
              <a:gd name="T66" fmla="*/ 5000 w 10000"/>
              <a:gd name="T67" fmla="*/ 3500 h 8668"/>
              <a:gd name="T68" fmla="*/ 6059 w 10000"/>
              <a:gd name="T69" fmla="*/ 3940 h 8668"/>
              <a:gd name="T70" fmla="*/ 6499 w 10000"/>
              <a:gd name="T71" fmla="*/ 4999 h 8668"/>
              <a:gd name="T72" fmla="*/ 6059 w 10000"/>
              <a:gd name="T73" fmla="*/ 6058 h 8668"/>
              <a:gd name="T74" fmla="*/ 5000 w 10000"/>
              <a:gd name="T75" fmla="*/ 6498 h 8668"/>
              <a:gd name="T76" fmla="*/ 3941 w 10000"/>
              <a:gd name="T77" fmla="*/ 6058 h 8668"/>
              <a:gd name="T78" fmla="*/ 3501 w 10000"/>
              <a:gd name="T79" fmla="*/ 4999 h 8668"/>
              <a:gd name="T80" fmla="*/ 3941 w 10000"/>
              <a:gd name="T81" fmla="*/ 3940 h 8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00" h="8668">
                <a:moveTo>
                  <a:pt x="8666" y="1334"/>
                </a:moveTo>
                <a:cubicBezTo>
                  <a:pt x="9034" y="1334"/>
                  <a:pt x="9349" y="1464"/>
                  <a:pt x="9609" y="1725"/>
                </a:cubicBezTo>
                <a:cubicBezTo>
                  <a:pt x="9870" y="1987"/>
                  <a:pt x="10000" y="2299"/>
                  <a:pt x="10000" y="2668"/>
                </a:cubicBezTo>
                <a:lnTo>
                  <a:pt x="10000" y="7334"/>
                </a:lnTo>
                <a:cubicBezTo>
                  <a:pt x="10000" y="7702"/>
                  <a:pt x="9870" y="8017"/>
                  <a:pt x="9609" y="8277"/>
                </a:cubicBezTo>
                <a:cubicBezTo>
                  <a:pt x="9348" y="8538"/>
                  <a:pt x="9035" y="8668"/>
                  <a:pt x="8666" y="8668"/>
                </a:cubicBezTo>
                <a:lnTo>
                  <a:pt x="1334" y="8668"/>
                </a:lnTo>
                <a:cubicBezTo>
                  <a:pt x="966" y="8668"/>
                  <a:pt x="651" y="8538"/>
                  <a:pt x="391" y="8277"/>
                </a:cubicBezTo>
                <a:cubicBezTo>
                  <a:pt x="131" y="8015"/>
                  <a:pt x="0" y="7703"/>
                  <a:pt x="0" y="7334"/>
                </a:cubicBezTo>
                <a:lnTo>
                  <a:pt x="0" y="2667"/>
                </a:lnTo>
                <a:cubicBezTo>
                  <a:pt x="0" y="2299"/>
                  <a:pt x="130" y="1984"/>
                  <a:pt x="391" y="1724"/>
                </a:cubicBezTo>
                <a:cubicBezTo>
                  <a:pt x="653" y="1464"/>
                  <a:pt x="965" y="1333"/>
                  <a:pt x="1334" y="1333"/>
                </a:cubicBezTo>
                <a:lnTo>
                  <a:pt x="2501" y="1333"/>
                </a:lnTo>
                <a:lnTo>
                  <a:pt x="2766" y="625"/>
                </a:lnTo>
                <a:cubicBezTo>
                  <a:pt x="2831" y="455"/>
                  <a:pt x="2954" y="308"/>
                  <a:pt x="3129" y="185"/>
                </a:cubicBezTo>
                <a:cubicBezTo>
                  <a:pt x="3304" y="63"/>
                  <a:pt x="3484" y="0"/>
                  <a:pt x="3668" y="0"/>
                </a:cubicBezTo>
                <a:lnTo>
                  <a:pt x="6334" y="0"/>
                </a:lnTo>
                <a:cubicBezTo>
                  <a:pt x="6519" y="0"/>
                  <a:pt x="6698" y="62"/>
                  <a:pt x="6873" y="185"/>
                </a:cubicBezTo>
                <a:cubicBezTo>
                  <a:pt x="7048" y="308"/>
                  <a:pt x="7169" y="455"/>
                  <a:pt x="7235" y="625"/>
                </a:cubicBezTo>
                <a:lnTo>
                  <a:pt x="7500" y="1333"/>
                </a:lnTo>
                <a:lnTo>
                  <a:pt x="8669" y="1333"/>
                </a:lnTo>
                <a:lnTo>
                  <a:pt x="8669" y="1334"/>
                </a:lnTo>
                <a:lnTo>
                  <a:pt x="8666" y="1334"/>
                </a:lnTo>
                <a:close/>
                <a:moveTo>
                  <a:pt x="3353" y="6648"/>
                </a:moveTo>
                <a:cubicBezTo>
                  <a:pt x="3809" y="7104"/>
                  <a:pt x="4359" y="7333"/>
                  <a:pt x="5000" y="7333"/>
                </a:cubicBezTo>
                <a:cubicBezTo>
                  <a:pt x="5643" y="7333"/>
                  <a:pt x="6191" y="7104"/>
                  <a:pt x="6647" y="6648"/>
                </a:cubicBezTo>
                <a:cubicBezTo>
                  <a:pt x="7104" y="6192"/>
                  <a:pt x="7332" y="5642"/>
                  <a:pt x="7332" y="5000"/>
                </a:cubicBezTo>
                <a:cubicBezTo>
                  <a:pt x="7332" y="4358"/>
                  <a:pt x="7104" y="3809"/>
                  <a:pt x="6647" y="3353"/>
                </a:cubicBezTo>
                <a:cubicBezTo>
                  <a:pt x="6191" y="2896"/>
                  <a:pt x="5641" y="2668"/>
                  <a:pt x="5000" y="2668"/>
                </a:cubicBezTo>
                <a:cubicBezTo>
                  <a:pt x="4359" y="2668"/>
                  <a:pt x="3809" y="2896"/>
                  <a:pt x="3352" y="3353"/>
                </a:cubicBezTo>
                <a:cubicBezTo>
                  <a:pt x="2896" y="3809"/>
                  <a:pt x="2667" y="4359"/>
                  <a:pt x="2667" y="5000"/>
                </a:cubicBezTo>
                <a:cubicBezTo>
                  <a:pt x="2667" y="5641"/>
                  <a:pt x="2895" y="6191"/>
                  <a:pt x="3353" y="6648"/>
                </a:cubicBezTo>
                <a:close/>
                <a:moveTo>
                  <a:pt x="3941" y="3940"/>
                </a:moveTo>
                <a:cubicBezTo>
                  <a:pt x="4235" y="3647"/>
                  <a:pt x="4588" y="3500"/>
                  <a:pt x="5000" y="3500"/>
                </a:cubicBezTo>
                <a:cubicBezTo>
                  <a:pt x="5413" y="3500"/>
                  <a:pt x="5766" y="3647"/>
                  <a:pt x="6059" y="3940"/>
                </a:cubicBezTo>
                <a:cubicBezTo>
                  <a:pt x="6353" y="4234"/>
                  <a:pt x="6499" y="4587"/>
                  <a:pt x="6499" y="4999"/>
                </a:cubicBezTo>
                <a:cubicBezTo>
                  <a:pt x="6499" y="5412"/>
                  <a:pt x="6353" y="5765"/>
                  <a:pt x="6059" y="6058"/>
                </a:cubicBezTo>
                <a:cubicBezTo>
                  <a:pt x="5765" y="6352"/>
                  <a:pt x="5413" y="6498"/>
                  <a:pt x="5000" y="6498"/>
                </a:cubicBezTo>
                <a:cubicBezTo>
                  <a:pt x="4588" y="6498"/>
                  <a:pt x="4234" y="6352"/>
                  <a:pt x="3941" y="6058"/>
                </a:cubicBezTo>
                <a:cubicBezTo>
                  <a:pt x="3648" y="5764"/>
                  <a:pt x="3501" y="5412"/>
                  <a:pt x="3501" y="4999"/>
                </a:cubicBezTo>
                <a:cubicBezTo>
                  <a:pt x="3501" y="4587"/>
                  <a:pt x="3648" y="4234"/>
                  <a:pt x="3941" y="3940"/>
                </a:cubicBezTo>
                <a:close/>
              </a:path>
            </a:pathLst>
          </a:custGeom>
          <a:solidFill>
            <a:srgbClr val="C00000"/>
          </a:solidFill>
          <a:ln w="190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dirty="0">
              <a:ln w="12700">
                <a:solidFill>
                  <a:schemeClr val="tx1"/>
                </a:solidFill>
              </a:ln>
              <a:solidFill>
                <a:srgbClr val="C00000"/>
              </a:solidFill>
            </a:endParaRPr>
          </a:p>
        </p:txBody>
      </p:sp>
      <p:pic>
        <p:nvPicPr>
          <p:cNvPr id="42" name="图片 41"/>
          <p:cNvPicPr>
            <a:picLocks noChangeAspect="1"/>
          </p:cNvPicPr>
          <p:nvPr/>
        </p:nvPicPr>
        <p:blipFill rotWithShape="1">
          <a:blip r:embed="rId1">
            <a:extLst>
              <a:ext uri="{28A0092B-C50C-407E-A947-70E740481C1C}">
                <a14:useLocalDpi xmlns:a14="http://schemas.microsoft.com/office/drawing/2010/main" val="0"/>
              </a:ext>
            </a:extLst>
          </a:blip>
          <a:srcRect t="57781" r="54785"/>
          <a:stretch>
            <a:fillRect/>
          </a:stretch>
        </p:blipFill>
        <p:spPr>
          <a:xfrm>
            <a:off x="8786648" y="4538569"/>
            <a:ext cx="2843048" cy="1990982"/>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1000"/>
                                        <p:tgtEl>
                                          <p:spTgt spid="40"/>
                                        </p:tgtEl>
                                      </p:cBhvr>
                                    </p:animEffect>
                                    <p:anim calcmode="lin" valueType="num">
                                      <p:cBhvr>
                                        <p:cTn id="32" dur="1000" fill="hold"/>
                                        <p:tgtEl>
                                          <p:spTgt spid="40"/>
                                        </p:tgtEl>
                                        <p:attrNameLst>
                                          <p:attrName>ppt_x</p:attrName>
                                        </p:attrNameLst>
                                      </p:cBhvr>
                                      <p:tavLst>
                                        <p:tav tm="0">
                                          <p:val>
                                            <p:strVal val="#ppt_x"/>
                                          </p:val>
                                        </p:tav>
                                        <p:tav tm="100000">
                                          <p:val>
                                            <p:strVal val="#ppt_x"/>
                                          </p:val>
                                        </p:tav>
                                      </p:tavLst>
                                    </p:anim>
                                    <p:anim calcmode="lin" valueType="num">
                                      <p:cBhvr>
                                        <p:cTn id="33" dur="1000" fill="hold"/>
                                        <p:tgtEl>
                                          <p:spTgt spid="4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1000" fill="hold"/>
                                        <p:tgtEl>
                                          <p:spTgt spid="2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6" grpId="0"/>
      <p:bldP spid="2" grpId="0" animBg="1"/>
      <p:bldP spid="28" grpId="0" animBg="1"/>
      <p:bldP spid="2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562304" y="328448"/>
            <a:ext cx="11067393" cy="6201103"/>
          </a:xfrm>
          <a:prstGeom prst="rect">
            <a:avLst/>
          </a:prstGeom>
          <a:solidFill>
            <a:srgbClr val="F3E4E9"/>
          </a:solidFill>
          <a:ln w="190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n w="12700">
                <a:solidFill>
                  <a:schemeClr val="tx1"/>
                </a:solidFill>
              </a:ln>
              <a:solidFill>
                <a:srgbClr val="C00000"/>
              </a:solidFill>
            </a:endParaRPr>
          </a:p>
        </p:txBody>
      </p:sp>
      <p:sp>
        <p:nvSpPr>
          <p:cNvPr id="15" name="矩形 14"/>
          <p:cNvSpPr/>
          <p:nvPr/>
        </p:nvSpPr>
        <p:spPr>
          <a:xfrm>
            <a:off x="2905007" y="1955832"/>
            <a:ext cx="2869366" cy="1149033"/>
          </a:xfrm>
          <a:prstGeom prst="rect">
            <a:avLst/>
          </a:prstGeom>
        </p:spPr>
        <p:txBody>
          <a:bodyPr wrap="square">
            <a:spAutoFit/>
          </a:bodyPr>
          <a:lstStyle/>
          <a:p>
            <a:pPr>
              <a:lnSpc>
                <a:spcPct val="150000"/>
              </a:lnSpc>
            </a:pPr>
            <a:r>
              <a:rPr lang="zh-CN" altLang="en-US" sz="1600" dirty="0">
                <a:latin typeface="思源黑体" panose="020B0500000000000000" pitchFamily="34" charset="-122"/>
                <a:ea typeface="思源黑体" panose="020B0500000000000000" pitchFamily="34" charset="-122"/>
                <a:cs typeface="+mn-ea"/>
                <a:sym typeface="字魂59号-创粗黑" panose="00000500000000000000" pitchFamily="2" charset="-122"/>
              </a:rPr>
              <a:t>检修中需要用手搬动机器的转动部位，应先检查确认无危险情况时方可操作；</a:t>
            </a:r>
            <a:endParaRPr lang="zh-CN" altLang="en-US" sz="1600" dirty="0">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16" name="矩形 15"/>
          <p:cNvSpPr/>
          <p:nvPr/>
        </p:nvSpPr>
        <p:spPr>
          <a:xfrm>
            <a:off x="7956539" y="1955832"/>
            <a:ext cx="3357499" cy="1323439"/>
          </a:xfrm>
          <a:prstGeom prst="rect">
            <a:avLst/>
          </a:prstGeom>
        </p:spPr>
        <p:txBody>
          <a:bodyPr wrap="square">
            <a:spAutoFit/>
          </a:bodyPr>
          <a:lstStyle/>
          <a:p>
            <a:r>
              <a:rPr lang="zh-CN" altLang="en-US" sz="1600" dirty="0">
                <a:latin typeface="思源黑体" panose="020B0500000000000000" pitchFamily="34" charset="-122"/>
                <a:ea typeface="思源黑体" panose="020B0500000000000000" pitchFamily="34" charset="-122"/>
                <a:cs typeface="+mn-ea"/>
                <a:sym typeface="字魂59号-创粗黑" panose="00000500000000000000" pitchFamily="2" charset="-122"/>
              </a:rPr>
              <a:t>开动机器必须先检查，确认无人在机器上工作时，方可开车。两人以上同在一台机器上工作，必须先发出开车信号或打招呼，确认无危险情况时方可开车；</a:t>
            </a:r>
            <a:endParaRPr lang="zh-CN" altLang="en-US" sz="1600" dirty="0">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17" name="矩形 16"/>
          <p:cNvSpPr/>
          <p:nvPr/>
        </p:nvSpPr>
        <p:spPr>
          <a:xfrm>
            <a:off x="8062364" y="4544994"/>
            <a:ext cx="3192712" cy="584775"/>
          </a:xfrm>
          <a:prstGeom prst="rect">
            <a:avLst/>
          </a:prstGeom>
        </p:spPr>
        <p:txBody>
          <a:bodyPr wrap="square">
            <a:spAutoFit/>
          </a:bodyPr>
          <a:lstStyle/>
          <a:p>
            <a:r>
              <a:rPr lang="zh-CN" altLang="en-US" sz="1600" dirty="0">
                <a:latin typeface="思源黑体" panose="020B0500000000000000" pitchFamily="34" charset="-122"/>
                <a:ea typeface="思源黑体" panose="020B0500000000000000" pitchFamily="34" charset="-122"/>
                <a:cs typeface="+mn-ea"/>
                <a:sym typeface="字魂59号-创粗黑" panose="00000500000000000000" pitchFamily="2" charset="-122"/>
              </a:rPr>
              <a:t>开关车时禁止用手脚或借用其他物件帮助启动或制动；</a:t>
            </a:r>
            <a:endParaRPr lang="zh-CN" altLang="en-US" sz="1600" dirty="0">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18" name="矩形 17"/>
          <p:cNvSpPr/>
          <p:nvPr/>
        </p:nvSpPr>
        <p:spPr>
          <a:xfrm>
            <a:off x="2905007" y="4475843"/>
            <a:ext cx="2800695" cy="1149033"/>
          </a:xfrm>
          <a:prstGeom prst="rect">
            <a:avLst/>
          </a:prstGeom>
        </p:spPr>
        <p:txBody>
          <a:bodyPr wrap="square">
            <a:spAutoFit/>
          </a:bodyPr>
          <a:lstStyle/>
          <a:p>
            <a:pPr>
              <a:lnSpc>
                <a:spcPct val="150000"/>
              </a:lnSpc>
            </a:pPr>
            <a:r>
              <a:rPr lang="zh-CN" altLang="en-US" sz="1600" dirty="0">
                <a:latin typeface="思源黑体" panose="020B0500000000000000" pitchFamily="34" charset="-122"/>
                <a:ea typeface="思源黑体" panose="020B0500000000000000" pitchFamily="34" charset="-122"/>
                <a:cs typeface="+mn-ea"/>
                <a:sym typeface="字魂59号-创粗黑" panose="00000500000000000000" pitchFamily="2" charset="-122"/>
              </a:rPr>
              <a:t>交接班时应检查机器的电气与机械部分（通过耳目），认真交接；</a:t>
            </a:r>
            <a:endParaRPr lang="zh-CN" altLang="en-US" sz="1600" dirty="0">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sp>
        <p:nvSpPr>
          <p:cNvPr id="21" name="文本框 20"/>
          <p:cNvSpPr txBox="1"/>
          <p:nvPr/>
        </p:nvSpPr>
        <p:spPr>
          <a:xfrm>
            <a:off x="527120" y="522605"/>
            <a:ext cx="3704766" cy="584775"/>
          </a:xfrm>
          <a:prstGeom prst="rect">
            <a:avLst/>
          </a:prstGeom>
          <a:noFill/>
        </p:spPr>
        <p:txBody>
          <a:bodyPr wrap="square">
            <a:spAutoFit/>
          </a:bodyPr>
          <a:lstStyle/>
          <a:p>
            <a:pPr algn="dist"/>
            <a:r>
              <a:rPr lang="en-US" altLang="zh-CN" sz="32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rPr>
              <a:t>02 </a:t>
            </a:r>
            <a:r>
              <a:rPr lang="zh-CN" altLang="en-US" sz="32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rPr>
              <a:t>机械安全操作</a:t>
            </a:r>
            <a:endParaRPr lang="zh-CN" altLang="en-US" sz="3200" dirty="0">
              <a:solidFill>
                <a:srgbClr val="C00000"/>
              </a:solidFill>
              <a:latin typeface="思源黑体" panose="020B0500000000000000" pitchFamily="34" charset="-122"/>
              <a:ea typeface="思源黑体" panose="020B0500000000000000" pitchFamily="34" charset="-122"/>
              <a:cs typeface="+mn-ea"/>
              <a:sym typeface="字魂59号-创粗黑" panose="00000500000000000000" pitchFamily="2" charset="-122"/>
            </a:endParaRPr>
          </a:p>
        </p:txBody>
      </p:sp>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646" t="-2565" r="68343" b="52306"/>
          <a:stretch>
            <a:fillRect/>
          </a:stretch>
        </p:blipFill>
        <p:spPr>
          <a:xfrm>
            <a:off x="1155079" y="1576407"/>
            <a:ext cx="1749929" cy="2082287"/>
          </a:xfrm>
          <a:prstGeom prst="rect">
            <a:avLst/>
          </a:prstGeom>
        </p:spPr>
      </p:pic>
      <p:pic>
        <p:nvPicPr>
          <p:cNvPr id="23" name="图片 22"/>
          <p:cNvPicPr>
            <a:picLocks noChangeAspect="1"/>
          </p:cNvPicPr>
          <p:nvPr/>
        </p:nvPicPr>
        <p:blipFill rotWithShape="1">
          <a:blip r:embed="rId1">
            <a:extLst>
              <a:ext uri="{28A0092B-C50C-407E-A947-70E740481C1C}">
                <a14:useLocalDpi xmlns:a14="http://schemas.microsoft.com/office/drawing/2010/main" val="0"/>
              </a:ext>
            </a:extLst>
          </a:blip>
          <a:srcRect l="33584" t="-2565" r="34114" b="52306"/>
          <a:stretch>
            <a:fillRect/>
          </a:stretch>
        </p:blipFill>
        <p:spPr>
          <a:xfrm>
            <a:off x="6017015" y="1569764"/>
            <a:ext cx="1777026" cy="2114530"/>
          </a:xfrm>
          <a:prstGeom prst="rect">
            <a:avLst/>
          </a:prstGeom>
        </p:spPr>
      </p:pic>
      <p:pic>
        <p:nvPicPr>
          <p:cNvPr id="24" name="图片 23"/>
          <p:cNvPicPr>
            <a:picLocks noChangeAspect="1"/>
          </p:cNvPicPr>
          <p:nvPr/>
        </p:nvPicPr>
        <p:blipFill rotWithShape="1">
          <a:blip r:embed="rId1">
            <a:extLst>
              <a:ext uri="{28A0092B-C50C-407E-A947-70E740481C1C}">
                <a14:useLocalDpi xmlns:a14="http://schemas.microsoft.com/office/drawing/2010/main" val="0"/>
              </a:ext>
            </a:extLst>
          </a:blip>
          <a:srcRect l="68517" t="-2565" r="-1661" b="52306"/>
          <a:stretch>
            <a:fillRect/>
          </a:stretch>
        </p:blipFill>
        <p:spPr>
          <a:xfrm>
            <a:off x="1155079" y="3920222"/>
            <a:ext cx="1749928" cy="2029392"/>
          </a:xfrm>
          <a:prstGeom prst="rect">
            <a:avLst/>
          </a:prstGeom>
        </p:spPr>
      </p:pic>
      <p:pic>
        <p:nvPicPr>
          <p:cNvPr id="25" name="图片 24"/>
          <p:cNvPicPr>
            <a:picLocks noChangeAspect="1"/>
          </p:cNvPicPr>
          <p:nvPr/>
        </p:nvPicPr>
        <p:blipFill rotWithShape="1">
          <a:blip r:embed="rId1">
            <a:extLst>
              <a:ext uri="{28A0092B-C50C-407E-A947-70E740481C1C}">
                <a14:useLocalDpi xmlns:a14="http://schemas.microsoft.com/office/drawing/2010/main" val="0"/>
              </a:ext>
            </a:extLst>
          </a:blip>
          <a:srcRect l="34249" t="52558" r="33449" b="-2816"/>
          <a:stretch>
            <a:fillRect/>
          </a:stretch>
        </p:blipFill>
        <p:spPr>
          <a:xfrm>
            <a:off x="6017013" y="3868343"/>
            <a:ext cx="1777027" cy="211453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1" grpId="0"/>
    </p:bldLst>
  </p:timing>
</p:sld>
</file>

<file path=ppt/tags/tag1.xml><?xml version="1.0" encoding="utf-8"?>
<p:tagLst xmlns:p="http://schemas.openxmlformats.org/presentationml/2006/main">
  <p:tag name="ISLIDE.ICON" val="#393876;#40476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3572</Words>
  <Application>WPS 演示</Application>
  <PresentationFormat>宽屏</PresentationFormat>
  <Paragraphs>257</Paragraphs>
  <Slides>27</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27</vt:i4>
      </vt:variant>
    </vt:vector>
  </HeadingPairs>
  <TitlesOfParts>
    <vt:vector size="39" baseType="lpstr">
      <vt:lpstr>Arial</vt:lpstr>
      <vt:lpstr>宋体</vt:lpstr>
      <vt:lpstr>Wingdings</vt:lpstr>
      <vt:lpstr>思源黑体</vt:lpstr>
      <vt:lpstr>黑体</vt:lpstr>
      <vt:lpstr>字魂59号-创粗黑</vt:lpstr>
      <vt:lpstr>微软雅黑</vt:lpstr>
      <vt:lpstr>Arial Unicode MS</vt:lpstr>
      <vt:lpstr>等线</vt:lpstr>
      <vt:lpstr>Times New Roman</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A呀土豆baby</cp:lastModifiedBy>
  <cp:revision>45</cp:revision>
  <dcterms:created xsi:type="dcterms:W3CDTF">2021-01-07T13:57:00Z</dcterms:created>
  <dcterms:modified xsi:type="dcterms:W3CDTF">2022-02-17T12:55:32Z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7A8D537CF1A540BE983D320AC31BE483</vt:lpwstr>
  </property>
  <property fmtid="{D5CDD505-2E9C-101B-9397-08002B2CF9AE}" pid="3" name="KSOProductBuildVer">
    <vt:lpwstr>2052-11.1.0.11294</vt:lpwstr>
  </property>
</Properties>
</file>