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2"/>
  </p:notesMasterIdLst>
  <p:sldIdLst>
    <p:sldId id="272" r:id="rId2"/>
    <p:sldId id="260" r:id="rId3"/>
    <p:sldId id="261" r:id="rId4"/>
    <p:sldId id="266" r:id="rId5"/>
    <p:sldId id="267" r:id="rId6"/>
    <p:sldId id="268" r:id="rId7"/>
    <p:sldId id="269" r:id="rId8"/>
    <p:sldId id="276" r:id="rId9"/>
    <p:sldId id="270" r:id="rId10"/>
    <p:sldId id="277" r:id="rId11"/>
    <p:sldId id="278" r:id="rId12"/>
    <p:sldId id="271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2" r:id="rId21"/>
    <p:sldId id="286" r:id="rId22"/>
    <p:sldId id="287" r:id="rId23"/>
    <p:sldId id="288" r:id="rId24"/>
    <p:sldId id="263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64" r:id="rId34"/>
    <p:sldId id="297" r:id="rId35"/>
    <p:sldId id="298" r:id="rId36"/>
    <p:sldId id="265" r:id="rId37"/>
    <p:sldId id="299" r:id="rId38"/>
    <p:sldId id="300" r:id="rId39"/>
    <p:sldId id="301" r:id="rId40"/>
    <p:sldId id="275" r:id="rId41"/>
  </p:sldIdLst>
  <p:sldSz cx="12192000" cy="6858000"/>
  <p:notesSz cx="6858000" cy="9144000"/>
  <p:embeddedFontLst>
    <p:embeddedFont>
      <p:font typeface="Arial Black" pitchFamily="34" charset="0"/>
      <p:bold r:id="rId43"/>
    </p:embeddedFont>
    <p:embeddedFont>
      <p:font typeface="Arial Unicode MS" pitchFamily="34" charset="-122"/>
      <p:regular r:id="rId44"/>
    </p:embeddedFont>
    <p:embeddedFont>
      <p:font typeface="汉仪菱心体简" charset="-122"/>
      <p:regular r:id="rId45"/>
    </p:embeddedFont>
    <p:embeddedFont>
      <p:font typeface="DengXian Light" charset="-122"/>
      <p:regular r:id="rId46"/>
    </p:embeddedFont>
    <p:embeddedFont>
      <p:font typeface="微软雅黑" pitchFamily="34" charset="-122"/>
      <p:regular r:id="rId47"/>
      <p:bold r:id="rId48"/>
    </p:embeddedFont>
    <p:embeddedFont>
      <p:font typeface="Bernard MT Condensed" pitchFamily="18" charset="0"/>
      <p:regular r:id="rId49"/>
    </p:embeddedFont>
    <p:embeddedFont>
      <p:font typeface="Impact" pitchFamily="34" charset="0"/>
      <p:regular r:id="rId50"/>
    </p:embeddedFont>
    <p:embeddedFont>
      <p:font typeface="GungsuhChe" pitchFamily="49" charset="-127"/>
      <p:regular r:id="rId51"/>
    </p:embeddedFont>
    <p:embeddedFont>
      <p:font typeface="华文细黑" pitchFamily="2" charset="-122"/>
      <p:regular r:id="rId52"/>
    </p:embeddedFont>
    <p:embeddedFont>
      <p:font typeface="Microsoft YaHei Light" charset="-122"/>
      <p:regular r:id="rId53"/>
    </p:embeddedFont>
    <p:embeddedFont>
      <p:font typeface="黑体" pitchFamily="49" charset="-122"/>
      <p:regular r:id="rId54"/>
    </p:embeddedFont>
    <p:embeddedFont>
      <p:font typeface="DengXian" charset="-122"/>
      <p:regular r:id="rId55"/>
      <p:bold r:id="rId56"/>
    </p:embeddedFont>
    <p:embeddedFont>
      <p:font typeface="Calibri" pitchFamily="34" charset="0"/>
      <p:regular r:id="rId57"/>
      <p:bold r:id="rId58"/>
      <p:italic r:id="rId59"/>
      <p:boldItalic r:id="rId60"/>
    </p:embeddedFont>
    <p:embeddedFont>
      <p:font typeface="맑은 고딕" pitchFamily="34" charset="-127"/>
      <p:regular r:id="rId61"/>
      <p:bold r:id="rId62"/>
    </p:embeddedFont>
  </p:embeddedFontLst>
  <p:custDataLst>
    <p:tags r:id="rId6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35" userDrawn="1">
          <p15:clr>
            <a:srgbClr val="A4A3A4"/>
          </p15:clr>
        </p15:guide>
        <p15:guide id="2" pos="869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2003" userDrawn="1">
          <p15:clr>
            <a:srgbClr val="A4A3A4"/>
          </p15:clr>
        </p15:guide>
        <p15:guide id="5" orient="horz" pos="2251" userDrawn="1">
          <p15:clr>
            <a:srgbClr val="A4A3A4"/>
          </p15:clr>
        </p15:guide>
        <p15:guide id="6" orient="horz" pos="1207" userDrawn="1">
          <p15:clr>
            <a:srgbClr val="A4A3A4"/>
          </p15:clr>
        </p15:guide>
        <p15:guide id="7" pos="3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BC4"/>
    <a:srgbClr val="0070C0"/>
    <a:srgbClr val="006ECD"/>
    <a:srgbClr val="0070C7"/>
    <a:srgbClr val="0083E9"/>
    <a:srgbClr val="0077D0"/>
    <a:srgbClr val="F45156"/>
    <a:srgbClr val="E56C0B"/>
    <a:srgbClr val="4F80BB"/>
    <a:srgbClr val="806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40"/>
  </p:normalViewPr>
  <p:slideViewPr>
    <p:cSldViewPr snapToGrid="0" snapToObjects="1" showGuides="1">
      <p:cViewPr>
        <p:scale>
          <a:sx n="75" d="100"/>
          <a:sy n="75" d="100"/>
        </p:scale>
        <p:origin x="-1782" y="-942"/>
      </p:cViewPr>
      <p:guideLst>
        <p:guide orient="horz" pos="935"/>
        <p:guide orient="horz" pos="2251"/>
        <p:guide orient="horz" pos="1207"/>
        <p:guide pos="869"/>
        <p:guide pos="3840"/>
        <p:guide pos="2003"/>
        <p:guide pos="3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12658107011599"/>
          <c:y val="3.6643682616825102E-2"/>
          <c:w val="0.79142952603694305"/>
          <c:h val="0.92090713324996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改善前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工时产出率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04-4917-9819-CFDBFD5FD5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改善后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工时产出率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04-4917-9819-CFDBFD5FD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393408"/>
        <c:axId val="36499392"/>
      </c:barChart>
      <c:catAx>
        <c:axId val="16539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6499392"/>
        <c:crosses val="autoZero"/>
        <c:auto val="1"/>
        <c:lblAlgn val="ctr"/>
        <c:lblOffset val="100"/>
        <c:noMultiLvlLbl val="0"/>
      </c:catAx>
      <c:valAx>
        <c:axId val="364993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/>
                </a:solidFill>
              </a:defRPr>
            </a:pPr>
            <a:endParaRPr lang="zh-CN"/>
          </a:p>
        </c:txPr>
        <c:crossAx val="16539340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70C0"/>
          </a:solidFill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18D5D-C3CD-4035-B0CF-CFEFFFA4B2B3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zh-CN" altLang="en-US"/>
        </a:p>
      </dgm:t>
    </dgm:pt>
    <dgm:pt modelId="{9349EC40-90FA-4D66-84E0-D253BE5FFED2}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组长</a:t>
          </a:r>
        </a:p>
      </dgm:t>
    </dgm:pt>
    <dgm:pt modelId="{24D3F4B1-3AFC-4C97-85F7-6B18A2F124CB}" type="parTrans" cxnId="{0B8FF1CA-9A4A-46B8-A26C-A449F637F511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309D88B8-C545-4AAD-B7B1-49C0206FD5B6}" type="sibTrans" cxnId="{0B8FF1CA-9A4A-46B8-A26C-A449F637F511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A57CB1A2-A08D-4CE9-A5AC-5B974BBA3EAA}" type="asst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助理</a:t>
          </a:r>
        </a:p>
      </dgm:t>
    </dgm:pt>
    <dgm:pt modelId="{4D3B0C7E-1A70-463F-AA2F-38A1F1232EA0}" type="parTrans" cxnId="{913AC2EC-F93D-47D2-8A0F-993EED224D13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441A86A9-3EE7-47EA-BCE5-DA7CB1D9CA8F}" type="sibTrans" cxnId="{913AC2EC-F93D-47D2-8A0F-993EED224D13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42868565-3B24-40B3-B2D6-4C1C469C1123}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组员</a:t>
          </a:r>
        </a:p>
      </dgm:t>
    </dgm:pt>
    <dgm:pt modelId="{DFE77672-3834-4632-A92F-896764AEDFBC}" type="parTrans" cxnId="{D7FC9C99-CD5F-40F6-AE51-DB7C237EEC5D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73C5F316-9F17-4D0C-8531-80D65A15697B}" type="sibTrans" cxnId="{D7FC9C99-CD5F-40F6-AE51-DB7C237EEC5D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4D2827B6-47B1-4A2B-B949-236DDB73A79F}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组员</a:t>
          </a:r>
        </a:p>
      </dgm:t>
    </dgm:pt>
    <dgm:pt modelId="{29BD97A8-7C86-49D8-B607-755184C2D168}" type="parTrans" cxnId="{862787FB-2E78-4D4A-8F44-9FA440830EEF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61FF88C0-326E-4F75-886F-D71DAF987609}" type="sibTrans" cxnId="{862787FB-2E78-4D4A-8F44-9FA440830EEF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F0556B84-2083-46E6-A40E-0DF500A0DED9}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组员</a:t>
          </a:r>
        </a:p>
      </dgm:t>
    </dgm:pt>
    <dgm:pt modelId="{60F4E993-F5C0-4278-AE63-E7E4F325F401}" type="parTrans" cxnId="{55B8F54D-0ACE-40D9-A921-231A53EA059E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7F57E5F9-3BB1-4658-AE0D-761351E74F0D}" type="sibTrans" cxnId="{55B8F54D-0ACE-40D9-A921-231A53EA059E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164157CC-D8B2-462B-A522-20ED57F92AE0}" type="pres">
      <dgm:prSet presAssocID="{A2D18D5D-C3CD-4035-B0CF-CFEFFFA4B2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E354BAF-CE92-4085-9A76-8D32513F1272}" type="pres">
      <dgm:prSet presAssocID="{9349EC40-90FA-4D66-84E0-D253BE5FFED2}" presName="hierRoot1" presStyleCnt="0">
        <dgm:presLayoutVars>
          <dgm:hierBranch val="init"/>
        </dgm:presLayoutVars>
      </dgm:prSet>
      <dgm:spPr/>
    </dgm:pt>
    <dgm:pt modelId="{1D8D710B-E646-4101-8477-A7CBE89BAC62}" type="pres">
      <dgm:prSet presAssocID="{9349EC40-90FA-4D66-84E0-D253BE5FFED2}" presName="rootComposite1" presStyleCnt="0"/>
      <dgm:spPr/>
    </dgm:pt>
    <dgm:pt modelId="{F72D7F0A-FA46-4530-A349-609656823714}" type="pres">
      <dgm:prSet presAssocID="{9349EC40-90FA-4D66-84E0-D253BE5FFED2}" presName="rootText1" presStyleLbl="node0" presStyleIdx="0" presStyleCnt="1" custScaleX="107108" custScaleY="877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7C6D0D1-B0F6-483A-8D30-57264C0D7B2F}" type="pres">
      <dgm:prSet presAssocID="{9349EC40-90FA-4D66-84E0-D253BE5FFED2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0954BF21-A7AF-4981-8686-559526099C03}" type="pres">
      <dgm:prSet presAssocID="{9349EC40-90FA-4D66-84E0-D253BE5FFED2}" presName="hierChild2" presStyleCnt="0"/>
      <dgm:spPr/>
    </dgm:pt>
    <dgm:pt modelId="{D3D90472-79B7-41A7-9C66-E6DAD364668B}" type="pres">
      <dgm:prSet presAssocID="{DFE77672-3834-4632-A92F-896764AEDFBC}" presName="Name37" presStyleLbl="parChTrans1D2" presStyleIdx="0" presStyleCnt="4"/>
      <dgm:spPr/>
      <dgm:t>
        <a:bodyPr/>
        <a:lstStyle/>
        <a:p>
          <a:endParaRPr lang="zh-CN" altLang="en-US"/>
        </a:p>
      </dgm:t>
    </dgm:pt>
    <dgm:pt modelId="{AE62767D-011B-44F0-B6C5-0E34735595F2}" type="pres">
      <dgm:prSet presAssocID="{42868565-3B24-40B3-B2D6-4C1C469C1123}" presName="hierRoot2" presStyleCnt="0">
        <dgm:presLayoutVars>
          <dgm:hierBranch val="init"/>
        </dgm:presLayoutVars>
      </dgm:prSet>
      <dgm:spPr/>
    </dgm:pt>
    <dgm:pt modelId="{80428910-0432-428D-9B0C-B262D445BF68}" type="pres">
      <dgm:prSet presAssocID="{42868565-3B24-40B3-B2D6-4C1C469C1123}" presName="rootComposite" presStyleCnt="0"/>
      <dgm:spPr/>
    </dgm:pt>
    <dgm:pt modelId="{5F41DA2F-59D6-4808-9D90-939E01BFA696}" type="pres">
      <dgm:prSet presAssocID="{42868565-3B24-40B3-B2D6-4C1C469C1123}" presName="rootText" presStyleLbl="node2" presStyleIdx="0" presStyleCnt="3" custScaleX="107108" custScaleY="877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EF14CCE-C2BA-439B-822A-24E90729C394}" type="pres">
      <dgm:prSet presAssocID="{42868565-3B24-40B3-B2D6-4C1C469C1123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8A8B65A5-481D-44D2-B758-3DE03D1366D2}" type="pres">
      <dgm:prSet presAssocID="{42868565-3B24-40B3-B2D6-4C1C469C1123}" presName="hierChild4" presStyleCnt="0"/>
      <dgm:spPr/>
    </dgm:pt>
    <dgm:pt modelId="{C3336FC4-2971-486B-9230-AE70A59EBD7A}" type="pres">
      <dgm:prSet presAssocID="{42868565-3B24-40B3-B2D6-4C1C469C1123}" presName="hierChild5" presStyleCnt="0"/>
      <dgm:spPr/>
    </dgm:pt>
    <dgm:pt modelId="{81B48FFB-BED5-4D72-B8BE-37961E9715B6}" type="pres">
      <dgm:prSet presAssocID="{29BD97A8-7C86-49D8-B607-755184C2D168}" presName="Name37" presStyleLbl="parChTrans1D2" presStyleIdx="1" presStyleCnt="4"/>
      <dgm:spPr/>
      <dgm:t>
        <a:bodyPr/>
        <a:lstStyle/>
        <a:p>
          <a:endParaRPr lang="zh-CN" altLang="en-US"/>
        </a:p>
      </dgm:t>
    </dgm:pt>
    <dgm:pt modelId="{046FC193-093E-4FD7-9261-0DB5BBCFBA87}" type="pres">
      <dgm:prSet presAssocID="{4D2827B6-47B1-4A2B-B949-236DDB73A79F}" presName="hierRoot2" presStyleCnt="0">
        <dgm:presLayoutVars>
          <dgm:hierBranch val="init"/>
        </dgm:presLayoutVars>
      </dgm:prSet>
      <dgm:spPr/>
    </dgm:pt>
    <dgm:pt modelId="{702C50F7-EEAE-4432-81E3-4FD17169A972}" type="pres">
      <dgm:prSet presAssocID="{4D2827B6-47B1-4A2B-B949-236DDB73A79F}" presName="rootComposite" presStyleCnt="0"/>
      <dgm:spPr/>
    </dgm:pt>
    <dgm:pt modelId="{40F1B797-7F12-44E6-AE52-72AF38DC9703}" type="pres">
      <dgm:prSet presAssocID="{4D2827B6-47B1-4A2B-B949-236DDB73A79F}" presName="rootText" presStyleLbl="node2" presStyleIdx="1" presStyleCnt="3" custScaleX="107108" custScaleY="877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232008B-87DD-4392-A940-41F34B1636B8}" type="pres">
      <dgm:prSet presAssocID="{4D2827B6-47B1-4A2B-B949-236DDB73A79F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DB23DB81-DBB8-43C9-9DCF-AF2BFD9A60A7}" type="pres">
      <dgm:prSet presAssocID="{4D2827B6-47B1-4A2B-B949-236DDB73A79F}" presName="hierChild4" presStyleCnt="0"/>
      <dgm:spPr/>
    </dgm:pt>
    <dgm:pt modelId="{BBCDFA1B-F8BF-46B2-8DFC-080365C278CD}" type="pres">
      <dgm:prSet presAssocID="{4D2827B6-47B1-4A2B-B949-236DDB73A79F}" presName="hierChild5" presStyleCnt="0"/>
      <dgm:spPr/>
    </dgm:pt>
    <dgm:pt modelId="{1F958924-4277-4052-999C-C88953F39477}" type="pres">
      <dgm:prSet presAssocID="{60F4E993-F5C0-4278-AE63-E7E4F325F401}" presName="Name37" presStyleLbl="parChTrans1D2" presStyleIdx="2" presStyleCnt="4"/>
      <dgm:spPr/>
      <dgm:t>
        <a:bodyPr/>
        <a:lstStyle/>
        <a:p>
          <a:endParaRPr lang="zh-CN" altLang="en-US"/>
        </a:p>
      </dgm:t>
    </dgm:pt>
    <dgm:pt modelId="{4D06D5C5-DFC9-45D9-9B4F-BC8081B5ADB7}" type="pres">
      <dgm:prSet presAssocID="{F0556B84-2083-46E6-A40E-0DF500A0DED9}" presName="hierRoot2" presStyleCnt="0">
        <dgm:presLayoutVars>
          <dgm:hierBranch val="init"/>
        </dgm:presLayoutVars>
      </dgm:prSet>
      <dgm:spPr/>
    </dgm:pt>
    <dgm:pt modelId="{228B548E-F78B-4046-8230-1382135700BC}" type="pres">
      <dgm:prSet presAssocID="{F0556B84-2083-46E6-A40E-0DF500A0DED9}" presName="rootComposite" presStyleCnt="0"/>
      <dgm:spPr/>
    </dgm:pt>
    <dgm:pt modelId="{6C3E647F-EC2C-419C-90F6-F19573E65382}" type="pres">
      <dgm:prSet presAssocID="{F0556B84-2083-46E6-A40E-0DF500A0DED9}" presName="rootText" presStyleLbl="node2" presStyleIdx="2" presStyleCnt="3" custScaleX="107108" custScaleY="877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5B2FC04-5632-40B3-A354-BC14240EA5D7}" type="pres">
      <dgm:prSet presAssocID="{F0556B84-2083-46E6-A40E-0DF500A0DED9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2FF04BD8-CABD-4B05-BBD4-CA9D0AC43C0A}" type="pres">
      <dgm:prSet presAssocID="{F0556B84-2083-46E6-A40E-0DF500A0DED9}" presName="hierChild4" presStyleCnt="0"/>
      <dgm:spPr/>
    </dgm:pt>
    <dgm:pt modelId="{3B71A322-F176-4138-88F2-E327316A774C}" type="pres">
      <dgm:prSet presAssocID="{F0556B84-2083-46E6-A40E-0DF500A0DED9}" presName="hierChild5" presStyleCnt="0"/>
      <dgm:spPr/>
    </dgm:pt>
    <dgm:pt modelId="{5B62DF8A-F8B4-437A-A0D4-D4C6D1EC5948}" type="pres">
      <dgm:prSet presAssocID="{9349EC40-90FA-4D66-84E0-D253BE5FFED2}" presName="hierChild3" presStyleCnt="0"/>
      <dgm:spPr/>
    </dgm:pt>
    <dgm:pt modelId="{3ADA3E72-100E-43A6-AF9D-2DEA0A7EC9D0}" type="pres">
      <dgm:prSet presAssocID="{4D3B0C7E-1A70-463F-AA2F-38A1F1232EA0}" presName="Name111" presStyleLbl="parChTrans1D2" presStyleIdx="3" presStyleCnt="4"/>
      <dgm:spPr/>
      <dgm:t>
        <a:bodyPr/>
        <a:lstStyle/>
        <a:p>
          <a:endParaRPr lang="zh-CN" altLang="en-US"/>
        </a:p>
      </dgm:t>
    </dgm:pt>
    <dgm:pt modelId="{7FA91064-1791-41F0-B08F-669D761AB6D5}" type="pres">
      <dgm:prSet presAssocID="{A57CB1A2-A08D-4CE9-A5AC-5B974BBA3EAA}" presName="hierRoot3" presStyleCnt="0">
        <dgm:presLayoutVars>
          <dgm:hierBranch val="init"/>
        </dgm:presLayoutVars>
      </dgm:prSet>
      <dgm:spPr/>
    </dgm:pt>
    <dgm:pt modelId="{5D52B13F-4E80-46F6-9CCB-79569BAFBE28}" type="pres">
      <dgm:prSet presAssocID="{A57CB1A2-A08D-4CE9-A5AC-5B974BBA3EAA}" presName="rootComposite3" presStyleCnt="0"/>
      <dgm:spPr/>
    </dgm:pt>
    <dgm:pt modelId="{C8207630-31DB-4010-9A6A-BCAAC6501833}" type="pres">
      <dgm:prSet presAssocID="{A57CB1A2-A08D-4CE9-A5AC-5B974BBA3EAA}" presName="rootText3" presStyleLbl="asst1" presStyleIdx="0" presStyleCnt="1" custScaleX="107108" custScaleY="877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845E60B-02D8-4A86-88D3-F519592FF7FA}" type="pres">
      <dgm:prSet presAssocID="{A57CB1A2-A08D-4CE9-A5AC-5B974BBA3EAA}" presName="rootConnector3" presStyleLbl="asst1" presStyleIdx="0" presStyleCnt="1"/>
      <dgm:spPr/>
      <dgm:t>
        <a:bodyPr/>
        <a:lstStyle/>
        <a:p>
          <a:endParaRPr lang="zh-CN" altLang="en-US"/>
        </a:p>
      </dgm:t>
    </dgm:pt>
    <dgm:pt modelId="{54FECC9E-EF71-44BA-874D-B6E37BB382BF}" type="pres">
      <dgm:prSet presAssocID="{A57CB1A2-A08D-4CE9-A5AC-5B974BBA3EAA}" presName="hierChild6" presStyleCnt="0"/>
      <dgm:spPr/>
    </dgm:pt>
    <dgm:pt modelId="{3761B7E7-3A62-40DB-9FBF-E412996FABAF}" type="pres">
      <dgm:prSet presAssocID="{A57CB1A2-A08D-4CE9-A5AC-5B974BBA3EAA}" presName="hierChild7" presStyleCnt="0"/>
      <dgm:spPr/>
    </dgm:pt>
  </dgm:ptLst>
  <dgm:cxnLst>
    <dgm:cxn modelId="{A8A4CA37-1730-9642-90A7-D39E033673A4}" type="presOf" srcId="{9349EC40-90FA-4D66-84E0-D253BE5FFED2}" destId="{F72D7F0A-FA46-4530-A349-609656823714}" srcOrd="0" destOrd="0" presId="urn:microsoft.com/office/officeart/2005/8/layout/orgChart1"/>
    <dgm:cxn modelId="{56A607CB-306D-F749-B3AC-81ECB22E53F2}" type="presOf" srcId="{9349EC40-90FA-4D66-84E0-D253BE5FFED2}" destId="{D7C6D0D1-B0F6-483A-8D30-57264C0D7B2F}" srcOrd="1" destOrd="0" presId="urn:microsoft.com/office/officeart/2005/8/layout/orgChart1"/>
    <dgm:cxn modelId="{93F43041-EC0E-2046-BE19-C025E93FB5D2}" type="presOf" srcId="{42868565-3B24-40B3-B2D6-4C1C469C1123}" destId="{5F41DA2F-59D6-4808-9D90-939E01BFA696}" srcOrd="0" destOrd="0" presId="urn:microsoft.com/office/officeart/2005/8/layout/orgChart1"/>
    <dgm:cxn modelId="{862787FB-2E78-4D4A-8F44-9FA440830EEF}" srcId="{9349EC40-90FA-4D66-84E0-D253BE5FFED2}" destId="{4D2827B6-47B1-4A2B-B949-236DDB73A79F}" srcOrd="2" destOrd="0" parTransId="{29BD97A8-7C86-49D8-B607-755184C2D168}" sibTransId="{61FF88C0-326E-4F75-886F-D71DAF987609}"/>
    <dgm:cxn modelId="{4E8E2370-C0BC-0440-8FAF-92204EEF0E30}" type="presOf" srcId="{29BD97A8-7C86-49D8-B607-755184C2D168}" destId="{81B48FFB-BED5-4D72-B8BE-37961E9715B6}" srcOrd="0" destOrd="0" presId="urn:microsoft.com/office/officeart/2005/8/layout/orgChart1"/>
    <dgm:cxn modelId="{ECB81FE2-0326-FE47-8542-1CF83DF85160}" type="presOf" srcId="{F0556B84-2083-46E6-A40E-0DF500A0DED9}" destId="{05B2FC04-5632-40B3-A354-BC14240EA5D7}" srcOrd="1" destOrd="0" presId="urn:microsoft.com/office/officeart/2005/8/layout/orgChart1"/>
    <dgm:cxn modelId="{C7593F05-3937-C549-937A-FA29E0B3FE5D}" type="presOf" srcId="{A57CB1A2-A08D-4CE9-A5AC-5B974BBA3EAA}" destId="{3845E60B-02D8-4A86-88D3-F519592FF7FA}" srcOrd="1" destOrd="0" presId="urn:microsoft.com/office/officeart/2005/8/layout/orgChart1"/>
    <dgm:cxn modelId="{ABF06FB5-FC53-BB47-B4B1-7690202E587F}" type="presOf" srcId="{4D2827B6-47B1-4A2B-B949-236DDB73A79F}" destId="{40F1B797-7F12-44E6-AE52-72AF38DC9703}" srcOrd="0" destOrd="0" presId="urn:microsoft.com/office/officeart/2005/8/layout/orgChart1"/>
    <dgm:cxn modelId="{D2C98EB7-4EE8-D84B-AF97-DA63EBFAF8DA}" type="presOf" srcId="{F0556B84-2083-46E6-A40E-0DF500A0DED9}" destId="{6C3E647F-EC2C-419C-90F6-F19573E65382}" srcOrd="0" destOrd="0" presId="urn:microsoft.com/office/officeart/2005/8/layout/orgChart1"/>
    <dgm:cxn modelId="{55B8F54D-0ACE-40D9-A921-231A53EA059E}" srcId="{9349EC40-90FA-4D66-84E0-D253BE5FFED2}" destId="{F0556B84-2083-46E6-A40E-0DF500A0DED9}" srcOrd="3" destOrd="0" parTransId="{60F4E993-F5C0-4278-AE63-E7E4F325F401}" sibTransId="{7F57E5F9-3BB1-4658-AE0D-761351E74F0D}"/>
    <dgm:cxn modelId="{F2A43353-7B87-5745-AC59-68490ABFC433}" type="presOf" srcId="{DFE77672-3834-4632-A92F-896764AEDFBC}" destId="{D3D90472-79B7-41A7-9C66-E6DAD364668B}" srcOrd="0" destOrd="0" presId="urn:microsoft.com/office/officeart/2005/8/layout/orgChart1"/>
    <dgm:cxn modelId="{913AC2EC-F93D-47D2-8A0F-993EED224D13}" srcId="{9349EC40-90FA-4D66-84E0-D253BE5FFED2}" destId="{A57CB1A2-A08D-4CE9-A5AC-5B974BBA3EAA}" srcOrd="0" destOrd="0" parTransId="{4D3B0C7E-1A70-463F-AA2F-38A1F1232EA0}" sibTransId="{441A86A9-3EE7-47EA-BCE5-DA7CB1D9CA8F}"/>
    <dgm:cxn modelId="{AB411459-A208-0247-91A4-66FEF19EAE3A}" type="presOf" srcId="{4D3B0C7E-1A70-463F-AA2F-38A1F1232EA0}" destId="{3ADA3E72-100E-43A6-AF9D-2DEA0A7EC9D0}" srcOrd="0" destOrd="0" presId="urn:microsoft.com/office/officeart/2005/8/layout/orgChart1"/>
    <dgm:cxn modelId="{0B8FF1CA-9A4A-46B8-A26C-A449F637F511}" srcId="{A2D18D5D-C3CD-4035-B0CF-CFEFFFA4B2B3}" destId="{9349EC40-90FA-4D66-84E0-D253BE5FFED2}" srcOrd="0" destOrd="0" parTransId="{24D3F4B1-3AFC-4C97-85F7-6B18A2F124CB}" sibTransId="{309D88B8-C545-4AAD-B7B1-49C0206FD5B6}"/>
    <dgm:cxn modelId="{7917233A-FE45-0B46-9F01-B8A64EB6536D}" type="presOf" srcId="{42868565-3B24-40B3-B2D6-4C1C469C1123}" destId="{CEF14CCE-C2BA-439B-822A-24E90729C394}" srcOrd="1" destOrd="0" presId="urn:microsoft.com/office/officeart/2005/8/layout/orgChart1"/>
    <dgm:cxn modelId="{EF5BBA4F-0798-5A4B-B45B-489DD183BE75}" type="presOf" srcId="{A57CB1A2-A08D-4CE9-A5AC-5B974BBA3EAA}" destId="{C8207630-31DB-4010-9A6A-BCAAC6501833}" srcOrd="0" destOrd="0" presId="urn:microsoft.com/office/officeart/2005/8/layout/orgChart1"/>
    <dgm:cxn modelId="{9255AF04-7AA1-4D4D-8023-D853DB6E15C3}" type="presOf" srcId="{4D2827B6-47B1-4A2B-B949-236DDB73A79F}" destId="{F232008B-87DD-4392-A940-41F34B1636B8}" srcOrd="1" destOrd="0" presId="urn:microsoft.com/office/officeart/2005/8/layout/orgChart1"/>
    <dgm:cxn modelId="{B6E974DF-570B-C445-8610-84B001D7F6A4}" type="presOf" srcId="{60F4E993-F5C0-4278-AE63-E7E4F325F401}" destId="{1F958924-4277-4052-999C-C88953F39477}" srcOrd="0" destOrd="0" presId="urn:microsoft.com/office/officeart/2005/8/layout/orgChart1"/>
    <dgm:cxn modelId="{D7FC9C99-CD5F-40F6-AE51-DB7C237EEC5D}" srcId="{9349EC40-90FA-4D66-84E0-D253BE5FFED2}" destId="{42868565-3B24-40B3-B2D6-4C1C469C1123}" srcOrd="1" destOrd="0" parTransId="{DFE77672-3834-4632-A92F-896764AEDFBC}" sibTransId="{73C5F316-9F17-4D0C-8531-80D65A15697B}"/>
    <dgm:cxn modelId="{C1D2FEFD-C949-4445-95B1-B8AE3209FAEB}" type="presOf" srcId="{A2D18D5D-C3CD-4035-B0CF-CFEFFFA4B2B3}" destId="{164157CC-D8B2-462B-A522-20ED57F92AE0}" srcOrd="0" destOrd="0" presId="urn:microsoft.com/office/officeart/2005/8/layout/orgChart1"/>
    <dgm:cxn modelId="{4CD720FF-6425-EC40-9E10-C47C868031B9}" type="presParOf" srcId="{164157CC-D8B2-462B-A522-20ED57F92AE0}" destId="{CE354BAF-CE92-4085-9A76-8D32513F1272}" srcOrd="0" destOrd="0" presId="urn:microsoft.com/office/officeart/2005/8/layout/orgChart1"/>
    <dgm:cxn modelId="{520D2B4D-1B0F-B047-8483-CFFD88D23888}" type="presParOf" srcId="{CE354BAF-CE92-4085-9A76-8D32513F1272}" destId="{1D8D710B-E646-4101-8477-A7CBE89BAC62}" srcOrd="0" destOrd="0" presId="urn:microsoft.com/office/officeart/2005/8/layout/orgChart1"/>
    <dgm:cxn modelId="{3C04B55E-4753-D247-A039-95159B059EC1}" type="presParOf" srcId="{1D8D710B-E646-4101-8477-A7CBE89BAC62}" destId="{F72D7F0A-FA46-4530-A349-609656823714}" srcOrd="0" destOrd="0" presId="urn:microsoft.com/office/officeart/2005/8/layout/orgChart1"/>
    <dgm:cxn modelId="{1AE0FB4F-7D11-814C-BE8C-4257BCF0C0D9}" type="presParOf" srcId="{1D8D710B-E646-4101-8477-A7CBE89BAC62}" destId="{D7C6D0D1-B0F6-483A-8D30-57264C0D7B2F}" srcOrd="1" destOrd="0" presId="urn:microsoft.com/office/officeart/2005/8/layout/orgChart1"/>
    <dgm:cxn modelId="{15D4A689-F745-B14C-A024-D3ED6F7B5C1F}" type="presParOf" srcId="{CE354BAF-CE92-4085-9A76-8D32513F1272}" destId="{0954BF21-A7AF-4981-8686-559526099C03}" srcOrd="1" destOrd="0" presId="urn:microsoft.com/office/officeart/2005/8/layout/orgChart1"/>
    <dgm:cxn modelId="{8EB7A9B5-EE88-D944-B0FC-89E3112CFC5C}" type="presParOf" srcId="{0954BF21-A7AF-4981-8686-559526099C03}" destId="{D3D90472-79B7-41A7-9C66-E6DAD364668B}" srcOrd="0" destOrd="0" presId="urn:microsoft.com/office/officeart/2005/8/layout/orgChart1"/>
    <dgm:cxn modelId="{2F478275-24A3-E942-A92E-FF963E81147E}" type="presParOf" srcId="{0954BF21-A7AF-4981-8686-559526099C03}" destId="{AE62767D-011B-44F0-B6C5-0E34735595F2}" srcOrd="1" destOrd="0" presId="urn:microsoft.com/office/officeart/2005/8/layout/orgChart1"/>
    <dgm:cxn modelId="{B1080F16-32E9-784F-A36A-5757B8C1D923}" type="presParOf" srcId="{AE62767D-011B-44F0-B6C5-0E34735595F2}" destId="{80428910-0432-428D-9B0C-B262D445BF68}" srcOrd="0" destOrd="0" presId="urn:microsoft.com/office/officeart/2005/8/layout/orgChart1"/>
    <dgm:cxn modelId="{24772D2A-148F-9A46-89D1-3E89675BB794}" type="presParOf" srcId="{80428910-0432-428D-9B0C-B262D445BF68}" destId="{5F41DA2F-59D6-4808-9D90-939E01BFA696}" srcOrd="0" destOrd="0" presId="urn:microsoft.com/office/officeart/2005/8/layout/orgChart1"/>
    <dgm:cxn modelId="{2AD933A0-B7D2-B64F-8481-088B7FB3FB51}" type="presParOf" srcId="{80428910-0432-428D-9B0C-B262D445BF68}" destId="{CEF14CCE-C2BA-439B-822A-24E90729C394}" srcOrd="1" destOrd="0" presId="urn:microsoft.com/office/officeart/2005/8/layout/orgChart1"/>
    <dgm:cxn modelId="{2DA75133-EBA0-9E48-9280-6760CDE808B1}" type="presParOf" srcId="{AE62767D-011B-44F0-B6C5-0E34735595F2}" destId="{8A8B65A5-481D-44D2-B758-3DE03D1366D2}" srcOrd="1" destOrd="0" presId="urn:microsoft.com/office/officeart/2005/8/layout/orgChart1"/>
    <dgm:cxn modelId="{6B111E1D-E6C2-2E4C-9917-65BD88FFD5A2}" type="presParOf" srcId="{AE62767D-011B-44F0-B6C5-0E34735595F2}" destId="{C3336FC4-2971-486B-9230-AE70A59EBD7A}" srcOrd="2" destOrd="0" presId="urn:microsoft.com/office/officeart/2005/8/layout/orgChart1"/>
    <dgm:cxn modelId="{3167B7B0-A17E-294E-A6FB-584D0A1F5110}" type="presParOf" srcId="{0954BF21-A7AF-4981-8686-559526099C03}" destId="{81B48FFB-BED5-4D72-B8BE-37961E9715B6}" srcOrd="2" destOrd="0" presId="urn:microsoft.com/office/officeart/2005/8/layout/orgChart1"/>
    <dgm:cxn modelId="{66037D2F-038F-8849-846B-8709F475C7BF}" type="presParOf" srcId="{0954BF21-A7AF-4981-8686-559526099C03}" destId="{046FC193-093E-4FD7-9261-0DB5BBCFBA87}" srcOrd="3" destOrd="0" presId="urn:microsoft.com/office/officeart/2005/8/layout/orgChart1"/>
    <dgm:cxn modelId="{FA6F19BD-952A-984C-8869-1D714572D98F}" type="presParOf" srcId="{046FC193-093E-4FD7-9261-0DB5BBCFBA87}" destId="{702C50F7-EEAE-4432-81E3-4FD17169A972}" srcOrd="0" destOrd="0" presId="urn:microsoft.com/office/officeart/2005/8/layout/orgChart1"/>
    <dgm:cxn modelId="{5AF5015D-482E-8244-928C-FDF2FABEEADF}" type="presParOf" srcId="{702C50F7-EEAE-4432-81E3-4FD17169A972}" destId="{40F1B797-7F12-44E6-AE52-72AF38DC9703}" srcOrd="0" destOrd="0" presId="urn:microsoft.com/office/officeart/2005/8/layout/orgChart1"/>
    <dgm:cxn modelId="{D3304B3F-9CB6-AA44-971B-E00CC4387B7D}" type="presParOf" srcId="{702C50F7-EEAE-4432-81E3-4FD17169A972}" destId="{F232008B-87DD-4392-A940-41F34B1636B8}" srcOrd="1" destOrd="0" presId="urn:microsoft.com/office/officeart/2005/8/layout/orgChart1"/>
    <dgm:cxn modelId="{EA85125F-E9D1-894E-ABDF-ADC5896B92C7}" type="presParOf" srcId="{046FC193-093E-4FD7-9261-0DB5BBCFBA87}" destId="{DB23DB81-DBB8-43C9-9DCF-AF2BFD9A60A7}" srcOrd="1" destOrd="0" presId="urn:microsoft.com/office/officeart/2005/8/layout/orgChart1"/>
    <dgm:cxn modelId="{65893776-AB41-3141-8CAD-57F45CF58038}" type="presParOf" srcId="{046FC193-093E-4FD7-9261-0DB5BBCFBA87}" destId="{BBCDFA1B-F8BF-46B2-8DFC-080365C278CD}" srcOrd="2" destOrd="0" presId="urn:microsoft.com/office/officeart/2005/8/layout/orgChart1"/>
    <dgm:cxn modelId="{54CBD6D1-EEC9-3E49-B658-1BC7321BAF59}" type="presParOf" srcId="{0954BF21-A7AF-4981-8686-559526099C03}" destId="{1F958924-4277-4052-999C-C88953F39477}" srcOrd="4" destOrd="0" presId="urn:microsoft.com/office/officeart/2005/8/layout/orgChart1"/>
    <dgm:cxn modelId="{AB105E1D-4539-AF48-82F2-C1483981DCB5}" type="presParOf" srcId="{0954BF21-A7AF-4981-8686-559526099C03}" destId="{4D06D5C5-DFC9-45D9-9B4F-BC8081B5ADB7}" srcOrd="5" destOrd="0" presId="urn:microsoft.com/office/officeart/2005/8/layout/orgChart1"/>
    <dgm:cxn modelId="{E10A2A98-7F74-CF42-953E-3FCDD8EBFC10}" type="presParOf" srcId="{4D06D5C5-DFC9-45D9-9B4F-BC8081B5ADB7}" destId="{228B548E-F78B-4046-8230-1382135700BC}" srcOrd="0" destOrd="0" presId="urn:microsoft.com/office/officeart/2005/8/layout/orgChart1"/>
    <dgm:cxn modelId="{CFCC8198-E8F4-A645-9620-883A0FF0A438}" type="presParOf" srcId="{228B548E-F78B-4046-8230-1382135700BC}" destId="{6C3E647F-EC2C-419C-90F6-F19573E65382}" srcOrd="0" destOrd="0" presId="urn:microsoft.com/office/officeart/2005/8/layout/orgChart1"/>
    <dgm:cxn modelId="{BCF6B05F-79EA-AC49-B8B6-698F64CF6D12}" type="presParOf" srcId="{228B548E-F78B-4046-8230-1382135700BC}" destId="{05B2FC04-5632-40B3-A354-BC14240EA5D7}" srcOrd="1" destOrd="0" presId="urn:microsoft.com/office/officeart/2005/8/layout/orgChart1"/>
    <dgm:cxn modelId="{5B0DFA20-A1C2-DB4B-AEDD-ED86A74D1E0F}" type="presParOf" srcId="{4D06D5C5-DFC9-45D9-9B4F-BC8081B5ADB7}" destId="{2FF04BD8-CABD-4B05-BBD4-CA9D0AC43C0A}" srcOrd="1" destOrd="0" presId="urn:microsoft.com/office/officeart/2005/8/layout/orgChart1"/>
    <dgm:cxn modelId="{586C138D-E434-B74D-A34B-3AD3FF1A2253}" type="presParOf" srcId="{4D06D5C5-DFC9-45D9-9B4F-BC8081B5ADB7}" destId="{3B71A322-F176-4138-88F2-E327316A774C}" srcOrd="2" destOrd="0" presId="urn:microsoft.com/office/officeart/2005/8/layout/orgChart1"/>
    <dgm:cxn modelId="{C2EB44DA-1CD7-EB42-9632-E5C6F4115941}" type="presParOf" srcId="{CE354BAF-CE92-4085-9A76-8D32513F1272}" destId="{5B62DF8A-F8B4-437A-A0D4-D4C6D1EC5948}" srcOrd="2" destOrd="0" presId="urn:microsoft.com/office/officeart/2005/8/layout/orgChart1"/>
    <dgm:cxn modelId="{AEED7BE4-7F9D-B846-9FF8-45AB0E6132CE}" type="presParOf" srcId="{5B62DF8A-F8B4-437A-A0D4-D4C6D1EC5948}" destId="{3ADA3E72-100E-43A6-AF9D-2DEA0A7EC9D0}" srcOrd="0" destOrd="0" presId="urn:microsoft.com/office/officeart/2005/8/layout/orgChart1"/>
    <dgm:cxn modelId="{76BD720B-5554-D045-8ABD-EDDDC37A690F}" type="presParOf" srcId="{5B62DF8A-F8B4-437A-A0D4-D4C6D1EC5948}" destId="{7FA91064-1791-41F0-B08F-669D761AB6D5}" srcOrd="1" destOrd="0" presId="urn:microsoft.com/office/officeart/2005/8/layout/orgChart1"/>
    <dgm:cxn modelId="{CDFBF846-44C0-D742-A506-B6099100915C}" type="presParOf" srcId="{7FA91064-1791-41F0-B08F-669D761AB6D5}" destId="{5D52B13F-4E80-46F6-9CCB-79569BAFBE28}" srcOrd="0" destOrd="0" presId="urn:microsoft.com/office/officeart/2005/8/layout/orgChart1"/>
    <dgm:cxn modelId="{C5809439-FF23-714D-96AF-327DD6963DEB}" type="presParOf" srcId="{5D52B13F-4E80-46F6-9CCB-79569BAFBE28}" destId="{C8207630-31DB-4010-9A6A-BCAAC6501833}" srcOrd="0" destOrd="0" presId="urn:microsoft.com/office/officeart/2005/8/layout/orgChart1"/>
    <dgm:cxn modelId="{EDEC8969-249E-AF4E-B68E-FE0C25BC102D}" type="presParOf" srcId="{5D52B13F-4E80-46F6-9CCB-79569BAFBE28}" destId="{3845E60B-02D8-4A86-88D3-F519592FF7FA}" srcOrd="1" destOrd="0" presId="urn:microsoft.com/office/officeart/2005/8/layout/orgChart1"/>
    <dgm:cxn modelId="{E9FFC09E-7484-0840-AA40-DEBE0517BB18}" type="presParOf" srcId="{7FA91064-1791-41F0-B08F-669D761AB6D5}" destId="{54FECC9E-EF71-44BA-874D-B6E37BB382BF}" srcOrd="1" destOrd="0" presId="urn:microsoft.com/office/officeart/2005/8/layout/orgChart1"/>
    <dgm:cxn modelId="{DC8C29E4-BD8E-0444-BF27-96A3BC8DAF12}" type="presParOf" srcId="{7FA91064-1791-41F0-B08F-669D761AB6D5}" destId="{3761B7E7-3A62-40DB-9FBF-E412996FAB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A3E72-100E-43A6-AF9D-2DEA0A7EC9D0}">
      <dsp:nvSpPr>
        <dsp:cNvPr id="0" name=""/>
        <dsp:cNvSpPr/>
      </dsp:nvSpPr>
      <dsp:spPr>
        <a:xfrm>
          <a:off x="2764214" y="561250"/>
          <a:ext cx="134107" cy="587518"/>
        </a:xfrm>
        <a:custGeom>
          <a:avLst/>
          <a:gdLst/>
          <a:ahLst/>
          <a:cxnLst/>
          <a:rect l="0" t="0" r="0" b="0"/>
          <a:pathLst>
            <a:path>
              <a:moveTo>
                <a:pt x="134107" y="0"/>
              </a:moveTo>
              <a:lnTo>
                <a:pt x="134107" y="587518"/>
              </a:lnTo>
              <a:lnTo>
                <a:pt x="0" y="5875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58924-4277-4052-999C-C88953F39477}">
      <dsp:nvSpPr>
        <dsp:cNvPr id="0" name=""/>
        <dsp:cNvSpPr/>
      </dsp:nvSpPr>
      <dsp:spPr>
        <a:xfrm>
          <a:off x="2898321" y="561250"/>
          <a:ext cx="1636214" cy="117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929"/>
              </a:lnTo>
              <a:lnTo>
                <a:pt x="1636214" y="1040929"/>
              </a:lnTo>
              <a:lnTo>
                <a:pt x="1636214" y="117503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48FFB-BED5-4D72-B8BE-37961E9715B6}">
      <dsp:nvSpPr>
        <dsp:cNvPr id="0" name=""/>
        <dsp:cNvSpPr/>
      </dsp:nvSpPr>
      <dsp:spPr>
        <a:xfrm>
          <a:off x="2852602" y="561250"/>
          <a:ext cx="91440" cy="1175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503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90472-79B7-41A7-9C66-E6DAD364668B}">
      <dsp:nvSpPr>
        <dsp:cNvPr id="0" name=""/>
        <dsp:cNvSpPr/>
      </dsp:nvSpPr>
      <dsp:spPr>
        <a:xfrm>
          <a:off x="1262107" y="561250"/>
          <a:ext cx="1636214" cy="1175037"/>
        </a:xfrm>
        <a:custGeom>
          <a:avLst/>
          <a:gdLst/>
          <a:ahLst/>
          <a:cxnLst/>
          <a:rect l="0" t="0" r="0" b="0"/>
          <a:pathLst>
            <a:path>
              <a:moveTo>
                <a:pt x="1636214" y="0"/>
              </a:moveTo>
              <a:lnTo>
                <a:pt x="1636214" y="1040929"/>
              </a:lnTo>
              <a:lnTo>
                <a:pt x="0" y="1040929"/>
              </a:lnTo>
              <a:lnTo>
                <a:pt x="0" y="117503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D7F0A-FA46-4530-A349-609656823714}">
      <dsp:nvSpPr>
        <dsp:cNvPr id="0" name=""/>
        <dsp:cNvSpPr/>
      </dsp:nvSpPr>
      <dsp:spPr>
        <a:xfrm>
          <a:off x="2214322" y="1077"/>
          <a:ext cx="1367999" cy="560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组长</a:t>
          </a:r>
        </a:p>
      </dsp:txBody>
      <dsp:txXfrm>
        <a:off x="2214322" y="1077"/>
        <a:ext cx="1367999" cy="560173"/>
      </dsp:txXfrm>
    </dsp:sp>
    <dsp:sp modelId="{5F41DA2F-59D6-4808-9D90-939E01BFA696}">
      <dsp:nvSpPr>
        <dsp:cNvPr id="0" name=""/>
        <dsp:cNvSpPr/>
      </dsp:nvSpPr>
      <dsp:spPr>
        <a:xfrm>
          <a:off x="578108" y="1736288"/>
          <a:ext cx="1367999" cy="560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组员</a:t>
          </a:r>
        </a:p>
      </dsp:txBody>
      <dsp:txXfrm>
        <a:off x="578108" y="1736288"/>
        <a:ext cx="1367999" cy="560173"/>
      </dsp:txXfrm>
    </dsp:sp>
    <dsp:sp modelId="{40F1B797-7F12-44E6-AE52-72AF38DC9703}">
      <dsp:nvSpPr>
        <dsp:cNvPr id="0" name=""/>
        <dsp:cNvSpPr/>
      </dsp:nvSpPr>
      <dsp:spPr>
        <a:xfrm>
          <a:off x="2214322" y="1736288"/>
          <a:ext cx="1367999" cy="560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组员</a:t>
          </a:r>
        </a:p>
      </dsp:txBody>
      <dsp:txXfrm>
        <a:off x="2214322" y="1736288"/>
        <a:ext cx="1367999" cy="560173"/>
      </dsp:txXfrm>
    </dsp:sp>
    <dsp:sp modelId="{6C3E647F-EC2C-419C-90F6-F19573E65382}">
      <dsp:nvSpPr>
        <dsp:cNvPr id="0" name=""/>
        <dsp:cNvSpPr/>
      </dsp:nvSpPr>
      <dsp:spPr>
        <a:xfrm>
          <a:off x="3850536" y="1736288"/>
          <a:ext cx="1367999" cy="560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组员</a:t>
          </a:r>
        </a:p>
      </dsp:txBody>
      <dsp:txXfrm>
        <a:off x="3850536" y="1736288"/>
        <a:ext cx="1367999" cy="560173"/>
      </dsp:txXfrm>
    </dsp:sp>
    <dsp:sp modelId="{C8207630-31DB-4010-9A6A-BCAAC6501833}">
      <dsp:nvSpPr>
        <dsp:cNvPr id="0" name=""/>
        <dsp:cNvSpPr/>
      </dsp:nvSpPr>
      <dsp:spPr>
        <a:xfrm>
          <a:off x="1396215" y="868682"/>
          <a:ext cx="1367999" cy="560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助理</a:t>
          </a:r>
        </a:p>
      </dsp:txBody>
      <dsp:txXfrm>
        <a:off x="1396215" y="868682"/>
        <a:ext cx="1367999" cy="560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371B1-9964-4D47-B18C-DB1E57D76E0A}" type="datetimeFigureOut">
              <a:rPr kumimoji="1" lang="zh-CN" altLang="en-US" smtClean="0"/>
              <a:t>2020/9/5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22F3-92F3-5E48-8AC6-1F0215B2B1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956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247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493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9389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0618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059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795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6043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7436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283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9709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845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6018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6431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0438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7020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0752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1715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377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394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9306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2207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407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76775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0800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00764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8681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1548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56123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0667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1828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1094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43382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066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25699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277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1558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085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440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8778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475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ibaotu.com/ppt/" TargetMode="Externa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0" y="-66463"/>
            <a:ext cx="12192000" cy="6924463"/>
            <a:chOff x="0" y="-66463"/>
            <a:chExt cx="12192000" cy="6924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66463"/>
              <a:ext cx="12192000" cy="571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5014"/>
            <a:stretch/>
          </p:blipFill>
          <p:spPr>
            <a:xfrm>
              <a:off x="0" y="4858556"/>
              <a:ext cx="12192000" cy="1999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5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42A9-1DB7-C848-BB45-C67E8378A099}" type="datetimeFigureOut">
              <a:rPr kumimoji="1" lang="zh-CN" altLang="en-US" smtClean="0"/>
              <a:t>2020/9/5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C12E-0DB5-E745-9A2C-1C340D0A2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46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42A9-1DB7-C848-BB45-C67E8378A099}" type="datetimeFigureOut">
              <a:rPr kumimoji="1" lang="zh-CN" altLang="en-US" smtClean="0"/>
              <a:t>2020/9/5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C12E-0DB5-E745-9A2C-1C340D0A2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9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42A9-1DB7-C848-BB45-C67E8378A099}" type="datetimeFigureOut">
              <a:rPr kumimoji="1" lang="zh-CN" altLang="en-US" smtClean="0"/>
              <a:t>2020/9/5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C12E-0DB5-E745-9A2C-1C340D0A2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04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42A9-1DB7-C848-BB45-C67E8378A099}" type="datetimeFigureOut">
              <a:rPr kumimoji="1" lang="zh-CN" altLang="en-US" smtClean="0"/>
              <a:t>2020/9/5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C12E-0DB5-E745-9A2C-1C340D0A2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16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0" y="-66463"/>
            <a:ext cx="12192000" cy="6924463"/>
            <a:chOff x="0" y="-66463"/>
            <a:chExt cx="12192000" cy="6924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66463"/>
              <a:ext cx="12192000" cy="571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5014"/>
            <a:stretch/>
          </p:blipFill>
          <p:spPr>
            <a:xfrm>
              <a:off x="0" y="4858556"/>
              <a:ext cx="12192000" cy="1999444"/>
            </a:xfrm>
            <a:prstGeom prst="rect">
              <a:avLst/>
            </a:prstGeom>
          </p:spPr>
        </p:pic>
      </p:grpSp>
      <p:grpSp>
        <p:nvGrpSpPr>
          <p:cNvPr id="3" name="组 2"/>
          <p:cNvGrpSpPr/>
          <p:nvPr userDrawn="1"/>
        </p:nvGrpSpPr>
        <p:grpSpPr>
          <a:xfrm>
            <a:off x="0" y="6629525"/>
            <a:ext cx="12192000" cy="294473"/>
            <a:chOff x="0" y="6629525"/>
            <a:chExt cx="12192000" cy="294473"/>
          </a:xfrm>
        </p:grpSpPr>
        <p:sp>
          <p:nvSpPr>
            <p:cNvPr id="6" name="圆角矩形 5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任意形状 15"/>
            <p:cNvSpPr/>
            <p:nvPr/>
          </p:nvSpPr>
          <p:spPr>
            <a:xfrm>
              <a:off x="11230626" y="6629525"/>
              <a:ext cx="961374" cy="294467"/>
            </a:xfrm>
            <a:custGeom>
              <a:avLst/>
              <a:gdLst>
                <a:gd name="connsiteX0" fmla="*/ 49079 w 961374"/>
                <a:gd name="connsiteY0" fmla="*/ 0 h 294467"/>
                <a:gd name="connsiteX1" fmla="*/ 961374 w 961374"/>
                <a:gd name="connsiteY1" fmla="*/ 0 h 294467"/>
                <a:gd name="connsiteX2" fmla="*/ 961374 w 961374"/>
                <a:gd name="connsiteY2" fmla="*/ 294467 h 294467"/>
                <a:gd name="connsiteX3" fmla="*/ 49079 w 961374"/>
                <a:gd name="connsiteY3" fmla="*/ 294467 h 294467"/>
                <a:gd name="connsiteX4" fmla="*/ 0 w 961374"/>
                <a:gd name="connsiteY4" fmla="*/ 245388 h 294467"/>
                <a:gd name="connsiteX5" fmla="*/ 0 w 961374"/>
                <a:gd name="connsiteY5" fmla="*/ 49079 h 294467"/>
                <a:gd name="connsiteX6" fmla="*/ 49079 w 961374"/>
                <a:gd name="connsiteY6" fmla="*/ 0 h 2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374" h="294467">
                  <a:moveTo>
                    <a:pt x="49079" y="0"/>
                  </a:moveTo>
                  <a:lnTo>
                    <a:pt x="961374" y="0"/>
                  </a:lnTo>
                  <a:lnTo>
                    <a:pt x="961374" y="294467"/>
                  </a:lnTo>
                  <a:lnTo>
                    <a:pt x="49079" y="294467"/>
                  </a:lnTo>
                  <a:cubicBezTo>
                    <a:pt x="21973" y="294467"/>
                    <a:pt x="0" y="272494"/>
                    <a:pt x="0" y="245388"/>
                  </a:cubicBezTo>
                  <a:lnTo>
                    <a:pt x="0" y="49079"/>
                  </a:lnTo>
                  <a:cubicBezTo>
                    <a:pt x="0" y="21973"/>
                    <a:pt x="21973" y="0"/>
                    <a:pt x="49079" y="0"/>
                  </a:cubicBezTo>
                  <a:close/>
                </a:path>
              </a:pathLst>
            </a:cu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0" y="-66463"/>
            <a:ext cx="12192000" cy="6924463"/>
            <a:chOff x="0" y="-66463"/>
            <a:chExt cx="12192000" cy="6924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66463"/>
              <a:ext cx="12192000" cy="571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5014"/>
            <a:stretch/>
          </p:blipFill>
          <p:spPr>
            <a:xfrm>
              <a:off x="0" y="4858556"/>
              <a:ext cx="12192000" cy="1999444"/>
            </a:xfrm>
            <a:prstGeom prst="rect">
              <a:avLst/>
            </a:prstGeom>
          </p:spPr>
        </p:pic>
      </p:grpSp>
      <p:grpSp>
        <p:nvGrpSpPr>
          <p:cNvPr id="3" name="组 2"/>
          <p:cNvGrpSpPr/>
          <p:nvPr userDrawn="1"/>
        </p:nvGrpSpPr>
        <p:grpSpPr>
          <a:xfrm>
            <a:off x="0" y="6629525"/>
            <a:ext cx="12192000" cy="294473"/>
            <a:chOff x="0" y="6629525"/>
            <a:chExt cx="12192000" cy="294473"/>
          </a:xfrm>
        </p:grpSpPr>
        <p:sp>
          <p:nvSpPr>
            <p:cNvPr id="6" name="圆角矩形 5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任意形状 15"/>
            <p:cNvSpPr/>
            <p:nvPr/>
          </p:nvSpPr>
          <p:spPr>
            <a:xfrm>
              <a:off x="11230626" y="6629525"/>
              <a:ext cx="961374" cy="294467"/>
            </a:xfrm>
            <a:custGeom>
              <a:avLst/>
              <a:gdLst>
                <a:gd name="connsiteX0" fmla="*/ 49079 w 961374"/>
                <a:gd name="connsiteY0" fmla="*/ 0 h 294467"/>
                <a:gd name="connsiteX1" fmla="*/ 961374 w 961374"/>
                <a:gd name="connsiteY1" fmla="*/ 0 h 294467"/>
                <a:gd name="connsiteX2" fmla="*/ 961374 w 961374"/>
                <a:gd name="connsiteY2" fmla="*/ 294467 h 294467"/>
                <a:gd name="connsiteX3" fmla="*/ 49079 w 961374"/>
                <a:gd name="connsiteY3" fmla="*/ 294467 h 294467"/>
                <a:gd name="connsiteX4" fmla="*/ 0 w 961374"/>
                <a:gd name="connsiteY4" fmla="*/ 245388 h 294467"/>
                <a:gd name="connsiteX5" fmla="*/ 0 w 961374"/>
                <a:gd name="connsiteY5" fmla="*/ 49079 h 294467"/>
                <a:gd name="connsiteX6" fmla="*/ 49079 w 961374"/>
                <a:gd name="connsiteY6" fmla="*/ 0 h 2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374" h="294467">
                  <a:moveTo>
                    <a:pt x="49079" y="0"/>
                  </a:moveTo>
                  <a:lnTo>
                    <a:pt x="961374" y="0"/>
                  </a:lnTo>
                  <a:lnTo>
                    <a:pt x="961374" y="294467"/>
                  </a:lnTo>
                  <a:lnTo>
                    <a:pt x="49079" y="294467"/>
                  </a:lnTo>
                  <a:cubicBezTo>
                    <a:pt x="21973" y="294467"/>
                    <a:pt x="0" y="272494"/>
                    <a:pt x="0" y="245388"/>
                  </a:cubicBezTo>
                  <a:lnTo>
                    <a:pt x="0" y="49079"/>
                  </a:lnTo>
                  <a:cubicBezTo>
                    <a:pt x="0" y="21973"/>
                    <a:pt x="21973" y="0"/>
                    <a:pt x="49079" y="0"/>
                  </a:cubicBezTo>
                  <a:close/>
                </a:path>
              </a:pathLst>
            </a:cu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文本框 14"/>
          <p:cNvSpPr txBox="1"/>
          <p:nvPr userDrawn="1"/>
        </p:nvSpPr>
        <p:spPr>
          <a:xfrm>
            <a:off x="1652955" y="1169378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652955" y="4984409"/>
            <a:ext cx="7297081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FF9409"/>
                </a:solidFill>
              </a:rPr>
              <a:t>更多精品</a:t>
            </a:r>
            <a:r>
              <a:rPr lang="en-US" altLang="zh-CN" b="1" dirty="0">
                <a:solidFill>
                  <a:srgbClr val="FF9409"/>
                </a:solidFill>
              </a:rPr>
              <a:t>PPT</a:t>
            </a:r>
            <a:r>
              <a:rPr lang="zh-CN" altLang="en-US" b="1" dirty="0">
                <a:solidFill>
                  <a:srgbClr val="FF9409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  <a:hlinkClick r:id="rId5"/>
              </a:rPr>
              <a:t>http://www.51miz.com/ppt/</a:t>
            </a:r>
            <a:endParaRPr lang="en-US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3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42A9-1DB7-C848-BB45-C67E8378A099}" type="datetimeFigureOut">
              <a:rPr kumimoji="1" lang="zh-CN" altLang="en-US" smtClean="0"/>
              <a:t>2020/9/5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C12E-0DB5-E745-9A2C-1C340D0A2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38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42A9-1DB7-C848-BB45-C67E8378A099}" type="datetimeFigureOut">
              <a:rPr kumimoji="1" lang="zh-CN" altLang="en-US" smtClean="0"/>
              <a:t>2020/9/5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C12E-0DB5-E745-9A2C-1C340D0A2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284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42A9-1DB7-C848-BB45-C67E8378A099}" type="datetimeFigureOut">
              <a:rPr kumimoji="1" lang="zh-CN" altLang="en-US" smtClean="0"/>
              <a:t>2020/9/5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C12E-0DB5-E745-9A2C-1C340D0A2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371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42A9-1DB7-C848-BB45-C67E8378A099}" type="datetimeFigureOut">
              <a:rPr kumimoji="1" lang="zh-CN" altLang="en-US" smtClean="0"/>
              <a:t>2020/9/5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C12E-0DB5-E745-9A2C-1C340D0A2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94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42A9-1DB7-C848-BB45-C67E8378A099}" type="datetimeFigureOut">
              <a:rPr kumimoji="1" lang="zh-CN" altLang="en-US" smtClean="0"/>
              <a:t>2020/9/5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C12E-0DB5-E745-9A2C-1C340D0A2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91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942A9-1DB7-C848-BB45-C67E8378A099}" type="datetimeFigureOut">
              <a:rPr kumimoji="1" lang="zh-CN" altLang="en-US" smtClean="0"/>
              <a:t>2020/9/5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C12E-0DB5-E745-9A2C-1C340D0A2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46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microsoft.com/office/2007/relationships/hdphoto" Target="../media/hdphoto4.wdp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7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://www.google.com.hk/url?sa=i&amp;rct=j&amp;q=%E8%BD%A6%E9%97%B4%E6%A8%A1%E5%9E%8B&amp;source=images&amp;cd=&amp;cad=rja&amp;docid=cdTorM_YDaRaBM&amp;tbnid=ZDS9cRb2HmXQ1M:&amp;ved=0CAUQjRw&amp;url=http://www.nipic.com/show/2/93/3832186k160a2c99.html&amp;ei=htb5UfzlEoK8kgXBr4CoDQ&amp;psig=AFQjCNGY0Eeqyid9eGtb8cCeR9f0C1E7SA&amp;ust=1375414106729900" TargetMode="External"/><Relationship Id="rId4" Type="http://schemas.openxmlformats.org/officeDocument/2006/relationships/image" Target="../media/image46.jpeg"/><Relationship Id="rId9" Type="http://schemas.microsoft.com/office/2007/relationships/hdphoto" Target="../media/hdphoto8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524" y="4430694"/>
            <a:ext cx="2808002" cy="1763939"/>
          </a:xfrm>
          <a:prstGeom prst="roundRect">
            <a:avLst>
              <a:gd name="adj" fmla="val 9626"/>
            </a:avLst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891" y="4450879"/>
            <a:ext cx="2787819" cy="1743754"/>
          </a:xfrm>
          <a:prstGeom prst="roundRect">
            <a:avLst>
              <a:gd name="adj" fmla="val 9626"/>
            </a:avLst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483485" y="1368007"/>
            <a:ext cx="2520857" cy="25208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73499" y="1750736"/>
            <a:ext cx="1980029" cy="186204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11500" b="1" kern="10" dirty="0">
                <a:ln w="11430">
                  <a:noFill/>
                </a:ln>
                <a:solidFill>
                  <a:srgbClr val="4CABC4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endParaRPr lang="zh-CN" altLang="en-US" sz="11500" b="1" dirty="0">
              <a:solidFill>
                <a:srgbClr val="4CABC4"/>
              </a:solidFill>
              <a:effectLst/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18" name="组 17"/>
          <p:cNvGrpSpPr/>
          <p:nvPr/>
        </p:nvGrpSpPr>
        <p:grpSpPr>
          <a:xfrm>
            <a:off x="0" y="6629525"/>
            <a:ext cx="12192000" cy="294473"/>
            <a:chOff x="0" y="6629525"/>
            <a:chExt cx="12192000" cy="294473"/>
          </a:xfrm>
        </p:grpSpPr>
        <p:sp>
          <p:nvSpPr>
            <p:cNvPr id="33" name="圆角矩形 32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3" name="任意形状 72"/>
            <p:cNvSpPr/>
            <p:nvPr/>
          </p:nvSpPr>
          <p:spPr>
            <a:xfrm>
              <a:off x="11230626" y="6629525"/>
              <a:ext cx="961374" cy="294467"/>
            </a:xfrm>
            <a:custGeom>
              <a:avLst/>
              <a:gdLst>
                <a:gd name="connsiteX0" fmla="*/ 49079 w 961374"/>
                <a:gd name="connsiteY0" fmla="*/ 0 h 294467"/>
                <a:gd name="connsiteX1" fmla="*/ 961374 w 961374"/>
                <a:gd name="connsiteY1" fmla="*/ 0 h 294467"/>
                <a:gd name="connsiteX2" fmla="*/ 961374 w 961374"/>
                <a:gd name="connsiteY2" fmla="*/ 294467 h 294467"/>
                <a:gd name="connsiteX3" fmla="*/ 49079 w 961374"/>
                <a:gd name="connsiteY3" fmla="*/ 294467 h 294467"/>
                <a:gd name="connsiteX4" fmla="*/ 0 w 961374"/>
                <a:gd name="connsiteY4" fmla="*/ 245388 h 294467"/>
                <a:gd name="connsiteX5" fmla="*/ 0 w 961374"/>
                <a:gd name="connsiteY5" fmla="*/ 49079 h 294467"/>
                <a:gd name="connsiteX6" fmla="*/ 49079 w 961374"/>
                <a:gd name="connsiteY6" fmla="*/ 0 h 2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374" h="294467">
                  <a:moveTo>
                    <a:pt x="49079" y="0"/>
                  </a:moveTo>
                  <a:lnTo>
                    <a:pt x="961374" y="0"/>
                  </a:lnTo>
                  <a:lnTo>
                    <a:pt x="961374" y="294467"/>
                  </a:lnTo>
                  <a:lnTo>
                    <a:pt x="49079" y="294467"/>
                  </a:lnTo>
                  <a:cubicBezTo>
                    <a:pt x="21973" y="294467"/>
                    <a:pt x="0" y="272494"/>
                    <a:pt x="0" y="245388"/>
                  </a:cubicBezTo>
                  <a:lnTo>
                    <a:pt x="0" y="49079"/>
                  </a:lnTo>
                  <a:cubicBezTo>
                    <a:pt x="0" y="21973"/>
                    <a:pt x="21973" y="0"/>
                    <a:pt x="49079" y="0"/>
                  </a:cubicBezTo>
                  <a:close/>
                </a:path>
              </a:pathLst>
            </a:cu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635284" y="1498961"/>
            <a:ext cx="7595342" cy="120032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zh-CN" altLang="en-US" sz="7200" b="1" kern="10" cap="all" dirty="0">
                <a:ln w="0">
                  <a:noFill/>
                </a:ln>
                <a:solidFill>
                  <a:srgbClr val="F45156"/>
                </a:solidFill>
                <a:latin typeface="Microsoft YaHei" charset="-122"/>
                <a:ea typeface="Microsoft YaHei" charset="-122"/>
                <a:cs typeface="Microsoft YaHei" charset="-122"/>
              </a:rPr>
              <a:t>现场管理深度解析</a:t>
            </a:r>
            <a:endParaRPr lang="en-US" altLang="zh-CN" sz="8000" b="1" kern="10" dirty="0">
              <a:ln w="0">
                <a:noFill/>
              </a:ln>
              <a:solidFill>
                <a:srgbClr val="F4515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0937498" y="138023"/>
            <a:ext cx="1008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solidFill>
                  <a:srgbClr val="4CABC4"/>
                </a:solidFill>
                <a:latin typeface="Impact" charset="0"/>
                <a:ea typeface="Impact" charset="0"/>
                <a:cs typeface="Impact" charset="0"/>
              </a:rPr>
              <a:t>LOGO</a:t>
            </a:r>
            <a:endParaRPr kumimoji="1" lang="zh-CN" altLang="en-US" sz="3200" b="1" dirty="0">
              <a:solidFill>
                <a:srgbClr val="4CABC4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772573" y="3274253"/>
            <a:ext cx="1897812" cy="414068"/>
          </a:xfrm>
          <a:prstGeom prst="roundRect">
            <a:avLst/>
          </a:prstGeom>
          <a:solidFill>
            <a:srgbClr val="4CABC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3827644" y="32966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主讲人：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6800111" y="3274253"/>
            <a:ext cx="1897812" cy="414068"/>
          </a:xfrm>
          <a:prstGeom prst="roundRect">
            <a:avLst/>
          </a:prstGeom>
          <a:solidFill>
            <a:srgbClr val="F4515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6950934" y="32966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部门：</a:t>
            </a:r>
          </a:p>
        </p:txBody>
      </p:sp>
      <p:sp>
        <p:nvSpPr>
          <p:cNvPr id="63" name="椭圆 62"/>
          <p:cNvSpPr/>
          <p:nvPr/>
        </p:nvSpPr>
        <p:spPr>
          <a:xfrm>
            <a:off x="313305" y="1186465"/>
            <a:ext cx="2861216" cy="2861216"/>
          </a:xfrm>
          <a:prstGeom prst="ellipse">
            <a:avLst/>
          </a:prstGeom>
          <a:noFill/>
          <a:ln w="28575">
            <a:solidFill>
              <a:srgbClr val="F4515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5" name="直线连接符 64"/>
          <p:cNvCxnSpPr/>
          <p:nvPr/>
        </p:nvCxnSpPr>
        <p:spPr>
          <a:xfrm>
            <a:off x="3312543" y="2628435"/>
            <a:ext cx="8796704" cy="0"/>
          </a:xfrm>
          <a:prstGeom prst="line">
            <a:avLst/>
          </a:prstGeom>
          <a:ln>
            <a:solidFill>
              <a:srgbClr val="F4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855" y="3469141"/>
            <a:ext cx="2615580" cy="2615580"/>
          </a:xfrm>
          <a:prstGeom prst="rect">
            <a:avLst/>
          </a:prstGeom>
        </p:spPr>
      </p:pic>
      <p:pic>
        <p:nvPicPr>
          <p:cNvPr id="66" name="Picture 2" descr="http://pic.jctrans.com/StoragePic/FB1DD1AF-AF23-45D8-843B-7AC2B2E0224C/86c4b7070c324cf6ae531da8f3a9564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076" y="4439633"/>
            <a:ext cx="2808000" cy="1755000"/>
          </a:xfrm>
          <a:prstGeom prst="roundRect">
            <a:avLst>
              <a:gd name="adj" fmla="val 9626"/>
            </a:avLst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3593814" y="2635535"/>
            <a:ext cx="7343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ON-SITE MANAGEMENT DEPTH ANALYSIS</a:t>
            </a:r>
          </a:p>
        </p:txBody>
      </p:sp>
      <p:sp>
        <p:nvSpPr>
          <p:cNvPr id="69" name="椭圆 68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21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sp>
        <p:nvSpPr>
          <p:cNvPr id="21" name="右箭头 20"/>
          <p:cNvSpPr/>
          <p:nvPr/>
        </p:nvSpPr>
        <p:spPr>
          <a:xfrm>
            <a:off x="9763181" y="2642584"/>
            <a:ext cx="1691681" cy="7200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062999" y="2824464"/>
            <a:ext cx="2107765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944347" y="2824464"/>
            <a:ext cx="2107765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294168" y="355963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分析现状</a:t>
            </a:r>
          </a:p>
        </p:txBody>
      </p:sp>
      <p:cxnSp>
        <p:nvCxnSpPr>
          <p:cNvPr id="25" name="直接连接符 4"/>
          <p:cNvCxnSpPr/>
          <p:nvPr/>
        </p:nvCxnSpPr>
        <p:spPr>
          <a:xfrm flipH="1">
            <a:off x="1251462" y="3962301"/>
            <a:ext cx="1296000" cy="90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875352" y="2824464"/>
            <a:ext cx="3887829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05912" y="2824464"/>
            <a:ext cx="593205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2" descr="3d小人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9117" y="2464464"/>
            <a:ext cx="1080000" cy="1080000"/>
          </a:xfrm>
          <a:prstGeom prst="ellipse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1" descr="Comp_8020787000.jpg"/>
          <p:cNvPicPr>
            <a:picLocks noGrp="1" noChangeAspect="1"/>
          </p:cNvPicPr>
          <p:nvPr isPhoto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9085" y="2464464"/>
            <a:ext cx="1080000" cy="1080000"/>
          </a:xfrm>
          <a:prstGeom prst="ellipse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F:\素材\3D小人2\sps4198r-6103.jpg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9053" y="2464464"/>
            <a:ext cx="1080000" cy="1080000"/>
          </a:xfrm>
          <a:prstGeom prst="ellipse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3850186" y="355963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物品分类</a:t>
            </a:r>
          </a:p>
        </p:txBody>
      </p:sp>
      <p:sp>
        <p:nvSpPr>
          <p:cNvPr id="32" name="矩形 31"/>
          <p:cNvSpPr/>
          <p:nvPr/>
        </p:nvSpPr>
        <p:spPr>
          <a:xfrm>
            <a:off x="6389270" y="355963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定置规则</a:t>
            </a:r>
          </a:p>
        </p:txBody>
      </p:sp>
      <p:pic>
        <p:nvPicPr>
          <p:cNvPr id="33" name="图片 1" descr="刷墙6.jpg"/>
          <p:cNvPicPr>
            <a:picLocks noGrp="1" noChangeAspect="1"/>
          </p:cNvPicPr>
          <p:nvPr isPhoto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4"/>
          <a:stretch/>
        </p:blipFill>
        <p:spPr bwMode="auto">
          <a:xfrm>
            <a:off x="8989021" y="2462584"/>
            <a:ext cx="1080000" cy="1080000"/>
          </a:xfrm>
          <a:prstGeom prst="ellipse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/>
          <p:cNvSpPr/>
          <p:nvPr/>
        </p:nvSpPr>
        <p:spPr>
          <a:xfrm>
            <a:off x="9216217" y="3559638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实施</a:t>
            </a:r>
          </a:p>
        </p:txBody>
      </p:sp>
      <p:cxnSp>
        <p:nvCxnSpPr>
          <p:cNvPr id="35" name="直接连接符 50"/>
          <p:cNvCxnSpPr/>
          <p:nvPr/>
        </p:nvCxnSpPr>
        <p:spPr>
          <a:xfrm flipH="1">
            <a:off x="3788716" y="3962301"/>
            <a:ext cx="1296000" cy="90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51"/>
          <p:cNvCxnSpPr/>
          <p:nvPr/>
        </p:nvCxnSpPr>
        <p:spPr>
          <a:xfrm flipH="1">
            <a:off x="6325970" y="3962301"/>
            <a:ext cx="1296000" cy="90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52"/>
          <p:cNvCxnSpPr/>
          <p:nvPr/>
        </p:nvCxnSpPr>
        <p:spPr>
          <a:xfrm flipH="1">
            <a:off x="8863224" y="3962301"/>
            <a:ext cx="1296000" cy="90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927717" y="4095958"/>
            <a:ext cx="21355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名称、类别、放置等情况进行规范化的调查分析，找出问题的所在，对症下药</a:t>
            </a:r>
          </a:p>
        </p:txBody>
      </p:sp>
      <p:sp>
        <p:nvSpPr>
          <p:cNvPr id="39" name="矩形 38"/>
          <p:cNvSpPr/>
          <p:nvPr/>
        </p:nvSpPr>
        <p:spPr>
          <a:xfrm>
            <a:off x="3388105" y="4095959"/>
            <a:ext cx="209722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把具有相同特点或具有相同性质的物品划分到同一个类别，并制订标准和规范</a:t>
            </a:r>
          </a:p>
        </p:txBody>
      </p:sp>
      <p:sp>
        <p:nvSpPr>
          <p:cNvPr id="40" name="矩形 39"/>
          <p:cNvSpPr/>
          <p:nvPr/>
        </p:nvSpPr>
        <p:spPr>
          <a:xfrm>
            <a:off x="8609005" y="4095959"/>
            <a:ext cx="2126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按照决定的储放方法，把物品放在该放的地方，不要造成有些物品没有家</a:t>
            </a:r>
          </a:p>
        </p:txBody>
      </p:sp>
      <p:sp>
        <p:nvSpPr>
          <p:cNvPr id="41" name="矩形 40"/>
          <p:cNvSpPr/>
          <p:nvPr/>
        </p:nvSpPr>
        <p:spPr>
          <a:xfrm>
            <a:off x="5823427" y="4095959"/>
            <a:ext cx="234147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根据物流运动的规律性，按照人的生理、心理、效率及安全的需求来科学地确定物品的场所和位置</a:t>
            </a:r>
          </a:p>
        </p:txBody>
      </p:sp>
      <p:grpSp>
        <p:nvGrpSpPr>
          <p:cNvPr id="42" name="组合 58"/>
          <p:cNvGrpSpPr/>
          <p:nvPr/>
        </p:nvGrpSpPr>
        <p:grpSpPr>
          <a:xfrm>
            <a:off x="924443" y="1192365"/>
            <a:ext cx="9466199" cy="757130"/>
            <a:chOff x="118531" y="716115"/>
            <a:chExt cx="9466199" cy="757130"/>
          </a:xfrm>
        </p:grpSpPr>
        <p:sp>
          <p:nvSpPr>
            <p:cNvPr id="43" name="矩形 42"/>
            <p:cNvSpPr/>
            <p:nvPr/>
          </p:nvSpPr>
          <p:spPr>
            <a:xfrm>
              <a:off x="118531" y="716115"/>
              <a:ext cx="358926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最优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的空间利用  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最短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的运输距离</a:t>
              </a:r>
            </a:p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最低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的装卸次数  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最实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的安全防护 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955582" y="716115"/>
              <a:ext cx="355164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最大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的操作便利  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最少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的心情不畅 </a:t>
              </a:r>
            </a:p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最小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的改进费用  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最广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的统一规范 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7825894" y="716115"/>
              <a:ext cx="175883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最美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的协调布局    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最佳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的弹性灵活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7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680860"/>
              </p:ext>
            </p:extLst>
          </p:nvPr>
        </p:nvGraphicFramePr>
        <p:xfrm>
          <a:off x="1379535" y="1717741"/>
          <a:ext cx="9779531" cy="438308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39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3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0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105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52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00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标示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定位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对象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标示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定位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设备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空容器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物料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搬运车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模具、夹具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办公用品</a:t>
                      </a:r>
                      <a:endParaRPr kumimoji="0" lang="zh-CN" alt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工具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橱柜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不良品、整修品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下脚料、残料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清扫工具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产成品</a:t>
                      </a:r>
                      <a:endParaRPr kumimoji="0" lang="zh-CN" alt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包装材料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劳保用品</a:t>
                      </a:r>
                      <a:endParaRPr kumimoji="0" lang="zh-CN" alt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账票类、档案类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TextBox 4"/>
          <p:cNvSpPr txBox="1"/>
          <p:nvPr/>
        </p:nvSpPr>
        <p:spPr>
          <a:xfrm>
            <a:off x="9179037" y="96109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2800" b="1" dirty="0">
                <a:ln w="11430"/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实施检定表</a:t>
            </a:r>
          </a:p>
        </p:txBody>
      </p:sp>
      <p:sp>
        <p:nvSpPr>
          <p:cNvPr id="4" name="六边形 3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</p:spTree>
    <p:extLst>
      <p:ext uri="{BB962C8B-B14F-4D97-AF65-F5344CB8AC3E}">
        <p14:creationId xmlns:p14="http://schemas.microsoft.com/office/powerpoint/2010/main" val="961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grpSp>
        <p:nvGrpSpPr>
          <p:cNvPr id="34" name="组合 20"/>
          <p:cNvGrpSpPr/>
          <p:nvPr/>
        </p:nvGrpSpPr>
        <p:grpSpPr>
          <a:xfrm>
            <a:off x="1397763" y="1484313"/>
            <a:ext cx="1800000" cy="2700000"/>
            <a:chOff x="4716016" y="1012211"/>
            <a:chExt cx="1800000" cy="2700000"/>
          </a:xfrm>
        </p:grpSpPr>
        <p:sp>
          <p:nvSpPr>
            <p:cNvPr id="35" name="矩形 34"/>
            <p:cNvSpPr/>
            <p:nvPr/>
          </p:nvSpPr>
          <p:spPr>
            <a:xfrm>
              <a:off x="4716016" y="1012211"/>
              <a:ext cx="1800000" cy="270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22"/>
            <p:cNvSpPr txBox="1"/>
            <p:nvPr/>
          </p:nvSpPr>
          <p:spPr>
            <a:xfrm>
              <a:off x="5164611" y="2862800"/>
              <a:ext cx="902811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清扫</a:t>
              </a:r>
            </a:p>
          </p:txBody>
        </p:sp>
        <p:pic>
          <p:nvPicPr>
            <p:cNvPr id="37" name="Picture 2" descr="F:\素材\3D小人2\sps4198r-4011.jpg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8"/>
            <a:stretch/>
          </p:blipFill>
          <p:spPr bwMode="auto">
            <a:xfrm>
              <a:off x="4734016" y="1035134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矩形 37"/>
            <p:cNvSpPr/>
            <p:nvPr/>
          </p:nvSpPr>
          <p:spPr>
            <a:xfrm>
              <a:off x="5065224" y="3160964"/>
              <a:ext cx="1101584" cy="500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altLang="zh-CN" b="1" i="1" spc="150" dirty="0">
                  <a:ln w="11430"/>
                  <a:solidFill>
                    <a:srgbClr val="C00000"/>
                  </a:solidFill>
                  <a:latin typeface="汉仪菱心体简" pitchFamily="49" charset="-122"/>
                  <a:ea typeface="汉仪菱心体简" pitchFamily="49" charset="-122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汉仪菱心体简" pitchFamily="49" charset="-122"/>
                  <a:ea typeface="汉仪菱心体简" pitchFamily="49" charset="-122"/>
                </a:rPr>
                <a:t>EISO</a:t>
              </a:r>
              <a:endParaRPr lang="zh-CN" altLang="en-US" b="1" i="1" spc="150" dirty="0">
                <a:ln w="11430"/>
                <a:solidFill>
                  <a:schemeClr val="bg1">
                    <a:lumMod val="95000"/>
                  </a:schemeClr>
                </a:solidFill>
                <a:latin typeface="汉仪菱心体简" pitchFamily="49" charset="-122"/>
                <a:ea typeface="汉仪菱心体简" pitchFamily="49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600105" y="1523621"/>
            <a:ext cx="3563888" cy="72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清除工作现场的垃圾，并防止污染的发生</a:t>
            </a:r>
          </a:p>
        </p:txBody>
      </p:sp>
      <p:sp>
        <p:nvSpPr>
          <p:cNvPr id="40" name="矩形 39"/>
          <p:cNvSpPr/>
          <p:nvPr/>
        </p:nvSpPr>
        <p:spPr>
          <a:xfrm>
            <a:off x="6600105" y="2664671"/>
            <a:ext cx="2723823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69975" indent="-1069975">
              <a:lnSpc>
                <a:spcPct val="150000"/>
              </a:lnSpc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保持工作现场内干净明亮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74087" y="3551931"/>
            <a:ext cx="38899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indent="-449263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建立清扫责任区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712788" indent="-449263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人人参与，责任到人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712788" indent="-449263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与点检、保养工作充分结合</a:t>
            </a:r>
          </a:p>
          <a:p>
            <a:pPr marL="712788" indent="-449263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执行例行扫除，清理垃圾</a:t>
            </a:r>
          </a:p>
          <a:p>
            <a:pPr marL="712788" indent="-449263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调查污染源，予以杜绝</a:t>
            </a:r>
          </a:p>
          <a:p>
            <a:pPr marL="712788" indent="-449263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建立清扫基准，作为规范</a:t>
            </a: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1449684" y="4278692"/>
            <a:ext cx="1730079" cy="106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清除垃圾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美化环境</a:t>
            </a:r>
          </a:p>
        </p:txBody>
      </p:sp>
      <p:sp>
        <p:nvSpPr>
          <p:cNvPr id="43" name="TextBox 19"/>
          <p:cNvSpPr txBox="1"/>
          <p:nvPr/>
        </p:nvSpPr>
        <p:spPr>
          <a:xfrm>
            <a:off x="4387840" y="772776"/>
            <a:ext cx="341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核心内容</a:t>
            </a:r>
            <a:r>
              <a:rPr lang="zh-CN" altLang="en-US" sz="28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32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设备点检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5051665" y="1577235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39457" y="160771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定义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051665" y="2585347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39457" y="261582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目的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5051665" y="3521451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051425" y="355193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推行要领</a:t>
            </a:r>
          </a:p>
        </p:txBody>
      </p:sp>
    </p:spTree>
    <p:extLst>
      <p:ext uri="{BB962C8B-B14F-4D97-AF65-F5344CB8AC3E}">
        <p14:creationId xmlns:p14="http://schemas.microsoft.com/office/powerpoint/2010/main" val="14687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21867"/>
              </p:ext>
            </p:extLst>
          </p:nvPr>
        </p:nvGraphicFramePr>
        <p:xfrm>
          <a:off x="557560" y="1484313"/>
          <a:ext cx="11076880" cy="4536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微软雅黑" pitchFamily="34" charset="-122"/>
                          <a:ea typeface="微软雅黑" pitchFamily="34" charset="-122"/>
                        </a:rPr>
                        <a:t>序号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微软雅黑" pitchFamily="34" charset="-122"/>
                          <a:ea typeface="微软雅黑" pitchFamily="34" charset="-122"/>
                        </a:rPr>
                        <a:t>点检内容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2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2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2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2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2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微软雅黑" pitchFamily="34" charset="-122"/>
                          <a:ea typeface="微软雅黑" pitchFamily="34" charset="-122"/>
                        </a:rPr>
                        <a:t>…</a:t>
                      </a:r>
                      <a:endParaRPr lang="zh-CN" altLang="en-US" sz="2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endParaRPr lang="zh-CN" altLang="en-US" sz="2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微软雅黑" pitchFamily="34" charset="-122"/>
                          <a:ea typeface="微软雅黑" pitchFamily="34" charset="-122"/>
                        </a:rPr>
                        <a:t>31</a:t>
                      </a:r>
                      <a:endParaRPr lang="zh-CN" altLang="en-US" sz="2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01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baseline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各开关、手柄位置是否正常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02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baseline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油位及各加油点油量符合要求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03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baseline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空车运转无异常响声、振动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04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baseline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各导轨面润滑良好、无拉伤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05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baseline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液压系统工作正常，无泄露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06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baseline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防护装置及其它另部件不缺损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六边形 2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六边形 3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</p:spTree>
    <p:extLst>
      <p:ext uri="{BB962C8B-B14F-4D97-AF65-F5344CB8AC3E}">
        <p14:creationId xmlns:p14="http://schemas.microsoft.com/office/powerpoint/2010/main" val="1708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pic>
        <p:nvPicPr>
          <p:cNvPr id="5" name="Picture 2" descr="http://www.conch.cn/news_file/20105721236322.jpg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7071" y="1102444"/>
            <a:ext cx="5040000" cy="312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.hiphotos.baidu.com/space/pic/item/730e0cf3d7ca7bcb60e02a85be096b63f724a885.jpg"/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5861" y="1102444"/>
            <a:ext cx="3988676" cy="31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1482683" y="464602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规范的设备点检：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4"/>
          <p:cNvCxnSpPr/>
          <p:nvPr/>
        </p:nvCxnSpPr>
        <p:spPr>
          <a:xfrm flipH="1">
            <a:off x="1513655" y="5169241"/>
            <a:ext cx="364143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303171" y="4629122"/>
            <a:ext cx="108000" cy="54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"/>
          <p:cNvSpPr txBox="1"/>
          <p:nvPr/>
        </p:nvSpPr>
        <p:spPr>
          <a:xfrm>
            <a:off x="2850835" y="528485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路线图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2850835" y="578891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点检部位照片图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5495296" y="528485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点检部位指示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5495296" y="574775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点检示范图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8201312" y="528485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点检表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1303867"/>
            <a:ext cx="135467" cy="2624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2056533" y="1303867"/>
            <a:ext cx="135467" cy="2624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72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pic>
        <p:nvPicPr>
          <p:cNvPr id="5" name="Picture 2" descr="H:\咨询资料\05三信织造\03照片\20090328\织带R10.JPG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1634" y="2889312"/>
            <a:ext cx="4464000" cy="3348000"/>
          </a:xfrm>
          <a:prstGeom prst="roundRect">
            <a:avLst>
              <a:gd name="adj" fmla="val 34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咨询资料\05三信织造\03照片\各车间示范图\织带6.jpg"/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2967" y="2889312"/>
            <a:ext cx="4464000" cy="3348000"/>
          </a:xfrm>
          <a:prstGeom prst="roundRect">
            <a:avLst>
              <a:gd name="adj" fmla="val 38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2793636" y="93304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整改前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8296969" y="93304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整改后</a:t>
            </a:r>
          </a:p>
        </p:txBody>
      </p:sp>
      <p:sp>
        <p:nvSpPr>
          <p:cNvPr id="9" name="矩形 8"/>
          <p:cNvSpPr/>
          <p:nvPr/>
        </p:nvSpPr>
        <p:spPr>
          <a:xfrm>
            <a:off x="1061634" y="1394712"/>
            <a:ext cx="4572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564967" y="1394712"/>
            <a:ext cx="457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7"/>
          <p:cNvCxnSpPr/>
          <p:nvPr/>
        </p:nvCxnSpPr>
        <p:spPr>
          <a:xfrm>
            <a:off x="6564967" y="1610736"/>
            <a:ext cx="0" cy="1080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"/>
          <p:cNvSpPr txBox="1"/>
          <p:nvPr/>
        </p:nvSpPr>
        <p:spPr>
          <a:xfrm>
            <a:off x="1529178" y="1727465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设备底下油污满地，难以清洁，影响形象，并容易对产品造成污染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6978759" y="1727465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增加接油槽，消除污染源，美化现场环境，不污染产品</a:t>
            </a:r>
          </a:p>
        </p:txBody>
      </p:sp>
    </p:spTree>
    <p:extLst>
      <p:ext uri="{BB962C8B-B14F-4D97-AF65-F5344CB8AC3E}">
        <p14:creationId xmlns:p14="http://schemas.microsoft.com/office/powerpoint/2010/main" val="3944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grpSp>
        <p:nvGrpSpPr>
          <p:cNvPr id="5" name="组合 20"/>
          <p:cNvGrpSpPr/>
          <p:nvPr/>
        </p:nvGrpSpPr>
        <p:grpSpPr>
          <a:xfrm>
            <a:off x="1379538" y="1484313"/>
            <a:ext cx="1800000" cy="2700000"/>
            <a:chOff x="2541904" y="3933056"/>
            <a:chExt cx="1800000" cy="2700000"/>
          </a:xfrm>
        </p:grpSpPr>
        <p:sp>
          <p:nvSpPr>
            <p:cNvPr id="6" name="矩形 5"/>
            <p:cNvSpPr/>
            <p:nvPr/>
          </p:nvSpPr>
          <p:spPr>
            <a:xfrm>
              <a:off x="2541904" y="3933056"/>
              <a:ext cx="1800000" cy="27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22"/>
            <p:cNvSpPr txBox="1"/>
            <p:nvPr/>
          </p:nvSpPr>
          <p:spPr>
            <a:xfrm>
              <a:off x="2990499" y="5743120"/>
              <a:ext cx="902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清洁</a:t>
              </a:r>
            </a:p>
          </p:txBody>
        </p:sp>
        <p:pic>
          <p:nvPicPr>
            <p:cNvPr id="8" name="Picture 4" descr="F:\素材\3D小人2\sps4198r-3977.jpg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53"/>
            <a:stretch/>
          </p:blipFill>
          <p:spPr bwMode="auto">
            <a:xfrm>
              <a:off x="2559904" y="3949700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2592152" y="6078782"/>
              <a:ext cx="1699504" cy="500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altLang="zh-CN" b="1" i="1" spc="150" dirty="0">
                  <a:ln w="11430"/>
                  <a:solidFill>
                    <a:srgbClr val="C00000"/>
                  </a:solidFill>
                  <a:latin typeface="汉仪菱心体简" pitchFamily="49" charset="-122"/>
                  <a:ea typeface="汉仪菱心体简" pitchFamily="49" charset="-122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汉仪菱心体简" pitchFamily="49" charset="-122"/>
                  <a:ea typeface="汉仪菱心体简" pitchFamily="49" charset="-122"/>
                </a:rPr>
                <a:t>EIKETSU</a:t>
              </a:r>
              <a:endParaRPr lang="zh-CN" altLang="en-US" b="1" i="1" spc="150" dirty="0">
                <a:ln w="11430"/>
                <a:solidFill>
                  <a:schemeClr val="bg1">
                    <a:lumMod val="95000"/>
                  </a:schemeClr>
                </a:solidFill>
                <a:latin typeface="汉仪菱心体简" pitchFamily="49" charset="-122"/>
                <a:ea typeface="汉仪菱心体简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626262" y="1865313"/>
            <a:ext cx="385303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将前面的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实施的做法制度化，规范化，贯穿日常行为，持续实施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6263" y="2842945"/>
            <a:ext cx="370902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通过制度化来维持成果，并显现”异常”的所在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00244" y="3935151"/>
            <a:ext cx="388990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indent="-542925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落实前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工作</a:t>
            </a:r>
          </a:p>
          <a:p>
            <a:pPr marL="806450" indent="-542925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制定考核方法</a:t>
            </a:r>
          </a:p>
          <a:p>
            <a:pPr marL="806450" indent="-542925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制订公司有关规则、规定 </a:t>
            </a:r>
          </a:p>
          <a:p>
            <a:pPr marL="806450" indent="-542925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推动各种精神提升活动</a:t>
            </a:r>
          </a:p>
          <a:p>
            <a:pPr marL="806450" indent="-542925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教育训练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431459" y="4278692"/>
            <a:ext cx="1730079" cy="106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洁净环境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贯彻到底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3772287" y="979576"/>
            <a:ext cx="4647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核心内容</a:t>
            </a:r>
            <a:r>
              <a:rPr lang="zh-CN" altLang="en-US" sz="2800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3200" b="1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标准化、系统化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077822" y="1960455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65614" y="199093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定义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077822" y="2968567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65614" y="299904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目的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5077822" y="3904671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77582" y="393515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推行要领</a:t>
            </a:r>
          </a:p>
        </p:txBody>
      </p:sp>
    </p:spTree>
    <p:extLst>
      <p:ext uri="{BB962C8B-B14F-4D97-AF65-F5344CB8AC3E}">
        <p14:creationId xmlns:p14="http://schemas.microsoft.com/office/powerpoint/2010/main" val="173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766445"/>
            <a:ext cx="2968744" cy="58477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清洁的作用</a:t>
            </a:r>
          </a:p>
        </p:txBody>
      </p:sp>
      <p:cxnSp>
        <p:nvCxnSpPr>
          <p:cNvPr id="6" name="直接连接符 2"/>
          <p:cNvCxnSpPr/>
          <p:nvPr/>
        </p:nvCxnSpPr>
        <p:spPr>
          <a:xfrm flipH="1">
            <a:off x="210484" y="1371674"/>
            <a:ext cx="364143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831555"/>
            <a:ext cx="108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55576" y="155077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维持作用</a:t>
            </a:r>
          </a:p>
        </p:txBody>
      </p:sp>
      <p:sp>
        <p:nvSpPr>
          <p:cNvPr id="9" name="矩形 8"/>
          <p:cNvSpPr/>
          <p:nvPr/>
        </p:nvSpPr>
        <p:spPr>
          <a:xfrm>
            <a:off x="755576" y="240823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改善作用</a:t>
            </a:r>
          </a:p>
        </p:txBody>
      </p:sp>
      <p:sp>
        <p:nvSpPr>
          <p:cNvPr id="10" name="矩形 9"/>
          <p:cNvSpPr/>
          <p:nvPr/>
        </p:nvSpPr>
        <p:spPr>
          <a:xfrm>
            <a:off x="2555775" y="1556792"/>
            <a:ext cx="84508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清洁起维持的作用，将整理、整顿、清扫后取得的良好成绩维持下去，成为公司内必须人人严格遵守的固定的制度。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555776" y="2437821"/>
            <a:ext cx="856942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对已取得的良好成绩，不断地进行持续改善，使之达到更高更好的境界。</a:t>
            </a:r>
          </a:p>
        </p:txBody>
      </p:sp>
      <p:graphicFrame>
        <p:nvGraphicFramePr>
          <p:cNvPr id="1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07481"/>
              </p:ext>
            </p:extLst>
          </p:nvPr>
        </p:nvGraphicFramePr>
        <p:xfrm>
          <a:off x="805912" y="3066915"/>
          <a:ext cx="10462548" cy="3350081"/>
        </p:xfrm>
        <a:graphic>
          <a:graphicData uri="http://schemas.openxmlformats.org/drawingml/2006/table">
            <a:tbl>
              <a:tblPr/>
              <a:tblGrid>
                <a:gridCol w="2358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1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3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9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检查对象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责任人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检查情况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改进办法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作业台、椅子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货架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通道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设备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办公台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文件资料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公共场所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9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grpSp>
        <p:nvGrpSpPr>
          <p:cNvPr id="13" name="组合 20"/>
          <p:cNvGrpSpPr/>
          <p:nvPr/>
        </p:nvGrpSpPr>
        <p:grpSpPr>
          <a:xfrm>
            <a:off x="1379538" y="1484313"/>
            <a:ext cx="1800000" cy="2718353"/>
            <a:chOff x="4716015" y="3933056"/>
            <a:chExt cx="1800000" cy="2718353"/>
          </a:xfrm>
        </p:grpSpPr>
        <p:sp>
          <p:nvSpPr>
            <p:cNvPr id="14" name="矩形 13"/>
            <p:cNvSpPr/>
            <p:nvPr/>
          </p:nvSpPr>
          <p:spPr>
            <a:xfrm>
              <a:off x="4716015" y="3933056"/>
              <a:ext cx="1800000" cy="27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22"/>
            <p:cNvSpPr txBox="1"/>
            <p:nvPr/>
          </p:nvSpPr>
          <p:spPr>
            <a:xfrm>
              <a:off x="5164610" y="5743120"/>
              <a:ext cx="902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素养</a:t>
              </a:r>
            </a:p>
          </p:txBody>
        </p:sp>
        <p:pic>
          <p:nvPicPr>
            <p:cNvPr id="16" name="Picture 8" descr="F:\素材\3D小人2\sps4198r-5870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34015" y="3949700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4755844" y="6088178"/>
              <a:ext cx="1479892" cy="563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altLang="zh-CN" b="1" i="1" spc="150" dirty="0">
                  <a:ln w="11430"/>
                  <a:solidFill>
                    <a:srgbClr val="C00000"/>
                  </a:solidFill>
                  <a:latin typeface="汉仪菱心体简" pitchFamily="49" charset="-122"/>
                  <a:ea typeface="汉仪菱心体简" pitchFamily="49" charset="-122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汉仪菱心体简" pitchFamily="49" charset="-122"/>
                  <a:ea typeface="汉仪菱心体简" pitchFamily="49" charset="-122"/>
                </a:rPr>
                <a:t>HITSUKE</a:t>
              </a:r>
              <a:endParaRPr lang="zh-CN" altLang="en-US" b="1" i="1" spc="150" dirty="0">
                <a:ln w="11430"/>
                <a:solidFill>
                  <a:schemeClr val="bg1">
                    <a:lumMod val="95000"/>
                  </a:schemeClr>
                </a:solidFill>
                <a:latin typeface="汉仪菱心体简" pitchFamily="49" charset="-122"/>
                <a:ea typeface="汉仪菱心体简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619685" y="1815491"/>
            <a:ext cx="3853036" cy="72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通过前阶段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的活动，让员工自觉遵守规章制度，养成良好的工作习惯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19686" y="2856229"/>
            <a:ext cx="3709020" cy="72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提升员工个人素质，养成工作认真规范的习惯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66791" y="3885329"/>
            <a:ext cx="4105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indent="-449263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持续推动前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至习惯化</a:t>
            </a:r>
          </a:p>
          <a:p>
            <a:pPr marL="712788" indent="-449263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制定共同遵守的有关规则、规定</a:t>
            </a:r>
          </a:p>
          <a:p>
            <a:pPr marL="712788" indent="-449263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教育训练</a:t>
            </a:r>
          </a:p>
          <a:p>
            <a:pPr marL="712788" indent="-449263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推动各种精神提升活动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431459" y="4278692"/>
            <a:ext cx="1730079" cy="106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形成制度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养成习惯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3977472" y="973007"/>
            <a:ext cx="4237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核心内容</a:t>
            </a:r>
            <a:r>
              <a:rPr lang="zh-CN" altLang="en-US" sz="2800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32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习惯改变命运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5071245" y="1910633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59037" y="194111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定义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071245" y="2918745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59037" y="294922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目的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5071245" y="3854849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1005" y="3885329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推行要领</a:t>
            </a:r>
          </a:p>
        </p:txBody>
      </p:sp>
    </p:spTree>
    <p:extLst>
      <p:ext uri="{BB962C8B-B14F-4D97-AF65-F5344CB8AC3E}">
        <p14:creationId xmlns:p14="http://schemas.microsoft.com/office/powerpoint/2010/main" val="17057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28609"/>
              </p:ext>
            </p:extLst>
          </p:nvPr>
        </p:nvGraphicFramePr>
        <p:xfrm>
          <a:off x="550190" y="920902"/>
          <a:ext cx="11166719" cy="5501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4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6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6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105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1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5S</a:t>
                      </a:r>
                      <a:endParaRPr lang="zh-CN" sz="19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对象</a:t>
                      </a:r>
                      <a:endParaRPr lang="zh-CN" sz="19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要领</a:t>
                      </a:r>
                      <a:endParaRPr lang="zh-CN" sz="19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目的</a:t>
                      </a:r>
                      <a:endParaRPr lang="zh-CN" sz="19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实施检查方法</a:t>
                      </a:r>
                      <a:endParaRPr lang="zh-CN" sz="19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0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整理</a:t>
                      </a:r>
                      <a:endParaRPr lang="zh-CN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物品</a:t>
                      </a:r>
                      <a:endParaRPr lang="en-US" alt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空间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区分要与不要东西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丢弃或处理不要的东西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管理要的东西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有效利用空间</a:t>
                      </a:r>
                      <a:endParaRPr lang="en-US" alt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消除死角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分类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红牌作战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定点照相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整顿</a:t>
                      </a:r>
                      <a:endParaRPr lang="zh-CN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时间</a:t>
                      </a:r>
                      <a:endParaRPr lang="en-US" alt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空间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物有定位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空间标识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易于归位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缩短换线时间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提高工作效率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定</a:t>
                      </a:r>
                      <a:r>
                        <a:rPr lang="zh-CN" altLang="en-US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点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定容定量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看板管理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目标管理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0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清扫</a:t>
                      </a:r>
                      <a:endParaRPr lang="zh-CN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设备</a:t>
                      </a:r>
                      <a:endParaRPr lang="en-US" alt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空间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扫除异常现象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实施设备自主保养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维持责任区的整洁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降低机器设备故障率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责任区域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定检管理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0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清洁</a:t>
                      </a:r>
                      <a:endParaRPr lang="zh-CN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环境</a:t>
                      </a:r>
                      <a:endParaRPr lang="zh-CN" sz="15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永远保持前</a:t>
                      </a:r>
                      <a:r>
                        <a:rPr lang="en-US" sz="15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3S</a:t>
                      </a:r>
                      <a:r>
                        <a:rPr lang="zh-CN" sz="15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的结果</a:t>
                      </a:r>
                      <a:endParaRPr lang="zh-CN" sz="15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提高产品品位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提升公司形象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美化作战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三要</a:t>
                      </a:r>
                      <a:r>
                        <a:rPr lang="zh-CN" altLang="en-US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（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要常用</a:t>
                      </a:r>
                      <a:r>
                        <a:rPr lang="en-US" alt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要干净</a:t>
                      </a:r>
                      <a:r>
                        <a:rPr lang="en-US" alt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要整齐</a:t>
                      </a:r>
                      <a:r>
                        <a:rPr lang="zh-CN" altLang="en-US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）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8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养</a:t>
                      </a:r>
                      <a:r>
                        <a:rPr lang="zh-CN" altLang="en-US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素</a:t>
                      </a:r>
                      <a:endParaRPr lang="zh-CN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人员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养成人员守纪律、守标准的习惯</a:t>
                      </a:r>
                      <a:endParaRPr lang="zh-CN" sz="15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消除管理上的突发状况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养成人员的自主管理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altLang="en-US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品格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高尚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礼仪活动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5S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实施展览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5S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表扬大会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9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1144986" y="4388113"/>
            <a:ext cx="1485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138137" y="4388113"/>
            <a:ext cx="1782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活动与效用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351721" y="4388113"/>
            <a:ext cx="1485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prstClr val="black">
                    <a:lumMod val="50000"/>
                    <a:lumOff val="50000"/>
                  </a:prst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推进步骤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60370" y="4388113"/>
            <a:ext cx="1485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prstClr val="black">
                    <a:lumMod val="50000"/>
                    <a:lumOff val="50000"/>
                  </a:prst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常见问题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322524" y="4388113"/>
            <a:ext cx="1836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prstClr val="black">
                    <a:lumMod val="50000"/>
                    <a:lumOff val="50000"/>
                  </a:prst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方法与工具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338421" y="224287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>
                <a:solidFill>
                  <a:srgbClr val="4CABC4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  录</a:t>
            </a:r>
            <a:endParaRPr kumimoji="1" lang="zh-CN" altLang="en-US" sz="4000" b="1" dirty="0">
              <a:solidFill>
                <a:srgbClr val="4CABC4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998584" y="863161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8064A1"/>
                </a:solidFill>
              </a:rPr>
              <a:t>CONTENTS</a:t>
            </a:r>
            <a:endParaRPr kumimoji="1" lang="zh-CN" altLang="en-US" sz="3200" dirty="0">
              <a:solidFill>
                <a:srgbClr val="8064A1"/>
              </a:solidFill>
            </a:endParaRPr>
          </a:p>
        </p:txBody>
      </p:sp>
      <p:grpSp>
        <p:nvGrpSpPr>
          <p:cNvPr id="81" name="组 80"/>
          <p:cNvGrpSpPr/>
          <p:nvPr/>
        </p:nvGrpSpPr>
        <p:grpSpPr>
          <a:xfrm>
            <a:off x="0" y="6629525"/>
            <a:ext cx="12994139" cy="294473"/>
            <a:chOff x="0" y="6629525"/>
            <a:chExt cx="12994139" cy="294473"/>
          </a:xfrm>
        </p:grpSpPr>
        <p:sp>
          <p:nvSpPr>
            <p:cNvPr id="82" name="圆角矩形 81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圆角矩形 87"/>
            <p:cNvSpPr/>
            <p:nvPr/>
          </p:nvSpPr>
          <p:spPr>
            <a:xfrm>
              <a:off x="11230626" y="6629525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3156204" y="2411825"/>
            <a:ext cx="1721926" cy="1526132"/>
            <a:chOff x="3156204" y="2240375"/>
            <a:chExt cx="1721926" cy="1526132"/>
          </a:xfrm>
        </p:grpSpPr>
        <p:sp>
          <p:nvSpPr>
            <p:cNvPr id="154" name="Freeform 5"/>
            <p:cNvSpPr>
              <a:spLocks/>
            </p:cNvSpPr>
            <p:nvPr/>
          </p:nvSpPr>
          <p:spPr bwMode="auto">
            <a:xfrm rot="10800000">
              <a:off x="3156204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"/>
            <p:cNvSpPr>
              <a:spLocks/>
            </p:cNvSpPr>
            <p:nvPr/>
          </p:nvSpPr>
          <p:spPr bwMode="auto">
            <a:xfrm rot="10800000">
              <a:off x="3258821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CABC4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grpSp>
          <p:nvGrpSpPr>
            <p:cNvPr id="169" name="Group 17"/>
            <p:cNvGrpSpPr>
              <a:grpSpLocks noChangeAspect="1"/>
            </p:cNvGrpSpPr>
            <p:nvPr/>
          </p:nvGrpSpPr>
          <p:grpSpPr bwMode="auto">
            <a:xfrm>
              <a:off x="3753702" y="2703990"/>
              <a:ext cx="557926" cy="598900"/>
              <a:chOff x="231" y="1205"/>
              <a:chExt cx="640" cy="687"/>
            </a:xfrm>
            <a:solidFill>
              <a:schemeClr val="bg1"/>
            </a:solidFill>
            <a:effectLst/>
          </p:grpSpPr>
          <p:sp>
            <p:nvSpPr>
              <p:cNvPr id="170" name="Freeform 18"/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组 40"/>
          <p:cNvGrpSpPr/>
          <p:nvPr/>
        </p:nvGrpSpPr>
        <p:grpSpPr>
          <a:xfrm>
            <a:off x="9384716" y="2411825"/>
            <a:ext cx="1721926" cy="1526132"/>
            <a:chOff x="9384716" y="2240375"/>
            <a:chExt cx="1721926" cy="1526132"/>
          </a:xfrm>
        </p:grpSpPr>
        <p:sp>
          <p:nvSpPr>
            <p:cNvPr id="166" name="Freeform 5"/>
            <p:cNvSpPr>
              <a:spLocks/>
            </p:cNvSpPr>
            <p:nvPr/>
          </p:nvSpPr>
          <p:spPr bwMode="auto">
            <a:xfrm rot="10800000">
              <a:off x="9384716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5"/>
            <p:cNvSpPr>
              <a:spLocks/>
            </p:cNvSpPr>
            <p:nvPr/>
          </p:nvSpPr>
          <p:spPr bwMode="auto">
            <a:xfrm rot="10800000">
              <a:off x="9487333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164" name="Freeform 979"/>
            <p:cNvSpPr>
              <a:spLocks noEditPoints="1"/>
            </p:cNvSpPr>
            <p:nvPr/>
          </p:nvSpPr>
          <p:spPr bwMode="auto">
            <a:xfrm>
              <a:off x="9876071" y="2688904"/>
              <a:ext cx="733794" cy="656196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5232375" y="2411825"/>
            <a:ext cx="1721926" cy="1526132"/>
            <a:chOff x="5232375" y="2240375"/>
            <a:chExt cx="1721926" cy="1526132"/>
          </a:xfrm>
        </p:grpSpPr>
        <p:sp>
          <p:nvSpPr>
            <p:cNvPr id="158" name="Freeform 5"/>
            <p:cNvSpPr>
              <a:spLocks/>
            </p:cNvSpPr>
            <p:nvPr/>
          </p:nvSpPr>
          <p:spPr bwMode="auto">
            <a:xfrm rot="10800000">
              <a:off x="5232375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5"/>
            <p:cNvSpPr>
              <a:spLocks/>
            </p:cNvSpPr>
            <p:nvPr/>
          </p:nvSpPr>
          <p:spPr bwMode="auto">
            <a:xfrm rot="10800000">
              <a:off x="5334992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4512" y="2559214"/>
              <a:ext cx="862976" cy="862976"/>
            </a:xfrm>
            <a:prstGeom prst="rect">
              <a:avLst/>
            </a:prstGeom>
          </p:spPr>
        </p:pic>
      </p:grpSp>
      <p:grpSp>
        <p:nvGrpSpPr>
          <p:cNvPr id="38" name="组 37"/>
          <p:cNvGrpSpPr/>
          <p:nvPr/>
        </p:nvGrpSpPr>
        <p:grpSpPr>
          <a:xfrm>
            <a:off x="7308546" y="2411825"/>
            <a:ext cx="1721926" cy="1526132"/>
            <a:chOff x="7308546" y="2240375"/>
            <a:chExt cx="1721926" cy="1526132"/>
          </a:xfrm>
        </p:grpSpPr>
        <p:sp>
          <p:nvSpPr>
            <p:cNvPr id="162" name="Freeform 5"/>
            <p:cNvSpPr>
              <a:spLocks/>
            </p:cNvSpPr>
            <p:nvPr/>
          </p:nvSpPr>
          <p:spPr bwMode="auto">
            <a:xfrm rot="10800000">
              <a:off x="7308546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"/>
            <p:cNvSpPr>
              <a:spLocks/>
            </p:cNvSpPr>
            <p:nvPr/>
          </p:nvSpPr>
          <p:spPr bwMode="auto">
            <a:xfrm rot="10800000">
              <a:off x="7411163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4641" y="2616200"/>
              <a:ext cx="805990" cy="805990"/>
            </a:xfrm>
            <a:prstGeom prst="rect">
              <a:avLst/>
            </a:prstGeom>
          </p:spPr>
        </p:pic>
      </p:grpSp>
      <p:grpSp>
        <p:nvGrpSpPr>
          <p:cNvPr id="8" name="组 7"/>
          <p:cNvGrpSpPr/>
          <p:nvPr/>
        </p:nvGrpSpPr>
        <p:grpSpPr>
          <a:xfrm>
            <a:off x="1080033" y="2411825"/>
            <a:ext cx="1721926" cy="1526132"/>
            <a:chOff x="1080033" y="2240375"/>
            <a:chExt cx="1721926" cy="1526132"/>
          </a:xfrm>
        </p:grpSpPr>
        <p:sp>
          <p:nvSpPr>
            <p:cNvPr id="146" name="Freeform 5"/>
            <p:cNvSpPr>
              <a:spLocks/>
            </p:cNvSpPr>
            <p:nvPr/>
          </p:nvSpPr>
          <p:spPr bwMode="auto">
            <a:xfrm rot="10800000">
              <a:off x="1080033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 rot="10800000">
              <a:off x="1182650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E56C0B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492" y="2616200"/>
              <a:ext cx="745748" cy="745748"/>
            </a:xfrm>
            <a:prstGeom prst="rect">
              <a:avLst/>
            </a:prstGeom>
          </p:spPr>
        </p:pic>
      </p:grpSp>
      <p:sp>
        <p:nvSpPr>
          <p:cNvPr id="39" name="椭圆 38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/>
          <p:cNvSpPr/>
          <p:nvPr/>
        </p:nvSpPr>
        <p:spPr>
          <a:xfrm flipH="1">
            <a:off x="10550425" y="353864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椭圆 44"/>
          <p:cNvSpPr/>
          <p:nvPr/>
        </p:nvSpPr>
        <p:spPr>
          <a:xfrm flipH="1">
            <a:off x="11221752" y="121707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 19"/>
          <p:cNvGrpSpPr/>
          <p:nvPr/>
        </p:nvGrpSpPr>
        <p:grpSpPr>
          <a:xfrm>
            <a:off x="2279649" y="1952625"/>
            <a:ext cx="2102545" cy="1863472"/>
            <a:chOff x="3156204" y="2240375"/>
            <a:chExt cx="1721926" cy="1526132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 rot="10800000">
              <a:off x="3156204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0800000">
              <a:off x="3258821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CABC4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grpSp>
          <p:nvGrpSpPr>
            <p:cNvPr id="23" name="Group 17"/>
            <p:cNvGrpSpPr>
              <a:grpSpLocks noChangeAspect="1"/>
            </p:cNvGrpSpPr>
            <p:nvPr/>
          </p:nvGrpSpPr>
          <p:grpSpPr bwMode="auto">
            <a:xfrm>
              <a:off x="3753702" y="2703990"/>
              <a:ext cx="557926" cy="598900"/>
              <a:chOff x="231" y="1205"/>
              <a:chExt cx="640" cy="687"/>
            </a:xfrm>
            <a:solidFill>
              <a:schemeClr val="bg1"/>
            </a:solidFill>
            <a:effectLst/>
          </p:grpSpPr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" name="六边形 8"/>
          <p:cNvSpPr/>
          <p:nvPr/>
        </p:nvSpPr>
        <p:spPr>
          <a:xfrm>
            <a:off x="4820697" y="2344103"/>
            <a:ext cx="4992273" cy="1107310"/>
          </a:xfrm>
          <a:prstGeom prst="hexagon">
            <a:avLst/>
          </a:prstGeom>
          <a:solidFill>
            <a:srgbClr val="4CABC4"/>
          </a:solidFill>
          <a:ln w="63500">
            <a:solidFill>
              <a:schemeClr val="bg1"/>
            </a:solidFill>
          </a:ln>
          <a:effectLst>
            <a:outerShdw blurRad="127000" sx="102000" sy="102000" algn="ctr" rotWithShape="0">
              <a:prstClr val="black">
                <a:alpha val="1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0785" y="2534217"/>
            <a:ext cx="4292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02.</a:t>
            </a:r>
            <a:r>
              <a:rPr lang="zh-CN" altLang="en-US" sz="4400" spc="300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zh-CN" altLang="en-US" sz="4400" b="1" spc="3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活动和效用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0" y="6629525"/>
            <a:ext cx="12994139" cy="294473"/>
            <a:chOff x="0" y="6629525"/>
            <a:chExt cx="12994139" cy="294473"/>
          </a:xfrm>
        </p:grpSpPr>
        <p:sp>
          <p:nvSpPr>
            <p:cNvPr id="12" name="圆角矩形 11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230626" y="6629525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136" y="3597934"/>
            <a:ext cx="3155131" cy="2408907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06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2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95500" y="177232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活动与效用</a:t>
            </a:r>
          </a:p>
        </p:txBody>
      </p:sp>
      <p:grpSp>
        <p:nvGrpSpPr>
          <p:cNvPr id="5" name="组合 2"/>
          <p:cNvGrpSpPr>
            <a:grpSpLocks noChangeAspect="1"/>
          </p:cNvGrpSpPr>
          <p:nvPr/>
        </p:nvGrpSpPr>
        <p:grpSpPr>
          <a:xfrm>
            <a:off x="2625500" y="2706229"/>
            <a:ext cx="1620000" cy="1620000"/>
            <a:chOff x="1654131" y="1328677"/>
            <a:chExt cx="1406644" cy="1406644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6" name="椭圆 5"/>
            <p:cNvSpPr/>
            <p:nvPr/>
          </p:nvSpPr>
          <p:spPr>
            <a:xfrm>
              <a:off x="1654131" y="1328677"/>
              <a:ext cx="1406644" cy="1406644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椭圆 4"/>
            <p:cNvSpPr/>
            <p:nvPr/>
          </p:nvSpPr>
          <p:spPr>
            <a:xfrm>
              <a:off x="1860129" y="1534675"/>
              <a:ext cx="994648" cy="99464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2533650">
                <a:spcBef>
                  <a:spcPct val="0"/>
                </a:spcBef>
              </a:pPr>
              <a:r>
                <a:rPr lang="en-US" altLang="zh-CN" sz="5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5S</a:t>
              </a:r>
              <a:endParaRPr lang="zh-CN" altLang="en-US" sz="5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组合 5"/>
          <p:cNvGrpSpPr/>
          <p:nvPr/>
        </p:nvGrpSpPr>
        <p:grpSpPr>
          <a:xfrm>
            <a:off x="1095500" y="1176229"/>
            <a:ext cx="4680000" cy="4680000"/>
            <a:chOff x="6350" y="1057275"/>
            <a:chExt cx="4932362" cy="4932362"/>
          </a:xfrm>
          <a:solidFill>
            <a:srgbClr val="4CABC4"/>
          </a:solidFill>
          <a:effectLst/>
        </p:grpSpPr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2473325" y="1057275"/>
              <a:ext cx="1743075" cy="1246187"/>
            </a:xfrm>
            <a:custGeom>
              <a:avLst/>
              <a:gdLst>
                <a:gd name="T0" fmla="*/ 8 w 6590"/>
                <a:gd name="T1" fmla="*/ 0 h 4707"/>
                <a:gd name="T2" fmla="*/ 256 w 6590"/>
                <a:gd name="T3" fmla="*/ 3 h 4707"/>
                <a:gd name="T4" fmla="*/ 731 w 6590"/>
                <a:gd name="T5" fmla="*/ 28 h 4707"/>
                <a:gd name="T6" fmla="*/ 1200 w 6590"/>
                <a:gd name="T7" fmla="*/ 77 h 4707"/>
                <a:gd name="T8" fmla="*/ 1661 w 6590"/>
                <a:gd name="T9" fmla="*/ 148 h 4707"/>
                <a:gd name="T10" fmla="*/ 2115 w 6590"/>
                <a:gd name="T11" fmla="*/ 241 h 4707"/>
                <a:gd name="T12" fmla="*/ 2561 w 6590"/>
                <a:gd name="T13" fmla="*/ 356 h 4707"/>
                <a:gd name="T14" fmla="*/ 2998 w 6590"/>
                <a:gd name="T15" fmla="*/ 492 h 4707"/>
                <a:gd name="T16" fmla="*/ 3425 w 6590"/>
                <a:gd name="T17" fmla="*/ 650 h 4707"/>
                <a:gd name="T18" fmla="*/ 3842 w 6590"/>
                <a:gd name="T19" fmla="*/ 826 h 4707"/>
                <a:gd name="T20" fmla="*/ 4248 w 6590"/>
                <a:gd name="T21" fmla="*/ 1022 h 4707"/>
                <a:gd name="T22" fmla="*/ 4644 w 6590"/>
                <a:gd name="T23" fmla="*/ 1237 h 4707"/>
                <a:gd name="T24" fmla="*/ 5027 w 6590"/>
                <a:gd name="T25" fmla="*/ 1471 h 4707"/>
                <a:gd name="T26" fmla="*/ 5398 w 6590"/>
                <a:gd name="T27" fmla="*/ 1722 h 4707"/>
                <a:gd name="T28" fmla="*/ 5755 w 6590"/>
                <a:gd name="T29" fmla="*/ 1989 h 4707"/>
                <a:gd name="T30" fmla="*/ 6101 w 6590"/>
                <a:gd name="T31" fmla="*/ 2274 h 4707"/>
                <a:gd name="T32" fmla="*/ 6430 w 6590"/>
                <a:gd name="T33" fmla="*/ 2574 h 4707"/>
                <a:gd name="T34" fmla="*/ 4613 w 6590"/>
                <a:gd name="T35" fmla="*/ 4707 h 4707"/>
                <a:gd name="T36" fmla="*/ 4387 w 6590"/>
                <a:gd name="T37" fmla="*/ 4492 h 4707"/>
                <a:gd name="T38" fmla="*/ 4151 w 6590"/>
                <a:gd name="T39" fmla="*/ 4287 h 4707"/>
                <a:gd name="T40" fmla="*/ 3905 w 6590"/>
                <a:gd name="T41" fmla="*/ 4094 h 4707"/>
                <a:gd name="T42" fmla="*/ 3650 w 6590"/>
                <a:gd name="T43" fmla="*/ 3912 h 4707"/>
                <a:gd name="T44" fmla="*/ 3387 w 6590"/>
                <a:gd name="T45" fmla="*/ 3742 h 4707"/>
                <a:gd name="T46" fmla="*/ 3113 w 6590"/>
                <a:gd name="T47" fmla="*/ 3586 h 4707"/>
                <a:gd name="T48" fmla="*/ 2833 w 6590"/>
                <a:gd name="T49" fmla="*/ 3442 h 4707"/>
                <a:gd name="T50" fmla="*/ 2545 w 6590"/>
                <a:gd name="T51" fmla="*/ 3312 h 4707"/>
                <a:gd name="T52" fmla="*/ 2250 w 6590"/>
                <a:gd name="T53" fmla="*/ 3195 h 4707"/>
                <a:gd name="T54" fmla="*/ 1948 w 6590"/>
                <a:gd name="T55" fmla="*/ 3092 h 4707"/>
                <a:gd name="T56" fmla="*/ 1639 w 6590"/>
                <a:gd name="T57" fmla="*/ 3003 h 4707"/>
                <a:gd name="T58" fmla="*/ 1325 w 6590"/>
                <a:gd name="T59" fmla="*/ 2931 h 4707"/>
                <a:gd name="T60" fmla="*/ 1004 w 6590"/>
                <a:gd name="T61" fmla="*/ 2873 h 4707"/>
                <a:gd name="T62" fmla="*/ 679 w 6590"/>
                <a:gd name="T63" fmla="*/ 2831 h 4707"/>
                <a:gd name="T64" fmla="*/ 349 w 6590"/>
                <a:gd name="T65" fmla="*/ 2805 h 4707"/>
                <a:gd name="T66" fmla="*/ 14 w 6590"/>
                <a:gd name="T67" fmla="*/ 2796 h 4707"/>
                <a:gd name="T68" fmla="*/ 0 w 6590"/>
                <a:gd name="T69" fmla="*/ 2796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90" h="470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56" y="3"/>
                  </a:lnTo>
                  <a:lnTo>
                    <a:pt x="495" y="13"/>
                  </a:lnTo>
                  <a:lnTo>
                    <a:pt x="731" y="28"/>
                  </a:lnTo>
                  <a:lnTo>
                    <a:pt x="967" y="50"/>
                  </a:lnTo>
                  <a:lnTo>
                    <a:pt x="1200" y="77"/>
                  </a:lnTo>
                  <a:lnTo>
                    <a:pt x="1431" y="109"/>
                  </a:lnTo>
                  <a:lnTo>
                    <a:pt x="1661" y="148"/>
                  </a:lnTo>
                  <a:lnTo>
                    <a:pt x="1890" y="191"/>
                  </a:lnTo>
                  <a:lnTo>
                    <a:pt x="2115" y="241"/>
                  </a:lnTo>
                  <a:lnTo>
                    <a:pt x="2339" y="296"/>
                  </a:lnTo>
                  <a:lnTo>
                    <a:pt x="2561" y="356"/>
                  </a:lnTo>
                  <a:lnTo>
                    <a:pt x="2781" y="422"/>
                  </a:lnTo>
                  <a:lnTo>
                    <a:pt x="2998" y="492"/>
                  </a:lnTo>
                  <a:lnTo>
                    <a:pt x="3213" y="568"/>
                  </a:lnTo>
                  <a:lnTo>
                    <a:pt x="3425" y="650"/>
                  </a:lnTo>
                  <a:lnTo>
                    <a:pt x="3634" y="735"/>
                  </a:lnTo>
                  <a:lnTo>
                    <a:pt x="3842" y="826"/>
                  </a:lnTo>
                  <a:lnTo>
                    <a:pt x="4046" y="922"/>
                  </a:lnTo>
                  <a:lnTo>
                    <a:pt x="4248" y="1022"/>
                  </a:lnTo>
                  <a:lnTo>
                    <a:pt x="4448" y="1127"/>
                  </a:lnTo>
                  <a:lnTo>
                    <a:pt x="4644" y="1237"/>
                  </a:lnTo>
                  <a:lnTo>
                    <a:pt x="4836" y="1351"/>
                  </a:lnTo>
                  <a:lnTo>
                    <a:pt x="5027" y="1471"/>
                  </a:lnTo>
                  <a:lnTo>
                    <a:pt x="5213" y="1594"/>
                  </a:lnTo>
                  <a:lnTo>
                    <a:pt x="5398" y="1722"/>
                  </a:lnTo>
                  <a:lnTo>
                    <a:pt x="5579" y="1853"/>
                  </a:lnTo>
                  <a:lnTo>
                    <a:pt x="5755" y="1989"/>
                  </a:lnTo>
                  <a:lnTo>
                    <a:pt x="5929" y="2130"/>
                  </a:lnTo>
                  <a:lnTo>
                    <a:pt x="6101" y="2274"/>
                  </a:lnTo>
                  <a:lnTo>
                    <a:pt x="6268" y="2422"/>
                  </a:lnTo>
                  <a:lnTo>
                    <a:pt x="6430" y="2574"/>
                  </a:lnTo>
                  <a:lnTo>
                    <a:pt x="6590" y="2730"/>
                  </a:lnTo>
                  <a:lnTo>
                    <a:pt x="4613" y="4707"/>
                  </a:lnTo>
                  <a:lnTo>
                    <a:pt x="4501" y="4598"/>
                  </a:lnTo>
                  <a:lnTo>
                    <a:pt x="4387" y="4492"/>
                  </a:lnTo>
                  <a:lnTo>
                    <a:pt x="4270" y="4388"/>
                  </a:lnTo>
                  <a:lnTo>
                    <a:pt x="4151" y="4287"/>
                  </a:lnTo>
                  <a:lnTo>
                    <a:pt x="4030" y="4189"/>
                  </a:lnTo>
                  <a:lnTo>
                    <a:pt x="3905" y="4094"/>
                  </a:lnTo>
                  <a:lnTo>
                    <a:pt x="3779" y="4001"/>
                  </a:lnTo>
                  <a:lnTo>
                    <a:pt x="3650" y="3912"/>
                  </a:lnTo>
                  <a:lnTo>
                    <a:pt x="3520" y="3826"/>
                  </a:lnTo>
                  <a:lnTo>
                    <a:pt x="3387" y="3742"/>
                  </a:lnTo>
                  <a:lnTo>
                    <a:pt x="3251" y="3663"/>
                  </a:lnTo>
                  <a:lnTo>
                    <a:pt x="3113" y="3586"/>
                  </a:lnTo>
                  <a:lnTo>
                    <a:pt x="2974" y="3512"/>
                  </a:lnTo>
                  <a:lnTo>
                    <a:pt x="2833" y="3442"/>
                  </a:lnTo>
                  <a:lnTo>
                    <a:pt x="2691" y="3375"/>
                  </a:lnTo>
                  <a:lnTo>
                    <a:pt x="2545" y="3312"/>
                  </a:lnTo>
                  <a:lnTo>
                    <a:pt x="2399" y="3251"/>
                  </a:lnTo>
                  <a:lnTo>
                    <a:pt x="2250" y="3195"/>
                  </a:lnTo>
                  <a:lnTo>
                    <a:pt x="2100" y="3141"/>
                  </a:lnTo>
                  <a:lnTo>
                    <a:pt x="1948" y="3092"/>
                  </a:lnTo>
                  <a:lnTo>
                    <a:pt x="1794" y="3045"/>
                  </a:lnTo>
                  <a:lnTo>
                    <a:pt x="1639" y="3003"/>
                  </a:lnTo>
                  <a:lnTo>
                    <a:pt x="1483" y="2965"/>
                  </a:lnTo>
                  <a:lnTo>
                    <a:pt x="1325" y="2931"/>
                  </a:lnTo>
                  <a:lnTo>
                    <a:pt x="1165" y="2899"/>
                  </a:lnTo>
                  <a:lnTo>
                    <a:pt x="1004" y="2873"/>
                  </a:lnTo>
                  <a:lnTo>
                    <a:pt x="843" y="2849"/>
                  </a:lnTo>
                  <a:lnTo>
                    <a:pt x="679" y="2831"/>
                  </a:lnTo>
                  <a:lnTo>
                    <a:pt x="515" y="2815"/>
                  </a:lnTo>
                  <a:lnTo>
                    <a:pt x="349" y="2805"/>
                  </a:lnTo>
                  <a:lnTo>
                    <a:pt x="182" y="2798"/>
                  </a:lnTo>
                  <a:lnTo>
                    <a:pt x="14" y="2796"/>
                  </a:lnTo>
                  <a:lnTo>
                    <a:pt x="7" y="2796"/>
                  </a:lnTo>
                  <a:lnTo>
                    <a:pt x="0" y="2796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35"/>
            <p:cNvSpPr>
              <a:spLocks/>
            </p:cNvSpPr>
            <p:nvPr/>
          </p:nvSpPr>
          <p:spPr bwMode="auto">
            <a:xfrm>
              <a:off x="3692525" y="1779588"/>
              <a:ext cx="1246187" cy="1744662"/>
            </a:xfrm>
            <a:custGeom>
              <a:avLst/>
              <a:gdLst>
                <a:gd name="T0" fmla="*/ 1978 w 4707"/>
                <a:gd name="T1" fmla="*/ 1 h 6590"/>
                <a:gd name="T2" fmla="*/ 2287 w 4707"/>
                <a:gd name="T3" fmla="*/ 325 h 6590"/>
                <a:gd name="T4" fmla="*/ 2579 w 4707"/>
                <a:gd name="T5" fmla="*/ 663 h 6590"/>
                <a:gd name="T6" fmla="*/ 2856 w 4707"/>
                <a:gd name="T7" fmla="*/ 1015 h 6590"/>
                <a:gd name="T8" fmla="*/ 3116 w 4707"/>
                <a:gd name="T9" fmla="*/ 1380 h 6590"/>
                <a:gd name="T10" fmla="*/ 3358 w 4707"/>
                <a:gd name="T11" fmla="*/ 1758 h 6590"/>
                <a:gd name="T12" fmla="*/ 3582 w 4707"/>
                <a:gd name="T13" fmla="*/ 2148 h 6590"/>
                <a:gd name="T14" fmla="*/ 3789 w 4707"/>
                <a:gd name="T15" fmla="*/ 2550 h 6590"/>
                <a:gd name="T16" fmla="*/ 3974 w 4707"/>
                <a:gd name="T17" fmla="*/ 2962 h 6590"/>
                <a:gd name="T18" fmla="*/ 4141 w 4707"/>
                <a:gd name="T19" fmla="*/ 3386 h 6590"/>
                <a:gd name="T20" fmla="*/ 4288 w 4707"/>
                <a:gd name="T21" fmla="*/ 3817 h 6590"/>
                <a:gd name="T22" fmla="*/ 4413 w 4707"/>
                <a:gd name="T23" fmla="*/ 4260 h 6590"/>
                <a:gd name="T24" fmla="*/ 4518 w 4707"/>
                <a:gd name="T25" fmla="*/ 4711 h 6590"/>
                <a:gd name="T26" fmla="*/ 4600 w 4707"/>
                <a:gd name="T27" fmla="*/ 5169 h 6590"/>
                <a:gd name="T28" fmla="*/ 4659 w 4707"/>
                <a:gd name="T29" fmla="*/ 5635 h 6590"/>
                <a:gd name="T30" fmla="*/ 4696 w 4707"/>
                <a:gd name="T31" fmla="*/ 6108 h 6590"/>
                <a:gd name="T32" fmla="*/ 4707 w 4707"/>
                <a:gd name="T33" fmla="*/ 6588 h 6590"/>
                <a:gd name="T34" fmla="*/ 4707 w 4707"/>
                <a:gd name="T35" fmla="*/ 6590 h 6590"/>
                <a:gd name="T36" fmla="*/ 1911 w 4707"/>
                <a:gd name="T37" fmla="*/ 6590 h 6590"/>
                <a:gd name="T38" fmla="*/ 1909 w 4707"/>
                <a:gd name="T39" fmla="*/ 6417 h 6590"/>
                <a:gd name="T40" fmla="*/ 1892 w 4707"/>
                <a:gd name="T41" fmla="*/ 6085 h 6590"/>
                <a:gd name="T42" fmla="*/ 1859 w 4707"/>
                <a:gd name="T43" fmla="*/ 5756 h 6590"/>
                <a:gd name="T44" fmla="*/ 1809 w 4707"/>
                <a:gd name="T45" fmla="*/ 5433 h 6590"/>
                <a:gd name="T46" fmla="*/ 1743 w 4707"/>
                <a:gd name="T47" fmla="*/ 5114 h 6590"/>
                <a:gd name="T48" fmla="*/ 1663 w 4707"/>
                <a:gd name="T49" fmla="*/ 4803 h 6590"/>
                <a:gd name="T50" fmla="*/ 1568 w 4707"/>
                <a:gd name="T51" fmla="*/ 4497 h 6590"/>
                <a:gd name="T52" fmla="*/ 1459 w 4707"/>
                <a:gd name="T53" fmla="*/ 4197 h 6590"/>
                <a:gd name="T54" fmla="*/ 1335 w 4707"/>
                <a:gd name="T55" fmla="*/ 3905 h 6590"/>
                <a:gd name="T56" fmla="*/ 1197 w 4707"/>
                <a:gd name="T57" fmla="*/ 3620 h 6590"/>
                <a:gd name="T58" fmla="*/ 1048 w 4707"/>
                <a:gd name="T59" fmla="*/ 3344 h 6590"/>
                <a:gd name="T60" fmla="*/ 884 w 4707"/>
                <a:gd name="T61" fmla="*/ 3075 h 6590"/>
                <a:gd name="T62" fmla="*/ 708 w 4707"/>
                <a:gd name="T63" fmla="*/ 2815 h 6590"/>
                <a:gd name="T64" fmla="*/ 521 w 4707"/>
                <a:gd name="T65" fmla="*/ 2564 h 6590"/>
                <a:gd name="T66" fmla="*/ 321 w 4707"/>
                <a:gd name="T67" fmla="*/ 2322 h 6590"/>
                <a:gd name="T68" fmla="*/ 111 w 4707"/>
                <a:gd name="T69" fmla="*/ 2091 h 6590"/>
                <a:gd name="T70" fmla="*/ 0 w 4707"/>
                <a:gd name="T71" fmla="*/ 1977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07" h="6590">
                  <a:moveTo>
                    <a:pt x="1977" y="0"/>
                  </a:moveTo>
                  <a:lnTo>
                    <a:pt x="1978" y="1"/>
                  </a:lnTo>
                  <a:lnTo>
                    <a:pt x="2134" y="161"/>
                  </a:lnTo>
                  <a:lnTo>
                    <a:pt x="2287" y="325"/>
                  </a:lnTo>
                  <a:lnTo>
                    <a:pt x="2436" y="492"/>
                  </a:lnTo>
                  <a:lnTo>
                    <a:pt x="2579" y="663"/>
                  </a:lnTo>
                  <a:lnTo>
                    <a:pt x="2720" y="837"/>
                  </a:lnTo>
                  <a:lnTo>
                    <a:pt x="2856" y="1015"/>
                  </a:lnTo>
                  <a:lnTo>
                    <a:pt x="2988" y="1196"/>
                  </a:lnTo>
                  <a:lnTo>
                    <a:pt x="3116" y="1380"/>
                  </a:lnTo>
                  <a:lnTo>
                    <a:pt x="3239" y="1568"/>
                  </a:lnTo>
                  <a:lnTo>
                    <a:pt x="3358" y="1758"/>
                  </a:lnTo>
                  <a:lnTo>
                    <a:pt x="3472" y="1952"/>
                  </a:lnTo>
                  <a:lnTo>
                    <a:pt x="3582" y="2148"/>
                  </a:lnTo>
                  <a:lnTo>
                    <a:pt x="3687" y="2348"/>
                  </a:lnTo>
                  <a:lnTo>
                    <a:pt x="3789" y="2550"/>
                  </a:lnTo>
                  <a:lnTo>
                    <a:pt x="3884" y="2755"/>
                  </a:lnTo>
                  <a:lnTo>
                    <a:pt x="3974" y="2962"/>
                  </a:lnTo>
                  <a:lnTo>
                    <a:pt x="4061" y="3172"/>
                  </a:lnTo>
                  <a:lnTo>
                    <a:pt x="4141" y="3386"/>
                  </a:lnTo>
                  <a:lnTo>
                    <a:pt x="4217" y="3600"/>
                  </a:lnTo>
                  <a:lnTo>
                    <a:pt x="4288" y="3817"/>
                  </a:lnTo>
                  <a:lnTo>
                    <a:pt x="4354" y="4038"/>
                  </a:lnTo>
                  <a:lnTo>
                    <a:pt x="4413" y="4260"/>
                  </a:lnTo>
                  <a:lnTo>
                    <a:pt x="4468" y="4484"/>
                  </a:lnTo>
                  <a:lnTo>
                    <a:pt x="4518" y="4711"/>
                  </a:lnTo>
                  <a:lnTo>
                    <a:pt x="4561" y="4939"/>
                  </a:lnTo>
                  <a:lnTo>
                    <a:pt x="4600" y="5169"/>
                  </a:lnTo>
                  <a:lnTo>
                    <a:pt x="4633" y="5402"/>
                  </a:lnTo>
                  <a:lnTo>
                    <a:pt x="4659" y="5635"/>
                  </a:lnTo>
                  <a:lnTo>
                    <a:pt x="4680" y="5871"/>
                  </a:lnTo>
                  <a:lnTo>
                    <a:pt x="4696" y="6108"/>
                  </a:lnTo>
                  <a:lnTo>
                    <a:pt x="4704" y="6347"/>
                  </a:lnTo>
                  <a:lnTo>
                    <a:pt x="4707" y="6588"/>
                  </a:lnTo>
                  <a:lnTo>
                    <a:pt x="4707" y="6590"/>
                  </a:lnTo>
                  <a:lnTo>
                    <a:pt x="4707" y="6590"/>
                  </a:lnTo>
                  <a:lnTo>
                    <a:pt x="1911" y="6590"/>
                  </a:lnTo>
                  <a:lnTo>
                    <a:pt x="1911" y="6590"/>
                  </a:lnTo>
                  <a:lnTo>
                    <a:pt x="1911" y="6585"/>
                  </a:lnTo>
                  <a:lnTo>
                    <a:pt x="1909" y="6417"/>
                  </a:lnTo>
                  <a:lnTo>
                    <a:pt x="1902" y="6250"/>
                  </a:lnTo>
                  <a:lnTo>
                    <a:pt x="1892" y="6085"/>
                  </a:lnTo>
                  <a:lnTo>
                    <a:pt x="1878" y="5920"/>
                  </a:lnTo>
                  <a:lnTo>
                    <a:pt x="1859" y="5756"/>
                  </a:lnTo>
                  <a:lnTo>
                    <a:pt x="1836" y="5593"/>
                  </a:lnTo>
                  <a:lnTo>
                    <a:pt x="1809" y="5433"/>
                  </a:lnTo>
                  <a:lnTo>
                    <a:pt x="1778" y="5273"/>
                  </a:lnTo>
                  <a:lnTo>
                    <a:pt x="1743" y="5114"/>
                  </a:lnTo>
                  <a:lnTo>
                    <a:pt x="1705" y="4958"/>
                  </a:lnTo>
                  <a:lnTo>
                    <a:pt x="1663" y="4803"/>
                  </a:lnTo>
                  <a:lnTo>
                    <a:pt x="1617" y="4649"/>
                  </a:lnTo>
                  <a:lnTo>
                    <a:pt x="1568" y="4497"/>
                  </a:lnTo>
                  <a:lnTo>
                    <a:pt x="1515" y="4346"/>
                  </a:lnTo>
                  <a:lnTo>
                    <a:pt x="1459" y="4197"/>
                  </a:lnTo>
                  <a:lnTo>
                    <a:pt x="1398" y="4050"/>
                  </a:lnTo>
                  <a:lnTo>
                    <a:pt x="1335" y="3905"/>
                  </a:lnTo>
                  <a:lnTo>
                    <a:pt x="1268" y="3761"/>
                  </a:lnTo>
                  <a:lnTo>
                    <a:pt x="1197" y="3620"/>
                  </a:lnTo>
                  <a:lnTo>
                    <a:pt x="1123" y="3481"/>
                  </a:lnTo>
                  <a:lnTo>
                    <a:pt x="1048" y="3344"/>
                  </a:lnTo>
                  <a:lnTo>
                    <a:pt x="967" y="3208"/>
                  </a:lnTo>
                  <a:lnTo>
                    <a:pt x="884" y="3075"/>
                  </a:lnTo>
                  <a:lnTo>
                    <a:pt x="798" y="2944"/>
                  </a:lnTo>
                  <a:lnTo>
                    <a:pt x="708" y="2815"/>
                  </a:lnTo>
                  <a:lnTo>
                    <a:pt x="616" y="2689"/>
                  </a:lnTo>
                  <a:lnTo>
                    <a:pt x="521" y="2564"/>
                  </a:lnTo>
                  <a:lnTo>
                    <a:pt x="423" y="2442"/>
                  </a:lnTo>
                  <a:lnTo>
                    <a:pt x="321" y="2322"/>
                  </a:lnTo>
                  <a:lnTo>
                    <a:pt x="218" y="2205"/>
                  </a:lnTo>
                  <a:lnTo>
                    <a:pt x="111" y="2091"/>
                  </a:lnTo>
                  <a:lnTo>
                    <a:pt x="3" y="1979"/>
                  </a:lnTo>
                  <a:lnTo>
                    <a:pt x="0" y="1977"/>
                  </a:lnTo>
                  <a:lnTo>
                    <a:pt x="1977" y="0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36"/>
            <p:cNvSpPr>
              <a:spLocks/>
            </p:cNvSpPr>
            <p:nvPr/>
          </p:nvSpPr>
          <p:spPr bwMode="auto">
            <a:xfrm>
              <a:off x="3692525" y="3524250"/>
              <a:ext cx="1246187" cy="1743075"/>
            </a:xfrm>
            <a:custGeom>
              <a:avLst/>
              <a:gdLst>
                <a:gd name="T0" fmla="*/ 4704 w 4707"/>
                <a:gd name="T1" fmla="*/ 240 h 6590"/>
                <a:gd name="T2" fmla="*/ 4680 w 4707"/>
                <a:gd name="T3" fmla="*/ 717 h 6590"/>
                <a:gd name="T4" fmla="*/ 4633 w 4707"/>
                <a:gd name="T5" fmla="*/ 1186 h 6590"/>
                <a:gd name="T6" fmla="*/ 4561 w 4707"/>
                <a:gd name="T7" fmla="*/ 1650 h 6590"/>
                <a:gd name="T8" fmla="*/ 4469 w 4707"/>
                <a:gd name="T9" fmla="*/ 2104 h 6590"/>
                <a:gd name="T10" fmla="*/ 4354 w 4707"/>
                <a:gd name="T11" fmla="*/ 2551 h 6590"/>
                <a:gd name="T12" fmla="*/ 4218 w 4707"/>
                <a:gd name="T13" fmla="*/ 2988 h 6590"/>
                <a:gd name="T14" fmla="*/ 4061 w 4707"/>
                <a:gd name="T15" fmla="*/ 3416 h 6590"/>
                <a:gd name="T16" fmla="*/ 3884 w 4707"/>
                <a:gd name="T17" fmla="*/ 3835 h 6590"/>
                <a:gd name="T18" fmla="*/ 3688 w 4707"/>
                <a:gd name="T19" fmla="*/ 4241 h 6590"/>
                <a:gd name="T20" fmla="*/ 3473 w 4707"/>
                <a:gd name="T21" fmla="*/ 4638 h 6590"/>
                <a:gd name="T22" fmla="*/ 3240 w 4707"/>
                <a:gd name="T23" fmla="*/ 5022 h 6590"/>
                <a:gd name="T24" fmla="*/ 2989 w 4707"/>
                <a:gd name="T25" fmla="*/ 5393 h 6590"/>
                <a:gd name="T26" fmla="*/ 2720 w 4707"/>
                <a:gd name="T27" fmla="*/ 5753 h 6590"/>
                <a:gd name="T28" fmla="*/ 2436 w 4707"/>
                <a:gd name="T29" fmla="*/ 6097 h 6590"/>
                <a:gd name="T30" fmla="*/ 2134 w 4707"/>
                <a:gd name="T31" fmla="*/ 6429 h 6590"/>
                <a:gd name="T32" fmla="*/ 1977 w 4707"/>
                <a:gd name="T33" fmla="*/ 6590 h 6590"/>
                <a:gd name="T34" fmla="*/ 3 w 4707"/>
                <a:gd name="T35" fmla="*/ 4611 h 6590"/>
                <a:gd name="T36" fmla="*/ 218 w 4707"/>
                <a:gd name="T37" fmla="*/ 4385 h 6590"/>
                <a:gd name="T38" fmla="*/ 423 w 4707"/>
                <a:gd name="T39" fmla="*/ 4148 h 6590"/>
                <a:gd name="T40" fmla="*/ 617 w 4707"/>
                <a:gd name="T41" fmla="*/ 3901 h 6590"/>
                <a:gd name="T42" fmla="*/ 798 w 4707"/>
                <a:gd name="T43" fmla="*/ 3646 h 6590"/>
                <a:gd name="T44" fmla="*/ 968 w 4707"/>
                <a:gd name="T45" fmla="*/ 3381 h 6590"/>
                <a:gd name="T46" fmla="*/ 1125 w 4707"/>
                <a:gd name="T47" fmla="*/ 3108 h 6590"/>
                <a:gd name="T48" fmla="*/ 1268 w 4707"/>
                <a:gd name="T49" fmla="*/ 2826 h 6590"/>
                <a:gd name="T50" fmla="*/ 1399 w 4707"/>
                <a:gd name="T51" fmla="*/ 2538 h 6590"/>
                <a:gd name="T52" fmla="*/ 1516 w 4707"/>
                <a:gd name="T53" fmla="*/ 2241 h 6590"/>
                <a:gd name="T54" fmla="*/ 1618 w 4707"/>
                <a:gd name="T55" fmla="*/ 1939 h 6590"/>
                <a:gd name="T56" fmla="*/ 1706 w 4707"/>
                <a:gd name="T57" fmla="*/ 1630 h 6590"/>
                <a:gd name="T58" fmla="*/ 1778 w 4707"/>
                <a:gd name="T59" fmla="*/ 1313 h 6590"/>
                <a:gd name="T60" fmla="*/ 1836 w 4707"/>
                <a:gd name="T61" fmla="*/ 992 h 6590"/>
                <a:gd name="T62" fmla="*/ 1878 w 4707"/>
                <a:gd name="T63" fmla="*/ 667 h 6590"/>
                <a:gd name="T64" fmla="*/ 1903 w 4707"/>
                <a:gd name="T65" fmla="*/ 335 h 6590"/>
                <a:gd name="T66" fmla="*/ 1911 w 4707"/>
                <a:gd name="T67" fmla="*/ 0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07" h="6590">
                  <a:moveTo>
                    <a:pt x="4707" y="0"/>
                  </a:moveTo>
                  <a:lnTo>
                    <a:pt x="4704" y="240"/>
                  </a:lnTo>
                  <a:lnTo>
                    <a:pt x="4696" y="480"/>
                  </a:lnTo>
                  <a:lnTo>
                    <a:pt x="4680" y="717"/>
                  </a:lnTo>
                  <a:lnTo>
                    <a:pt x="4659" y="953"/>
                  </a:lnTo>
                  <a:lnTo>
                    <a:pt x="4633" y="1186"/>
                  </a:lnTo>
                  <a:lnTo>
                    <a:pt x="4600" y="1418"/>
                  </a:lnTo>
                  <a:lnTo>
                    <a:pt x="4561" y="1650"/>
                  </a:lnTo>
                  <a:lnTo>
                    <a:pt x="4518" y="1877"/>
                  </a:lnTo>
                  <a:lnTo>
                    <a:pt x="4469" y="2104"/>
                  </a:lnTo>
                  <a:lnTo>
                    <a:pt x="4414" y="2329"/>
                  </a:lnTo>
                  <a:lnTo>
                    <a:pt x="4354" y="2551"/>
                  </a:lnTo>
                  <a:lnTo>
                    <a:pt x="4288" y="2770"/>
                  </a:lnTo>
                  <a:lnTo>
                    <a:pt x="4218" y="2988"/>
                  </a:lnTo>
                  <a:lnTo>
                    <a:pt x="4142" y="3203"/>
                  </a:lnTo>
                  <a:lnTo>
                    <a:pt x="4061" y="3416"/>
                  </a:lnTo>
                  <a:lnTo>
                    <a:pt x="3975" y="3627"/>
                  </a:lnTo>
                  <a:lnTo>
                    <a:pt x="3884" y="3835"/>
                  </a:lnTo>
                  <a:lnTo>
                    <a:pt x="3789" y="4039"/>
                  </a:lnTo>
                  <a:lnTo>
                    <a:pt x="3688" y="4241"/>
                  </a:lnTo>
                  <a:lnTo>
                    <a:pt x="3583" y="4441"/>
                  </a:lnTo>
                  <a:lnTo>
                    <a:pt x="3473" y="4638"/>
                  </a:lnTo>
                  <a:lnTo>
                    <a:pt x="3359" y="4832"/>
                  </a:lnTo>
                  <a:lnTo>
                    <a:pt x="3240" y="5022"/>
                  </a:lnTo>
                  <a:lnTo>
                    <a:pt x="3116" y="5210"/>
                  </a:lnTo>
                  <a:lnTo>
                    <a:pt x="2989" y="5393"/>
                  </a:lnTo>
                  <a:lnTo>
                    <a:pt x="2856" y="5575"/>
                  </a:lnTo>
                  <a:lnTo>
                    <a:pt x="2720" y="5753"/>
                  </a:lnTo>
                  <a:lnTo>
                    <a:pt x="2579" y="5927"/>
                  </a:lnTo>
                  <a:lnTo>
                    <a:pt x="2436" y="6097"/>
                  </a:lnTo>
                  <a:lnTo>
                    <a:pt x="2287" y="6265"/>
                  </a:lnTo>
                  <a:lnTo>
                    <a:pt x="2134" y="6429"/>
                  </a:lnTo>
                  <a:lnTo>
                    <a:pt x="1978" y="6589"/>
                  </a:lnTo>
                  <a:lnTo>
                    <a:pt x="1977" y="6590"/>
                  </a:lnTo>
                  <a:lnTo>
                    <a:pt x="0" y="4613"/>
                  </a:lnTo>
                  <a:lnTo>
                    <a:pt x="3" y="4611"/>
                  </a:lnTo>
                  <a:lnTo>
                    <a:pt x="111" y="4499"/>
                  </a:lnTo>
                  <a:lnTo>
                    <a:pt x="218" y="4385"/>
                  </a:lnTo>
                  <a:lnTo>
                    <a:pt x="321" y="4267"/>
                  </a:lnTo>
                  <a:lnTo>
                    <a:pt x="423" y="4148"/>
                  </a:lnTo>
                  <a:lnTo>
                    <a:pt x="521" y="4025"/>
                  </a:lnTo>
                  <a:lnTo>
                    <a:pt x="617" y="3901"/>
                  </a:lnTo>
                  <a:lnTo>
                    <a:pt x="709" y="3774"/>
                  </a:lnTo>
                  <a:lnTo>
                    <a:pt x="798" y="3646"/>
                  </a:lnTo>
                  <a:lnTo>
                    <a:pt x="884" y="3514"/>
                  </a:lnTo>
                  <a:lnTo>
                    <a:pt x="968" y="3381"/>
                  </a:lnTo>
                  <a:lnTo>
                    <a:pt x="1048" y="3245"/>
                  </a:lnTo>
                  <a:lnTo>
                    <a:pt x="1125" y="3108"/>
                  </a:lnTo>
                  <a:lnTo>
                    <a:pt x="1198" y="2969"/>
                  </a:lnTo>
                  <a:lnTo>
                    <a:pt x="1268" y="2826"/>
                  </a:lnTo>
                  <a:lnTo>
                    <a:pt x="1336" y="2683"/>
                  </a:lnTo>
                  <a:lnTo>
                    <a:pt x="1399" y="2538"/>
                  </a:lnTo>
                  <a:lnTo>
                    <a:pt x="1460" y="2391"/>
                  </a:lnTo>
                  <a:lnTo>
                    <a:pt x="1516" y="2241"/>
                  </a:lnTo>
                  <a:lnTo>
                    <a:pt x="1568" y="2091"/>
                  </a:lnTo>
                  <a:lnTo>
                    <a:pt x="1618" y="1939"/>
                  </a:lnTo>
                  <a:lnTo>
                    <a:pt x="1664" y="1785"/>
                  </a:lnTo>
                  <a:lnTo>
                    <a:pt x="1706" y="1630"/>
                  </a:lnTo>
                  <a:lnTo>
                    <a:pt x="1745" y="1472"/>
                  </a:lnTo>
                  <a:lnTo>
                    <a:pt x="1778" y="1313"/>
                  </a:lnTo>
                  <a:lnTo>
                    <a:pt x="1810" y="1155"/>
                  </a:lnTo>
                  <a:lnTo>
                    <a:pt x="1836" y="992"/>
                  </a:lnTo>
                  <a:lnTo>
                    <a:pt x="1859" y="830"/>
                  </a:lnTo>
                  <a:lnTo>
                    <a:pt x="1878" y="667"/>
                  </a:lnTo>
                  <a:lnTo>
                    <a:pt x="1893" y="502"/>
                  </a:lnTo>
                  <a:lnTo>
                    <a:pt x="1903" y="335"/>
                  </a:lnTo>
                  <a:lnTo>
                    <a:pt x="1909" y="168"/>
                  </a:lnTo>
                  <a:lnTo>
                    <a:pt x="1911" y="0"/>
                  </a:lnTo>
                  <a:lnTo>
                    <a:pt x="4707" y="0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37"/>
            <p:cNvSpPr>
              <a:spLocks/>
            </p:cNvSpPr>
            <p:nvPr/>
          </p:nvSpPr>
          <p:spPr bwMode="auto">
            <a:xfrm>
              <a:off x="2473325" y="4743450"/>
              <a:ext cx="1743075" cy="1246187"/>
            </a:xfrm>
            <a:custGeom>
              <a:avLst/>
              <a:gdLst>
                <a:gd name="T0" fmla="*/ 6430 w 6590"/>
                <a:gd name="T1" fmla="*/ 2133 h 4707"/>
                <a:gd name="T2" fmla="*/ 6100 w 6590"/>
                <a:gd name="T3" fmla="*/ 2434 h 4707"/>
                <a:gd name="T4" fmla="*/ 5754 w 6590"/>
                <a:gd name="T5" fmla="*/ 2719 h 4707"/>
                <a:gd name="T6" fmla="*/ 5396 w 6590"/>
                <a:gd name="T7" fmla="*/ 2987 h 4707"/>
                <a:gd name="T8" fmla="*/ 5023 w 6590"/>
                <a:gd name="T9" fmla="*/ 3239 h 4707"/>
                <a:gd name="T10" fmla="*/ 4639 w 6590"/>
                <a:gd name="T11" fmla="*/ 3472 h 4707"/>
                <a:gd name="T12" fmla="*/ 4243 w 6590"/>
                <a:gd name="T13" fmla="*/ 3687 h 4707"/>
                <a:gd name="T14" fmla="*/ 3836 w 6590"/>
                <a:gd name="T15" fmla="*/ 3883 h 4707"/>
                <a:gd name="T16" fmla="*/ 3418 w 6590"/>
                <a:gd name="T17" fmla="*/ 4061 h 4707"/>
                <a:gd name="T18" fmla="*/ 2991 w 6590"/>
                <a:gd name="T19" fmla="*/ 4217 h 4707"/>
                <a:gd name="T20" fmla="*/ 2553 w 6590"/>
                <a:gd name="T21" fmla="*/ 4354 h 4707"/>
                <a:gd name="T22" fmla="*/ 2106 w 6590"/>
                <a:gd name="T23" fmla="*/ 4468 h 4707"/>
                <a:gd name="T24" fmla="*/ 1652 w 6590"/>
                <a:gd name="T25" fmla="*/ 4561 h 4707"/>
                <a:gd name="T26" fmla="*/ 1190 w 6590"/>
                <a:gd name="T27" fmla="*/ 4631 h 4707"/>
                <a:gd name="T28" fmla="*/ 719 w 6590"/>
                <a:gd name="T29" fmla="*/ 4679 h 4707"/>
                <a:gd name="T30" fmla="*/ 243 w 6590"/>
                <a:gd name="T31" fmla="*/ 4704 h 4707"/>
                <a:gd name="T32" fmla="*/ 0 w 6590"/>
                <a:gd name="T33" fmla="*/ 4707 h 4707"/>
                <a:gd name="T34" fmla="*/ 5 w 6590"/>
                <a:gd name="T35" fmla="*/ 1911 h 4707"/>
                <a:gd name="T36" fmla="*/ 340 w 6590"/>
                <a:gd name="T37" fmla="*/ 1902 h 4707"/>
                <a:gd name="T38" fmla="*/ 671 w 6590"/>
                <a:gd name="T39" fmla="*/ 1876 h 4707"/>
                <a:gd name="T40" fmla="*/ 997 w 6590"/>
                <a:gd name="T41" fmla="*/ 1836 h 4707"/>
                <a:gd name="T42" fmla="*/ 1318 w 6590"/>
                <a:gd name="T43" fmla="*/ 1777 h 4707"/>
                <a:gd name="T44" fmla="*/ 1633 w 6590"/>
                <a:gd name="T45" fmla="*/ 1705 h 4707"/>
                <a:gd name="T46" fmla="*/ 1943 w 6590"/>
                <a:gd name="T47" fmla="*/ 1617 h 4707"/>
                <a:gd name="T48" fmla="*/ 2245 w 6590"/>
                <a:gd name="T49" fmla="*/ 1515 h 4707"/>
                <a:gd name="T50" fmla="*/ 2541 w 6590"/>
                <a:gd name="T51" fmla="*/ 1398 h 4707"/>
                <a:gd name="T52" fmla="*/ 2830 w 6590"/>
                <a:gd name="T53" fmla="*/ 1267 h 4707"/>
                <a:gd name="T54" fmla="*/ 3111 w 6590"/>
                <a:gd name="T55" fmla="*/ 1122 h 4707"/>
                <a:gd name="T56" fmla="*/ 3384 w 6590"/>
                <a:gd name="T57" fmla="*/ 966 h 4707"/>
                <a:gd name="T58" fmla="*/ 3648 w 6590"/>
                <a:gd name="T59" fmla="*/ 797 h 4707"/>
                <a:gd name="T60" fmla="*/ 3904 w 6590"/>
                <a:gd name="T61" fmla="*/ 615 h 4707"/>
                <a:gd name="T62" fmla="*/ 4150 w 6590"/>
                <a:gd name="T63" fmla="*/ 421 h 4707"/>
                <a:gd name="T64" fmla="*/ 4387 w 6590"/>
                <a:gd name="T65" fmla="*/ 215 h 4707"/>
                <a:gd name="T66" fmla="*/ 4613 w 6590"/>
                <a:gd name="T67" fmla="*/ 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90" h="4707">
                  <a:moveTo>
                    <a:pt x="6590" y="1977"/>
                  </a:moveTo>
                  <a:lnTo>
                    <a:pt x="6430" y="2133"/>
                  </a:lnTo>
                  <a:lnTo>
                    <a:pt x="6266" y="2285"/>
                  </a:lnTo>
                  <a:lnTo>
                    <a:pt x="6100" y="2434"/>
                  </a:lnTo>
                  <a:lnTo>
                    <a:pt x="5928" y="2578"/>
                  </a:lnTo>
                  <a:lnTo>
                    <a:pt x="5754" y="2719"/>
                  </a:lnTo>
                  <a:lnTo>
                    <a:pt x="5577" y="2855"/>
                  </a:lnTo>
                  <a:lnTo>
                    <a:pt x="5396" y="2987"/>
                  </a:lnTo>
                  <a:lnTo>
                    <a:pt x="5211" y="3115"/>
                  </a:lnTo>
                  <a:lnTo>
                    <a:pt x="5023" y="3239"/>
                  </a:lnTo>
                  <a:lnTo>
                    <a:pt x="4833" y="3357"/>
                  </a:lnTo>
                  <a:lnTo>
                    <a:pt x="4639" y="3472"/>
                  </a:lnTo>
                  <a:lnTo>
                    <a:pt x="4443" y="3582"/>
                  </a:lnTo>
                  <a:lnTo>
                    <a:pt x="4243" y="3687"/>
                  </a:lnTo>
                  <a:lnTo>
                    <a:pt x="4041" y="3787"/>
                  </a:lnTo>
                  <a:lnTo>
                    <a:pt x="3836" y="3883"/>
                  </a:lnTo>
                  <a:lnTo>
                    <a:pt x="3628" y="3974"/>
                  </a:lnTo>
                  <a:lnTo>
                    <a:pt x="3418" y="4061"/>
                  </a:lnTo>
                  <a:lnTo>
                    <a:pt x="3206" y="4141"/>
                  </a:lnTo>
                  <a:lnTo>
                    <a:pt x="2991" y="4217"/>
                  </a:lnTo>
                  <a:lnTo>
                    <a:pt x="2773" y="4287"/>
                  </a:lnTo>
                  <a:lnTo>
                    <a:pt x="2553" y="4354"/>
                  </a:lnTo>
                  <a:lnTo>
                    <a:pt x="2330" y="4413"/>
                  </a:lnTo>
                  <a:lnTo>
                    <a:pt x="2106" y="4468"/>
                  </a:lnTo>
                  <a:lnTo>
                    <a:pt x="1879" y="4517"/>
                  </a:lnTo>
                  <a:lnTo>
                    <a:pt x="1652" y="4561"/>
                  </a:lnTo>
                  <a:lnTo>
                    <a:pt x="1421" y="4600"/>
                  </a:lnTo>
                  <a:lnTo>
                    <a:pt x="1190" y="4631"/>
                  </a:lnTo>
                  <a:lnTo>
                    <a:pt x="955" y="4658"/>
                  </a:lnTo>
                  <a:lnTo>
                    <a:pt x="719" y="4679"/>
                  </a:lnTo>
                  <a:lnTo>
                    <a:pt x="482" y="4694"/>
                  </a:lnTo>
                  <a:lnTo>
                    <a:pt x="243" y="4704"/>
                  </a:lnTo>
                  <a:lnTo>
                    <a:pt x="2" y="4707"/>
                  </a:lnTo>
                  <a:lnTo>
                    <a:pt x="0" y="4707"/>
                  </a:lnTo>
                  <a:lnTo>
                    <a:pt x="0" y="1911"/>
                  </a:lnTo>
                  <a:lnTo>
                    <a:pt x="5" y="1911"/>
                  </a:lnTo>
                  <a:lnTo>
                    <a:pt x="173" y="1909"/>
                  </a:lnTo>
                  <a:lnTo>
                    <a:pt x="340" y="1902"/>
                  </a:lnTo>
                  <a:lnTo>
                    <a:pt x="505" y="1892"/>
                  </a:lnTo>
                  <a:lnTo>
                    <a:pt x="671" y="1876"/>
                  </a:lnTo>
                  <a:lnTo>
                    <a:pt x="835" y="1858"/>
                  </a:lnTo>
                  <a:lnTo>
                    <a:pt x="997" y="1836"/>
                  </a:lnTo>
                  <a:lnTo>
                    <a:pt x="1158" y="1809"/>
                  </a:lnTo>
                  <a:lnTo>
                    <a:pt x="1318" y="1777"/>
                  </a:lnTo>
                  <a:lnTo>
                    <a:pt x="1477" y="1743"/>
                  </a:lnTo>
                  <a:lnTo>
                    <a:pt x="1633" y="1705"/>
                  </a:lnTo>
                  <a:lnTo>
                    <a:pt x="1788" y="1663"/>
                  </a:lnTo>
                  <a:lnTo>
                    <a:pt x="1943" y="1617"/>
                  </a:lnTo>
                  <a:lnTo>
                    <a:pt x="2094" y="1567"/>
                  </a:lnTo>
                  <a:lnTo>
                    <a:pt x="2245" y="1515"/>
                  </a:lnTo>
                  <a:lnTo>
                    <a:pt x="2394" y="1457"/>
                  </a:lnTo>
                  <a:lnTo>
                    <a:pt x="2541" y="1398"/>
                  </a:lnTo>
                  <a:lnTo>
                    <a:pt x="2686" y="1334"/>
                  </a:lnTo>
                  <a:lnTo>
                    <a:pt x="2830" y="1267"/>
                  </a:lnTo>
                  <a:lnTo>
                    <a:pt x="2971" y="1196"/>
                  </a:lnTo>
                  <a:lnTo>
                    <a:pt x="3111" y="1122"/>
                  </a:lnTo>
                  <a:lnTo>
                    <a:pt x="3249" y="1045"/>
                  </a:lnTo>
                  <a:lnTo>
                    <a:pt x="3384" y="966"/>
                  </a:lnTo>
                  <a:lnTo>
                    <a:pt x="3517" y="883"/>
                  </a:lnTo>
                  <a:lnTo>
                    <a:pt x="3648" y="797"/>
                  </a:lnTo>
                  <a:lnTo>
                    <a:pt x="3778" y="707"/>
                  </a:lnTo>
                  <a:lnTo>
                    <a:pt x="3904" y="615"/>
                  </a:lnTo>
                  <a:lnTo>
                    <a:pt x="4029" y="519"/>
                  </a:lnTo>
                  <a:lnTo>
                    <a:pt x="4150" y="421"/>
                  </a:lnTo>
                  <a:lnTo>
                    <a:pt x="4269" y="319"/>
                  </a:lnTo>
                  <a:lnTo>
                    <a:pt x="4387" y="215"/>
                  </a:lnTo>
                  <a:lnTo>
                    <a:pt x="4501" y="109"/>
                  </a:lnTo>
                  <a:lnTo>
                    <a:pt x="4613" y="0"/>
                  </a:lnTo>
                  <a:lnTo>
                    <a:pt x="6590" y="1977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38"/>
            <p:cNvSpPr>
              <a:spLocks/>
            </p:cNvSpPr>
            <p:nvPr/>
          </p:nvSpPr>
          <p:spPr bwMode="auto">
            <a:xfrm>
              <a:off x="728663" y="4743450"/>
              <a:ext cx="1744662" cy="1246187"/>
            </a:xfrm>
            <a:custGeom>
              <a:avLst/>
              <a:gdLst>
                <a:gd name="T0" fmla="*/ 6350 w 6590"/>
                <a:gd name="T1" fmla="*/ 4704 h 4707"/>
                <a:gd name="T2" fmla="*/ 5874 w 6590"/>
                <a:gd name="T3" fmla="*/ 4680 h 4707"/>
                <a:gd name="T4" fmla="*/ 5405 w 6590"/>
                <a:gd name="T5" fmla="*/ 4633 h 4707"/>
                <a:gd name="T6" fmla="*/ 4943 w 6590"/>
                <a:gd name="T7" fmla="*/ 4563 h 4707"/>
                <a:gd name="T8" fmla="*/ 4489 w 6590"/>
                <a:gd name="T9" fmla="*/ 4469 h 4707"/>
                <a:gd name="T10" fmla="*/ 4043 w 6590"/>
                <a:gd name="T11" fmla="*/ 4355 h 4707"/>
                <a:gd name="T12" fmla="*/ 3605 w 6590"/>
                <a:gd name="T13" fmla="*/ 4219 h 4707"/>
                <a:gd name="T14" fmla="*/ 3178 w 6590"/>
                <a:gd name="T15" fmla="*/ 4063 h 4707"/>
                <a:gd name="T16" fmla="*/ 2760 w 6590"/>
                <a:gd name="T17" fmla="*/ 3887 h 4707"/>
                <a:gd name="T18" fmla="*/ 2354 w 6590"/>
                <a:gd name="T19" fmla="*/ 3691 h 4707"/>
                <a:gd name="T20" fmla="*/ 1958 w 6590"/>
                <a:gd name="T21" fmla="*/ 3476 h 4707"/>
                <a:gd name="T22" fmla="*/ 1574 w 6590"/>
                <a:gd name="T23" fmla="*/ 3243 h 4707"/>
                <a:gd name="T24" fmla="*/ 1203 w 6590"/>
                <a:gd name="T25" fmla="*/ 2992 h 4707"/>
                <a:gd name="T26" fmla="*/ 844 w 6590"/>
                <a:gd name="T27" fmla="*/ 2725 h 4707"/>
                <a:gd name="T28" fmla="*/ 499 w 6590"/>
                <a:gd name="T29" fmla="*/ 2440 h 4707"/>
                <a:gd name="T30" fmla="*/ 168 w 6590"/>
                <a:gd name="T31" fmla="*/ 2140 h 4707"/>
                <a:gd name="T32" fmla="*/ 0 w 6590"/>
                <a:gd name="T33" fmla="*/ 1977 h 4707"/>
                <a:gd name="T34" fmla="*/ 1984 w 6590"/>
                <a:gd name="T35" fmla="*/ 7 h 4707"/>
                <a:gd name="T36" fmla="*/ 2210 w 6590"/>
                <a:gd name="T37" fmla="*/ 222 h 4707"/>
                <a:gd name="T38" fmla="*/ 2447 w 6590"/>
                <a:gd name="T39" fmla="*/ 427 h 4707"/>
                <a:gd name="T40" fmla="*/ 2693 w 6590"/>
                <a:gd name="T41" fmla="*/ 619 h 4707"/>
                <a:gd name="T42" fmla="*/ 2949 w 6590"/>
                <a:gd name="T43" fmla="*/ 801 h 4707"/>
                <a:gd name="T44" fmla="*/ 3213 w 6590"/>
                <a:gd name="T45" fmla="*/ 969 h 4707"/>
                <a:gd name="T46" fmla="*/ 3486 w 6590"/>
                <a:gd name="T47" fmla="*/ 1127 h 4707"/>
                <a:gd name="T48" fmla="*/ 3767 w 6590"/>
                <a:gd name="T49" fmla="*/ 1271 h 4707"/>
                <a:gd name="T50" fmla="*/ 4056 w 6590"/>
                <a:gd name="T51" fmla="*/ 1400 h 4707"/>
                <a:gd name="T52" fmla="*/ 4351 w 6590"/>
                <a:gd name="T53" fmla="*/ 1517 h 4707"/>
                <a:gd name="T54" fmla="*/ 4653 w 6590"/>
                <a:gd name="T55" fmla="*/ 1618 h 4707"/>
                <a:gd name="T56" fmla="*/ 4963 w 6590"/>
                <a:gd name="T57" fmla="*/ 1706 h 4707"/>
                <a:gd name="T58" fmla="*/ 5278 w 6590"/>
                <a:gd name="T59" fmla="*/ 1780 h 4707"/>
                <a:gd name="T60" fmla="*/ 5599 w 6590"/>
                <a:gd name="T61" fmla="*/ 1837 h 4707"/>
                <a:gd name="T62" fmla="*/ 5925 w 6590"/>
                <a:gd name="T63" fmla="*/ 1878 h 4707"/>
                <a:gd name="T64" fmla="*/ 6255 w 6590"/>
                <a:gd name="T65" fmla="*/ 1902 h 4707"/>
                <a:gd name="T66" fmla="*/ 6590 w 6590"/>
                <a:gd name="T67" fmla="*/ 1911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90" h="4707">
                  <a:moveTo>
                    <a:pt x="6590" y="4707"/>
                  </a:moveTo>
                  <a:lnTo>
                    <a:pt x="6350" y="4704"/>
                  </a:lnTo>
                  <a:lnTo>
                    <a:pt x="6111" y="4694"/>
                  </a:lnTo>
                  <a:lnTo>
                    <a:pt x="5874" y="4680"/>
                  </a:lnTo>
                  <a:lnTo>
                    <a:pt x="5639" y="4659"/>
                  </a:lnTo>
                  <a:lnTo>
                    <a:pt x="5405" y="4633"/>
                  </a:lnTo>
                  <a:lnTo>
                    <a:pt x="5173" y="4600"/>
                  </a:lnTo>
                  <a:lnTo>
                    <a:pt x="4943" y="4563"/>
                  </a:lnTo>
                  <a:lnTo>
                    <a:pt x="4715" y="4518"/>
                  </a:lnTo>
                  <a:lnTo>
                    <a:pt x="4489" y="4469"/>
                  </a:lnTo>
                  <a:lnTo>
                    <a:pt x="4265" y="4414"/>
                  </a:lnTo>
                  <a:lnTo>
                    <a:pt x="4043" y="4355"/>
                  </a:lnTo>
                  <a:lnTo>
                    <a:pt x="3823" y="4289"/>
                  </a:lnTo>
                  <a:lnTo>
                    <a:pt x="3605" y="4219"/>
                  </a:lnTo>
                  <a:lnTo>
                    <a:pt x="3390" y="4143"/>
                  </a:lnTo>
                  <a:lnTo>
                    <a:pt x="3178" y="4063"/>
                  </a:lnTo>
                  <a:lnTo>
                    <a:pt x="2968" y="3977"/>
                  </a:lnTo>
                  <a:lnTo>
                    <a:pt x="2760" y="3887"/>
                  </a:lnTo>
                  <a:lnTo>
                    <a:pt x="2556" y="3791"/>
                  </a:lnTo>
                  <a:lnTo>
                    <a:pt x="2354" y="3691"/>
                  </a:lnTo>
                  <a:lnTo>
                    <a:pt x="2154" y="3585"/>
                  </a:lnTo>
                  <a:lnTo>
                    <a:pt x="1958" y="3476"/>
                  </a:lnTo>
                  <a:lnTo>
                    <a:pt x="1764" y="3361"/>
                  </a:lnTo>
                  <a:lnTo>
                    <a:pt x="1574" y="3243"/>
                  </a:lnTo>
                  <a:lnTo>
                    <a:pt x="1387" y="3120"/>
                  </a:lnTo>
                  <a:lnTo>
                    <a:pt x="1203" y="2992"/>
                  </a:lnTo>
                  <a:lnTo>
                    <a:pt x="1022" y="2861"/>
                  </a:lnTo>
                  <a:lnTo>
                    <a:pt x="844" y="2725"/>
                  </a:lnTo>
                  <a:lnTo>
                    <a:pt x="669" y="2585"/>
                  </a:lnTo>
                  <a:lnTo>
                    <a:pt x="499" y="2440"/>
                  </a:lnTo>
                  <a:lnTo>
                    <a:pt x="332" y="2293"/>
                  </a:lnTo>
                  <a:lnTo>
                    <a:pt x="168" y="2140"/>
                  </a:lnTo>
                  <a:lnTo>
                    <a:pt x="8" y="1985"/>
                  </a:lnTo>
                  <a:lnTo>
                    <a:pt x="0" y="1977"/>
                  </a:lnTo>
                  <a:lnTo>
                    <a:pt x="1977" y="0"/>
                  </a:lnTo>
                  <a:lnTo>
                    <a:pt x="1984" y="7"/>
                  </a:lnTo>
                  <a:lnTo>
                    <a:pt x="2096" y="116"/>
                  </a:lnTo>
                  <a:lnTo>
                    <a:pt x="2210" y="222"/>
                  </a:lnTo>
                  <a:lnTo>
                    <a:pt x="2328" y="326"/>
                  </a:lnTo>
                  <a:lnTo>
                    <a:pt x="2447" y="427"/>
                  </a:lnTo>
                  <a:lnTo>
                    <a:pt x="2570" y="525"/>
                  </a:lnTo>
                  <a:lnTo>
                    <a:pt x="2693" y="619"/>
                  </a:lnTo>
                  <a:lnTo>
                    <a:pt x="2819" y="711"/>
                  </a:lnTo>
                  <a:lnTo>
                    <a:pt x="2949" y="801"/>
                  </a:lnTo>
                  <a:lnTo>
                    <a:pt x="3080" y="887"/>
                  </a:lnTo>
                  <a:lnTo>
                    <a:pt x="3213" y="969"/>
                  </a:lnTo>
                  <a:lnTo>
                    <a:pt x="3348" y="1050"/>
                  </a:lnTo>
                  <a:lnTo>
                    <a:pt x="3486" y="1127"/>
                  </a:lnTo>
                  <a:lnTo>
                    <a:pt x="3626" y="1199"/>
                  </a:lnTo>
                  <a:lnTo>
                    <a:pt x="3767" y="1271"/>
                  </a:lnTo>
                  <a:lnTo>
                    <a:pt x="3910" y="1337"/>
                  </a:lnTo>
                  <a:lnTo>
                    <a:pt x="4056" y="1400"/>
                  </a:lnTo>
                  <a:lnTo>
                    <a:pt x="4203" y="1460"/>
                  </a:lnTo>
                  <a:lnTo>
                    <a:pt x="4351" y="1517"/>
                  </a:lnTo>
                  <a:lnTo>
                    <a:pt x="4502" y="1569"/>
                  </a:lnTo>
                  <a:lnTo>
                    <a:pt x="4653" y="1618"/>
                  </a:lnTo>
                  <a:lnTo>
                    <a:pt x="4807" y="1664"/>
                  </a:lnTo>
                  <a:lnTo>
                    <a:pt x="4963" y="1706"/>
                  </a:lnTo>
                  <a:lnTo>
                    <a:pt x="5119" y="1745"/>
                  </a:lnTo>
                  <a:lnTo>
                    <a:pt x="5278" y="1780"/>
                  </a:lnTo>
                  <a:lnTo>
                    <a:pt x="5438" y="1810"/>
                  </a:lnTo>
                  <a:lnTo>
                    <a:pt x="5599" y="1837"/>
                  </a:lnTo>
                  <a:lnTo>
                    <a:pt x="5761" y="1859"/>
                  </a:lnTo>
                  <a:lnTo>
                    <a:pt x="5925" y="1878"/>
                  </a:lnTo>
                  <a:lnTo>
                    <a:pt x="6089" y="1892"/>
                  </a:lnTo>
                  <a:lnTo>
                    <a:pt x="6255" y="1902"/>
                  </a:lnTo>
                  <a:lnTo>
                    <a:pt x="6422" y="1909"/>
                  </a:lnTo>
                  <a:lnTo>
                    <a:pt x="6590" y="1911"/>
                  </a:lnTo>
                  <a:lnTo>
                    <a:pt x="6590" y="4707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6350" y="3524250"/>
              <a:ext cx="1246187" cy="1743075"/>
            </a:xfrm>
            <a:custGeom>
              <a:avLst/>
              <a:gdLst>
                <a:gd name="T0" fmla="*/ 2574 w 4707"/>
                <a:gd name="T1" fmla="*/ 6430 h 6590"/>
                <a:gd name="T2" fmla="*/ 2273 w 4707"/>
                <a:gd name="T3" fmla="*/ 6100 h 6590"/>
                <a:gd name="T4" fmla="*/ 1988 w 4707"/>
                <a:gd name="T5" fmla="*/ 5754 h 6590"/>
                <a:gd name="T6" fmla="*/ 1719 w 4707"/>
                <a:gd name="T7" fmla="*/ 5394 h 6590"/>
                <a:gd name="T8" fmla="*/ 1468 w 4707"/>
                <a:gd name="T9" fmla="*/ 5023 h 6590"/>
                <a:gd name="T10" fmla="*/ 1235 w 4707"/>
                <a:gd name="T11" fmla="*/ 4639 h 6590"/>
                <a:gd name="T12" fmla="*/ 1020 w 4707"/>
                <a:gd name="T13" fmla="*/ 4242 h 6590"/>
                <a:gd name="T14" fmla="*/ 823 w 4707"/>
                <a:gd name="T15" fmla="*/ 3835 h 6590"/>
                <a:gd name="T16" fmla="*/ 646 w 4707"/>
                <a:gd name="T17" fmla="*/ 3417 h 6590"/>
                <a:gd name="T18" fmla="*/ 490 w 4707"/>
                <a:gd name="T19" fmla="*/ 2988 h 6590"/>
                <a:gd name="T20" fmla="*/ 353 w 4707"/>
                <a:gd name="T21" fmla="*/ 2551 h 6590"/>
                <a:gd name="T22" fmla="*/ 238 w 4707"/>
                <a:gd name="T23" fmla="*/ 2105 h 6590"/>
                <a:gd name="T24" fmla="*/ 146 w 4707"/>
                <a:gd name="T25" fmla="*/ 1650 h 6590"/>
                <a:gd name="T26" fmla="*/ 74 w 4707"/>
                <a:gd name="T27" fmla="*/ 1187 h 6590"/>
                <a:gd name="T28" fmla="*/ 27 w 4707"/>
                <a:gd name="T29" fmla="*/ 717 h 6590"/>
                <a:gd name="T30" fmla="*/ 3 w 4707"/>
                <a:gd name="T31" fmla="*/ 240 h 6590"/>
                <a:gd name="T32" fmla="*/ 2796 w 4707"/>
                <a:gd name="T33" fmla="*/ 0 h 6590"/>
                <a:gd name="T34" fmla="*/ 2804 w 4707"/>
                <a:gd name="T35" fmla="*/ 336 h 6590"/>
                <a:gd name="T36" fmla="*/ 2829 w 4707"/>
                <a:gd name="T37" fmla="*/ 667 h 6590"/>
                <a:gd name="T38" fmla="*/ 2871 w 4707"/>
                <a:gd name="T39" fmla="*/ 993 h 6590"/>
                <a:gd name="T40" fmla="*/ 2929 w 4707"/>
                <a:gd name="T41" fmla="*/ 1314 h 6590"/>
                <a:gd name="T42" fmla="*/ 3001 w 4707"/>
                <a:gd name="T43" fmla="*/ 1631 h 6590"/>
                <a:gd name="T44" fmla="*/ 3090 w 4707"/>
                <a:gd name="T45" fmla="*/ 1940 h 6590"/>
                <a:gd name="T46" fmla="*/ 3191 w 4707"/>
                <a:gd name="T47" fmla="*/ 2243 h 6590"/>
                <a:gd name="T48" fmla="*/ 3308 w 4707"/>
                <a:gd name="T49" fmla="*/ 2539 h 6590"/>
                <a:gd name="T50" fmla="*/ 3439 w 4707"/>
                <a:gd name="T51" fmla="*/ 2829 h 6590"/>
                <a:gd name="T52" fmla="*/ 3584 w 4707"/>
                <a:gd name="T53" fmla="*/ 3110 h 6590"/>
                <a:gd name="T54" fmla="*/ 3740 w 4707"/>
                <a:gd name="T55" fmla="*/ 3383 h 6590"/>
                <a:gd name="T56" fmla="*/ 3910 w 4707"/>
                <a:gd name="T57" fmla="*/ 3647 h 6590"/>
                <a:gd name="T58" fmla="*/ 4092 w 4707"/>
                <a:gd name="T59" fmla="*/ 3904 h 6590"/>
                <a:gd name="T60" fmla="*/ 4286 w 4707"/>
                <a:gd name="T61" fmla="*/ 4150 h 6590"/>
                <a:gd name="T62" fmla="*/ 4491 w 4707"/>
                <a:gd name="T63" fmla="*/ 4387 h 6590"/>
                <a:gd name="T64" fmla="*/ 4707 w 4707"/>
                <a:gd name="T65" fmla="*/ 4613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07" h="6590">
                  <a:moveTo>
                    <a:pt x="2730" y="6590"/>
                  </a:moveTo>
                  <a:lnTo>
                    <a:pt x="2574" y="6430"/>
                  </a:lnTo>
                  <a:lnTo>
                    <a:pt x="2421" y="6266"/>
                  </a:lnTo>
                  <a:lnTo>
                    <a:pt x="2273" y="6100"/>
                  </a:lnTo>
                  <a:lnTo>
                    <a:pt x="2128" y="5928"/>
                  </a:lnTo>
                  <a:lnTo>
                    <a:pt x="1988" y="5754"/>
                  </a:lnTo>
                  <a:lnTo>
                    <a:pt x="1851" y="5577"/>
                  </a:lnTo>
                  <a:lnTo>
                    <a:pt x="1719" y="5394"/>
                  </a:lnTo>
                  <a:lnTo>
                    <a:pt x="1592" y="5211"/>
                  </a:lnTo>
                  <a:lnTo>
                    <a:pt x="1468" y="5023"/>
                  </a:lnTo>
                  <a:lnTo>
                    <a:pt x="1349" y="4833"/>
                  </a:lnTo>
                  <a:lnTo>
                    <a:pt x="1235" y="4639"/>
                  </a:lnTo>
                  <a:lnTo>
                    <a:pt x="1125" y="4442"/>
                  </a:lnTo>
                  <a:lnTo>
                    <a:pt x="1020" y="4242"/>
                  </a:lnTo>
                  <a:lnTo>
                    <a:pt x="918" y="4040"/>
                  </a:lnTo>
                  <a:lnTo>
                    <a:pt x="823" y="3835"/>
                  </a:lnTo>
                  <a:lnTo>
                    <a:pt x="733" y="3627"/>
                  </a:lnTo>
                  <a:lnTo>
                    <a:pt x="646" y="3417"/>
                  </a:lnTo>
                  <a:lnTo>
                    <a:pt x="566" y="3204"/>
                  </a:lnTo>
                  <a:lnTo>
                    <a:pt x="490" y="2988"/>
                  </a:lnTo>
                  <a:lnTo>
                    <a:pt x="419" y="2771"/>
                  </a:lnTo>
                  <a:lnTo>
                    <a:pt x="353" y="2551"/>
                  </a:lnTo>
                  <a:lnTo>
                    <a:pt x="293" y="2329"/>
                  </a:lnTo>
                  <a:lnTo>
                    <a:pt x="238" y="2105"/>
                  </a:lnTo>
                  <a:lnTo>
                    <a:pt x="189" y="1878"/>
                  </a:lnTo>
                  <a:lnTo>
                    <a:pt x="146" y="1650"/>
                  </a:lnTo>
                  <a:lnTo>
                    <a:pt x="107" y="1420"/>
                  </a:lnTo>
                  <a:lnTo>
                    <a:pt x="74" y="1187"/>
                  </a:lnTo>
                  <a:lnTo>
                    <a:pt x="48" y="953"/>
                  </a:lnTo>
                  <a:lnTo>
                    <a:pt x="27" y="717"/>
                  </a:lnTo>
                  <a:lnTo>
                    <a:pt x="11" y="480"/>
                  </a:lnTo>
                  <a:lnTo>
                    <a:pt x="3" y="240"/>
                  </a:lnTo>
                  <a:lnTo>
                    <a:pt x="0" y="0"/>
                  </a:lnTo>
                  <a:lnTo>
                    <a:pt x="2796" y="0"/>
                  </a:lnTo>
                  <a:lnTo>
                    <a:pt x="2798" y="168"/>
                  </a:lnTo>
                  <a:lnTo>
                    <a:pt x="2804" y="336"/>
                  </a:lnTo>
                  <a:lnTo>
                    <a:pt x="2814" y="502"/>
                  </a:lnTo>
                  <a:lnTo>
                    <a:pt x="2829" y="667"/>
                  </a:lnTo>
                  <a:lnTo>
                    <a:pt x="2848" y="831"/>
                  </a:lnTo>
                  <a:lnTo>
                    <a:pt x="2871" y="993"/>
                  </a:lnTo>
                  <a:lnTo>
                    <a:pt x="2897" y="1155"/>
                  </a:lnTo>
                  <a:lnTo>
                    <a:pt x="2929" y="1314"/>
                  </a:lnTo>
                  <a:lnTo>
                    <a:pt x="2962" y="1473"/>
                  </a:lnTo>
                  <a:lnTo>
                    <a:pt x="3001" y="1631"/>
                  </a:lnTo>
                  <a:lnTo>
                    <a:pt x="3043" y="1786"/>
                  </a:lnTo>
                  <a:lnTo>
                    <a:pt x="3090" y="1940"/>
                  </a:lnTo>
                  <a:lnTo>
                    <a:pt x="3139" y="2092"/>
                  </a:lnTo>
                  <a:lnTo>
                    <a:pt x="3191" y="2243"/>
                  </a:lnTo>
                  <a:lnTo>
                    <a:pt x="3248" y="2392"/>
                  </a:lnTo>
                  <a:lnTo>
                    <a:pt x="3308" y="2539"/>
                  </a:lnTo>
                  <a:lnTo>
                    <a:pt x="3372" y="2685"/>
                  </a:lnTo>
                  <a:lnTo>
                    <a:pt x="3439" y="2829"/>
                  </a:lnTo>
                  <a:lnTo>
                    <a:pt x="3510" y="2970"/>
                  </a:lnTo>
                  <a:lnTo>
                    <a:pt x="3584" y="3110"/>
                  </a:lnTo>
                  <a:lnTo>
                    <a:pt x="3661" y="3248"/>
                  </a:lnTo>
                  <a:lnTo>
                    <a:pt x="3740" y="3383"/>
                  </a:lnTo>
                  <a:lnTo>
                    <a:pt x="3824" y="3516"/>
                  </a:lnTo>
                  <a:lnTo>
                    <a:pt x="3910" y="3647"/>
                  </a:lnTo>
                  <a:lnTo>
                    <a:pt x="3999" y="3776"/>
                  </a:lnTo>
                  <a:lnTo>
                    <a:pt x="4092" y="3904"/>
                  </a:lnTo>
                  <a:lnTo>
                    <a:pt x="4187" y="4027"/>
                  </a:lnTo>
                  <a:lnTo>
                    <a:pt x="4286" y="4150"/>
                  </a:lnTo>
                  <a:lnTo>
                    <a:pt x="4387" y="4269"/>
                  </a:lnTo>
                  <a:lnTo>
                    <a:pt x="4491" y="4387"/>
                  </a:lnTo>
                  <a:lnTo>
                    <a:pt x="4598" y="4501"/>
                  </a:lnTo>
                  <a:lnTo>
                    <a:pt x="4707" y="4613"/>
                  </a:lnTo>
                  <a:lnTo>
                    <a:pt x="2730" y="6590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40"/>
            <p:cNvSpPr>
              <a:spLocks/>
            </p:cNvSpPr>
            <p:nvPr/>
          </p:nvSpPr>
          <p:spPr bwMode="auto">
            <a:xfrm>
              <a:off x="6350" y="1779588"/>
              <a:ext cx="1246187" cy="1744662"/>
            </a:xfrm>
            <a:custGeom>
              <a:avLst/>
              <a:gdLst>
                <a:gd name="T0" fmla="*/ 0 w 4707"/>
                <a:gd name="T1" fmla="*/ 6590 h 6590"/>
                <a:gd name="T2" fmla="*/ 0 w 4707"/>
                <a:gd name="T3" fmla="*/ 6574 h 6590"/>
                <a:gd name="T4" fmla="*/ 13 w 4707"/>
                <a:gd name="T5" fmla="*/ 6095 h 6590"/>
                <a:gd name="T6" fmla="*/ 50 w 4707"/>
                <a:gd name="T7" fmla="*/ 5623 h 6590"/>
                <a:gd name="T8" fmla="*/ 109 w 4707"/>
                <a:gd name="T9" fmla="*/ 5159 h 6590"/>
                <a:gd name="T10" fmla="*/ 191 w 4707"/>
                <a:gd name="T11" fmla="*/ 4700 h 6590"/>
                <a:gd name="T12" fmla="*/ 296 w 4707"/>
                <a:gd name="T13" fmla="*/ 4251 h 6590"/>
                <a:gd name="T14" fmla="*/ 422 w 4707"/>
                <a:gd name="T15" fmla="*/ 3809 h 6590"/>
                <a:gd name="T16" fmla="*/ 568 w 4707"/>
                <a:gd name="T17" fmla="*/ 3377 h 6590"/>
                <a:gd name="T18" fmla="*/ 735 w 4707"/>
                <a:gd name="T19" fmla="*/ 2956 h 6590"/>
                <a:gd name="T20" fmla="*/ 922 w 4707"/>
                <a:gd name="T21" fmla="*/ 2544 h 6590"/>
                <a:gd name="T22" fmla="*/ 1127 w 4707"/>
                <a:gd name="T23" fmla="*/ 2143 h 6590"/>
                <a:gd name="T24" fmla="*/ 1351 w 4707"/>
                <a:gd name="T25" fmla="*/ 1754 h 6590"/>
                <a:gd name="T26" fmla="*/ 1594 w 4707"/>
                <a:gd name="T27" fmla="*/ 1377 h 6590"/>
                <a:gd name="T28" fmla="*/ 1853 w 4707"/>
                <a:gd name="T29" fmla="*/ 1012 h 6590"/>
                <a:gd name="T30" fmla="*/ 2130 w 4707"/>
                <a:gd name="T31" fmla="*/ 661 h 6590"/>
                <a:gd name="T32" fmla="*/ 2422 w 4707"/>
                <a:gd name="T33" fmla="*/ 324 h 6590"/>
                <a:gd name="T34" fmla="*/ 2730 w 4707"/>
                <a:gd name="T35" fmla="*/ 0 h 6590"/>
                <a:gd name="T36" fmla="*/ 4598 w 4707"/>
                <a:gd name="T37" fmla="*/ 2089 h 6590"/>
                <a:gd name="T38" fmla="*/ 4388 w 4707"/>
                <a:gd name="T39" fmla="*/ 2320 h 6590"/>
                <a:gd name="T40" fmla="*/ 4189 w 4707"/>
                <a:gd name="T41" fmla="*/ 2560 h 6590"/>
                <a:gd name="T42" fmla="*/ 4001 w 4707"/>
                <a:gd name="T43" fmla="*/ 2811 h 6590"/>
                <a:gd name="T44" fmla="*/ 3826 w 4707"/>
                <a:gd name="T45" fmla="*/ 3070 h 6590"/>
                <a:gd name="T46" fmla="*/ 3663 w 4707"/>
                <a:gd name="T47" fmla="*/ 3339 h 6590"/>
                <a:gd name="T48" fmla="*/ 3512 w 4707"/>
                <a:gd name="T49" fmla="*/ 3616 h 6590"/>
                <a:gd name="T50" fmla="*/ 3375 w 4707"/>
                <a:gd name="T51" fmla="*/ 3899 h 6590"/>
                <a:gd name="T52" fmla="*/ 3251 w 4707"/>
                <a:gd name="T53" fmla="*/ 4191 h 6590"/>
                <a:gd name="T54" fmla="*/ 3141 w 4707"/>
                <a:gd name="T55" fmla="*/ 4490 h 6590"/>
                <a:gd name="T56" fmla="*/ 3045 w 4707"/>
                <a:gd name="T57" fmla="*/ 4796 h 6590"/>
                <a:gd name="T58" fmla="*/ 2965 w 4707"/>
                <a:gd name="T59" fmla="*/ 5107 h 6590"/>
                <a:gd name="T60" fmla="*/ 2899 w 4707"/>
                <a:gd name="T61" fmla="*/ 5425 h 6590"/>
                <a:gd name="T62" fmla="*/ 2849 w 4707"/>
                <a:gd name="T63" fmla="*/ 5747 h 6590"/>
                <a:gd name="T64" fmla="*/ 2815 w 4707"/>
                <a:gd name="T65" fmla="*/ 6075 h 6590"/>
                <a:gd name="T66" fmla="*/ 2798 w 4707"/>
                <a:gd name="T67" fmla="*/ 6408 h 6590"/>
                <a:gd name="T68" fmla="*/ 2796 w 4707"/>
                <a:gd name="T69" fmla="*/ 6583 h 6590"/>
                <a:gd name="T70" fmla="*/ 2796 w 4707"/>
                <a:gd name="T71" fmla="*/ 6590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07" h="6590">
                  <a:moveTo>
                    <a:pt x="0" y="6590"/>
                  </a:moveTo>
                  <a:lnTo>
                    <a:pt x="0" y="6590"/>
                  </a:lnTo>
                  <a:lnTo>
                    <a:pt x="0" y="6582"/>
                  </a:lnTo>
                  <a:lnTo>
                    <a:pt x="0" y="6574"/>
                  </a:lnTo>
                  <a:lnTo>
                    <a:pt x="3" y="6334"/>
                  </a:lnTo>
                  <a:lnTo>
                    <a:pt x="13" y="6095"/>
                  </a:lnTo>
                  <a:lnTo>
                    <a:pt x="28" y="5859"/>
                  </a:lnTo>
                  <a:lnTo>
                    <a:pt x="50" y="5623"/>
                  </a:lnTo>
                  <a:lnTo>
                    <a:pt x="77" y="5390"/>
                  </a:lnTo>
                  <a:lnTo>
                    <a:pt x="109" y="5159"/>
                  </a:lnTo>
                  <a:lnTo>
                    <a:pt x="148" y="4929"/>
                  </a:lnTo>
                  <a:lnTo>
                    <a:pt x="191" y="4700"/>
                  </a:lnTo>
                  <a:lnTo>
                    <a:pt x="241" y="4475"/>
                  </a:lnTo>
                  <a:lnTo>
                    <a:pt x="296" y="4251"/>
                  </a:lnTo>
                  <a:lnTo>
                    <a:pt x="356" y="4029"/>
                  </a:lnTo>
                  <a:lnTo>
                    <a:pt x="422" y="3809"/>
                  </a:lnTo>
                  <a:lnTo>
                    <a:pt x="492" y="3592"/>
                  </a:lnTo>
                  <a:lnTo>
                    <a:pt x="568" y="3377"/>
                  </a:lnTo>
                  <a:lnTo>
                    <a:pt x="650" y="3165"/>
                  </a:lnTo>
                  <a:lnTo>
                    <a:pt x="735" y="2956"/>
                  </a:lnTo>
                  <a:lnTo>
                    <a:pt x="826" y="2748"/>
                  </a:lnTo>
                  <a:lnTo>
                    <a:pt x="922" y="2544"/>
                  </a:lnTo>
                  <a:lnTo>
                    <a:pt x="1022" y="2342"/>
                  </a:lnTo>
                  <a:lnTo>
                    <a:pt x="1127" y="2143"/>
                  </a:lnTo>
                  <a:lnTo>
                    <a:pt x="1237" y="1946"/>
                  </a:lnTo>
                  <a:lnTo>
                    <a:pt x="1351" y="1754"/>
                  </a:lnTo>
                  <a:lnTo>
                    <a:pt x="1471" y="1563"/>
                  </a:lnTo>
                  <a:lnTo>
                    <a:pt x="1594" y="1377"/>
                  </a:lnTo>
                  <a:lnTo>
                    <a:pt x="1722" y="1192"/>
                  </a:lnTo>
                  <a:lnTo>
                    <a:pt x="1853" y="1012"/>
                  </a:lnTo>
                  <a:lnTo>
                    <a:pt x="1989" y="835"/>
                  </a:lnTo>
                  <a:lnTo>
                    <a:pt x="2130" y="661"/>
                  </a:lnTo>
                  <a:lnTo>
                    <a:pt x="2274" y="490"/>
                  </a:lnTo>
                  <a:lnTo>
                    <a:pt x="2422" y="324"/>
                  </a:lnTo>
                  <a:lnTo>
                    <a:pt x="2574" y="160"/>
                  </a:lnTo>
                  <a:lnTo>
                    <a:pt x="2730" y="0"/>
                  </a:lnTo>
                  <a:lnTo>
                    <a:pt x="4707" y="1977"/>
                  </a:lnTo>
                  <a:lnTo>
                    <a:pt x="4598" y="2089"/>
                  </a:lnTo>
                  <a:lnTo>
                    <a:pt x="4492" y="2203"/>
                  </a:lnTo>
                  <a:lnTo>
                    <a:pt x="4388" y="2320"/>
                  </a:lnTo>
                  <a:lnTo>
                    <a:pt x="4287" y="2439"/>
                  </a:lnTo>
                  <a:lnTo>
                    <a:pt x="4189" y="2560"/>
                  </a:lnTo>
                  <a:lnTo>
                    <a:pt x="4094" y="2685"/>
                  </a:lnTo>
                  <a:lnTo>
                    <a:pt x="4001" y="2811"/>
                  </a:lnTo>
                  <a:lnTo>
                    <a:pt x="3912" y="2940"/>
                  </a:lnTo>
                  <a:lnTo>
                    <a:pt x="3826" y="3070"/>
                  </a:lnTo>
                  <a:lnTo>
                    <a:pt x="3742" y="3203"/>
                  </a:lnTo>
                  <a:lnTo>
                    <a:pt x="3663" y="3339"/>
                  </a:lnTo>
                  <a:lnTo>
                    <a:pt x="3586" y="3477"/>
                  </a:lnTo>
                  <a:lnTo>
                    <a:pt x="3512" y="3616"/>
                  </a:lnTo>
                  <a:lnTo>
                    <a:pt x="3442" y="3757"/>
                  </a:lnTo>
                  <a:lnTo>
                    <a:pt x="3375" y="3899"/>
                  </a:lnTo>
                  <a:lnTo>
                    <a:pt x="3312" y="4045"/>
                  </a:lnTo>
                  <a:lnTo>
                    <a:pt x="3251" y="4191"/>
                  </a:lnTo>
                  <a:lnTo>
                    <a:pt x="3195" y="4340"/>
                  </a:lnTo>
                  <a:lnTo>
                    <a:pt x="3141" y="4490"/>
                  </a:lnTo>
                  <a:lnTo>
                    <a:pt x="3092" y="4642"/>
                  </a:lnTo>
                  <a:lnTo>
                    <a:pt x="3045" y="4796"/>
                  </a:lnTo>
                  <a:lnTo>
                    <a:pt x="3003" y="4951"/>
                  </a:lnTo>
                  <a:lnTo>
                    <a:pt x="2965" y="5107"/>
                  </a:lnTo>
                  <a:lnTo>
                    <a:pt x="2931" y="5265"/>
                  </a:lnTo>
                  <a:lnTo>
                    <a:pt x="2899" y="5425"/>
                  </a:lnTo>
                  <a:lnTo>
                    <a:pt x="2873" y="5586"/>
                  </a:lnTo>
                  <a:lnTo>
                    <a:pt x="2849" y="5747"/>
                  </a:lnTo>
                  <a:lnTo>
                    <a:pt x="2831" y="5911"/>
                  </a:lnTo>
                  <a:lnTo>
                    <a:pt x="2815" y="6075"/>
                  </a:lnTo>
                  <a:lnTo>
                    <a:pt x="2805" y="6241"/>
                  </a:lnTo>
                  <a:lnTo>
                    <a:pt x="2798" y="6408"/>
                  </a:lnTo>
                  <a:lnTo>
                    <a:pt x="2796" y="6576"/>
                  </a:lnTo>
                  <a:lnTo>
                    <a:pt x="2796" y="6583"/>
                  </a:lnTo>
                  <a:lnTo>
                    <a:pt x="2796" y="6590"/>
                  </a:lnTo>
                  <a:lnTo>
                    <a:pt x="2796" y="6590"/>
                  </a:lnTo>
                  <a:lnTo>
                    <a:pt x="0" y="6590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41"/>
            <p:cNvSpPr>
              <a:spLocks/>
            </p:cNvSpPr>
            <p:nvPr/>
          </p:nvSpPr>
          <p:spPr bwMode="auto">
            <a:xfrm>
              <a:off x="728663" y="1057275"/>
              <a:ext cx="1744662" cy="1246187"/>
            </a:xfrm>
            <a:custGeom>
              <a:avLst/>
              <a:gdLst>
                <a:gd name="T0" fmla="*/ 8 w 6590"/>
                <a:gd name="T1" fmla="*/ 2722 h 4707"/>
                <a:gd name="T2" fmla="*/ 332 w 6590"/>
                <a:gd name="T3" fmla="*/ 2414 h 4707"/>
                <a:gd name="T4" fmla="*/ 669 w 6590"/>
                <a:gd name="T5" fmla="*/ 2122 h 4707"/>
                <a:gd name="T6" fmla="*/ 1022 w 6590"/>
                <a:gd name="T7" fmla="*/ 1846 h 4707"/>
                <a:gd name="T8" fmla="*/ 1386 w 6590"/>
                <a:gd name="T9" fmla="*/ 1587 h 4707"/>
                <a:gd name="T10" fmla="*/ 1764 w 6590"/>
                <a:gd name="T11" fmla="*/ 1346 h 4707"/>
                <a:gd name="T12" fmla="*/ 2154 w 6590"/>
                <a:gd name="T13" fmla="*/ 1122 h 4707"/>
                <a:gd name="T14" fmla="*/ 2556 w 6590"/>
                <a:gd name="T15" fmla="*/ 916 h 4707"/>
                <a:gd name="T16" fmla="*/ 2968 w 6590"/>
                <a:gd name="T17" fmla="*/ 730 h 4707"/>
                <a:gd name="T18" fmla="*/ 3390 w 6590"/>
                <a:gd name="T19" fmla="*/ 564 h 4707"/>
                <a:gd name="T20" fmla="*/ 3823 w 6590"/>
                <a:gd name="T21" fmla="*/ 418 h 4707"/>
                <a:gd name="T22" fmla="*/ 4265 w 6590"/>
                <a:gd name="T23" fmla="*/ 293 h 4707"/>
                <a:gd name="T24" fmla="*/ 4715 w 6590"/>
                <a:gd name="T25" fmla="*/ 189 h 4707"/>
                <a:gd name="T26" fmla="*/ 5173 w 6590"/>
                <a:gd name="T27" fmla="*/ 107 h 4707"/>
                <a:gd name="T28" fmla="*/ 5639 w 6590"/>
                <a:gd name="T29" fmla="*/ 48 h 4707"/>
                <a:gd name="T30" fmla="*/ 6111 w 6590"/>
                <a:gd name="T31" fmla="*/ 11 h 4707"/>
                <a:gd name="T32" fmla="*/ 6590 w 6590"/>
                <a:gd name="T33" fmla="*/ 0 h 4707"/>
                <a:gd name="T34" fmla="*/ 6422 w 6590"/>
                <a:gd name="T35" fmla="*/ 2798 h 4707"/>
                <a:gd name="T36" fmla="*/ 6089 w 6590"/>
                <a:gd name="T37" fmla="*/ 2814 h 4707"/>
                <a:gd name="T38" fmla="*/ 5761 w 6590"/>
                <a:gd name="T39" fmla="*/ 2848 h 4707"/>
                <a:gd name="T40" fmla="*/ 5438 w 6590"/>
                <a:gd name="T41" fmla="*/ 2897 h 4707"/>
                <a:gd name="T42" fmla="*/ 5119 w 6590"/>
                <a:gd name="T43" fmla="*/ 2962 h 4707"/>
                <a:gd name="T44" fmla="*/ 4807 w 6590"/>
                <a:gd name="T45" fmla="*/ 3042 h 4707"/>
                <a:gd name="T46" fmla="*/ 4502 w 6590"/>
                <a:gd name="T47" fmla="*/ 3138 h 4707"/>
                <a:gd name="T48" fmla="*/ 4203 w 6590"/>
                <a:gd name="T49" fmla="*/ 3246 h 4707"/>
                <a:gd name="T50" fmla="*/ 3910 w 6590"/>
                <a:gd name="T51" fmla="*/ 3370 h 4707"/>
                <a:gd name="T52" fmla="*/ 3625 w 6590"/>
                <a:gd name="T53" fmla="*/ 3506 h 4707"/>
                <a:gd name="T54" fmla="*/ 3348 w 6590"/>
                <a:gd name="T55" fmla="*/ 3657 h 4707"/>
                <a:gd name="T56" fmla="*/ 3080 w 6590"/>
                <a:gd name="T57" fmla="*/ 3819 h 4707"/>
                <a:gd name="T58" fmla="*/ 2819 w 6590"/>
                <a:gd name="T59" fmla="*/ 3996 h 4707"/>
                <a:gd name="T60" fmla="*/ 2568 w 6590"/>
                <a:gd name="T61" fmla="*/ 4182 h 4707"/>
                <a:gd name="T62" fmla="*/ 2328 w 6590"/>
                <a:gd name="T63" fmla="*/ 4381 h 4707"/>
                <a:gd name="T64" fmla="*/ 2096 w 6590"/>
                <a:gd name="T65" fmla="*/ 4591 h 4707"/>
                <a:gd name="T66" fmla="*/ 1977 w 6590"/>
                <a:gd name="T67" fmla="*/ 4707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90" h="4707">
                  <a:moveTo>
                    <a:pt x="0" y="2730"/>
                  </a:moveTo>
                  <a:lnTo>
                    <a:pt x="8" y="2722"/>
                  </a:lnTo>
                  <a:lnTo>
                    <a:pt x="168" y="2566"/>
                  </a:lnTo>
                  <a:lnTo>
                    <a:pt x="332" y="2414"/>
                  </a:lnTo>
                  <a:lnTo>
                    <a:pt x="499" y="2266"/>
                  </a:lnTo>
                  <a:lnTo>
                    <a:pt x="669" y="2122"/>
                  </a:lnTo>
                  <a:lnTo>
                    <a:pt x="844" y="1982"/>
                  </a:lnTo>
                  <a:lnTo>
                    <a:pt x="1022" y="1846"/>
                  </a:lnTo>
                  <a:lnTo>
                    <a:pt x="1203" y="1715"/>
                  </a:lnTo>
                  <a:lnTo>
                    <a:pt x="1386" y="1587"/>
                  </a:lnTo>
                  <a:lnTo>
                    <a:pt x="1574" y="1464"/>
                  </a:lnTo>
                  <a:lnTo>
                    <a:pt x="1764" y="1346"/>
                  </a:lnTo>
                  <a:lnTo>
                    <a:pt x="1958" y="1231"/>
                  </a:lnTo>
                  <a:lnTo>
                    <a:pt x="2154" y="1122"/>
                  </a:lnTo>
                  <a:lnTo>
                    <a:pt x="2354" y="1016"/>
                  </a:lnTo>
                  <a:lnTo>
                    <a:pt x="2556" y="916"/>
                  </a:lnTo>
                  <a:lnTo>
                    <a:pt x="2760" y="820"/>
                  </a:lnTo>
                  <a:lnTo>
                    <a:pt x="2968" y="730"/>
                  </a:lnTo>
                  <a:lnTo>
                    <a:pt x="3178" y="644"/>
                  </a:lnTo>
                  <a:lnTo>
                    <a:pt x="3390" y="564"/>
                  </a:lnTo>
                  <a:lnTo>
                    <a:pt x="3605" y="488"/>
                  </a:lnTo>
                  <a:lnTo>
                    <a:pt x="3823" y="418"/>
                  </a:lnTo>
                  <a:lnTo>
                    <a:pt x="4043" y="352"/>
                  </a:lnTo>
                  <a:lnTo>
                    <a:pt x="4265" y="293"/>
                  </a:lnTo>
                  <a:lnTo>
                    <a:pt x="4489" y="238"/>
                  </a:lnTo>
                  <a:lnTo>
                    <a:pt x="4715" y="189"/>
                  </a:lnTo>
                  <a:lnTo>
                    <a:pt x="4943" y="144"/>
                  </a:lnTo>
                  <a:lnTo>
                    <a:pt x="5173" y="107"/>
                  </a:lnTo>
                  <a:lnTo>
                    <a:pt x="5405" y="74"/>
                  </a:lnTo>
                  <a:lnTo>
                    <a:pt x="5639" y="48"/>
                  </a:lnTo>
                  <a:lnTo>
                    <a:pt x="5874" y="27"/>
                  </a:lnTo>
                  <a:lnTo>
                    <a:pt x="6111" y="11"/>
                  </a:lnTo>
                  <a:lnTo>
                    <a:pt x="6350" y="3"/>
                  </a:lnTo>
                  <a:lnTo>
                    <a:pt x="6590" y="0"/>
                  </a:lnTo>
                  <a:lnTo>
                    <a:pt x="6590" y="2796"/>
                  </a:lnTo>
                  <a:lnTo>
                    <a:pt x="6422" y="2798"/>
                  </a:lnTo>
                  <a:lnTo>
                    <a:pt x="6255" y="2804"/>
                  </a:lnTo>
                  <a:lnTo>
                    <a:pt x="6089" y="2814"/>
                  </a:lnTo>
                  <a:lnTo>
                    <a:pt x="5925" y="2829"/>
                  </a:lnTo>
                  <a:lnTo>
                    <a:pt x="5761" y="2848"/>
                  </a:lnTo>
                  <a:lnTo>
                    <a:pt x="5599" y="2870"/>
                  </a:lnTo>
                  <a:lnTo>
                    <a:pt x="5438" y="2897"/>
                  </a:lnTo>
                  <a:lnTo>
                    <a:pt x="5278" y="2927"/>
                  </a:lnTo>
                  <a:lnTo>
                    <a:pt x="5119" y="2962"/>
                  </a:lnTo>
                  <a:lnTo>
                    <a:pt x="4963" y="3000"/>
                  </a:lnTo>
                  <a:lnTo>
                    <a:pt x="4807" y="3042"/>
                  </a:lnTo>
                  <a:lnTo>
                    <a:pt x="4653" y="3089"/>
                  </a:lnTo>
                  <a:lnTo>
                    <a:pt x="4502" y="3138"/>
                  </a:lnTo>
                  <a:lnTo>
                    <a:pt x="4351" y="3190"/>
                  </a:lnTo>
                  <a:lnTo>
                    <a:pt x="4203" y="3246"/>
                  </a:lnTo>
                  <a:lnTo>
                    <a:pt x="4056" y="3307"/>
                  </a:lnTo>
                  <a:lnTo>
                    <a:pt x="3910" y="3370"/>
                  </a:lnTo>
                  <a:lnTo>
                    <a:pt x="3767" y="3436"/>
                  </a:lnTo>
                  <a:lnTo>
                    <a:pt x="3625" y="3506"/>
                  </a:lnTo>
                  <a:lnTo>
                    <a:pt x="3486" y="3580"/>
                  </a:lnTo>
                  <a:lnTo>
                    <a:pt x="3348" y="3657"/>
                  </a:lnTo>
                  <a:lnTo>
                    <a:pt x="3213" y="3736"/>
                  </a:lnTo>
                  <a:lnTo>
                    <a:pt x="3080" y="3819"/>
                  </a:lnTo>
                  <a:lnTo>
                    <a:pt x="2949" y="3906"/>
                  </a:lnTo>
                  <a:lnTo>
                    <a:pt x="2819" y="3996"/>
                  </a:lnTo>
                  <a:lnTo>
                    <a:pt x="2693" y="4088"/>
                  </a:lnTo>
                  <a:lnTo>
                    <a:pt x="2568" y="4182"/>
                  </a:lnTo>
                  <a:lnTo>
                    <a:pt x="2447" y="4280"/>
                  </a:lnTo>
                  <a:lnTo>
                    <a:pt x="2328" y="4381"/>
                  </a:lnTo>
                  <a:lnTo>
                    <a:pt x="2210" y="4485"/>
                  </a:lnTo>
                  <a:lnTo>
                    <a:pt x="2096" y="4591"/>
                  </a:lnTo>
                  <a:lnTo>
                    <a:pt x="1984" y="4700"/>
                  </a:lnTo>
                  <a:lnTo>
                    <a:pt x="1977" y="4707"/>
                  </a:lnTo>
                  <a:lnTo>
                    <a:pt x="0" y="2730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组合 14"/>
          <p:cNvGrpSpPr/>
          <p:nvPr/>
        </p:nvGrpSpPr>
        <p:grpSpPr>
          <a:xfrm>
            <a:off x="1914914" y="1995643"/>
            <a:ext cx="3041171" cy="3041171"/>
            <a:chOff x="869950" y="1920875"/>
            <a:chExt cx="3205162" cy="3205162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2473325" y="1920875"/>
              <a:ext cx="1387475" cy="1109662"/>
            </a:xfrm>
            <a:custGeom>
              <a:avLst/>
              <a:gdLst>
                <a:gd name="T0" fmla="*/ 7 w 5247"/>
                <a:gd name="T1" fmla="*/ 0 h 4195"/>
                <a:gd name="T2" fmla="*/ 223 w 5247"/>
                <a:gd name="T3" fmla="*/ 5 h 4195"/>
                <a:gd name="T4" fmla="*/ 635 w 5247"/>
                <a:gd name="T5" fmla="*/ 34 h 4195"/>
                <a:gd name="T6" fmla="*/ 1039 w 5247"/>
                <a:gd name="T7" fmla="*/ 89 h 4195"/>
                <a:gd name="T8" fmla="*/ 1434 w 5247"/>
                <a:gd name="T9" fmla="*/ 172 h 4195"/>
                <a:gd name="T10" fmla="*/ 1819 w 5247"/>
                <a:gd name="T11" fmla="*/ 279 h 4195"/>
                <a:gd name="T12" fmla="*/ 2193 w 5247"/>
                <a:gd name="T13" fmla="*/ 410 h 4195"/>
                <a:gd name="T14" fmla="*/ 2557 w 5247"/>
                <a:gd name="T15" fmla="*/ 565 h 4195"/>
                <a:gd name="T16" fmla="*/ 2907 w 5247"/>
                <a:gd name="T17" fmla="*/ 743 h 4195"/>
                <a:gd name="T18" fmla="*/ 3243 w 5247"/>
                <a:gd name="T19" fmla="*/ 941 h 4195"/>
                <a:gd name="T20" fmla="*/ 3566 w 5247"/>
                <a:gd name="T21" fmla="*/ 1162 h 4195"/>
                <a:gd name="T22" fmla="*/ 3873 w 5247"/>
                <a:gd name="T23" fmla="*/ 1401 h 4195"/>
                <a:gd name="T24" fmla="*/ 4164 w 5247"/>
                <a:gd name="T25" fmla="*/ 1659 h 4195"/>
                <a:gd name="T26" fmla="*/ 4437 w 5247"/>
                <a:gd name="T27" fmla="*/ 1935 h 4195"/>
                <a:gd name="T28" fmla="*/ 4693 w 5247"/>
                <a:gd name="T29" fmla="*/ 2229 h 4195"/>
                <a:gd name="T30" fmla="*/ 4930 w 5247"/>
                <a:gd name="T31" fmla="*/ 2537 h 4195"/>
                <a:gd name="T32" fmla="*/ 5147 w 5247"/>
                <a:gd name="T33" fmla="*/ 2862 h 4195"/>
                <a:gd name="T34" fmla="*/ 3229 w 5247"/>
                <a:gd name="T35" fmla="*/ 4195 h 4195"/>
                <a:gd name="T36" fmla="*/ 3102 w 5247"/>
                <a:gd name="T37" fmla="*/ 3990 h 4195"/>
                <a:gd name="T38" fmla="*/ 2963 w 5247"/>
                <a:gd name="T39" fmla="*/ 3795 h 4195"/>
                <a:gd name="T40" fmla="*/ 2811 w 5247"/>
                <a:gd name="T41" fmla="*/ 3611 h 4195"/>
                <a:gd name="T42" fmla="*/ 2649 w 5247"/>
                <a:gd name="T43" fmla="*/ 3436 h 4195"/>
                <a:gd name="T44" fmla="*/ 2475 w 5247"/>
                <a:gd name="T45" fmla="*/ 3271 h 4195"/>
                <a:gd name="T46" fmla="*/ 2292 w 5247"/>
                <a:gd name="T47" fmla="*/ 3118 h 4195"/>
                <a:gd name="T48" fmla="*/ 2098 w 5247"/>
                <a:gd name="T49" fmla="*/ 2977 h 4195"/>
                <a:gd name="T50" fmla="*/ 1895 w 5247"/>
                <a:gd name="T51" fmla="*/ 2848 h 4195"/>
                <a:gd name="T52" fmla="*/ 1683 w 5247"/>
                <a:gd name="T53" fmla="*/ 2732 h 4195"/>
                <a:gd name="T54" fmla="*/ 1464 w 5247"/>
                <a:gd name="T55" fmla="*/ 2629 h 4195"/>
                <a:gd name="T56" fmla="*/ 1237 w 5247"/>
                <a:gd name="T57" fmla="*/ 2542 h 4195"/>
                <a:gd name="T58" fmla="*/ 1004 w 5247"/>
                <a:gd name="T59" fmla="*/ 2468 h 4195"/>
                <a:gd name="T60" fmla="*/ 765 w 5247"/>
                <a:gd name="T61" fmla="*/ 2410 h 4195"/>
                <a:gd name="T62" fmla="*/ 518 w 5247"/>
                <a:gd name="T63" fmla="*/ 2367 h 4195"/>
                <a:gd name="T64" fmla="*/ 267 w 5247"/>
                <a:gd name="T65" fmla="*/ 2341 h 4195"/>
                <a:gd name="T66" fmla="*/ 12 w 5247"/>
                <a:gd name="T67" fmla="*/ 2330 h 4195"/>
                <a:gd name="T68" fmla="*/ 0 w 5247"/>
                <a:gd name="T69" fmla="*/ 0 h 4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47" h="4195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23" y="5"/>
                  </a:lnTo>
                  <a:lnTo>
                    <a:pt x="430" y="15"/>
                  </a:lnTo>
                  <a:lnTo>
                    <a:pt x="635" y="34"/>
                  </a:lnTo>
                  <a:lnTo>
                    <a:pt x="838" y="59"/>
                  </a:lnTo>
                  <a:lnTo>
                    <a:pt x="1039" y="89"/>
                  </a:lnTo>
                  <a:lnTo>
                    <a:pt x="1237" y="128"/>
                  </a:lnTo>
                  <a:lnTo>
                    <a:pt x="1434" y="172"/>
                  </a:lnTo>
                  <a:lnTo>
                    <a:pt x="1627" y="222"/>
                  </a:lnTo>
                  <a:lnTo>
                    <a:pt x="1819" y="279"/>
                  </a:lnTo>
                  <a:lnTo>
                    <a:pt x="2008" y="341"/>
                  </a:lnTo>
                  <a:lnTo>
                    <a:pt x="2193" y="410"/>
                  </a:lnTo>
                  <a:lnTo>
                    <a:pt x="2377" y="485"/>
                  </a:lnTo>
                  <a:lnTo>
                    <a:pt x="2557" y="565"/>
                  </a:lnTo>
                  <a:lnTo>
                    <a:pt x="2733" y="652"/>
                  </a:lnTo>
                  <a:lnTo>
                    <a:pt x="2907" y="743"/>
                  </a:lnTo>
                  <a:lnTo>
                    <a:pt x="3077" y="840"/>
                  </a:lnTo>
                  <a:lnTo>
                    <a:pt x="3243" y="941"/>
                  </a:lnTo>
                  <a:lnTo>
                    <a:pt x="3406" y="1049"/>
                  </a:lnTo>
                  <a:lnTo>
                    <a:pt x="3566" y="1162"/>
                  </a:lnTo>
                  <a:lnTo>
                    <a:pt x="3722" y="1279"/>
                  </a:lnTo>
                  <a:lnTo>
                    <a:pt x="3873" y="1401"/>
                  </a:lnTo>
                  <a:lnTo>
                    <a:pt x="4020" y="1527"/>
                  </a:lnTo>
                  <a:lnTo>
                    <a:pt x="4164" y="1659"/>
                  </a:lnTo>
                  <a:lnTo>
                    <a:pt x="4303" y="1795"/>
                  </a:lnTo>
                  <a:lnTo>
                    <a:pt x="4437" y="1935"/>
                  </a:lnTo>
                  <a:lnTo>
                    <a:pt x="4568" y="2079"/>
                  </a:lnTo>
                  <a:lnTo>
                    <a:pt x="4693" y="2229"/>
                  </a:lnTo>
                  <a:lnTo>
                    <a:pt x="4814" y="2381"/>
                  </a:lnTo>
                  <a:lnTo>
                    <a:pt x="4930" y="2537"/>
                  </a:lnTo>
                  <a:lnTo>
                    <a:pt x="5041" y="2698"/>
                  </a:lnTo>
                  <a:lnTo>
                    <a:pt x="5147" y="2862"/>
                  </a:lnTo>
                  <a:lnTo>
                    <a:pt x="5247" y="3030"/>
                  </a:lnTo>
                  <a:lnTo>
                    <a:pt x="3229" y="4195"/>
                  </a:lnTo>
                  <a:lnTo>
                    <a:pt x="3167" y="4092"/>
                  </a:lnTo>
                  <a:lnTo>
                    <a:pt x="3102" y="3990"/>
                  </a:lnTo>
                  <a:lnTo>
                    <a:pt x="3034" y="3892"/>
                  </a:lnTo>
                  <a:lnTo>
                    <a:pt x="2963" y="3795"/>
                  </a:lnTo>
                  <a:lnTo>
                    <a:pt x="2888" y="3702"/>
                  </a:lnTo>
                  <a:lnTo>
                    <a:pt x="2811" y="3611"/>
                  </a:lnTo>
                  <a:lnTo>
                    <a:pt x="2732" y="3522"/>
                  </a:lnTo>
                  <a:lnTo>
                    <a:pt x="2649" y="3436"/>
                  </a:lnTo>
                  <a:lnTo>
                    <a:pt x="2562" y="3352"/>
                  </a:lnTo>
                  <a:lnTo>
                    <a:pt x="2475" y="3271"/>
                  </a:lnTo>
                  <a:lnTo>
                    <a:pt x="2384" y="3193"/>
                  </a:lnTo>
                  <a:lnTo>
                    <a:pt x="2292" y="3118"/>
                  </a:lnTo>
                  <a:lnTo>
                    <a:pt x="2196" y="3046"/>
                  </a:lnTo>
                  <a:lnTo>
                    <a:pt x="2098" y="2977"/>
                  </a:lnTo>
                  <a:lnTo>
                    <a:pt x="1997" y="2911"/>
                  </a:lnTo>
                  <a:lnTo>
                    <a:pt x="1895" y="2848"/>
                  </a:lnTo>
                  <a:lnTo>
                    <a:pt x="1791" y="2788"/>
                  </a:lnTo>
                  <a:lnTo>
                    <a:pt x="1683" y="2732"/>
                  </a:lnTo>
                  <a:lnTo>
                    <a:pt x="1575" y="2679"/>
                  </a:lnTo>
                  <a:lnTo>
                    <a:pt x="1464" y="2629"/>
                  </a:lnTo>
                  <a:lnTo>
                    <a:pt x="1352" y="2584"/>
                  </a:lnTo>
                  <a:lnTo>
                    <a:pt x="1237" y="2542"/>
                  </a:lnTo>
                  <a:lnTo>
                    <a:pt x="1122" y="2503"/>
                  </a:lnTo>
                  <a:lnTo>
                    <a:pt x="1004" y="2468"/>
                  </a:lnTo>
                  <a:lnTo>
                    <a:pt x="885" y="2437"/>
                  </a:lnTo>
                  <a:lnTo>
                    <a:pt x="765" y="2410"/>
                  </a:lnTo>
                  <a:lnTo>
                    <a:pt x="642" y="2386"/>
                  </a:lnTo>
                  <a:lnTo>
                    <a:pt x="518" y="2367"/>
                  </a:lnTo>
                  <a:lnTo>
                    <a:pt x="393" y="2351"/>
                  </a:lnTo>
                  <a:lnTo>
                    <a:pt x="267" y="2341"/>
                  </a:lnTo>
                  <a:lnTo>
                    <a:pt x="140" y="2334"/>
                  </a:lnTo>
                  <a:lnTo>
                    <a:pt x="12" y="2330"/>
                  </a:lnTo>
                  <a:lnTo>
                    <a:pt x="0" y="23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3327400" y="2722563"/>
              <a:ext cx="747712" cy="1601787"/>
            </a:xfrm>
            <a:custGeom>
              <a:avLst/>
              <a:gdLst>
                <a:gd name="T0" fmla="*/ 2067 w 2830"/>
                <a:gd name="T1" fmla="*/ 86 h 6058"/>
                <a:gd name="T2" fmla="*/ 2202 w 2830"/>
                <a:gd name="T3" fmla="*/ 343 h 6058"/>
                <a:gd name="T4" fmla="*/ 2325 w 2830"/>
                <a:gd name="T5" fmla="*/ 606 h 6058"/>
                <a:gd name="T6" fmla="*/ 2435 w 2830"/>
                <a:gd name="T7" fmla="*/ 876 h 6058"/>
                <a:gd name="T8" fmla="*/ 2533 w 2830"/>
                <a:gd name="T9" fmla="*/ 1153 h 6058"/>
                <a:gd name="T10" fmla="*/ 2617 w 2830"/>
                <a:gd name="T11" fmla="*/ 1436 h 6058"/>
                <a:gd name="T12" fmla="*/ 2688 w 2830"/>
                <a:gd name="T13" fmla="*/ 1724 h 6058"/>
                <a:gd name="T14" fmla="*/ 2746 w 2830"/>
                <a:gd name="T15" fmla="*/ 2018 h 6058"/>
                <a:gd name="T16" fmla="*/ 2788 w 2830"/>
                <a:gd name="T17" fmla="*/ 2316 h 6058"/>
                <a:gd name="T18" fmla="*/ 2816 w 2830"/>
                <a:gd name="T19" fmla="*/ 2619 h 6058"/>
                <a:gd name="T20" fmla="*/ 2829 w 2830"/>
                <a:gd name="T21" fmla="*/ 2926 h 6058"/>
                <a:gd name="T22" fmla="*/ 2826 w 2830"/>
                <a:gd name="T23" fmla="*/ 3234 h 6058"/>
                <a:gd name="T24" fmla="*/ 2807 w 2830"/>
                <a:gd name="T25" fmla="*/ 3540 h 6058"/>
                <a:gd name="T26" fmla="*/ 2775 w 2830"/>
                <a:gd name="T27" fmla="*/ 3841 h 6058"/>
                <a:gd name="T28" fmla="*/ 2728 w 2830"/>
                <a:gd name="T29" fmla="*/ 4139 h 6058"/>
                <a:gd name="T30" fmla="*/ 2666 w 2830"/>
                <a:gd name="T31" fmla="*/ 4430 h 6058"/>
                <a:gd name="T32" fmla="*/ 2590 w 2830"/>
                <a:gd name="T33" fmla="*/ 4717 h 6058"/>
                <a:gd name="T34" fmla="*/ 2502 w 2830"/>
                <a:gd name="T35" fmla="*/ 4997 h 6058"/>
                <a:gd name="T36" fmla="*/ 2400 w 2830"/>
                <a:gd name="T37" fmla="*/ 5273 h 6058"/>
                <a:gd name="T38" fmla="*/ 2286 w 2830"/>
                <a:gd name="T39" fmla="*/ 5540 h 6058"/>
                <a:gd name="T40" fmla="*/ 2158 w 2830"/>
                <a:gd name="T41" fmla="*/ 5802 h 6058"/>
                <a:gd name="T42" fmla="*/ 2020 w 2830"/>
                <a:gd name="T43" fmla="*/ 6056 h 6058"/>
                <a:gd name="T44" fmla="*/ 1 w 2830"/>
                <a:gd name="T45" fmla="*/ 4890 h 6058"/>
                <a:gd name="T46" fmla="*/ 88 w 2830"/>
                <a:gd name="T47" fmla="*/ 4735 h 6058"/>
                <a:gd name="T48" fmla="*/ 165 w 2830"/>
                <a:gd name="T49" fmla="*/ 4573 h 6058"/>
                <a:gd name="T50" fmla="*/ 236 w 2830"/>
                <a:gd name="T51" fmla="*/ 4409 h 6058"/>
                <a:gd name="T52" fmla="*/ 298 w 2830"/>
                <a:gd name="T53" fmla="*/ 4240 h 6058"/>
                <a:gd name="T54" fmla="*/ 353 w 2830"/>
                <a:gd name="T55" fmla="*/ 4067 h 6058"/>
                <a:gd name="T56" fmla="*/ 399 w 2830"/>
                <a:gd name="T57" fmla="*/ 3891 h 6058"/>
                <a:gd name="T58" fmla="*/ 437 w 2830"/>
                <a:gd name="T59" fmla="*/ 3711 h 6058"/>
                <a:gd name="T60" fmla="*/ 466 w 2830"/>
                <a:gd name="T61" fmla="*/ 3529 h 6058"/>
                <a:gd name="T62" fmla="*/ 486 w 2830"/>
                <a:gd name="T63" fmla="*/ 3343 h 6058"/>
                <a:gd name="T64" fmla="*/ 497 w 2830"/>
                <a:gd name="T65" fmla="*/ 3155 h 6058"/>
                <a:gd name="T66" fmla="*/ 498 w 2830"/>
                <a:gd name="T67" fmla="*/ 2966 h 6058"/>
                <a:gd name="T68" fmla="*/ 490 w 2830"/>
                <a:gd name="T69" fmla="*/ 2777 h 6058"/>
                <a:gd name="T70" fmla="*/ 474 w 2830"/>
                <a:gd name="T71" fmla="*/ 2590 h 6058"/>
                <a:gd name="T72" fmla="*/ 447 w 2830"/>
                <a:gd name="T73" fmla="*/ 2407 h 6058"/>
                <a:gd name="T74" fmla="*/ 412 w 2830"/>
                <a:gd name="T75" fmla="*/ 2227 h 6058"/>
                <a:gd name="T76" fmla="*/ 369 w 2830"/>
                <a:gd name="T77" fmla="*/ 2050 h 6058"/>
                <a:gd name="T78" fmla="*/ 317 w 2830"/>
                <a:gd name="T79" fmla="*/ 1876 h 6058"/>
                <a:gd name="T80" fmla="*/ 257 w 2830"/>
                <a:gd name="T81" fmla="*/ 1705 h 6058"/>
                <a:gd name="T82" fmla="*/ 189 w 2830"/>
                <a:gd name="T83" fmla="*/ 1539 h 6058"/>
                <a:gd name="T84" fmla="*/ 114 w 2830"/>
                <a:gd name="T85" fmla="*/ 1377 h 6058"/>
                <a:gd name="T86" fmla="*/ 31 w 2830"/>
                <a:gd name="T87" fmla="*/ 1220 h 6058"/>
                <a:gd name="T88" fmla="*/ 2018 w 2830"/>
                <a:gd name="T89" fmla="*/ 0 h 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30" h="6058">
                  <a:moveTo>
                    <a:pt x="2018" y="0"/>
                  </a:moveTo>
                  <a:lnTo>
                    <a:pt x="2020" y="2"/>
                  </a:lnTo>
                  <a:lnTo>
                    <a:pt x="2067" y="86"/>
                  </a:lnTo>
                  <a:lnTo>
                    <a:pt x="2113" y="170"/>
                  </a:lnTo>
                  <a:lnTo>
                    <a:pt x="2158" y="256"/>
                  </a:lnTo>
                  <a:lnTo>
                    <a:pt x="2202" y="343"/>
                  </a:lnTo>
                  <a:lnTo>
                    <a:pt x="2245" y="429"/>
                  </a:lnTo>
                  <a:lnTo>
                    <a:pt x="2286" y="517"/>
                  </a:lnTo>
                  <a:lnTo>
                    <a:pt x="2325" y="606"/>
                  </a:lnTo>
                  <a:lnTo>
                    <a:pt x="2363" y="695"/>
                  </a:lnTo>
                  <a:lnTo>
                    <a:pt x="2400" y="785"/>
                  </a:lnTo>
                  <a:lnTo>
                    <a:pt x="2435" y="876"/>
                  </a:lnTo>
                  <a:lnTo>
                    <a:pt x="2469" y="969"/>
                  </a:lnTo>
                  <a:lnTo>
                    <a:pt x="2502" y="1061"/>
                  </a:lnTo>
                  <a:lnTo>
                    <a:pt x="2533" y="1153"/>
                  </a:lnTo>
                  <a:lnTo>
                    <a:pt x="2562" y="1246"/>
                  </a:lnTo>
                  <a:lnTo>
                    <a:pt x="2590" y="1341"/>
                  </a:lnTo>
                  <a:lnTo>
                    <a:pt x="2617" y="1436"/>
                  </a:lnTo>
                  <a:lnTo>
                    <a:pt x="2643" y="1531"/>
                  </a:lnTo>
                  <a:lnTo>
                    <a:pt x="2666" y="1627"/>
                  </a:lnTo>
                  <a:lnTo>
                    <a:pt x="2688" y="1724"/>
                  </a:lnTo>
                  <a:lnTo>
                    <a:pt x="2708" y="1822"/>
                  </a:lnTo>
                  <a:lnTo>
                    <a:pt x="2728" y="1919"/>
                  </a:lnTo>
                  <a:lnTo>
                    <a:pt x="2746" y="2018"/>
                  </a:lnTo>
                  <a:lnTo>
                    <a:pt x="2761" y="2116"/>
                  </a:lnTo>
                  <a:lnTo>
                    <a:pt x="2775" y="2217"/>
                  </a:lnTo>
                  <a:lnTo>
                    <a:pt x="2788" y="2316"/>
                  </a:lnTo>
                  <a:lnTo>
                    <a:pt x="2798" y="2416"/>
                  </a:lnTo>
                  <a:lnTo>
                    <a:pt x="2807" y="2518"/>
                  </a:lnTo>
                  <a:lnTo>
                    <a:pt x="2816" y="2619"/>
                  </a:lnTo>
                  <a:lnTo>
                    <a:pt x="2822" y="2721"/>
                  </a:lnTo>
                  <a:lnTo>
                    <a:pt x="2826" y="2824"/>
                  </a:lnTo>
                  <a:lnTo>
                    <a:pt x="2829" y="2926"/>
                  </a:lnTo>
                  <a:lnTo>
                    <a:pt x="2830" y="3029"/>
                  </a:lnTo>
                  <a:lnTo>
                    <a:pt x="2829" y="3132"/>
                  </a:lnTo>
                  <a:lnTo>
                    <a:pt x="2826" y="3234"/>
                  </a:lnTo>
                  <a:lnTo>
                    <a:pt x="2822" y="3337"/>
                  </a:lnTo>
                  <a:lnTo>
                    <a:pt x="2816" y="3439"/>
                  </a:lnTo>
                  <a:lnTo>
                    <a:pt x="2807" y="3540"/>
                  </a:lnTo>
                  <a:lnTo>
                    <a:pt x="2798" y="3642"/>
                  </a:lnTo>
                  <a:lnTo>
                    <a:pt x="2788" y="3742"/>
                  </a:lnTo>
                  <a:lnTo>
                    <a:pt x="2775" y="3841"/>
                  </a:lnTo>
                  <a:lnTo>
                    <a:pt x="2761" y="3941"/>
                  </a:lnTo>
                  <a:lnTo>
                    <a:pt x="2746" y="4040"/>
                  </a:lnTo>
                  <a:lnTo>
                    <a:pt x="2728" y="4139"/>
                  </a:lnTo>
                  <a:lnTo>
                    <a:pt x="2708" y="4236"/>
                  </a:lnTo>
                  <a:lnTo>
                    <a:pt x="2688" y="4334"/>
                  </a:lnTo>
                  <a:lnTo>
                    <a:pt x="2666" y="4430"/>
                  </a:lnTo>
                  <a:lnTo>
                    <a:pt x="2643" y="4527"/>
                  </a:lnTo>
                  <a:lnTo>
                    <a:pt x="2617" y="4622"/>
                  </a:lnTo>
                  <a:lnTo>
                    <a:pt x="2590" y="4717"/>
                  </a:lnTo>
                  <a:lnTo>
                    <a:pt x="2562" y="4812"/>
                  </a:lnTo>
                  <a:lnTo>
                    <a:pt x="2533" y="4905"/>
                  </a:lnTo>
                  <a:lnTo>
                    <a:pt x="2502" y="4997"/>
                  </a:lnTo>
                  <a:lnTo>
                    <a:pt x="2469" y="5089"/>
                  </a:lnTo>
                  <a:lnTo>
                    <a:pt x="2435" y="5182"/>
                  </a:lnTo>
                  <a:lnTo>
                    <a:pt x="2400" y="5273"/>
                  </a:lnTo>
                  <a:lnTo>
                    <a:pt x="2363" y="5363"/>
                  </a:lnTo>
                  <a:lnTo>
                    <a:pt x="2325" y="5451"/>
                  </a:lnTo>
                  <a:lnTo>
                    <a:pt x="2286" y="5540"/>
                  </a:lnTo>
                  <a:lnTo>
                    <a:pt x="2245" y="5629"/>
                  </a:lnTo>
                  <a:lnTo>
                    <a:pt x="2202" y="5715"/>
                  </a:lnTo>
                  <a:lnTo>
                    <a:pt x="2158" y="5802"/>
                  </a:lnTo>
                  <a:lnTo>
                    <a:pt x="2113" y="5888"/>
                  </a:lnTo>
                  <a:lnTo>
                    <a:pt x="2067" y="5972"/>
                  </a:lnTo>
                  <a:lnTo>
                    <a:pt x="2020" y="6056"/>
                  </a:lnTo>
                  <a:lnTo>
                    <a:pt x="2018" y="6058"/>
                  </a:lnTo>
                  <a:lnTo>
                    <a:pt x="0" y="4893"/>
                  </a:lnTo>
                  <a:lnTo>
                    <a:pt x="1" y="4890"/>
                  </a:lnTo>
                  <a:lnTo>
                    <a:pt x="31" y="4838"/>
                  </a:lnTo>
                  <a:lnTo>
                    <a:pt x="59" y="4787"/>
                  </a:lnTo>
                  <a:lnTo>
                    <a:pt x="88" y="4735"/>
                  </a:lnTo>
                  <a:lnTo>
                    <a:pt x="114" y="4681"/>
                  </a:lnTo>
                  <a:lnTo>
                    <a:pt x="140" y="4627"/>
                  </a:lnTo>
                  <a:lnTo>
                    <a:pt x="165" y="4573"/>
                  </a:lnTo>
                  <a:lnTo>
                    <a:pt x="189" y="4519"/>
                  </a:lnTo>
                  <a:lnTo>
                    <a:pt x="212" y="4464"/>
                  </a:lnTo>
                  <a:lnTo>
                    <a:pt x="236" y="4409"/>
                  </a:lnTo>
                  <a:lnTo>
                    <a:pt x="257" y="4353"/>
                  </a:lnTo>
                  <a:lnTo>
                    <a:pt x="278" y="4296"/>
                  </a:lnTo>
                  <a:lnTo>
                    <a:pt x="298" y="4240"/>
                  </a:lnTo>
                  <a:lnTo>
                    <a:pt x="317" y="4182"/>
                  </a:lnTo>
                  <a:lnTo>
                    <a:pt x="335" y="4125"/>
                  </a:lnTo>
                  <a:lnTo>
                    <a:pt x="353" y="4067"/>
                  </a:lnTo>
                  <a:lnTo>
                    <a:pt x="369" y="4008"/>
                  </a:lnTo>
                  <a:lnTo>
                    <a:pt x="384" y="3950"/>
                  </a:lnTo>
                  <a:lnTo>
                    <a:pt x="399" y="3891"/>
                  </a:lnTo>
                  <a:lnTo>
                    <a:pt x="412" y="3831"/>
                  </a:lnTo>
                  <a:lnTo>
                    <a:pt x="425" y="3771"/>
                  </a:lnTo>
                  <a:lnTo>
                    <a:pt x="437" y="3711"/>
                  </a:lnTo>
                  <a:lnTo>
                    <a:pt x="447" y="3651"/>
                  </a:lnTo>
                  <a:lnTo>
                    <a:pt x="458" y="3589"/>
                  </a:lnTo>
                  <a:lnTo>
                    <a:pt x="466" y="3529"/>
                  </a:lnTo>
                  <a:lnTo>
                    <a:pt x="474" y="3467"/>
                  </a:lnTo>
                  <a:lnTo>
                    <a:pt x="481" y="3405"/>
                  </a:lnTo>
                  <a:lnTo>
                    <a:pt x="486" y="3343"/>
                  </a:lnTo>
                  <a:lnTo>
                    <a:pt x="490" y="3281"/>
                  </a:lnTo>
                  <a:lnTo>
                    <a:pt x="495" y="3218"/>
                  </a:lnTo>
                  <a:lnTo>
                    <a:pt x="497" y="3155"/>
                  </a:lnTo>
                  <a:lnTo>
                    <a:pt x="498" y="3092"/>
                  </a:lnTo>
                  <a:lnTo>
                    <a:pt x="500" y="3029"/>
                  </a:lnTo>
                  <a:lnTo>
                    <a:pt x="498" y="2966"/>
                  </a:lnTo>
                  <a:lnTo>
                    <a:pt x="497" y="2902"/>
                  </a:lnTo>
                  <a:lnTo>
                    <a:pt x="495" y="2840"/>
                  </a:lnTo>
                  <a:lnTo>
                    <a:pt x="490" y="2777"/>
                  </a:lnTo>
                  <a:lnTo>
                    <a:pt x="486" y="2715"/>
                  </a:lnTo>
                  <a:lnTo>
                    <a:pt x="481" y="2652"/>
                  </a:lnTo>
                  <a:lnTo>
                    <a:pt x="474" y="2590"/>
                  </a:lnTo>
                  <a:lnTo>
                    <a:pt x="466" y="2529"/>
                  </a:lnTo>
                  <a:lnTo>
                    <a:pt x="458" y="2467"/>
                  </a:lnTo>
                  <a:lnTo>
                    <a:pt x="447" y="2407"/>
                  </a:lnTo>
                  <a:lnTo>
                    <a:pt x="437" y="2347"/>
                  </a:lnTo>
                  <a:lnTo>
                    <a:pt x="425" y="2287"/>
                  </a:lnTo>
                  <a:lnTo>
                    <a:pt x="412" y="2227"/>
                  </a:lnTo>
                  <a:lnTo>
                    <a:pt x="399" y="2167"/>
                  </a:lnTo>
                  <a:lnTo>
                    <a:pt x="384" y="2108"/>
                  </a:lnTo>
                  <a:lnTo>
                    <a:pt x="369" y="2050"/>
                  </a:lnTo>
                  <a:lnTo>
                    <a:pt x="353" y="1991"/>
                  </a:lnTo>
                  <a:lnTo>
                    <a:pt x="335" y="1933"/>
                  </a:lnTo>
                  <a:lnTo>
                    <a:pt x="317" y="1876"/>
                  </a:lnTo>
                  <a:lnTo>
                    <a:pt x="298" y="1818"/>
                  </a:lnTo>
                  <a:lnTo>
                    <a:pt x="278" y="1761"/>
                  </a:lnTo>
                  <a:lnTo>
                    <a:pt x="257" y="1705"/>
                  </a:lnTo>
                  <a:lnTo>
                    <a:pt x="236" y="1649"/>
                  </a:lnTo>
                  <a:lnTo>
                    <a:pt x="212" y="1594"/>
                  </a:lnTo>
                  <a:lnTo>
                    <a:pt x="189" y="1539"/>
                  </a:lnTo>
                  <a:lnTo>
                    <a:pt x="165" y="1485"/>
                  </a:lnTo>
                  <a:lnTo>
                    <a:pt x="140" y="1431"/>
                  </a:lnTo>
                  <a:lnTo>
                    <a:pt x="114" y="1377"/>
                  </a:lnTo>
                  <a:lnTo>
                    <a:pt x="88" y="1323"/>
                  </a:lnTo>
                  <a:lnTo>
                    <a:pt x="59" y="1271"/>
                  </a:lnTo>
                  <a:lnTo>
                    <a:pt x="31" y="1220"/>
                  </a:lnTo>
                  <a:lnTo>
                    <a:pt x="1" y="1168"/>
                  </a:lnTo>
                  <a:lnTo>
                    <a:pt x="0" y="1165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2473325" y="4016375"/>
              <a:ext cx="1387475" cy="1109662"/>
            </a:xfrm>
            <a:custGeom>
              <a:avLst/>
              <a:gdLst>
                <a:gd name="T0" fmla="*/ 5146 w 5247"/>
                <a:gd name="T1" fmla="*/ 1333 h 4194"/>
                <a:gd name="T2" fmla="*/ 4929 w 5247"/>
                <a:gd name="T3" fmla="*/ 1658 h 4194"/>
                <a:gd name="T4" fmla="*/ 4692 w 5247"/>
                <a:gd name="T5" fmla="*/ 1967 h 4194"/>
                <a:gd name="T6" fmla="*/ 4436 w 5247"/>
                <a:gd name="T7" fmla="*/ 2262 h 4194"/>
                <a:gd name="T8" fmla="*/ 4162 w 5247"/>
                <a:gd name="T9" fmla="*/ 2537 h 4194"/>
                <a:gd name="T10" fmla="*/ 3871 w 5247"/>
                <a:gd name="T11" fmla="*/ 2796 h 4194"/>
                <a:gd name="T12" fmla="*/ 3563 w 5247"/>
                <a:gd name="T13" fmla="*/ 3035 h 4194"/>
                <a:gd name="T14" fmla="*/ 3241 w 5247"/>
                <a:gd name="T15" fmla="*/ 3255 h 4194"/>
                <a:gd name="T16" fmla="*/ 2903 w 5247"/>
                <a:gd name="T17" fmla="*/ 3455 h 4194"/>
                <a:gd name="T18" fmla="*/ 2552 w 5247"/>
                <a:gd name="T19" fmla="*/ 3632 h 4194"/>
                <a:gd name="T20" fmla="*/ 2189 w 5247"/>
                <a:gd name="T21" fmla="*/ 3786 h 4194"/>
                <a:gd name="T22" fmla="*/ 1813 w 5247"/>
                <a:gd name="T23" fmla="*/ 3918 h 4194"/>
                <a:gd name="T24" fmla="*/ 1428 w 5247"/>
                <a:gd name="T25" fmla="*/ 4024 h 4194"/>
                <a:gd name="T26" fmla="*/ 1032 w 5247"/>
                <a:gd name="T27" fmla="*/ 4106 h 4194"/>
                <a:gd name="T28" fmla="*/ 627 w 5247"/>
                <a:gd name="T29" fmla="*/ 4162 h 4194"/>
                <a:gd name="T30" fmla="*/ 214 w 5247"/>
                <a:gd name="T31" fmla="*/ 4190 h 4194"/>
                <a:gd name="T32" fmla="*/ 0 w 5247"/>
                <a:gd name="T33" fmla="*/ 4194 h 4194"/>
                <a:gd name="T34" fmla="*/ 7 w 5247"/>
                <a:gd name="T35" fmla="*/ 1863 h 4194"/>
                <a:gd name="T36" fmla="*/ 263 w 5247"/>
                <a:gd name="T37" fmla="*/ 1855 h 4194"/>
                <a:gd name="T38" fmla="*/ 514 w 5247"/>
                <a:gd name="T39" fmla="*/ 1828 h 4194"/>
                <a:gd name="T40" fmla="*/ 760 w 5247"/>
                <a:gd name="T41" fmla="*/ 1786 h 4194"/>
                <a:gd name="T42" fmla="*/ 1000 w 5247"/>
                <a:gd name="T43" fmla="*/ 1728 h 4194"/>
                <a:gd name="T44" fmla="*/ 1234 w 5247"/>
                <a:gd name="T45" fmla="*/ 1654 h 4194"/>
                <a:gd name="T46" fmla="*/ 1462 w 5247"/>
                <a:gd name="T47" fmla="*/ 1567 h 4194"/>
                <a:gd name="T48" fmla="*/ 1681 w 5247"/>
                <a:gd name="T49" fmla="*/ 1464 h 4194"/>
                <a:gd name="T50" fmla="*/ 1892 w 5247"/>
                <a:gd name="T51" fmla="*/ 1349 h 4194"/>
                <a:gd name="T52" fmla="*/ 2095 w 5247"/>
                <a:gd name="T53" fmla="*/ 1219 h 4194"/>
                <a:gd name="T54" fmla="*/ 2289 w 5247"/>
                <a:gd name="T55" fmla="*/ 1078 h 4194"/>
                <a:gd name="T56" fmla="*/ 2474 w 5247"/>
                <a:gd name="T57" fmla="*/ 925 h 4194"/>
                <a:gd name="T58" fmla="*/ 2648 w 5247"/>
                <a:gd name="T59" fmla="*/ 760 h 4194"/>
                <a:gd name="T60" fmla="*/ 2811 w 5247"/>
                <a:gd name="T61" fmla="*/ 585 h 4194"/>
                <a:gd name="T62" fmla="*/ 2962 w 5247"/>
                <a:gd name="T63" fmla="*/ 400 h 4194"/>
                <a:gd name="T64" fmla="*/ 3102 w 5247"/>
                <a:gd name="T65" fmla="*/ 205 h 4194"/>
                <a:gd name="T66" fmla="*/ 3229 w 5247"/>
                <a:gd name="T67" fmla="*/ 0 h 4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47" h="4194">
                  <a:moveTo>
                    <a:pt x="5247" y="1165"/>
                  </a:moveTo>
                  <a:lnTo>
                    <a:pt x="5146" y="1333"/>
                  </a:lnTo>
                  <a:lnTo>
                    <a:pt x="5041" y="1497"/>
                  </a:lnTo>
                  <a:lnTo>
                    <a:pt x="4929" y="1658"/>
                  </a:lnTo>
                  <a:lnTo>
                    <a:pt x="4813" y="1814"/>
                  </a:lnTo>
                  <a:lnTo>
                    <a:pt x="4692" y="1967"/>
                  </a:lnTo>
                  <a:lnTo>
                    <a:pt x="4567" y="2117"/>
                  </a:lnTo>
                  <a:lnTo>
                    <a:pt x="4436" y="2262"/>
                  </a:lnTo>
                  <a:lnTo>
                    <a:pt x="4302" y="2402"/>
                  </a:lnTo>
                  <a:lnTo>
                    <a:pt x="4162" y="2537"/>
                  </a:lnTo>
                  <a:lnTo>
                    <a:pt x="4018" y="2669"/>
                  </a:lnTo>
                  <a:lnTo>
                    <a:pt x="3871" y="2796"/>
                  </a:lnTo>
                  <a:lnTo>
                    <a:pt x="3719" y="2918"/>
                  </a:lnTo>
                  <a:lnTo>
                    <a:pt x="3563" y="3035"/>
                  </a:lnTo>
                  <a:lnTo>
                    <a:pt x="3404" y="3148"/>
                  </a:lnTo>
                  <a:lnTo>
                    <a:pt x="3241" y="3255"/>
                  </a:lnTo>
                  <a:lnTo>
                    <a:pt x="3074" y="3358"/>
                  </a:lnTo>
                  <a:lnTo>
                    <a:pt x="2903" y="3455"/>
                  </a:lnTo>
                  <a:lnTo>
                    <a:pt x="2729" y="3546"/>
                  </a:lnTo>
                  <a:lnTo>
                    <a:pt x="2552" y="3632"/>
                  </a:lnTo>
                  <a:lnTo>
                    <a:pt x="2372" y="3711"/>
                  </a:lnTo>
                  <a:lnTo>
                    <a:pt x="2189" y="3786"/>
                  </a:lnTo>
                  <a:lnTo>
                    <a:pt x="2002" y="3855"/>
                  </a:lnTo>
                  <a:lnTo>
                    <a:pt x="1813" y="3918"/>
                  </a:lnTo>
                  <a:lnTo>
                    <a:pt x="1621" y="3974"/>
                  </a:lnTo>
                  <a:lnTo>
                    <a:pt x="1428" y="4024"/>
                  </a:lnTo>
                  <a:lnTo>
                    <a:pt x="1230" y="4069"/>
                  </a:lnTo>
                  <a:lnTo>
                    <a:pt x="1032" y="4106"/>
                  </a:lnTo>
                  <a:lnTo>
                    <a:pt x="830" y="4137"/>
                  </a:lnTo>
                  <a:lnTo>
                    <a:pt x="627" y="4162"/>
                  </a:lnTo>
                  <a:lnTo>
                    <a:pt x="421" y="4180"/>
                  </a:lnTo>
                  <a:lnTo>
                    <a:pt x="214" y="4190"/>
                  </a:lnTo>
                  <a:lnTo>
                    <a:pt x="5" y="4194"/>
                  </a:lnTo>
                  <a:lnTo>
                    <a:pt x="0" y="4194"/>
                  </a:lnTo>
                  <a:lnTo>
                    <a:pt x="0" y="1863"/>
                  </a:lnTo>
                  <a:lnTo>
                    <a:pt x="7" y="1863"/>
                  </a:lnTo>
                  <a:lnTo>
                    <a:pt x="135" y="1861"/>
                  </a:lnTo>
                  <a:lnTo>
                    <a:pt x="263" y="1855"/>
                  </a:lnTo>
                  <a:lnTo>
                    <a:pt x="389" y="1844"/>
                  </a:lnTo>
                  <a:lnTo>
                    <a:pt x="514" y="1828"/>
                  </a:lnTo>
                  <a:lnTo>
                    <a:pt x="637" y="1810"/>
                  </a:lnTo>
                  <a:lnTo>
                    <a:pt x="760" y="1786"/>
                  </a:lnTo>
                  <a:lnTo>
                    <a:pt x="881" y="1760"/>
                  </a:lnTo>
                  <a:lnTo>
                    <a:pt x="1000" y="1728"/>
                  </a:lnTo>
                  <a:lnTo>
                    <a:pt x="1118" y="1693"/>
                  </a:lnTo>
                  <a:lnTo>
                    <a:pt x="1234" y="1654"/>
                  </a:lnTo>
                  <a:lnTo>
                    <a:pt x="1348" y="1612"/>
                  </a:lnTo>
                  <a:lnTo>
                    <a:pt x="1462" y="1567"/>
                  </a:lnTo>
                  <a:lnTo>
                    <a:pt x="1572" y="1517"/>
                  </a:lnTo>
                  <a:lnTo>
                    <a:pt x="1681" y="1464"/>
                  </a:lnTo>
                  <a:lnTo>
                    <a:pt x="1788" y="1408"/>
                  </a:lnTo>
                  <a:lnTo>
                    <a:pt x="1892" y="1349"/>
                  </a:lnTo>
                  <a:lnTo>
                    <a:pt x="1995" y="1286"/>
                  </a:lnTo>
                  <a:lnTo>
                    <a:pt x="2095" y="1219"/>
                  </a:lnTo>
                  <a:lnTo>
                    <a:pt x="2193" y="1150"/>
                  </a:lnTo>
                  <a:lnTo>
                    <a:pt x="2289" y="1078"/>
                  </a:lnTo>
                  <a:lnTo>
                    <a:pt x="2383" y="1003"/>
                  </a:lnTo>
                  <a:lnTo>
                    <a:pt x="2474" y="925"/>
                  </a:lnTo>
                  <a:lnTo>
                    <a:pt x="2562" y="844"/>
                  </a:lnTo>
                  <a:lnTo>
                    <a:pt x="2648" y="760"/>
                  </a:lnTo>
                  <a:lnTo>
                    <a:pt x="2730" y="674"/>
                  </a:lnTo>
                  <a:lnTo>
                    <a:pt x="2811" y="585"/>
                  </a:lnTo>
                  <a:lnTo>
                    <a:pt x="2888" y="493"/>
                  </a:lnTo>
                  <a:lnTo>
                    <a:pt x="2962" y="400"/>
                  </a:lnTo>
                  <a:lnTo>
                    <a:pt x="3034" y="303"/>
                  </a:lnTo>
                  <a:lnTo>
                    <a:pt x="3102" y="205"/>
                  </a:lnTo>
                  <a:lnTo>
                    <a:pt x="3167" y="103"/>
                  </a:lnTo>
                  <a:lnTo>
                    <a:pt x="3229" y="0"/>
                  </a:lnTo>
                  <a:lnTo>
                    <a:pt x="5247" y="11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1084263" y="4016375"/>
              <a:ext cx="1389062" cy="1109662"/>
            </a:xfrm>
            <a:custGeom>
              <a:avLst/>
              <a:gdLst>
                <a:gd name="T0" fmla="*/ 5038 w 5247"/>
                <a:gd name="T1" fmla="*/ 4190 h 4194"/>
                <a:gd name="T2" fmla="*/ 4625 w 5247"/>
                <a:gd name="T3" fmla="*/ 4162 h 4194"/>
                <a:gd name="T4" fmla="*/ 4221 w 5247"/>
                <a:gd name="T5" fmla="*/ 4107 h 4194"/>
                <a:gd name="T6" fmla="*/ 3825 w 5247"/>
                <a:gd name="T7" fmla="*/ 4027 h 4194"/>
                <a:gd name="T8" fmla="*/ 3439 w 5247"/>
                <a:gd name="T9" fmla="*/ 3919 h 4194"/>
                <a:gd name="T10" fmla="*/ 3064 w 5247"/>
                <a:gd name="T11" fmla="*/ 3788 h 4194"/>
                <a:gd name="T12" fmla="*/ 2700 w 5247"/>
                <a:gd name="T13" fmla="*/ 3634 h 4194"/>
                <a:gd name="T14" fmla="*/ 2350 w 5247"/>
                <a:gd name="T15" fmla="*/ 3457 h 4194"/>
                <a:gd name="T16" fmla="*/ 2012 w 5247"/>
                <a:gd name="T17" fmla="*/ 3258 h 4194"/>
                <a:gd name="T18" fmla="*/ 1689 w 5247"/>
                <a:gd name="T19" fmla="*/ 3039 h 4194"/>
                <a:gd name="T20" fmla="*/ 1381 w 5247"/>
                <a:gd name="T21" fmla="*/ 2800 h 4194"/>
                <a:gd name="T22" fmla="*/ 1090 w 5247"/>
                <a:gd name="T23" fmla="*/ 2542 h 4194"/>
                <a:gd name="T24" fmla="*/ 816 w 5247"/>
                <a:gd name="T25" fmla="*/ 2266 h 4194"/>
                <a:gd name="T26" fmla="*/ 559 w 5247"/>
                <a:gd name="T27" fmla="*/ 1973 h 4194"/>
                <a:gd name="T28" fmla="*/ 322 w 5247"/>
                <a:gd name="T29" fmla="*/ 1664 h 4194"/>
                <a:gd name="T30" fmla="*/ 105 w 5247"/>
                <a:gd name="T31" fmla="*/ 1339 h 4194"/>
                <a:gd name="T32" fmla="*/ 0 w 5247"/>
                <a:gd name="T33" fmla="*/ 1165 h 4194"/>
                <a:gd name="T34" fmla="*/ 2022 w 5247"/>
                <a:gd name="T35" fmla="*/ 5 h 4194"/>
                <a:gd name="T36" fmla="*/ 2149 w 5247"/>
                <a:gd name="T37" fmla="*/ 209 h 4194"/>
                <a:gd name="T38" fmla="*/ 2289 w 5247"/>
                <a:gd name="T39" fmla="*/ 404 h 4194"/>
                <a:gd name="T40" fmla="*/ 2441 w 5247"/>
                <a:gd name="T41" fmla="*/ 590 h 4194"/>
                <a:gd name="T42" fmla="*/ 2604 w 5247"/>
                <a:gd name="T43" fmla="*/ 765 h 4194"/>
                <a:gd name="T44" fmla="*/ 2778 w 5247"/>
                <a:gd name="T45" fmla="*/ 928 h 4194"/>
                <a:gd name="T46" fmla="*/ 2962 w 5247"/>
                <a:gd name="T47" fmla="*/ 1081 h 4194"/>
                <a:gd name="T48" fmla="*/ 3156 w 5247"/>
                <a:gd name="T49" fmla="*/ 1223 h 4194"/>
                <a:gd name="T50" fmla="*/ 3359 w 5247"/>
                <a:gd name="T51" fmla="*/ 1351 h 4194"/>
                <a:gd name="T52" fmla="*/ 3572 w 5247"/>
                <a:gd name="T53" fmla="*/ 1467 h 4194"/>
                <a:gd name="T54" fmla="*/ 3791 w 5247"/>
                <a:gd name="T55" fmla="*/ 1569 h 4194"/>
                <a:gd name="T56" fmla="*/ 4019 w 5247"/>
                <a:gd name="T57" fmla="*/ 1657 h 4194"/>
                <a:gd name="T58" fmla="*/ 4252 w 5247"/>
                <a:gd name="T59" fmla="*/ 1730 h 4194"/>
                <a:gd name="T60" fmla="*/ 4493 w 5247"/>
                <a:gd name="T61" fmla="*/ 1788 h 4194"/>
                <a:gd name="T62" fmla="*/ 4739 w 5247"/>
                <a:gd name="T63" fmla="*/ 1830 h 4194"/>
                <a:gd name="T64" fmla="*/ 4991 w 5247"/>
                <a:gd name="T65" fmla="*/ 1855 h 4194"/>
                <a:gd name="T66" fmla="*/ 5247 w 5247"/>
                <a:gd name="T67" fmla="*/ 1863 h 4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47" h="4194">
                  <a:moveTo>
                    <a:pt x="5247" y="4194"/>
                  </a:moveTo>
                  <a:lnTo>
                    <a:pt x="5038" y="4190"/>
                  </a:lnTo>
                  <a:lnTo>
                    <a:pt x="4830" y="4180"/>
                  </a:lnTo>
                  <a:lnTo>
                    <a:pt x="4625" y="4162"/>
                  </a:lnTo>
                  <a:lnTo>
                    <a:pt x="4422" y="4139"/>
                  </a:lnTo>
                  <a:lnTo>
                    <a:pt x="4221" y="4107"/>
                  </a:lnTo>
                  <a:lnTo>
                    <a:pt x="4021" y="4070"/>
                  </a:lnTo>
                  <a:lnTo>
                    <a:pt x="3825" y="4027"/>
                  </a:lnTo>
                  <a:lnTo>
                    <a:pt x="3630" y="3976"/>
                  </a:lnTo>
                  <a:lnTo>
                    <a:pt x="3439" y="3919"/>
                  </a:lnTo>
                  <a:lnTo>
                    <a:pt x="3250" y="3857"/>
                  </a:lnTo>
                  <a:lnTo>
                    <a:pt x="3064" y="3788"/>
                  </a:lnTo>
                  <a:lnTo>
                    <a:pt x="2881" y="3714"/>
                  </a:lnTo>
                  <a:lnTo>
                    <a:pt x="2700" y="3634"/>
                  </a:lnTo>
                  <a:lnTo>
                    <a:pt x="2524" y="3548"/>
                  </a:lnTo>
                  <a:lnTo>
                    <a:pt x="2350" y="3457"/>
                  </a:lnTo>
                  <a:lnTo>
                    <a:pt x="2179" y="3360"/>
                  </a:lnTo>
                  <a:lnTo>
                    <a:pt x="2012" y="3258"/>
                  </a:lnTo>
                  <a:lnTo>
                    <a:pt x="1849" y="3151"/>
                  </a:lnTo>
                  <a:lnTo>
                    <a:pt x="1689" y="3039"/>
                  </a:lnTo>
                  <a:lnTo>
                    <a:pt x="1532" y="2922"/>
                  </a:lnTo>
                  <a:lnTo>
                    <a:pt x="1381" y="2800"/>
                  </a:lnTo>
                  <a:lnTo>
                    <a:pt x="1234" y="2674"/>
                  </a:lnTo>
                  <a:lnTo>
                    <a:pt x="1090" y="2542"/>
                  </a:lnTo>
                  <a:lnTo>
                    <a:pt x="950" y="2406"/>
                  </a:lnTo>
                  <a:lnTo>
                    <a:pt x="816" y="2266"/>
                  </a:lnTo>
                  <a:lnTo>
                    <a:pt x="685" y="2121"/>
                  </a:lnTo>
                  <a:lnTo>
                    <a:pt x="559" y="1973"/>
                  </a:lnTo>
                  <a:lnTo>
                    <a:pt x="437" y="1820"/>
                  </a:lnTo>
                  <a:lnTo>
                    <a:pt x="322" y="1664"/>
                  </a:lnTo>
                  <a:lnTo>
                    <a:pt x="211" y="1503"/>
                  </a:lnTo>
                  <a:lnTo>
                    <a:pt x="105" y="1339"/>
                  </a:lnTo>
                  <a:lnTo>
                    <a:pt x="3" y="1171"/>
                  </a:lnTo>
                  <a:lnTo>
                    <a:pt x="0" y="1165"/>
                  </a:lnTo>
                  <a:lnTo>
                    <a:pt x="2018" y="0"/>
                  </a:lnTo>
                  <a:lnTo>
                    <a:pt x="2022" y="5"/>
                  </a:lnTo>
                  <a:lnTo>
                    <a:pt x="2083" y="109"/>
                  </a:lnTo>
                  <a:lnTo>
                    <a:pt x="2149" y="209"/>
                  </a:lnTo>
                  <a:lnTo>
                    <a:pt x="2216" y="308"/>
                  </a:lnTo>
                  <a:lnTo>
                    <a:pt x="2289" y="404"/>
                  </a:lnTo>
                  <a:lnTo>
                    <a:pt x="2364" y="498"/>
                  </a:lnTo>
                  <a:lnTo>
                    <a:pt x="2441" y="590"/>
                  </a:lnTo>
                  <a:lnTo>
                    <a:pt x="2521" y="679"/>
                  </a:lnTo>
                  <a:lnTo>
                    <a:pt x="2604" y="765"/>
                  </a:lnTo>
                  <a:lnTo>
                    <a:pt x="2689" y="848"/>
                  </a:lnTo>
                  <a:lnTo>
                    <a:pt x="2778" y="928"/>
                  </a:lnTo>
                  <a:lnTo>
                    <a:pt x="2869" y="1007"/>
                  </a:lnTo>
                  <a:lnTo>
                    <a:pt x="2962" y="1081"/>
                  </a:lnTo>
                  <a:lnTo>
                    <a:pt x="3058" y="1154"/>
                  </a:lnTo>
                  <a:lnTo>
                    <a:pt x="3156" y="1223"/>
                  </a:lnTo>
                  <a:lnTo>
                    <a:pt x="3257" y="1289"/>
                  </a:lnTo>
                  <a:lnTo>
                    <a:pt x="3359" y="1351"/>
                  </a:lnTo>
                  <a:lnTo>
                    <a:pt x="3464" y="1410"/>
                  </a:lnTo>
                  <a:lnTo>
                    <a:pt x="3572" y="1467"/>
                  </a:lnTo>
                  <a:lnTo>
                    <a:pt x="3680" y="1520"/>
                  </a:lnTo>
                  <a:lnTo>
                    <a:pt x="3791" y="1569"/>
                  </a:lnTo>
                  <a:lnTo>
                    <a:pt x="3905" y="1615"/>
                  </a:lnTo>
                  <a:lnTo>
                    <a:pt x="4019" y="1657"/>
                  </a:lnTo>
                  <a:lnTo>
                    <a:pt x="4134" y="1695"/>
                  </a:lnTo>
                  <a:lnTo>
                    <a:pt x="4252" y="1730"/>
                  </a:lnTo>
                  <a:lnTo>
                    <a:pt x="4373" y="1761"/>
                  </a:lnTo>
                  <a:lnTo>
                    <a:pt x="4493" y="1788"/>
                  </a:lnTo>
                  <a:lnTo>
                    <a:pt x="4615" y="1811"/>
                  </a:lnTo>
                  <a:lnTo>
                    <a:pt x="4739" y="1830"/>
                  </a:lnTo>
                  <a:lnTo>
                    <a:pt x="4864" y="1845"/>
                  </a:lnTo>
                  <a:lnTo>
                    <a:pt x="4991" y="1855"/>
                  </a:lnTo>
                  <a:lnTo>
                    <a:pt x="5119" y="1862"/>
                  </a:lnTo>
                  <a:lnTo>
                    <a:pt x="5247" y="1863"/>
                  </a:lnTo>
                  <a:lnTo>
                    <a:pt x="5247" y="41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869950" y="2722563"/>
              <a:ext cx="747712" cy="1601787"/>
            </a:xfrm>
            <a:custGeom>
              <a:avLst/>
              <a:gdLst>
                <a:gd name="T0" fmla="*/ 718 w 2830"/>
                <a:gd name="T1" fmla="*/ 5889 h 6058"/>
                <a:gd name="T2" fmla="*/ 586 w 2830"/>
                <a:gd name="T3" fmla="*/ 5630 h 6058"/>
                <a:gd name="T4" fmla="*/ 467 w 2830"/>
                <a:gd name="T5" fmla="*/ 5364 h 6058"/>
                <a:gd name="T6" fmla="*/ 361 w 2830"/>
                <a:gd name="T7" fmla="*/ 5092 h 6058"/>
                <a:gd name="T8" fmla="*/ 268 w 2830"/>
                <a:gd name="T9" fmla="*/ 4813 h 6058"/>
                <a:gd name="T10" fmla="*/ 188 w 2830"/>
                <a:gd name="T11" fmla="*/ 4528 h 6058"/>
                <a:gd name="T12" fmla="*/ 122 w 2830"/>
                <a:gd name="T13" fmla="*/ 4237 h 6058"/>
                <a:gd name="T14" fmla="*/ 69 w 2830"/>
                <a:gd name="T15" fmla="*/ 3942 h 6058"/>
                <a:gd name="T16" fmla="*/ 32 w 2830"/>
                <a:gd name="T17" fmla="*/ 3642 h 6058"/>
                <a:gd name="T18" fmla="*/ 8 w 2830"/>
                <a:gd name="T19" fmla="*/ 3337 h 6058"/>
                <a:gd name="T20" fmla="*/ 0 w 2830"/>
                <a:gd name="T21" fmla="*/ 3029 h 6058"/>
                <a:gd name="T22" fmla="*/ 8 w 2830"/>
                <a:gd name="T23" fmla="*/ 2721 h 6058"/>
                <a:gd name="T24" fmla="*/ 32 w 2830"/>
                <a:gd name="T25" fmla="*/ 2416 h 6058"/>
                <a:gd name="T26" fmla="*/ 69 w 2830"/>
                <a:gd name="T27" fmla="*/ 2116 h 6058"/>
                <a:gd name="T28" fmla="*/ 122 w 2830"/>
                <a:gd name="T29" fmla="*/ 1821 h 6058"/>
                <a:gd name="T30" fmla="*/ 188 w 2830"/>
                <a:gd name="T31" fmla="*/ 1530 h 6058"/>
                <a:gd name="T32" fmla="*/ 268 w 2830"/>
                <a:gd name="T33" fmla="*/ 1245 h 6058"/>
                <a:gd name="T34" fmla="*/ 361 w 2830"/>
                <a:gd name="T35" fmla="*/ 966 h 6058"/>
                <a:gd name="T36" fmla="*/ 467 w 2830"/>
                <a:gd name="T37" fmla="*/ 694 h 6058"/>
                <a:gd name="T38" fmla="*/ 586 w 2830"/>
                <a:gd name="T39" fmla="*/ 428 h 6058"/>
                <a:gd name="T40" fmla="*/ 718 w 2830"/>
                <a:gd name="T41" fmla="*/ 168 h 6058"/>
                <a:gd name="T42" fmla="*/ 2830 w 2830"/>
                <a:gd name="T43" fmla="*/ 1165 h 6058"/>
                <a:gd name="T44" fmla="*/ 2745 w 2830"/>
                <a:gd name="T45" fmla="*/ 1321 h 6058"/>
                <a:gd name="T46" fmla="*/ 2667 w 2830"/>
                <a:gd name="T47" fmla="*/ 1482 h 6058"/>
                <a:gd name="T48" fmla="*/ 2595 w 2830"/>
                <a:gd name="T49" fmla="*/ 1647 h 6058"/>
                <a:gd name="T50" fmla="*/ 2532 w 2830"/>
                <a:gd name="T51" fmla="*/ 1816 h 6058"/>
                <a:gd name="T52" fmla="*/ 2477 w 2830"/>
                <a:gd name="T53" fmla="*/ 1989 h 6058"/>
                <a:gd name="T54" fmla="*/ 2431 w 2830"/>
                <a:gd name="T55" fmla="*/ 2166 h 6058"/>
                <a:gd name="T56" fmla="*/ 2393 w 2830"/>
                <a:gd name="T57" fmla="*/ 2345 h 6058"/>
                <a:gd name="T58" fmla="*/ 2364 w 2830"/>
                <a:gd name="T59" fmla="*/ 2528 h 6058"/>
                <a:gd name="T60" fmla="*/ 2344 w 2830"/>
                <a:gd name="T61" fmla="*/ 2714 h 6058"/>
                <a:gd name="T62" fmla="*/ 2333 w 2830"/>
                <a:gd name="T63" fmla="*/ 2902 h 6058"/>
                <a:gd name="T64" fmla="*/ 2332 w 2830"/>
                <a:gd name="T65" fmla="*/ 3092 h 6058"/>
                <a:gd name="T66" fmla="*/ 2340 w 2830"/>
                <a:gd name="T67" fmla="*/ 3281 h 6058"/>
                <a:gd name="T68" fmla="*/ 2356 w 2830"/>
                <a:gd name="T69" fmla="*/ 3468 h 6058"/>
                <a:gd name="T70" fmla="*/ 2383 w 2830"/>
                <a:gd name="T71" fmla="*/ 3651 h 6058"/>
                <a:gd name="T72" fmla="*/ 2418 w 2830"/>
                <a:gd name="T73" fmla="*/ 3832 h 6058"/>
                <a:gd name="T74" fmla="*/ 2461 w 2830"/>
                <a:gd name="T75" fmla="*/ 4010 h 6058"/>
                <a:gd name="T76" fmla="*/ 2514 w 2830"/>
                <a:gd name="T77" fmla="*/ 4185 h 6058"/>
                <a:gd name="T78" fmla="*/ 2573 w 2830"/>
                <a:gd name="T79" fmla="*/ 4355 h 6058"/>
                <a:gd name="T80" fmla="*/ 2642 w 2830"/>
                <a:gd name="T81" fmla="*/ 4521 h 6058"/>
                <a:gd name="T82" fmla="*/ 2718 w 2830"/>
                <a:gd name="T83" fmla="*/ 4683 h 6058"/>
                <a:gd name="T84" fmla="*/ 2801 w 2830"/>
                <a:gd name="T85" fmla="*/ 4842 h 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30" h="6058">
                  <a:moveTo>
                    <a:pt x="812" y="6058"/>
                  </a:moveTo>
                  <a:lnTo>
                    <a:pt x="764" y="5974"/>
                  </a:lnTo>
                  <a:lnTo>
                    <a:pt x="718" y="5889"/>
                  </a:lnTo>
                  <a:lnTo>
                    <a:pt x="673" y="5804"/>
                  </a:lnTo>
                  <a:lnTo>
                    <a:pt x="630" y="5717"/>
                  </a:lnTo>
                  <a:lnTo>
                    <a:pt x="586" y="5630"/>
                  </a:lnTo>
                  <a:lnTo>
                    <a:pt x="545" y="5542"/>
                  </a:lnTo>
                  <a:lnTo>
                    <a:pt x="506" y="5454"/>
                  </a:lnTo>
                  <a:lnTo>
                    <a:pt x="467" y="5364"/>
                  </a:lnTo>
                  <a:lnTo>
                    <a:pt x="431" y="5274"/>
                  </a:lnTo>
                  <a:lnTo>
                    <a:pt x="395" y="5183"/>
                  </a:lnTo>
                  <a:lnTo>
                    <a:pt x="361" y="5092"/>
                  </a:lnTo>
                  <a:lnTo>
                    <a:pt x="328" y="5000"/>
                  </a:lnTo>
                  <a:lnTo>
                    <a:pt x="298" y="4906"/>
                  </a:lnTo>
                  <a:lnTo>
                    <a:pt x="268" y="4813"/>
                  </a:lnTo>
                  <a:lnTo>
                    <a:pt x="240" y="4718"/>
                  </a:lnTo>
                  <a:lnTo>
                    <a:pt x="213" y="4624"/>
                  </a:lnTo>
                  <a:lnTo>
                    <a:pt x="188" y="4528"/>
                  </a:lnTo>
                  <a:lnTo>
                    <a:pt x="164" y="4431"/>
                  </a:lnTo>
                  <a:lnTo>
                    <a:pt x="142" y="4335"/>
                  </a:lnTo>
                  <a:lnTo>
                    <a:pt x="122" y="4237"/>
                  </a:lnTo>
                  <a:lnTo>
                    <a:pt x="102" y="4139"/>
                  </a:lnTo>
                  <a:lnTo>
                    <a:pt x="86" y="4041"/>
                  </a:lnTo>
                  <a:lnTo>
                    <a:pt x="69" y="3942"/>
                  </a:lnTo>
                  <a:lnTo>
                    <a:pt x="55" y="3843"/>
                  </a:lnTo>
                  <a:lnTo>
                    <a:pt x="42" y="3742"/>
                  </a:lnTo>
                  <a:lnTo>
                    <a:pt x="32" y="3642"/>
                  </a:lnTo>
                  <a:lnTo>
                    <a:pt x="23" y="3540"/>
                  </a:lnTo>
                  <a:lnTo>
                    <a:pt x="14" y="3440"/>
                  </a:lnTo>
                  <a:lnTo>
                    <a:pt x="8" y="3337"/>
                  </a:lnTo>
                  <a:lnTo>
                    <a:pt x="4" y="3234"/>
                  </a:lnTo>
                  <a:lnTo>
                    <a:pt x="1" y="3132"/>
                  </a:lnTo>
                  <a:lnTo>
                    <a:pt x="0" y="3029"/>
                  </a:lnTo>
                  <a:lnTo>
                    <a:pt x="1" y="2925"/>
                  </a:lnTo>
                  <a:lnTo>
                    <a:pt x="4" y="2822"/>
                  </a:lnTo>
                  <a:lnTo>
                    <a:pt x="8" y="2721"/>
                  </a:lnTo>
                  <a:lnTo>
                    <a:pt x="14" y="2618"/>
                  </a:lnTo>
                  <a:lnTo>
                    <a:pt x="23" y="2517"/>
                  </a:lnTo>
                  <a:lnTo>
                    <a:pt x="32" y="2416"/>
                  </a:lnTo>
                  <a:lnTo>
                    <a:pt x="42" y="2316"/>
                  </a:lnTo>
                  <a:lnTo>
                    <a:pt x="55" y="2215"/>
                  </a:lnTo>
                  <a:lnTo>
                    <a:pt x="69" y="2116"/>
                  </a:lnTo>
                  <a:lnTo>
                    <a:pt x="86" y="2017"/>
                  </a:lnTo>
                  <a:lnTo>
                    <a:pt x="102" y="1919"/>
                  </a:lnTo>
                  <a:lnTo>
                    <a:pt x="122" y="1821"/>
                  </a:lnTo>
                  <a:lnTo>
                    <a:pt x="142" y="1723"/>
                  </a:lnTo>
                  <a:lnTo>
                    <a:pt x="164" y="1626"/>
                  </a:lnTo>
                  <a:lnTo>
                    <a:pt x="188" y="1530"/>
                  </a:lnTo>
                  <a:lnTo>
                    <a:pt x="213" y="1434"/>
                  </a:lnTo>
                  <a:lnTo>
                    <a:pt x="240" y="1340"/>
                  </a:lnTo>
                  <a:lnTo>
                    <a:pt x="268" y="1245"/>
                  </a:lnTo>
                  <a:lnTo>
                    <a:pt x="298" y="1152"/>
                  </a:lnTo>
                  <a:lnTo>
                    <a:pt x="328" y="1058"/>
                  </a:lnTo>
                  <a:lnTo>
                    <a:pt x="361" y="966"/>
                  </a:lnTo>
                  <a:lnTo>
                    <a:pt x="395" y="875"/>
                  </a:lnTo>
                  <a:lnTo>
                    <a:pt x="431" y="784"/>
                  </a:lnTo>
                  <a:lnTo>
                    <a:pt x="467" y="694"/>
                  </a:lnTo>
                  <a:lnTo>
                    <a:pt x="506" y="604"/>
                  </a:lnTo>
                  <a:lnTo>
                    <a:pt x="545" y="516"/>
                  </a:lnTo>
                  <a:lnTo>
                    <a:pt x="586" y="428"/>
                  </a:lnTo>
                  <a:lnTo>
                    <a:pt x="630" y="341"/>
                  </a:lnTo>
                  <a:lnTo>
                    <a:pt x="673" y="254"/>
                  </a:lnTo>
                  <a:lnTo>
                    <a:pt x="718" y="168"/>
                  </a:lnTo>
                  <a:lnTo>
                    <a:pt x="764" y="84"/>
                  </a:lnTo>
                  <a:lnTo>
                    <a:pt x="812" y="0"/>
                  </a:lnTo>
                  <a:lnTo>
                    <a:pt x="2830" y="1165"/>
                  </a:lnTo>
                  <a:lnTo>
                    <a:pt x="2801" y="1216"/>
                  </a:lnTo>
                  <a:lnTo>
                    <a:pt x="2772" y="1269"/>
                  </a:lnTo>
                  <a:lnTo>
                    <a:pt x="2745" y="1321"/>
                  </a:lnTo>
                  <a:lnTo>
                    <a:pt x="2718" y="1375"/>
                  </a:lnTo>
                  <a:lnTo>
                    <a:pt x="2691" y="1429"/>
                  </a:lnTo>
                  <a:lnTo>
                    <a:pt x="2667" y="1482"/>
                  </a:lnTo>
                  <a:lnTo>
                    <a:pt x="2642" y="1537"/>
                  </a:lnTo>
                  <a:lnTo>
                    <a:pt x="2618" y="1592"/>
                  </a:lnTo>
                  <a:lnTo>
                    <a:pt x="2595" y="1647"/>
                  </a:lnTo>
                  <a:lnTo>
                    <a:pt x="2573" y="1703"/>
                  </a:lnTo>
                  <a:lnTo>
                    <a:pt x="2552" y="1760"/>
                  </a:lnTo>
                  <a:lnTo>
                    <a:pt x="2532" y="1816"/>
                  </a:lnTo>
                  <a:lnTo>
                    <a:pt x="2514" y="1873"/>
                  </a:lnTo>
                  <a:lnTo>
                    <a:pt x="2495" y="1932"/>
                  </a:lnTo>
                  <a:lnTo>
                    <a:pt x="2477" y="1989"/>
                  </a:lnTo>
                  <a:lnTo>
                    <a:pt x="2461" y="2047"/>
                  </a:lnTo>
                  <a:lnTo>
                    <a:pt x="2446" y="2107"/>
                  </a:lnTo>
                  <a:lnTo>
                    <a:pt x="2431" y="2166"/>
                  </a:lnTo>
                  <a:lnTo>
                    <a:pt x="2418" y="2226"/>
                  </a:lnTo>
                  <a:lnTo>
                    <a:pt x="2405" y="2285"/>
                  </a:lnTo>
                  <a:lnTo>
                    <a:pt x="2393" y="2345"/>
                  </a:lnTo>
                  <a:lnTo>
                    <a:pt x="2383" y="2406"/>
                  </a:lnTo>
                  <a:lnTo>
                    <a:pt x="2372" y="2467"/>
                  </a:lnTo>
                  <a:lnTo>
                    <a:pt x="2364" y="2528"/>
                  </a:lnTo>
                  <a:lnTo>
                    <a:pt x="2356" y="2590"/>
                  </a:lnTo>
                  <a:lnTo>
                    <a:pt x="2350" y="2652"/>
                  </a:lnTo>
                  <a:lnTo>
                    <a:pt x="2344" y="2714"/>
                  </a:lnTo>
                  <a:lnTo>
                    <a:pt x="2340" y="2777"/>
                  </a:lnTo>
                  <a:lnTo>
                    <a:pt x="2335" y="2839"/>
                  </a:lnTo>
                  <a:lnTo>
                    <a:pt x="2333" y="2902"/>
                  </a:lnTo>
                  <a:lnTo>
                    <a:pt x="2332" y="2965"/>
                  </a:lnTo>
                  <a:lnTo>
                    <a:pt x="2330" y="3029"/>
                  </a:lnTo>
                  <a:lnTo>
                    <a:pt x="2332" y="3092"/>
                  </a:lnTo>
                  <a:lnTo>
                    <a:pt x="2333" y="3156"/>
                  </a:lnTo>
                  <a:lnTo>
                    <a:pt x="2335" y="3219"/>
                  </a:lnTo>
                  <a:lnTo>
                    <a:pt x="2340" y="3281"/>
                  </a:lnTo>
                  <a:lnTo>
                    <a:pt x="2344" y="3344"/>
                  </a:lnTo>
                  <a:lnTo>
                    <a:pt x="2350" y="3406"/>
                  </a:lnTo>
                  <a:lnTo>
                    <a:pt x="2356" y="3468"/>
                  </a:lnTo>
                  <a:lnTo>
                    <a:pt x="2364" y="3530"/>
                  </a:lnTo>
                  <a:lnTo>
                    <a:pt x="2372" y="3591"/>
                  </a:lnTo>
                  <a:lnTo>
                    <a:pt x="2383" y="3651"/>
                  </a:lnTo>
                  <a:lnTo>
                    <a:pt x="2393" y="3712"/>
                  </a:lnTo>
                  <a:lnTo>
                    <a:pt x="2405" y="3773"/>
                  </a:lnTo>
                  <a:lnTo>
                    <a:pt x="2418" y="3832"/>
                  </a:lnTo>
                  <a:lnTo>
                    <a:pt x="2432" y="3892"/>
                  </a:lnTo>
                  <a:lnTo>
                    <a:pt x="2446" y="3951"/>
                  </a:lnTo>
                  <a:lnTo>
                    <a:pt x="2461" y="4010"/>
                  </a:lnTo>
                  <a:lnTo>
                    <a:pt x="2477" y="4068"/>
                  </a:lnTo>
                  <a:lnTo>
                    <a:pt x="2495" y="4126"/>
                  </a:lnTo>
                  <a:lnTo>
                    <a:pt x="2514" y="4185"/>
                  </a:lnTo>
                  <a:lnTo>
                    <a:pt x="2532" y="4242"/>
                  </a:lnTo>
                  <a:lnTo>
                    <a:pt x="2552" y="4298"/>
                  </a:lnTo>
                  <a:lnTo>
                    <a:pt x="2573" y="4355"/>
                  </a:lnTo>
                  <a:lnTo>
                    <a:pt x="2595" y="4410"/>
                  </a:lnTo>
                  <a:lnTo>
                    <a:pt x="2618" y="4466"/>
                  </a:lnTo>
                  <a:lnTo>
                    <a:pt x="2642" y="4521"/>
                  </a:lnTo>
                  <a:lnTo>
                    <a:pt x="2667" y="4576"/>
                  </a:lnTo>
                  <a:lnTo>
                    <a:pt x="2691" y="4629"/>
                  </a:lnTo>
                  <a:lnTo>
                    <a:pt x="2718" y="4683"/>
                  </a:lnTo>
                  <a:lnTo>
                    <a:pt x="2745" y="4737"/>
                  </a:lnTo>
                  <a:lnTo>
                    <a:pt x="2772" y="4789"/>
                  </a:lnTo>
                  <a:lnTo>
                    <a:pt x="2801" y="4842"/>
                  </a:lnTo>
                  <a:lnTo>
                    <a:pt x="2830" y="4893"/>
                  </a:lnTo>
                  <a:lnTo>
                    <a:pt x="812" y="60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1084263" y="1920875"/>
              <a:ext cx="1389062" cy="1109662"/>
            </a:xfrm>
            <a:custGeom>
              <a:avLst/>
              <a:gdLst>
                <a:gd name="T0" fmla="*/ 3 w 5247"/>
                <a:gd name="T1" fmla="*/ 3024 h 4195"/>
                <a:gd name="T2" fmla="*/ 211 w 5247"/>
                <a:gd name="T3" fmla="*/ 2692 h 4195"/>
                <a:gd name="T4" fmla="*/ 437 w 5247"/>
                <a:gd name="T5" fmla="*/ 2375 h 4195"/>
                <a:gd name="T6" fmla="*/ 685 w 5247"/>
                <a:gd name="T7" fmla="*/ 2074 h 4195"/>
                <a:gd name="T8" fmla="*/ 950 w 5247"/>
                <a:gd name="T9" fmla="*/ 1789 h 4195"/>
                <a:gd name="T10" fmla="*/ 1234 w 5247"/>
                <a:gd name="T11" fmla="*/ 1521 h 4195"/>
                <a:gd name="T12" fmla="*/ 1532 w 5247"/>
                <a:gd name="T13" fmla="*/ 1273 h 4195"/>
                <a:gd name="T14" fmla="*/ 1849 w 5247"/>
                <a:gd name="T15" fmla="*/ 1044 h 4195"/>
                <a:gd name="T16" fmla="*/ 2179 w 5247"/>
                <a:gd name="T17" fmla="*/ 835 h 4195"/>
                <a:gd name="T18" fmla="*/ 2524 w 5247"/>
                <a:gd name="T19" fmla="*/ 647 h 4195"/>
                <a:gd name="T20" fmla="*/ 2881 w 5247"/>
                <a:gd name="T21" fmla="*/ 481 h 4195"/>
                <a:gd name="T22" fmla="*/ 3250 w 5247"/>
                <a:gd name="T23" fmla="*/ 338 h 4195"/>
                <a:gd name="T24" fmla="*/ 3630 w 5247"/>
                <a:gd name="T25" fmla="*/ 219 h 4195"/>
                <a:gd name="T26" fmla="*/ 4021 w 5247"/>
                <a:gd name="T27" fmla="*/ 125 h 4195"/>
                <a:gd name="T28" fmla="*/ 4422 w 5247"/>
                <a:gd name="T29" fmla="*/ 56 h 4195"/>
                <a:gd name="T30" fmla="*/ 4830 w 5247"/>
                <a:gd name="T31" fmla="*/ 14 h 4195"/>
                <a:gd name="T32" fmla="*/ 5247 w 5247"/>
                <a:gd name="T33" fmla="*/ 0 h 4195"/>
                <a:gd name="T34" fmla="*/ 5119 w 5247"/>
                <a:gd name="T35" fmla="*/ 2333 h 4195"/>
                <a:gd name="T36" fmla="*/ 4864 w 5247"/>
                <a:gd name="T37" fmla="*/ 2350 h 4195"/>
                <a:gd name="T38" fmla="*/ 4615 w 5247"/>
                <a:gd name="T39" fmla="*/ 2384 h 4195"/>
                <a:gd name="T40" fmla="*/ 4373 w 5247"/>
                <a:gd name="T41" fmla="*/ 2434 h 4195"/>
                <a:gd name="T42" fmla="*/ 4134 w 5247"/>
                <a:gd name="T43" fmla="*/ 2500 h 4195"/>
                <a:gd name="T44" fmla="*/ 3903 w 5247"/>
                <a:gd name="T45" fmla="*/ 2580 h 4195"/>
                <a:gd name="T46" fmla="*/ 3680 w 5247"/>
                <a:gd name="T47" fmla="*/ 2675 h 4195"/>
                <a:gd name="T48" fmla="*/ 3464 w 5247"/>
                <a:gd name="T49" fmla="*/ 2785 h 4195"/>
                <a:gd name="T50" fmla="*/ 3257 w 5247"/>
                <a:gd name="T51" fmla="*/ 2906 h 4195"/>
                <a:gd name="T52" fmla="*/ 3058 w 5247"/>
                <a:gd name="T53" fmla="*/ 3041 h 4195"/>
                <a:gd name="T54" fmla="*/ 2869 w 5247"/>
                <a:gd name="T55" fmla="*/ 3188 h 4195"/>
                <a:gd name="T56" fmla="*/ 2689 w 5247"/>
                <a:gd name="T57" fmla="*/ 3347 h 4195"/>
                <a:gd name="T58" fmla="*/ 2521 w 5247"/>
                <a:gd name="T59" fmla="*/ 3516 h 4195"/>
                <a:gd name="T60" fmla="*/ 2364 w 5247"/>
                <a:gd name="T61" fmla="*/ 3696 h 4195"/>
                <a:gd name="T62" fmla="*/ 2216 w 5247"/>
                <a:gd name="T63" fmla="*/ 3887 h 4195"/>
                <a:gd name="T64" fmla="*/ 2083 w 5247"/>
                <a:gd name="T65" fmla="*/ 4086 h 4195"/>
                <a:gd name="T66" fmla="*/ 2018 w 5247"/>
                <a:gd name="T67" fmla="*/ 4195 h 4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47" h="4195">
                  <a:moveTo>
                    <a:pt x="0" y="3030"/>
                  </a:moveTo>
                  <a:lnTo>
                    <a:pt x="3" y="3024"/>
                  </a:lnTo>
                  <a:lnTo>
                    <a:pt x="105" y="2856"/>
                  </a:lnTo>
                  <a:lnTo>
                    <a:pt x="211" y="2692"/>
                  </a:lnTo>
                  <a:lnTo>
                    <a:pt x="322" y="2531"/>
                  </a:lnTo>
                  <a:lnTo>
                    <a:pt x="437" y="2375"/>
                  </a:lnTo>
                  <a:lnTo>
                    <a:pt x="559" y="2222"/>
                  </a:lnTo>
                  <a:lnTo>
                    <a:pt x="685" y="2074"/>
                  </a:lnTo>
                  <a:lnTo>
                    <a:pt x="816" y="1929"/>
                  </a:lnTo>
                  <a:lnTo>
                    <a:pt x="950" y="1789"/>
                  </a:lnTo>
                  <a:lnTo>
                    <a:pt x="1090" y="1653"/>
                  </a:lnTo>
                  <a:lnTo>
                    <a:pt x="1234" y="1521"/>
                  </a:lnTo>
                  <a:lnTo>
                    <a:pt x="1381" y="1395"/>
                  </a:lnTo>
                  <a:lnTo>
                    <a:pt x="1532" y="1273"/>
                  </a:lnTo>
                  <a:lnTo>
                    <a:pt x="1689" y="1156"/>
                  </a:lnTo>
                  <a:lnTo>
                    <a:pt x="1849" y="1044"/>
                  </a:lnTo>
                  <a:lnTo>
                    <a:pt x="2012" y="937"/>
                  </a:lnTo>
                  <a:lnTo>
                    <a:pt x="2179" y="835"/>
                  </a:lnTo>
                  <a:lnTo>
                    <a:pt x="2350" y="738"/>
                  </a:lnTo>
                  <a:lnTo>
                    <a:pt x="2524" y="647"/>
                  </a:lnTo>
                  <a:lnTo>
                    <a:pt x="2700" y="561"/>
                  </a:lnTo>
                  <a:lnTo>
                    <a:pt x="2881" y="481"/>
                  </a:lnTo>
                  <a:lnTo>
                    <a:pt x="3064" y="407"/>
                  </a:lnTo>
                  <a:lnTo>
                    <a:pt x="3250" y="338"/>
                  </a:lnTo>
                  <a:lnTo>
                    <a:pt x="3439" y="276"/>
                  </a:lnTo>
                  <a:lnTo>
                    <a:pt x="3630" y="219"/>
                  </a:lnTo>
                  <a:lnTo>
                    <a:pt x="3825" y="168"/>
                  </a:lnTo>
                  <a:lnTo>
                    <a:pt x="4021" y="125"/>
                  </a:lnTo>
                  <a:lnTo>
                    <a:pt x="4221" y="88"/>
                  </a:lnTo>
                  <a:lnTo>
                    <a:pt x="4422" y="56"/>
                  </a:lnTo>
                  <a:lnTo>
                    <a:pt x="4625" y="32"/>
                  </a:lnTo>
                  <a:lnTo>
                    <a:pt x="4830" y="14"/>
                  </a:lnTo>
                  <a:lnTo>
                    <a:pt x="5038" y="4"/>
                  </a:lnTo>
                  <a:lnTo>
                    <a:pt x="5247" y="0"/>
                  </a:lnTo>
                  <a:lnTo>
                    <a:pt x="5247" y="2330"/>
                  </a:lnTo>
                  <a:lnTo>
                    <a:pt x="5119" y="2333"/>
                  </a:lnTo>
                  <a:lnTo>
                    <a:pt x="4991" y="2340"/>
                  </a:lnTo>
                  <a:lnTo>
                    <a:pt x="4864" y="2350"/>
                  </a:lnTo>
                  <a:lnTo>
                    <a:pt x="4739" y="2365"/>
                  </a:lnTo>
                  <a:lnTo>
                    <a:pt x="4615" y="2384"/>
                  </a:lnTo>
                  <a:lnTo>
                    <a:pt x="4493" y="2407"/>
                  </a:lnTo>
                  <a:lnTo>
                    <a:pt x="4373" y="2434"/>
                  </a:lnTo>
                  <a:lnTo>
                    <a:pt x="4252" y="2465"/>
                  </a:lnTo>
                  <a:lnTo>
                    <a:pt x="4134" y="2500"/>
                  </a:lnTo>
                  <a:lnTo>
                    <a:pt x="4019" y="2538"/>
                  </a:lnTo>
                  <a:lnTo>
                    <a:pt x="3903" y="2580"/>
                  </a:lnTo>
                  <a:lnTo>
                    <a:pt x="3791" y="2626"/>
                  </a:lnTo>
                  <a:lnTo>
                    <a:pt x="3680" y="2675"/>
                  </a:lnTo>
                  <a:lnTo>
                    <a:pt x="3572" y="2727"/>
                  </a:lnTo>
                  <a:lnTo>
                    <a:pt x="3464" y="2785"/>
                  </a:lnTo>
                  <a:lnTo>
                    <a:pt x="3359" y="2843"/>
                  </a:lnTo>
                  <a:lnTo>
                    <a:pt x="3257" y="2906"/>
                  </a:lnTo>
                  <a:lnTo>
                    <a:pt x="3156" y="2972"/>
                  </a:lnTo>
                  <a:lnTo>
                    <a:pt x="3058" y="3041"/>
                  </a:lnTo>
                  <a:lnTo>
                    <a:pt x="2962" y="3113"/>
                  </a:lnTo>
                  <a:lnTo>
                    <a:pt x="2869" y="3188"/>
                  </a:lnTo>
                  <a:lnTo>
                    <a:pt x="2778" y="3265"/>
                  </a:lnTo>
                  <a:lnTo>
                    <a:pt x="2689" y="3347"/>
                  </a:lnTo>
                  <a:lnTo>
                    <a:pt x="2604" y="3430"/>
                  </a:lnTo>
                  <a:lnTo>
                    <a:pt x="2521" y="3516"/>
                  </a:lnTo>
                  <a:lnTo>
                    <a:pt x="2441" y="3605"/>
                  </a:lnTo>
                  <a:lnTo>
                    <a:pt x="2364" y="3696"/>
                  </a:lnTo>
                  <a:lnTo>
                    <a:pt x="2289" y="3791"/>
                  </a:lnTo>
                  <a:lnTo>
                    <a:pt x="2216" y="3887"/>
                  </a:lnTo>
                  <a:lnTo>
                    <a:pt x="2149" y="3986"/>
                  </a:lnTo>
                  <a:lnTo>
                    <a:pt x="2083" y="4086"/>
                  </a:lnTo>
                  <a:lnTo>
                    <a:pt x="2022" y="4190"/>
                  </a:lnTo>
                  <a:lnTo>
                    <a:pt x="2018" y="4195"/>
                  </a:lnTo>
                  <a:lnTo>
                    <a:pt x="0" y="30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1"/>
          <p:cNvSpPr txBox="1"/>
          <p:nvPr/>
        </p:nvSpPr>
        <p:spPr>
          <a:xfrm>
            <a:off x="2579580" y="2175110"/>
            <a:ext cx="43152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3831442" y="2175110"/>
            <a:ext cx="52129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4371166" y="3227592"/>
            <a:ext cx="46038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3852281" y="4335350"/>
            <a:ext cx="51007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2539505" y="4335350"/>
            <a:ext cx="41870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6"/>
          <p:cNvSpPr txBox="1"/>
          <p:nvPr/>
        </p:nvSpPr>
        <p:spPr>
          <a:xfrm>
            <a:off x="1989262" y="3227592"/>
            <a:ext cx="60625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>
            <a:spLocks noChangeAspect="1"/>
          </p:cNvSpPr>
          <p:nvPr/>
        </p:nvSpPr>
        <p:spPr>
          <a:xfrm>
            <a:off x="1456033" y="1539979"/>
            <a:ext cx="3960440" cy="3960000"/>
          </a:xfrm>
          <a:prstGeom prst="rect">
            <a:avLst/>
          </a:prstGeom>
          <a:effectLst/>
        </p:spPr>
        <p:txBody>
          <a:bodyPr wrap="square">
            <a:prstTxWarp prst="textCircle">
              <a:avLst/>
            </a:prstTxWarp>
            <a:spAutoFit/>
          </a:bodyPr>
          <a:lstStyle/>
          <a:p>
            <a:pPr marL="514350" lvl="0" indent="-5143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95000"/>
              <a:defRPr/>
            </a:pPr>
            <a:r>
              <a:rPr lang="zh-CN" altLang="en-US" sz="2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零亏损      零缺陷      零浪费     零故障     零等待     零事故      零投诉     零缺勤</a:t>
            </a:r>
          </a:p>
        </p:txBody>
      </p:sp>
      <p:sp>
        <p:nvSpPr>
          <p:cNvPr id="31" name="TextBox 28"/>
          <p:cNvSpPr txBox="1"/>
          <p:nvPr/>
        </p:nvSpPr>
        <p:spPr>
          <a:xfrm>
            <a:off x="6937158" y="1573279"/>
            <a:ext cx="3701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创造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8“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零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”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企业</a:t>
            </a:r>
          </a:p>
        </p:txBody>
      </p:sp>
      <p:sp>
        <p:nvSpPr>
          <p:cNvPr id="32" name="矩形 31"/>
          <p:cNvSpPr/>
          <p:nvPr/>
        </p:nvSpPr>
        <p:spPr>
          <a:xfrm>
            <a:off x="6975775" y="2522086"/>
            <a:ext cx="4024143" cy="293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积极严格地推行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5S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能为企业带来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8“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零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效应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消极懈怠地推行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零变不灵</a:t>
            </a:r>
          </a:p>
        </p:txBody>
      </p:sp>
      <p:sp>
        <p:nvSpPr>
          <p:cNvPr id="33" name="矩形 32"/>
          <p:cNvSpPr/>
          <p:nvPr/>
        </p:nvSpPr>
        <p:spPr>
          <a:xfrm>
            <a:off x="6745541" y="2284459"/>
            <a:ext cx="4355976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2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95500" y="177232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活动与效用</a:t>
            </a:r>
          </a:p>
        </p:txBody>
      </p:sp>
      <p:sp>
        <p:nvSpPr>
          <p:cNvPr id="34" name="矩形 33"/>
          <p:cNvSpPr/>
          <p:nvPr/>
        </p:nvSpPr>
        <p:spPr>
          <a:xfrm>
            <a:off x="3575574" y="1159429"/>
            <a:ext cx="1723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zh-CN" sz="240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最佳推销员</a:t>
            </a:r>
          </a:p>
        </p:txBody>
      </p:sp>
      <p:pic>
        <p:nvPicPr>
          <p:cNvPr id="35" name="Picture 17" descr="F:\work\第二\天空纸板\未标题-8副本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66" t="7036"/>
          <a:stretch>
            <a:fillRect/>
          </a:stretch>
        </p:blipFill>
        <p:spPr bwMode="auto">
          <a:xfrm>
            <a:off x="6191745" y="170481"/>
            <a:ext cx="5487512" cy="62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组合 19"/>
          <p:cNvGrpSpPr>
            <a:grpSpLocks noChangeAspect="1"/>
          </p:cNvGrpSpPr>
          <p:nvPr/>
        </p:nvGrpSpPr>
        <p:grpSpPr>
          <a:xfrm flipH="1">
            <a:off x="7919741" y="5185597"/>
            <a:ext cx="396000" cy="349143"/>
            <a:chOff x="3389169" y="2540859"/>
            <a:chExt cx="2303463" cy="2030906"/>
          </a:xfrm>
        </p:grpSpPr>
        <p:sp>
          <p:nvSpPr>
            <p:cNvPr id="37" name="Oval 13"/>
            <p:cNvSpPr>
              <a:spLocks noChangeArrowheads="1"/>
            </p:cNvSpPr>
            <p:nvPr/>
          </p:nvSpPr>
          <p:spPr bwMode="auto">
            <a:xfrm>
              <a:off x="3389169" y="3851040"/>
              <a:ext cx="2303463" cy="7207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8" name="组合 15"/>
            <p:cNvGrpSpPr/>
            <p:nvPr/>
          </p:nvGrpSpPr>
          <p:grpSpPr>
            <a:xfrm>
              <a:off x="3667387" y="2540859"/>
              <a:ext cx="1727202" cy="1701803"/>
              <a:chOff x="1836688" y="2579062"/>
              <a:chExt cx="1727201" cy="1701801"/>
            </a:xfrm>
          </p:grpSpPr>
          <p:pic>
            <p:nvPicPr>
              <p:cNvPr id="51" name="Picture 17" descr="circuler_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36688" y="2579062"/>
                <a:ext cx="1727200" cy="169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Oval 18"/>
              <p:cNvSpPr>
                <a:spLocks noChangeArrowheads="1"/>
              </p:cNvSpPr>
              <p:nvPr/>
            </p:nvSpPr>
            <p:spPr bwMode="gray">
              <a:xfrm>
                <a:off x="1836689" y="2579062"/>
                <a:ext cx="1727200" cy="1701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4000" b="1" dirty="0">
                  <a:solidFill>
                    <a:srgbClr val="FFFFFF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</p:grpSp>
        <p:pic>
          <p:nvPicPr>
            <p:cNvPr id="39" name="Picture 19" descr="Picture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48894" y="2570753"/>
              <a:ext cx="1364191" cy="60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20"/>
            <p:cNvGrpSpPr>
              <a:grpSpLocks/>
            </p:cNvGrpSpPr>
            <p:nvPr/>
          </p:nvGrpSpPr>
          <p:grpSpPr bwMode="auto">
            <a:xfrm rot="20302575" flipH="1" flipV="1">
              <a:off x="3792180" y="3851219"/>
              <a:ext cx="1480828" cy="339628"/>
              <a:chOff x="2528" y="1060"/>
              <a:chExt cx="894" cy="236"/>
            </a:xfrm>
          </p:grpSpPr>
          <p:grpSp>
            <p:nvGrpSpPr>
              <p:cNvPr id="41" name="Group 21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47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2" name="Group 26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3" name="AutoShape 2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AutoShape 2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AutoShape 2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AutoShape 3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cxnSp>
        <p:nvCxnSpPr>
          <p:cNvPr id="53" name="直接箭头连接符 36"/>
          <p:cNvCxnSpPr>
            <a:stCxn id="68" idx="6"/>
          </p:cNvCxnSpPr>
          <p:nvPr/>
        </p:nvCxnSpPr>
        <p:spPr bwMode="auto">
          <a:xfrm flipH="1" flipV="1">
            <a:off x="4031309" y="5321094"/>
            <a:ext cx="393967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直接箭头连接符 37"/>
          <p:cNvCxnSpPr/>
          <p:nvPr/>
        </p:nvCxnSpPr>
        <p:spPr bwMode="auto">
          <a:xfrm flipH="1">
            <a:off x="1055294" y="4472369"/>
            <a:ext cx="6983346" cy="37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5" name="组合 44"/>
          <p:cNvGrpSpPr/>
          <p:nvPr/>
        </p:nvGrpSpPr>
        <p:grpSpPr>
          <a:xfrm flipH="1">
            <a:off x="9071551" y="4346945"/>
            <a:ext cx="340536" cy="300242"/>
            <a:chOff x="3389169" y="2540859"/>
            <a:chExt cx="2303463" cy="2030906"/>
          </a:xfrm>
        </p:grpSpPr>
        <p:sp>
          <p:nvSpPr>
            <p:cNvPr id="56" name="Oval 13"/>
            <p:cNvSpPr>
              <a:spLocks noChangeArrowheads="1"/>
            </p:cNvSpPr>
            <p:nvPr/>
          </p:nvSpPr>
          <p:spPr bwMode="auto">
            <a:xfrm>
              <a:off x="3389169" y="3851040"/>
              <a:ext cx="2303463" cy="7207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7" name="组合 15"/>
            <p:cNvGrpSpPr/>
            <p:nvPr/>
          </p:nvGrpSpPr>
          <p:grpSpPr>
            <a:xfrm>
              <a:off x="3667387" y="2540859"/>
              <a:ext cx="1727202" cy="1701803"/>
              <a:chOff x="1836688" y="2579062"/>
              <a:chExt cx="1727201" cy="1701801"/>
            </a:xfrm>
          </p:grpSpPr>
          <p:pic>
            <p:nvPicPr>
              <p:cNvPr id="70" name="Picture 17" descr="circuler_1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36688" y="2579062"/>
                <a:ext cx="1727200" cy="169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Oval 18"/>
              <p:cNvSpPr>
                <a:spLocks noChangeArrowheads="1"/>
              </p:cNvSpPr>
              <p:nvPr/>
            </p:nvSpPr>
            <p:spPr bwMode="gray">
              <a:xfrm>
                <a:off x="1836689" y="2579062"/>
                <a:ext cx="1727200" cy="1701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4000" b="1" dirty="0">
                  <a:solidFill>
                    <a:srgbClr val="FFFFFF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</p:grpSp>
        <p:pic>
          <p:nvPicPr>
            <p:cNvPr id="58" name="Picture 19" descr="Picture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48894" y="2570753"/>
              <a:ext cx="1364191" cy="60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" name="Group 20"/>
            <p:cNvGrpSpPr>
              <a:grpSpLocks/>
            </p:cNvGrpSpPr>
            <p:nvPr/>
          </p:nvGrpSpPr>
          <p:grpSpPr bwMode="auto">
            <a:xfrm rot="20302575" flipH="1" flipV="1">
              <a:off x="3792180" y="3851219"/>
              <a:ext cx="1480828" cy="339628"/>
              <a:chOff x="2528" y="1060"/>
              <a:chExt cx="894" cy="236"/>
            </a:xfrm>
          </p:grpSpPr>
          <p:grpSp>
            <p:nvGrpSpPr>
              <p:cNvPr id="60" name="Group 21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66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9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1" name="Group 26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62" name="AutoShape 2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AutoShape 2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" name="AutoShape 2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5" name="AutoShape 3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2" name="矩形 71"/>
          <p:cNvSpPr/>
          <p:nvPr/>
        </p:nvSpPr>
        <p:spPr>
          <a:xfrm>
            <a:off x="1055294" y="3967741"/>
            <a:ext cx="1655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zh-CN" sz="280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节约能手</a:t>
            </a:r>
          </a:p>
        </p:txBody>
      </p:sp>
      <p:sp>
        <p:nvSpPr>
          <p:cNvPr id="73" name="矩形 72"/>
          <p:cNvSpPr/>
          <p:nvPr/>
        </p:nvSpPr>
        <p:spPr>
          <a:xfrm>
            <a:off x="4541233" y="3077357"/>
            <a:ext cx="1620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安全专家</a:t>
            </a:r>
          </a:p>
        </p:txBody>
      </p:sp>
      <p:sp>
        <p:nvSpPr>
          <p:cNvPr id="74" name="矩形 73"/>
          <p:cNvSpPr/>
          <p:nvPr/>
        </p:nvSpPr>
        <p:spPr>
          <a:xfrm>
            <a:off x="1372881" y="1894749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标准化的推进者</a:t>
            </a:r>
          </a:p>
        </p:txBody>
      </p:sp>
      <p:sp>
        <p:nvSpPr>
          <p:cNvPr id="75" name="矩形 74"/>
          <p:cNvSpPr/>
          <p:nvPr/>
        </p:nvSpPr>
        <p:spPr>
          <a:xfrm>
            <a:off x="2957056" y="4779618"/>
            <a:ext cx="4092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创造愉快的工作场所</a:t>
            </a:r>
          </a:p>
        </p:txBody>
      </p:sp>
      <p:grpSp>
        <p:nvGrpSpPr>
          <p:cNvPr id="76" name="组合 67"/>
          <p:cNvGrpSpPr/>
          <p:nvPr/>
        </p:nvGrpSpPr>
        <p:grpSpPr>
          <a:xfrm flipH="1">
            <a:off x="10243501" y="3476139"/>
            <a:ext cx="340536" cy="300242"/>
            <a:chOff x="3389169" y="2540859"/>
            <a:chExt cx="2303463" cy="2030906"/>
          </a:xfrm>
        </p:grpSpPr>
        <p:sp>
          <p:nvSpPr>
            <p:cNvPr id="77" name="Oval 13"/>
            <p:cNvSpPr>
              <a:spLocks noChangeArrowheads="1"/>
            </p:cNvSpPr>
            <p:nvPr/>
          </p:nvSpPr>
          <p:spPr bwMode="auto">
            <a:xfrm>
              <a:off x="3389169" y="3851040"/>
              <a:ext cx="2303463" cy="7207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8" name="组合 15"/>
            <p:cNvGrpSpPr/>
            <p:nvPr/>
          </p:nvGrpSpPr>
          <p:grpSpPr>
            <a:xfrm>
              <a:off x="3667387" y="2540859"/>
              <a:ext cx="1727202" cy="1701803"/>
              <a:chOff x="1836688" y="2579062"/>
              <a:chExt cx="1727201" cy="1701801"/>
            </a:xfrm>
          </p:grpSpPr>
          <p:pic>
            <p:nvPicPr>
              <p:cNvPr id="91" name="Picture 17" descr="circuler_1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36688" y="2579062"/>
                <a:ext cx="1727200" cy="169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Oval 18"/>
              <p:cNvSpPr>
                <a:spLocks noChangeArrowheads="1"/>
              </p:cNvSpPr>
              <p:nvPr/>
            </p:nvSpPr>
            <p:spPr bwMode="gray">
              <a:xfrm>
                <a:off x="1836689" y="2579062"/>
                <a:ext cx="1727200" cy="1701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4000" b="1" dirty="0">
                  <a:solidFill>
                    <a:srgbClr val="FFFFFF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</p:grpSp>
        <p:pic>
          <p:nvPicPr>
            <p:cNvPr id="79" name="Picture 19" descr="Picture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48894" y="2570753"/>
              <a:ext cx="1364191" cy="60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Group 20"/>
            <p:cNvGrpSpPr>
              <a:grpSpLocks/>
            </p:cNvGrpSpPr>
            <p:nvPr/>
          </p:nvGrpSpPr>
          <p:grpSpPr bwMode="auto">
            <a:xfrm rot="20302575" flipH="1" flipV="1">
              <a:off x="3792180" y="3851219"/>
              <a:ext cx="1480828" cy="339628"/>
              <a:chOff x="2528" y="1060"/>
              <a:chExt cx="894" cy="236"/>
            </a:xfrm>
          </p:grpSpPr>
          <p:grpSp>
            <p:nvGrpSpPr>
              <p:cNvPr id="81" name="Group 21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87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2" name="Group 26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83" name="AutoShape 2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AutoShape 2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AutoShape 2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AutoShape 3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3" name="组合 84"/>
          <p:cNvGrpSpPr/>
          <p:nvPr/>
        </p:nvGrpSpPr>
        <p:grpSpPr>
          <a:xfrm flipH="1">
            <a:off x="10445813" y="2334913"/>
            <a:ext cx="340536" cy="300242"/>
            <a:chOff x="3389169" y="2540859"/>
            <a:chExt cx="2303463" cy="2030906"/>
          </a:xfrm>
        </p:grpSpPr>
        <p:sp>
          <p:nvSpPr>
            <p:cNvPr id="94" name="Oval 13"/>
            <p:cNvSpPr>
              <a:spLocks noChangeArrowheads="1"/>
            </p:cNvSpPr>
            <p:nvPr/>
          </p:nvSpPr>
          <p:spPr bwMode="auto">
            <a:xfrm>
              <a:off x="3389169" y="3851040"/>
              <a:ext cx="2303463" cy="7207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5" name="组合 15"/>
            <p:cNvGrpSpPr/>
            <p:nvPr/>
          </p:nvGrpSpPr>
          <p:grpSpPr>
            <a:xfrm>
              <a:off x="3667387" y="2540859"/>
              <a:ext cx="1727202" cy="1701803"/>
              <a:chOff x="1836688" y="2579062"/>
              <a:chExt cx="1727201" cy="1701801"/>
            </a:xfrm>
          </p:grpSpPr>
          <p:pic>
            <p:nvPicPr>
              <p:cNvPr id="108" name="Picture 17" descr="circuler_1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36688" y="2579062"/>
                <a:ext cx="1727200" cy="169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Oval 18"/>
              <p:cNvSpPr>
                <a:spLocks noChangeArrowheads="1"/>
              </p:cNvSpPr>
              <p:nvPr/>
            </p:nvSpPr>
            <p:spPr bwMode="gray">
              <a:xfrm>
                <a:off x="1836689" y="2579062"/>
                <a:ext cx="1727200" cy="1701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4000" b="1" dirty="0">
                  <a:solidFill>
                    <a:srgbClr val="FFFFFF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</p:grpSp>
        <p:pic>
          <p:nvPicPr>
            <p:cNvPr id="96" name="Picture 19" descr="Picture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48894" y="2570753"/>
              <a:ext cx="1364191" cy="60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" name="Group 20"/>
            <p:cNvGrpSpPr>
              <a:grpSpLocks/>
            </p:cNvGrpSpPr>
            <p:nvPr/>
          </p:nvGrpSpPr>
          <p:grpSpPr bwMode="auto">
            <a:xfrm rot="20302575" flipH="1" flipV="1">
              <a:off x="3792180" y="3851219"/>
              <a:ext cx="1480828" cy="339628"/>
              <a:chOff x="2528" y="1060"/>
              <a:chExt cx="894" cy="236"/>
            </a:xfrm>
          </p:grpSpPr>
          <p:grpSp>
            <p:nvGrpSpPr>
              <p:cNvPr id="98" name="Group 21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04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9" name="Group 26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00" name="AutoShape 2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AutoShape 2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AutoShape 2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AutoShape 3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10" name="组合 101"/>
          <p:cNvGrpSpPr>
            <a:grpSpLocks noChangeAspect="1"/>
          </p:cNvGrpSpPr>
          <p:nvPr/>
        </p:nvGrpSpPr>
        <p:grpSpPr>
          <a:xfrm flipH="1">
            <a:off x="9037263" y="1527431"/>
            <a:ext cx="288000" cy="253923"/>
            <a:chOff x="3389169" y="2540859"/>
            <a:chExt cx="2303463" cy="2030906"/>
          </a:xfrm>
        </p:grpSpPr>
        <p:sp>
          <p:nvSpPr>
            <p:cNvPr id="111" name="Oval 13"/>
            <p:cNvSpPr>
              <a:spLocks noChangeArrowheads="1"/>
            </p:cNvSpPr>
            <p:nvPr/>
          </p:nvSpPr>
          <p:spPr bwMode="auto">
            <a:xfrm>
              <a:off x="3389169" y="3851040"/>
              <a:ext cx="2303463" cy="7207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2" name="组合 15"/>
            <p:cNvGrpSpPr/>
            <p:nvPr/>
          </p:nvGrpSpPr>
          <p:grpSpPr>
            <a:xfrm>
              <a:off x="3667387" y="2540859"/>
              <a:ext cx="1727202" cy="1701803"/>
              <a:chOff x="1836688" y="2579062"/>
              <a:chExt cx="1727201" cy="1701801"/>
            </a:xfrm>
          </p:grpSpPr>
          <p:pic>
            <p:nvPicPr>
              <p:cNvPr id="125" name="Picture 17" descr="circuler_1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36688" y="2579062"/>
                <a:ext cx="1727200" cy="169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" name="Oval 18"/>
              <p:cNvSpPr>
                <a:spLocks noChangeArrowheads="1"/>
              </p:cNvSpPr>
              <p:nvPr/>
            </p:nvSpPr>
            <p:spPr bwMode="gray">
              <a:xfrm>
                <a:off x="1836689" y="2579062"/>
                <a:ext cx="1727200" cy="1701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4000" b="1" dirty="0">
                  <a:solidFill>
                    <a:srgbClr val="FFFFFF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</p:grpSp>
        <p:pic>
          <p:nvPicPr>
            <p:cNvPr id="113" name="Picture 19" descr="Picture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48894" y="2570753"/>
              <a:ext cx="1364191" cy="60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" name="Group 20"/>
            <p:cNvGrpSpPr>
              <a:grpSpLocks/>
            </p:cNvGrpSpPr>
            <p:nvPr/>
          </p:nvGrpSpPr>
          <p:grpSpPr bwMode="auto">
            <a:xfrm rot="20302575" flipH="1" flipV="1">
              <a:off x="3792180" y="3851219"/>
              <a:ext cx="1480828" cy="339628"/>
              <a:chOff x="2528" y="1060"/>
              <a:chExt cx="894" cy="236"/>
            </a:xfrm>
          </p:grpSpPr>
          <p:grpSp>
            <p:nvGrpSpPr>
              <p:cNvPr id="115" name="Group 21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21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" name="Group 26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17" name="AutoShape 2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AutoShape 2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AutoShape 2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AutoShape 3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cxnSp>
        <p:nvCxnSpPr>
          <p:cNvPr id="127" name="直接箭头连接符 119"/>
          <p:cNvCxnSpPr/>
          <p:nvPr/>
        </p:nvCxnSpPr>
        <p:spPr bwMode="auto">
          <a:xfrm flipH="1" flipV="1">
            <a:off x="4511678" y="3569441"/>
            <a:ext cx="468052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8" name="矩形 127"/>
          <p:cNvSpPr/>
          <p:nvPr/>
        </p:nvSpPr>
        <p:spPr>
          <a:xfrm>
            <a:off x="4541233" y="3566173"/>
            <a:ext cx="3290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消除安全隐患</a:t>
            </a:r>
            <a:r>
              <a:rPr lang="en-US" altLang="zh-CN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减少工伤事故</a:t>
            </a:r>
            <a:endParaRPr lang="zh-CN" altLang="zh-CN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2957057" y="5331879"/>
            <a:ext cx="2634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整洁环境  身心愉悦</a:t>
            </a:r>
            <a:endParaRPr lang="zh-CN" altLang="zh-CN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0" name="直接箭头连接符 124"/>
          <p:cNvCxnSpPr/>
          <p:nvPr/>
        </p:nvCxnSpPr>
        <p:spPr bwMode="auto">
          <a:xfrm flipH="1">
            <a:off x="1372881" y="2458695"/>
            <a:ext cx="799421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1" name="直接箭头连接符 126"/>
          <p:cNvCxnSpPr/>
          <p:nvPr/>
        </p:nvCxnSpPr>
        <p:spPr bwMode="auto">
          <a:xfrm flipH="1" flipV="1">
            <a:off x="3575574" y="1621094"/>
            <a:ext cx="439514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2" name="矩形 131"/>
          <p:cNvSpPr/>
          <p:nvPr/>
        </p:nvSpPr>
        <p:spPr>
          <a:xfrm>
            <a:off x="1372881" y="2479524"/>
            <a:ext cx="3570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规范作业  品质保障</a:t>
            </a:r>
            <a:endParaRPr lang="zh-CN" altLang="zh-CN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055295" y="4506245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空间  时间  效率</a:t>
            </a:r>
            <a:endParaRPr lang="zh-CN" altLang="zh-CN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82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2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95500" y="177232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活动与效用</a:t>
            </a:r>
          </a:p>
        </p:txBody>
      </p:sp>
      <p:grpSp>
        <p:nvGrpSpPr>
          <p:cNvPr id="34" name="组合 20"/>
          <p:cNvGrpSpPr/>
          <p:nvPr/>
        </p:nvGrpSpPr>
        <p:grpSpPr>
          <a:xfrm>
            <a:off x="2442833" y="3642914"/>
            <a:ext cx="7074107" cy="400110"/>
            <a:chOff x="1035415" y="3388914"/>
            <a:chExt cx="7074107" cy="400110"/>
          </a:xfrm>
        </p:grpSpPr>
        <p:sp>
          <p:nvSpPr>
            <p:cNvPr id="35" name="TextBox 1"/>
            <p:cNvSpPr txBox="1"/>
            <p:nvPr/>
          </p:nvSpPr>
          <p:spPr>
            <a:xfrm>
              <a:off x="1035415" y="338891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改善前</a:t>
              </a:r>
            </a:p>
          </p:txBody>
        </p:sp>
        <p:sp>
          <p:nvSpPr>
            <p:cNvPr id="36" name="TextBox 2"/>
            <p:cNvSpPr txBox="1"/>
            <p:nvPr/>
          </p:nvSpPr>
          <p:spPr>
            <a:xfrm>
              <a:off x="4094779" y="338891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改善中</a:t>
              </a:r>
            </a:p>
          </p:txBody>
        </p:sp>
        <p:sp>
          <p:nvSpPr>
            <p:cNvPr id="37" name="TextBox 3"/>
            <p:cNvSpPr txBox="1"/>
            <p:nvPr/>
          </p:nvSpPr>
          <p:spPr>
            <a:xfrm>
              <a:off x="7155415" y="338891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改善后</a:t>
              </a:r>
            </a:p>
          </p:txBody>
        </p:sp>
      </p:grpSp>
      <p:grpSp>
        <p:nvGrpSpPr>
          <p:cNvPr id="38" name="组合 4"/>
          <p:cNvGrpSpPr/>
          <p:nvPr/>
        </p:nvGrpSpPr>
        <p:grpSpPr>
          <a:xfrm>
            <a:off x="416491" y="1234728"/>
            <a:ext cx="11111747" cy="2409615"/>
            <a:chOff x="-990927" y="1707670"/>
            <a:chExt cx="11111747" cy="2409615"/>
          </a:xfrm>
        </p:grpSpPr>
        <p:pic>
          <p:nvPicPr>
            <p:cNvPr id="39" name="Picture 2" descr="男西裤线改造前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7228" y="1854751"/>
              <a:ext cx="3024000" cy="21137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男西裤线改造后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299" y="1854751"/>
              <a:ext cx="3024000" cy="21137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男西裤线改造中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854750"/>
              <a:ext cx="3024000" cy="2113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/>
            <p:cNvSpPr/>
            <p:nvPr/>
          </p:nvSpPr>
          <p:spPr>
            <a:xfrm>
              <a:off x="-990927" y="3973285"/>
              <a:ext cx="11097975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77155" y="1707670"/>
              <a:ext cx="11097975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21"/>
          <p:cNvGrpSpPr/>
          <p:nvPr/>
        </p:nvGrpSpPr>
        <p:grpSpPr>
          <a:xfrm>
            <a:off x="4928520" y="4335687"/>
            <a:ext cx="5636670" cy="2108547"/>
            <a:chOff x="3521102" y="4363363"/>
            <a:chExt cx="5636670" cy="2108547"/>
          </a:xfrm>
        </p:grpSpPr>
        <p:graphicFrame>
          <p:nvGraphicFramePr>
            <p:cNvPr id="45" name="图表 44"/>
            <p:cNvGraphicFramePr/>
            <p:nvPr>
              <p:extLst>
                <p:ext uri="{D42A27DB-BD31-4B8C-83A1-F6EECF244321}">
                  <p14:modId xmlns:p14="http://schemas.microsoft.com/office/powerpoint/2010/main" val="92089475"/>
                </p:ext>
              </p:extLst>
            </p:nvPr>
          </p:nvGraphicFramePr>
          <p:xfrm>
            <a:off x="3521102" y="4363363"/>
            <a:ext cx="4854382" cy="15121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6" name="TextBox 12"/>
            <p:cNvSpPr txBox="1"/>
            <p:nvPr/>
          </p:nvSpPr>
          <p:spPr>
            <a:xfrm>
              <a:off x="8203665" y="4538260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劳   动</a:t>
              </a:r>
              <a:endParaRPr lang="en-US" altLang="zh-CN" sz="20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生产率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041681" y="6197244"/>
              <a:ext cx="180000" cy="1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687033" y="6197244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49" name="TextBox 16"/>
            <p:cNvSpPr txBox="1"/>
            <p:nvPr/>
          </p:nvSpPr>
          <p:spPr>
            <a:xfrm>
              <a:off x="5220072" y="610257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改善前</a:t>
              </a:r>
            </a:p>
          </p:txBody>
        </p:sp>
        <p:sp>
          <p:nvSpPr>
            <p:cNvPr id="50" name="TextBox 17"/>
            <p:cNvSpPr txBox="1"/>
            <p:nvPr/>
          </p:nvSpPr>
          <p:spPr>
            <a:xfrm>
              <a:off x="6876256" y="610257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改善后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1379538" y="4379883"/>
            <a:ext cx="3654770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整改生产现场，导入全新物流渠道</a:t>
            </a:r>
            <a:endParaRPr lang="en-US" altLang="zh-CN" sz="24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3" name="直线连接符 52"/>
          <p:cNvCxnSpPr/>
          <p:nvPr/>
        </p:nvCxnSpPr>
        <p:spPr>
          <a:xfrm>
            <a:off x="4013200" y="1676400"/>
            <a:ext cx="0" cy="147320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连接符 53"/>
          <p:cNvCxnSpPr/>
          <p:nvPr/>
        </p:nvCxnSpPr>
        <p:spPr>
          <a:xfrm>
            <a:off x="7958667" y="1676400"/>
            <a:ext cx="0" cy="147320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 25"/>
          <p:cNvGrpSpPr/>
          <p:nvPr/>
        </p:nvGrpSpPr>
        <p:grpSpPr>
          <a:xfrm>
            <a:off x="2279649" y="1952625"/>
            <a:ext cx="2102545" cy="1863473"/>
            <a:chOff x="5232375" y="2240375"/>
            <a:chExt cx="1721926" cy="1526132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 rot="10800000">
              <a:off x="5232375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 rot="10800000">
              <a:off x="5334992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4512" y="2559214"/>
              <a:ext cx="862976" cy="862976"/>
            </a:xfrm>
            <a:prstGeom prst="rect">
              <a:avLst/>
            </a:prstGeom>
          </p:spPr>
        </p:pic>
      </p:grpSp>
      <p:sp>
        <p:nvSpPr>
          <p:cNvPr id="9" name="六边形 8"/>
          <p:cNvSpPr/>
          <p:nvPr/>
        </p:nvSpPr>
        <p:spPr>
          <a:xfrm>
            <a:off x="4820697" y="2344103"/>
            <a:ext cx="4992273" cy="1107310"/>
          </a:xfrm>
          <a:prstGeom prst="hexagon">
            <a:avLst/>
          </a:prstGeom>
          <a:solidFill>
            <a:srgbClr val="F45156"/>
          </a:solidFill>
          <a:ln w="63500">
            <a:solidFill>
              <a:schemeClr val="bg1"/>
            </a:solidFill>
          </a:ln>
          <a:effectLst>
            <a:outerShdw blurRad="127000" sx="102000" sy="102000" algn="ctr" rotWithShape="0">
              <a:prstClr val="black">
                <a:alpha val="1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0785" y="2534217"/>
            <a:ext cx="4292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03.</a:t>
            </a:r>
            <a:r>
              <a:rPr lang="zh-CN" altLang="en-US" sz="4400" spc="300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zh-CN" altLang="en-US" sz="4400" b="1" spc="3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推进步骤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0" y="6629525"/>
            <a:ext cx="12994139" cy="294473"/>
            <a:chOff x="0" y="6629525"/>
            <a:chExt cx="12994139" cy="294473"/>
          </a:xfrm>
        </p:grpSpPr>
        <p:sp>
          <p:nvSpPr>
            <p:cNvPr id="12" name="圆角矩形 11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230626" y="6629525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136" y="3597934"/>
            <a:ext cx="3155131" cy="2408907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成立组织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1599" y="1692256"/>
            <a:ext cx="10593867" cy="1820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7277" tIns="43639" rIns="87277" bIns="43639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活动是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集体战役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，需要企业全员参与、协同作战、积极配合，需求企业领导者组织、协调，才能很好地完成任务。</a:t>
            </a:r>
          </a:p>
          <a:p>
            <a:pPr marL="0" indent="0">
              <a:lnSpc>
                <a:spcPct val="135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成立临时性的领导小组。企业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最高领导人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担任组长，根据企业组织结构成立不同的工作小组，组长由部门责任人兼任。</a:t>
            </a:r>
          </a:p>
        </p:txBody>
      </p:sp>
      <p:graphicFrame>
        <p:nvGraphicFramePr>
          <p:cNvPr id="9" name="图示 27"/>
          <p:cNvGraphicFramePr/>
          <p:nvPr>
            <p:extLst>
              <p:ext uri="{D42A27DB-BD31-4B8C-83A1-F6EECF244321}">
                <p14:modId xmlns:p14="http://schemas.microsoft.com/office/powerpoint/2010/main" val="1719390087"/>
              </p:ext>
            </p:extLst>
          </p:nvPr>
        </p:nvGraphicFramePr>
        <p:xfrm>
          <a:off x="2851696" y="3598664"/>
          <a:ext cx="5796644" cy="229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95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2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图上作业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848" y="1469751"/>
            <a:ext cx="5802419" cy="4731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5"/>
          <p:cNvSpPr txBox="1"/>
          <p:nvPr/>
        </p:nvSpPr>
        <p:spPr>
          <a:xfrm>
            <a:off x="1353012" y="1881590"/>
            <a:ext cx="192873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厂区平面图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车间平面图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通道规划图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设备定置图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物料定置图</a:t>
            </a:r>
          </a:p>
        </p:txBody>
      </p:sp>
    </p:spTree>
    <p:extLst>
      <p:ext uri="{BB962C8B-B14F-4D97-AF65-F5344CB8AC3E}">
        <p14:creationId xmlns:p14="http://schemas.microsoft.com/office/powerpoint/2010/main" val="10911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3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宣传培训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精选36（www.rapidbbs.cn） (29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909" y="1437158"/>
            <a:ext cx="2566587" cy="249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6"/>
          <p:cNvGrpSpPr/>
          <p:nvPr/>
        </p:nvGrpSpPr>
        <p:grpSpPr>
          <a:xfrm>
            <a:off x="5203061" y="2118253"/>
            <a:ext cx="2460677" cy="584775"/>
            <a:chOff x="539552" y="1839593"/>
            <a:chExt cx="2460677" cy="584775"/>
          </a:xfrm>
        </p:grpSpPr>
        <p:grpSp>
          <p:nvGrpSpPr>
            <p:cNvPr id="10" name="组合 7"/>
            <p:cNvGrpSpPr/>
            <p:nvPr/>
          </p:nvGrpSpPr>
          <p:grpSpPr>
            <a:xfrm>
              <a:off x="539552" y="1848304"/>
              <a:ext cx="2460677" cy="576064"/>
              <a:chOff x="251520" y="2250072"/>
              <a:chExt cx="8445170" cy="57606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067930" y="2250072"/>
                <a:ext cx="6628760" cy="576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51520" y="2250072"/>
                <a:ext cx="8445170" cy="57606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右箭头标注 14"/>
              <p:cNvSpPr/>
              <p:nvPr/>
            </p:nvSpPr>
            <p:spPr>
              <a:xfrm>
                <a:off x="251523" y="2268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TextBox 8"/>
            <p:cNvSpPr txBox="1"/>
            <p:nvPr/>
          </p:nvSpPr>
          <p:spPr>
            <a:xfrm>
              <a:off x="611560" y="1839593"/>
              <a:ext cx="338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Bernard MT Condensed" pitchFamily="18" charset="0"/>
                </a:rPr>
                <a:t>1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Bernard MT Condensed" pitchFamily="18" charset="0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1232497" y="1882924"/>
              <a:ext cx="176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战前动员</a:t>
              </a:r>
            </a:p>
          </p:txBody>
        </p:sp>
      </p:grpSp>
      <p:grpSp>
        <p:nvGrpSpPr>
          <p:cNvPr id="16" name="组合 13"/>
          <p:cNvGrpSpPr/>
          <p:nvPr/>
        </p:nvGrpSpPr>
        <p:grpSpPr>
          <a:xfrm>
            <a:off x="5203061" y="3027606"/>
            <a:ext cx="2460677" cy="584775"/>
            <a:chOff x="539552" y="1839593"/>
            <a:chExt cx="2460677" cy="584775"/>
          </a:xfrm>
        </p:grpSpPr>
        <p:grpSp>
          <p:nvGrpSpPr>
            <p:cNvPr id="17" name="组合 14"/>
            <p:cNvGrpSpPr/>
            <p:nvPr/>
          </p:nvGrpSpPr>
          <p:grpSpPr>
            <a:xfrm>
              <a:off x="539552" y="1848304"/>
              <a:ext cx="2460677" cy="576064"/>
              <a:chOff x="251520" y="2250072"/>
              <a:chExt cx="8445170" cy="57606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067930" y="2250072"/>
                <a:ext cx="6628760" cy="576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51520" y="2250072"/>
                <a:ext cx="8445170" cy="57606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右箭头标注 21"/>
              <p:cNvSpPr/>
              <p:nvPr/>
            </p:nvSpPr>
            <p:spPr>
              <a:xfrm>
                <a:off x="251523" y="2268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TextBox 15"/>
            <p:cNvSpPr txBox="1"/>
            <p:nvPr/>
          </p:nvSpPr>
          <p:spPr>
            <a:xfrm>
              <a:off x="611560" y="1839593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Bernard MT Condensed" pitchFamily="18" charset="0"/>
                </a:rPr>
                <a:t>2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Bernard MT Condensed" pitchFamily="18" charset="0"/>
              </a:endParaRPr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1232497" y="1882924"/>
              <a:ext cx="176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强化宣传</a:t>
              </a:r>
            </a:p>
          </p:txBody>
        </p:sp>
      </p:grpSp>
      <p:grpSp>
        <p:nvGrpSpPr>
          <p:cNvPr id="23" name="组合 20"/>
          <p:cNvGrpSpPr/>
          <p:nvPr/>
        </p:nvGrpSpPr>
        <p:grpSpPr>
          <a:xfrm>
            <a:off x="4122496" y="4219283"/>
            <a:ext cx="2460677" cy="584775"/>
            <a:chOff x="539552" y="1839593"/>
            <a:chExt cx="2460677" cy="584775"/>
          </a:xfrm>
        </p:grpSpPr>
        <p:grpSp>
          <p:nvGrpSpPr>
            <p:cNvPr id="24" name="组合 21"/>
            <p:cNvGrpSpPr/>
            <p:nvPr/>
          </p:nvGrpSpPr>
          <p:grpSpPr>
            <a:xfrm>
              <a:off x="539552" y="1848304"/>
              <a:ext cx="2460677" cy="576064"/>
              <a:chOff x="251520" y="2250072"/>
              <a:chExt cx="8445170" cy="576064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067930" y="2250072"/>
                <a:ext cx="6628760" cy="576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51520" y="2250072"/>
                <a:ext cx="8445170" cy="576064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右箭头标注 28"/>
              <p:cNvSpPr/>
              <p:nvPr/>
            </p:nvSpPr>
            <p:spPr>
              <a:xfrm>
                <a:off x="251523" y="2268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TextBox 22"/>
            <p:cNvSpPr txBox="1"/>
            <p:nvPr/>
          </p:nvSpPr>
          <p:spPr>
            <a:xfrm>
              <a:off x="611560" y="1839593"/>
              <a:ext cx="338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Bernard MT Condensed" pitchFamily="18" charset="0"/>
                </a:rPr>
                <a:t>1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Bernard MT Condensed" pitchFamily="18" charset="0"/>
              </a:endParaRPr>
            </a:p>
          </p:txBody>
        </p:sp>
        <p:sp>
          <p:nvSpPr>
            <p:cNvPr id="26" name="TextBox 23"/>
            <p:cNvSpPr txBox="1"/>
            <p:nvPr/>
          </p:nvSpPr>
          <p:spPr>
            <a:xfrm>
              <a:off x="1232497" y="1882924"/>
              <a:ext cx="176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集体培训</a:t>
              </a:r>
            </a:p>
          </p:txBody>
        </p:sp>
      </p:grpSp>
      <p:grpSp>
        <p:nvGrpSpPr>
          <p:cNvPr id="30" name="组合 27"/>
          <p:cNvGrpSpPr/>
          <p:nvPr/>
        </p:nvGrpSpPr>
        <p:grpSpPr>
          <a:xfrm>
            <a:off x="4122496" y="5155387"/>
            <a:ext cx="2460677" cy="584775"/>
            <a:chOff x="539552" y="1839593"/>
            <a:chExt cx="2460677" cy="584775"/>
          </a:xfrm>
        </p:grpSpPr>
        <p:grpSp>
          <p:nvGrpSpPr>
            <p:cNvPr id="31" name="组合 28"/>
            <p:cNvGrpSpPr/>
            <p:nvPr/>
          </p:nvGrpSpPr>
          <p:grpSpPr>
            <a:xfrm>
              <a:off x="539552" y="1848304"/>
              <a:ext cx="2460677" cy="576064"/>
              <a:chOff x="251520" y="2250072"/>
              <a:chExt cx="8445170" cy="576064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2067930" y="2250072"/>
                <a:ext cx="6628760" cy="576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51520" y="2250072"/>
                <a:ext cx="8445170" cy="576064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右箭头标注 35"/>
              <p:cNvSpPr/>
              <p:nvPr/>
            </p:nvSpPr>
            <p:spPr>
              <a:xfrm>
                <a:off x="251523" y="2268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TextBox 29"/>
            <p:cNvSpPr txBox="1"/>
            <p:nvPr/>
          </p:nvSpPr>
          <p:spPr>
            <a:xfrm>
              <a:off x="611560" y="1839593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Bernard MT Condensed" pitchFamily="18" charset="0"/>
                </a:rPr>
                <a:t>2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Bernard MT Condensed" pitchFamily="18" charset="0"/>
              </a:endParaRPr>
            </a:p>
          </p:txBody>
        </p:sp>
        <p:sp>
          <p:nvSpPr>
            <p:cNvPr id="33" name="TextBox 30"/>
            <p:cNvSpPr txBox="1"/>
            <p:nvPr/>
          </p:nvSpPr>
          <p:spPr>
            <a:xfrm>
              <a:off x="1232497" y="1882924"/>
              <a:ext cx="176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项目培训</a:t>
              </a:r>
            </a:p>
          </p:txBody>
        </p:sp>
      </p:grpSp>
      <p:pic>
        <p:nvPicPr>
          <p:cNvPr id="37" name="图片 1" descr="www_tuweimei_comComp_2816041_cVpR7Ig4O4NVABRurprjCaGfg4tUF9.jpg"/>
          <p:cNvPicPr>
            <a:picLocks noGrp="1" noChangeAspect="1"/>
          </p:cNvPicPr>
          <p:nvPr isPhoto="1"/>
        </p:nvPicPr>
        <p:blipFill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00" y="3810051"/>
            <a:ext cx="3234266" cy="242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0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4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拟定计划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49991" y="1654275"/>
            <a:ext cx="11220400" cy="14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7" tIns="43639" rIns="87277" bIns="43639">
            <a:spAutoFit/>
          </a:bodyPr>
          <a:lstStyle/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根据项目前期的调研、诊断与策划方案，以及车间（厂区）平面布局推演，拟定企业的整体推行计划；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明确计划责任人、执行人等，并进行风险评估；</a:t>
            </a:r>
          </a:p>
          <a:p>
            <a:pPr marL="457200" indent="-457200">
              <a:lnSpc>
                <a:spcPct val="135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根据推行计划的预算并准备企业人力、物力与财力。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85291"/>
              </p:ext>
            </p:extLst>
          </p:nvPr>
        </p:nvGraphicFramePr>
        <p:xfrm>
          <a:off x="1294274" y="3258063"/>
          <a:ext cx="9404420" cy="29988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159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99802"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4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4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4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8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8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8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8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8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圆角矩形​​ 5"/>
          <p:cNvSpPr/>
          <p:nvPr/>
        </p:nvSpPr>
        <p:spPr>
          <a:xfrm>
            <a:off x="2349452" y="3836499"/>
            <a:ext cx="2298536" cy="3375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​​ 8"/>
          <p:cNvSpPr/>
          <p:nvPr/>
        </p:nvSpPr>
        <p:spPr>
          <a:xfrm>
            <a:off x="3491628" y="4339833"/>
            <a:ext cx="2297000" cy="3432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67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​​ 12"/>
          <p:cNvSpPr/>
          <p:nvPr/>
        </p:nvSpPr>
        <p:spPr>
          <a:xfrm>
            <a:off x="4632268" y="4848927"/>
            <a:ext cx="2298536" cy="3432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67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​​ 14"/>
          <p:cNvSpPr/>
          <p:nvPr/>
        </p:nvSpPr>
        <p:spPr>
          <a:xfrm>
            <a:off x="5774444" y="5358021"/>
            <a:ext cx="2298534" cy="3432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67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圆角矩形​​ 16"/>
          <p:cNvSpPr/>
          <p:nvPr/>
        </p:nvSpPr>
        <p:spPr>
          <a:xfrm>
            <a:off x="6916618" y="5867115"/>
            <a:ext cx="2298536" cy="3432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82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5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样板工程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808" y="969641"/>
            <a:ext cx="4254939" cy="5357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2" descr="H:\咨询资料\05三信织造\03照片\20101206\IMG_226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9538" y="1654275"/>
            <a:ext cx="4140000" cy="23287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咨询资料\05三信织造\03照片\仓库\IMG_341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9538" y="4050757"/>
            <a:ext cx="4140000" cy="23287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六边形 8"/>
          <p:cNvSpPr/>
          <p:nvPr/>
        </p:nvSpPr>
        <p:spPr>
          <a:xfrm>
            <a:off x="4820697" y="2344103"/>
            <a:ext cx="4992273" cy="1107310"/>
          </a:xfrm>
          <a:prstGeom prst="hexagon">
            <a:avLst/>
          </a:prstGeom>
          <a:solidFill>
            <a:schemeClr val="accent6"/>
          </a:solidFill>
          <a:ln w="63500">
            <a:solidFill>
              <a:schemeClr val="bg1"/>
            </a:solidFill>
          </a:ln>
          <a:effectLst>
            <a:outerShdw blurRad="127000" sx="102000" sy="102000" algn="ctr" rotWithShape="0">
              <a:prstClr val="black">
                <a:alpha val="1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09844" y="2513037"/>
            <a:ext cx="3813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01.</a:t>
            </a:r>
            <a:r>
              <a:rPr lang="zh-CN" altLang="en-US" sz="4400" spc="300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4400" b="1" spc="3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4400" b="1" spc="3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2295901" y="1970502"/>
            <a:ext cx="2082373" cy="1845594"/>
            <a:chOff x="1080033" y="2240375"/>
            <a:chExt cx="1721926" cy="1526132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10800000">
              <a:off x="1080033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0800000">
              <a:off x="1182650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E56C0B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492" y="2616200"/>
              <a:ext cx="745748" cy="745748"/>
            </a:xfrm>
            <a:prstGeom prst="rect">
              <a:avLst/>
            </a:prstGeom>
          </p:spPr>
        </p:pic>
      </p:grpSp>
      <p:grpSp>
        <p:nvGrpSpPr>
          <p:cNvPr id="11" name="组 10"/>
          <p:cNvGrpSpPr/>
          <p:nvPr/>
        </p:nvGrpSpPr>
        <p:grpSpPr>
          <a:xfrm>
            <a:off x="0" y="6629525"/>
            <a:ext cx="12994139" cy="294473"/>
            <a:chOff x="0" y="6629525"/>
            <a:chExt cx="12994139" cy="294473"/>
          </a:xfrm>
        </p:grpSpPr>
        <p:sp>
          <p:nvSpPr>
            <p:cNvPr id="12" name="圆角矩形 11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230626" y="6629525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136" y="3597934"/>
            <a:ext cx="3155131" cy="2408907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21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6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分段作业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 descr="F:\素材\商务-综合\72.jpg"/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2005298"/>
            <a:ext cx="5596585" cy="31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6486" y="2623880"/>
            <a:ext cx="6696744" cy="21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7" tIns="43639" rIns="87277" bIns="43639">
            <a:spAutoFit/>
          </a:bodyPr>
          <a:lstStyle/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以样板工程为标杆，确立项目实现目标；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按项目计划与目标，分期分阶段分部门开展工作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每个阶段设计并确认项目方案；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组织相关员工实施阶段工作要领培训；</a:t>
            </a:r>
          </a:p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按项目计划准备实施。</a:t>
            </a:r>
          </a:p>
        </p:txBody>
      </p:sp>
      <p:cxnSp>
        <p:nvCxnSpPr>
          <p:cNvPr id="10" name="直接连接符 53"/>
          <p:cNvCxnSpPr/>
          <p:nvPr/>
        </p:nvCxnSpPr>
        <p:spPr>
          <a:xfrm flipH="1">
            <a:off x="210484" y="1371674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7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巡查考评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26" descr="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2207" y="3373370"/>
            <a:ext cx="4141664" cy="292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35696" y="1623246"/>
            <a:ext cx="6912768" cy="1750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87277" tIns="43639" rIns="87277" bIns="43639">
            <a:spAutoFit/>
          </a:bodyPr>
          <a:lstStyle/>
          <a:p>
            <a:pPr marL="457200" indent="-4572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根据检查标准组织人员进行自检和巡检；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责任部门及时进行纠正、整改；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小组建立预防机制，举一反三，消除隐患和潜在问题；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根据检查结果进行现场针对性辅导。        </a:t>
            </a:r>
          </a:p>
        </p:txBody>
      </p:sp>
      <p:sp>
        <p:nvSpPr>
          <p:cNvPr id="10" name="矩形 9"/>
          <p:cNvSpPr/>
          <p:nvPr/>
        </p:nvSpPr>
        <p:spPr>
          <a:xfrm>
            <a:off x="1882559" y="3711650"/>
            <a:ext cx="4417633" cy="21656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87277" tIns="43639" rIns="87277" bIns="43639">
            <a:spAutoFit/>
          </a:bodyPr>
          <a:lstStyle/>
          <a:p>
            <a:pPr marL="457200" indent="-457200">
              <a:lnSpc>
                <a:spcPct val="135000"/>
              </a:lnSpc>
              <a:buFont typeface="+mj-lt"/>
              <a:buAutoNum type="arabicPeriod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小组组织人员按考评标准进行检查打分；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35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奖励优秀部门，扶助落后部门；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35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总结优秀经验和落后教训，做为教材引导员工积极进取。</a:t>
            </a:r>
          </a:p>
        </p:txBody>
      </p:sp>
      <p:cxnSp>
        <p:nvCxnSpPr>
          <p:cNvPr id="11" name="直接连接符 54"/>
          <p:cNvCxnSpPr/>
          <p:nvPr/>
        </p:nvCxnSpPr>
        <p:spPr>
          <a:xfrm flipH="1">
            <a:off x="210484" y="1371674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732347" y="171555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3"/>
                </a:solidFill>
              </a:rPr>
              <a:t>巡查</a:t>
            </a:r>
          </a:p>
        </p:txBody>
      </p:sp>
      <p:sp>
        <p:nvSpPr>
          <p:cNvPr id="13" name="TextBox 56"/>
          <p:cNvSpPr txBox="1"/>
          <p:nvPr/>
        </p:nvSpPr>
        <p:spPr>
          <a:xfrm>
            <a:off x="732346" y="369786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3"/>
                </a:solidFill>
              </a:rPr>
              <a:t>考评</a:t>
            </a:r>
          </a:p>
        </p:txBody>
      </p:sp>
    </p:spTree>
    <p:extLst>
      <p:ext uri="{BB962C8B-B14F-4D97-AF65-F5344CB8AC3E}">
        <p14:creationId xmlns:p14="http://schemas.microsoft.com/office/powerpoint/2010/main" val="21148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8"/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综合分析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STHeiti Light" charset="-122"/>
              <a:ea typeface="STHeiti Light" charset="-122"/>
              <a:cs typeface="STHeiti Light" charset="-122"/>
            </a:endParaRP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4"/>
          <p:cNvSpPr>
            <a:spLocks noChangeArrowheads="1"/>
          </p:cNvSpPr>
          <p:nvPr/>
        </p:nvSpPr>
        <p:spPr bwMode="auto">
          <a:xfrm>
            <a:off x="785741" y="1660842"/>
            <a:ext cx="6543184" cy="121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2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活动进行一段落后，将大家召集起来，由每一组针对自己开展活动的情况进行总结，展现改善成果及心得体会。旨在交流，共同提高。</a:t>
            </a:r>
          </a:p>
        </p:txBody>
      </p:sp>
      <p:grpSp>
        <p:nvGrpSpPr>
          <p:cNvPr id="9" name="组合 64"/>
          <p:cNvGrpSpPr/>
          <p:nvPr/>
        </p:nvGrpSpPr>
        <p:grpSpPr>
          <a:xfrm>
            <a:off x="7856608" y="4494912"/>
            <a:ext cx="2012334" cy="1830268"/>
            <a:chOff x="4716015" y="2953732"/>
            <a:chExt cx="3472814" cy="3158611"/>
          </a:xfrm>
        </p:grpSpPr>
        <p:grpSp>
          <p:nvGrpSpPr>
            <p:cNvPr id="10" name="组合 65"/>
            <p:cNvGrpSpPr/>
            <p:nvPr/>
          </p:nvGrpSpPr>
          <p:grpSpPr>
            <a:xfrm>
              <a:off x="4716015" y="2953732"/>
              <a:ext cx="3472814" cy="3158611"/>
              <a:chOff x="2966535" y="1305121"/>
              <a:chExt cx="3472814" cy="3158611"/>
            </a:xfrm>
          </p:grpSpPr>
          <p:grpSp>
            <p:nvGrpSpPr>
              <p:cNvPr id="15" name="组合 70"/>
              <p:cNvGrpSpPr/>
              <p:nvPr/>
            </p:nvGrpSpPr>
            <p:grpSpPr>
              <a:xfrm>
                <a:off x="4521341" y="1768624"/>
                <a:ext cx="360000" cy="427443"/>
                <a:chOff x="4415265" y="4518686"/>
                <a:chExt cx="360000" cy="427443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4415265" y="4586129"/>
                  <a:ext cx="360000" cy="360000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4415265" y="4518686"/>
                  <a:ext cx="360000" cy="36000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71"/>
              <p:cNvGrpSpPr/>
              <p:nvPr/>
            </p:nvGrpSpPr>
            <p:grpSpPr>
              <a:xfrm>
                <a:off x="4999349" y="1305121"/>
                <a:ext cx="1440000" cy="1654338"/>
                <a:chOff x="3664884" y="3386180"/>
                <a:chExt cx="1440000" cy="16543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3664884" y="3600518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rgbClr val="B0BC82"/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3664884" y="3493349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91000"/>
                        <a:lumOff val="9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3664884" y="3386180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B3F15">
                        <a:lumMod val="83000"/>
                        <a:lumOff val="17000"/>
                      </a:srgbClr>
                    </a:gs>
                    <a:gs pos="100000">
                      <a:srgbClr val="B67414"/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72"/>
              <p:cNvGrpSpPr/>
              <p:nvPr/>
            </p:nvGrpSpPr>
            <p:grpSpPr>
              <a:xfrm>
                <a:off x="2966536" y="1305121"/>
                <a:ext cx="1440000" cy="1654338"/>
                <a:chOff x="3664884" y="3386180"/>
                <a:chExt cx="1440000" cy="1654338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3664884" y="3600518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2">
                        <a:lumMod val="52000"/>
                        <a:lumOff val="48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3664884" y="3493349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7030A0">
                        <a:lumMod val="72000"/>
                      </a:srgbClr>
                    </a:gs>
                    <a:gs pos="100000">
                      <a:srgbClr val="7030A0">
                        <a:lumMod val="83000"/>
                        <a:lumOff val="17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3664884" y="3386180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2060"/>
                    </a:gs>
                    <a:gs pos="100000">
                      <a:srgbClr val="4F4789"/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73"/>
              <p:cNvGrpSpPr/>
              <p:nvPr/>
            </p:nvGrpSpPr>
            <p:grpSpPr>
              <a:xfrm>
                <a:off x="5795372" y="2707946"/>
                <a:ext cx="360000" cy="427443"/>
                <a:chOff x="4415265" y="4518686"/>
                <a:chExt cx="360000" cy="427443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4415265" y="4586129"/>
                  <a:ext cx="360000" cy="360000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4415265" y="4518686"/>
                  <a:ext cx="360000" cy="36000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" name="组合 74"/>
              <p:cNvGrpSpPr/>
              <p:nvPr/>
            </p:nvGrpSpPr>
            <p:grpSpPr>
              <a:xfrm>
                <a:off x="3254648" y="2713034"/>
                <a:ext cx="360000" cy="427443"/>
                <a:chOff x="4415265" y="4518686"/>
                <a:chExt cx="360000" cy="427443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4415265" y="4586129"/>
                  <a:ext cx="360000" cy="360000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4415265" y="4518686"/>
                  <a:ext cx="360000" cy="36000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75"/>
              <p:cNvGrpSpPr/>
              <p:nvPr/>
            </p:nvGrpSpPr>
            <p:grpSpPr>
              <a:xfrm>
                <a:off x="2966535" y="2809394"/>
                <a:ext cx="1440001" cy="1654338"/>
                <a:chOff x="3664883" y="3386180"/>
                <a:chExt cx="1440001" cy="1654338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3664884" y="3600518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2D050"/>
                    </a:gs>
                    <a:gs pos="100000">
                      <a:schemeClr val="accent3">
                        <a:lumMod val="66000"/>
                        <a:lumOff val="34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3664884" y="3493349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rgbClr val="3FBB54"/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3664883" y="3386180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88625">
                        <a:lumMod val="73000"/>
                      </a:srgbClr>
                    </a:gs>
                    <a:gs pos="100000">
                      <a:srgbClr val="00B050">
                        <a:lumMod val="95000"/>
                        <a:lumOff val="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76"/>
              <p:cNvGrpSpPr/>
              <p:nvPr/>
            </p:nvGrpSpPr>
            <p:grpSpPr>
              <a:xfrm>
                <a:off x="4999349" y="2809394"/>
                <a:ext cx="1440000" cy="1654338"/>
                <a:chOff x="3664884" y="3386180"/>
                <a:chExt cx="1440000" cy="1654338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3664884" y="3600518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2">
                        <a:lumMod val="52000"/>
                        <a:lumOff val="48000"/>
                      </a:schemeClr>
                    </a:gs>
                    <a:gs pos="100000">
                      <a:srgbClr val="88B6AD"/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3664884" y="3493349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90000"/>
                      </a:schemeClr>
                    </a:gs>
                    <a:gs pos="100000">
                      <a:schemeClr val="accent5">
                        <a:lumMod val="98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3664884" y="3386180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47000"/>
                      </a:schemeClr>
                    </a:gs>
                    <a:gs pos="100000">
                      <a:schemeClr val="accent5">
                        <a:lumMod val="79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77"/>
              <p:cNvGrpSpPr/>
              <p:nvPr/>
            </p:nvGrpSpPr>
            <p:grpSpPr>
              <a:xfrm>
                <a:off x="4525392" y="3708524"/>
                <a:ext cx="360000" cy="427443"/>
                <a:chOff x="4415265" y="4518686"/>
                <a:chExt cx="360000" cy="427443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4415265" y="4586129"/>
                  <a:ext cx="360000" cy="360000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4415265" y="4518686"/>
                  <a:ext cx="360000" cy="36000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" name="TextBox 66"/>
            <p:cNvSpPr txBox="1"/>
            <p:nvPr/>
          </p:nvSpPr>
          <p:spPr>
            <a:xfrm>
              <a:off x="4922401" y="3394473"/>
              <a:ext cx="1026890" cy="584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培训</a:t>
              </a: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7006427" y="3445806"/>
              <a:ext cx="1026890" cy="584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总结</a:t>
              </a:r>
            </a:p>
          </p:txBody>
        </p:sp>
        <p:sp>
          <p:nvSpPr>
            <p:cNvPr id="13" name="TextBox 68"/>
            <p:cNvSpPr txBox="1"/>
            <p:nvPr/>
          </p:nvSpPr>
          <p:spPr>
            <a:xfrm>
              <a:off x="4985386" y="4927854"/>
              <a:ext cx="1026890" cy="584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考核</a:t>
              </a:r>
            </a:p>
          </p:txBody>
        </p:sp>
        <p:sp>
          <p:nvSpPr>
            <p:cNvPr id="14" name="TextBox 69"/>
            <p:cNvSpPr txBox="1"/>
            <p:nvPr/>
          </p:nvSpPr>
          <p:spPr>
            <a:xfrm>
              <a:off x="7041519" y="4927854"/>
              <a:ext cx="1026890" cy="584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分享</a:t>
              </a:r>
            </a:p>
          </p:txBody>
        </p:sp>
      </p:grpSp>
      <p:grpSp>
        <p:nvGrpSpPr>
          <p:cNvPr id="43" name="组合 98"/>
          <p:cNvGrpSpPr/>
          <p:nvPr/>
        </p:nvGrpSpPr>
        <p:grpSpPr>
          <a:xfrm>
            <a:off x="7574553" y="700452"/>
            <a:ext cx="2557462" cy="4659313"/>
            <a:chOff x="617538" y="1412776"/>
            <a:chExt cx="2557462" cy="4659313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1228725" y="1412776"/>
              <a:ext cx="1365250" cy="4659313"/>
            </a:xfrm>
            <a:custGeom>
              <a:avLst/>
              <a:gdLst>
                <a:gd name="T0" fmla="*/ 2506 w 5162"/>
                <a:gd name="T1" fmla="*/ 55 h 17614"/>
                <a:gd name="T2" fmla="*/ 2256 w 5162"/>
                <a:gd name="T3" fmla="*/ 326 h 17614"/>
                <a:gd name="T4" fmla="*/ 1986 w 5162"/>
                <a:gd name="T5" fmla="*/ 788 h 17614"/>
                <a:gd name="T6" fmla="*/ 1704 w 5162"/>
                <a:gd name="T7" fmla="*/ 1398 h 17614"/>
                <a:gd name="T8" fmla="*/ 1417 w 5162"/>
                <a:gd name="T9" fmla="*/ 2120 h 17614"/>
                <a:gd name="T10" fmla="*/ 1131 w 5162"/>
                <a:gd name="T11" fmla="*/ 2911 h 17614"/>
                <a:gd name="T12" fmla="*/ 856 w 5162"/>
                <a:gd name="T13" fmla="*/ 3730 h 17614"/>
                <a:gd name="T14" fmla="*/ 598 w 5162"/>
                <a:gd name="T15" fmla="*/ 4540 h 17614"/>
                <a:gd name="T16" fmla="*/ 226 w 5162"/>
                <a:gd name="T17" fmla="*/ 5756 h 17614"/>
                <a:gd name="T18" fmla="*/ 132 w 5162"/>
                <a:gd name="T19" fmla="*/ 6335 h 17614"/>
                <a:gd name="T20" fmla="*/ 493 w 5162"/>
                <a:gd name="T21" fmla="*/ 5899 h 17614"/>
                <a:gd name="T22" fmla="*/ 808 w 5162"/>
                <a:gd name="T23" fmla="*/ 5555 h 17614"/>
                <a:gd name="T24" fmla="*/ 1078 w 5162"/>
                <a:gd name="T25" fmla="*/ 5304 h 17614"/>
                <a:gd name="T26" fmla="*/ 1306 w 5162"/>
                <a:gd name="T27" fmla="*/ 5148 h 17614"/>
                <a:gd name="T28" fmla="*/ 1495 w 5162"/>
                <a:gd name="T29" fmla="*/ 5089 h 17614"/>
                <a:gd name="T30" fmla="*/ 1650 w 5162"/>
                <a:gd name="T31" fmla="*/ 5126 h 17614"/>
                <a:gd name="T32" fmla="*/ 1773 w 5162"/>
                <a:gd name="T33" fmla="*/ 5263 h 17614"/>
                <a:gd name="T34" fmla="*/ 1866 w 5162"/>
                <a:gd name="T35" fmla="*/ 5500 h 17614"/>
                <a:gd name="T36" fmla="*/ 1934 w 5162"/>
                <a:gd name="T37" fmla="*/ 5839 h 17614"/>
                <a:gd name="T38" fmla="*/ 1978 w 5162"/>
                <a:gd name="T39" fmla="*/ 6280 h 17614"/>
                <a:gd name="T40" fmla="*/ 2141 w 5162"/>
                <a:gd name="T41" fmla="*/ 17477 h 17614"/>
                <a:gd name="T42" fmla="*/ 2186 w 5162"/>
                <a:gd name="T43" fmla="*/ 17064 h 17614"/>
                <a:gd name="T44" fmla="*/ 2223 w 5162"/>
                <a:gd name="T45" fmla="*/ 16650 h 17614"/>
                <a:gd name="T46" fmla="*/ 2276 w 5162"/>
                <a:gd name="T47" fmla="*/ 15957 h 17614"/>
                <a:gd name="T48" fmla="*/ 2332 w 5162"/>
                <a:gd name="T49" fmla="*/ 15124 h 17614"/>
                <a:gd name="T50" fmla="*/ 2392 w 5162"/>
                <a:gd name="T51" fmla="*/ 14292 h 17614"/>
                <a:gd name="T52" fmla="*/ 2428 w 5162"/>
                <a:gd name="T53" fmla="*/ 13878 h 17614"/>
                <a:gd name="T54" fmla="*/ 2471 w 5162"/>
                <a:gd name="T55" fmla="*/ 13463 h 17614"/>
                <a:gd name="T56" fmla="*/ 2581 w 5162"/>
                <a:gd name="T57" fmla="*/ 12304 h 17614"/>
                <a:gd name="T58" fmla="*/ 2692 w 5162"/>
                <a:gd name="T59" fmla="*/ 13463 h 17614"/>
                <a:gd name="T60" fmla="*/ 2735 w 5162"/>
                <a:gd name="T61" fmla="*/ 13878 h 17614"/>
                <a:gd name="T62" fmla="*/ 2770 w 5162"/>
                <a:gd name="T63" fmla="*/ 14292 h 17614"/>
                <a:gd name="T64" fmla="*/ 2830 w 5162"/>
                <a:gd name="T65" fmla="*/ 15124 h 17614"/>
                <a:gd name="T66" fmla="*/ 2886 w 5162"/>
                <a:gd name="T67" fmla="*/ 15957 h 17614"/>
                <a:gd name="T68" fmla="*/ 2938 w 5162"/>
                <a:gd name="T69" fmla="*/ 16650 h 17614"/>
                <a:gd name="T70" fmla="*/ 2976 w 5162"/>
                <a:gd name="T71" fmla="*/ 17064 h 17614"/>
                <a:gd name="T72" fmla="*/ 3021 w 5162"/>
                <a:gd name="T73" fmla="*/ 17477 h 17614"/>
                <a:gd name="T74" fmla="*/ 3183 w 5162"/>
                <a:gd name="T75" fmla="*/ 6280 h 17614"/>
                <a:gd name="T76" fmla="*/ 3228 w 5162"/>
                <a:gd name="T77" fmla="*/ 5839 h 17614"/>
                <a:gd name="T78" fmla="*/ 3296 w 5162"/>
                <a:gd name="T79" fmla="*/ 5500 h 17614"/>
                <a:gd name="T80" fmla="*/ 3389 w 5162"/>
                <a:gd name="T81" fmla="*/ 5263 h 17614"/>
                <a:gd name="T82" fmla="*/ 3512 w 5162"/>
                <a:gd name="T83" fmla="*/ 5126 h 17614"/>
                <a:gd name="T84" fmla="*/ 3667 w 5162"/>
                <a:gd name="T85" fmla="*/ 5089 h 17614"/>
                <a:gd name="T86" fmla="*/ 3857 w 5162"/>
                <a:gd name="T87" fmla="*/ 5148 h 17614"/>
                <a:gd name="T88" fmla="*/ 4085 w 5162"/>
                <a:gd name="T89" fmla="*/ 5304 h 17614"/>
                <a:gd name="T90" fmla="*/ 4354 w 5162"/>
                <a:gd name="T91" fmla="*/ 5555 h 17614"/>
                <a:gd name="T92" fmla="*/ 4669 w 5162"/>
                <a:gd name="T93" fmla="*/ 5899 h 17614"/>
                <a:gd name="T94" fmla="*/ 5031 w 5162"/>
                <a:gd name="T95" fmla="*/ 6335 h 17614"/>
                <a:gd name="T96" fmla="*/ 5060 w 5162"/>
                <a:gd name="T97" fmla="*/ 6160 h 17614"/>
                <a:gd name="T98" fmla="*/ 4812 w 5162"/>
                <a:gd name="T99" fmla="*/ 5298 h 17614"/>
                <a:gd name="T100" fmla="*/ 4516 w 5162"/>
                <a:gd name="T101" fmla="*/ 4274 h 17614"/>
                <a:gd name="T102" fmla="*/ 4271 w 5162"/>
                <a:gd name="T103" fmla="*/ 3456 h 17614"/>
                <a:gd name="T104" fmla="*/ 4013 w 5162"/>
                <a:gd name="T105" fmla="*/ 2641 h 17614"/>
                <a:gd name="T106" fmla="*/ 3748 w 5162"/>
                <a:gd name="T107" fmla="*/ 1870 h 17614"/>
                <a:gd name="T108" fmla="*/ 3482 w 5162"/>
                <a:gd name="T109" fmla="*/ 1180 h 17614"/>
                <a:gd name="T110" fmla="*/ 3220 w 5162"/>
                <a:gd name="T111" fmla="*/ 616 h 17614"/>
                <a:gd name="T112" fmla="*/ 2968 w 5162"/>
                <a:gd name="T113" fmla="*/ 213 h 17614"/>
                <a:gd name="T114" fmla="*/ 2732 w 5162"/>
                <a:gd name="T115" fmla="*/ 14 h 17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62" h="17614">
                  <a:moveTo>
                    <a:pt x="2658" y="0"/>
                  </a:moveTo>
                  <a:lnTo>
                    <a:pt x="2584" y="14"/>
                  </a:lnTo>
                  <a:lnTo>
                    <a:pt x="2506" y="55"/>
                  </a:lnTo>
                  <a:lnTo>
                    <a:pt x="2426" y="123"/>
                  </a:lnTo>
                  <a:lnTo>
                    <a:pt x="2342" y="213"/>
                  </a:lnTo>
                  <a:lnTo>
                    <a:pt x="2256" y="326"/>
                  </a:lnTo>
                  <a:lnTo>
                    <a:pt x="2168" y="461"/>
                  </a:lnTo>
                  <a:lnTo>
                    <a:pt x="2078" y="616"/>
                  </a:lnTo>
                  <a:lnTo>
                    <a:pt x="1986" y="788"/>
                  </a:lnTo>
                  <a:lnTo>
                    <a:pt x="1893" y="977"/>
                  </a:lnTo>
                  <a:lnTo>
                    <a:pt x="1799" y="1180"/>
                  </a:lnTo>
                  <a:lnTo>
                    <a:pt x="1704" y="1398"/>
                  </a:lnTo>
                  <a:lnTo>
                    <a:pt x="1609" y="1628"/>
                  </a:lnTo>
                  <a:lnTo>
                    <a:pt x="1512" y="1870"/>
                  </a:lnTo>
                  <a:lnTo>
                    <a:pt x="1417" y="2120"/>
                  </a:lnTo>
                  <a:lnTo>
                    <a:pt x="1321" y="2377"/>
                  </a:lnTo>
                  <a:lnTo>
                    <a:pt x="1226" y="2641"/>
                  </a:lnTo>
                  <a:lnTo>
                    <a:pt x="1131" y="2911"/>
                  </a:lnTo>
                  <a:lnTo>
                    <a:pt x="1038" y="3182"/>
                  </a:lnTo>
                  <a:lnTo>
                    <a:pt x="947" y="3456"/>
                  </a:lnTo>
                  <a:lnTo>
                    <a:pt x="856" y="3730"/>
                  </a:lnTo>
                  <a:lnTo>
                    <a:pt x="769" y="4003"/>
                  </a:lnTo>
                  <a:lnTo>
                    <a:pt x="682" y="4274"/>
                  </a:lnTo>
                  <a:lnTo>
                    <a:pt x="598" y="4540"/>
                  </a:lnTo>
                  <a:lnTo>
                    <a:pt x="517" y="4800"/>
                  </a:lnTo>
                  <a:lnTo>
                    <a:pt x="364" y="5298"/>
                  </a:lnTo>
                  <a:lnTo>
                    <a:pt x="226" y="5756"/>
                  </a:lnTo>
                  <a:lnTo>
                    <a:pt x="104" y="6160"/>
                  </a:lnTo>
                  <a:lnTo>
                    <a:pt x="0" y="6501"/>
                  </a:lnTo>
                  <a:lnTo>
                    <a:pt x="132" y="6335"/>
                  </a:lnTo>
                  <a:lnTo>
                    <a:pt x="257" y="6180"/>
                  </a:lnTo>
                  <a:lnTo>
                    <a:pt x="379" y="6034"/>
                  </a:lnTo>
                  <a:lnTo>
                    <a:pt x="493" y="5899"/>
                  </a:lnTo>
                  <a:lnTo>
                    <a:pt x="603" y="5774"/>
                  </a:lnTo>
                  <a:lnTo>
                    <a:pt x="708" y="5659"/>
                  </a:lnTo>
                  <a:lnTo>
                    <a:pt x="808" y="5555"/>
                  </a:lnTo>
                  <a:lnTo>
                    <a:pt x="902" y="5460"/>
                  </a:lnTo>
                  <a:lnTo>
                    <a:pt x="992" y="5377"/>
                  </a:lnTo>
                  <a:lnTo>
                    <a:pt x="1078" y="5304"/>
                  </a:lnTo>
                  <a:lnTo>
                    <a:pt x="1158" y="5241"/>
                  </a:lnTo>
                  <a:lnTo>
                    <a:pt x="1234" y="5190"/>
                  </a:lnTo>
                  <a:lnTo>
                    <a:pt x="1306" y="5148"/>
                  </a:lnTo>
                  <a:lnTo>
                    <a:pt x="1373" y="5118"/>
                  </a:lnTo>
                  <a:lnTo>
                    <a:pt x="1436" y="5098"/>
                  </a:lnTo>
                  <a:lnTo>
                    <a:pt x="1495" y="5089"/>
                  </a:lnTo>
                  <a:lnTo>
                    <a:pt x="1550" y="5090"/>
                  </a:lnTo>
                  <a:lnTo>
                    <a:pt x="1602" y="5103"/>
                  </a:lnTo>
                  <a:lnTo>
                    <a:pt x="1650" y="5126"/>
                  </a:lnTo>
                  <a:lnTo>
                    <a:pt x="1694" y="5161"/>
                  </a:lnTo>
                  <a:lnTo>
                    <a:pt x="1736" y="5207"/>
                  </a:lnTo>
                  <a:lnTo>
                    <a:pt x="1773" y="5263"/>
                  </a:lnTo>
                  <a:lnTo>
                    <a:pt x="1807" y="5331"/>
                  </a:lnTo>
                  <a:lnTo>
                    <a:pt x="1838" y="5410"/>
                  </a:lnTo>
                  <a:lnTo>
                    <a:pt x="1866" y="5500"/>
                  </a:lnTo>
                  <a:lnTo>
                    <a:pt x="1892" y="5602"/>
                  </a:lnTo>
                  <a:lnTo>
                    <a:pt x="1914" y="5714"/>
                  </a:lnTo>
                  <a:lnTo>
                    <a:pt x="1934" y="5839"/>
                  </a:lnTo>
                  <a:lnTo>
                    <a:pt x="1952" y="5973"/>
                  </a:lnTo>
                  <a:lnTo>
                    <a:pt x="1966" y="6121"/>
                  </a:lnTo>
                  <a:lnTo>
                    <a:pt x="1978" y="6280"/>
                  </a:lnTo>
                  <a:lnTo>
                    <a:pt x="1990" y="6450"/>
                  </a:lnTo>
                  <a:lnTo>
                    <a:pt x="2125" y="17614"/>
                  </a:lnTo>
                  <a:lnTo>
                    <a:pt x="2141" y="17477"/>
                  </a:lnTo>
                  <a:lnTo>
                    <a:pt x="2157" y="17339"/>
                  </a:lnTo>
                  <a:lnTo>
                    <a:pt x="2172" y="17202"/>
                  </a:lnTo>
                  <a:lnTo>
                    <a:pt x="2186" y="17064"/>
                  </a:lnTo>
                  <a:lnTo>
                    <a:pt x="2200" y="16926"/>
                  </a:lnTo>
                  <a:lnTo>
                    <a:pt x="2212" y="16788"/>
                  </a:lnTo>
                  <a:lnTo>
                    <a:pt x="2223" y="16650"/>
                  </a:lnTo>
                  <a:lnTo>
                    <a:pt x="2236" y="16512"/>
                  </a:lnTo>
                  <a:lnTo>
                    <a:pt x="2257" y="16234"/>
                  </a:lnTo>
                  <a:lnTo>
                    <a:pt x="2276" y="15957"/>
                  </a:lnTo>
                  <a:lnTo>
                    <a:pt x="2295" y="15680"/>
                  </a:lnTo>
                  <a:lnTo>
                    <a:pt x="2313" y="15401"/>
                  </a:lnTo>
                  <a:lnTo>
                    <a:pt x="2332" y="15124"/>
                  </a:lnTo>
                  <a:lnTo>
                    <a:pt x="2350" y="14847"/>
                  </a:lnTo>
                  <a:lnTo>
                    <a:pt x="2371" y="14569"/>
                  </a:lnTo>
                  <a:lnTo>
                    <a:pt x="2392" y="14292"/>
                  </a:lnTo>
                  <a:lnTo>
                    <a:pt x="2403" y="14154"/>
                  </a:lnTo>
                  <a:lnTo>
                    <a:pt x="2415" y="14016"/>
                  </a:lnTo>
                  <a:lnTo>
                    <a:pt x="2428" y="13878"/>
                  </a:lnTo>
                  <a:lnTo>
                    <a:pt x="2441" y="13740"/>
                  </a:lnTo>
                  <a:lnTo>
                    <a:pt x="2455" y="13601"/>
                  </a:lnTo>
                  <a:lnTo>
                    <a:pt x="2471" y="13463"/>
                  </a:lnTo>
                  <a:lnTo>
                    <a:pt x="2486" y="13326"/>
                  </a:lnTo>
                  <a:lnTo>
                    <a:pt x="2502" y="13189"/>
                  </a:lnTo>
                  <a:lnTo>
                    <a:pt x="2581" y="12304"/>
                  </a:lnTo>
                  <a:lnTo>
                    <a:pt x="2659" y="13189"/>
                  </a:lnTo>
                  <a:lnTo>
                    <a:pt x="2676" y="13326"/>
                  </a:lnTo>
                  <a:lnTo>
                    <a:pt x="2692" y="13463"/>
                  </a:lnTo>
                  <a:lnTo>
                    <a:pt x="2706" y="13601"/>
                  </a:lnTo>
                  <a:lnTo>
                    <a:pt x="2721" y="13740"/>
                  </a:lnTo>
                  <a:lnTo>
                    <a:pt x="2735" y="13878"/>
                  </a:lnTo>
                  <a:lnTo>
                    <a:pt x="2747" y="14016"/>
                  </a:lnTo>
                  <a:lnTo>
                    <a:pt x="2759" y="14154"/>
                  </a:lnTo>
                  <a:lnTo>
                    <a:pt x="2770" y="14292"/>
                  </a:lnTo>
                  <a:lnTo>
                    <a:pt x="2792" y="14569"/>
                  </a:lnTo>
                  <a:lnTo>
                    <a:pt x="2811" y="14847"/>
                  </a:lnTo>
                  <a:lnTo>
                    <a:pt x="2830" y="15124"/>
                  </a:lnTo>
                  <a:lnTo>
                    <a:pt x="2848" y="15401"/>
                  </a:lnTo>
                  <a:lnTo>
                    <a:pt x="2867" y="15680"/>
                  </a:lnTo>
                  <a:lnTo>
                    <a:pt x="2886" y="15957"/>
                  </a:lnTo>
                  <a:lnTo>
                    <a:pt x="2905" y="16234"/>
                  </a:lnTo>
                  <a:lnTo>
                    <a:pt x="2927" y="16512"/>
                  </a:lnTo>
                  <a:lnTo>
                    <a:pt x="2938" y="16650"/>
                  </a:lnTo>
                  <a:lnTo>
                    <a:pt x="2950" y="16788"/>
                  </a:lnTo>
                  <a:lnTo>
                    <a:pt x="2963" y="16926"/>
                  </a:lnTo>
                  <a:lnTo>
                    <a:pt x="2976" y="17064"/>
                  </a:lnTo>
                  <a:lnTo>
                    <a:pt x="2990" y="17202"/>
                  </a:lnTo>
                  <a:lnTo>
                    <a:pt x="3005" y="17339"/>
                  </a:lnTo>
                  <a:lnTo>
                    <a:pt x="3021" y="17477"/>
                  </a:lnTo>
                  <a:lnTo>
                    <a:pt x="3038" y="17614"/>
                  </a:lnTo>
                  <a:lnTo>
                    <a:pt x="3173" y="6450"/>
                  </a:lnTo>
                  <a:lnTo>
                    <a:pt x="3183" y="6280"/>
                  </a:lnTo>
                  <a:lnTo>
                    <a:pt x="3196" y="6121"/>
                  </a:lnTo>
                  <a:lnTo>
                    <a:pt x="3211" y="5973"/>
                  </a:lnTo>
                  <a:lnTo>
                    <a:pt x="3228" y="5839"/>
                  </a:lnTo>
                  <a:lnTo>
                    <a:pt x="3248" y="5714"/>
                  </a:lnTo>
                  <a:lnTo>
                    <a:pt x="3270" y="5602"/>
                  </a:lnTo>
                  <a:lnTo>
                    <a:pt x="3296" y="5500"/>
                  </a:lnTo>
                  <a:lnTo>
                    <a:pt x="3324" y="5410"/>
                  </a:lnTo>
                  <a:lnTo>
                    <a:pt x="3355" y="5331"/>
                  </a:lnTo>
                  <a:lnTo>
                    <a:pt x="3389" y="5263"/>
                  </a:lnTo>
                  <a:lnTo>
                    <a:pt x="3427" y="5207"/>
                  </a:lnTo>
                  <a:lnTo>
                    <a:pt x="3468" y="5161"/>
                  </a:lnTo>
                  <a:lnTo>
                    <a:pt x="3512" y="5126"/>
                  </a:lnTo>
                  <a:lnTo>
                    <a:pt x="3559" y="5103"/>
                  </a:lnTo>
                  <a:lnTo>
                    <a:pt x="3611" y="5090"/>
                  </a:lnTo>
                  <a:lnTo>
                    <a:pt x="3667" y="5089"/>
                  </a:lnTo>
                  <a:lnTo>
                    <a:pt x="3725" y="5098"/>
                  </a:lnTo>
                  <a:lnTo>
                    <a:pt x="3789" y="5118"/>
                  </a:lnTo>
                  <a:lnTo>
                    <a:pt x="3857" y="5148"/>
                  </a:lnTo>
                  <a:lnTo>
                    <a:pt x="3928" y="5190"/>
                  </a:lnTo>
                  <a:lnTo>
                    <a:pt x="4004" y="5241"/>
                  </a:lnTo>
                  <a:lnTo>
                    <a:pt x="4085" y="5304"/>
                  </a:lnTo>
                  <a:lnTo>
                    <a:pt x="4170" y="5377"/>
                  </a:lnTo>
                  <a:lnTo>
                    <a:pt x="4260" y="5460"/>
                  </a:lnTo>
                  <a:lnTo>
                    <a:pt x="4354" y="5555"/>
                  </a:lnTo>
                  <a:lnTo>
                    <a:pt x="4454" y="5659"/>
                  </a:lnTo>
                  <a:lnTo>
                    <a:pt x="4559" y="5774"/>
                  </a:lnTo>
                  <a:lnTo>
                    <a:pt x="4669" y="5899"/>
                  </a:lnTo>
                  <a:lnTo>
                    <a:pt x="4784" y="6034"/>
                  </a:lnTo>
                  <a:lnTo>
                    <a:pt x="4905" y="6180"/>
                  </a:lnTo>
                  <a:lnTo>
                    <a:pt x="5031" y="6335"/>
                  </a:lnTo>
                  <a:lnTo>
                    <a:pt x="5162" y="6501"/>
                  </a:lnTo>
                  <a:lnTo>
                    <a:pt x="5114" y="6340"/>
                  </a:lnTo>
                  <a:lnTo>
                    <a:pt x="5060" y="6160"/>
                  </a:lnTo>
                  <a:lnTo>
                    <a:pt x="5004" y="5966"/>
                  </a:lnTo>
                  <a:lnTo>
                    <a:pt x="4943" y="5756"/>
                  </a:lnTo>
                  <a:lnTo>
                    <a:pt x="4812" y="5298"/>
                  </a:lnTo>
                  <a:lnTo>
                    <a:pt x="4669" y="4800"/>
                  </a:lnTo>
                  <a:lnTo>
                    <a:pt x="4594" y="4540"/>
                  </a:lnTo>
                  <a:lnTo>
                    <a:pt x="4516" y="4274"/>
                  </a:lnTo>
                  <a:lnTo>
                    <a:pt x="4436" y="4003"/>
                  </a:lnTo>
                  <a:lnTo>
                    <a:pt x="4354" y="3730"/>
                  </a:lnTo>
                  <a:lnTo>
                    <a:pt x="4271" y="3456"/>
                  </a:lnTo>
                  <a:lnTo>
                    <a:pt x="4186" y="3182"/>
                  </a:lnTo>
                  <a:lnTo>
                    <a:pt x="4101" y="2911"/>
                  </a:lnTo>
                  <a:lnTo>
                    <a:pt x="4013" y="2641"/>
                  </a:lnTo>
                  <a:lnTo>
                    <a:pt x="3925" y="2377"/>
                  </a:lnTo>
                  <a:lnTo>
                    <a:pt x="3837" y="2120"/>
                  </a:lnTo>
                  <a:lnTo>
                    <a:pt x="3748" y="1870"/>
                  </a:lnTo>
                  <a:lnTo>
                    <a:pt x="3659" y="1628"/>
                  </a:lnTo>
                  <a:lnTo>
                    <a:pt x="3570" y="1399"/>
                  </a:lnTo>
                  <a:lnTo>
                    <a:pt x="3482" y="1180"/>
                  </a:lnTo>
                  <a:lnTo>
                    <a:pt x="3393" y="977"/>
                  </a:lnTo>
                  <a:lnTo>
                    <a:pt x="3306" y="788"/>
                  </a:lnTo>
                  <a:lnTo>
                    <a:pt x="3220" y="616"/>
                  </a:lnTo>
                  <a:lnTo>
                    <a:pt x="3134" y="461"/>
                  </a:lnTo>
                  <a:lnTo>
                    <a:pt x="3050" y="326"/>
                  </a:lnTo>
                  <a:lnTo>
                    <a:pt x="2968" y="213"/>
                  </a:lnTo>
                  <a:lnTo>
                    <a:pt x="2887" y="123"/>
                  </a:lnTo>
                  <a:lnTo>
                    <a:pt x="2809" y="55"/>
                  </a:lnTo>
                  <a:lnTo>
                    <a:pt x="2732" y="14"/>
                  </a:lnTo>
                  <a:lnTo>
                    <a:pt x="26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5400000" scaled="1"/>
              <a:tileRect/>
            </a:gradFill>
            <a:ln w="7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1228725" y="2713610"/>
              <a:ext cx="525462" cy="374650"/>
            </a:xfrm>
            <a:custGeom>
              <a:avLst/>
              <a:gdLst>
                <a:gd name="T0" fmla="*/ 1989 w 1990"/>
                <a:gd name="T1" fmla="*/ 1236 h 1414"/>
                <a:gd name="T2" fmla="*/ 1984 w 1990"/>
                <a:gd name="T3" fmla="*/ 1080 h 1414"/>
                <a:gd name="T4" fmla="*/ 1975 w 1990"/>
                <a:gd name="T5" fmla="*/ 936 h 1414"/>
                <a:gd name="T6" fmla="*/ 1963 w 1990"/>
                <a:gd name="T7" fmla="*/ 803 h 1414"/>
                <a:gd name="T8" fmla="*/ 1947 w 1990"/>
                <a:gd name="T9" fmla="*/ 681 h 1414"/>
                <a:gd name="T10" fmla="*/ 1927 w 1990"/>
                <a:gd name="T11" fmla="*/ 571 h 1414"/>
                <a:gd name="T12" fmla="*/ 1903 w 1990"/>
                <a:gd name="T13" fmla="*/ 471 h 1414"/>
                <a:gd name="T14" fmla="*/ 1877 w 1990"/>
                <a:gd name="T15" fmla="*/ 381 h 1414"/>
                <a:gd name="T16" fmla="*/ 1847 w 1990"/>
                <a:gd name="T17" fmla="*/ 302 h 1414"/>
                <a:gd name="T18" fmla="*/ 1814 w 1990"/>
                <a:gd name="T19" fmla="*/ 232 h 1414"/>
                <a:gd name="T20" fmla="*/ 1779 w 1990"/>
                <a:gd name="T21" fmla="*/ 171 h 1414"/>
                <a:gd name="T22" fmla="*/ 1740 w 1990"/>
                <a:gd name="T23" fmla="*/ 121 h 1414"/>
                <a:gd name="T24" fmla="*/ 1700 w 1990"/>
                <a:gd name="T25" fmla="*/ 79 h 1414"/>
                <a:gd name="T26" fmla="*/ 1657 w 1990"/>
                <a:gd name="T27" fmla="*/ 47 h 1414"/>
                <a:gd name="T28" fmla="*/ 1611 w 1990"/>
                <a:gd name="T29" fmla="*/ 22 h 1414"/>
                <a:gd name="T30" fmla="*/ 1564 w 1990"/>
                <a:gd name="T31" fmla="*/ 6 h 1414"/>
                <a:gd name="T32" fmla="*/ 1509 w 1990"/>
                <a:gd name="T33" fmla="*/ 0 h 1414"/>
                <a:gd name="T34" fmla="*/ 1443 w 1990"/>
                <a:gd name="T35" fmla="*/ 3 h 1414"/>
                <a:gd name="T36" fmla="*/ 1373 w 1990"/>
                <a:gd name="T37" fmla="*/ 20 h 1414"/>
                <a:gd name="T38" fmla="*/ 1299 w 1990"/>
                <a:gd name="T39" fmla="*/ 50 h 1414"/>
                <a:gd name="T40" fmla="*/ 1220 w 1990"/>
                <a:gd name="T41" fmla="*/ 93 h 1414"/>
                <a:gd name="T42" fmla="*/ 1138 w 1990"/>
                <a:gd name="T43" fmla="*/ 149 h 1414"/>
                <a:gd name="T44" fmla="*/ 1052 w 1990"/>
                <a:gd name="T45" fmla="*/ 216 h 1414"/>
                <a:gd name="T46" fmla="*/ 960 w 1990"/>
                <a:gd name="T47" fmla="*/ 295 h 1414"/>
                <a:gd name="T48" fmla="*/ 864 w 1990"/>
                <a:gd name="T49" fmla="*/ 386 h 1414"/>
                <a:gd name="T50" fmla="*/ 764 w 1990"/>
                <a:gd name="T51" fmla="*/ 488 h 1414"/>
                <a:gd name="T52" fmla="*/ 660 w 1990"/>
                <a:gd name="T53" fmla="*/ 601 h 1414"/>
                <a:gd name="T54" fmla="*/ 550 w 1990"/>
                <a:gd name="T55" fmla="*/ 726 h 1414"/>
                <a:gd name="T56" fmla="*/ 436 w 1990"/>
                <a:gd name="T57" fmla="*/ 862 h 1414"/>
                <a:gd name="T58" fmla="*/ 317 w 1990"/>
                <a:gd name="T59" fmla="*/ 1007 h 1414"/>
                <a:gd name="T60" fmla="*/ 130 w 1990"/>
                <a:gd name="T61" fmla="*/ 1244 h 1414"/>
                <a:gd name="T62" fmla="*/ 156 w 1990"/>
                <a:gd name="T63" fmla="*/ 1275 h 1414"/>
                <a:gd name="T64" fmla="*/ 432 w 1990"/>
                <a:gd name="T65" fmla="*/ 1032 h 1414"/>
                <a:gd name="T66" fmla="*/ 662 w 1990"/>
                <a:gd name="T67" fmla="*/ 836 h 1414"/>
                <a:gd name="T68" fmla="*/ 808 w 1990"/>
                <a:gd name="T69" fmla="*/ 717 h 1414"/>
                <a:gd name="T70" fmla="*/ 896 w 1990"/>
                <a:gd name="T71" fmla="*/ 650 h 1414"/>
                <a:gd name="T72" fmla="*/ 974 w 1990"/>
                <a:gd name="T73" fmla="*/ 592 h 1414"/>
                <a:gd name="T74" fmla="*/ 1046 w 1990"/>
                <a:gd name="T75" fmla="*/ 543 h 1414"/>
                <a:gd name="T76" fmla="*/ 1112 w 1990"/>
                <a:gd name="T77" fmla="*/ 503 h 1414"/>
                <a:gd name="T78" fmla="*/ 1173 w 1990"/>
                <a:gd name="T79" fmla="*/ 470 h 1414"/>
                <a:gd name="T80" fmla="*/ 1229 w 1990"/>
                <a:gd name="T81" fmla="*/ 445 h 1414"/>
                <a:gd name="T82" fmla="*/ 1281 w 1990"/>
                <a:gd name="T83" fmla="*/ 427 h 1414"/>
                <a:gd name="T84" fmla="*/ 1330 w 1990"/>
                <a:gd name="T85" fmla="*/ 416 h 1414"/>
                <a:gd name="T86" fmla="*/ 1377 w 1990"/>
                <a:gd name="T87" fmla="*/ 410 h 1414"/>
                <a:gd name="T88" fmla="*/ 1430 w 1990"/>
                <a:gd name="T89" fmla="*/ 410 h 1414"/>
                <a:gd name="T90" fmla="*/ 1488 w 1990"/>
                <a:gd name="T91" fmla="*/ 418 h 1414"/>
                <a:gd name="T92" fmla="*/ 1540 w 1990"/>
                <a:gd name="T93" fmla="*/ 434 h 1414"/>
                <a:gd name="T94" fmla="*/ 1590 w 1990"/>
                <a:gd name="T95" fmla="*/ 456 h 1414"/>
                <a:gd name="T96" fmla="*/ 1635 w 1990"/>
                <a:gd name="T97" fmla="*/ 487 h 1414"/>
                <a:gd name="T98" fmla="*/ 1676 w 1990"/>
                <a:gd name="T99" fmla="*/ 524 h 1414"/>
                <a:gd name="T100" fmla="*/ 1714 w 1990"/>
                <a:gd name="T101" fmla="*/ 569 h 1414"/>
                <a:gd name="T102" fmla="*/ 1750 w 1990"/>
                <a:gd name="T103" fmla="*/ 619 h 1414"/>
                <a:gd name="T104" fmla="*/ 1783 w 1990"/>
                <a:gd name="T105" fmla="*/ 678 h 1414"/>
                <a:gd name="T106" fmla="*/ 1814 w 1990"/>
                <a:gd name="T107" fmla="*/ 742 h 1414"/>
                <a:gd name="T108" fmla="*/ 1844 w 1990"/>
                <a:gd name="T109" fmla="*/ 814 h 1414"/>
                <a:gd name="T110" fmla="*/ 1872 w 1990"/>
                <a:gd name="T111" fmla="*/ 891 h 1414"/>
                <a:gd name="T112" fmla="*/ 1899 w 1990"/>
                <a:gd name="T113" fmla="*/ 975 h 1414"/>
                <a:gd name="T114" fmla="*/ 1925 w 1990"/>
                <a:gd name="T115" fmla="*/ 1065 h 1414"/>
                <a:gd name="T116" fmla="*/ 1964 w 1990"/>
                <a:gd name="T117" fmla="*/ 1212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0" h="1414">
                  <a:moveTo>
                    <a:pt x="1990" y="1318"/>
                  </a:moveTo>
                  <a:lnTo>
                    <a:pt x="1989" y="1236"/>
                  </a:lnTo>
                  <a:lnTo>
                    <a:pt x="1986" y="1156"/>
                  </a:lnTo>
                  <a:lnTo>
                    <a:pt x="1984" y="1080"/>
                  </a:lnTo>
                  <a:lnTo>
                    <a:pt x="1981" y="1007"/>
                  </a:lnTo>
                  <a:lnTo>
                    <a:pt x="1975" y="936"/>
                  </a:lnTo>
                  <a:lnTo>
                    <a:pt x="1969" y="869"/>
                  </a:lnTo>
                  <a:lnTo>
                    <a:pt x="1963" y="803"/>
                  </a:lnTo>
                  <a:lnTo>
                    <a:pt x="1955" y="741"/>
                  </a:lnTo>
                  <a:lnTo>
                    <a:pt x="1947" y="681"/>
                  </a:lnTo>
                  <a:lnTo>
                    <a:pt x="1937" y="625"/>
                  </a:lnTo>
                  <a:lnTo>
                    <a:pt x="1927" y="571"/>
                  </a:lnTo>
                  <a:lnTo>
                    <a:pt x="1916" y="519"/>
                  </a:lnTo>
                  <a:lnTo>
                    <a:pt x="1903" y="471"/>
                  </a:lnTo>
                  <a:lnTo>
                    <a:pt x="1891" y="425"/>
                  </a:lnTo>
                  <a:lnTo>
                    <a:pt x="1877" y="381"/>
                  </a:lnTo>
                  <a:lnTo>
                    <a:pt x="1863" y="340"/>
                  </a:lnTo>
                  <a:lnTo>
                    <a:pt x="1847" y="302"/>
                  </a:lnTo>
                  <a:lnTo>
                    <a:pt x="1831" y="266"/>
                  </a:lnTo>
                  <a:lnTo>
                    <a:pt x="1814" y="232"/>
                  </a:lnTo>
                  <a:lnTo>
                    <a:pt x="1798" y="200"/>
                  </a:lnTo>
                  <a:lnTo>
                    <a:pt x="1779" y="171"/>
                  </a:lnTo>
                  <a:lnTo>
                    <a:pt x="1761" y="144"/>
                  </a:lnTo>
                  <a:lnTo>
                    <a:pt x="1740" y="121"/>
                  </a:lnTo>
                  <a:lnTo>
                    <a:pt x="1721" y="98"/>
                  </a:lnTo>
                  <a:lnTo>
                    <a:pt x="1700" y="79"/>
                  </a:lnTo>
                  <a:lnTo>
                    <a:pt x="1679" y="61"/>
                  </a:lnTo>
                  <a:lnTo>
                    <a:pt x="1657" y="47"/>
                  </a:lnTo>
                  <a:lnTo>
                    <a:pt x="1635" y="33"/>
                  </a:lnTo>
                  <a:lnTo>
                    <a:pt x="1611" y="22"/>
                  </a:lnTo>
                  <a:lnTo>
                    <a:pt x="1589" y="13"/>
                  </a:lnTo>
                  <a:lnTo>
                    <a:pt x="1564" y="6"/>
                  </a:lnTo>
                  <a:lnTo>
                    <a:pt x="1539" y="2"/>
                  </a:lnTo>
                  <a:lnTo>
                    <a:pt x="1509" y="0"/>
                  </a:lnTo>
                  <a:lnTo>
                    <a:pt x="1476" y="0"/>
                  </a:lnTo>
                  <a:lnTo>
                    <a:pt x="1443" y="3"/>
                  </a:lnTo>
                  <a:lnTo>
                    <a:pt x="1409" y="10"/>
                  </a:lnTo>
                  <a:lnTo>
                    <a:pt x="1373" y="20"/>
                  </a:lnTo>
                  <a:lnTo>
                    <a:pt x="1337" y="34"/>
                  </a:lnTo>
                  <a:lnTo>
                    <a:pt x="1299" y="50"/>
                  </a:lnTo>
                  <a:lnTo>
                    <a:pt x="1261" y="70"/>
                  </a:lnTo>
                  <a:lnTo>
                    <a:pt x="1220" y="93"/>
                  </a:lnTo>
                  <a:lnTo>
                    <a:pt x="1180" y="120"/>
                  </a:lnTo>
                  <a:lnTo>
                    <a:pt x="1138" y="149"/>
                  </a:lnTo>
                  <a:lnTo>
                    <a:pt x="1095" y="180"/>
                  </a:lnTo>
                  <a:lnTo>
                    <a:pt x="1052" y="216"/>
                  </a:lnTo>
                  <a:lnTo>
                    <a:pt x="1006" y="254"/>
                  </a:lnTo>
                  <a:lnTo>
                    <a:pt x="960" y="295"/>
                  </a:lnTo>
                  <a:lnTo>
                    <a:pt x="912" y="339"/>
                  </a:lnTo>
                  <a:lnTo>
                    <a:pt x="864" y="386"/>
                  </a:lnTo>
                  <a:lnTo>
                    <a:pt x="815" y="436"/>
                  </a:lnTo>
                  <a:lnTo>
                    <a:pt x="764" y="488"/>
                  </a:lnTo>
                  <a:lnTo>
                    <a:pt x="712" y="544"/>
                  </a:lnTo>
                  <a:lnTo>
                    <a:pt x="660" y="601"/>
                  </a:lnTo>
                  <a:lnTo>
                    <a:pt x="605" y="663"/>
                  </a:lnTo>
                  <a:lnTo>
                    <a:pt x="550" y="726"/>
                  </a:lnTo>
                  <a:lnTo>
                    <a:pt x="493" y="792"/>
                  </a:lnTo>
                  <a:lnTo>
                    <a:pt x="436" y="862"/>
                  </a:lnTo>
                  <a:lnTo>
                    <a:pt x="377" y="933"/>
                  </a:lnTo>
                  <a:lnTo>
                    <a:pt x="317" y="1007"/>
                  </a:lnTo>
                  <a:lnTo>
                    <a:pt x="256" y="1083"/>
                  </a:lnTo>
                  <a:lnTo>
                    <a:pt x="130" y="1244"/>
                  </a:lnTo>
                  <a:lnTo>
                    <a:pt x="0" y="1414"/>
                  </a:lnTo>
                  <a:lnTo>
                    <a:pt x="156" y="1275"/>
                  </a:lnTo>
                  <a:lnTo>
                    <a:pt x="300" y="1147"/>
                  </a:lnTo>
                  <a:lnTo>
                    <a:pt x="432" y="1032"/>
                  </a:lnTo>
                  <a:lnTo>
                    <a:pt x="552" y="929"/>
                  </a:lnTo>
                  <a:lnTo>
                    <a:pt x="662" y="836"/>
                  </a:lnTo>
                  <a:lnTo>
                    <a:pt x="762" y="754"/>
                  </a:lnTo>
                  <a:lnTo>
                    <a:pt x="808" y="717"/>
                  </a:lnTo>
                  <a:lnTo>
                    <a:pt x="853" y="682"/>
                  </a:lnTo>
                  <a:lnTo>
                    <a:pt x="896" y="650"/>
                  </a:lnTo>
                  <a:lnTo>
                    <a:pt x="936" y="619"/>
                  </a:lnTo>
                  <a:lnTo>
                    <a:pt x="974" y="592"/>
                  </a:lnTo>
                  <a:lnTo>
                    <a:pt x="1011" y="567"/>
                  </a:lnTo>
                  <a:lnTo>
                    <a:pt x="1046" y="543"/>
                  </a:lnTo>
                  <a:lnTo>
                    <a:pt x="1080" y="522"/>
                  </a:lnTo>
                  <a:lnTo>
                    <a:pt x="1112" y="503"/>
                  </a:lnTo>
                  <a:lnTo>
                    <a:pt x="1144" y="486"/>
                  </a:lnTo>
                  <a:lnTo>
                    <a:pt x="1173" y="470"/>
                  </a:lnTo>
                  <a:lnTo>
                    <a:pt x="1201" y="456"/>
                  </a:lnTo>
                  <a:lnTo>
                    <a:pt x="1229" y="445"/>
                  </a:lnTo>
                  <a:lnTo>
                    <a:pt x="1256" y="435"/>
                  </a:lnTo>
                  <a:lnTo>
                    <a:pt x="1281" y="427"/>
                  </a:lnTo>
                  <a:lnTo>
                    <a:pt x="1306" y="421"/>
                  </a:lnTo>
                  <a:lnTo>
                    <a:pt x="1330" y="416"/>
                  </a:lnTo>
                  <a:lnTo>
                    <a:pt x="1354" y="413"/>
                  </a:lnTo>
                  <a:lnTo>
                    <a:pt x="1377" y="410"/>
                  </a:lnTo>
                  <a:lnTo>
                    <a:pt x="1400" y="409"/>
                  </a:lnTo>
                  <a:lnTo>
                    <a:pt x="1430" y="410"/>
                  </a:lnTo>
                  <a:lnTo>
                    <a:pt x="1459" y="414"/>
                  </a:lnTo>
                  <a:lnTo>
                    <a:pt x="1488" y="418"/>
                  </a:lnTo>
                  <a:lnTo>
                    <a:pt x="1515" y="425"/>
                  </a:lnTo>
                  <a:lnTo>
                    <a:pt x="1540" y="434"/>
                  </a:lnTo>
                  <a:lnTo>
                    <a:pt x="1566" y="444"/>
                  </a:lnTo>
                  <a:lnTo>
                    <a:pt x="1590" y="456"/>
                  </a:lnTo>
                  <a:lnTo>
                    <a:pt x="1612" y="471"/>
                  </a:lnTo>
                  <a:lnTo>
                    <a:pt x="1635" y="487"/>
                  </a:lnTo>
                  <a:lnTo>
                    <a:pt x="1656" y="505"/>
                  </a:lnTo>
                  <a:lnTo>
                    <a:pt x="1676" y="524"/>
                  </a:lnTo>
                  <a:lnTo>
                    <a:pt x="1695" y="545"/>
                  </a:lnTo>
                  <a:lnTo>
                    <a:pt x="1714" y="569"/>
                  </a:lnTo>
                  <a:lnTo>
                    <a:pt x="1732" y="593"/>
                  </a:lnTo>
                  <a:lnTo>
                    <a:pt x="1750" y="619"/>
                  </a:lnTo>
                  <a:lnTo>
                    <a:pt x="1767" y="647"/>
                  </a:lnTo>
                  <a:lnTo>
                    <a:pt x="1783" y="678"/>
                  </a:lnTo>
                  <a:lnTo>
                    <a:pt x="1800" y="709"/>
                  </a:lnTo>
                  <a:lnTo>
                    <a:pt x="1814" y="742"/>
                  </a:lnTo>
                  <a:lnTo>
                    <a:pt x="1829" y="776"/>
                  </a:lnTo>
                  <a:lnTo>
                    <a:pt x="1844" y="814"/>
                  </a:lnTo>
                  <a:lnTo>
                    <a:pt x="1858" y="852"/>
                  </a:lnTo>
                  <a:lnTo>
                    <a:pt x="1872" y="891"/>
                  </a:lnTo>
                  <a:lnTo>
                    <a:pt x="1885" y="933"/>
                  </a:lnTo>
                  <a:lnTo>
                    <a:pt x="1899" y="975"/>
                  </a:lnTo>
                  <a:lnTo>
                    <a:pt x="1912" y="1019"/>
                  </a:lnTo>
                  <a:lnTo>
                    <a:pt x="1925" y="1065"/>
                  </a:lnTo>
                  <a:lnTo>
                    <a:pt x="1938" y="1113"/>
                  </a:lnTo>
                  <a:lnTo>
                    <a:pt x="1964" y="1212"/>
                  </a:lnTo>
                  <a:lnTo>
                    <a:pt x="1990" y="13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2066925" y="2713610"/>
              <a:ext cx="527050" cy="374650"/>
            </a:xfrm>
            <a:custGeom>
              <a:avLst/>
              <a:gdLst>
                <a:gd name="T0" fmla="*/ 1 w 1989"/>
                <a:gd name="T1" fmla="*/ 1236 h 1414"/>
                <a:gd name="T2" fmla="*/ 5 w 1989"/>
                <a:gd name="T3" fmla="*/ 1080 h 1414"/>
                <a:gd name="T4" fmla="*/ 13 w 1989"/>
                <a:gd name="T5" fmla="*/ 936 h 1414"/>
                <a:gd name="T6" fmla="*/ 25 w 1989"/>
                <a:gd name="T7" fmla="*/ 803 h 1414"/>
                <a:gd name="T8" fmla="*/ 42 w 1989"/>
                <a:gd name="T9" fmla="*/ 681 h 1414"/>
                <a:gd name="T10" fmla="*/ 63 w 1989"/>
                <a:gd name="T11" fmla="*/ 571 h 1414"/>
                <a:gd name="T12" fmla="*/ 85 w 1989"/>
                <a:gd name="T13" fmla="*/ 471 h 1414"/>
                <a:gd name="T14" fmla="*/ 112 w 1989"/>
                <a:gd name="T15" fmla="*/ 381 h 1414"/>
                <a:gd name="T16" fmla="*/ 141 w 1989"/>
                <a:gd name="T17" fmla="*/ 302 h 1414"/>
                <a:gd name="T18" fmla="*/ 175 w 1989"/>
                <a:gd name="T19" fmla="*/ 232 h 1414"/>
                <a:gd name="T20" fmla="*/ 210 w 1989"/>
                <a:gd name="T21" fmla="*/ 171 h 1414"/>
                <a:gd name="T22" fmla="*/ 248 w 1989"/>
                <a:gd name="T23" fmla="*/ 121 h 1414"/>
                <a:gd name="T24" fmla="*/ 289 w 1989"/>
                <a:gd name="T25" fmla="*/ 79 h 1414"/>
                <a:gd name="T26" fmla="*/ 332 w 1989"/>
                <a:gd name="T27" fmla="*/ 47 h 1414"/>
                <a:gd name="T28" fmla="*/ 377 w 1989"/>
                <a:gd name="T29" fmla="*/ 22 h 1414"/>
                <a:gd name="T30" fmla="*/ 425 w 1989"/>
                <a:gd name="T31" fmla="*/ 6 h 1414"/>
                <a:gd name="T32" fmla="*/ 480 w 1989"/>
                <a:gd name="T33" fmla="*/ 0 h 1414"/>
                <a:gd name="T34" fmla="*/ 547 w 1989"/>
                <a:gd name="T35" fmla="*/ 3 h 1414"/>
                <a:gd name="T36" fmla="*/ 616 w 1989"/>
                <a:gd name="T37" fmla="*/ 20 h 1414"/>
                <a:gd name="T38" fmla="*/ 691 w 1989"/>
                <a:gd name="T39" fmla="*/ 50 h 1414"/>
                <a:gd name="T40" fmla="*/ 768 w 1989"/>
                <a:gd name="T41" fmla="*/ 93 h 1414"/>
                <a:gd name="T42" fmla="*/ 851 w 1989"/>
                <a:gd name="T43" fmla="*/ 149 h 1414"/>
                <a:gd name="T44" fmla="*/ 938 w 1989"/>
                <a:gd name="T45" fmla="*/ 216 h 1414"/>
                <a:gd name="T46" fmla="*/ 1029 w 1989"/>
                <a:gd name="T47" fmla="*/ 295 h 1414"/>
                <a:gd name="T48" fmla="*/ 1125 w 1989"/>
                <a:gd name="T49" fmla="*/ 386 h 1414"/>
                <a:gd name="T50" fmla="*/ 1225 w 1989"/>
                <a:gd name="T51" fmla="*/ 488 h 1414"/>
                <a:gd name="T52" fmla="*/ 1330 w 1989"/>
                <a:gd name="T53" fmla="*/ 601 h 1414"/>
                <a:gd name="T54" fmla="*/ 1440 w 1989"/>
                <a:gd name="T55" fmla="*/ 726 h 1414"/>
                <a:gd name="T56" fmla="*/ 1553 w 1989"/>
                <a:gd name="T57" fmla="*/ 862 h 1414"/>
                <a:gd name="T58" fmla="*/ 1672 w 1989"/>
                <a:gd name="T59" fmla="*/ 1007 h 1414"/>
                <a:gd name="T60" fmla="*/ 1859 w 1989"/>
                <a:gd name="T61" fmla="*/ 1244 h 1414"/>
                <a:gd name="T62" fmla="*/ 1833 w 1989"/>
                <a:gd name="T63" fmla="*/ 1275 h 1414"/>
                <a:gd name="T64" fmla="*/ 1558 w 1989"/>
                <a:gd name="T65" fmla="*/ 1032 h 1414"/>
                <a:gd name="T66" fmla="*/ 1327 w 1989"/>
                <a:gd name="T67" fmla="*/ 836 h 1414"/>
                <a:gd name="T68" fmla="*/ 1181 w 1989"/>
                <a:gd name="T69" fmla="*/ 717 h 1414"/>
                <a:gd name="T70" fmla="*/ 1094 w 1989"/>
                <a:gd name="T71" fmla="*/ 650 h 1414"/>
                <a:gd name="T72" fmla="*/ 1015 w 1989"/>
                <a:gd name="T73" fmla="*/ 592 h 1414"/>
                <a:gd name="T74" fmla="*/ 942 w 1989"/>
                <a:gd name="T75" fmla="*/ 543 h 1414"/>
                <a:gd name="T76" fmla="*/ 877 w 1989"/>
                <a:gd name="T77" fmla="*/ 503 h 1414"/>
                <a:gd name="T78" fmla="*/ 816 w 1989"/>
                <a:gd name="T79" fmla="*/ 470 h 1414"/>
                <a:gd name="T80" fmla="*/ 760 w 1989"/>
                <a:gd name="T81" fmla="*/ 445 h 1414"/>
                <a:gd name="T82" fmla="*/ 707 w 1989"/>
                <a:gd name="T83" fmla="*/ 427 h 1414"/>
                <a:gd name="T84" fmla="*/ 659 w 1989"/>
                <a:gd name="T85" fmla="*/ 416 h 1414"/>
                <a:gd name="T86" fmla="*/ 612 w 1989"/>
                <a:gd name="T87" fmla="*/ 410 h 1414"/>
                <a:gd name="T88" fmla="*/ 559 w 1989"/>
                <a:gd name="T89" fmla="*/ 410 h 1414"/>
                <a:gd name="T90" fmla="*/ 502 w 1989"/>
                <a:gd name="T91" fmla="*/ 418 h 1414"/>
                <a:gd name="T92" fmla="*/ 448 w 1989"/>
                <a:gd name="T93" fmla="*/ 434 h 1414"/>
                <a:gd name="T94" fmla="*/ 400 w 1989"/>
                <a:gd name="T95" fmla="*/ 456 h 1414"/>
                <a:gd name="T96" fmla="*/ 355 w 1989"/>
                <a:gd name="T97" fmla="*/ 487 h 1414"/>
                <a:gd name="T98" fmla="*/ 313 w 1989"/>
                <a:gd name="T99" fmla="*/ 524 h 1414"/>
                <a:gd name="T100" fmla="*/ 275 w 1989"/>
                <a:gd name="T101" fmla="*/ 569 h 1414"/>
                <a:gd name="T102" fmla="*/ 239 w 1989"/>
                <a:gd name="T103" fmla="*/ 619 h 1414"/>
                <a:gd name="T104" fmla="*/ 205 w 1989"/>
                <a:gd name="T105" fmla="*/ 678 h 1414"/>
                <a:gd name="T106" fmla="*/ 175 w 1989"/>
                <a:gd name="T107" fmla="*/ 742 h 1414"/>
                <a:gd name="T108" fmla="*/ 145 w 1989"/>
                <a:gd name="T109" fmla="*/ 814 h 1414"/>
                <a:gd name="T110" fmla="*/ 118 w 1989"/>
                <a:gd name="T111" fmla="*/ 891 h 1414"/>
                <a:gd name="T112" fmla="*/ 91 w 1989"/>
                <a:gd name="T113" fmla="*/ 975 h 1414"/>
                <a:gd name="T114" fmla="*/ 64 w 1989"/>
                <a:gd name="T115" fmla="*/ 1065 h 1414"/>
                <a:gd name="T116" fmla="*/ 25 w 1989"/>
                <a:gd name="T117" fmla="*/ 1212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9" h="1414">
                  <a:moveTo>
                    <a:pt x="0" y="1318"/>
                  </a:moveTo>
                  <a:lnTo>
                    <a:pt x="1" y="1236"/>
                  </a:lnTo>
                  <a:lnTo>
                    <a:pt x="2" y="1156"/>
                  </a:lnTo>
                  <a:lnTo>
                    <a:pt x="5" y="1080"/>
                  </a:lnTo>
                  <a:lnTo>
                    <a:pt x="9" y="1007"/>
                  </a:lnTo>
                  <a:lnTo>
                    <a:pt x="13" y="936"/>
                  </a:lnTo>
                  <a:lnTo>
                    <a:pt x="19" y="869"/>
                  </a:lnTo>
                  <a:lnTo>
                    <a:pt x="25" y="803"/>
                  </a:lnTo>
                  <a:lnTo>
                    <a:pt x="33" y="741"/>
                  </a:lnTo>
                  <a:lnTo>
                    <a:pt x="42" y="681"/>
                  </a:lnTo>
                  <a:lnTo>
                    <a:pt x="51" y="625"/>
                  </a:lnTo>
                  <a:lnTo>
                    <a:pt x="63" y="571"/>
                  </a:lnTo>
                  <a:lnTo>
                    <a:pt x="74" y="519"/>
                  </a:lnTo>
                  <a:lnTo>
                    <a:pt x="85" y="471"/>
                  </a:lnTo>
                  <a:lnTo>
                    <a:pt x="98" y="425"/>
                  </a:lnTo>
                  <a:lnTo>
                    <a:pt x="112" y="381"/>
                  </a:lnTo>
                  <a:lnTo>
                    <a:pt x="127" y="340"/>
                  </a:lnTo>
                  <a:lnTo>
                    <a:pt x="141" y="302"/>
                  </a:lnTo>
                  <a:lnTo>
                    <a:pt x="158" y="266"/>
                  </a:lnTo>
                  <a:lnTo>
                    <a:pt x="175" y="232"/>
                  </a:lnTo>
                  <a:lnTo>
                    <a:pt x="192" y="200"/>
                  </a:lnTo>
                  <a:lnTo>
                    <a:pt x="210" y="171"/>
                  </a:lnTo>
                  <a:lnTo>
                    <a:pt x="229" y="144"/>
                  </a:lnTo>
                  <a:lnTo>
                    <a:pt x="248" y="121"/>
                  </a:lnTo>
                  <a:lnTo>
                    <a:pt x="268" y="98"/>
                  </a:lnTo>
                  <a:lnTo>
                    <a:pt x="289" y="79"/>
                  </a:lnTo>
                  <a:lnTo>
                    <a:pt x="311" y="61"/>
                  </a:lnTo>
                  <a:lnTo>
                    <a:pt x="332" y="47"/>
                  </a:lnTo>
                  <a:lnTo>
                    <a:pt x="355" y="33"/>
                  </a:lnTo>
                  <a:lnTo>
                    <a:pt x="377" y="22"/>
                  </a:lnTo>
                  <a:lnTo>
                    <a:pt x="401" y="13"/>
                  </a:lnTo>
                  <a:lnTo>
                    <a:pt x="425" y="6"/>
                  </a:lnTo>
                  <a:lnTo>
                    <a:pt x="449" y="2"/>
                  </a:lnTo>
                  <a:lnTo>
                    <a:pt x="480" y="0"/>
                  </a:lnTo>
                  <a:lnTo>
                    <a:pt x="513" y="0"/>
                  </a:lnTo>
                  <a:lnTo>
                    <a:pt x="547" y="3"/>
                  </a:lnTo>
                  <a:lnTo>
                    <a:pt x="580" y="10"/>
                  </a:lnTo>
                  <a:lnTo>
                    <a:pt x="616" y="20"/>
                  </a:lnTo>
                  <a:lnTo>
                    <a:pt x="652" y="34"/>
                  </a:lnTo>
                  <a:lnTo>
                    <a:pt x="691" y="50"/>
                  </a:lnTo>
                  <a:lnTo>
                    <a:pt x="729" y="70"/>
                  </a:lnTo>
                  <a:lnTo>
                    <a:pt x="768" y="93"/>
                  </a:lnTo>
                  <a:lnTo>
                    <a:pt x="810" y="120"/>
                  </a:lnTo>
                  <a:lnTo>
                    <a:pt x="851" y="149"/>
                  </a:lnTo>
                  <a:lnTo>
                    <a:pt x="894" y="180"/>
                  </a:lnTo>
                  <a:lnTo>
                    <a:pt x="938" y="216"/>
                  </a:lnTo>
                  <a:lnTo>
                    <a:pt x="983" y="254"/>
                  </a:lnTo>
                  <a:lnTo>
                    <a:pt x="1029" y="295"/>
                  </a:lnTo>
                  <a:lnTo>
                    <a:pt x="1077" y="339"/>
                  </a:lnTo>
                  <a:lnTo>
                    <a:pt x="1125" y="386"/>
                  </a:lnTo>
                  <a:lnTo>
                    <a:pt x="1175" y="436"/>
                  </a:lnTo>
                  <a:lnTo>
                    <a:pt x="1225" y="488"/>
                  </a:lnTo>
                  <a:lnTo>
                    <a:pt x="1277" y="544"/>
                  </a:lnTo>
                  <a:lnTo>
                    <a:pt x="1330" y="601"/>
                  </a:lnTo>
                  <a:lnTo>
                    <a:pt x="1384" y="663"/>
                  </a:lnTo>
                  <a:lnTo>
                    <a:pt x="1440" y="726"/>
                  </a:lnTo>
                  <a:lnTo>
                    <a:pt x="1496" y="792"/>
                  </a:lnTo>
                  <a:lnTo>
                    <a:pt x="1553" y="862"/>
                  </a:lnTo>
                  <a:lnTo>
                    <a:pt x="1612" y="933"/>
                  </a:lnTo>
                  <a:lnTo>
                    <a:pt x="1672" y="1007"/>
                  </a:lnTo>
                  <a:lnTo>
                    <a:pt x="1733" y="1083"/>
                  </a:lnTo>
                  <a:lnTo>
                    <a:pt x="1859" y="1244"/>
                  </a:lnTo>
                  <a:lnTo>
                    <a:pt x="1989" y="1414"/>
                  </a:lnTo>
                  <a:lnTo>
                    <a:pt x="1833" y="1275"/>
                  </a:lnTo>
                  <a:lnTo>
                    <a:pt x="1689" y="1147"/>
                  </a:lnTo>
                  <a:lnTo>
                    <a:pt x="1558" y="1032"/>
                  </a:lnTo>
                  <a:lnTo>
                    <a:pt x="1438" y="929"/>
                  </a:lnTo>
                  <a:lnTo>
                    <a:pt x="1327" y="836"/>
                  </a:lnTo>
                  <a:lnTo>
                    <a:pt x="1228" y="754"/>
                  </a:lnTo>
                  <a:lnTo>
                    <a:pt x="1181" y="717"/>
                  </a:lnTo>
                  <a:lnTo>
                    <a:pt x="1137" y="682"/>
                  </a:lnTo>
                  <a:lnTo>
                    <a:pt x="1094" y="650"/>
                  </a:lnTo>
                  <a:lnTo>
                    <a:pt x="1053" y="619"/>
                  </a:lnTo>
                  <a:lnTo>
                    <a:pt x="1015" y="592"/>
                  </a:lnTo>
                  <a:lnTo>
                    <a:pt x="978" y="567"/>
                  </a:lnTo>
                  <a:lnTo>
                    <a:pt x="942" y="543"/>
                  </a:lnTo>
                  <a:lnTo>
                    <a:pt x="908" y="522"/>
                  </a:lnTo>
                  <a:lnTo>
                    <a:pt x="877" y="503"/>
                  </a:lnTo>
                  <a:lnTo>
                    <a:pt x="846" y="486"/>
                  </a:lnTo>
                  <a:lnTo>
                    <a:pt x="816" y="470"/>
                  </a:lnTo>
                  <a:lnTo>
                    <a:pt x="787" y="456"/>
                  </a:lnTo>
                  <a:lnTo>
                    <a:pt x="760" y="445"/>
                  </a:lnTo>
                  <a:lnTo>
                    <a:pt x="733" y="435"/>
                  </a:lnTo>
                  <a:lnTo>
                    <a:pt x="707" y="427"/>
                  </a:lnTo>
                  <a:lnTo>
                    <a:pt x="683" y="421"/>
                  </a:lnTo>
                  <a:lnTo>
                    <a:pt x="659" y="416"/>
                  </a:lnTo>
                  <a:lnTo>
                    <a:pt x="635" y="413"/>
                  </a:lnTo>
                  <a:lnTo>
                    <a:pt x="612" y="410"/>
                  </a:lnTo>
                  <a:lnTo>
                    <a:pt x="589" y="409"/>
                  </a:lnTo>
                  <a:lnTo>
                    <a:pt x="559" y="410"/>
                  </a:lnTo>
                  <a:lnTo>
                    <a:pt x="530" y="414"/>
                  </a:lnTo>
                  <a:lnTo>
                    <a:pt x="502" y="418"/>
                  </a:lnTo>
                  <a:lnTo>
                    <a:pt x="474" y="425"/>
                  </a:lnTo>
                  <a:lnTo>
                    <a:pt x="448" y="434"/>
                  </a:lnTo>
                  <a:lnTo>
                    <a:pt x="423" y="444"/>
                  </a:lnTo>
                  <a:lnTo>
                    <a:pt x="400" y="456"/>
                  </a:lnTo>
                  <a:lnTo>
                    <a:pt x="376" y="471"/>
                  </a:lnTo>
                  <a:lnTo>
                    <a:pt x="355" y="487"/>
                  </a:lnTo>
                  <a:lnTo>
                    <a:pt x="333" y="505"/>
                  </a:lnTo>
                  <a:lnTo>
                    <a:pt x="313" y="524"/>
                  </a:lnTo>
                  <a:lnTo>
                    <a:pt x="293" y="545"/>
                  </a:lnTo>
                  <a:lnTo>
                    <a:pt x="275" y="569"/>
                  </a:lnTo>
                  <a:lnTo>
                    <a:pt x="256" y="593"/>
                  </a:lnTo>
                  <a:lnTo>
                    <a:pt x="239" y="619"/>
                  </a:lnTo>
                  <a:lnTo>
                    <a:pt x="222" y="647"/>
                  </a:lnTo>
                  <a:lnTo>
                    <a:pt x="205" y="678"/>
                  </a:lnTo>
                  <a:lnTo>
                    <a:pt x="189" y="709"/>
                  </a:lnTo>
                  <a:lnTo>
                    <a:pt x="175" y="742"/>
                  </a:lnTo>
                  <a:lnTo>
                    <a:pt x="159" y="776"/>
                  </a:lnTo>
                  <a:lnTo>
                    <a:pt x="145" y="814"/>
                  </a:lnTo>
                  <a:lnTo>
                    <a:pt x="131" y="852"/>
                  </a:lnTo>
                  <a:lnTo>
                    <a:pt x="118" y="891"/>
                  </a:lnTo>
                  <a:lnTo>
                    <a:pt x="103" y="933"/>
                  </a:lnTo>
                  <a:lnTo>
                    <a:pt x="91" y="975"/>
                  </a:lnTo>
                  <a:lnTo>
                    <a:pt x="77" y="1019"/>
                  </a:lnTo>
                  <a:lnTo>
                    <a:pt x="64" y="1065"/>
                  </a:lnTo>
                  <a:lnTo>
                    <a:pt x="51" y="1113"/>
                  </a:lnTo>
                  <a:lnTo>
                    <a:pt x="25" y="1212"/>
                  </a:lnTo>
                  <a:lnTo>
                    <a:pt x="0" y="13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1852613" y="4792663"/>
              <a:ext cx="117475" cy="358775"/>
            </a:xfrm>
            <a:custGeom>
              <a:avLst/>
              <a:gdLst>
                <a:gd name="T0" fmla="*/ 224 w 448"/>
                <a:gd name="T1" fmla="*/ 0 h 1353"/>
                <a:gd name="T2" fmla="*/ 251 w 448"/>
                <a:gd name="T3" fmla="*/ 1 h 1353"/>
                <a:gd name="T4" fmla="*/ 276 w 448"/>
                <a:gd name="T5" fmla="*/ 1 h 1353"/>
                <a:gd name="T6" fmla="*/ 303 w 448"/>
                <a:gd name="T7" fmla="*/ 1 h 1353"/>
                <a:gd name="T8" fmla="*/ 329 w 448"/>
                <a:gd name="T9" fmla="*/ 3 h 1353"/>
                <a:gd name="T10" fmla="*/ 338 w 448"/>
                <a:gd name="T11" fmla="*/ 87 h 1353"/>
                <a:gd name="T12" fmla="*/ 347 w 448"/>
                <a:gd name="T13" fmla="*/ 171 h 1353"/>
                <a:gd name="T14" fmla="*/ 356 w 448"/>
                <a:gd name="T15" fmla="*/ 255 h 1353"/>
                <a:gd name="T16" fmla="*/ 365 w 448"/>
                <a:gd name="T17" fmla="*/ 339 h 1353"/>
                <a:gd name="T18" fmla="*/ 373 w 448"/>
                <a:gd name="T19" fmla="*/ 424 h 1353"/>
                <a:gd name="T20" fmla="*/ 381 w 448"/>
                <a:gd name="T21" fmla="*/ 508 h 1353"/>
                <a:gd name="T22" fmla="*/ 389 w 448"/>
                <a:gd name="T23" fmla="*/ 592 h 1353"/>
                <a:gd name="T24" fmla="*/ 395 w 448"/>
                <a:gd name="T25" fmla="*/ 676 h 1353"/>
                <a:gd name="T26" fmla="*/ 403 w 448"/>
                <a:gd name="T27" fmla="*/ 762 h 1353"/>
                <a:gd name="T28" fmla="*/ 410 w 448"/>
                <a:gd name="T29" fmla="*/ 846 h 1353"/>
                <a:gd name="T30" fmla="*/ 417 w 448"/>
                <a:gd name="T31" fmla="*/ 930 h 1353"/>
                <a:gd name="T32" fmla="*/ 424 w 448"/>
                <a:gd name="T33" fmla="*/ 1015 h 1353"/>
                <a:gd name="T34" fmla="*/ 430 w 448"/>
                <a:gd name="T35" fmla="*/ 1100 h 1353"/>
                <a:gd name="T36" fmla="*/ 436 w 448"/>
                <a:gd name="T37" fmla="*/ 1184 h 1353"/>
                <a:gd name="T38" fmla="*/ 443 w 448"/>
                <a:gd name="T39" fmla="*/ 1269 h 1353"/>
                <a:gd name="T40" fmla="*/ 448 w 448"/>
                <a:gd name="T41" fmla="*/ 1353 h 1353"/>
                <a:gd name="T42" fmla="*/ 421 w 448"/>
                <a:gd name="T43" fmla="*/ 1350 h 1353"/>
                <a:gd name="T44" fmla="*/ 394 w 448"/>
                <a:gd name="T45" fmla="*/ 1347 h 1353"/>
                <a:gd name="T46" fmla="*/ 366 w 448"/>
                <a:gd name="T47" fmla="*/ 1344 h 1353"/>
                <a:gd name="T48" fmla="*/ 338 w 448"/>
                <a:gd name="T49" fmla="*/ 1342 h 1353"/>
                <a:gd name="T50" fmla="*/ 310 w 448"/>
                <a:gd name="T51" fmla="*/ 1340 h 1353"/>
                <a:gd name="T52" fmla="*/ 282 w 448"/>
                <a:gd name="T53" fmla="*/ 1339 h 1353"/>
                <a:gd name="T54" fmla="*/ 253 w 448"/>
                <a:gd name="T55" fmla="*/ 1339 h 1353"/>
                <a:gd name="T56" fmla="*/ 224 w 448"/>
                <a:gd name="T57" fmla="*/ 1338 h 1353"/>
                <a:gd name="T58" fmla="*/ 196 w 448"/>
                <a:gd name="T59" fmla="*/ 1339 h 1353"/>
                <a:gd name="T60" fmla="*/ 166 w 448"/>
                <a:gd name="T61" fmla="*/ 1339 h 1353"/>
                <a:gd name="T62" fmla="*/ 138 w 448"/>
                <a:gd name="T63" fmla="*/ 1340 h 1353"/>
                <a:gd name="T64" fmla="*/ 109 w 448"/>
                <a:gd name="T65" fmla="*/ 1342 h 1353"/>
                <a:gd name="T66" fmla="*/ 82 w 448"/>
                <a:gd name="T67" fmla="*/ 1344 h 1353"/>
                <a:gd name="T68" fmla="*/ 54 w 448"/>
                <a:gd name="T69" fmla="*/ 1347 h 1353"/>
                <a:gd name="T70" fmla="*/ 27 w 448"/>
                <a:gd name="T71" fmla="*/ 1350 h 1353"/>
                <a:gd name="T72" fmla="*/ 0 w 448"/>
                <a:gd name="T73" fmla="*/ 1353 h 1353"/>
                <a:gd name="T74" fmla="*/ 6 w 448"/>
                <a:gd name="T75" fmla="*/ 1269 h 1353"/>
                <a:gd name="T76" fmla="*/ 12 w 448"/>
                <a:gd name="T77" fmla="*/ 1184 h 1353"/>
                <a:gd name="T78" fmla="*/ 18 w 448"/>
                <a:gd name="T79" fmla="*/ 1100 h 1353"/>
                <a:gd name="T80" fmla="*/ 25 w 448"/>
                <a:gd name="T81" fmla="*/ 1015 h 1353"/>
                <a:gd name="T82" fmla="*/ 32 w 448"/>
                <a:gd name="T83" fmla="*/ 930 h 1353"/>
                <a:gd name="T84" fmla="*/ 38 w 448"/>
                <a:gd name="T85" fmla="*/ 846 h 1353"/>
                <a:gd name="T86" fmla="*/ 45 w 448"/>
                <a:gd name="T87" fmla="*/ 762 h 1353"/>
                <a:gd name="T88" fmla="*/ 52 w 448"/>
                <a:gd name="T89" fmla="*/ 676 h 1353"/>
                <a:gd name="T90" fmla="*/ 60 w 448"/>
                <a:gd name="T91" fmla="*/ 592 h 1353"/>
                <a:gd name="T92" fmla="*/ 67 w 448"/>
                <a:gd name="T93" fmla="*/ 508 h 1353"/>
                <a:gd name="T94" fmla="*/ 75 w 448"/>
                <a:gd name="T95" fmla="*/ 424 h 1353"/>
                <a:gd name="T96" fmla="*/ 83 w 448"/>
                <a:gd name="T97" fmla="*/ 339 h 1353"/>
                <a:gd name="T98" fmla="*/ 92 w 448"/>
                <a:gd name="T99" fmla="*/ 255 h 1353"/>
                <a:gd name="T100" fmla="*/ 101 w 448"/>
                <a:gd name="T101" fmla="*/ 171 h 1353"/>
                <a:gd name="T102" fmla="*/ 110 w 448"/>
                <a:gd name="T103" fmla="*/ 87 h 1353"/>
                <a:gd name="T104" fmla="*/ 119 w 448"/>
                <a:gd name="T105" fmla="*/ 3 h 1353"/>
                <a:gd name="T106" fmla="*/ 145 w 448"/>
                <a:gd name="T107" fmla="*/ 1 h 1353"/>
                <a:gd name="T108" fmla="*/ 172 w 448"/>
                <a:gd name="T109" fmla="*/ 1 h 1353"/>
                <a:gd name="T110" fmla="*/ 198 w 448"/>
                <a:gd name="T111" fmla="*/ 1 h 1353"/>
                <a:gd name="T112" fmla="*/ 224 w 448"/>
                <a:gd name="T113" fmla="*/ 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8" h="1353">
                  <a:moveTo>
                    <a:pt x="224" y="0"/>
                  </a:moveTo>
                  <a:lnTo>
                    <a:pt x="251" y="1"/>
                  </a:lnTo>
                  <a:lnTo>
                    <a:pt x="276" y="1"/>
                  </a:lnTo>
                  <a:lnTo>
                    <a:pt x="303" y="1"/>
                  </a:lnTo>
                  <a:lnTo>
                    <a:pt x="329" y="3"/>
                  </a:lnTo>
                  <a:lnTo>
                    <a:pt x="338" y="87"/>
                  </a:lnTo>
                  <a:lnTo>
                    <a:pt x="347" y="171"/>
                  </a:lnTo>
                  <a:lnTo>
                    <a:pt x="356" y="255"/>
                  </a:lnTo>
                  <a:lnTo>
                    <a:pt x="365" y="339"/>
                  </a:lnTo>
                  <a:lnTo>
                    <a:pt x="373" y="424"/>
                  </a:lnTo>
                  <a:lnTo>
                    <a:pt x="381" y="508"/>
                  </a:lnTo>
                  <a:lnTo>
                    <a:pt x="389" y="592"/>
                  </a:lnTo>
                  <a:lnTo>
                    <a:pt x="395" y="676"/>
                  </a:lnTo>
                  <a:lnTo>
                    <a:pt x="403" y="762"/>
                  </a:lnTo>
                  <a:lnTo>
                    <a:pt x="410" y="846"/>
                  </a:lnTo>
                  <a:lnTo>
                    <a:pt x="417" y="930"/>
                  </a:lnTo>
                  <a:lnTo>
                    <a:pt x="424" y="1015"/>
                  </a:lnTo>
                  <a:lnTo>
                    <a:pt x="430" y="1100"/>
                  </a:lnTo>
                  <a:lnTo>
                    <a:pt x="436" y="1184"/>
                  </a:lnTo>
                  <a:lnTo>
                    <a:pt x="443" y="1269"/>
                  </a:lnTo>
                  <a:lnTo>
                    <a:pt x="448" y="1353"/>
                  </a:lnTo>
                  <a:lnTo>
                    <a:pt x="421" y="1350"/>
                  </a:lnTo>
                  <a:lnTo>
                    <a:pt x="394" y="1347"/>
                  </a:lnTo>
                  <a:lnTo>
                    <a:pt x="366" y="1344"/>
                  </a:lnTo>
                  <a:lnTo>
                    <a:pt x="338" y="1342"/>
                  </a:lnTo>
                  <a:lnTo>
                    <a:pt x="310" y="1340"/>
                  </a:lnTo>
                  <a:lnTo>
                    <a:pt x="282" y="1339"/>
                  </a:lnTo>
                  <a:lnTo>
                    <a:pt x="253" y="1339"/>
                  </a:lnTo>
                  <a:lnTo>
                    <a:pt x="224" y="1338"/>
                  </a:lnTo>
                  <a:lnTo>
                    <a:pt x="196" y="1339"/>
                  </a:lnTo>
                  <a:lnTo>
                    <a:pt x="166" y="1339"/>
                  </a:lnTo>
                  <a:lnTo>
                    <a:pt x="138" y="1340"/>
                  </a:lnTo>
                  <a:lnTo>
                    <a:pt x="109" y="1342"/>
                  </a:lnTo>
                  <a:lnTo>
                    <a:pt x="82" y="1344"/>
                  </a:lnTo>
                  <a:lnTo>
                    <a:pt x="54" y="1347"/>
                  </a:lnTo>
                  <a:lnTo>
                    <a:pt x="27" y="1350"/>
                  </a:lnTo>
                  <a:lnTo>
                    <a:pt x="0" y="1353"/>
                  </a:lnTo>
                  <a:lnTo>
                    <a:pt x="6" y="1269"/>
                  </a:lnTo>
                  <a:lnTo>
                    <a:pt x="12" y="1184"/>
                  </a:lnTo>
                  <a:lnTo>
                    <a:pt x="18" y="1100"/>
                  </a:lnTo>
                  <a:lnTo>
                    <a:pt x="25" y="1015"/>
                  </a:lnTo>
                  <a:lnTo>
                    <a:pt x="32" y="930"/>
                  </a:lnTo>
                  <a:lnTo>
                    <a:pt x="38" y="846"/>
                  </a:lnTo>
                  <a:lnTo>
                    <a:pt x="45" y="762"/>
                  </a:lnTo>
                  <a:lnTo>
                    <a:pt x="52" y="676"/>
                  </a:lnTo>
                  <a:lnTo>
                    <a:pt x="60" y="592"/>
                  </a:lnTo>
                  <a:lnTo>
                    <a:pt x="67" y="508"/>
                  </a:lnTo>
                  <a:lnTo>
                    <a:pt x="75" y="424"/>
                  </a:lnTo>
                  <a:lnTo>
                    <a:pt x="83" y="339"/>
                  </a:lnTo>
                  <a:lnTo>
                    <a:pt x="92" y="255"/>
                  </a:lnTo>
                  <a:lnTo>
                    <a:pt x="101" y="171"/>
                  </a:lnTo>
                  <a:lnTo>
                    <a:pt x="110" y="87"/>
                  </a:lnTo>
                  <a:lnTo>
                    <a:pt x="119" y="3"/>
                  </a:lnTo>
                  <a:lnTo>
                    <a:pt x="145" y="1"/>
                  </a:lnTo>
                  <a:lnTo>
                    <a:pt x="172" y="1"/>
                  </a:lnTo>
                  <a:lnTo>
                    <a:pt x="198" y="1"/>
                  </a:lnTo>
                  <a:lnTo>
                    <a:pt x="224" y="0"/>
                  </a:lnTo>
                  <a:close/>
                </a:path>
              </a:pathLst>
            </a:cu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1319213" y="4802188"/>
              <a:ext cx="1184275" cy="625475"/>
            </a:xfrm>
            <a:custGeom>
              <a:avLst/>
              <a:gdLst>
                <a:gd name="T0" fmla="*/ 3017 w 4477"/>
                <a:gd name="T1" fmla="*/ 44 h 2369"/>
                <a:gd name="T2" fmla="*/ 3354 w 4477"/>
                <a:gd name="T3" fmla="*/ 129 h 2369"/>
                <a:gd name="T4" fmla="*/ 3659 w 4477"/>
                <a:gd name="T5" fmla="*/ 241 h 2369"/>
                <a:gd name="T6" fmla="*/ 3924 w 4477"/>
                <a:gd name="T7" fmla="*/ 379 h 2369"/>
                <a:gd name="T8" fmla="*/ 4143 w 4477"/>
                <a:gd name="T9" fmla="*/ 539 h 2369"/>
                <a:gd name="T10" fmla="*/ 4311 w 4477"/>
                <a:gd name="T11" fmla="*/ 716 h 2369"/>
                <a:gd name="T12" fmla="*/ 4424 w 4477"/>
                <a:gd name="T13" fmla="*/ 909 h 2369"/>
                <a:gd name="T14" fmla="*/ 4474 w 4477"/>
                <a:gd name="T15" fmla="*/ 1116 h 2369"/>
                <a:gd name="T16" fmla="*/ 4451 w 4477"/>
                <a:gd name="T17" fmla="*/ 1352 h 2369"/>
                <a:gd name="T18" fmla="*/ 4341 w 4477"/>
                <a:gd name="T19" fmla="*/ 1582 h 2369"/>
                <a:gd name="T20" fmla="*/ 4152 w 4477"/>
                <a:gd name="T21" fmla="*/ 1791 h 2369"/>
                <a:gd name="T22" fmla="*/ 3895 w 4477"/>
                <a:gd name="T23" fmla="*/ 1976 h 2369"/>
                <a:gd name="T24" fmla="*/ 3577 w 4477"/>
                <a:gd name="T25" fmla="*/ 2131 h 2369"/>
                <a:gd name="T26" fmla="*/ 3208 w 4477"/>
                <a:gd name="T27" fmla="*/ 2250 h 2369"/>
                <a:gd name="T28" fmla="*/ 2797 w 4477"/>
                <a:gd name="T29" fmla="*/ 2331 h 2369"/>
                <a:gd name="T30" fmla="*/ 2353 w 4477"/>
                <a:gd name="T31" fmla="*/ 2367 h 2369"/>
                <a:gd name="T32" fmla="*/ 1897 w 4477"/>
                <a:gd name="T33" fmla="*/ 2355 h 2369"/>
                <a:gd name="T34" fmla="*/ 1468 w 4477"/>
                <a:gd name="T35" fmla="*/ 2296 h 2369"/>
                <a:gd name="T36" fmla="*/ 1077 w 4477"/>
                <a:gd name="T37" fmla="*/ 2195 h 2369"/>
                <a:gd name="T38" fmla="*/ 733 w 4477"/>
                <a:gd name="T39" fmla="*/ 2057 h 2369"/>
                <a:gd name="T40" fmla="*/ 445 w 4477"/>
                <a:gd name="T41" fmla="*/ 1887 h 2369"/>
                <a:gd name="T42" fmla="*/ 220 w 4477"/>
                <a:gd name="T43" fmla="*/ 1688 h 2369"/>
                <a:gd name="T44" fmla="*/ 71 w 4477"/>
                <a:gd name="T45" fmla="*/ 1468 h 2369"/>
                <a:gd name="T46" fmla="*/ 2 w 4477"/>
                <a:gd name="T47" fmla="*/ 1230 h 2369"/>
                <a:gd name="T48" fmla="*/ 19 w 4477"/>
                <a:gd name="T49" fmla="*/ 1011 h 2369"/>
                <a:gd name="T50" fmla="*/ 101 w 4477"/>
                <a:gd name="T51" fmla="*/ 812 h 2369"/>
                <a:gd name="T52" fmla="*/ 242 w 4477"/>
                <a:gd name="T53" fmla="*/ 625 h 2369"/>
                <a:gd name="T54" fmla="*/ 437 w 4477"/>
                <a:gd name="T55" fmla="*/ 457 h 2369"/>
                <a:gd name="T56" fmla="*/ 679 w 4477"/>
                <a:gd name="T57" fmla="*/ 307 h 2369"/>
                <a:gd name="T58" fmla="*/ 965 w 4477"/>
                <a:gd name="T59" fmla="*/ 182 h 2369"/>
                <a:gd name="T60" fmla="*/ 1286 w 4477"/>
                <a:gd name="T61" fmla="*/ 83 h 2369"/>
                <a:gd name="T62" fmla="*/ 1639 w 4477"/>
                <a:gd name="T63" fmla="*/ 12 h 2369"/>
                <a:gd name="T64" fmla="*/ 1676 w 4477"/>
                <a:gd name="T65" fmla="*/ 1419 h 2369"/>
                <a:gd name="T66" fmla="*/ 1553 w 4477"/>
                <a:gd name="T67" fmla="*/ 1492 h 2369"/>
                <a:gd name="T68" fmla="*/ 1485 w 4477"/>
                <a:gd name="T69" fmla="*/ 1556 h 2369"/>
                <a:gd name="T70" fmla="*/ 1451 w 4477"/>
                <a:gd name="T71" fmla="*/ 1602 h 2369"/>
                <a:gd name="T72" fmla="*/ 1428 w 4477"/>
                <a:gd name="T73" fmla="*/ 1650 h 2369"/>
                <a:gd name="T74" fmla="*/ 1416 w 4477"/>
                <a:gd name="T75" fmla="*/ 1700 h 2369"/>
                <a:gd name="T76" fmla="*/ 1419 w 4477"/>
                <a:gd name="T77" fmla="*/ 1769 h 2369"/>
                <a:gd name="T78" fmla="*/ 1451 w 4477"/>
                <a:gd name="T79" fmla="*/ 1851 h 2369"/>
                <a:gd name="T80" fmla="*/ 1514 w 4477"/>
                <a:gd name="T81" fmla="*/ 1926 h 2369"/>
                <a:gd name="T82" fmla="*/ 1603 w 4477"/>
                <a:gd name="T83" fmla="*/ 1993 h 2369"/>
                <a:gd name="T84" fmla="*/ 1714 w 4477"/>
                <a:gd name="T85" fmla="*/ 2050 h 2369"/>
                <a:gd name="T86" fmla="*/ 1846 w 4477"/>
                <a:gd name="T87" fmla="*/ 2095 h 2369"/>
                <a:gd name="T88" fmla="*/ 1993 w 4477"/>
                <a:gd name="T89" fmla="*/ 2127 h 2369"/>
                <a:gd name="T90" fmla="*/ 2153 w 4477"/>
                <a:gd name="T91" fmla="*/ 2143 h 2369"/>
                <a:gd name="T92" fmla="*/ 2322 w 4477"/>
                <a:gd name="T93" fmla="*/ 2143 h 2369"/>
                <a:gd name="T94" fmla="*/ 2483 w 4477"/>
                <a:gd name="T95" fmla="*/ 2127 h 2369"/>
                <a:gd name="T96" fmla="*/ 2631 w 4477"/>
                <a:gd name="T97" fmla="*/ 2095 h 2369"/>
                <a:gd name="T98" fmla="*/ 2762 w 4477"/>
                <a:gd name="T99" fmla="*/ 2050 h 2369"/>
                <a:gd name="T100" fmla="*/ 2873 w 4477"/>
                <a:gd name="T101" fmla="*/ 1993 h 2369"/>
                <a:gd name="T102" fmla="*/ 2962 w 4477"/>
                <a:gd name="T103" fmla="*/ 1926 h 2369"/>
                <a:gd name="T104" fmla="*/ 3024 w 4477"/>
                <a:gd name="T105" fmla="*/ 1851 h 2369"/>
                <a:gd name="T106" fmla="*/ 3057 w 4477"/>
                <a:gd name="T107" fmla="*/ 1769 h 2369"/>
                <a:gd name="T108" fmla="*/ 3060 w 4477"/>
                <a:gd name="T109" fmla="*/ 1700 h 2369"/>
                <a:gd name="T110" fmla="*/ 3048 w 4477"/>
                <a:gd name="T111" fmla="*/ 1650 h 2369"/>
                <a:gd name="T112" fmla="*/ 3025 w 4477"/>
                <a:gd name="T113" fmla="*/ 1602 h 2369"/>
                <a:gd name="T114" fmla="*/ 2991 w 4477"/>
                <a:gd name="T115" fmla="*/ 1556 h 2369"/>
                <a:gd name="T116" fmla="*/ 2923 w 4477"/>
                <a:gd name="T117" fmla="*/ 1492 h 2369"/>
                <a:gd name="T118" fmla="*/ 2800 w 4477"/>
                <a:gd name="T119" fmla="*/ 1419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77" h="2369">
                  <a:moveTo>
                    <a:pt x="2745" y="0"/>
                  </a:moveTo>
                  <a:lnTo>
                    <a:pt x="2838" y="12"/>
                  </a:lnTo>
                  <a:lnTo>
                    <a:pt x="2927" y="27"/>
                  </a:lnTo>
                  <a:lnTo>
                    <a:pt x="3017" y="44"/>
                  </a:lnTo>
                  <a:lnTo>
                    <a:pt x="3104" y="62"/>
                  </a:lnTo>
                  <a:lnTo>
                    <a:pt x="3189" y="83"/>
                  </a:lnTo>
                  <a:lnTo>
                    <a:pt x="3273" y="104"/>
                  </a:lnTo>
                  <a:lnTo>
                    <a:pt x="3354" y="129"/>
                  </a:lnTo>
                  <a:lnTo>
                    <a:pt x="3434" y="155"/>
                  </a:lnTo>
                  <a:lnTo>
                    <a:pt x="3512" y="182"/>
                  </a:lnTo>
                  <a:lnTo>
                    <a:pt x="3586" y="211"/>
                  </a:lnTo>
                  <a:lnTo>
                    <a:pt x="3659" y="241"/>
                  </a:lnTo>
                  <a:lnTo>
                    <a:pt x="3728" y="274"/>
                  </a:lnTo>
                  <a:lnTo>
                    <a:pt x="3796" y="307"/>
                  </a:lnTo>
                  <a:lnTo>
                    <a:pt x="3861" y="342"/>
                  </a:lnTo>
                  <a:lnTo>
                    <a:pt x="3924" y="379"/>
                  </a:lnTo>
                  <a:lnTo>
                    <a:pt x="3982" y="417"/>
                  </a:lnTo>
                  <a:lnTo>
                    <a:pt x="4040" y="457"/>
                  </a:lnTo>
                  <a:lnTo>
                    <a:pt x="4092" y="497"/>
                  </a:lnTo>
                  <a:lnTo>
                    <a:pt x="4143" y="539"/>
                  </a:lnTo>
                  <a:lnTo>
                    <a:pt x="4190" y="581"/>
                  </a:lnTo>
                  <a:lnTo>
                    <a:pt x="4234" y="625"/>
                  </a:lnTo>
                  <a:lnTo>
                    <a:pt x="4274" y="670"/>
                  </a:lnTo>
                  <a:lnTo>
                    <a:pt x="4311" y="716"/>
                  </a:lnTo>
                  <a:lnTo>
                    <a:pt x="4345" y="763"/>
                  </a:lnTo>
                  <a:lnTo>
                    <a:pt x="4375" y="812"/>
                  </a:lnTo>
                  <a:lnTo>
                    <a:pt x="4401" y="860"/>
                  </a:lnTo>
                  <a:lnTo>
                    <a:pt x="4424" y="909"/>
                  </a:lnTo>
                  <a:lnTo>
                    <a:pt x="4443" y="960"/>
                  </a:lnTo>
                  <a:lnTo>
                    <a:pt x="4457" y="1011"/>
                  </a:lnTo>
                  <a:lnTo>
                    <a:pt x="4468" y="1063"/>
                  </a:lnTo>
                  <a:lnTo>
                    <a:pt x="4474" y="1116"/>
                  </a:lnTo>
                  <a:lnTo>
                    <a:pt x="4477" y="1169"/>
                  </a:lnTo>
                  <a:lnTo>
                    <a:pt x="4473" y="1230"/>
                  </a:lnTo>
                  <a:lnTo>
                    <a:pt x="4465" y="1291"/>
                  </a:lnTo>
                  <a:lnTo>
                    <a:pt x="4451" y="1352"/>
                  </a:lnTo>
                  <a:lnTo>
                    <a:pt x="4430" y="1411"/>
                  </a:lnTo>
                  <a:lnTo>
                    <a:pt x="4406" y="1468"/>
                  </a:lnTo>
                  <a:lnTo>
                    <a:pt x="4375" y="1526"/>
                  </a:lnTo>
                  <a:lnTo>
                    <a:pt x="4341" y="1582"/>
                  </a:lnTo>
                  <a:lnTo>
                    <a:pt x="4300" y="1636"/>
                  </a:lnTo>
                  <a:lnTo>
                    <a:pt x="4255" y="1688"/>
                  </a:lnTo>
                  <a:lnTo>
                    <a:pt x="4206" y="1741"/>
                  </a:lnTo>
                  <a:lnTo>
                    <a:pt x="4152" y="1791"/>
                  </a:lnTo>
                  <a:lnTo>
                    <a:pt x="4095" y="1840"/>
                  </a:lnTo>
                  <a:lnTo>
                    <a:pt x="4032" y="1887"/>
                  </a:lnTo>
                  <a:lnTo>
                    <a:pt x="3965" y="1932"/>
                  </a:lnTo>
                  <a:lnTo>
                    <a:pt x="3895" y="1976"/>
                  </a:lnTo>
                  <a:lnTo>
                    <a:pt x="3820" y="2017"/>
                  </a:lnTo>
                  <a:lnTo>
                    <a:pt x="3743" y="2057"/>
                  </a:lnTo>
                  <a:lnTo>
                    <a:pt x="3662" y="2095"/>
                  </a:lnTo>
                  <a:lnTo>
                    <a:pt x="3577" y="2131"/>
                  </a:lnTo>
                  <a:lnTo>
                    <a:pt x="3489" y="2163"/>
                  </a:lnTo>
                  <a:lnTo>
                    <a:pt x="3398" y="2195"/>
                  </a:lnTo>
                  <a:lnTo>
                    <a:pt x="3305" y="2224"/>
                  </a:lnTo>
                  <a:lnTo>
                    <a:pt x="3208" y="2250"/>
                  </a:lnTo>
                  <a:lnTo>
                    <a:pt x="3109" y="2274"/>
                  </a:lnTo>
                  <a:lnTo>
                    <a:pt x="3007" y="2296"/>
                  </a:lnTo>
                  <a:lnTo>
                    <a:pt x="2904" y="2315"/>
                  </a:lnTo>
                  <a:lnTo>
                    <a:pt x="2797" y="2331"/>
                  </a:lnTo>
                  <a:lnTo>
                    <a:pt x="2689" y="2344"/>
                  </a:lnTo>
                  <a:lnTo>
                    <a:pt x="2579" y="2355"/>
                  </a:lnTo>
                  <a:lnTo>
                    <a:pt x="2467" y="2362"/>
                  </a:lnTo>
                  <a:lnTo>
                    <a:pt x="2353" y="2367"/>
                  </a:lnTo>
                  <a:lnTo>
                    <a:pt x="2238" y="2369"/>
                  </a:lnTo>
                  <a:lnTo>
                    <a:pt x="2123" y="2367"/>
                  </a:lnTo>
                  <a:lnTo>
                    <a:pt x="2010" y="2362"/>
                  </a:lnTo>
                  <a:lnTo>
                    <a:pt x="1897" y="2355"/>
                  </a:lnTo>
                  <a:lnTo>
                    <a:pt x="1787" y="2344"/>
                  </a:lnTo>
                  <a:lnTo>
                    <a:pt x="1678" y="2331"/>
                  </a:lnTo>
                  <a:lnTo>
                    <a:pt x="1573" y="2315"/>
                  </a:lnTo>
                  <a:lnTo>
                    <a:pt x="1468" y="2296"/>
                  </a:lnTo>
                  <a:lnTo>
                    <a:pt x="1367" y="2274"/>
                  </a:lnTo>
                  <a:lnTo>
                    <a:pt x="1268" y="2250"/>
                  </a:lnTo>
                  <a:lnTo>
                    <a:pt x="1172" y="2224"/>
                  </a:lnTo>
                  <a:lnTo>
                    <a:pt x="1077" y="2195"/>
                  </a:lnTo>
                  <a:lnTo>
                    <a:pt x="986" y="2163"/>
                  </a:lnTo>
                  <a:lnTo>
                    <a:pt x="899" y="2131"/>
                  </a:lnTo>
                  <a:lnTo>
                    <a:pt x="814" y="2095"/>
                  </a:lnTo>
                  <a:lnTo>
                    <a:pt x="733" y="2057"/>
                  </a:lnTo>
                  <a:lnTo>
                    <a:pt x="656" y="2017"/>
                  </a:lnTo>
                  <a:lnTo>
                    <a:pt x="582" y="1976"/>
                  </a:lnTo>
                  <a:lnTo>
                    <a:pt x="511" y="1932"/>
                  </a:lnTo>
                  <a:lnTo>
                    <a:pt x="445" y="1887"/>
                  </a:lnTo>
                  <a:lnTo>
                    <a:pt x="382" y="1840"/>
                  </a:lnTo>
                  <a:lnTo>
                    <a:pt x="323" y="1791"/>
                  </a:lnTo>
                  <a:lnTo>
                    <a:pt x="269" y="1741"/>
                  </a:lnTo>
                  <a:lnTo>
                    <a:pt x="220" y="1688"/>
                  </a:lnTo>
                  <a:lnTo>
                    <a:pt x="176" y="1636"/>
                  </a:lnTo>
                  <a:lnTo>
                    <a:pt x="136" y="1582"/>
                  </a:lnTo>
                  <a:lnTo>
                    <a:pt x="100" y="1526"/>
                  </a:lnTo>
                  <a:lnTo>
                    <a:pt x="71" y="1468"/>
                  </a:lnTo>
                  <a:lnTo>
                    <a:pt x="45" y="1411"/>
                  </a:lnTo>
                  <a:lnTo>
                    <a:pt x="26" y="1352"/>
                  </a:lnTo>
                  <a:lnTo>
                    <a:pt x="11" y="1291"/>
                  </a:lnTo>
                  <a:lnTo>
                    <a:pt x="2" y="1230"/>
                  </a:lnTo>
                  <a:lnTo>
                    <a:pt x="0" y="1169"/>
                  </a:lnTo>
                  <a:lnTo>
                    <a:pt x="2" y="1116"/>
                  </a:lnTo>
                  <a:lnTo>
                    <a:pt x="9" y="1063"/>
                  </a:lnTo>
                  <a:lnTo>
                    <a:pt x="19" y="1011"/>
                  </a:lnTo>
                  <a:lnTo>
                    <a:pt x="34" y="960"/>
                  </a:lnTo>
                  <a:lnTo>
                    <a:pt x="51" y="909"/>
                  </a:lnTo>
                  <a:lnTo>
                    <a:pt x="74" y="860"/>
                  </a:lnTo>
                  <a:lnTo>
                    <a:pt x="101" y="812"/>
                  </a:lnTo>
                  <a:lnTo>
                    <a:pt x="131" y="763"/>
                  </a:lnTo>
                  <a:lnTo>
                    <a:pt x="164" y="716"/>
                  </a:lnTo>
                  <a:lnTo>
                    <a:pt x="202" y="670"/>
                  </a:lnTo>
                  <a:lnTo>
                    <a:pt x="242" y="625"/>
                  </a:lnTo>
                  <a:lnTo>
                    <a:pt x="286" y="581"/>
                  </a:lnTo>
                  <a:lnTo>
                    <a:pt x="333" y="539"/>
                  </a:lnTo>
                  <a:lnTo>
                    <a:pt x="384" y="497"/>
                  </a:lnTo>
                  <a:lnTo>
                    <a:pt x="437" y="457"/>
                  </a:lnTo>
                  <a:lnTo>
                    <a:pt x="493" y="417"/>
                  </a:lnTo>
                  <a:lnTo>
                    <a:pt x="553" y="379"/>
                  </a:lnTo>
                  <a:lnTo>
                    <a:pt x="615" y="342"/>
                  </a:lnTo>
                  <a:lnTo>
                    <a:pt x="679" y="307"/>
                  </a:lnTo>
                  <a:lnTo>
                    <a:pt x="747" y="274"/>
                  </a:lnTo>
                  <a:lnTo>
                    <a:pt x="818" y="241"/>
                  </a:lnTo>
                  <a:lnTo>
                    <a:pt x="890" y="211"/>
                  </a:lnTo>
                  <a:lnTo>
                    <a:pt x="965" y="182"/>
                  </a:lnTo>
                  <a:lnTo>
                    <a:pt x="1042" y="155"/>
                  </a:lnTo>
                  <a:lnTo>
                    <a:pt x="1121" y="129"/>
                  </a:lnTo>
                  <a:lnTo>
                    <a:pt x="1203" y="104"/>
                  </a:lnTo>
                  <a:lnTo>
                    <a:pt x="1286" y="83"/>
                  </a:lnTo>
                  <a:lnTo>
                    <a:pt x="1371" y="63"/>
                  </a:lnTo>
                  <a:lnTo>
                    <a:pt x="1459" y="44"/>
                  </a:lnTo>
                  <a:lnTo>
                    <a:pt x="1548" y="27"/>
                  </a:lnTo>
                  <a:lnTo>
                    <a:pt x="1639" y="12"/>
                  </a:lnTo>
                  <a:lnTo>
                    <a:pt x="1731" y="0"/>
                  </a:lnTo>
                  <a:lnTo>
                    <a:pt x="1748" y="1389"/>
                  </a:lnTo>
                  <a:lnTo>
                    <a:pt x="1711" y="1403"/>
                  </a:lnTo>
                  <a:lnTo>
                    <a:pt x="1676" y="1419"/>
                  </a:lnTo>
                  <a:lnTo>
                    <a:pt x="1642" y="1436"/>
                  </a:lnTo>
                  <a:lnTo>
                    <a:pt x="1611" y="1454"/>
                  </a:lnTo>
                  <a:lnTo>
                    <a:pt x="1582" y="1473"/>
                  </a:lnTo>
                  <a:lnTo>
                    <a:pt x="1553" y="1492"/>
                  </a:lnTo>
                  <a:lnTo>
                    <a:pt x="1529" y="1513"/>
                  </a:lnTo>
                  <a:lnTo>
                    <a:pt x="1505" y="1533"/>
                  </a:lnTo>
                  <a:lnTo>
                    <a:pt x="1495" y="1545"/>
                  </a:lnTo>
                  <a:lnTo>
                    <a:pt x="1485" y="1556"/>
                  </a:lnTo>
                  <a:lnTo>
                    <a:pt x="1476" y="1567"/>
                  </a:lnTo>
                  <a:lnTo>
                    <a:pt x="1467" y="1578"/>
                  </a:lnTo>
                  <a:lnTo>
                    <a:pt x="1459" y="1590"/>
                  </a:lnTo>
                  <a:lnTo>
                    <a:pt x="1451" y="1602"/>
                  </a:lnTo>
                  <a:lnTo>
                    <a:pt x="1444" y="1613"/>
                  </a:lnTo>
                  <a:lnTo>
                    <a:pt x="1439" y="1626"/>
                  </a:lnTo>
                  <a:lnTo>
                    <a:pt x="1433" y="1638"/>
                  </a:lnTo>
                  <a:lnTo>
                    <a:pt x="1428" y="1650"/>
                  </a:lnTo>
                  <a:lnTo>
                    <a:pt x="1424" y="1663"/>
                  </a:lnTo>
                  <a:lnTo>
                    <a:pt x="1421" y="1675"/>
                  </a:lnTo>
                  <a:lnTo>
                    <a:pt x="1419" y="1687"/>
                  </a:lnTo>
                  <a:lnTo>
                    <a:pt x="1416" y="1700"/>
                  </a:lnTo>
                  <a:lnTo>
                    <a:pt x="1415" y="1713"/>
                  </a:lnTo>
                  <a:lnTo>
                    <a:pt x="1415" y="1725"/>
                  </a:lnTo>
                  <a:lnTo>
                    <a:pt x="1415" y="1748"/>
                  </a:lnTo>
                  <a:lnTo>
                    <a:pt x="1419" y="1769"/>
                  </a:lnTo>
                  <a:lnTo>
                    <a:pt x="1424" y="1789"/>
                  </a:lnTo>
                  <a:lnTo>
                    <a:pt x="1431" y="1811"/>
                  </a:lnTo>
                  <a:lnTo>
                    <a:pt x="1441" y="1831"/>
                  </a:lnTo>
                  <a:lnTo>
                    <a:pt x="1451" y="1851"/>
                  </a:lnTo>
                  <a:lnTo>
                    <a:pt x="1465" y="1870"/>
                  </a:lnTo>
                  <a:lnTo>
                    <a:pt x="1479" y="1889"/>
                  </a:lnTo>
                  <a:lnTo>
                    <a:pt x="1496" y="1907"/>
                  </a:lnTo>
                  <a:lnTo>
                    <a:pt x="1514" y="1926"/>
                  </a:lnTo>
                  <a:lnTo>
                    <a:pt x="1534" y="1943"/>
                  </a:lnTo>
                  <a:lnTo>
                    <a:pt x="1556" y="1960"/>
                  </a:lnTo>
                  <a:lnTo>
                    <a:pt x="1578" y="1977"/>
                  </a:lnTo>
                  <a:lnTo>
                    <a:pt x="1603" y="1993"/>
                  </a:lnTo>
                  <a:lnTo>
                    <a:pt x="1629" y="2008"/>
                  </a:lnTo>
                  <a:lnTo>
                    <a:pt x="1656" y="2023"/>
                  </a:lnTo>
                  <a:lnTo>
                    <a:pt x="1685" y="2036"/>
                  </a:lnTo>
                  <a:lnTo>
                    <a:pt x="1714" y="2050"/>
                  </a:lnTo>
                  <a:lnTo>
                    <a:pt x="1746" y="2062"/>
                  </a:lnTo>
                  <a:lnTo>
                    <a:pt x="1778" y="2075"/>
                  </a:lnTo>
                  <a:lnTo>
                    <a:pt x="1811" y="2085"/>
                  </a:lnTo>
                  <a:lnTo>
                    <a:pt x="1846" y="2095"/>
                  </a:lnTo>
                  <a:lnTo>
                    <a:pt x="1881" y="2105"/>
                  </a:lnTo>
                  <a:lnTo>
                    <a:pt x="1917" y="2113"/>
                  </a:lnTo>
                  <a:lnTo>
                    <a:pt x="1955" y="2121"/>
                  </a:lnTo>
                  <a:lnTo>
                    <a:pt x="1993" y="2127"/>
                  </a:lnTo>
                  <a:lnTo>
                    <a:pt x="2032" y="2133"/>
                  </a:lnTo>
                  <a:lnTo>
                    <a:pt x="2072" y="2137"/>
                  </a:lnTo>
                  <a:lnTo>
                    <a:pt x="2113" y="2141"/>
                  </a:lnTo>
                  <a:lnTo>
                    <a:pt x="2153" y="2143"/>
                  </a:lnTo>
                  <a:lnTo>
                    <a:pt x="2196" y="2145"/>
                  </a:lnTo>
                  <a:lnTo>
                    <a:pt x="2238" y="2145"/>
                  </a:lnTo>
                  <a:lnTo>
                    <a:pt x="2280" y="2145"/>
                  </a:lnTo>
                  <a:lnTo>
                    <a:pt x="2322" y="2143"/>
                  </a:lnTo>
                  <a:lnTo>
                    <a:pt x="2363" y="2141"/>
                  </a:lnTo>
                  <a:lnTo>
                    <a:pt x="2404" y="2137"/>
                  </a:lnTo>
                  <a:lnTo>
                    <a:pt x="2444" y="2133"/>
                  </a:lnTo>
                  <a:lnTo>
                    <a:pt x="2483" y="2127"/>
                  </a:lnTo>
                  <a:lnTo>
                    <a:pt x="2521" y="2121"/>
                  </a:lnTo>
                  <a:lnTo>
                    <a:pt x="2559" y="2113"/>
                  </a:lnTo>
                  <a:lnTo>
                    <a:pt x="2595" y="2105"/>
                  </a:lnTo>
                  <a:lnTo>
                    <a:pt x="2631" y="2095"/>
                  </a:lnTo>
                  <a:lnTo>
                    <a:pt x="2664" y="2085"/>
                  </a:lnTo>
                  <a:lnTo>
                    <a:pt x="2698" y="2075"/>
                  </a:lnTo>
                  <a:lnTo>
                    <a:pt x="2731" y="2062"/>
                  </a:lnTo>
                  <a:lnTo>
                    <a:pt x="2762" y="2050"/>
                  </a:lnTo>
                  <a:lnTo>
                    <a:pt x="2791" y="2036"/>
                  </a:lnTo>
                  <a:lnTo>
                    <a:pt x="2821" y="2023"/>
                  </a:lnTo>
                  <a:lnTo>
                    <a:pt x="2848" y="2008"/>
                  </a:lnTo>
                  <a:lnTo>
                    <a:pt x="2873" y="1993"/>
                  </a:lnTo>
                  <a:lnTo>
                    <a:pt x="2898" y="1977"/>
                  </a:lnTo>
                  <a:lnTo>
                    <a:pt x="2921" y="1960"/>
                  </a:lnTo>
                  <a:lnTo>
                    <a:pt x="2942" y="1943"/>
                  </a:lnTo>
                  <a:lnTo>
                    <a:pt x="2962" y="1926"/>
                  </a:lnTo>
                  <a:lnTo>
                    <a:pt x="2980" y="1907"/>
                  </a:lnTo>
                  <a:lnTo>
                    <a:pt x="2997" y="1889"/>
                  </a:lnTo>
                  <a:lnTo>
                    <a:pt x="3012" y="1870"/>
                  </a:lnTo>
                  <a:lnTo>
                    <a:pt x="3024" y="1851"/>
                  </a:lnTo>
                  <a:lnTo>
                    <a:pt x="3035" y="1831"/>
                  </a:lnTo>
                  <a:lnTo>
                    <a:pt x="3044" y="1811"/>
                  </a:lnTo>
                  <a:lnTo>
                    <a:pt x="3052" y="1789"/>
                  </a:lnTo>
                  <a:lnTo>
                    <a:pt x="3057" y="1769"/>
                  </a:lnTo>
                  <a:lnTo>
                    <a:pt x="3060" y="1748"/>
                  </a:lnTo>
                  <a:lnTo>
                    <a:pt x="3061" y="1725"/>
                  </a:lnTo>
                  <a:lnTo>
                    <a:pt x="3061" y="1713"/>
                  </a:lnTo>
                  <a:lnTo>
                    <a:pt x="3060" y="1700"/>
                  </a:lnTo>
                  <a:lnTo>
                    <a:pt x="3058" y="1687"/>
                  </a:lnTo>
                  <a:lnTo>
                    <a:pt x="3055" y="1675"/>
                  </a:lnTo>
                  <a:lnTo>
                    <a:pt x="3052" y="1663"/>
                  </a:lnTo>
                  <a:lnTo>
                    <a:pt x="3048" y="1650"/>
                  </a:lnTo>
                  <a:lnTo>
                    <a:pt x="3043" y="1638"/>
                  </a:lnTo>
                  <a:lnTo>
                    <a:pt x="3037" y="1626"/>
                  </a:lnTo>
                  <a:lnTo>
                    <a:pt x="3032" y="1613"/>
                  </a:lnTo>
                  <a:lnTo>
                    <a:pt x="3025" y="1602"/>
                  </a:lnTo>
                  <a:lnTo>
                    <a:pt x="3017" y="1590"/>
                  </a:lnTo>
                  <a:lnTo>
                    <a:pt x="3009" y="1578"/>
                  </a:lnTo>
                  <a:lnTo>
                    <a:pt x="3000" y="1567"/>
                  </a:lnTo>
                  <a:lnTo>
                    <a:pt x="2991" y="1556"/>
                  </a:lnTo>
                  <a:lnTo>
                    <a:pt x="2981" y="1545"/>
                  </a:lnTo>
                  <a:lnTo>
                    <a:pt x="2970" y="1533"/>
                  </a:lnTo>
                  <a:lnTo>
                    <a:pt x="2948" y="1513"/>
                  </a:lnTo>
                  <a:lnTo>
                    <a:pt x="2923" y="1492"/>
                  </a:lnTo>
                  <a:lnTo>
                    <a:pt x="2895" y="1473"/>
                  </a:lnTo>
                  <a:lnTo>
                    <a:pt x="2866" y="1454"/>
                  </a:lnTo>
                  <a:lnTo>
                    <a:pt x="2834" y="1436"/>
                  </a:lnTo>
                  <a:lnTo>
                    <a:pt x="2800" y="1419"/>
                  </a:lnTo>
                  <a:lnTo>
                    <a:pt x="2766" y="1403"/>
                  </a:lnTo>
                  <a:lnTo>
                    <a:pt x="2729" y="1389"/>
                  </a:lnTo>
                  <a:lnTo>
                    <a:pt x="2745" y="0"/>
                  </a:lnTo>
                  <a:close/>
                </a:path>
              </a:pathLst>
            </a:custGeom>
            <a:gradFill>
              <a:gsLst>
                <a:gs pos="0">
                  <a:srgbClr val="31BC1A"/>
                </a:gs>
                <a:gs pos="64000">
                  <a:srgbClr val="00B050"/>
                </a:gs>
                <a:gs pos="100000">
                  <a:srgbClr val="1C5429"/>
                </a:gs>
              </a:gsLst>
              <a:lin ang="5400000" scaled="1"/>
            </a:gradFill>
            <a:ln w="7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1319213" y="5086351"/>
              <a:ext cx="1184275" cy="341313"/>
            </a:xfrm>
            <a:custGeom>
              <a:avLst/>
              <a:gdLst>
                <a:gd name="T0" fmla="*/ 4474 w 4477"/>
                <a:gd name="T1" fmla="*/ 45 h 1290"/>
                <a:gd name="T2" fmla="*/ 4473 w 4477"/>
                <a:gd name="T3" fmla="*/ 151 h 1290"/>
                <a:gd name="T4" fmla="*/ 4430 w 4477"/>
                <a:gd name="T5" fmla="*/ 332 h 1290"/>
                <a:gd name="T6" fmla="*/ 4341 w 4477"/>
                <a:gd name="T7" fmla="*/ 503 h 1290"/>
                <a:gd name="T8" fmla="*/ 4206 w 4477"/>
                <a:gd name="T9" fmla="*/ 662 h 1290"/>
                <a:gd name="T10" fmla="*/ 4032 w 4477"/>
                <a:gd name="T11" fmla="*/ 808 h 1290"/>
                <a:gd name="T12" fmla="*/ 3820 w 4477"/>
                <a:gd name="T13" fmla="*/ 938 h 1290"/>
                <a:gd name="T14" fmla="*/ 3577 w 4477"/>
                <a:gd name="T15" fmla="*/ 1052 h 1290"/>
                <a:gd name="T16" fmla="*/ 3305 w 4477"/>
                <a:gd name="T17" fmla="*/ 1145 h 1290"/>
                <a:gd name="T18" fmla="*/ 3007 w 4477"/>
                <a:gd name="T19" fmla="*/ 1217 h 1290"/>
                <a:gd name="T20" fmla="*/ 2689 w 4477"/>
                <a:gd name="T21" fmla="*/ 1265 h 1290"/>
                <a:gd name="T22" fmla="*/ 2353 w 4477"/>
                <a:gd name="T23" fmla="*/ 1288 h 1290"/>
                <a:gd name="T24" fmla="*/ 2010 w 4477"/>
                <a:gd name="T25" fmla="*/ 1283 h 1290"/>
                <a:gd name="T26" fmla="*/ 1678 w 4477"/>
                <a:gd name="T27" fmla="*/ 1252 h 1290"/>
                <a:gd name="T28" fmla="*/ 1367 w 4477"/>
                <a:gd name="T29" fmla="*/ 1195 h 1290"/>
                <a:gd name="T30" fmla="*/ 1077 w 4477"/>
                <a:gd name="T31" fmla="*/ 1116 h 1290"/>
                <a:gd name="T32" fmla="*/ 814 w 4477"/>
                <a:gd name="T33" fmla="*/ 1016 h 1290"/>
                <a:gd name="T34" fmla="*/ 582 w 4477"/>
                <a:gd name="T35" fmla="*/ 897 h 1290"/>
                <a:gd name="T36" fmla="*/ 382 w 4477"/>
                <a:gd name="T37" fmla="*/ 761 h 1290"/>
                <a:gd name="T38" fmla="*/ 220 w 4477"/>
                <a:gd name="T39" fmla="*/ 609 h 1290"/>
                <a:gd name="T40" fmla="*/ 100 w 4477"/>
                <a:gd name="T41" fmla="*/ 447 h 1290"/>
                <a:gd name="T42" fmla="*/ 26 w 4477"/>
                <a:gd name="T43" fmla="*/ 273 h 1290"/>
                <a:gd name="T44" fmla="*/ 0 w 4477"/>
                <a:gd name="T45" fmla="*/ 90 h 1290"/>
                <a:gd name="T46" fmla="*/ 3 w 4477"/>
                <a:gd name="T47" fmla="*/ 22 h 1290"/>
                <a:gd name="T48" fmla="*/ 32 w 4477"/>
                <a:gd name="T49" fmla="*/ 114 h 1290"/>
                <a:gd name="T50" fmla="*/ 108 w 4477"/>
                <a:gd name="T51" fmla="*/ 279 h 1290"/>
                <a:gd name="T52" fmla="*/ 226 w 4477"/>
                <a:gd name="T53" fmla="*/ 435 h 1290"/>
                <a:gd name="T54" fmla="*/ 380 w 4477"/>
                <a:gd name="T55" fmla="*/ 579 h 1290"/>
                <a:gd name="T56" fmla="*/ 568 w 4477"/>
                <a:gd name="T57" fmla="*/ 709 h 1290"/>
                <a:gd name="T58" fmla="*/ 788 w 4477"/>
                <a:gd name="T59" fmla="*/ 824 h 1290"/>
                <a:gd name="T60" fmla="*/ 1036 w 4477"/>
                <a:gd name="T61" fmla="*/ 923 h 1290"/>
                <a:gd name="T62" fmla="*/ 1309 w 4477"/>
                <a:gd name="T63" fmla="*/ 1001 h 1290"/>
                <a:gd name="T64" fmla="*/ 1602 w 4477"/>
                <a:gd name="T65" fmla="*/ 1061 h 1290"/>
                <a:gd name="T66" fmla="*/ 1913 w 4477"/>
                <a:gd name="T67" fmla="*/ 1097 h 1290"/>
                <a:gd name="T68" fmla="*/ 2238 w 4477"/>
                <a:gd name="T69" fmla="*/ 1110 h 1290"/>
                <a:gd name="T70" fmla="*/ 2563 w 4477"/>
                <a:gd name="T71" fmla="*/ 1097 h 1290"/>
                <a:gd name="T72" fmla="*/ 2875 w 4477"/>
                <a:gd name="T73" fmla="*/ 1061 h 1290"/>
                <a:gd name="T74" fmla="*/ 3168 w 4477"/>
                <a:gd name="T75" fmla="*/ 1001 h 1290"/>
                <a:gd name="T76" fmla="*/ 3440 w 4477"/>
                <a:gd name="T77" fmla="*/ 923 h 1290"/>
                <a:gd name="T78" fmla="*/ 3688 w 4477"/>
                <a:gd name="T79" fmla="*/ 824 h 1290"/>
                <a:gd name="T80" fmla="*/ 3908 w 4477"/>
                <a:gd name="T81" fmla="*/ 709 h 1290"/>
                <a:gd name="T82" fmla="*/ 4097 w 4477"/>
                <a:gd name="T83" fmla="*/ 579 h 1290"/>
                <a:gd name="T84" fmla="*/ 4251 w 4477"/>
                <a:gd name="T85" fmla="*/ 435 h 1290"/>
                <a:gd name="T86" fmla="*/ 4368 w 4477"/>
                <a:gd name="T87" fmla="*/ 279 h 1290"/>
                <a:gd name="T88" fmla="*/ 4444 w 4477"/>
                <a:gd name="T89" fmla="*/ 1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77" h="1290">
                  <a:moveTo>
                    <a:pt x="4470" y="0"/>
                  </a:moveTo>
                  <a:lnTo>
                    <a:pt x="4473" y="22"/>
                  </a:lnTo>
                  <a:lnTo>
                    <a:pt x="4474" y="45"/>
                  </a:lnTo>
                  <a:lnTo>
                    <a:pt x="4477" y="67"/>
                  </a:lnTo>
                  <a:lnTo>
                    <a:pt x="4477" y="90"/>
                  </a:lnTo>
                  <a:lnTo>
                    <a:pt x="4473" y="151"/>
                  </a:lnTo>
                  <a:lnTo>
                    <a:pt x="4465" y="212"/>
                  </a:lnTo>
                  <a:lnTo>
                    <a:pt x="4451" y="273"/>
                  </a:lnTo>
                  <a:lnTo>
                    <a:pt x="4430" y="332"/>
                  </a:lnTo>
                  <a:lnTo>
                    <a:pt x="4406" y="389"/>
                  </a:lnTo>
                  <a:lnTo>
                    <a:pt x="4375" y="447"/>
                  </a:lnTo>
                  <a:lnTo>
                    <a:pt x="4341" y="503"/>
                  </a:lnTo>
                  <a:lnTo>
                    <a:pt x="4300" y="557"/>
                  </a:lnTo>
                  <a:lnTo>
                    <a:pt x="4255" y="609"/>
                  </a:lnTo>
                  <a:lnTo>
                    <a:pt x="4206" y="662"/>
                  </a:lnTo>
                  <a:lnTo>
                    <a:pt x="4152" y="712"/>
                  </a:lnTo>
                  <a:lnTo>
                    <a:pt x="4095" y="761"/>
                  </a:lnTo>
                  <a:lnTo>
                    <a:pt x="4032" y="808"/>
                  </a:lnTo>
                  <a:lnTo>
                    <a:pt x="3965" y="853"/>
                  </a:lnTo>
                  <a:lnTo>
                    <a:pt x="3895" y="897"/>
                  </a:lnTo>
                  <a:lnTo>
                    <a:pt x="3820" y="938"/>
                  </a:lnTo>
                  <a:lnTo>
                    <a:pt x="3743" y="978"/>
                  </a:lnTo>
                  <a:lnTo>
                    <a:pt x="3662" y="1016"/>
                  </a:lnTo>
                  <a:lnTo>
                    <a:pt x="3577" y="1052"/>
                  </a:lnTo>
                  <a:lnTo>
                    <a:pt x="3489" y="1084"/>
                  </a:lnTo>
                  <a:lnTo>
                    <a:pt x="3398" y="1116"/>
                  </a:lnTo>
                  <a:lnTo>
                    <a:pt x="3305" y="1145"/>
                  </a:lnTo>
                  <a:lnTo>
                    <a:pt x="3208" y="1171"/>
                  </a:lnTo>
                  <a:lnTo>
                    <a:pt x="3109" y="1195"/>
                  </a:lnTo>
                  <a:lnTo>
                    <a:pt x="3007" y="1217"/>
                  </a:lnTo>
                  <a:lnTo>
                    <a:pt x="2904" y="1236"/>
                  </a:lnTo>
                  <a:lnTo>
                    <a:pt x="2797" y="1252"/>
                  </a:lnTo>
                  <a:lnTo>
                    <a:pt x="2689" y="1265"/>
                  </a:lnTo>
                  <a:lnTo>
                    <a:pt x="2579" y="1276"/>
                  </a:lnTo>
                  <a:lnTo>
                    <a:pt x="2467" y="1283"/>
                  </a:lnTo>
                  <a:lnTo>
                    <a:pt x="2353" y="1288"/>
                  </a:lnTo>
                  <a:lnTo>
                    <a:pt x="2238" y="1290"/>
                  </a:lnTo>
                  <a:lnTo>
                    <a:pt x="2123" y="1288"/>
                  </a:lnTo>
                  <a:lnTo>
                    <a:pt x="2010" y="1283"/>
                  </a:lnTo>
                  <a:lnTo>
                    <a:pt x="1897" y="1276"/>
                  </a:lnTo>
                  <a:lnTo>
                    <a:pt x="1787" y="1265"/>
                  </a:lnTo>
                  <a:lnTo>
                    <a:pt x="1678" y="1252"/>
                  </a:lnTo>
                  <a:lnTo>
                    <a:pt x="1573" y="1236"/>
                  </a:lnTo>
                  <a:lnTo>
                    <a:pt x="1468" y="1217"/>
                  </a:lnTo>
                  <a:lnTo>
                    <a:pt x="1367" y="1195"/>
                  </a:lnTo>
                  <a:lnTo>
                    <a:pt x="1268" y="1171"/>
                  </a:lnTo>
                  <a:lnTo>
                    <a:pt x="1172" y="1145"/>
                  </a:lnTo>
                  <a:lnTo>
                    <a:pt x="1077" y="1116"/>
                  </a:lnTo>
                  <a:lnTo>
                    <a:pt x="986" y="1084"/>
                  </a:lnTo>
                  <a:lnTo>
                    <a:pt x="899" y="1052"/>
                  </a:lnTo>
                  <a:lnTo>
                    <a:pt x="814" y="1016"/>
                  </a:lnTo>
                  <a:lnTo>
                    <a:pt x="733" y="978"/>
                  </a:lnTo>
                  <a:lnTo>
                    <a:pt x="656" y="938"/>
                  </a:lnTo>
                  <a:lnTo>
                    <a:pt x="582" y="897"/>
                  </a:lnTo>
                  <a:lnTo>
                    <a:pt x="511" y="853"/>
                  </a:lnTo>
                  <a:lnTo>
                    <a:pt x="445" y="808"/>
                  </a:lnTo>
                  <a:lnTo>
                    <a:pt x="382" y="761"/>
                  </a:lnTo>
                  <a:lnTo>
                    <a:pt x="323" y="712"/>
                  </a:lnTo>
                  <a:lnTo>
                    <a:pt x="269" y="662"/>
                  </a:lnTo>
                  <a:lnTo>
                    <a:pt x="220" y="609"/>
                  </a:lnTo>
                  <a:lnTo>
                    <a:pt x="176" y="557"/>
                  </a:lnTo>
                  <a:lnTo>
                    <a:pt x="136" y="503"/>
                  </a:lnTo>
                  <a:lnTo>
                    <a:pt x="100" y="447"/>
                  </a:lnTo>
                  <a:lnTo>
                    <a:pt x="71" y="389"/>
                  </a:lnTo>
                  <a:lnTo>
                    <a:pt x="45" y="332"/>
                  </a:lnTo>
                  <a:lnTo>
                    <a:pt x="26" y="273"/>
                  </a:lnTo>
                  <a:lnTo>
                    <a:pt x="11" y="212"/>
                  </a:lnTo>
                  <a:lnTo>
                    <a:pt x="2" y="151"/>
                  </a:lnTo>
                  <a:lnTo>
                    <a:pt x="0" y="90"/>
                  </a:lnTo>
                  <a:lnTo>
                    <a:pt x="0" y="67"/>
                  </a:lnTo>
                  <a:lnTo>
                    <a:pt x="1" y="45"/>
                  </a:lnTo>
                  <a:lnTo>
                    <a:pt x="3" y="22"/>
                  </a:lnTo>
                  <a:lnTo>
                    <a:pt x="5" y="0"/>
                  </a:lnTo>
                  <a:lnTo>
                    <a:pt x="17" y="57"/>
                  </a:lnTo>
                  <a:lnTo>
                    <a:pt x="32" y="114"/>
                  </a:lnTo>
                  <a:lnTo>
                    <a:pt x="53" y="170"/>
                  </a:lnTo>
                  <a:lnTo>
                    <a:pt x="78" y="225"/>
                  </a:lnTo>
                  <a:lnTo>
                    <a:pt x="108" y="279"/>
                  </a:lnTo>
                  <a:lnTo>
                    <a:pt x="142" y="332"/>
                  </a:lnTo>
                  <a:lnTo>
                    <a:pt x="182" y="385"/>
                  </a:lnTo>
                  <a:lnTo>
                    <a:pt x="226" y="435"/>
                  </a:lnTo>
                  <a:lnTo>
                    <a:pt x="273" y="485"/>
                  </a:lnTo>
                  <a:lnTo>
                    <a:pt x="324" y="532"/>
                  </a:lnTo>
                  <a:lnTo>
                    <a:pt x="380" y="579"/>
                  </a:lnTo>
                  <a:lnTo>
                    <a:pt x="439" y="624"/>
                  </a:lnTo>
                  <a:lnTo>
                    <a:pt x="502" y="667"/>
                  </a:lnTo>
                  <a:lnTo>
                    <a:pt x="568" y="709"/>
                  </a:lnTo>
                  <a:lnTo>
                    <a:pt x="639" y="749"/>
                  </a:lnTo>
                  <a:lnTo>
                    <a:pt x="712" y="788"/>
                  </a:lnTo>
                  <a:lnTo>
                    <a:pt x="788" y="824"/>
                  </a:lnTo>
                  <a:lnTo>
                    <a:pt x="868" y="859"/>
                  </a:lnTo>
                  <a:lnTo>
                    <a:pt x="950" y="891"/>
                  </a:lnTo>
                  <a:lnTo>
                    <a:pt x="1036" y="923"/>
                  </a:lnTo>
                  <a:lnTo>
                    <a:pt x="1124" y="951"/>
                  </a:lnTo>
                  <a:lnTo>
                    <a:pt x="1215" y="978"/>
                  </a:lnTo>
                  <a:lnTo>
                    <a:pt x="1309" y="1001"/>
                  </a:lnTo>
                  <a:lnTo>
                    <a:pt x="1404" y="1024"/>
                  </a:lnTo>
                  <a:lnTo>
                    <a:pt x="1502" y="1043"/>
                  </a:lnTo>
                  <a:lnTo>
                    <a:pt x="1602" y="1061"/>
                  </a:lnTo>
                  <a:lnTo>
                    <a:pt x="1703" y="1075"/>
                  </a:lnTo>
                  <a:lnTo>
                    <a:pt x="1807" y="1088"/>
                  </a:lnTo>
                  <a:lnTo>
                    <a:pt x="1913" y="1097"/>
                  </a:lnTo>
                  <a:lnTo>
                    <a:pt x="2020" y="1105"/>
                  </a:lnTo>
                  <a:lnTo>
                    <a:pt x="2129" y="1108"/>
                  </a:lnTo>
                  <a:lnTo>
                    <a:pt x="2238" y="1110"/>
                  </a:lnTo>
                  <a:lnTo>
                    <a:pt x="2348" y="1108"/>
                  </a:lnTo>
                  <a:lnTo>
                    <a:pt x="2457" y="1105"/>
                  </a:lnTo>
                  <a:lnTo>
                    <a:pt x="2563" y="1097"/>
                  </a:lnTo>
                  <a:lnTo>
                    <a:pt x="2669" y="1088"/>
                  </a:lnTo>
                  <a:lnTo>
                    <a:pt x="2772" y="1075"/>
                  </a:lnTo>
                  <a:lnTo>
                    <a:pt x="2875" y="1061"/>
                  </a:lnTo>
                  <a:lnTo>
                    <a:pt x="2975" y="1043"/>
                  </a:lnTo>
                  <a:lnTo>
                    <a:pt x="3072" y="1024"/>
                  </a:lnTo>
                  <a:lnTo>
                    <a:pt x="3168" y="1001"/>
                  </a:lnTo>
                  <a:lnTo>
                    <a:pt x="3261" y="978"/>
                  </a:lnTo>
                  <a:lnTo>
                    <a:pt x="3352" y="951"/>
                  </a:lnTo>
                  <a:lnTo>
                    <a:pt x="3440" y="923"/>
                  </a:lnTo>
                  <a:lnTo>
                    <a:pt x="3525" y="891"/>
                  </a:lnTo>
                  <a:lnTo>
                    <a:pt x="3608" y="859"/>
                  </a:lnTo>
                  <a:lnTo>
                    <a:pt x="3688" y="824"/>
                  </a:lnTo>
                  <a:lnTo>
                    <a:pt x="3764" y="788"/>
                  </a:lnTo>
                  <a:lnTo>
                    <a:pt x="3837" y="749"/>
                  </a:lnTo>
                  <a:lnTo>
                    <a:pt x="3908" y="709"/>
                  </a:lnTo>
                  <a:lnTo>
                    <a:pt x="3974" y="667"/>
                  </a:lnTo>
                  <a:lnTo>
                    <a:pt x="4037" y="624"/>
                  </a:lnTo>
                  <a:lnTo>
                    <a:pt x="4097" y="579"/>
                  </a:lnTo>
                  <a:lnTo>
                    <a:pt x="4152" y="532"/>
                  </a:lnTo>
                  <a:lnTo>
                    <a:pt x="4204" y="485"/>
                  </a:lnTo>
                  <a:lnTo>
                    <a:pt x="4251" y="435"/>
                  </a:lnTo>
                  <a:lnTo>
                    <a:pt x="4295" y="385"/>
                  </a:lnTo>
                  <a:lnTo>
                    <a:pt x="4334" y="332"/>
                  </a:lnTo>
                  <a:lnTo>
                    <a:pt x="4368" y="279"/>
                  </a:lnTo>
                  <a:lnTo>
                    <a:pt x="4398" y="225"/>
                  </a:lnTo>
                  <a:lnTo>
                    <a:pt x="4424" y="170"/>
                  </a:lnTo>
                  <a:lnTo>
                    <a:pt x="4444" y="114"/>
                  </a:lnTo>
                  <a:lnTo>
                    <a:pt x="4460" y="57"/>
                  </a:lnTo>
                  <a:lnTo>
                    <a:pt x="4470" y="0"/>
                  </a:lnTo>
                  <a:close/>
                </a:path>
              </a:pathLst>
            </a:custGeom>
            <a:gradFill>
              <a:gsLst>
                <a:gs pos="0">
                  <a:srgbClr val="39A91B"/>
                </a:gs>
                <a:gs pos="55000">
                  <a:srgbClr val="5FB237"/>
                </a:gs>
                <a:gs pos="100000">
                  <a:srgbClr val="3FBB54"/>
                </a:gs>
              </a:gsLst>
              <a:lin ang="5400000" scaled="1"/>
            </a:gradFill>
            <a:ln w="7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955675" y="4011613"/>
              <a:ext cx="1901825" cy="1004888"/>
            </a:xfrm>
            <a:custGeom>
              <a:avLst/>
              <a:gdLst>
                <a:gd name="T0" fmla="*/ 4742 w 7185"/>
                <a:gd name="T1" fmla="*/ 97 h 3803"/>
                <a:gd name="T2" fmla="*/ 5433 w 7185"/>
                <a:gd name="T3" fmla="*/ 280 h 3803"/>
                <a:gd name="T4" fmla="*/ 6048 w 7185"/>
                <a:gd name="T5" fmla="*/ 527 h 3803"/>
                <a:gd name="T6" fmla="*/ 6560 w 7185"/>
                <a:gd name="T7" fmla="*/ 832 h 3803"/>
                <a:gd name="T8" fmla="*/ 6936 w 7185"/>
                <a:gd name="T9" fmla="*/ 1195 h 3803"/>
                <a:gd name="T10" fmla="*/ 7149 w 7185"/>
                <a:gd name="T11" fmla="*/ 1607 h 3803"/>
                <a:gd name="T12" fmla="*/ 7167 w 7185"/>
                <a:gd name="T13" fmla="*/ 2061 h 3803"/>
                <a:gd name="T14" fmla="*/ 6967 w 7185"/>
                <a:gd name="T15" fmla="*/ 2508 h 3803"/>
                <a:gd name="T16" fmla="*/ 6572 w 7185"/>
                <a:gd name="T17" fmla="*/ 2920 h 3803"/>
                <a:gd name="T18" fmla="*/ 6008 w 7185"/>
                <a:gd name="T19" fmla="*/ 3276 h 3803"/>
                <a:gd name="T20" fmla="*/ 5306 w 7185"/>
                <a:gd name="T21" fmla="*/ 3555 h 3803"/>
                <a:gd name="T22" fmla="*/ 4490 w 7185"/>
                <a:gd name="T23" fmla="*/ 3738 h 3803"/>
                <a:gd name="T24" fmla="*/ 3593 w 7185"/>
                <a:gd name="T25" fmla="*/ 3803 h 3803"/>
                <a:gd name="T26" fmla="*/ 2695 w 7185"/>
                <a:gd name="T27" fmla="*/ 3738 h 3803"/>
                <a:gd name="T28" fmla="*/ 1881 w 7185"/>
                <a:gd name="T29" fmla="*/ 3555 h 3803"/>
                <a:gd name="T30" fmla="*/ 1177 w 7185"/>
                <a:gd name="T31" fmla="*/ 3276 h 3803"/>
                <a:gd name="T32" fmla="*/ 613 w 7185"/>
                <a:gd name="T33" fmla="*/ 2920 h 3803"/>
                <a:gd name="T34" fmla="*/ 218 w 7185"/>
                <a:gd name="T35" fmla="*/ 2508 h 3803"/>
                <a:gd name="T36" fmla="*/ 18 w 7185"/>
                <a:gd name="T37" fmla="*/ 2061 h 3803"/>
                <a:gd name="T38" fmla="*/ 37 w 7185"/>
                <a:gd name="T39" fmla="*/ 1607 h 3803"/>
                <a:gd name="T40" fmla="*/ 255 w 7185"/>
                <a:gd name="T41" fmla="*/ 1195 h 3803"/>
                <a:gd name="T42" fmla="*/ 639 w 7185"/>
                <a:gd name="T43" fmla="*/ 832 h 3803"/>
                <a:gd name="T44" fmla="*/ 1158 w 7185"/>
                <a:gd name="T45" fmla="*/ 527 h 3803"/>
                <a:gd name="T46" fmla="*/ 1783 w 7185"/>
                <a:gd name="T47" fmla="*/ 280 h 3803"/>
                <a:gd name="T48" fmla="*/ 2479 w 7185"/>
                <a:gd name="T49" fmla="*/ 97 h 3803"/>
                <a:gd name="T50" fmla="*/ 3094 w 7185"/>
                <a:gd name="T51" fmla="*/ 2125 h 3803"/>
                <a:gd name="T52" fmla="*/ 2880 w 7185"/>
                <a:gd name="T53" fmla="*/ 2160 h 3803"/>
                <a:gd name="T54" fmla="*/ 2691 w 7185"/>
                <a:gd name="T55" fmla="*/ 2230 h 3803"/>
                <a:gd name="T56" fmla="*/ 2531 w 7185"/>
                <a:gd name="T57" fmla="*/ 2326 h 3803"/>
                <a:gd name="T58" fmla="*/ 2405 w 7185"/>
                <a:gd name="T59" fmla="*/ 2444 h 3803"/>
                <a:gd name="T60" fmla="*/ 2319 w 7185"/>
                <a:gd name="T61" fmla="*/ 2577 h 3803"/>
                <a:gd name="T62" fmla="*/ 2275 w 7185"/>
                <a:gd name="T63" fmla="*/ 2715 h 3803"/>
                <a:gd name="T64" fmla="*/ 2286 w 7185"/>
                <a:gd name="T65" fmla="*/ 2856 h 3803"/>
                <a:gd name="T66" fmla="*/ 2375 w 7185"/>
                <a:gd name="T67" fmla="*/ 3001 h 3803"/>
                <a:gd name="T68" fmla="*/ 2534 w 7185"/>
                <a:gd name="T69" fmla="*/ 3141 h 3803"/>
                <a:gd name="T70" fmla="*/ 2752 w 7185"/>
                <a:gd name="T71" fmla="*/ 3266 h 3803"/>
                <a:gd name="T72" fmla="*/ 3020 w 7185"/>
                <a:gd name="T73" fmla="*/ 3366 h 3803"/>
                <a:gd name="T74" fmla="*/ 3326 w 7185"/>
                <a:gd name="T75" fmla="*/ 3428 h 3803"/>
                <a:gd name="T76" fmla="*/ 3661 w 7185"/>
                <a:gd name="T77" fmla="*/ 3443 h 3803"/>
                <a:gd name="T78" fmla="*/ 3986 w 7185"/>
                <a:gd name="T79" fmla="*/ 3408 h 3803"/>
                <a:gd name="T80" fmla="*/ 4278 w 7185"/>
                <a:gd name="T81" fmla="*/ 3330 h 3803"/>
                <a:gd name="T82" fmla="*/ 4527 w 7185"/>
                <a:gd name="T83" fmla="*/ 3219 h 3803"/>
                <a:gd name="T84" fmla="*/ 4723 w 7185"/>
                <a:gd name="T85" fmla="*/ 3086 h 3803"/>
                <a:gd name="T86" fmla="*/ 4855 w 7185"/>
                <a:gd name="T87" fmla="*/ 2943 h 3803"/>
                <a:gd name="T88" fmla="*/ 4913 w 7185"/>
                <a:gd name="T89" fmla="*/ 2799 h 3803"/>
                <a:gd name="T90" fmla="*/ 4896 w 7185"/>
                <a:gd name="T91" fmla="*/ 2660 h 3803"/>
                <a:gd name="T92" fmla="*/ 4826 w 7185"/>
                <a:gd name="T93" fmla="*/ 2525 h 3803"/>
                <a:gd name="T94" fmla="*/ 4715 w 7185"/>
                <a:gd name="T95" fmla="*/ 2400 h 3803"/>
                <a:gd name="T96" fmla="*/ 4572 w 7185"/>
                <a:gd name="T97" fmla="*/ 2292 h 3803"/>
                <a:gd name="T98" fmla="*/ 4408 w 7185"/>
                <a:gd name="T99" fmla="*/ 2206 h 3803"/>
                <a:gd name="T100" fmla="*/ 4234 w 7185"/>
                <a:gd name="T101" fmla="*/ 2148 h 3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85" h="3803">
                  <a:moveTo>
                    <a:pt x="4154" y="0"/>
                  </a:moveTo>
                  <a:lnTo>
                    <a:pt x="4303" y="20"/>
                  </a:lnTo>
                  <a:lnTo>
                    <a:pt x="4451" y="43"/>
                  </a:lnTo>
                  <a:lnTo>
                    <a:pt x="4597" y="68"/>
                  </a:lnTo>
                  <a:lnTo>
                    <a:pt x="4742" y="97"/>
                  </a:lnTo>
                  <a:lnTo>
                    <a:pt x="4885" y="128"/>
                  </a:lnTo>
                  <a:lnTo>
                    <a:pt x="5025" y="162"/>
                  </a:lnTo>
                  <a:lnTo>
                    <a:pt x="5164" y="199"/>
                  </a:lnTo>
                  <a:lnTo>
                    <a:pt x="5299" y="238"/>
                  </a:lnTo>
                  <a:lnTo>
                    <a:pt x="5433" y="280"/>
                  </a:lnTo>
                  <a:lnTo>
                    <a:pt x="5563" y="323"/>
                  </a:lnTo>
                  <a:lnTo>
                    <a:pt x="5690" y="371"/>
                  </a:lnTo>
                  <a:lnTo>
                    <a:pt x="5814" y="420"/>
                  </a:lnTo>
                  <a:lnTo>
                    <a:pt x="5933" y="472"/>
                  </a:lnTo>
                  <a:lnTo>
                    <a:pt x="6048" y="527"/>
                  </a:lnTo>
                  <a:lnTo>
                    <a:pt x="6160" y="583"/>
                  </a:lnTo>
                  <a:lnTo>
                    <a:pt x="6267" y="642"/>
                  </a:lnTo>
                  <a:lnTo>
                    <a:pt x="6370" y="703"/>
                  </a:lnTo>
                  <a:lnTo>
                    <a:pt x="6467" y="767"/>
                  </a:lnTo>
                  <a:lnTo>
                    <a:pt x="6560" y="832"/>
                  </a:lnTo>
                  <a:lnTo>
                    <a:pt x="6646" y="900"/>
                  </a:lnTo>
                  <a:lnTo>
                    <a:pt x="6728" y="971"/>
                  </a:lnTo>
                  <a:lnTo>
                    <a:pt x="6803" y="1043"/>
                  </a:lnTo>
                  <a:lnTo>
                    <a:pt x="6873" y="1117"/>
                  </a:lnTo>
                  <a:lnTo>
                    <a:pt x="6936" y="1195"/>
                  </a:lnTo>
                  <a:lnTo>
                    <a:pt x="6993" y="1273"/>
                  </a:lnTo>
                  <a:lnTo>
                    <a:pt x="7043" y="1353"/>
                  </a:lnTo>
                  <a:lnTo>
                    <a:pt x="7085" y="1436"/>
                  </a:lnTo>
                  <a:lnTo>
                    <a:pt x="7121" y="1520"/>
                  </a:lnTo>
                  <a:lnTo>
                    <a:pt x="7149" y="1607"/>
                  </a:lnTo>
                  <a:lnTo>
                    <a:pt x="7170" y="1694"/>
                  </a:lnTo>
                  <a:lnTo>
                    <a:pt x="7182" y="1785"/>
                  </a:lnTo>
                  <a:lnTo>
                    <a:pt x="7185" y="1876"/>
                  </a:lnTo>
                  <a:lnTo>
                    <a:pt x="7181" y="1969"/>
                  </a:lnTo>
                  <a:lnTo>
                    <a:pt x="7167" y="2061"/>
                  </a:lnTo>
                  <a:lnTo>
                    <a:pt x="7145" y="2152"/>
                  </a:lnTo>
                  <a:lnTo>
                    <a:pt x="7112" y="2243"/>
                  </a:lnTo>
                  <a:lnTo>
                    <a:pt x="7073" y="2333"/>
                  </a:lnTo>
                  <a:lnTo>
                    <a:pt x="7025" y="2422"/>
                  </a:lnTo>
                  <a:lnTo>
                    <a:pt x="6967" y="2508"/>
                  </a:lnTo>
                  <a:lnTo>
                    <a:pt x="6903" y="2595"/>
                  </a:lnTo>
                  <a:lnTo>
                    <a:pt x="6831" y="2679"/>
                  </a:lnTo>
                  <a:lnTo>
                    <a:pt x="6752" y="2761"/>
                  </a:lnTo>
                  <a:lnTo>
                    <a:pt x="6665" y="2842"/>
                  </a:lnTo>
                  <a:lnTo>
                    <a:pt x="6572" y="2920"/>
                  </a:lnTo>
                  <a:lnTo>
                    <a:pt x="6472" y="2997"/>
                  </a:lnTo>
                  <a:lnTo>
                    <a:pt x="6365" y="3071"/>
                  </a:lnTo>
                  <a:lnTo>
                    <a:pt x="6252" y="3141"/>
                  </a:lnTo>
                  <a:lnTo>
                    <a:pt x="6134" y="3210"/>
                  </a:lnTo>
                  <a:lnTo>
                    <a:pt x="6008" y="3276"/>
                  </a:lnTo>
                  <a:lnTo>
                    <a:pt x="5878" y="3338"/>
                  </a:lnTo>
                  <a:lnTo>
                    <a:pt x="5743" y="3397"/>
                  </a:lnTo>
                  <a:lnTo>
                    <a:pt x="5601" y="3454"/>
                  </a:lnTo>
                  <a:lnTo>
                    <a:pt x="5455" y="3506"/>
                  </a:lnTo>
                  <a:lnTo>
                    <a:pt x="5306" y="3555"/>
                  </a:lnTo>
                  <a:lnTo>
                    <a:pt x="5151" y="3600"/>
                  </a:lnTo>
                  <a:lnTo>
                    <a:pt x="4991" y="3641"/>
                  </a:lnTo>
                  <a:lnTo>
                    <a:pt x="4828" y="3677"/>
                  </a:lnTo>
                  <a:lnTo>
                    <a:pt x="4661" y="3710"/>
                  </a:lnTo>
                  <a:lnTo>
                    <a:pt x="4490" y="3738"/>
                  </a:lnTo>
                  <a:lnTo>
                    <a:pt x="4317" y="3760"/>
                  </a:lnTo>
                  <a:lnTo>
                    <a:pt x="4140" y="3778"/>
                  </a:lnTo>
                  <a:lnTo>
                    <a:pt x="3960" y="3792"/>
                  </a:lnTo>
                  <a:lnTo>
                    <a:pt x="3778" y="3799"/>
                  </a:lnTo>
                  <a:lnTo>
                    <a:pt x="3593" y="3803"/>
                  </a:lnTo>
                  <a:lnTo>
                    <a:pt x="3408" y="3799"/>
                  </a:lnTo>
                  <a:lnTo>
                    <a:pt x="3225" y="3792"/>
                  </a:lnTo>
                  <a:lnTo>
                    <a:pt x="3046" y="3778"/>
                  </a:lnTo>
                  <a:lnTo>
                    <a:pt x="2869" y="3760"/>
                  </a:lnTo>
                  <a:lnTo>
                    <a:pt x="2695" y="3738"/>
                  </a:lnTo>
                  <a:lnTo>
                    <a:pt x="2524" y="3710"/>
                  </a:lnTo>
                  <a:lnTo>
                    <a:pt x="2358" y="3677"/>
                  </a:lnTo>
                  <a:lnTo>
                    <a:pt x="2194" y="3641"/>
                  </a:lnTo>
                  <a:lnTo>
                    <a:pt x="2036" y="3600"/>
                  </a:lnTo>
                  <a:lnTo>
                    <a:pt x="1881" y="3555"/>
                  </a:lnTo>
                  <a:lnTo>
                    <a:pt x="1730" y="3506"/>
                  </a:lnTo>
                  <a:lnTo>
                    <a:pt x="1584" y="3454"/>
                  </a:lnTo>
                  <a:lnTo>
                    <a:pt x="1444" y="3397"/>
                  </a:lnTo>
                  <a:lnTo>
                    <a:pt x="1308" y="3338"/>
                  </a:lnTo>
                  <a:lnTo>
                    <a:pt x="1177" y="3276"/>
                  </a:lnTo>
                  <a:lnTo>
                    <a:pt x="1053" y="3210"/>
                  </a:lnTo>
                  <a:lnTo>
                    <a:pt x="934" y="3141"/>
                  </a:lnTo>
                  <a:lnTo>
                    <a:pt x="820" y="3071"/>
                  </a:lnTo>
                  <a:lnTo>
                    <a:pt x="713" y="2997"/>
                  </a:lnTo>
                  <a:lnTo>
                    <a:pt x="613" y="2920"/>
                  </a:lnTo>
                  <a:lnTo>
                    <a:pt x="520" y="2842"/>
                  </a:lnTo>
                  <a:lnTo>
                    <a:pt x="434" y="2761"/>
                  </a:lnTo>
                  <a:lnTo>
                    <a:pt x="354" y="2679"/>
                  </a:lnTo>
                  <a:lnTo>
                    <a:pt x="282" y="2595"/>
                  </a:lnTo>
                  <a:lnTo>
                    <a:pt x="218" y="2508"/>
                  </a:lnTo>
                  <a:lnTo>
                    <a:pt x="162" y="2422"/>
                  </a:lnTo>
                  <a:lnTo>
                    <a:pt x="113" y="2333"/>
                  </a:lnTo>
                  <a:lnTo>
                    <a:pt x="73" y="2243"/>
                  </a:lnTo>
                  <a:lnTo>
                    <a:pt x="42" y="2152"/>
                  </a:lnTo>
                  <a:lnTo>
                    <a:pt x="18" y="2061"/>
                  </a:lnTo>
                  <a:lnTo>
                    <a:pt x="5" y="1969"/>
                  </a:lnTo>
                  <a:lnTo>
                    <a:pt x="0" y="1876"/>
                  </a:lnTo>
                  <a:lnTo>
                    <a:pt x="5" y="1785"/>
                  </a:lnTo>
                  <a:lnTo>
                    <a:pt x="17" y="1694"/>
                  </a:lnTo>
                  <a:lnTo>
                    <a:pt x="37" y="1607"/>
                  </a:lnTo>
                  <a:lnTo>
                    <a:pt x="66" y="1520"/>
                  </a:lnTo>
                  <a:lnTo>
                    <a:pt x="102" y="1436"/>
                  </a:lnTo>
                  <a:lnTo>
                    <a:pt x="146" y="1353"/>
                  </a:lnTo>
                  <a:lnTo>
                    <a:pt x="198" y="1273"/>
                  </a:lnTo>
                  <a:lnTo>
                    <a:pt x="255" y="1195"/>
                  </a:lnTo>
                  <a:lnTo>
                    <a:pt x="320" y="1117"/>
                  </a:lnTo>
                  <a:lnTo>
                    <a:pt x="391" y="1043"/>
                  </a:lnTo>
                  <a:lnTo>
                    <a:pt x="467" y="971"/>
                  </a:lnTo>
                  <a:lnTo>
                    <a:pt x="550" y="900"/>
                  </a:lnTo>
                  <a:lnTo>
                    <a:pt x="639" y="832"/>
                  </a:lnTo>
                  <a:lnTo>
                    <a:pt x="734" y="767"/>
                  </a:lnTo>
                  <a:lnTo>
                    <a:pt x="832" y="703"/>
                  </a:lnTo>
                  <a:lnTo>
                    <a:pt x="937" y="642"/>
                  </a:lnTo>
                  <a:lnTo>
                    <a:pt x="1046" y="583"/>
                  </a:lnTo>
                  <a:lnTo>
                    <a:pt x="1158" y="527"/>
                  </a:lnTo>
                  <a:lnTo>
                    <a:pt x="1276" y="472"/>
                  </a:lnTo>
                  <a:lnTo>
                    <a:pt x="1398" y="420"/>
                  </a:lnTo>
                  <a:lnTo>
                    <a:pt x="1522" y="371"/>
                  </a:lnTo>
                  <a:lnTo>
                    <a:pt x="1650" y="323"/>
                  </a:lnTo>
                  <a:lnTo>
                    <a:pt x="1783" y="280"/>
                  </a:lnTo>
                  <a:lnTo>
                    <a:pt x="1917" y="238"/>
                  </a:lnTo>
                  <a:lnTo>
                    <a:pt x="2054" y="199"/>
                  </a:lnTo>
                  <a:lnTo>
                    <a:pt x="2194" y="162"/>
                  </a:lnTo>
                  <a:lnTo>
                    <a:pt x="2336" y="128"/>
                  </a:lnTo>
                  <a:lnTo>
                    <a:pt x="2479" y="97"/>
                  </a:lnTo>
                  <a:lnTo>
                    <a:pt x="2624" y="68"/>
                  </a:lnTo>
                  <a:lnTo>
                    <a:pt x="2771" y="43"/>
                  </a:lnTo>
                  <a:lnTo>
                    <a:pt x="2919" y="20"/>
                  </a:lnTo>
                  <a:lnTo>
                    <a:pt x="3068" y="0"/>
                  </a:lnTo>
                  <a:lnTo>
                    <a:pt x="3094" y="2125"/>
                  </a:lnTo>
                  <a:lnTo>
                    <a:pt x="3049" y="2130"/>
                  </a:lnTo>
                  <a:lnTo>
                    <a:pt x="3005" y="2135"/>
                  </a:lnTo>
                  <a:lnTo>
                    <a:pt x="2962" y="2142"/>
                  </a:lnTo>
                  <a:lnTo>
                    <a:pt x="2921" y="2150"/>
                  </a:lnTo>
                  <a:lnTo>
                    <a:pt x="2880" y="2160"/>
                  </a:lnTo>
                  <a:lnTo>
                    <a:pt x="2840" y="2171"/>
                  </a:lnTo>
                  <a:lnTo>
                    <a:pt x="2801" y="2185"/>
                  </a:lnTo>
                  <a:lnTo>
                    <a:pt x="2764" y="2198"/>
                  </a:lnTo>
                  <a:lnTo>
                    <a:pt x="2726" y="2214"/>
                  </a:lnTo>
                  <a:lnTo>
                    <a:pt x="2691" y="2230"/>
                  </a:lnTo>
                  <a:lnTo>
                    <a:pt x="2656" y="2248"/>
                  </a:lnTo>
                  <a:lnTo>
                    <a:pt x="2623" y="2266"/>
                  </a:lnTo>
                  <a:lnTo>
                    <a:pt x="2591" y="2285"/>
                  </a:lnTo>
                  <a:lnTo>
                    <a:pt x="2560" y="2305"/>
                  </a:lnTo>
                  <a:lnTo>
                    <a:pt x="2531" y="2326"/>
                  </a:lnTo>
                  <a:lnTo>
                    <a:pt x="2503" y="2349"/>
                  </a:lnTo>
                  <a:lnTo>
                    <a:pt x="2476" y="2372"/>
                  </a:lnTo>
                  <a:lnTo>
                    <a:pt x="2451" y="2396"/>
                  </a:lnTo>
                  <a:lnTo>
                    <a:pt x="2428" y="2420"/>
                  </a:lnTo>
                  <a:lnTo>
                    <a:pt x="2405" y="2444"/>
                  </a:lnTo>
                  <a:lnTo>
                    <a:pt x="2385" y="2470"/>
                  </a:lnTo>
                  <a:lnTo>
                    <a:pt x="2366" y="2496"/>
                  </a:lnTo>
                  <a:lnTo>
                    <a:pt x="2348" y="2523"/>
                  </a:lnTo>
                  <a:lnTo>
                    <a:pt x="2332" y="2549"/>
                  </a:lnTo>
                  <a:lnTo>
                    <a:pt x="2319" y="2577"/>
                  </a:lnTo>
                  <a:lnTo>
                    <a:pt x="2306" y="2604"/>
                  </a:lnTo>
                  <a:lnTo>
                    <a:pt x="2295" y="2632"/>
                  </a:lnTo>
                  <a:lnTo>
                    <a:pt x="2287" y="2659"/>
                  </a:lnTo>
                  <a:lnTo>
                    <a:pt x="2281" y="2687"/>
                  </a:lnTo>
                  <a:lnTo>
                    <a:pt x="2275" y="2715"/>
                  </a:lnTo>
                  <a:lnTo>
                    <a:pt x="2273" y="2743"/>
                  </a:lnTo>
                  <a:lnTo>
                    <a:pt x="2272" y="2771"/>
                  </a:lnTo>
                  <a:lnTo>
                    <a:pt x="2273" y="2799"/>
                  </a:lnTo>
                  <a:lnTo>
                    <a:pt x="2278" y="2827"/>
                  </a:lnTo>
                  <a:lnTo>
                    <a:pt x="2286" y="2856"/>
                  </a:lnTo>
                  <a:lnTo>
                    <a:pt x="2298" y="2885"/>
                  </a:lnTo>
                  <a:lnTo>
                    <a:pt x="2313" y="2914"/>
                  </a:lnTo>
                  <a:lnTo>
                    <a:pt x="2331" y="2943"/>
                  </a:lnTo>
                  <a:lnTo>
                    <a:pt x="2351" y="2972"/>
                  </a:lnTo>
                  <a:lnTo>
                    <a:pt x="2375" y="3001"/>
                  </a:lnTo>
                  <a:lnTo>
                    <a:pt x="2402" y="3030"/>
                  </a:lnTo>
                  <a:lnTo>
                    <a:pt x="2431" y="3058"/>
                  </a:lnTo>
                  <a:lnTo>
                    <a:pt x="2462" y="3086"/>
                  </a:lnTo>
                  <a:lnTo>
                    <a:pt x="2497" y="3115"/>
                  </a:lnTo>
                  <a:lnTo>
                    <a:pt x="2534" y="3141"/>
                  </a:lnTo>
                  <a:lnTo>
                    <a:pt x="2573" y="3168"/>
                  </a:lnTo>
                  <a:lnTo>
                    <a:pt x="2614" y="3194"/>
                  </a:lnTo>
                  <a:lnTo>
                    <a:pt x="2658" y="3219"/>
                  </a:lnTo>
                  <a:lnTo>
                    <a:pt x="2704" y="3244"/>
                  </a:lnTo>
                  <a:lnTo>
                    <a:pt x="2752" y="3266"/>
                  </a:lnTo>
                  <a:lnTo>
                    <a:pt x="2802" y="3289"/>
                  </a:lnTo>
                  <a:lnTo>
                    <a:pt x="2853" y="3310"/>
                  </a:lnTo>
                  <a:lnTo>
                    <a:pt x="2907" y="3330"/>
                  </a:lnTo>
                  <a:lnTo>
                    <a:pt x="2962" y="3348"/>
                  </a:lnTo>
                  <a:lnTo>
                    <a:pt x="3020" y="3366"/>
                  </a:lnTo>
                  <a:lnTo>
                    <a:pt x="3078" y="3382"/>
                  </a:lnTo>
                  <a:lnTo>
                    <a:pt x="3139" y="3395"/>
                  </a:lnTo>
                  <a:lnTo>
                    <a:pt x="3199" y="3408"/>
                  </a:lnTo>
                  <a:lnTo>
                    <a:pt x="3262" y="3419"/>
                  </a:lnTo>
                  <a:lnTo>
                    <a:pt x="3326" y="3428"/>
                  </a:lnTo>
                  <a:lnTo>
                    <a:pt x="3392" y="3436"/>
                  </a:lnTo>
                  <a:lnTo>
                    <a:pt x="3458" y="3440"/>
                  </a:lnTo>
                  <a:lnTo>
                    <a:pt x="3525" y="3443"/>
                  </a:lnTo>
                  <a:lnTo>
                    <a:pt x="3593" y="3445"/>
                  </a:lnTo>
                  <a:lnTo>
                    <a:pt x="3661" y="3443"/>
                  </a:lnTo>
                  <a:lnTo>
                    <a:pt x="3727" y="3440"/>
                  </a:lnTo>
                  <a:lnTo>
                    <a:pt x="3794" y="3436"/>
                  </a:lnTo>
                  <a:lnTo>
                    <a:pt x="3859" y="3428"/>
                  </a:lnTo>
                  <a:lnTo>
                    <a:pt x="3923" y="3419"/>
                  </a:lnTo>
                  <a:lnTo>
                    <a:pt x="3986" y="3408"/>
                  </a:lnTo>
                  <a:lnTo>
                    <a:pt x="4048" y="3395"/>
                  </a:lnTo>
                  <a:lnTo>
                    <a:pt x="4107" y="3382"/>
                  </a:lnTo>
                  <a:lnTo>
                    <a:pt x="4166" y="3366"/>
                  </a:lnTo>
                  <a:lnTo>
                    <a:pt x="4223" y="3348"/>
                  </a:lnTo>
                  <a:lnTo>
                    <a:pt x="4278" y="3330"/>
                  </a:lnTo>
                  <a:lnTo>
                    <a:pt x="4332" y="3310"/>
                  </a:lnTo>
                  <a:lnTo>
                    <a:pt x="4384" y="3289"/>
                  </a:lnTo>
                  <a:lnTo>
                    <a:pt x="4433" y="3266"/>
                  </a:lnTo>
                  <a:lnTo>
                    <a:pt x="4481" y="3244"/>
                  </a:lnTo>
                  <a:lnTo>
                    <a:pt x="4527" y="3219"/>
                  </a:lnTo>
                  <a:lnTo>
                    <a:pt x="4571" y="3194"/>
                  </a:lnTo>
                  <a:lnTo>
                    <a:pt x="4613" y="3168"/>
                  </a:lnTo>
                  <a:lnTo>
                    <a:pt x="4652" y="3141"/>
                  </a:lnTo>
                  <a:lnTo>
                    <a:pt x="4689" y="3115"/>
                  </a:lnTo>
                  <a:lnTo>
                    <a:pt x="4723" y="3086"/>
                  </a:lnTo>
                  <a:lnTo>
                    <a:pt x="4754" y="3058"/>
                  </a:lnTo>
                  <a:lnTo>
                    <a:pt x="4783" y="3030"/>
                  </a:lnTo>
                  <a:lnTo>
                    <a:pt x="4810" y="3001"/>
                  </a:lnTo>
                  <a:lnTo>
                    <a:pt x="4834" y="2972"/>
                  </a:lnTo>
                  <a:lnTo>
                    <a:pt x="4855" y="2943"/>
                  </a:lnTo>
                  <a:lnTo>
                    <a:pt x="4872" y="2914"/>
                  </a:lnTo>
                  <a:lnTo>
                    <a:pt x="4888" y="2885"/>
                  </a:lnTo>
                  <a:lnTo>
                    <a:pt x="4899" y="2856"/>
                  </a:lnTo>
                  <a:lnTo>
                    <a:pt x="4907" y="2827"/>
                  </a:lnTo>
                  <a:lnTo>
                    <a:pt x="4913" y="2799"/>
                  </a:lnTo>
                  <a:lnTo>
                    <a:pt x="4915" y="2771"/>
                  </a:lnTo>
                  <a:lnTo>
                    <a:pt x="4913" y="2743"/>
                  </a:lnTo>
                  <a:lnTo>
                    <a:pt x="4909" y="2715"/>
                  </a:lnTo>
                  <a:lnTo>
                    <a:pt x="4904" y="2687"/>
                  </a:lnTo>
                  <a:lnTo>
                    <a:pt x="4896" y="2660"/>
                  </a:lnTo>
                  <a:lnTo>
                    <a:pt x="4886" y="2632"/>
                  </a:lnTo>
                  <a:lnTo>
                    <a:pt x="4873" y="2605"/>
                  </a:lnTo>
                  <a:lnTo>
                    <a:pt x="4860" y="2578"/>
                  </a:lnTo>
                  <a:lnTo>
                    <a:pt x="4844" y="2551"/>
                  </a:lnTo>
                  <a:lnTo>
                    <a:pt x="4826" y="2525"/>
                  </a:lnTo>
                  <a:lnTo>
                    <a:pt x="4807" y="2499"/>
                  </a:lnTo>
                  <a:lnTo>
                    <a:pt x="4786" y="2473"/>
                  </a:lnTo>
                  <a:lnTo>
                    <a:pt x="4763" y="2449"/>
                  </a:lnTo>
                  <a:lnTo>
                    <a:pt x="4740" y="2424"/>
                  </a:lnTo>
                  <a:lnTo>
                    <a:pt x="4715" y="2400"/>
                  </a:lnTo>
                  <a:lnTo>
                    <a:pt x="4688" y="2377"/>
                  </a:lnTo>
                  <a:lnTo>
                    <a:pt x="4661" y="2354"/>
                  </a:lnTo>
                  <a:lnTo>
                    <a:pt x="4632" y="2333"/>
                  </a:lnTo>
                  <a:lnTo>
                    <a:pt x="4603" y="2312"/>
                  </a:lnTo>
                  <a:lnTo>
                    <a:pt x="4572" y="2292"/>
                  </a:lnTo>
                  <a:lnTo>
                    <a:pt x="4541" y="2272"/>
                  </a:lnTo>
                  <a:lnTo>
                    <a:pt x="4508" y="2254"/>
                  </a:lnTo>
                  <a:lnTo>
                    <a:pt x="4476" y="2237"/>
                  </a:lnTo>
                  <a:lnTo>
                    <a:pt x="4442" y="2221"/>
                  </a:lnTo>
                  <a:lnTo>
                    <a:pt x="4408" y="2206"/>
                  </a:lnTo>
                  <a:lnTo>
                    <a:pt x="4373" y="2192"/>
                  </a:lnTo>
                  <a:lnTo>
                    <a:pt x="4339" y="2179"/>
                  </a:lnTo>
                  <a:lnTo>
                    <a:pt x="4304" y="2167"/>
                  </a:lnTo>
                  <a:lnTo>
                    <a:pt x="4269" y="2157"/>
                  </a:lnTo>
                  <a:lnTo>
                    <a:pt x="4234" y="2148"/>
                  </a:lnTo>
                  <a:lnTo>
                    <a:pt x="4198" y="2141"/>
                  </a:lnTo>
                  <a:lnTo>
                    <a:pt x="4163" y="2134"/>
                  </a:lnTo>
                  <a:lnTo>
                    <a:pt x="4128" y="2130"/>
                  </a:lnTo>
                  <a:lnTo>
                    <a:pt x="4154" y="0"/>
                  </a:lnTo>
                  <a:close/>
                </a:path>
              </a:pathLst>
            </a:custGeom>
            <a:gradFill>
              <a:gsLst>
                <a:gs pos="0">
                  <a:srgbClr val="31BC1A"/>
                </a:gs>
                <a:gs pos="64000">
                  <a:srgbClr val="00B050"/>
                </a:gs>
                <a:gs pos="100000">
                  <a:srgbClr val="1C5429"/>
                </a:gs>
              </a:gsLst>
              <a:lin ang="5400000" scaled="1"/>
            </a:gradFill>
            <a:ln w="7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955675" y="4468813"/>
              <a:ext cx="1901825" cy="547688"/>
            </a:xfrm>
            <a:custGeom>
              <a:avLst/>
              <a:gdLst>
                <a:gd name="T0" fmla="*/ 7183 w 7185"/>
                <a:gd name="T1" fmla="*/ 72 h 2071"/>
                <a:gd name="T2" fmla="*/ 7181 w 7185"/>
                <a:gd name="T3" fmla="*/ 244 h 2071"/>
                <a:gd name="T4" fmla="*/ 7112 w 7185"/>
                <a:gd name="T5" fmla="*/ 533 h 2071"/>
                <a:gd name="T6" fmla="*/ 6967 w 7185"/>
                <a:gd name="T7" fmla="*/ 807 h 2071"/>
                <a:gd name="T8" fmla="*/ 6752 w 7185"/>
                <a:gd name="T9" fmla="*/ 1063 h 2071"/>
                <a:gd name="T10" fmla="*/ 6472 w 7185"/>
                <a:gd name="T11" fmla="*/ 1297 h 2071"/>
                <a:gd name="T12" fmla="*/ 6134 w 7185"/>
                <a:gd name="T13" fmla="*/ 1506 h 2071"/>
                <a:gd name="T14" fmla="*/ 5743 w 7185"/>
                <a:gd name="T15" fmla="*/ 1688 h 2071"/>
                <a:gd name="T16" fmla="*/ 5306 w 7185"/>
                <a:gd name="T17" fmla="*/ 1838 h 2071"/>
                <a:gd name="T18" fmla="*/ 4828 w 7185"/>
                <a:gd name="T19" fmla="*/ 1954 h 2071"/>
                <a:gd name="T20" fmla="*/ 4317 w 7185"/>
                <a:gd name="T21" fmla="*/ 2031 h 2071"/>
                <a:gd name="T22" fmla="*/ 3778 w 7185"/>
                <a:gd name="T23" fmla="*/ 2069 h 2071"/>
                <a:gd name="T24" fmla="*/ 3225 w 7185"/>
                <a:gd name="T25" fmla="*/ 2061 h 2071"/>
                <a:gd name="T26" fmla="*/ 2695 w 7185"/>
                <a:gd name="T27" fmla="*/ 2010 h 2071"/>
                <a:gd name="T28" fmla="*/ 2194 w 7185"/>
                <a:gd name="T29" fmla="*/ 1919 h 2071"/>
                <a:gd name="T30" fmla="*/ 1730 w 7185"/>
                <a:gd name="T31" fmla="*/ 1791 h 2071"/>
                <a:gd name="T32" fmla="*/ 1308 w 7185"/>
                <a:gd name="T33" fmla="*/ 1631 h 2071"/>
                <a:gd name="T34" fmla="*/ 934 w 7185"/>
                <a:gd name="T35" fmla="*/ 1440 h 2071"/>
                <a:gd name="T36" fmla="*/ 613 w 7185"/>
                <a:gd name="T37" fmla="*/ 1221 h 2071"/>
                <a:gd name="T38" fmla="*/ 354 w 7185"/>
                <a:gd name="T39" fmla="*/ 979 h 2071"/>
                <a:gd name="T40" fmla="*/ 162 w 7185"/>
                <a:gd name="T41" fmla="*/ 717 h 2071"/>
                <a:gd name="T42" fmla="*/ 42 w 7185"/>
                <a:gd name="T43" fmla="*/ 438 h 2071"/>
                <a:gd name="T44" fmla="*/ 0 w 7185"/>
                <a:gd name="T45" fmla="*/ 144 h 2071"/>
                <a:gd name="T46" fmla="*/ 6 w 7185"/>
                <a:gd name="T47" fmla="*/ 36 h 2071"/>
                <a:gd name="T48" fmla="*/ 52 w 7185"/>
                <a:gd name="T49" fmla="*/ 185 h 2071"/>
                <a:gd name="T50" fmla="*/ 174 w 7185"/>
                <a:gd name="T51" fmla="*/ 450 h 2071"/>
                <a:gd name="T52" fmla="*/ 362 w 7185"/>
                <a:gd name="T53" fmla="*/ 699 h 2071"/>
                <a:gd name="T54" fmla="*/ 610 w 7185"/>
                <a:gd name="T55" fmla="*/ 929 h 2071"/>
                <a:gd name="T56" fmla="*/ 913 w 7185"/>
                <a:gd name="T57" fmla="*/ 1139 h 2071"/>
                <a:gd name="T58" fmla="*/ 1266 w 7185"/>
                <a:gd name="T59" fmla="*/ 1323 h 2071"/>
                <a:gd name="T60" fmla="*/ 1664 w 7185"/>
                <a:gd name="T61" fmla="*/ 1480 h 2071"/>
                <a:gd name="T62" fmla="*/ 2101 w 7185"/>
                <a:gd name="T63" fmla="*/ 1608 h 2071"/>
                <a:gd name="T64" fmla="*/ 2571 w 7185"/>
                <a:gd name="T65" fmla="*/ 1703 h 2071"/>
                <a:gd name="T66" fmla="*/ 3070 w 7185"/>
                <a:gd name="T67" fmla="*/ 1761 h 2071"/>
                <a:gd name="T68" fmla="*/ 3593 w 7185"/>
                <a:gd name="T69" fmla="*/ 1781 h 2071"/>
                <a:gd name="T70" fmla="*/ 4115 w 7185"/>
                <a:gd name="T71" fmla="*/ 1761 h 2071"/>
                <a:gd name="T72" fmla="*/ 4615 w 7185"/>
                <a:gd name="T73" fmla="*/ 1703 h 2071"/>
                <a:gd name="T74" fmla="*/ 5086 w 7185"/>
                <a:gd name="T75" fmla="*/ 1608 h 2071"/>
                <a:gd name="T76" fmla="*/ 5523 w 7185"/>
                <a:gd name="T77" fmla="*/ 1480 h 2071"/>
                <a:gd name="T78" fmla="*/ 5919 w 7185"/>
                <a:gd name="T79" fmla="*/ 1323 h 2071"/>
                <a:gd name="T80" fmla="*/ 6273 w 7185"/>
                <a:gd name="T81" fmla="*/ 1139 h 2071"/>
                <a:gd name="T82" fmla="*/ 6576 w 7185"/>
                <a:gd name="T83" fmla="*/ 929 h 2071"/>
                <a:gd name="T84" fmla="*/ 6824 w 7185"/>
                <a:gd name="T85" fmla="*/ 699 h 2071"/>
                <a:gd name="T86" fmla="*/ 7011 w 7185"/>
                <a:gd name="T87" fmla="*/ 450 h 2071"/>
                <a:gd name="T88" fmla="*/ 7134 w 7185"/>
                <a:gd name="T89" fmla="*/ 18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85" h="2071">
                  <a:moveTo>
                    <a:pt x="7175" y="0"/>
                  </a:moveTo>
                  <a:lnTo>
                    <a:pt x="7180" y="36"/>
                  </a:lnTo>
                  <a:lnTo>
                    <a:pt x="7183" y="72"/>
                  </a:lnTo>
                  <a:lnTo>
                    <a:pt x="7185" y="108"/>
                  </a:lnTo>
                  <a:lnTo>
                    <a:pt x="7185" y="144"/>
                  </a:lnTo>
                  <a:lnTo>
                    <a:pt x="7181" y="244"/>
                  </a:lnTo>
                  <a:lnTo>
                    <a:pt x="7167" y="342"/>
                  </a:lnTo>
                  <a:lnTo>
                    <a:pt x="7145" y="438"/>
                  </a:lnTo>
                  <a:lnTo>
                    <a:pt x="7112" y="533"/>
                  </a:lnTo>
                  <a:lnTo>
                    <a:pt x="7073" y="626"/>
                  </a:lnTo>
                  <a:lnTo>
                    <a:pt x="7025" y="717"/>
                  </a:lnTo>
                  <a:lnTo>
                    <a:pt x="6967" y="807"/>
                  </a:lnTo>
                  <a:lnTo>
                    <a:pt x="6903" y="894"/>
                  </a:lnTo>
                  <a:lnTo>
                    <a:pt x="6831" y="979"/>
                  </a:lnTo>
                  <a:lnTo>
                    <a:pt x="6752" y="1063"/>
                  </a:lnTo>
                  <a:lnTo>
                    <a:pt x="6665" y="1143"/>
                  </a:lnTo>
                  <a:lnTo>
                    <a:pt x="6572" y="1221"/>
                  </a:lnTo>
                  <a:lnTo>
                    <a:pt x="6472" y="1297"/>
                  </a:lnTo>
                  <a:lnTo>
                    <a:pt x="6365" y="1369"/>
                  </a:lnTo>
                  <a:lnTo>
                    <a:pt x="6252" y="1440"/>
                  </a:lnTo>
                  <a:lnTo>
                    <a:pt x="6134" y="1506"/>
                  </a:lnTo>
                  <a:lnTo>
                    <a:pt x="6008" y="1570"/>
                  </a:lnTo>
                  <a:lnTo>
                    <a:pt x="5878" y="1631"/>
                  </a:lnTo>
                  <a:lnTo>
                    <a:pt x="5743" y="1688"/>
                  </a:lnTo>
                  <a:lnTo>
                    <a:pt x="5601" y="1742"/>
                  </a:lnTo>
                  <a:lnTo>
                    <a:pt x="5455" y="1791"/>
                  </a:lnTo>
                  <a:lnTo>
                    <a:pt x="5306" y="1838"/>
                  </a:lnTo>
                  <a:lnTo>
                    <a:pt x="5151" y="1881"/>
                  </a:lnTo>
                  <a:lnTo>
                    <a:pt x="4991" y="1919"/>
                  </a:lnTo>
                  <a:lnTo>
                    <a:pt x="4828" y="1954"/>
                  </a:lnTo>
                  <a:lnTo>
                    <a:pt x="4661" y="1984"/>
                  </a:lnTo>
                  <a:lnTo>
                    <a:pt x="4490" y="2010"/>
                  </a:lnTo>
                  <a:lnTo>
                    <a:pt x="4317" y="2031"/>
                  </a:lnTo>
                  <a:lnTo>
                    <a:pt x="4140" y="2048"/>
                  </a:lnTo>
                  <a:lnTo>
                    <a:pt x="3960" y="2061"/>
                  </a:lnTo>
                  <a:lnTo>
                    <a:pt x="3778" y="2069"/>
                  </a:lnTo>
                  <a:lnTo>
                    <a:pt x="3593" y="2071"/>
                  </a:lnTo>
                  <a:lnTo>
                    <a:pt x="3408" y="2069"/>
                  </a:lnTo>
                  <a:lnTo>
                    <a:pt x="3225" y="2061"/>
                  </a:lnTo>
                  <a:lnTo>
                    <a:pt x="3046" y="2048"/>
                  </a:lnTo>
                  <a:lnTo>
                    <a:pt x="2869" y="2031"/>
                  </a:lnTo>
                  <a:lnTo>
                    <a:pt x="2695" y="2010"/>
                  </a:lnTo>
                  <a:lnTo>
                    <a:pt x="2524" y="1984"/>
                  </a:lnTo>
                  <a:lnTo>
                    <a:pt x="2358" y="1954"/>
                  </a:lnTo>
                  <a:lnTo>
                    <a:pt x="2194" y="1919"/>
                  </a:lnTo>
                  <a:lnTo>
                    <a:pt x="2036" y="1881"/>
                  </a:lnTo>
                  <a:lnTo>
                    <a:pt x="1881" y="1838"/>
                  </a:lnTo>
                  <a:lnTo>
                    <a:pt x="1730" y="1791"/>
                  </a:lnTo>
                  <a:lnTo>
                    <a:pt x="1584" y="1742"/>
                  </a:lnTo>
                  <a:lnTo>
                    <a:pt x="1444" y="1688"/>
                  </a:lnTo>
                  <a:lnTo>
                    <a:pt x="1308" y="1631"/>
                  </a:lnTo>
                  <a:lnTo>
                    <a:pt x="1177" y="1570"/>
                  </a:lnTo>
                  <a:lnTo>
                    <a:pt x="1053" y="1506"/>
                  </a:lnTo>
                  <a:lnTo>
                    <a:pt x="934" y="1440"/>
                  </a:lnTo>
                  <a:lnTo>
                    <a:pt x="820" y="1369"/>
                  </a:lnTo>
                  <a:lnTo>
                    <a:pt x="713" y="1297"/>
                  </a:lnTo>
                  <a:lnTo>
                    <a:pt x="613" y="1221"/>
                  </a:lnTo>
                  <a:lnTo>
                    <a:pt x="520" y="1143"/>
                  </a:lnTo>
                  <a:lnTo>
                    <a:pt x="434" y="1063"/>
                  </a:lnTo>
                  <a:lnTo>
                    <a:pt x="354" y="979"/>
                  </a:lnTo>
                  <a:lnTo>
                    <a:pt x="282" y="894"/>
                  </a:lnTo>
                  <a:lnTo>
                    <a:pt x="218" y="807"/>
                  </a:lnTo>
                  <a:lnTo>
                    <a:pt x="162" y="717"/>
                  </a:lnTo>
                  <a:lnTo>
                    <a:pt x="113" y="626"/>
                  </a:lnTo>
                  <a:lnTo>
                    <a:pt x="73" y="533"/>
                  </a:lnTo>
                  <a:lnTo>
                    <a:pt x="42" y="438"/>
                  </a:lnTo>
                  <a:lnTo>
                    <a:pt x="18" y="342"/>
                  </a:lnTo>
                  <a:lnTo>
                    <a:pt x="5" y="244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2" y="72"/>
                  </a:lnTo>
                  <a:lnTo>
                    <a:pt x="6" y="36"/>
                  </a:lnTo>
                  <a:lnTo>
                    <a:pt x="10" y="0"/>
                  </a:lnTo>
                  <a:lnTo>
                    <a:pt x="27" y="92"/>
                  </a:lnTo>
                  <a:lnTo>
                    <a:pt x="52" y="185"/>
                  </a:lnTo>
                  <a:lnTo>
                    <a:pt x="85" y="274"/>
                  </a:lnTo>
                  <a:lnTo>
                    <a:pt x="126" y="363"/>
                  </a:lnTo>
                  <a:lnTo>
                    <a:pt x="174" y="450"/>
                  </a:lnTo>
                  <a:lnTo>
                    <a:pt x="229" y="535"/>
                  </a:lnTo>
                  <a:lnTo>
                    <a:pt x="292" y="618"/>
                  </a:lnTo>
                  <a:lnTo>
                    <a:pt x="362" y="699"/>
                  </a:lnTo>
                  <a:lnTo>
                    <a:pt x="438" y="777"/>
                  </a:lnTo>
                  <a:lnTo>
                    <a:pt x="520" y="855"/>
                  </a:lnTo>
                  <a:lnTo>
                    <a:pt x="610" y="929"/>
                  </a:lnTo>
                  <a:lnTo>
                    <a:pt x="704" y="1002"/>
                  </a:lnTo>
                  <a:lnTo>
                    <a:pt x="807" y="1072"/>
                  </a:lnTo>
                  <a:lnTo>
                    <a:pt x="913" y="1139"/>
                  </a:lnTo>
                  <a:lnTo>
                    <a:pt x="1026" y="1203"/>
                  </a:lnTo>
                  <a:lnTo>
                    <a:pt x="1143" y="1265"/>
                  </a:lnTo>
                  <a:lnTo>
                    <a:pt x="1266" y="1323"/>
                  </a:lnTo>
                  <a:lnTo>
                    <a:pt x="1394" y="1379"/>
                  </a:lnTo>
                  <a:lnTo>
                    <a:pt x="1527" y="1431"/>
                  </a:lnTo>
                  <a:lnTo>
                    <a:pt x="1664" y="1480"/>
                  </a:lnTo>
                  <a:lnTo>
                    <a:pt x="1805" y="1526"/>
                  </a:lnTo>
                  <a:lnTo>
                    <a:pt x="1950" y="1569"/>
                  </a:lnTo>
                  <a:lnTo>
                    <a:pt x="2101" y="1608"/>
                  </a:lnTo>
                  <a:lnTo>
                    <a:pt x="2254" y="1643"/>
                  </a:lnTo>
                  <a:lnTo>
                    <a:pt x="2411" y="1674"/>
                  </a:lnTo>
                  <a:lnTo>
                    <a:pt x="2571" y="1703"/>
                  </a:lnTo>
                  <a:lnTo>
                    <a:pt x="2734" y="1726"/>
                  </a:lnTo>
                  <a:lnTo>
                    <a:pt x="2901" y="1746"/>
                  </a:lnTo>
                  <a:lnTo>
                    <a:pt x="3070" y="1761"/>
                  </a:lnTo>
                  <a:lnTo>
                    <a:pt x="3242" y="1772"/>
                  </a:lnTo>
                  <a:lnTo>
                    <a:pt x="3416" y="1779"/>
                  </a:lnTo>
                  <a:lnTo>
                    <a:pt x="3593" y="1781"/>
                  </a:lnTo>
                  <a:lnTo>
                    <a:pt x="3769" y="1779"/>
                  </a:lnTo>
                  <a:lnTo>
                    <a:pt x="3943" y="1772"/>
                  </a:lnTo>
                  <a:lnTo>
                    <a:pt x="4115" y="1761"/>
                  </a:lnTo>
                  <a:lnTo>
                    <a:pt x="4285" y="1746"/>
                  </a:lnTo>
                  <a:lnTo>
                    <a:pt x="4451" y="1726"/>
                  </a:lnTo>
                  <a:lnTo>
                    <a:pt x="4615" y="1703"/>
                  </a:lnTo>
                  <a:lnTo>
                    <a:pt x="4776" y="1674"/>
                  </a:lnTo>
                  <a:lnTo>
                    <a:pt x="4932" y="1643"/>
                  </a:lnTo>
                  <a:lnTo>
                    <a:pt x="5086" y="1608"/>
                  </a:lnTo>
                  <a:lnTo>
                    <a:pt x="5235" y="1569"/>
                  </a:lnTo>
                  <a:lnTo>
                    <a:pt x="5381" y="1526"/>
                  </a:lnTo>
                  <a:lnTo>
                    <a:pt x="5523" y="1480"/>
                  </a:lnTo>
                  <a:lnTo>
                    <a:pt x="5660" y="1431"/>
                  </a:lnTo>
                  <a:lnTo>
                    <a:pt x="5792" y="1379"/>
                  </a:lnTo>
                  <a:lnTo>
                    <a:pt x="5919" y="1323"/>
                  </a:lnTo>
                  <a:lnTo>
                    <a:pt x="6043" y="1265"/>
                  </a:lnTo>
                  <a:lnTo>
                    <a:pt x="6161" y="1203"/>
                  </a:lnTo>
                  <a:lnTo>
                    <a:pt x="6273" y="1139"/>
                  </a:lnTo>
                  <a:lnTo>
                    <a:pt x="6380" y="1072"/>
                  </a:lnTo>
                  <a:lnTo>
                    <a:pt x="6481" y="1002"/>
                  </a:lnTo>
                  <a:lnTo>
                    <a:pt x="6576" y="929"/>
                  </a:lnTo>
                  <a:lnTo>
                    <a:pt x="6665" y="855"/>
                  </a:lnTo>
                  <a:lnTo>
                    <a:pt x="6748" y="777"/>
                  </a:lnTo>
                  <a:lnTo>
                    <a:pt x="6824" y="699"/>
                  </a:lnTo>
                  <a:lnTo>
                    <a:pt x="6893" y="618"/>
                  </a:lnTo>
                  <a:lnTo>
                    <a:pt x="6956" y="535"/>
                  </a:lnTo>
                  <a:lnTo>
                    <a:pt x="7011" y="450"/>
                  </a:lnTo>
                  <a:lnTo>
                    <a:pt x="7059" y="363"/>
                  </a:lnTo>
                  <a:lnTo>
                    <a:pt x="7101" y="274"/>
                  </a:lnTo>
                  <a:lnTo>
                    <a:pt x="7134" y="185"/>
                  </a:lnTo>
                  <a:lnTo>
                    <a:pt x="7158" y="92"/>
                  </a:lnTo>
                  <a:lnTo>
                    <a:pt x="7175" y="0"/>
                  </a:lnTo>
                  <a:close/>
                </a:path>
              </a:pathLst>
            </a:custGeom>
            <a:gradFill>
              <a:gsLst>
                <a:gs pos="0">
                  <a:srgbClr val="39A91B"/>
                </a:gs>
                <a:gs pos="55000">
                  <a:srgbClr val="5FB237"/>
                </a:gs>
                <a:gs pos="100000">
                  <a:srgbClr val="3FBB54"/>
                </a:gs>
              </a:gsLst>
              <a:lin ang="5400000" scaled="1"/>
            </a:gradFill>
            <a:ln w="7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617538" y="3111501"/>
              <a:ext cx="2557462" cy="1352550"/>
            </a:xfrm>
            <a:custGeom>
              <a:avLst/>
              <a:gdLst>
                <a:gd name="T0" fmla="*/ 6404 w 9670"/>
                <a:gd name="T1" fmla="*/ 64 h 5117"/>
                <a:gd name="T2" fmla="*/ 7419 w 9670"/>
                <a:gd name="T3" fmla="*/ 275 h 5117"/>
                <a:gd name="T4" fmla="*/ 8263 w 9670"/>
                <a:gd name="T5" fmla="*/ 611 h 5117"/>
                <a:gd name="T6" fmla="*/ 8921 w 9670"/>
                <a:gd name="T7" fmla="*/ 1052 h 5117"/>
                <a:gd name="T8" fmla="*/ 9381 w 9670"/>
                <a:gd name="T9" fmla="*/ 1574 h 5117"/>
                <a:gd name="T10" fmla="*/ 9628 w 9670"/>
                <a:gd name="T11" fmla="*/ 2156 h 5117"/>
                <a:gd name="T12" fmla="*/ 9645 w 9670"/>
                <a:gd name="T13" fmla="*/ 2773 h 5117"/>
                <a:gd name="T14" fmla="*/ 9376 w 9670"/>
                <a:gd name="T15" fmla="*/ 3375 h 5117"/>
                <a:gd name="T16" fmla="*/ 8844 w 9670"/>
                <a:gd name="T17" fmla="*/ 3929 h 5117"/>
                <a:gd name="T18" fmla="*/ 8086 w 9670"/>
                <a:gd name="T19" fmla="*/ 4407 h 5117"/>
                <a:gd name="T20" fmla="*/ 7140 w 9670"/>
                <a:gd name="T21" fmla="*/ 4783 h 5117"/>
                <a:gd name="T22" fmla="*/ 6043 w 9670"/>
                <a:gd name="T23" fmla="*/ 5028 h 5117"/>
                <a:gd name="T24" fmla="*/ 4836 w 9670"/>
                <a:gd name="T25" fmla="*/ 5117 h 5117"/>
                <a:gd name="T26" fmla="*/ 3627 w 9670"/>
                <a:gd name="T27" fmla="*/ 5028 h 5117"/>
                <a:gd name="T28" fmla="*/ 2530 w 9670"/>
                <a:gd name="T29" fmla="*/ 4783 h 5117"/>
                <a:gd name="T30" fmla="*/ 1584 w 9670"/>
                <a:gd name="T31" fmla="*/ 4407 h 5117"/>
                <a:gd name="T32" fmla="*/ 826 w 9670"/>
                <a:gd name="T33" fmla="*/ 3929 h 5117"/>
                <a:gd name="T34" fmla="*/ 294 w 9670"/>
                <a:gd name="T35" fmla="*/ 3375 h 5117"/>
                <a:gd name="T36" fmla="*/ 25 w 9670"/>
                <a:gd name="T37" fmla="*/ 2773 h 5117"/>
                <a:gd name="T38" fmla="*/ 44 w 9670"/>
                <a:gd name="T39" fmla="*/ 2158 h 5117"/>
                <a:gd name="T40" fmla="*/ 302 w 9670"/>
                <a:gd name="T41" fmla="*/ 1587 h 5117"/>
                <a:gd name="T42" fmla="*/ 779 w 9670"/>
                <a:gd name="T43" fmla="*/ 1079 h 5117"/>
                <a:gd name="T44" fmla="*/ 1459 w 9670"/>
                <a:gd name="T45" fmla="*/ 650 h 5117"/>
                <a:gd name="T46" fmla="*/ 2326 w 9670"/>
                <a:gd name="T47" fmla="*/ 316 h 5117"/>
                <a:gd name="T48" fmla="*/ 3364 w 9670"/>
                <a:gd name="T49" fmla="*/ 91 h 5117"/>
                <a:gd name="T50" fmla="*/ 4341 w 9670"/>
                <a:gd name="T51" fmla="*/ 2860 h 5117"/>
                <a:gd name="T52" fmla="*/ 3959 w 9670"/>
                <a:gd name="T53" fmla="*/ 2904 h 5117"/>
                <a:gd name="T54" fmla="*/ 3648 w 9670"/>
                <a:gd name="T55" fmla="*/ 2996 h 5117"/>
                <a:gd name="T56" fmla="*/ 3404 w 9670"/>
                <a:gd name="T57" fmla="*/ 3127 h 5117"/>
                <a:gd name="T58" fmla="*/ 3228 w 9670"/>
                <a:gd name="T59" fmla="*/ 3286 h 5117"/>
                <a:gd name="T60" fmla="*/ 3115 w 9670"/>
                <a:gd name="T61" fmla="*/ 3465 h 5117"/>
                <a:gd name="T62" fmla="*/ 3062 w 9670"/>
                <a:gd name="T63" fmla="*/ 3653 h 5117"/>
                <a:gd name="T64" fmla="*/ 3077 w 9670"/>
                <a:gd name="T65" fmla="*/ 3842 h 5117"/>
                <a:gd name="T66" fmla="*/ 3197 w 9670"/>
                <a:gd name="T67" fmla="*/ 4038 h 5117"/>
                <a:gd name="T68" fmla="*/ 3410 w 9670"/>
                <a:gd name="T69" fmla="*/ 4227 h 5117"/>
                <a:gd name="T70" fmla="*/ 3704 w 9670"/>
                <a:gd name="T71" fmla="*/ 4395 h 5117"/>
                <a:gd name="T72" fmla="*/ 4064 w 9670"/>
                <a:gd name="T73" fmla="*/ 4528 h 5117"/>
                <a:gd name="T74" fmla="*/ 4477 w 9670"/>
                <a:gd name="T75" fmla="*/ 4612 h 5117"/>
                <a:gd name="T76" fmla="*/ 4927 w 9670"/>
                <a:gd name="T77" fmla="*/ 4634 h 5117"/>
                <a:gd name="T78" fmla="*/ 5364 w 9670"/>
                <a:gd name="T79" fmla="*/ 4586 h 5117"/>
                <a:gd name="T80" fmla="*/ 5757 w 9670"/>
                <a:gd name="T81" fmla="*/ 4480 h 5117"/>
                <a:gd name="T82" fmla="*/ 6093 w 9670"/>
                <a:gd name="T83" fmla="*/ 4331 h 5117"/>
                <a:gd name="T84" fmla="*/ 6356 w 9670"/>
                <a:gd name="T85" fmla="*/ 4153 h 5117"/>
                <a:gd name="T86" fmla="*/ 6533 w 9670"/>
                <a:gd name="T87" fmla="*/ 3960 h 5117"/>
                <a:gd name="T88" fmla="*/ 6611 w 9670"/>
                <a:gd name="T89" fmla="*/ 3766 h 5117"/>
                <a:gd name="T90" fmla="*/ 6591 w 9670"/>
                <a:gd name="T91" fmla="*/ 3576 h 5117"/>
                <a:gd name="T92" fmla="*/ 6505 w 9670"/>
                <a:gd name="T93" fmla="*/ 3390 h 5117"/>
                <a:gd name="T94" fmla="*/ 6359 w 9670"/>
                <a:gd name="T95" fmla="*/ 3215 h 5117"/>
                <a:gd name="T96" fmla="*/ 6160 w 9670"/>
                <a:gd name="T97" fmla="*/ 3065 h 5117"/>
                <a:gd name="T98" fmla="*/ 5914 w 9670"/>
                <a:gd name="T99" fmla="*/ 2950 h 5117"/>
                <a:gd name="T100" fmla="*/ 5629 w 9670"/>
                <a:gd name="T101" fmla="*/ 2880 h 5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70" h="5117">
                  <a:moveTo>
                    <a:pt x="5476" y="0"/>
                  </a:moveTo>
                  <a:lnTo>
                    <a:pt x="5716" y="6"/>
                  </a:lnTo>
                  <a:lnTo>
                    <a:pt x="5952" y="19"/>
                  </a:lnTo>
                  <a:lnTo>
                    <a:pt x="6181" y="38"/>
                  </a:lnTo>
                  <a:lnTo>
                    <a:pt x="6404" y="64"/>
                  </a:lnTo>
                  <a:lnTo>
                    <a:pt x="6621" y="95"/>
                  </a:lnTo>
                  <a:lnTo>
                    <a:pt x="6830" y="132"/>
                  </a:lnTo>
                  <a:lnTo>
                    <a:pt x="7033" y="174"/>
                  </a:lnTo>
                  <a:lnTo>
                    <a:pt x="7230" y="221"/>
                  </a:lnTo>
                  <a:lnTo>
                    <a:pt x="7419" y="275"/>
                  </a:lnTo>
                  <a:lnTo>
                    <a:pt x="7602" y="333"/>
                  </a:lnTo>
                  <a:lnTo>
                    <a:pt x="7779" y="395"/>
                  </a:lnTo>
                  <a:lnTo>
                    <a:pt x="7947" y="463"/>
                  </a:lnTo>
                  <a:lnTo>
                    <a:pt x="8109" y="535"/>
                  </a:lnTo>
                  <a:lnTo>
                    <a:pt x="8263" y="611"/>
                  </a:lnTo>
                  <a:lnTo>
                    <a:pt x="8410" y="692"/>
                  </a:lnTo>
                  <a:lnTo>
                    <a:pt x="8550" y="776"/>
                  </a:lnTo>
                  <a:lnTo>
                    <a:pt x="8681" y="865"/>
                  </a:lnTo>
                  <a:lnTo>
                    <a:pt x="8806" y="957"/>
                  </a:lnTo>
                  <a:lnTo>
                    <a:pt x="8921" y="1052"/>
                  </a:lnTo>
                  <a:lnTo>
                    <a:pt x="9029" y="1150"/>
                  </a:lnTo>
                  <a:lnTo>
                    <a:pt x="9129" y="1252"/>
                  </a:lnTo>
                  <a:lnTo>
                    <a:pt x="9221" y="1356"/>
                  </a:lnTo>
                  <a:lnTo>
                    <a:pt x="9306" y="1464"/>
                  </a:lnTo>
                  <a:lnTo>
                    <a:pt x="9381" y="1574"/>
                  </a:lnTo>
                  <a:lnTo>
                    <a:pt x="9447" y="1687"/>
                  </a:lnTo>
                  <a:lnTo>
                    <a:pt x="9506" y="1801"/>
                  </a:lnTo>
                  <a:lnTo>
                    <a:pt x="9555" y="1917"/>
                  </a:lnTo>
                  <a:lnTo>
                    <a:pt x="9597" y="2036"/>
                  </a:lnTo>
                  <a:lnTo>
                    <a:pt x="9628" y="2156"/>
                  </a:lnTo>
                  <a:lnTo>
                    <a:pt x="9652" y="2277"/>
                  </a:lnTo>
                  <a:lnTo>
                    <a:pt x="9665" y="2401"/>
                  </a:lnTo>
                  <a:lnTo>
                    <a:pt x="9670" y="2524"/>
                  </a:lnTo>
                  <a:lnTo>
                    <a:pt x="9663" y="2649"/>
                  </a:lnTo>
                  <a:lnTo>
                    <a:pt x="9645" y="2773"/>
                  </a:lnTo>
                  <a:lnTo>
                    <a:pt x="9613" y="2896"/>
                  </a:lnTo>
                  <a:lnTo>
                    <a:pt x="9572" y="3018"/>
                  </a:lnTo>
                  <a:lnTo>
                    <a:pt x="9518" y="3138"/>
                  </a:lnTo>
                  <a:lnTo>
                    <a:pt x="9453" y="3257"/>
                  </a:lnTo>
                  <a:lnTo>
                    <a:pt x="9376" y="3375"/>
                  </a:lnTo>
                  <a:lnTo>
                    <a:pt x="9290" y="3491"/>
                  </a:lnTo>
                  <a:lnTo>
                    <a:pt x="9193" y="3604"/>
                  </a:lnTo>
                  <a:lnTo>
                    <a:pt x="9086" y="3715"/>
                  </a:lnTo>
                  <a:lnTo>
                    <a:pt x="8970" y="3823"/>
                  </a:lnTo>
                  <a:lnTo>
                    <a:pt x="8844" y="3929"/>
                  </a:lnTo>
                  <a:lnTo>
                    <a:pt x="8709" y="4032"/>
                  </a:lnTo>
                  <a:lnTo>
                    <a:pt x="8565" y="4131"/>
                  </a:lnTo>
                  <a:lnTo>
                    <a:pt x="8414" y="4227"/>
                  </a:lnTo>
                  <a:lnTo>
                    <a:pt x="8253" y="4319"/>
                  </a:lnTo>
                  <a:lnTo>
                    <a:pt x="8086" y="4407"/>
                  </a:lnTo>
                  <a:lnTo>
                    <a:pt x="7910" y="4491"/>
                  </a:lnTo>
                  <a:lnTo>
                    <a:pt x="7727" y="4572"/>
                  </a:lnTo>
                  <a:lnTo>
                    <a:pt x="7537" y="4647"/>
                  </a:lnTo>
                  <a:lnTo>
                    <a:pt x="7342" y="4717"/>
                  </a:lnTo>
                  <a:lnTo>
                    <a:pt x="7140" y="4783"/>
                  </a:lnTo>
                  <a:lnTo>
                    <a:pt x="6931" y="4844"/>
                  </a:lnTo>
                  <a:lnTo>
                    <a:pt x="6716" y="4899"/>
                  </a:lnTo>
                  <a:lnTo>
                    <a:pt x="6497" y="4947"/>
                  </a:lnTo>
                  <a:lnTo>
                    <a:pt x="6272" y="4991"/>
                  </a:lnTo>
                  <a:lnTo>
                    <a:pt x="6043" y="5028"/>
                  </a:lnTo>
                  <a:lnTo>
                    <a:pt x="5810" y="5059"/>
                  </a:lnTo>
                  <a:lnTo>
                    <a:pt x="5571" y="5084"/>
                  </a:lnTo>
                  <a:lnTo>
                    <a:pt x="5329" y="5102"/>
                  </a:lnTo>
                  <a:lnTo>
                    <a:pt x="5084" y="5112"/>
                  </a:lnTo>
                  <a:lnTo>
                    <a:pt x="4836" y="5117"/>
                  </a:lnTo>
                  <a:lnTo>
                    <a:pt x="4586" y="5112"/>
                  </a:lnTo>
                  <a:lnTo>
                    <a:pt x="4341" y="5102"/>
                  </a:lnTo>
                  <a:lnTo>
                    <a:pt x="4099" y="5084"/>
                  </a:lnTo>
                  <a:lnTo>
                    <a:pt x="3860" y="5059"/>
                  </a:lnTo>
                  <a:lnTo>
                    <a:pt x="3627" y="5028"/>
                  </a:lnTo>
                  <a:lnTo>
                    <a:pt x="3398" y="4991"/>
                  </a:lnTo>
                  <a:lnTo>
                    <a:pt x="3173" y="4947"/>
                  </a:lnTo>
                  <a:lnTo>
                    <a:pt x="2954" y="4899"/>
                  </a:lnTo>
                  <a:lnTo>
                    <a:pt x="2739" y="4844"/>
                  </a:lnTo>
                  <a:lnTo>
                    <a:pt x="2530" y="4783"/>
                  </a:lnTo>
                  <a:lnTo>
                    <a:pt x="2328" y="4717"/>
                  </a:lnTo>
                  <a:lnTo>
                    <a:pt x="2133" y="4647"/>
                  </a:lnTo>
                  <a:lnTo>
                    <a:pt x="1943" y="4572"/>
                  </a:lnTo>
                  <a:lnTo>
                    <a:pt x="1760" y="4491"/>
                  </a:lnTo>
                  <a:lnTo>
                    <a:pt x="1584" y="4407"/>
                  </a:lnTo>
                  <a:lnTo>
                    <a:pt x="1417" y="4319"/>
                  </a:lnTo>
                  <a:lnTo>
                    <a:pt x="1256" y="4227"/>
                  </a:lnTo>
                  <a:lnTo>
                    <a:pt x="1105" y="4131"/>
                  </a:lnTo>
                  <a:lnTo>
                    <a:pt x="961" y="4032"/>
                  </a:lnTo>
                  <a:lnTo>
                    <a:pt x="826" y="3929"/>
                  </a:lnTo>
                  <a:lnTo>
                    <a:pt x="700" y="3823"/>
                  </a:lnTo>
                  <a:lnTo>
                    <a:pt x="584" y="3715"/>
                  </a:lnTo>
                  <a:lnTo>
                    <a:pt x="477" y="3604"/>
                  </a:lnTo>
                  <a:lnTo>
                    <a:pt x="380" y="3491"/>
                  </a:lnTo>
                  <a:lnTo>
                    <a:pt x="294" y="3375"/>
                  </a:lnTo>
                  <a:lnTo>
                    <a:pt x="217" y="3257"/>
                  </a:lnTo>
                  <a:lnTo>
                    <a:pt x="152" y="3138"/>
                  </a:lnTo>
                  <a:lnTo>
                    <a:pt x="98" y="3018"/>
                  </a:lnTo>
                  <a:lnTo>
                    <a:pt x="57" y="2896"/>
                  </a:lnTo>
                  <a:lnTo>
                    <a:pt x="25" y="2773"/>
                  </a:lnTo>
                  <a:lnTo>
                    <a:pt x="7" y="2649"/>
                  </a:lnTo>
                  <a:lnTo>
                    <a:pt x="0" y="2524"/>
                  </a:lnTo>
                  <a:lnTo>
                    <a:pt x="5" y="2401"/>
                  </a:lnTo>
                  <a:lnTo>
                    <a:pt x="20" y="2278"/>
                  </a:lnTo>
                  <a:lnTo>
                    <a:pt x="44" y="2158"/>
                  </a:lnTo>
                  <a:lnTo>
                    <a:pt x="77" y="2039"/>
                  </a:lnTo>
                  <a:lnTo>
                    <a:pt x="120" y="1923"/>
                  </a:lnTo>
                  <a:lnTo>
                    <a:pt x="171" y="1809"/>
                  </a:lnTo>
                  <a:lnTo>
                    <a:pt x="232" y="1697"/>
                  </a:lnTo>
                  <a:lnTo>
                    <a:pt x="302" y="1587"/>
                  </a:lnTo>
                  <a:lnTo>
                    <a:pt x="380" y="1480"/>
                  </a:lnTo>
                  <a:lnTo>
                    <a:pt x="468" y="1376"/>
                  </a:lnTo>
                  <a:lnTo>
                    <a:pt x="563" y="1273"/>
                  </a:lnTo>
                  <a:lnTo>
                    <a:pt x="667" y="1176"/>
                  </a:lnTo>
                  <a:lnTo>
                    <a:pt x="779" y="1079"/>
                  </a:lnTo>
                  <a:lnTo>
                    <a:pt x="899" y="987"/>
                  </a:lnTo>
                  <a:lnTo>
                    <a:pt x="1027" y="897"/>
                  </a:lnTo>
                  <a:lnTo>
                    <a:pt x="1163" y="812"/>
                  </a:lnTo>
                  <a:lnTo>
                    <a:pt x="1307" y="729"/>
                  </a:lnTo>
                  <a:lnTo>
                    <a:pt x="1459" y="650"/>
                  </a:lnTo>
                  <a:lnTo>
                    <a:pt x="1618" y="576"/>
                  </a:lnTo>
                  <a:lnTo>
                    <a:pt x="1784" y="504"/>
                  </a:lnTo>
                  <a:lnTo>
                    <a:pt x="1957" y="438"/>
                  </a:lnTo>
                  <a:lnTo>
                    <a:pt x="2138" y="374"/>
                  </a:lnTo>
                  <a:lnTo>
                    <a:pt x="2326" y="316"/>
                  </a:lnTo>
                  <a:lnTo>
                    <a:pt x="2520" y="262"/>
                  </a:lnTo>
                  <a:lnTo>
                    <a:pt x="2721" y="212"/>
                  </a:lnTo>
                  <a:lnTo>
                    <a:pt x="2929" y="166"/>
                  </a:lnTo>
                  <a:lnTo>
                    <a:pt x="3143" y="126"/>
                  </a:lnTo>
                  <a:lnTo>
                    <a:pt x="3364" y="91"/>
                  </a:lnTo>
                  <a:lnTo>
                    <a:pt x="3591" y="60"/>
                  </a:lnTo>
                  <a:lnTo>
                    <a:pt x="3823" y="35"/>
                  </a:lnTo>
                  <a:lnTo>
                    <a:pt x="4062" y="15"/>
                  </a:lnTo>
                  <a:lnTo>
                    <a:pt x="4306" y="0"/>
                  </a:lnTo>
                  <a:lnTo>
                    <a:pt x="4341" y="2860"/>
                  </a:lnTo>
                  <a:lnTo>
                    <a:pt x="4259" y="2864"/>
                  </a:lnTo>
                  <a:lnTo>
                    <a:pt x="4179" y="2871"/>
                  </a:lnTo>
                  <a:lnTo>
                    <a:pt x="4103" y="2880"/>
                  </a:lnTo>
                  <a:lnTo>
                    <a:pt x="4030" y="2891"/>
                  </a:lnTo>
                  <a:lnTo>
                    <a:pt x="3959" y="2904"/>
                  </a:lnTo>
                  <a:lnTo>
                    <a:pt x="3891" y="2918"/>
                  </a:lnTo>
                  <a:lnTo>
                    <a:pt x="3826" y="2935"/>
                  </a:lnTo>
                  <a:lnTo>
                    <a:pt x="3764" y="2954"/>
                  </a:lnTo>
                  <a:lnTo>
                    <a:pt x="3704" y="2974"/>
                  </a:lnTo>
                  <a:lnTo>
                    <a:pt x="3648" y="2996"/>
                  </a:lnTo>
                  <a:lnTo>
                    <a:pt x="3593" y="3019"/>
                  </a:lnTo>
                  <a:lnTo>
                    <a:pt x="3543" y="3044"/>
                  </a:lnTo>
                  <a:lnTo>
                    <a:pt x="3494" y="3071"/>
                  </a:lnTo>
                  <a:lnTo>
                    <a:pt x="3448" y="3098"/>
                  </a:lnTo>
                  <a:lnTo>
                    <a:pt x="3404" y="3127"/>
                  </a:lnTo>
                  <a:lnTo>
                    <a:pt x="3364" y="3157"/>
                  </a:lnTo>
                  <a:lnTo>
                    <a:pt x="3326" y="3188"/>
                  </a:lnTo>
                  <a:lnTo>
                    <a:pt x="3291" y="3220"/>
                  </a:lnTo>
                  <a:lnTo>
                    <a:pt x="3258" y="3253"/>
                  </a:lnTo>
                  <a:lnTo>
                    <a:pt x="3228" y="3286"/>
                  </a:lnTo>
                  <a:lnTo>
                    <a:pt x="3200" y="3321"/>
                  </a:lnTo>
                  <a:lnTo>
                    <a:pt x="3175" y="3356"/>
                  </a:lnTo>
                  <a:lnTo>
                    <a:pt x="3152" y="3392"/>
                  </a:lnTo>
                  <a:lnTo>
                    <a:pt x="3131" y="3428"/>
                  </a:lnTo>
                  <a:lnTo>
                    <a:pt x="3115" y="3465"/>
                  </a:lnTo>
                  <a:lnTo>
                    <a:pt x="3099" y="3502"/>
                  </a:lnTo>
                  <a:lnTo>
                    <a:pt x="3086" y="3539"/>
                  </a:lnTo>
                  <a:lnTo>
                    <a:pt x="3075" y="3577"/>
                  </a:lnTo>
                  <a:lnTo>
                    <a:pt x="3067" y="3614"/>
                  </a:lnTo>
                  <a:lnTo>
                    <a:pt x="3062" y="3653"/>
                  </a:lnTo>
                  <a:lnTo>
                    <a:pt x="3058" y="3691"/>
                  </a:lnTo>
                  <a:lnTo>
                    <a:pt x="3057" y="3728"/>
                  </a:lnTo>
                  <a:lnTo>
                    <a:pt x="3059" y="3766"/>
                  </a:lnTo>
                  <a:lnTo>
                    <a:pt x="3066" y="3804"/>
                  </a:lnTo>
                  <a:lnTo>
                    <a:pt x="3077" y="3842"/>
                  </a:lnTo>
                  <a:lnTo>
                    <a:pt x="3093" y="3882"/>
                  </a:lnTo>
                  <a:lnTo>
                    <a:pt x="3112" y="3921"/>
                  </a:lnTo>
                  <a:lnTo>
                    <a:pt x="3137" y="3960"/>
                  </a:lnTo>
                  <a:lnTo>
                    <a:pt x="3165" y="3999"/>
                  </a:lnTo>
                  <a:lnTo>
                    <a:pt x="3197" y="4038"/>
                  </a:lnTo>
                  <a:lnTo>
                    <a:pt x="3232" y="4077"/>
                  </a:lnTo>
                  <a:lnTo>
                    <a:pt x="3272" y="4115"/>
                  </a:lnTo>
                  <a:lnTo>
                    <a:pt x="3314" y="4153"/>
                  </a:lnTo>
                  <a:lnTo>
                    <a:pt x="3361" y="4190"/>
                  </a:lnTo>
                  <a:lnTo>
                    <a:pt x="3410" y="4227"/>
                  </a:lnTo>
                  <a:lnTo>
                    <a:pt x="3463" y="4263"/>
                  </a:lnTo>
                  <a:lnTo>
                    <a:pt x="3519" y="4297"/>
                  </a:lnTo>
                  <a:lnTo>
                    <a:pt x="3577" y="4331"/>
                  </a:lnTo>
                  <a:lnTo>
                    <a:pt x="3639" y="4363"/>
                  </a:lnTo>
                  <a:lnTo>
                    <a:pt x="3704" y="4395"/>
                  </a:lnTo>
                  <a:lnTo>
                    <a:pt x="3772" y="4425"/>
                  </a:lnTo>
                  <a:lnTo>
                    <a:pt x="3841" y="4453"/>
                  </a:lnTo>
                  <a:lnTo>
                    <a:pt x="3913" y="4480"/>
                  </a:lnTo>
                  <a:lnTo>
                    <a:pt x="3987" y="4505"/>
                  </a:lnTo>
                  <a:lnTo>
                    <a:pt x="4064" y="4528"/>
                  </a:lnTo>
                  <a:lnTo>
                    <a:pt x="4142" y="4550"/>
                  </a:lnTo>
                  <a:lnTo>
                    <a:pt x="4223" y="4569"/>
                  </a:lnTo>
                  <a:lnTo>
                    <a:pt x="4306" y="4586"/>
                  </a:lnTo>
                  <a:lnTo>
                    <a:pt x="4391" y="4600"/>
                  </a:lnTo>
                  <a:lnTo>
                    <a:pt x="4477" y="4612"/>
                  </a:lnTo>
                  <a:lnTo>
                    <a:pt x="4564" y="4621"/>
                  </a:lnTo>
                  <a:lnTo>
                    <a:pt x="4654" y="4629"/>
                  </a:lnTo>
                  <a:lnTo>
                    <a:pt x="4743" y="4634"/>
                  </a:lnTo>
                  <a:lnTo>
                    <a:pt x="4836" y="4635"/>
                  </a:lnTo>
                  <a:lnTo>
                    <a:pt x="4927" y="4634"/>
                  </a:lnTo>
                  <a:lnTo>
                    <a:pt x="5016" y="4629"/>
                  </a:lnTo>
                  <a:lnTo>
                    <a:pt x="5106" y="4621"/>
                  </a:lnTo>
                  <a:lnTo>
                    <a:pt x="5193" y="4612"/>
                  </a:lnTo>
                  <a:lnTo>
                    <a:pt x="5279" y="4600"/>
                  </a:lnTo>
                  <a:lnTo>
                    <a:pt x="5364" y="4586"/>
                  </a:lnTo>
                  <a:lnTo>
                    <a:pt x="5447" y="4569"/>
                  </a:lnTo>
                  <a:lnTo>
                    <a:pt x="5528" y="4550"/>
                  </a:lnTo>
                  <a:lnTo>
                    <a:pt x="5606" y="4528"/>
                  </a:lnTo>
                  <a:lnTo>
                    <a:pt x="5683" y="4505"/>
                  </a:lnTo>
                  <a:lnTo>
                    <a:pt x="5757" y="4480"/>
                  </a:lnTo>
                  <a:lnTo>
                    <a:pt x="5829" y="4453"/>
                  </a:lnTo>
                  <a:lnTo>
                    <a:pt x="5898" y="4425"/>
                  </a:lnTo>
                  <a:lnTo>
                    <a:pt x="5966" y="4395"/>
                  </a:lnTo>
                  <a:lnTo>
                    <a:pt x="6031" y="4363"/>
                  </a:lnTo>
                  <a:lnTo>
                    <a:pt x="6093" y="4331"/>
                  </a:lnTo>
                  <a:lnTo>
                    <a:pt x="6151" y="4297"/>
                  </a:lnTo>
                  <a:lnTo>
                    <a:pt x="6207" y="4263"/>
                  </a:lnTo>
                  <a:lnTo>
                    <a:pt x="6260" y="4227"/>
                  </a:lnTo>
                  <a:lnTo>
                    <a:pt x="6309" y="4190"/>
                  </a:lnTo>
                  <a:lnTo>
                    <a:pt x="6356" y="4153"/>
                  </a:lnTo>
                  <a:lnTo>
                    <a:pt x="6398" y="4115"/>
                  </a:lnTo>
                  <a:lnTo>
                    <a:pt x="6438" y="4077"/>
                  </a:lnTo>
                  <a:lnTo>
                    <a:pt x="6473" y="4038"/>
                  </a:lnTo>
                  <a:lnTo>
                    <a:pt x="6505" y="3999"/>
                  </a:lnTo>
                  <a:lnTo>
                    <a:pt x="6533" y="3960"/>
                  </a:lnTo>
                  <a:lnTo>
                    <a:pt x="6558" y="3921"/>
                  </a:lnTo>
                  <a:lnTo>
                    <a:pt x="6577" y="3882"/>
                  </a:lnTo>
                  <a:lnTo>
                    <a:pt x="6593" y="3842"/>
                  </a:lnTo>
                  <a:lnTo>
                    <a:pt x="6604" y="3804"/>
                  </a:lnTo>
                  <a:lnTo>
                    <a:pt x="6611" y="3766"/>
                  </a:lnTo>
                  <a:lnTo>
                    <a:pt x="6613" y="3728"/>
                  </a:lnTo>
                  <a:lnTo>
                    <a:pt x="6612" y="3691"/>
                  </a:lnTo>
                  <a:lnTo>
                    <a:pt x="6607" y="3653"/>
                  </a:lnTo>
                  <a:lnTo>
                    <a:pt x="6600" y="3614"/>
                  </a:lnTo>
                  <a:lnTo>
                    <a:pt x="6591" y="3576"/>
                  </a:lnTo>
                  <a:lnTo>
                    <a:pt x="6579" y="3539"/>
                  </a:lnTo>
                  <a:lnTo>
                    <a:pt x="6564" y="3501"/>
                  </a:lnTo>
                  <a:lnTo>
                    <a:pt x="6546" y="3464"/>
                  </a:lnTo>
                  <a:lnTo>
                    <a:pt x="6527" y="3426"/>
                  </a:lnTo>
                  <a:lnTo>
                    <a:pt x="6505" y="3390"/>
                  </a:lnTo>
                  <a:lnTo>
                    <a:pt x="6480" y="3353"/>
                  </a:lnTo>
                  <a:lnTo>
                    <a:pt x="6453" y="3318"/>
                  </a:lnTo>
                  <a:lnTo>
                    <a:pt x="6424" y="3283"/>
                  </a:lnTo>
                  <a:lnTo>
                    <a:pt x="6393" y="3248"/>
                  </a:lnTo>
                  <a:lnTo>
                    <a:pt x="6359" y="3215"/>
                  </a:lnTo>
                  <a:lnTo>
                    <a:pt x="6323" y="3183"/>
                  </a:lnTo>
                  <a:lnTo>
                    <a:pt x="6285" y="3152"/>
                  </a:lnTo>
                  <a:lnTo>
                    <a:pt x="6245" y="3121"/>
                  </a:lnTo>
                  <a:lnTo>
                    <a:pt x="6204" y="3092"/>
                  </a:lnTo>
                  <a:lnTo>
                    <a:pt x="6160" y="3065"/>
                  </a:lnTo>
                  <a:lnTo>
                    <a:pt x="6114" y="3038"/>
                  </a:lnTo>
                  <a:lnTo>
                    <a:pt x="6067" y="3014"/>
                  </a:lnTo>
                  <a:lnTo>
                    <a:pt x="6017" y="2991"/>
                  </a:lnTo>
                  <a:lnTo>
                    <a:pt x="5967" y="2969"/>
                  </a:lnTo>
                  <a:lnTo>
                    <a:pt x="5914" y="2950"/>
                  </a:lnTo>
                  <a:lnTo>
                    <a:pt x="5860" y="2932"/>
                  </a:lnTo>
                  <a:lnTo>
                    <a:pt x="5805" y="2916"/>
                  </a:lnTo>
                  <a:lnTo>
                    <a:pt x="5748" y="2901"/>
                  </a:lnTo>
                  <a:lnTo>
                    <a:pt x="5689" y="2890"/>
                  </a:lnTo>
                  <a:lnTo>
                    <a:pt x="5629" y="2880"/>
                  </a:lnTo>
                  <a:lnTo>
                    <a:pt x="5567" y="2873"/>
                  </a:lnTo>
                  <a:lnTo>
                    <a:pt x="5505" y="2868"/>
                  </a:lnTo>
                  <a:lnTo>
                    <a:pt x="5441" y="2865"/>
                  </a:lnTo>
                  <a:lnTo>
                    <a:pt x="5476" y="0"/>
                  </a:lnTo>
                  <a:close/>
                </a:path>
              </a:pathLst>
            </a:custGeom>
            <a:gradFill>
              <a:gsLst>
                <a:gs pos="0">
                  <a:srgbClr val="31BC1A"/>
                </a:gs>
                <a:gs pos="64000">
                  <a:srgbClr val="00B050"/>
                </a:gs>
                <a:gs pos="100000">
                  <a:srgbClr val="1C5429"/>
                </a:gs>
              </a:gsLst>
              <a:lin ang="5400000" scaled="1"/>
            </a:gradFill>
            <a:ln w="7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53" name="直接连接符 108"/>
            <p:cNvCxnSpPr/>
            <p:nvPr/>
          </p:nvCxnSpPr>
          <p:spPr>
            <a:xfrm>
              <a:off x="1911350" y="1412776"/>
              <a:ext cx="9251" cy="2923606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0"/>
              </a:gradFill>
            </a:ln>
            <a:effectLst>
              <a:outerShdw blurRad="190500" dist="38100" dir="16200000" rotWithShape="0">
                <a:prstClr val="black">
                  <a:alpha val="64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617538" y="3727451"/>
              <a:ext cx="2557462" cy="736600"/>
            </a:xfrm>
            <a:custGeom>
              <a:avLst/>
              <a:gdLst>
                <a:gd name="T0" fmla="*/ 9662 w 9670"/>
                <a:gd name="T1" fmla="*/ 48 h 2787"/>
                <a:gd name="T2" fmla="*/ 9667 w 9670"/>
                <a:gd name="T3" fmla="*/ 121 h 2787"/>
                <a:gd name="T4" fmla="*/ 9670 w 9670"/>
                <a:gd name="T5" fmla="*/ 194 h 2787"/>
                <a:gd name="T6" fmla="*/ 9613 w 9670"/>
                <a:gd name="T7" fmla="*/ 589 h 2787"/>
                <a:gd name="T8" fmla="*/ 9453 w 9670"/>
                <a:gd name="T9" fmla="*/ 965 h 2787"/>
                <a:gd name="T10" fmla="*/ 9193 w 9670"/>
                <a:gd name="T11" fmla="*/ 1318 h 2787"/>
                <a:gd name="T12" fmla="*/ 8844 w 9670"/>
                <a:gd name="T13" fmla="*/ 1644 h 2787"/>
                <a:gd name="T14" fmla="*/ 8414 w 9670"/>
                <a:gd name="T15" fmla="*/ 1937 h 2787"/>
                <a:gd name="T16" fmla="*/ 7910 w 9670"/>
                <a:gd name="T17" fmla="*/ 2194 h 2787"/>
                <a:gd name="T18" fmla="*/ 7342 w 9670"/>
                <a:gd name="T19" fmla="*/ 2410 h 2787"/>
                <a:gd name="T20" fmla="*/ 6716 w 9670"/>
                <a:gd name="T21" fmla="*/ 2582 h 2787"/>
                <a:gd name="T22" fmla="*/ 6043 w 9670"/>
                <a:gd name="T23" fmla="*/ 2705 h 2787"/>
                <a:gd name="T24" fmla="*/ 5329 w 9670"/>
                <a:gd name="T25" fmla="*/ 2773 h 2787"/>
                <a:gd name="T26" fmla="*/ 4586 w 9670"/>
                <a:gd name="T27" fmla="*/ 2783 h 2787"/>
                <a:gd name="T28" fmla="*/ 3860 w 9670"/>
                <a:gd name="T29" fmla="*/ 2734 h 2787"/>
                <a:gd name="T30" fmla="*/ 3173 w 9670"/>
                <a:gd name="T31" fmla="*/ 2629 h 2787"/>
                <a:gd name="T32" fmla="*/ 2530 w 9670"/>
                <a:gd name="T33" fmla="*/ 2473 h 2787"/>
                <a:gd name="T34" fmla="*/ 1943 w 9670"/>
                <a:gd name="T35" fmla="*/ 2271 h 2787"/>
                <a:gd name="T36" fmla="*/ 1417 w 9670"/>
                <a:gd name="T37" fmla="*/ 2026 h 2787"/>
                <a:gd name="T38" fmla="*/ 961 w 9670"/>
                <a:gd name="T39" fmla="*/ 1745 h 2787"/>
                <a:gd name="T40" fmla="*/ 584 w 9670"/>
                <a:gd name="T41" fmla="*/ 1430 h 2787"/>
                <a:gd name="T42" fmla="*/ 294 w 9670"/>
                <a:gd name="T43" fmla="*/ 1086 h 2787"/>
                <a:gd name="T44" fmla="*/ 98 w 9670"/>
                <a:gd name="T45" fmla="*/ 716 h 2787"/>
                <a:gd name="T46" fmla="*/ 7 w 9670"/>
                <a:gd name="T47" fmla="*/ 328 h 2787"/>
                <a:gd name="T48" fmla="*/ 2 w 9670"/>
                <a:gd name="T49" fmla="*/ 146 h 2787"/>
                <a:gd name="T50" fmla="*/ 6 w 9670"/>
                <a:gd name="T51" fmla="*/ 73 h 2787"/>
                <a:gd name="T52" fmla="*/ 14 w 9670"/>
                <a:gd name="T53" fmla="*/ 0 h 2787"/>
                <a:gd name="T54" fmla="*/ 115 w 9670"/>
                <a:gd name="T55" fmla="*/ 369 h 2787"/>
                <a:gd name="T56" fmla="*/ 309 w 9670"/>
                <a:gd name="T57" fmla="*/ 720 h 2787"/>
                <a:gd name="T58" fmla="*/ 590 w 9670"/>
                <a:gd name="T59" fmla="*/ 1046 h 2787"/>
                <a:gd name="T60" fmla="*/ 950 w 9670"/>
                <a:gd name="T61" fmla="*/ 1347 h 2787"/>
                <a:gd name="T62" fmla="*/ 1380 w 9670"/>
                <a:gd name="T63" fmla="*/ 1619 h 2787"/>
                <a:gd name="T64" fmla="*/ 1877 w 9670"/>
                <a:gd name="T65" fmla="*/ 1856 h 2787"/>
                <a:gd name="T66" fmla="*/ 2429 w 9670"/>
                <a:gd name="T67" fmla="*/ 2055 h 2787"/>
                <a:gd name="T68" fmla="*/ 3033 w 9670"/>
                <a:gd name="T69" fmla="*/ 2212 h 2787"/>
                <a:gd name="T70" fmla="*/ 3680 w 9670"/>
                <a:gd name="T71" fmla="*/ 2323 h 2787"/>
                <a:gd name="T72" fmla="*/ 4363 w 9670"/>
                <a:gd name="T73" fmla="*/ 2386 h 2787"/>
                <a:gd name="T74" fmla="*/ 5073 w 9670"/>
                <a:gd name="T75" fmla="*/ 2395 h 2787"/>
                <a:gd name="T76" fmla="*/ 5766 w 9670"/>
                <a:gd name="T77" fmla="*/ 2350 h 2787"/>
                <a:gd name="T78" fmla="*/ 6426 w 9670"/>
                <a:gd name="T79" fmla="*/ 2253 h 2787"/>
                <a:gd name="T80" fmla="*/ 7044 w 9670"/>
                <a:gd name="T81" fmla="*/ 2112 h 2787"/>
                <a:gd name="T82" fmla="*/ 7616 w 9670"/>
                <a:gd name="T83" fmla="*/ 1925 h 2787"/>
                <a:gd name="T84" fmla="*/ 8132 w 9670"/>
                <a:gd name="T85" fmla="*/ 1701 h 2787"/>
                <a:gd name="T86" fmla="*/ 8584 w 9670"/>
                <a:gd name="T87" fmla="*/ 1442 h 2787"/>
                <a:gd name="T88" fmla="*/ 8969 w 9670"/>
                <a:gd name="T89" fmla="*/ 1150 h 2787"/>
                <a:gd name="T90" fmla="*/ 9276 w 9670"/>
                <a:gd name="T91" fmla="*/ 831 h 2787"/>
                <a:gd name="T92" fmla="*/ 9500 w 9670"/>
                <a:gd name="T93" fmla="*/ 488 h 2787"/>
                <a:gd name="T94" fmla="*/ 9634 w 9670"/>
                <a:gd name="T95" fmla="*/ 125 h 2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70" h="2787">
                  <a:moveTo>
                    <a:pt x="9656" y="0"/>
                  </a:moveTo>
                  <a:lnTo>
                    <a:pt x="9659" y="25"/>
                  </a:lnTo>
                  <a:lnTo>
                    <a:pt x="9662" y="48"/>
                  </a:lnTo>
                  <a:lnTo>
                    <a:pt x="9664" y="73"/>
                  </a:lnTo>
                  <a:lnTo>
                    <a:pt x="9666" y="96"/>
                  </a:lnTo>
                  <a:lnTo>
                    <a:pt x="9667" y="121"/>
                  </a:lnTo>
                  <a:lnTo>
                    <a:pt x="9668" y="146"/>
                  </a:lnTo>
                  <a:lnTo>
                    <a:pt x="9670" y="171"/>
                  </a:lnTo>
                  <a:lnTo>
                    <a:pt x="9670" y="194"/>
                  </a:lnTo>
                  <a:lnTo>
                    <a:pt x="9663" y="328"/>
                  </a:lnTo>
                  <a:lnTo>
                    <a:pt x="9645" y="459"/>
                  </a:lnTo>
                  <a:lnTo>
                    <a:pt x="9613" y="589"/>
                  </a:lnTo>
                  <a:lnTo>
                    <a:pt x="9572" y="716"/>
                  </a:lnTo>
                  <a:lnTo>
                    <a:pt x="9518" y="842"/>
                  </a:lnTo>
                  <a:lnTo>
                    <a:pt x="9453" y="965"/>
                  </a:lnTo>
                  <a:lnTo>
                    <a:pt x="9376" y="1086"/>
                  </a:lnTo>
                  <a:lnTo>
                    <a:pt x="9290" y="1203"/>
                  </a:lnTo>
                  <a:lnTo>
                    <a:pt x="9193" y="1318"/>
                  </a:lnTo>
                  <a:lnTo>
                    <a:pt x="9086" y="1430"/>
                  </a:lnTo>
                  <a:lnTo>
                    <a:pt x="8970" y="1538"/>
                  </a:lnTo>
                  <a:lnTo>
                    <a:pt x="8844" y="1644"/>
                  </a:lnTo>
                  <a:lnTo>
                    <a:pt x="8709" y="1745"/>
                  </a:lnTo>
                  <a:lnTo>
                    <a:pt x="8565" y="1843"/>
                  </a:lnTo>
                  <a:lnTo>
                    <a:pt x="8414" y="1937"/>
                  </a:lnTo>
                  <a:lnTo>
                    <a:pt x="8253" y="2026"/>
                  </a:lnTo>
                  <a:lnTo>
                    <a:pt x="8086" y="2113"/>
                  </a:lnTo>
                  <a:lnTo>
                    <a:pt x="7910" y="2194"/>
                  </a:lnTo>
                  <a:lnTo>
                    <a:pt x="7727" y="2271"/>
                  </a:lnTo>
                  <a:lnTo>
                    <a:pt x="7537" y="2343"/>
                  </a:lnTo>
                  <a:lnTo>
                    <a:pt x="7342" y="2410"/>
                  </a:lnTo>
                  <a:lnTo>
                    <a:pt x="7140" y="2473"/>
                  </a:lnTo>
                  <a:lnTo>
                    <a:pt x="6931" y="2531"/>
                  </a:lnTo>
                  <a:lnTo>
                    <a:pt x="6716" y="2582"/>
                  </a:lnTo>
                  <a:lnTo>
                    <a:pt x="6497" y="2629"/>
                  </a:lnTo>
                  <a:lnTo>
                    <a:pt x="6272" y="2670"/>
                  </a:lnTo>
                  <a:lnTo>
                    <a:pt x="6043" y="2705"/>
                  </a:lnTo>
                  <a:lnTo>
                    <a:pt x="5810" y="2734"/>
                  </a:lnTo>
                  <a:lnTo>
                    <a:pt x="5571" y="2756"/>
                  </a:lnTo>
                  <a:lnTo>
                    <a:pt x="5329" y="2773"/>
                  </a:lnTo>
                  <a:lnTo>
                    <a:pt x="5084" y="2783"/>
                  </a:lnTo>
                  <a:lnTo>
                    <a:pt x="4836" y="2787"/>
                  </a:lnTo>
                  <a:lnTo>
                    <a:pt x="4586" y="2783"/>
                  </a:lnTo>
                  <a:lnTo>
                    <a:pt x="4341" y="2773"/>
                  </a:lnTo>
                  <a:lnTo>
                    <a:pt x="4099" y="2756"/>
                  </a:lnTo>
                  <a:lnTo>
                    <a:pt x="3860" y="2734"/>
                  </a:lnTo>
                  <a:lnTo>
                    <a:pt x="3627" y="2705"/>
                  </a:lnTo>
                  <a:lnTo>
                    <a:pt x="3398" y="2670"/>
                  </a:lnTo>
                  <a:lnTo>
                    <a:pt x="3173" y="2629"/>
                  </a:lnTo>
                  <a:lnTo>
                    <a:pt x="2954" y="2582"/>
                  </a:lnTo>
                  <a:lnTo>
                    <a:pt x="2739" y="2531"/>
                  </a:lnTo>
                  <a:lnTo>
                    <a:pt x="2530" y="2473"/>
                  </a:lnTo>
                  <a:lnTo>
                    <a:pt x="2328" y="2410"/>
                  </a:lnTo>
                  <a:lnTo>
                    <a:pt x="2133" y="2343"/>
                  </a:lnTo>
                  <a:lnTo>
                    <a:pt x="1943" y="2271"/>
                  </a:lnTo>
                  <a:lnTo>
                    <a:pt x="1760" y="2194"/>
                  </a:lnTo>
                  <a:lnTo>
                    <a:pt x="1584" y="2113"/>
                  </a:lnTo>
                  <a:lnTo>
                    <a:pt x="1417" y="2026"/>
                  </a:lnTo>
                  <a:lnTo>
                    <a:pt x="1256" y="1937"/>
                  </a:lnTo>
                  <a:lnTo>
                    <a:pt x="1105" y="1843"/>
                  </a:lnTo>
                  <a:lnTo>
                    <a:pt x="961" y="1745"/>
                  </a:lnTo>
                  <a:lnTo>
                    <a:pt x="826" y="1644"/>
                  </a:lnTo>
                  <a:lnTo>
                    <a:pt x="700" y="1538"/>
                  </a:lnTo>
                  <a:lnTo>
                    <a:pt x="584" y="1430"/>
                  </a:lnTo>
                  <a:lnTo>
                    <a:pt x="477" y="1318"/>
                  </a:lnTo>
                  <a:lnTo>
                    <a:pt x="380" y="1203"/>
                  </a:lnTo>
                  <a:lnTo>
                    <a:pt x="294" y="1086"/>
                  </a:lnTo>
                  <a:lnTo>
                    <a:pt x="217" y="965"/>
                  </a:lnTo>
                  <a:lnTo>
                    <a:pt x="152" y="842"/>
                  </a:lnTo>
                  <a:lnTo>
                    <a:pt x="98" y="716"/>
                  </a:lnTo>
                  <a:lnTo>
                    <a:pt x="57" y="589"/>
                  </a:lnTo>
                  <a:lnTo>
                    <a:pt x="25" y="459"/>
                  </a:lnTo>
                  <a:lnTo>
                    <a:pt x="7" y="328"/>
                  </a:lnTo>
                  <a:lnTo>
                    <a:pt x="0" y="194"/>
                  </a:lnTo>
                  <a:lnTo>
                    <a:pt x="0" y="171"/>
                  </a:lnTo>
                  <a:lnTo>
                    <a:pt x="2" y="146"/>
                  </a:lnTo>
                  <a:lnTo>
                    <a:pt x="3" y="121"/>
                  </a:lnTo>
                  <a:lnTo>
                    <a:pt x="4" y="96"/>
                  </a:lnTo>
                  <a:lnTo>
                    <a:pt x="6" y="73"/>
                  </a:lnTo>
                  <a:lnTo>
                    <a:pt x="8" y="48"/>
                  </a:lnTo>
                  <a:lnTo>
                    <a:pt x="11" y="25"/>
                  </a:lnTo>
                  <a:lnTo>
                    <a:pt x="14" y="0"/>
                  </a:lnTo>
                  <a:lnTo>
                    <a:pt x="36" y="125"/>
                  </a:lnTo>
                  <a:lnTo>
                    <a:pt x="71" y="248"/>
                  </a:lnTo>
                  <a:lnTo>
                    <a:pt x="115" y="369"/>
                  </a:lnTo>
                  <a:lnTo>
                    <a:pt x="170" y="488"/>
                  </a:lnTo>
                  <a:lnTo>
                    <a:pt x="235" y="605"/>
                  </a:lnTo>
                  <a:lnTo>
                    <a:pt x="309" y="720"/>
                  </a:lnTo>
                  <a:lnTo>
                    <a:pt x="394" y="831"/>
                  </a:lnTo>
                  <a:lnTo>
                    <a:pt x="487" y="941"/>
                  </a:lnTo>
                  <a:lnTo>
                    <a:pt x="590" y="1046"/>
                  </a:lnTo>
                  <a:lnTo>
                    <a:pt x="701" y="1150"/>
                  </a:lnTo>
                  <a:lnTo>
                    <a:pt x="821" y="1251"/>
                  </a:lnTo>
                  <a:lnTo>
                    <a:pt x="950" y="1347"/>
                  </a:lnTo>
                  <a:lnTo>
                    <a:pt x="1086" y="1442"/>
                  </a:lnTo>
                  <a:lnTo>
                    <a:pt x="1229" y="1531"/>
                  </a:lnTo>
                  <a:lnTo>
                    <a:pt x="1380" y="1619"/>
                  </a:lnTo>
                  <a:lnTo>
                    <a:pt x="1538" y="1701"/>
                  </a:lnTo>
                  <a:lnTo>
                    <a:pt x="1704" y="1781"/>
                  </a:lnTo>
                  <a:lnTo>
                    <a:pt x="1877" y="1856"/>
                  </a:lnTo>
                  <a:lnTo>
                    <a:pt x="2054" y="1925"/>
                  </a:lnTo>
                  <a:lnTo>
                    <a:pt x="2239" y="1993"/>
                  </a:lnTo>
                  <a:lnTo>
                    <a:pt x="2429" y="2055"/>
                  </a:lnTo>
                  <a:lnTo>
                    <a:pt x="2626" y="2112"/>
                  </a:lnTo>
                  <a:lnTo>
                    <a:pt x="2827" y="2163"/>
                  </a:lnTo>
                  <a:lnTo>
                    <a:pt x="3033" y="2212"/>
                  </a:lnTo>
                  <a:lnTo>
                    <a:pt x="3244" y="2253"/>
                  </a:lnTo>
                  <a:lnTo>
                    <a:pt x="3461" y="2291"/>
                  </a:lnTo>
                  <a:lnTo>
                    <a:pt x="3680" y="2323"/>
                  </a:lnTo>
                  <a:lnTo>
                    <a:pt x="3904" y="2350"/>
                  </a:lnTo>
                  <a:lnTo>
                    <a:pt x="4132" y="2370"/>
                  </a:lnTo>
                  <a:lnTo>
                    <a:pt x="4363" y="2386"/>
                  </a:lnTo>
                  <a:lnTo>
                    <a:pt x="4597" y="2395"/>
                  </a:lnTo>
                  <a:lnTo>
                    <a:pt x="4836" y="2397"/>
                  </a:lnTo>
                  <a:lnTo>
                    <a:pt x="5073" y="2395"/>
                  </a:lnTo>
                  <a:lnTo>
                    <a:pt x="5307" y="2386"/>
                  </a:lnTo>
                  <a:lnTo>
                    <a:pt x="5538" y="2370"/>
                  </a:lnTo>
                  <a:lnTo>
                    <a:pt x="5766" y="2350"/>
                  </a:lnTo>
                  <a:lnTo>
                    <a:pt x="5990" y="2323"/>
                  </a:lnTo>
                  <a:lnTo>
                    <a:pt x="6209" y="2291"/>
                  </a:lnTo>
                  <a:lnTo>
                    <a:pt x="6426" y="2253"/>
                  </a:lnTo>
                  <a:lnTo>
                    <a:pt x="6637" y="2212"/>
                  </a:lnTo>
                  <a:lnTo>
                    <a:pt x="6843" y="2163"/>
                  </a:lnTo>
                  <a:lnTo>
                    <a:pt x="7044" y="2112"/>
                  </a:lnTo>
                  <a:lnTo>
                    <a:pt x="7241" y="2055"/>
                  </a:lnTo>
                  <a:lnTo>
                    <a:pt x="7431" y="1993"/>
                  </a:lnTo>
                  <a:lnTo>
                    <a:pt x="7616" y="1925"/>
                  </a:lnTo>
                  <a:lnTo>
                    <a:pt x="7793" y="1856"/>
                  </a:lnTo>
                  <a:lnTo>
                    <a:pt x="7966" y="1781"/>
                  </a:lnTo>
                  <a:lnTo>
                    <a:pt x="8132" y="1701"/>
                  </a:lnTo>
                  <a:lnTo>
                    <a:pt x="8290" y="1619"/>
                  </a:lnTo>
                  <a:lnTo>
                    <a:pt x="8441" y="1531"/>
                  </a:lnTo>
                  <a:lnTo>
                    <a:pt x="8584" y="1442"/>
                  </a:lnTo>
                  <a:lnTo>
                    <a:pt x="8720" y="1347"/>
                  </a:lnTo>
                  <a:lnTo>
                    <a:pt x="8849" y="1251"/>
                  </a:lnTo>
                  <a:lnTo>
                    <a:pt x="8969" y="1150"/>
                  </a:lnTo>
                  <a:lnTo>
                    <a:pt x="9080" y="1046"/>
                  </a:lnTo>
                  <a:lnTo>
                    <a:pt x="9183" y="941"/>
                  </a:lnTo>
                  <a:lnTo>
                    <a:pt x="9276" y="831"/>
                  </a:lnTo>
                  <a:lnTo>
                    <a:pt x="9361" y="720"/>
                  </a:lnTo>
                  <a:lnTo>
                    <a:pt x="9435" y="605"/>
                  </a:lnTo>
                  <a:lnTo>
                    <a:pt x="9500" y="488"/>
                  </a:lnTo>
                  <a:lnTo>
                    <a:pt x="9555" y="369"/>
                  </a:lnTo>
                  <a:lnTo>
                    <a:pt x="9599" y="248"/>
                  </a:lnTo>
                  <a:lnTo>
                    <a:pt x="9634" y="125"/>
                  </a:lnTo>
                  <a:lnTo>
                    <a:pt x="9656" y="0"/>
                  </a:lnTo>
                  <a:close/>
                </a:path>
              </a:pathLst>
            </a:custGeom>
            <a:gradFill>
              <a:gsLst>
                <a:gs pos="0">
                  <a:srgbClr val="39A91B"/>
                </a:gs>
                <a:gs pos="55000">
                  <a:srgbClr val="5FB237"/>
                </a:gs>
                <a:gs pos="100000">
                  <a:srgbClr val="3FBB54"/>
                </a:gs>
              </a:gsLst>
              <a:lin ang="5400000" scaled="1"/>
            </a:gradFill>
            <a:ln w="7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5" name="任意多边形 110"/>
          <p:cNvSpPr/>
          <p:nvPr/>
        </p:nvSpPr>
        <p:spPr>
          <a:xfrm flipH="1" flipV="1">
            <a:off x="7262371" y="1720374"/>
            <a:ext cx="913312" cy="524333"/>
          </a:xfrm>
          <a:custGeom>
            <a:avLst/>
            <a:gdLst>
              <a:gd name="connsiteX0" fmla="*/ 0 w 1538514"/>
              <a:gd name="connsiteY0" fmla="*/ 0 h 464457"/>
              <a:gd name="connsiteX1" fmla="*/ 580571 w 1538514"/>
              <a:gd name="connsiteY1" fmla="*/ 464457 h 464457"/>
              <a:gd name="connsiteX2" fmla="*/ 1538514 w 1538514"/>
              <a:gd name="connsiteY2" fmla="*/ 464457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8514" h="464457">
                <a:moveTo>
                  <a:pt x="0" y="0"/>
                </a:moveTo>
                <a:lnTo>
                  <a:pt x="580571" y="464457"/>
                </a:lnTo>
                <a:lnTo>
                  <a:pt x="1538514" y="464457"/>
                </a:lnTo>
              </a:path>
            </a:pathLst>
          </a:custGeom>
          <a:noFill/>
          <a:ln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111"/>
          <p:cNvSpPr/>
          <p:nvPr/>
        </p:nvSpPr>
        <p:spPr>
          <a:xfrm flipH="1">
            <a:off x="7262371" y="3466523"/>
            <a:ext cx="913312" cy="524333"/>
          </a:xfrm>
          <a:custGeom>
            <a:avLst/>
            <a:gdLst>
              <a:gd name="connsiteX0" fmla="*/ 0 w 1538514"/>
              <a:gd name="connsiteY0" fmla="*/ 0 h 464457"/>
              <a:gd name="connsiteX1" fmla="*/ 580571 w 1538514"/>
              <a:gd name="connsiteY1" fmla="*/ 464457 h 464457"/>
              <a:gd name="connsiteX2" fmla="*/ 1538514 w 1538514"/>
              <a:gd name="connsiteY2" fmla="*/ 464457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8514" h="464457">
                <a:moveTo>
                  <a:pt x="0" y="0"/>
                </a:moveTo>
                <a:lnTo>
                  <a:pt x="580571" y="464457"/>
                </a:lnTo>
                <a:lnTo>
                  <a:pt x="1538514" y="464457"/>
                </a:lnTo>
              </a:path>
            </a:pathLst>
          </a:custGeom>
          <a:noFill/>
          <a:ln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24"/>
          <p:cNvSpPr>
            <a:spLocks noChangeArrowheads="1"/>
          </p:cNvSpPr>
          <p:nvPr/>
        </p:nvSpPr>
        <p:spPr bwMode="auto">
          <a:xfrm>
            <a:off x="766607" y="3889407"/>
            <a:ext cx="6359239" cy="82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2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PDCA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循环，不断确立新的目标，不断提高现场综合管理水平，让企业成长为参天大树。</a:t>
            </a:r>
          </a:p>
        </p:txBody>
      </p:sp>
    </p:spTree>
    <p:extLst>
      <p:ext uri="{BB962C8B-B14F-4D97-AF65-F5344CB8AC3E}">
        <p14:creationId xmlns:p14="http://schemas.microsoft.com/office/powerpoint/2010/main" val="12045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 19"/>
          <p:cNvGrpSpPr/>
          <p:nvPr/>
        </p:nvGrpSpPr>
        <p:grpSpPr>
          <a:xfrm>
            <a:off x="2279650" y="1952626"/>
            <a:ext cx="2102547" cy="1863474"/>
            <a:chOff x="7308546" y="2240375"/>
            <a:chExt cx="1721926" cy="1526132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 rot="10800000">
              <a:off x="7308546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0800000">
              <a:off x="7411163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4641" y="2616200"/>
              <a:ext cx="805990" cy="805990"/>
            </a:xfrm>
            <a:prstGeom prst="rect">
              <a:avLst/>
            </a:prstGeom>
          </p:spPr>
        </p:pic>
      </p:grpSp>
      <p:sp>
        <p:nvSpPr>
          <p:cNvPr id="9" name="六边形 8"/>
          <p:cNvSpPr/>
          <p:nvPr/>
        </p:nvSpPr>
        <p:spPr>
          <a:xfrm>
            <a:off x="4820697" y="2344103"/>
            <a:ext cx="4992273" cy="1107310"/>
          </a:xfrm>
          <a:prstGeom prst="hexagon">
            <a:avLst/>
          </a:prstGeom>
          <a:solidFill>
            <a:schemeClr val="accent5"/>
          </a:solidFill>
          <a:ln w="63500">
            <a:solidFill>
              <a:schemeClr val="bg1"/>
            </a:solidFill>
          </a:ln>
          <a:effectLst>
            <a:outerShdw blurRad="127000" sx="102000" sy="102000" algn="ctr" rotWithShape="0">
              <a:prstClr val="black">
                <a:alpha val="1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0785" y="2534217"/>
            <a:ext cx="4292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04.</a:t>
            </a:r>
            <a:r>
              <a:rPr lang="zh-CN" altLang="en-US" sz="4400" spc="300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zh-CN" altLang="en-US" sz="4400" b="1" spc="3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常见问题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0" y="6629525"/>
            <a:ext cx="12994139" cy="294473"/>
            <a:chOff x="0" y="6629525"/>
            <a:chExt cx="12994139" cy="294473"/>
          </a:xfrm>
        </p:grpSpPr>
        <p:sp>
          <p:nvSpPr>
            <p:cNvPr id="12" name="圆角矩形 11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230626" y="6629525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136" y="3597934"/>
            <a:ext cx="3155131" cy="2408907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18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5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4276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常见问题</a:t>
            </a:r>
          </a:p>
        </p:txBody>
      </p:sp>
      <p:sp>
        <p:nvSpPr>
          <p:cNvPr id="5" name="TextBox 48"/>
          <p:cNvSpPr txBox="1"/>
          <p:nvPr/>
        </p:nvSpPr>
        <p:spPr>
          <a:xfrm>
            <a:off x="5630804" y="28110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BankGothic Lt BT" pitchFamily="34" charset="0"/>
                <a:ea typeface="GungsuhChe" pitchFamily="49" charset="-127"/>
                <a:cs typeface="Arial Unicode MS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0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5126748" y="2980700"/>
            <a:ext cx="525099" cy="188243"/>
          </a:xfrm>
          <a:custGeom>
            <a:avLst/>
            <a:gdLst>
              <a:gd name="T0" fmla="*/ 1694 w 1694"/>
              <a:gd name="T1" fmla="*/ 145 h 607"/>
              <a:gd name="T2" fmla="*/ 1688 w 1694"/>
              <a:gd name="T3" fmla="*/ 203 h 607"/>
              <a:gd name="T4" fmla="*/ 1684 w 1694"/>
              <a:gd name="T5" fmla="*/ 260 h 607"/>
              <a:gd name="T6" fmla="*/ 1681 w 1694"/>
              <a:gd name="T7" fmla="*/ 318 h 607"/>
              <a:gd name="T8" fmla="*/ 1678 w 1694"/>
              <a:gd name="T9" fmla="*/ 375 h 607"/>
              <a:gd name="T10" fmla="*/ 1676 w 1694"/>
              <a:gd name="T11" fmla="*/ 433 h 607"/>
              <a:gd name="T12" fmla="*/ 1675 w 1694"/>
              <a:gd name="T13" fmla="*/ 490 h 607"/>
              <a:gd name="T14" fmla="*/ 1674 w 1694"/>
              <a:gd name="T15" fmla="*/ 549 h 607"/>
              <a:gd name="T16" fmla="*/ 1673 w 1694"/>
              <a:gd name="T17" fmla="*/ 607 h 607"/>
              <a:gd name="T18" fmla="*/ 0 w 1694"/>
              <a:gd name="T19" fmla="*/ 607 h 607"/>
              <a:gd name="T20" fmla="*/ 1 w 1694"/>
              <a:gd name="T21" fmla="*/ 530 h 607"/>
              <a:gd name="T22" fmla="*/ 2 w 1694"/>
              <a:gd name="T23" fmla="*/ 454 h 607"/>
              <a:gd name="T24" fmla="*/ 4 w 1694"/>
              <a:gd name="T25" fmla="*/ 377 h 607"/>
              <a:gd name="T26" fmla="*/ 8 w 1694"/>
              <a:gd name="T27" fmla="*/ 302 h 607"/>
              <a:gd name="T28" fmla="*/ 11 w 1694"/>
              <a:gd name="T29" fmla="*/ 226 h 607"/>
              <a:gd name="T30" fmla="*/ 16 w 1694"/>
              <a:gd name="T31" fmla="*/ 151 h 607"/>
              <a:gd name="T32" fmla="*/ 21 w 1694"/>
              <a:gd name="T33" fmla="*/ 75 h 607"/>
              <a:gd name="T34" fmla="*/ 27 w 1694"/>
              <a:gd name="T35" fmla="*/ 0 h 607"/>
              <a:gd name="T36" fmla="*/ 1694 w 1694"/>
              <a:gd name="T37" fmla="*/ 145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94" h="607">
                <a:moveTo>
                  <a:pt x="1694" y="145"/>
                </a:moveTo>
                <a:lnTo>
                  <a:pt x="1688" y="203"/>
                </a:lnTo>
                <a:lnTo>
                  <a:pt x="1684" y="260"/>
                </a:lnTo>
                <a:lnTo>
                  <a:pt x="1681" y="318"/>
                </a:lnTo>
                <a:lnTo>
                  <a:pt x="1678" y="375"/>
                </a:lnTo>
                <a:lnTo>
                  <a:pt x="1676" y="433"/>
                </a:lnTo>
                <a:lnTo>
                  <a:pt x="1675" y="490"/>
                </a:lnTo>
                <a:lnTo>
                  <a:pt x="1674" y="549"/>
                </a:lnTo>
                <a:lnTo>
                  <a:pt x="1673" y="607"/>
                </a:lnTo>
                <a:lnTo>
                  <a:pt x="0" y="607"/>
                </a:lnTo>
                <a:lnTo>
                  <a:pt x="1" y="530"/>
                </a:lnTo>
                <a:lnTo>
                  <a:pt x="2" y="454"/>
                </a:lnTo>
                <a:lnTo>
                  <a:pt x="4" y="377"/>
                </a:lnTo>
                <a:lnTo>
                  <a:pt x="8" y="302"/>
                </a:lnTo>
                <a:lnTo>
                  <a:pt x="11" y="226"/>
                </a:lnTo>
                <a:lnTo>
                  <a:pt x="16" y="151"/>
                </a:lnTo>
                <a:lnTo>
                  <a:pt x="21" y="75"/>
                </a:lnTo>
                <a:lnTo>
                  <a:pt x="27" y="0"/>
                </a:lnTo>
                <a:lnTo>
                  <a:pt x="1694" y="1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5135417" y="1010342"/>
            <a:ext cx="2149932" cy="2014942"/>
          </a:xfrm>
          <a:custGeom>
            <a:avLst/>
            <a:gdLst>
              <a:gd name="T0" fmla="*/ 6684 w 6942"/>
              <a:gd name="T1" fmla="*/ 1678 h 6506"/>
              <a:gd name="T2" fmla="*/ 6178 w 6942"/>
              <a:gd name="T3" fmla="*/ 1727 h 6506"/>
              <a:gd name="T4" fmla="*/ 5687 w 6942"/>
              <a:gd name="T5" fmla="*/ 1823 h 6506"/>
              <a:gd name="T6" fmla="*/ 5212 w 6942"/>
              <a:gd name="T7" fmla="*/ 1962 h 6506"/>
              <a:gd name="T8" fmla="*/ 4758 w 6942"/>
              <a:gd name="T9" fmla="*/ 2142 h 6506"/>
              <a:gd name="T10" fmla="*/ 4326 w 6942"/>
              <a:gd name="T11" fmla="*/ 2363 h 6506"/>
              <a:gd name="T12" fmla="*/ 3917 w 6942"/>
              <a:gd name="T13" fmla="*/ 2621 h 6506"/>
              <a:gd name="T14" fmla="*/ 3534 w 6942"/>
              <a:gd name="T15" fmla="*/ 2915 h 6506"/>
              <a:gd name="T16" fmla="*/ 3181 w 6942"/>
              <a:gd name="T17" fmla="*/ 3241 h 6506"/>
              <a:gd name="T18" fmla="*/ 2858 w 6942"/>
              <a:gd name="T19" fmla="*/ 3597 h 6506"/>
              <a:gd name="T20" fmla="*/ 2568 w 6942"/>
              <a:gd name="T21" fmla="*/ 3982 h 6506"/>
              <a:gd name="T22" fmla="*/ 2314 w 6942"/>
              <a:gd name="T23" fmla="*/ 4394 h 6506"/>
              <a:gd name="T24" fmla="*/ 2096 w 6942"/>
              <a:gd name="T25" fmla="*/ 4829 h 6506"/>
              <a:gd name="T26" fmla="*/ 1920 w 6942"/>
              <a:gd name="T27" fmla="*/ 5284 h 6506"/>
              <a:gd name="T28" fmla="*/ 1785 w 6942"/>
              <a:gd name="T29" fmla="*/ 5761 h 6506"/>
              <a:gd name="T30" fmla="*/ 1694 w 6942"/>
              <a:gd name="T31" fmla="*/ 6253 h 6506"/>
              <a:gd name="T32" fmla="*/ 1667 w 6942"/>
              <a:gd name="T33" fmla="*/ 6506 h 6506"/>
              <a:gd name="T34" fmla="*/ 0 w 6942"/>
              <a:gd name="T35" fmla="*/ 6360 h 6506"/>
              <a:gd name="T36" fmla="*/ 89 w 6942"/>
              <a:gd name="T37" fmla="*/ 5702 h 6506"/>
              <a:gd name="T38" fmla="*/ 238 w 6942"/>
              <a:gd name="T39" fmla="*/ 5064 h 6506"/>
              <a:gd name="T40" fmla="*/ 444 w 6942"/>
              <a:gd name="T41" fmla="*/ 4449 h 6506"/>
              <a:gd name="T42" fmla="*/ 703 w 6942"/>
              <a:gd name="T43" fmla="*/ 3863 h 6506"/>
              <a:gd name="T44" fmla="*/ 1013 w 6942"/>
              <a:gd name="T45" fmla="*/ 3306 h 6506"/>
              <a:gd name="T46" fmla="*/ 1372 w 6942"/>
              <a:gd name="T47" fmla="*/ 2782 h 6506"/>
              <a:gd name="T48" fmla="*/ 1775 w 6942"/>
              <a:gd name="T49" fmla="*/ 2293 h 6506"/>
              <a:gd name="T50" fmla="*/ 2221 w 6942"/>
              <a:gd name="T51" fmla="*/ 1843 h 6506"/>
              <a:gd name="T52" fmla="*/ 2706 w 6942"/>
              <a:gd name="T53" fmla="*/ 1436 h 6506"/>
              <a:gd name="T54" fmla="*/ 3226 w 6942"/>
              <a:gd name="T55" fmla="*/ 1073 h 6506"/>
              <a:gd name="T56" fmla="*/ 3780 w 6942"/>
              <a:gd name="T57" fmla="*/ 757 h 6506"/>
              <a:gd name="T58" fmla="*/ 4364 w 6942"/>
              <a:gd name="T59" fmla="*/ 493 h 6506"/>
              <a:gd name="T60" fmla="*/ 4975 w 6942"/>
              <a:gd name="T61" fmla="*/ 282 h 6506"/>
              <a:gd name="T62" fmla="*/ 5610 w 6942"/>
              <a:gd name="T63" fmla="*/ 127 h 6506"/>
              <a:gd name="T64" fmla="*/ 6267 w 6942"/>
              <a:gd name="T65" fmla="*/ 32 h 6506"/>
              <a:gd name="T66" fmla="*/ 6942 w 6942"/>
              <a:gd name="T67" fmla="*/ 0 h 6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942" h="6506">
                <a:moveTo>
                  <a:pt x="6942" y="1672"/>
                </a:moveTo>
                <a:lnTo>
                  <a:pt x="6684" y="1678"/>
                </a:lnTo>
                <a:lnTo>
                  <a:pt x="6429" y="1697"/>
                </a:lnTo>
                <a:lnTo>
                  <a:pt x="6178" y="1727"/>
                </a:lnTo>
                <a:lnTo>
                  <a:pt x="5930" y="1769"/>
                </a:lnTo>
                <a:lnTo>
                  <a:pt x="5687" y="1823"/>
                </a:lnTo>
                <a:lnTo>
                  <a:pt x="5447" y="1886"/>
                </a:lnTo>
                <a:lnTo>
                  <a:pt x="5212" y="1962"/>
                </a:lnTo>
                <a:lnTo>
                  <a:pt x="4983" y="2047"/>
                </a:lnTo>
                <a:lnTo>
                  <a:pt x="4758" y="2142"/>
                </a:lnTo>
                <a:lnTo>
                  <a:pt x="4539" y="2248"/>
                </a:lnTo>
                <a:lnTo>
                  <a:pt x="4326" y="2363"/>
                </a:lnTo>
                <a:lnTo>
                  <a:pt x="4118" y="2487"/>
                </a:lnTo>
                <a:lnTo>
                  <a:pt x="3917" y="2621"/>
                </a:lnTo>
                <a:lnTo>
                  <a:pt x="3723" y="2763"/>
                </a:lnTo>
                <a:lnTo>
                  <a:pt x="3534" y="2915"/>
                </a:lnTo>
                <a:lnTo>
                  <a:pt x="3354" y="3074"/>
                </a:lnTo>
                <a:lnTo>
                  <a:pt x="3181" y="3241"/>
                </a:lnTo>
                <a:lnTo>
                  <a:pt x="3015" y="3416"/>
                </a:lnTo>
                <a:lnTo>
                  <a:pt x="2858" y="3597"/>
                </a:lnTo>
                <a:lnTo>
                  <a:pt x="2709" y="3787"/>
                </a:lnTo>
                <a:lnTo>
                  <a:pt x="2568" y="3982"/>
                </a:lnTo>
                <a:lnTo>
                  <a:pt x="2436" y="4185"/>
                </a:lnTo>
                <a:lnTo>
                  <a:pt x="2314" y="4394"/>
                </a:lnTo>
                <a:lnTo>
                  <a:pt x="2201" y="4608"/>
                </a:lnTo>
                <a:lnTo>
                  <a:pt x="2096" y="4829"/>
                </a:lnTo>
                <a:lnTo>
                  <a:pt x="2003" y="5055"/>
                </a:lnTo>
                <a:lnTo>
                  <a:pt x="1920" y="5284"/>
                </a:lnTo>
                <a:lnTo>
                  <a:pt x="1846" y="5521"/>
                </a:lnTo>
                <a:lnTo>
                  <a:pt x="1785" y="5761"/>
                </a:lnTo>
                <a:lnTo>
                  <a:pt x="1734" y="6005"/>
                </a:lnTo>
                <a:lnTo>
                  <a:pt x="1694" y="6253"/>
                </a:lnTo>
                <a:lnTo>
                  <a:pt x="1667" y="6505"/>
                </a:lnTo>
                <a:lnTo>
                  <a:pt x="1667" y="6506"/>
                </a:lnTo>
                <a:lnTo>
                  <a:pt x="0" y="6361"/>
                </a:lnTo>
                <a:lnTo>
                  <a:pt x="0" y="6360"/>
                </a:lnTo>
                <a:lnTo>
                  <a:pt x="37" y="6028"/>
                </a:lnTo>
                <a:lnTo>
                  <a:pt x="89" y="5702"/>
                </a:lnTo>
                <a:lnTo>
                  <a:pt x="156" y="5380"/>
                </a:lnTo>
                <a:lnTo>
                  <a:pt x="238" y="5064"/>
                </a:lnTo>
                <a:lnTo>
                  <a:pt x="334" y="4753"/>
                </a:lnTo>
                <a:lnTo>
                  <a:pt x="444" y="4449"/>
                </a:lnTo>
                <a:lnTo>
                  <a:pt x="567" y="4152"/>
                </a:lnTo>
                <a:lnTo>
                  <a:pt x="703" y="3863"/>
                </a:lnTo>
                <a:lnTo>
                  <a:pt x="852" y="3581"/>
                </a:lnTo>
                <a:lnTo>
                  <a:pt x="1013" y="3306"/>
                </a:lnTo>
                <a:lnTo>
                  <a:pt x="1187" y="3039"/>
                </a:lnTo>
                <a:lnTo>
                  <a:pt x="1372" y="2782"/>
                </a:lnTo>
                <a:lnTo>
                  <a:pt x="1568" y="2533"/>
                </a:lnTo>
                <a:lnTo>
                  <a:pt x="1775" y="2293"/>
                </a:lnTo>
                <a:lnTo>
                  <a:pt x="1993" y="2064"/>
                </a:lnTo>
                <a:lnTo>
                  <a:pt x="2221" y="1843"/>
                </a:lnTo>
                <a:lnTo>
                  <a:pt x="2458" y="1634"/>
                </a:lnTo>
                <a:lnTo>
                  <a:pt x="2706" y="1436"/>
                </a:lnTo>
                <a:lnTo>
                  <a:pt x="2962" y="1249"/>
                </a:lnTo>
                <a:lnTo>
                  <a:pt x="3226" y="1073"/>
                </a:lnTo>
                <a:lnTo>
                  <a:pt x="3499" y="909"/>
                </a:lnTo>
                <a:lnTo>
                  <a:pt x="3780" y="757"/>
                </a:lnTo>
                <a:lnTo>
                  <a:pt x="4069" y="618"/>
                </a:lnTo>
                <a:lnTo>
                  <a:pt x="4364" y="493"/>
                </a:lnTo>
                <a:lnTo>
                  <a:pt x="4666" y="380"/>
                </a:lnTo>
                <a:lnTo>
                  <a:pt x="4975" y="282"/>
                </a:lnTo>
                <a:lnTo>
                  <a:pt x="5289" y="197"/>
                </a:lnTo>
                <a:lnTo>
                  <a:pt x="5610" y="127"/>
                </a:lnTo>
                <a:lnTo>
                  <a:pt x="5936" y="72"/>
                </a:lnTo>
                <a:lnTo>
                  <a:pt x="6267" y="32"/>
                </a:lnTo>
                <a:lnTo>
                  <a:pt x="6602" y="8"/>
                </a:lnTo>
                <a:lnTo>
                  <a:pt x="6942" y="0"/>
                </a:lnTo>
                <a:lnTo>
                  <a:pt x="6942" y="167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7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8918851" y="2980700"/>
            <a:ext cx="523860" cy="188243"/>
          </a:xfrm>
          <a:custGeom>
            <a:avLst/>
            <a:gdLst>
              <a:gd name="T0" fmla="*/ 1667 w 1693"/>
              <a:gd name="T1" fmla="*/ 0 h 607"/>
              <a:gd name="T2" fmla="*/ 1667 w 1693"/>
              <a:gd name="T3" fmla="*/ 0 h 607"/>
              <a:gd name="T4" fmla="*/ 1672 w 1693"/>
              <a:gd name="T5" fmla="*/ 75 h 607"/>
              <a:gd name="T6" fmla="*/ 1678 w 1693"/>
              <a:gd name="T7" fmla="*/ 151 h 607"/>
              <a:gd name="T8" fmla="*/ 1682 w 1693"/>
              <a:gd name="T9" fmla="*/ 226 h 607"/>
              <a:gd name="T10" fmla="*/ 1685 w 1693"/>
              <a:gd name="T11" fmla="*/ 302 h 607"/>
              <a:gd name="T12" fmla="*/ 1689 w 1693"/>
              <a:gd name="T13" fmla="*/ 377 h 607"/>
              <a:gd name="T14" fmla="*/ 1691 w 1693"/>
              <a:gd name="T15" fmla="*/ 454 h 607"/>
              <a:gd name="T16" fmla="*/ 1692 w 1693"/>
              <a:gd name="T17" fmla="*/ 530 h 607"/>
              <a:gd name="T18" fmla="*/ 1693 w 1693"/>
              <a:gd name="T19" fmla="*/ 607 h 607"/>
              <a:gd name="T20" fmla="*/ 20 w 1693"/>
              <a:gd name="T21" fmla="*/ 607 h 607"/>
              <a:gd name="T22" fmla="*/ 19 w 1693"/>
              <a:gd name="T23" fmla="*/ 549 h 607"/>
              <a:gd name="T24" fmla="*/ 18 w 1693"/>
              <a:gd name="T25" fmla="*/ 490 h 607"/>
              <a:gd name="T26" fmla="*/ 17 w 1693"/>
              <a:gd name="T27" fmla="*/ 433 h 607"/>
              <a:gd name="T28" fmla="*/ 15 w 1693"/>
              <a:gd name="T29" fmla="*/ 375 h 607"/>
              <a:gd name="T30" fmla="*/ 12 w 1693"/>
              <a:gd name="T31" fmla="*/ 318 h 607"/>
              <a:gd name="T32" fmla="*/ 9 w 1693"/>
              <a:gd name="T33" fmla="*/ 260 h 607"/>
              <a:gd name="T34" fmla="*/ 5 w 1693"/>
              <a:gd name="T35" fmla="*/ 203 h 607"/>
              <a:gd name="T36" fmla="*/ 0 w 1693"/>
              <a:gd name="T37" fmla="*/ 145 h 607"/>
              <a:gd name="T38" fmla="*/ 0 w 1693"/>
              <a:gd name="T39" fmla="*/ 145 h 607"/>
              <a:gd name="T40" fmla="*/ 1667 w 1693"/>
              <a:gd name="T41" fmla="*/ 0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93" h="607">
                <a:moveTo>
                  <a:pt x="1667" y="0"/>
                </a:moveTo>
                <a:lnTo>
                  <a:pt x="1667" y="0"/>
                </a:lnTo>
                <a:lnTo>
                  <a:pt x="1672" y="75"/>
                </a:lnTo>
                <a:lnTo>
                  <a:pt x="1678" y="151"/>
                </a:lnTo>
                <a:lnTo>
                  <a:pt x="1682" y="226"/>
                </a:lnTo>
                <a:lnTo>
                  <a:pt x="1685" y="302"/>
                </a:lnTo>
                <a:lnTo>
                  <a:pt x="1689" y="377"/>
                </a:lnTo>
                <a:lnTo>
                  <a:pt x="1691" y="454"/>
                </a:lnTo>
                <a:lnTo>
                  <a:pt x="1692" y="530"/>
                </a:lnTo>
                <a:lnTo>
                  <a:pt x="1693" y="607"/>
                </a:lnTo>
                <a:lnTo>
                  <a:pt x="20" y="607"/>
                </a:lnTo>
                <a:lnTo>
                  <a:pt x="19" y="549"/>
                </a:lnTo>
                <a:lnTo>
                  <a:pt x="18" y="490"/>
                </a:lnTo>
                <a:lnTo>
                  <a:pt x="17" y="433"/>
                </a:lnTo>
                <a:lnTo>
                  <a:pt x="15" y="375"/>
                </a:lnTo>
                <a:lnTo>
                  <a:pt x="12" y="318"/>
                </a:lnTo>
                <a:lnTo>
                  <a:pt x="9" y="260"/>
                </a:lnTo>
                <a:lnTo>
                  <a:pt x="5" y="203"/>
                </a:lnTo>
                <a:lnTo>
                  <a:pt x="0" y="145"/>
                </a:lnTo>
                <a:lnTo>
                  <a:pt x="0" y="145"/>
                </a:lnTo>
                <a:lnTo>
                  <a:pt x="1667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8444528" y="1643184"/>
            <a:ext cx="989513" cy="1382099"/>
          </a:xfrm>
          <a:custGeom>
            <a:avLst/>
            <a:gdLst>
              <a:gd name="T0" fmla="*/ 1184 w 3199"/>
              <a:gd name="T1" fmla="*/ 1 h 4465"/>
              <a:gd name="T2" fmla="*/ 1390 w 3199"/>
              <a:gd name="T3" fmla="*/ 217 h 4465"/>
              <a:gd name="T4" fmla="*/ 1588 w 3199"/>
              <a:gd name="T5" fmla="*/ 441 h 4465"/>
              <a:gd name="T6" fmla="*/ 1776 w 3199"/>
              <a:gd name="T7" fmla="*/ 674 h 4465"/>
              <a:gd name="T8" fmla="*/ 1954 w 3199"/>
              <a:gd name="T9" fmla="*/ 915 h 4465"/>
              <a:gd name="T10" fmla="*/ 2121 w 3199"/>
              <a:gd name="T11" fmla="*/ 1163 h 4465"/>
              <a:gd name="T12" fmla="*/ 2278 w 3199"/>
              <a:gd name="T13" fmla="*/ 1419 h 4465"/>
              <a:gd name="T14" fmla="*/ 2424 w 3199"/>
              <a:gd name="T15" fmla="*/ 1683 h 4465"/>
              <a:gd name="T16" fmla="*/ 2559 w 3199"/>
              <a:gd name="T17" fmla="*/ 1953 h 4465"/>
              <a:gd name="T18" fmla="*/ 2682 w 3199"/>
              <a:gd name="T19" fmla="*/ 2230 h 4465"/>
              <a:gd name="T20" fmla="*/ 2794 w 3199"/>
              <a:gd name="T21" fmla="*/ 2512 h 4465"/>
              <a:gd name="T22" fmla="*/ 2893 w 3199"/>
              <a:gd name="T23" fmla="*/ 2800 h 4465"/>
              <a:gd name="T24" fmla="*/ 2980 w 3199"/>
              <a:gd name="T25" fmla="*/ 3094 h 4465"/>
              <a:gd name="T26" fmla="*/ 3055 w 3199"/>
              <a:gd name="T27" fmla="*/ 3394 h 4465"/>
              <a:gd name="T28" fmla="*/ 3116 w 3199"/>
              <a:gd name="T29" fmla="*/ 3698 h 4465"/>
              <a:gd name="T30" fmla="*/ 3164 w 3199"/>
              <a:gd name="T31" fmla="*/ 4007 h 4465"/>
              <a:gd name="T32" fmla="*/ 3199 w 3199"/>
              <a:gd name="T33" fmla="*/ 4320 h 4465"/>
              <a:gd name="T34" fmla="*/ 1520 w 3199"/>
              <a:gd name="T35" fmla="*/ 4346 h 4465"/>
              <a:gd name="T36" fmla="*/ 1490 w 3199"/>
              <a:gd name="T37" fmla="*/ 4110 h 4465"/>
              <a:gd name="T38" fmla="*/ 1448 w 3199"/>
              <a:gd name="T39" fmla="*/ 3877 h 4465"/>
              <a:gd name="T40" fmla="*/ 1397 w 3199"/>
              <a:gd name="T41" fmla="*/ 3648 h 4465"/>
              <a:gd name="T42" fmla="*/ 1335 w 3199"/>
              <a:gd name="T43" fmla="*/ 3422 h 4465"/>
              <a:gd name="T44" fmla="*/ 1264 w 3199"/>
              <a:gd name="T45" fmla="*/ 3201 h 4465"/>
              <a:gd name="T46" fmla="*/ 1183 w 3199"/>
              <a:gd name="T47" fmla="*/ 2984 h 4465"/>
              <a:gd name="T48" fmla="*/ 1094 w 3199"/>
              <a:gd name="T49" fmla="*/ 2771 h 4465"/>
              <a:gd name="T50" fmla="*/ 996 w 3199"/>
              <a:gd name="T51" fmla="*/ 2564 h 4465"/>
              <a:gd name="T52" fmla="*/ 890 w 3199"/>
              <a:gd name="T53" fmla="*/ 2361 h 4465"/>
              <a:gd name="T54" fmla="*/ 775 w 3199"/>
              <a:gd name="T55" fmla="*/ 2164 h 4465"/>
              <a:gd name="T56" fmla="*/ 651 w 3199"/>
              <a:gd name="T57" fmla="*/ 1972 h 4465"/>
              <a:gd name="T58" fmla="*/ 520 w 3199"/>
              <a:gd name="T59" fmla="*/ 1786 h 4465"/>
              <a:gd name="T60" fmla="*/ 382 w 3199"/>
              <a:gd name="T61" fmla="*/ 1607 h 4465"/>
              <a:gd name="T62" fmla="*/ 235 w 3199"/>
              <a:gd name="T63" fmla="*/ 1433 h 4465"/>
              <a:gd name="T64" fmla="*/ 82 w 3199"/>
              <a:gd name="T65" fmla="*/ 1266 h 4465"/>
              <a:gd name="T66" fmla="*/ 0 w 3199"/>
              <a:gd name="T67" fmla="*/ 1182 h 4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99" h="4465">
                <a:moveTo>
                  <a:pt x="1183" y="0"/>
                </a:moveTo>
                <a:lnTo>
                  <a:pt x="1184" y="1"/>
                </a:lnTo>
                <a:lnTo>
                  <a:pt x="1289" y="108"/>
                </a:lnTo>
                <a:lnTo>
                  <a:pt x="1390" y="217"/>
                </a:lnTo>
                <a:lnTo>
                  <a:pt x="1491" y="328"/>
                </a:lnTo>
                <a:lnTo>
                  <a:pt x="1588" y="441"/>
                </a:lnTo>
                <a:lnTo>
                  <a:pt x="1683" y="557"/>
                </a:lnTo>
                <a:lnTo>
                  <a:pt x="1776" y="674"/>
                </a:lnTo>
                <a:lnTo>
                  <a:pt x="1866" y="793"/>
                </a:lnTo>
                <a:lnTo>
                  <a:pt x="1954" y="915"/>
                </a:lnTo>
                <a:lnTo>
                  <a:pt x="2038" y="1038"/>
                </a:lnTo>
                <a:lnTo>
                  <a:pt x="2121" y="1163"/>
                </a:lnTo>
                <a:lnTo>
                  <a:pt x="2201" y="1291"/>
                </a:lnTo>
                <a:lnTo>
                  <a:pt x="2278" y="1419"/>
                </a:lnTo>
                <a:lnTo>
                  <a:pt x="2353" y="1550"/>
                </a:lnTo>
                <a:lnTo>
                  <a:pt x="2424" y="1683"/>
                </a:lnTo>
                <a:lnTo>
                  <a:pt x="2493" y="1817"/>
                </a:lnTo>
                <a:lnTo>
                  <a:pt x="2559" y="1953"/>
                </a:lnTo>
                <a:lnTo>
                  <a:pt x="2623" y="2091"/>
                </a:lnTo>
                <a:lnTo>
                  <a:pt x="2682" y="2230"/>
                </a:lnTo>
                <a:lnTo>
                  <a:pt x="2740" y="2370"/>
                </a:lnTo>
                <a:lnTo>
                  <a:pt x="2794" y="2512"/>
                </a:lnTo>
                <a:lnTo>
                  <a:pt x="2845" y="2655"/>
                </a:lnTo>
                <a:lnTo>
                  <a:pt x="2893" y="2800"/>
                </a:lnTo>
                <a:lnTo>
                  <a:pt x="2938" y="2947"/>
                </a:lnTo>
                <a:lnTo>
                  <a:pt x="2980" y="3094"/>
                </a:lnTo>
                <a:lnTo>
                  <a:pt x="3020" y="3243"/>
                </a:lnTo>
                <a:lnTo>
                  <a:pt x="3055" y="3394"/>
                </a:lnTo>
                <a:lnTo>
                  <a:pt x="3087" y="3545"/>
                </a:lnTo>
                <a:lnTo>
                  <a:pt x="3116" y="3698"/>
                </a:lnTo>
                <a:lnTo>
                  <a:pt x="3142" y="3852"/>
                </a:lnTo>
                <a:lnTo>
                  <a:pt x="3164" y="4007"/>
                </a:lnTo>
                <a:lnTo>
                  <a:pt x="3183" y="4162"/>
                </a:lnTo>
                <a:lnTo>
                  <a:pt x="3199" y="4320"/>
                </a:lnTo>
                <a:lnTo>
                  <a:pt x="1532" y="4465"/>
                </a:lnTo>
                <a:lnTo>
                  <a:pt x="1520" y="4346"/>
                </a:lnTo>
                <a:lnTo>
                  <a:pt x="1506" y="4227"/>
                </a:lnTo>
                <a:lnTo>
                  <a:pt x="1490" y="4110"/>
                </a:lnTo>
                <a:lnTo>
                  <a:pt x="1470" y="3993"/>
                </a:lnTo>
                <a:lnTo>
                  <a:pt x="1448" y="3877"/>
                </a:lnTo>
                <a:lnTo>
                  <a:pt x="1423" y="3762"/>
                </a:lnTo>
                <a:lnTo>
                  <a:pt x="1397" y="3648"/>
                </a:lnTo>
                <a:lnTo>
                  <a:pt x="1366" y="3534"/>
                </a:lnTo>
                <a:lnTo>
                  <a:pt x="1335" y="3422"/>
                </a:lnTo>
                <a:lnTo>
                  <a:pt x="1300" y="3311"/>
                </a:lnTo>
                <a:lnTo>
                  <a:pt x="1264" y="3201"/>
                </a:lnTo>
                <a:lnTo>
                  <a:pt x="1225" y="3092"/>
                </a:lnTo>
                <a:lnTo>
                  <a:pt x="1183" y="2984"/>
                </a:lnTo>
                <a:lnTo>
                  <a:pt x="1140" y="2877"/>
                </a:lnTo>
                <a:lnTo>
                  <a:pt x="1094" y="2771"/>
                </a:lnTo>
                <a:lnTo>
                  <a:pt x="1046" y="2666"/>
                </a:lnTo>
                <a:lnTo>
                  <a:pt x="996" y="2564"/>
                </a:lnTo>
                <a:lnTo>
                  <a:pt x="944" y="2462"/>
                </a:lnTo>
                <a:lnTo>
                  <a:pt x="890" y="2361"/>
                </a:lnTo>
                <a:lnTo>
                  <a:pt x="833" y="2262"/>
                </a:lnTo>
                <a:lnTo>
                  <a:pt x="775" y="2164"/>
                </a:lnTo>
                <a:lnTo>
                  <a:pt x="714" y="2068"/>
                </a:lnTo>
                <a:lnTo>
                  <a:pt x="651" y="1972"/>
                </a:lnTo>
                <a:lnTo>
                  <a:pt x="586" y="1878"/>
                </a:lnTo>
                <a:lnTo>
                  <a:pt x="520" y="1786"/>
                </a:lnTo>
                <a:lnTo>
                  <a:pt x="452" y="1695"/>
                </a:lnTo>
                <a:lnTo>
                  <a:pt x="382" y="1607"/>
                </a:lnTo>
                <a:lnTo>
                  <a:pt x="309" y="1519"/>
                </a:lnTo>
                <a:lnTo>
                  <a:pt x="235" y="1433"/>
                </a:lnTo>
                <a:lnTo>
                  <a:pt x="159" y="1348"/>
                </a:lnTo>
                <a:lnTo>
                  <a:pt x="82" y="1266"/>
                </a:lnTo>
                <a:lnTo>
                  <a:pt x="2" y="1184"/>
                </a:lnTo>
                <a:lnTo>
                  <a:pt x="0" y="1182"/>
                </a:lnTo>
                <a:lnTo>
                  <a:pt x="118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7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7285349" y="1010342"/>
            <a:ext cx="1524519" cy="998183"/>
          </a:xfrm>
          <a:custGeom>
            <a:avLst/>
            <a:gdLst>
              <a:gd name="T0" fmla="*/ 2 w 4927"/>
              <a:gd name="T1" fmla="*/ 0 h 3223"/>
              <a:gd name="T2" fmla="*/ 361 w 4927"/>
              <a:gd name="T3" fmla="*/ 9 h 3223"/>
              <a:gd name="T4" fmla="*/ 714 w 4927"/>
              <a:gd name="T5" fmla="*/ 36 h 3223"/>
              <a:gd name="T6" fmla="*/ 1063 w 4927"/>
              <a:gd name="T7" fmla="*/ 81 h 3223"/>
              <a:gd name="T8" fmla="*/ 1406 w 4927"/>
              <a:gd name="T9" fmla="*/ 142 h 3223"/>
              <a:gd name="T10" fmla="*/ 1742 w 4927"/>
              <a:gd name="T11" fmla="*/ 220 h 3223"/>
              <a:gd name="T12" fmla="*/ 2073 w 4927"/>
              <a:gd name="T13" fmla="*/ 314 h 3223"/>
              <a:gd name="T14" fmla="*/ 2397 w 4927"/>
              <a:gd name="T15" fmla="*/ 423 h 3223"/>
              <a:gd name="T16" fmla="*/ 2712 w 4927"/>
              <a:gd name="T17" fmla="*/ 548 h 3223"/>
              <a:gd name="T18" fmla="*/ 3022 w 4927"/>
              <a:gd name="T19" fmla="*/ 687 h 3223"/>
              <a:gd name="T20" fmla="*/ 3322 w 4927"/>
              <a:gd name="T21" fmla="*/ 842 h 3223"/>
              <a:gd name="T22" fmla="*/ 3613 w 4927"/>
              <a:gd name="T23" fmla="*/ 1009 h 3223"/>
              <a:gd name="T24" fmla="*/ 3896 w 4927"/>
              <a:gd name="T25" fmla="*/ 1190 h 3223"/>
              <a:gd name="T26" fmla="*/ 4170 w 4927"/>
              <a:gd name="T27" fmla="*/ 1385 h 3223"/>
              <a:gd name="T28" fmla="*/ 4433 w 4927"/>
              <a:gd name="T29" fmla="*/ 1592 h 3223"/>
              <a:gd name="T30" fmla="*/ 4685 w 4927"/>
              <a:gd name="T31" fmla="*/ 1811 h 3223"/>
              <a:gd name="T32" fmla="*/ 4927 w 4927"/>
              <a:gd name="T33" fmla="*/ 2041 h 3223"/>
              <a:gd name="T34" fmla="*/ 3654 w 4927"/>
              <a:gd name="T35" fmla="*/ 3135 h 3223"/>
              <a:gd name="T36" fmla="*/ 3466 w 4927"/>
              <a:gd name="T37" fmla="*/ 2964 h 3223"/>
              <a:gd name="T38" fmla="*/ 3270 w 4927"/>
              <a:gd name="T39" fmla="*/ 2802 h 3223"/>
              <a:gd name="T40" fmla="*/ 3066 w 4927"/>
              <a:gd name="T41" fmla="*/ 2650 h 3223"/>
              <a:gd name="T42" fmla="*/ 2855 w 4927"/>
              <a:gd name="T43" fmla="*/ 2507 h 3223"/>
              <a:gd name="T44" fmla="*/ 2637 w 4927"/>
              <a:gd name="T45" fmla="*/ 2374 h 3223"/>
              <a:gd name="T46" fmla="*/ 2411 w 4927"/>
              <a:gd name="T47" fmla="*/ 2252 h 3223"/>
              <a:gd name="T48" fmla="*/ 2180 w 4927"/>
              <a:gd name="T49" fmla="*/ 2141 h 3223"/>
              <a:gd name="T50" fmla="*/ 1943 w 4927"/>
              <a:gd name="T51" fmla="*/ 2040 h 3223"/>
              <a:gd name="T52" fmla="*/ 1700 w 4927"/>
              <a:gd name="T53" fmla="*/ 1951 h 3223"/>
              <a:gd name="T54" fmla="*/ 1452 w 4927"/>
              <a:gd name="T55" fmla="*/ 1874 h 3223"/>
              <a:gd name="T56" fmla="*/ 1198 w 4927"/>
              <a:gd name="T57" fmla="*/ 1809 h 3223"/>
              <a:gd name="T58" fmla="*/ 940 w 4927"/>
              <a:gd name="T59" fmla="*/ 1756 h 3223"/>
              <a:gd name="T60" fmla="*/ 677 w 4927"/>
              <a:gd name="T61" fmla="*/ 1715 h 3223"/>
              <a:gd name="T62" fmla="*/ 410 w 4927"/>
              <a:gd name="T63" fmla="*/ 1688 h 3223"/>
              <a:gd name="T64" fmla="*/ 140 w 4927"/>
              <a:gd name="T65" fmla="*/ 1674 h 3223"/>
              <a:gd name="T66" fmla="*/ 0 w 4927"/>
              <a:gd name="T67" fmla="*/ 1672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27" h="3223">
                <a:moveTo>
                  <a:pt x="0" y="0"/>
                </a:moveTo>
                <a:lnTo>
                  <a:pt x="2" y="0"/>
                </a:lnTo>
                <a:lnTo>
                  <a:pt x="182" y="3"/>
                </a:lnTo>
                <a:lnTo>
                  <a:pt x="361" y="9"/>
                </a:lnTo>
                <a:lnTo>
                  <a:pt x="538" y="20"/>
                </a:lnTo>
                <a:lnTo>
                  <a:pt x="714" y="36"/>
                </a:lnTo>
                <a:lnTo>
                  <a:pt x="888" y="56"/>
                </a:lnTo>
                <a:lnTo>
                  <a:pt x="1063" y="81"/>
                </a:lnTo>
                <a:lnTo>
                  <a:pt x="1234" y="109"/>
                </a:lnTo>
                <a:lnTo>
                  <a:pt x="1406" y="142"/>
                </a:lnTo>
                <a:lnTo>
                  <a:pt x="1575" y="179"/>
                </a:lnTo>
                <a:lnTo>
                  <a:pt x="1742" y="220"/>
                </a:lnTo>
                <a:lnTo>
                  <a:pt x="1909" y="265"/>
                </a:lnTo>
                <a:lnTo>
                  <a:pt x="2073" y="314"/>
                </a:lnTo>
                <a:lnTo>
                  <a:pt x="2236" y="366"/>
                </a:lnTo>
                <a:lnTo>
                  <a:pt x="2397" y="423"/>
                </a:lnTo>
                <a:lnTo>
                  <a:pt x="2556" y="484"/>
                </a:lnTo>
                <a:lnTo>
                  <a:pt x="2712" y="548"/>
                </a:lnTo>
                <a:lnTo>
                  <a:pt x="2868" y="616"/>
                </a:lnTo>
                <a:lnTo>
                  <a:pt x="3022" y="687"/>
                </a:lnTo>
                <a:lnTo>
                  <a:pt x="3172" y="763"/>
                </a:lnTo>
                <a:lnTo>
                  <a:pt x="3322" y="842"/>
                </a:lnTo>
                <a:lnTo>
                  <a:pt x="3469" y="924"/>
                </a:lnTo>
                <a:lnTo>
                  <a:pt x="3613" y="1009"/>
                </a:lnTo>
                <a:lnTo>
                  <a:pt x="3756" y="1098"/>
                </a:lnTo>
                <a:lnTo>
                  <a:pt x="3896" y="1190"/>
                </a:lnTo>
                <a:lnTo>
                  <a:pt x="4034" y="1286"/>
                </a:lnTo>
                <a:lnTo>
                  <a:pt x="4170" y="1385"/>
                </a:lnTo>
                <a:lnTo>
                  <a:pt x="4302" y="1487"/>
                </a:lnTo>
                <a:lnTo>
                  <a:pt x="4433" y="1592"/>
                </a:lnTo>
                <a:lnTo>
                  <a:pt x="4560" y="1699"/>
                </a:lnTo>
                <a:lnTo>
                  <a:pt x="4685" y="1811"/>
                </a:lnTo>
                <a:lnTo>
                  <a:pt x="4807" y="1924"/>
                </a:lnTo>
                <a:lnTo>
                  <a:pt x="4927" y="2041"/>
                </a:lnTo>
                <a:lnTo>
                  <a:pt x="3744" y="3223"/>
                </a:lnTo>
                <a:lnTo>
                  <a:pt x="3654" y="3135"/>
                </a:lnTo>
                <a:lnTo>
                  <a:pt x="3561" y="3049"/>
                </a:lnTo>
                <a:lnTo>
                  <a:pt x="3466" y="2964"/>
                </a:lnTo>
                <a:lnTo>
                  <a:pt x="3369" y="2882"/>
                </a:lnTo>
                <a:lnTo>
                  <a:pt x="3270" y="2802"/>
                </a:lnTo>
                <a:lnTo>
                  <a:pt x="3169" y="2725"/>
                </a:lnTo>
                <a:lnTo>
                  <a:pt x="3066" y="2650"/>
                </a:lnTo>
                <a:lnTo>
                  <a:pt x="2961" y="2577"/>
                </a:lnTo>
                <a:lnTo>
                  <a:pt x="2855" y="2507"/>
                </a:lnTo>
                <a:lnTo>
                  <a:pt x="2747" y="2439"/>
                </a:lnTo>
                <a:lnTo>
                  <a:pt x="2637" y="2374"/>
                </a:lnTo>
                <a:lnTo>
                  <a:pt x="2525" y="2312"/>
                </a:lnTo>
                <a:lnTo>
                  <a:pt x="2411" y="2252"/>
                </a:lnTo>
                <a:lnTo>
                  <a:pt x="2297" y="2196"/>
                </a:lnTo>
                <a:lnTo>
                  <a:pt x="2180" y="2141"/>
                </a:lnTo>
                <a:lnTo>
                  <a:pt x="2062" y="2089"/>
                </a:lnTo>
                <a:lnTo>
                  <a:pt x="1943" y="2040"/>
                </a:lnTo>
                <a:lnTo>
                  <a:pt x="1822" y="1994"/>
                </a:lnTo>
                <a:lnTo>
                  <a:pt x="1700" y="1951"/>
                </a:lnTo>
                <a:lnTo>
                  <a:pt x="1576" y="1911"/>
                </a:lnTo>
                <a:lnTo>
                  <a:pt x="1452" y="1874"/>
                </a:lnTo>
                <a:lnTo>
                  <a:pt x="1325" y="1839"/>
                </a:lnTo>
                <a:lnTo>
                  <a:pt x="1198" y="1809"/>
                </a:lnTo>
                <a:lnTo>
                  <a:pt x="1069" y="1781"/>
                </a:lnTo>
                <a:lnTo>
                  <a:pt x="940" y="1756"/>
                </a:lnTo>
                <a:lnTo>
                  <a:pt x="809" y="1734"/>
                </a:lnTo>
                <a:lnTo>
                  <a:pt x="677" y="1715"/>
                </a:lnTo>
                <a:lnTo>
                  <a:pt x="545" y="1700"/>
                </a:lnTo>
                <a:lnTo>
                  <a:pt x="410" y="1688"/>
                </a:lnTo>
                <a:lnTo>
                  <a:pt x="275" y="1679"/>
                </a:lnTo>
                <a:lnTo>
                  <a:pt x="140" y="1674"/>
                </a:lnTo>
                <a:lnTo>
                  <a:pt x="3" y="1672"/>
                </a:lnTo>
                <a:lnTo>
                  <a:pt x="0" y="1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7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35"/>
          <p:cNvGrpSpPr/>
          <p:nvPr/>
        </p:nvGrpSpPr>
        <p:grpSpPr>
          <a:xfrm rot="16560000">
            <a:off x="7232444" y="1224901"/>
            <a:ext cx="112350" cy="3944743"/>
            <a:chOff x="4151759" y="1044971"/>
            <a:chExt cx="144016" cy="5056587"/>
          </a:xfrm>
        </p:grpSpPr>
        <p:grpSp>
          <p:nvGrpSpPr>
            <p:cNvPr id="12" name="组合 31"/>
            <p:cNvGrpSpPr/>
            <p:nvPr/>
          </p:nvGrpSpPr>
          <p:grpSpPr>
            <a:xfrm>
              <a:off x="4151759" y="1044971"/>
              <a:ext cx="144016" cy="2844008"/>
              <a:chOff x="3491880" y="2276872"/>
              <a:chExt cx="144016" cy="2844008"/>
            </a:xfrm>
            <a:gradFill>
              <a:gsLst>
                <a:gs pos="0">
                  <a:srgbClr val="C00000"/>
                </a:gs>
                <a:gs pos="50000">
                  <a:schemeClr val="accent6"/>
                </a:gs>
                <a:gs pos="100000">
                  <a:srgbClr val="C00000"/>
                </a:gs>
              </a:gsLst>
              <a:lin ang="5400000" scaled="0"/>
            </a:gradFill>
          </p:grpSpPr>
          <p:sp>
            <p:nvSpPr>
              <p:cNvPr id="16" name="梯形 15"/>
              <p:cNvSpPr/>
              <p:nvPr/>
            </p:nvSpPr>
            <p:spPr>
              <a:xfrm>
                <a:off x="3491880" y="2276872"/>
                <a:ext cx="144000" cy="2772000"/>
              </a:xfrm>
              <a:prstGeom prst="trapezoid">
                <a:avLst>
                  <a:gd name="adj" fmla="val 431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空心弧 16"/>
              <p:cNvSpPr/>
              <p:nvPr/>
            </p:nvSpPr>
            <p:spPr>
              <a:xfrm flipH="1" flipV="1">
                <a:off x="3491880" y="4976864"/>
                <a:ext cx="144016" cy="144016"/>
              </a:xfrm>
              <a:prstGeom prst="blockArc">
                <a:avLst>
                  <a:gd name="adj1" fmla="val 10800000"/>
                  <a:gd name="adj2" fmla="val 0"/>
                  <a:gd name="adj3" fmla="val 464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32"/>
            <p:cNvGrpSpPr/>
            <p:nvPr/>
          </p:nvGrpSpPr>
          <p:grpSpPr>
            <a:xfrm flipV="1">
              <a:off x="4151759" y="3257550"/>
              <a:ext cx="144016" cy="2844008"/>
              <a:chOff x="3491880" y="2276872"/>
              <a:chExt cx="144016" cy="2844008"/>
            </a:xfrm>
            <a:gradFill>
              <a:gsLst>
                <a:gs pos="0">
                  <a:srgbClr val="C00000"/>
                </a:gs>
                <a:gs pos="50000">
                  <a:schemeClr val="accent6"/>
                </a:gs>
                <a:gs pos="100000">
                  <a:srgbClr val="C00000"/>
                </a:gs>
              </a:gsLst>
              <a:lin ang="5400000" scaled="0"/>
            </a:gradFill>
          </p:grpSpPr>
          <p:sp>
            <p:nvSpPr>
              <p:cNvPr id="14" name="梯形 13"/>
              <p:cNvSpPr/>
              <p:nvPr/>
            </p:nvSpPr>
            <p:spPr>
              <a:xfrm>
                <a:off x="3491880" y="2276872"/>
                <a:ext cx="144000" cy="2772000"/>
              </a:xfrm>
              <a:prstGeom prst="trapezoid">
                <a:avLst>
                  <a:gd name="adj" fmla="val 4319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空心弧 14"/>
              <p:cNvSpPr/>
              <p:nvPr/>
            </p:nvSpPr>
            <p:spPr>
              <a:xfrm flipH="1" flipV="1">
                <a:off x="3491880" y="4976864"/>
                <a:ext cx="144016" cy="144016"/>
              </a:xfrm>
              <a:prstGeom prst="blockArc">
                <a:avLst>
                  <a:gd name="adj1" fmla="val 10800000"/>
                  <a:gd name="adj2" fmla="val 0"/>
                  <a:gd name="adj3" fmla="val 4649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24"/>
          <p:cNvGrpSpPr/>
          <p:nvPr/>
        </p:nvGrpSpPr>
        <p:grpSpPr>
          <a:xfrm>
            <a:off x="7144927" y="3028521"/>
            <a:ext cx="280843" cy="280843"/>
            <a:chOff x="4039575" y="3356950"/>
            <a:chExt cx="360000" cy="360000"/>
          </a:xfrm>
        </p:grpSpPr>
        <p:sp>
          <p:nvSpPr>
            <p:cNvPr id="19" name="椭圆 18"/>
            <p:cNvSpPr/>
            <p:nvPr/>
          </p:nvSpPr>
          <p:spPr>
            <a:xfrm>
              <a:off x="4039575" y="3356950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093575" y="3410950"/>
              <a:ext cx="252000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45"/>
          <p:cNvGrpSpPr/>
          <p:nvPr/>
        </p:nvGrpSpPr>
        <p:grpSpPr>
          <a:xfrm>
            <a:off x="1294276" y="1445615"/>
            <a:ext cx="1759621" cy="400110"/>
            <a:chOff x="1084187" y="963205"/>
            <a:chExt cx="1759621" cy="400110"/>
          </a:xfrm>
        </p:grpSpPr>
        <p:sp>
          <p:nvSpPr>
            <p:cNvPr id="23" name="TextBox 36"/>
            <p:cNvSpPr txBox="1"/>
            <p:nvPr/>
          </p:nvSpPr>
          <p:spPr>
            <a:xfrm>
              <a:off x="1084187" y="963205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实施前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2123808" y="1019260"/>
              <a:ext cx="720000" cy="28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46"/>
          <p:cNvGrpSpPr/>
          <p:nvPr/>
        </p:nvGrpSpPr>
        <p:grpSpPr>
          <a:xfrm>
            <a:off x="1294276" y="2190426"/>
            <a:ext cx="1759621" cy="400110"/>
            <a:chOff x="1084187" y="1708016"/>
            <a:chExt cx="1759621" cy="400110"/>
          </a:xfrm>
        </p:grpSpPr>
        <p:sp>
          <p:nvSpPr>
            <p:cNvPr id="26" name="TextBox 39"/>
            <p:cNvSpPr txBox="1"/>
            <p:nvPr/>
          </p:nvSpPr>
          <p:spPr>
            <a:xfrm>
              <a:off x="1084187" y="1708016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实施中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123808" y="1764071"/>
              <a:ext cx="720000" cy="28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47"/>
          <p:cNvGrpSpPr/>
          <p:nvPr/>
        </p:nvGrpSpPr>
        <p:grpSpPr>
          <a:xfrm>
            <a:off x="1294276" y="2935236"/>
            <a:ext cx="1759621" cy="400110"/>
            <a:chOff x="1084187" y="2452826"/>
            <a:chExt cx="1759621" cy="400110"/>
          </a:xfrm>
        </p:grpSpPr>
        <p:sp>
          <p:nvSpPr>
            <p:cNvPr id="29" name="TextBox 40"/>
            <p:cNvSpPr txBox="1"/>
            <p:nvPr/>
          </p:nvSpPr>
          <p:spPr>
            <a:xfrm>
              <a:off x="1084187" y="2452826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实施后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123808" y="2508881"/>
              <a:ext cx="720000" cy="28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44"/>
          <p:cNvSpPr txBox="1"/>
          <p:nvPr/>
        </p:nvSpPr>
        <p:spPr>
          <a:xfrm>
            <a:off x="1282923" y="4391249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accent5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YaHei" charset="-122"/>
                <a:ea typeface="Microsoft YaHei" charset="-122"/>
                <a:cs typeface="Microsoft YaHei" charset="-122"/>
              </a:rPr>
              <a:t>是什么原因造成效果反弹？</a:t>
            </a:r>
          </a:p>
        </p:txBody>
      </p:sp>
      <p:sp>
        <p:nvSpPr>
          <p:cNvPr id="32" name="TextBox 49"/>
          <p:cNvSpPr txBox="1"/>
          <p:nvPr/>
        </p:nvSpPr>
        <p:spPr>
          <a:xfrm>
            <a:off x="7055724" y="142251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60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50"/>
          <p:cNvSpPr txBox="1"/>
          <p:nvPr/>
        </p:nvSpPr>
        <p:spPr>
          <a:xfrm rot="2605031">
            <a:off x="8129383" y="191466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75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51"/>
          <p:cNvSpPr txBox="1"/>
          <p:nvPr/>
        </p:nvSpPr>
        <p:spPr>
          <a:xfrm rot="5400000">
            <a:off x="8536523" y="27924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90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7197" y="2889784"/>
            <a:ext cx="2575304" cy="32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12" y="522991"/>
            <a:ext cx="918704" cy="1162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119675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5"/>
                </a:solidFill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THeiti Light" charset="-122"/>
                <a:ea typeface="STHeiti Light" charset="-122"/>
                <a:cs typeface="STHeiti Light" charset="-122"/>
              </a:rPr>
              <a:t>原因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115616" y="1758302"/>
            <a:ext cx="7776000" cy="0"/>
          </a:xfrm>
          <a:prstGeom prst="line">
            <a:avLst/>
          </a:prstGeom>
          <a:ln w="9525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1686302"/>
            <a:ext cx="1080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967916" y="4503622"/>
            <a:ext cx="2808000" cy="792000"/>
          </a:xfrm>
          <a:prstGeom prst="roundRect">
            <a:avLst/>
          </a:prstGeom>
          <a:noFill/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STHeiti Light" charset="-122"/>
              <a:ea typeface="STHeiti Light" charset="-122"/>
              <a:cs typeface="STHeiti Light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06411" y="3543438"/>
            <a:ext cx="2808000" cy="792000"/>
          </a:xfrm>
          <a:prstGeom prst="roundRect">
            <a:avLst/>
          </a:prstGeom>
          <a:noFill/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STHeiti Light" charset="-122"/>
              <a:ea typeface="STHeiti Light" charset="-122"/>
              <a:cs typeface="STHeiti Light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606411" y="4513712"/>
            <a:ext cx="2808000" cy="792000"/>
          </a:xfrm>
          <a:prstGeom prst="roundRect">
            <a:avLst/>
          </a:prstGeom>
          <a:noFill/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STHeiti Light" charset="-122"/>
              <a:ea typeface="STHeiti Light" charset="-122"/>
              <a:cs typeface="STHeiti Light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967916" y="2556888"/>
            <a:ext cx="2808000" cy="792000"/>
          </a:xfrm>
          <a:prstGeom prst="roundRect">
            <a:avLst/>
          </a:prstGeom>
          <a:noFill/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STHeiti Light" charset="-122"/>
              <a:ea typeface="STHeiti Light" charset="-122"/>
              <a:cs typeface="STHeiti Light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967916" y="3533349"/>
            <a:ext cx="2808000" cy="792000"/>
          </a:xfrm>
          <a:prstGeom prst="roundRect">
            <a:avLst/>
          </a:prstGeom>
          <a:noFill/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STHeiti Light" charset="-122"/>
              <a:ea typeface="STHeiti Light" charset="-122"/>
              <a:cs typeface="STHeiti Light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06411" y="2566977"/>
            <a:ext cx="2808000" cy="792000"/>
          </a:xfrm>
          <a:prstGeom prst="roundRect">
            <a:avLst/>
          </a:prstGeom>
          <a:noFill/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dist="38100" dir="5400000" algn="t" rotWithShape="0">
                  <a:prstClr val="black">
                    <a:alpha val="40000"/>
                  </a:prstClr>
                </a:outerShdw>
              </a:effectLst>
              <a:latin typeface="STHeiti Light" charset="-122"/>
              <a:ea typeface="STHeiti Light" charset="-122"/>
              <a:cs typeface="STHeiti Light" charset="-122"/>
            </a:endParaRPr>
          </a:p>
        </p:txBody>
      </p:sp>
      <p:grpSp>
        <p:nvGrpSpPr>
          <p:cNvPr id="13" name="组合 40"/>
          <p:cNvGrpSpPr/>
          <p:nvPr/>
        </p:nvGrpSpPr>
        <p:grpSpPr>
          <a:xfrm>
            <a:off x="2732795" y="2664017"/>
            <a:ext cx="2501400" cy="591348"/>
            <a:chOff x="-1021" y="1909047"/>
            <a:chExt cx="2501400" cy="591348"/>
          </a:xfrm>
        </p:grpSpPr>
        <p:sp>
          <p:nvSpPr>
            <p:cNvPr id="14" name="TextBox 41"/>
            <p:cNvSpPr txBox="1"/>
            <p:nvPr/>
          </p:nvSpPr>
          <p:spPr>
            <a:xfrm>
              <a:off x="-1021" y="1915620"/>
              <a:ext cx="6399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01</a:t>
              </a:r>
              <a:endParaRPr lang="zh-CN" altLang="en-US" sz="3200" dirty="0">
                <a:solidFill>
                  <a:schemeClr val="accent5"/>
                </a:solidFill>
                <a:latin typeface="STHeiti Light" charset="-122"/>
                <a:ea typeface="STHeiti Light" charset="-122"/>
                <a:cs typeface="STHeiti Light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79422" y="1909047"/>
              <a:ext cx="1620957" cy="57278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30000"/>
                </a:lnSpc>
                <a:spcBef>
                  <a:spcPct val="20000"/>
                </a:spcBef>
                <a:buSzPct val="100000"/>
                <a:tabLst>
                  <a:tab pos="3238500" algn="l"/>
                  <a:tab pos="3524250" algn="l"/>
                </a:tabLst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意识问题</a:t>
              </a:r>
            </a:p>
          </p:txBody>
        </p:sp>
      </p:grpSp>
      <p:grpSp>
        <p:nvGrpSpPr>
          <p:cNvPr id="16" name="组合 43"/>
          <p:cNvGrpSpPr/>
          <p:nvPr/>
        </p:nvGrpSpPr>
        <p:grpSpPr>
          <a:xfrm>
            <a:off x="2732795" y="3647050"/>
            <a:ext cx="2501400" cy="584775"/>
            <a:chOff x="-1021" y="2741877"/>
            <a:chExt cx="2501400" cy="584775"/>
          </a:xfrm>
        </p:grpSpPr>
        <p:sp>
          <p:nvSpPr>
            <p:cNvPr id="17" name="TextBox 44"/>
            <p:cNvSpPr txBox="1"/>
            <p:nvPr/>
          </p:nvSpPr>
          <p:spPr>
            <a:xfrm>
              <a:off x="-1021" y="2741877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02</a:t>
              </a:r>
              <a:endParaRPr lang="zh-CN" altLang="en-US" sz="3200" dirty="0">
                <a:solidFill>
                  <a:schemeClr val="accent5"/>
                </a:solidFill>
                <a:latin typeface="STHeiti Light" charset="-122"/>
                <a:ea typeface="STHeiti Light" charset="-122"/>
                <a:cs typeface="STHeiti Light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79422" y="2748018"/>
              <a:ext cx="1620957" cy="572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30000"/>
                </a:lnSpc>
                <a:spcBef>
                  <a:spcPct val="20000"/>
                </a:spcBef>
                <a:buSzPct val="100000"/>
                <a:tabLst>
                  <a:tab pos="3238500" algn="l"/>
                  <a:tab pos="3524250" algn="l"/>
                </a:tabLst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认识误区</a:t>
              </a:r>
            </a:p>
          </p:txBody>
        </p:sp>
      </p:grpSp>
      <p:grpSp>
        <p:nvGrpSpPr>
          <p:cNvPr id="19" name="组合 46"/>
          <p:cNvGrpSpPr/>
          <p:nvPr/>
        </p:nvGrpSpPr>
        <p:grpSpPr>
          <a:xfrm>
            <a:off x="2732795" y="4604178"/>
            <a:ext cx="2501400" cy="597921"/>
            <a:chOff x="-1021" y="3554989"/>
            <a:chExt cx="2501400" cy="597921"/>
          </a:xfrm>
        </p:grpSpPr>
        <p:sp>
          <p:nvSpPr>
            <p:cNvPr id="20" name="TextBox 47"/>
            <p:cNvSpPr txBox="1"/>
            <p:nvPr/>
          </p:nvSpPr>
          <p:spPr>
            <a:xfrm>
              <a:off x="-1021" y="356813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03</a:t>
              </a:r>
              <a:endParaRPr lang="zh-CN" altLang="en-US" sz="3200" dirty="0">
                <a:solidFill>
                  <a:schemeClr val="accent5"/>
                </a:solidFill>
                <a:latin typeface="STHeiti Light" charset="-122"/>
                <a:ea typeface="STHeiti Light" charset="-122"/>
                <a:cs typeface="STHeiti Light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79422" y="3554989"/>
              <a:ext cx="1620957" cy="572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30000"/>
                </a:lnSpc>
                <a:spcBef>
                  <a:spcPct val="20000"/>
                </a:spcBef>
                <a:buSzPct val="100000"/>
                <a:tabLst>
                  <a:tab pos="3238500" algn="l"/>
                  <a:tab pos="3524250" algn="l"/>
                </a:tabLst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习惯阻碍</a:t>
              </a:r>
            </a:p>
          </p:txBody>
        </p:sp>
      </p:grpSp>
      <p:grpSp>
        <p:nvGrpSpPr>
          <p:cNvPr id="22" name="组合 49"/>
          <p:cNvGrpSpPr/>
          <p:nvPr/>
        </p:nvGrpSpPr>
        <p:grpSpPr>
          <a:xfrm>
            <a:off x="7094300" y="2660500"/>
            <a:ext cx="2501400" cy="584775"/>
            <a:chOff x="-1021" y="4394393"/>
            <a:chExt cx="2501400" cy="584775"/>
          </a:xfrm>
        </p:grpSpPr>
        <p:sp>
          <p:nvSpPr>
            <p:cNvPr id="23" name="TextBox 50"/>
            <p:cNvSpPr txBox="1"/>
            <p:nvPr/>
          </p:nvSpPr>
          <p:spPr>
            <a:xfrm>
              <a:off x="-1021" y="439439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04</a:t>
              </a:r>
              <a:endParaRPr lang="zh-CN" altLang="en-US" sz="3200" dirty="0">
                <a:solidFill>
                  <a:schemeClr val="accent5"/>
                </a:solidFill>
                <a:latin typeface="STHeiti Light" charset="-122"/>
                <a:ea typeface="STHeiti Light" charset="-122"/>
                <a:cs typeface="STHeiti Light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9422" y="4394393"/>
              <a:ext cx="1620957" cy="572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30000"/>
                </a:lnSpc>
                <a:spcBef>
                  <a:spcPct val="20000"/>
                </a:spcBef>
                <a:buSzPct val="100000"/>
                <a:tabLst>
                  <a:tab pos="3238500" algn="l"/>
                  <a:tab pos="3524250" algn="l"/>
                </a:tabLst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责任不明</a:t>
              </a:r>
            </a:p>
          </p:txBody>
        </p:sp>
      </p:grpSp>
      <p:grpSp>
        <p:nvGrpSpPr>
          <p:cNvPr id="25" name="组合 52"/>
          <p:cNvGrpSpPr/>
          <p:nvPr/>
        </p:nvGrpSpPr>
        <p:grpSpPr>
          <a:xfrm>
            <a:off x="7094300" y="3623815"/>
            <a:ext cx="2501400" cy="597921"/>
            <a:chOff x="-1021" y="5207505"/>
            <a:chExt cx="2501400" cy="597921"/>
          </a:xfrm>
        </p:grpSpPr>
        <p:sp>
          <p:nvSpPr>
            <p:cNvPr id="26" name="TextBox 53"/>
            <p:cNvSpPr txBox="1"/>
            <p:nvPr/>
          </p:nvSpPr>
          <p:spPr>
            <a:xfrm>
              <a:off x="-1021" y="522065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05</a:t>
              </a:r>
              <a:endParaRPr lang="zh-CN" altLang="en-US" sz="3200" dirty="0">
                <a:solidFill>
                  <a:schemeClr val="accent5"/>
                </a:solidFill>
                <a:latin typeface="STHeiti Light" charset="-122"/>
                <a:ea typeface="STHeiti Light" charset="-122"/>
                <a:cs typeface="STHeiti Light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79422" y="5207505"/>
              <a:ext cx="1620957" cy="572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30000"/>
                </a:lnSpc>
                <a:spcBef>
                  <a:spcPct val="20000"/>
                </a:spcBef>
                <a:buSzPct val="100000"/>
                <a:tabLst>
                  <a:tab pos="3238500" algn="l"/>
                  <a:tab pos="3524250" algn="l"/>
                </a:tabLst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方式不当</a:t>
              </a:r>
            </a:p>
          </p:txBody>
        </p:sp>
      </p:grpSp>
      <p:grpSp>
        <p:nvGrpSpPr>
          <p:cNvPr id="28" name="组合 55"/>
          <p:cNvGrpSpPr/>
          <p:nvPr/>
        </p:nvGrpSpPr>
        <p:grpSpPr>
          <a:xfrm>
            <a:off x="7094300" y="4567655"/>
            <a:ext cx="2501400" cy="624354"/>
            <a:chOff x="-1021" y="6007329"/>
            <a:chExt cx="2501400" cy="624354"/>
          </a:xfrm>
        </p:grpSpPr>
        <p:sp>
          <p:nvSpPr>
            <p:cNvPr id="29" name="TextBox 56"/>
            <p:cNvSpPr txBox="1"/>
            <p:nvPr/>
          </p:nvSpPr>
          <p:spPr>
            <a:xfrm>
              <a:off x="-1021" y="60469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06</a:t>
              </a:r>
              <a:endParaRPr lang="zh-CN" altLang="en-US" sz="3200" dirty="0">
                <a:solidFill>
                  <a:schemeClr val="accent5"/>
                </a:solidFill>
                <a:latin typeface="STHeiti Light" charset="-122"/>
                <a:ea typeface="STHeiti Light" charset="-122"/>
                <a:cs typeface="STHeiti Light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79422" y="6007329"/>
              <a:ext cx="1620957" cy="572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30000"/>
                </a:lnSpc>
                <a:spcBef>
                  <a:spcPct val="20000"/>
                </a:spcBef>
                <a:buSzPct val="100000"/>
                <a:tabLst>
                  <a:tab pos="3238500" algn="l"/>
                  <a:tab pos="3524250" algn="l"/>
                </a:tabLst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激励抑制</a:t>
              </a:r>
            </a:p>
          </p:txBody>
        </p:sp>
      </p:grpSp>
      <p:sp>
        <p:nvSpPr>
          <p:cNvPr id="32" name="六边形 3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六边形 3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5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294276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常见问题</a:t>
            </a:r>
          </a:p>
        </p:txBody>
      </p:sp>
    </p:spTree>
    <p:extLst>
      <p:ext uri="{BB962C8B-B14F-4D97-AF65-F5344CB8AC3E}">
        <p14:creationId xmlns:p14="http://schemas.microsoft.com/office/powerpoint/2010/main" val="12435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 19"/>
          <p:cNvGrpSpPr/>
          <p:nvPr/>
        </p:nvGrpSpPr>
        <p:grpSpPr>
          <a:xfrm>
            <a:off x="2276578" y="1952625"/>
            <a:ext cx="2090635" cy="1852916"/>
            <a:chOff x="9384716" y="2240375"/>
            <a:chExt cx="1721926" cy="1526132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 rot="10800000">
              <a:off x="9384716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0800000">
              <a:off x="9487333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23" name="Freeform 979"/>
            <p:cNvSpPr>
              <a:spLocks noEditPoints="1"/>
            </p:cNvSpPr>
            <p:nvPr/>
          </p:nvSpPr>
          <p:spPr bwMode="auto">
            <a:xfrm>
              <a:off x="9876071" y="2688904"/>
              <a:ext cx="733794" cy="656196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六边形 8"/>
          <p:cNvSpPr/>
          <p:nvPr/>
        </p:nvSpPr>
        <p:spPr>
          <a:xfrm>
            <a:off x="4820697" y="2344103"/>
            <a:ext cx="4992273" cy="1107310"/>
          </a:xfrm>
          <a:prstGeom prst="hexagon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  <a:effectLst>
            <a:outerShdw blurRad="127000" sx="102000" sy="102000" algn="ctr" rotWithShape="0">
              <a:prstClr val="black">
                <a:alpha val="1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0785" y="2534217"/>
            <a:ext cx="4292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05.</a:t>
            </a:r>
            <a:r>
              <a:rPr lang="zh-CN" altLang="en-US" sz="4400" spc="300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zh-CN" altLang="en-US" sz="4400" b="1" spc="3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方法与工具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0" y="6629525"/>
            <a:ext cx="12994139" cy="294473"/>
            <a:chOff x="0" y="6629525"/>
            <a:chExt cx="12994139" cy="294473"/>
          </a:xfrm>
        </p:grpSpPr>
        <p:sp>
          <p:nvSpPr>
            <p:cNvPr id="12" name="圆角矩形 11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230626" y="6629525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136" y="3597934"/>
            <a:ext cx="3155131" cy="2408907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95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六边形 3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六边形 3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4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294276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常见问题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2015865" y="1324700"/>
            <a:ext cx="3210470" cy="1151079"/>
            <a:chOff x="2015865" y="1324700"/>
            <a:chExt cx="3210470" cy="1151079"/>
          </a:xfrm>
        </p:grpSpPr>
        <p:sp>
          <p:nvSpPr>
            <p:cNvPr id="36" name="TextBox 2"/>
            <p:cNvSpPr txBox="1"/>
            <p:nvPr/>
          </p:nvSpPr>
          <p:spPr>
            <a:xfrm>
              <a:off x="3246306" y="18930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红牌做战法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7" name="Picture 4" descr="红牌警告（配合6S使用）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15865" y="1324700"/>
              <a:ext cx="1151079" cy="115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组 49"/>
          <p:cNvGrpSpPr/>
          <p:nvPr/>
        </p:nvGrpSpPr>
        <p:grpSpPr>
          <a:xfrm>
            <a:off x="1863841" y="2716111"/>
            <a:ext cx="3396824" cy="1416795"/>
            <a:chOff x="1863841" y="2716111"/>
            <a:chExt cx="3396824" cy="1416795"/>
          </a:xfrm>
        </p:grpSpPr>
        <p:pic>
          <p:nvPicPr>
            <p:cNvPr id="39" name="Picture 5" descr="F:\素材\3D小人1\12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841" y="2716111"/>
              <a:ext cx="1416795" cy="141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/>
          </p:nvSpPr>
          <p:spPr>
            <a:xfrm>
              <a:off x="3280636" y="3517453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定点拍摄法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2" name="组 51"/>
          <p:cNvGrpSpPr/>
          <p:nvPr/>
        </p:nvGrpSpPr>
        <p:grpSpPr>
          <a:xfrm>
            <a:off x="6893585" y="1684784"/>
            <a:ext cx="3463215" cy="1539432"/>
            <a:chOff x="6893585" y="1684784"/>
            <a:chExt cx="3463215" cy="1539432"/>
          </a:xfrm>
        </p:grpSpPr>
        <p:sp>
          <p:nvSpPr>
            <p:cNvPr id="42" name="矩形 41"/>
            <p:cNvSpPr/>
            <p:nvPr/>
          </p:nvSpPr>
          <p:spPr>
            <a:xfrm>
              <a:off x="8916640" y="2641511"/>
              <a:ext cx="14401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沙盘法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3" name="Picture 7" descr="http://pic10.nipic.com/20101024/233290_200358062348_2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77"/>
            <a:stretch/>
          </p:blipFill>
          <p:spPr bwMode="auto">
            <a:xfrm>
              <a:off x="6893585" y="1684784"/>
              <a:ext cx="2003114" cy="1539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组 52"/>
          <p:cNvGrpSpPr/>
          <p:nvPr/>
        </p:nvGrpSpPr>
        <p:grpSpPr>
          <a:xfrm>
            <a:off x="7127849" y="3744900"/>
            <a:ext cx="2995125" cy="1645590"/>
            <a:chOff x="7127849" y="3744900"/>
            <a:chExt cx="2995125" cy="1645590"/>
          </a:xfrm>
        </p:grpSpPr>
        <p:sp>
          <p:nvSpPr>
            <p:cNvPr id="45" name="矩形 44"/>
            <p:cNvSpPr/>
            <p:nvPr/>
          </p:nvSpPr>
          <p:spPr>
            <a:xfrm>
              <a:off x="8861090" y="4546242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标杆法</a:t>
              </a:r>
            </a:p>
          </p:txBody>
        </p:sp>
        <p:pic>
          <p:nvPicPr>
            <p:cNvPr id="46" name="Picture 8" descr="F:\素材\3D小人1\100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27849" y="3744900"/>
              <a:ext cx="1707229" cy="1645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组 50"/>
          <p:cNvGrpSpPr/>
          <p:nvPr/>
        </p:nvGrpSpPr>
        <p:grpSpPr>
          <a:xfrm>
            <a:off x="2015865" y="4567695"/>
            <a:ext cx="3210470" cy="1113567"/>
            <a:chOff x="2015865" y="4567695"/>
            <a:chExt cx="3210470" cy="1113567"/>
          </a:xfrm>
        </p:grpSpPr>
        <p:pic>
          <p:nvPicPr>
            <p:cNvPr id="48" name="Picture 5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323" r="21061"/>
            <a:stretch/>
          </p:blipFill>
          <p:spPr bwMode="auto">
            <a:xfrm>
              <a:off x="2015865" y="4567695"/>
              <a:ext cx="1080000" cy="111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18"/>
            <p:cNvSpPr txBox="1"/>
            <p:nvPr/>
          </p:nvSpPr>
          <p:spPr>
            <a:xfrm>
              <a:off x="3246306" y="5128881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看板管理法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2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六边形 3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六边形 3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4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294276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常见问题</a:t>
            </a:r>
          </a:p>
        </p:txBody>
      </p:sp>
      <p:grpSp>
        <p:nvGrpSpPr>
          <p:cNvPr id="20" name="组合 2"/>
          <p:cNvGrpSpPr/>
          <p:nvPr/>
        </p:nvGrpSpPr>
        <p:grpSpPr>
          <a:xfrm>
            <a:off x="3647108" y="1792522"/>
            <a:ext cx="3421062" cy="3405187"/>
            <a:chOff x="1325108" y="2081025"/>
            <a:chExt cx="3421062" cy="3405187"/>
          </a:xfrm>
        </p:grpSpPr>
        <p:sp>
          <p:nvSpPr>
            <p:cNvPr id="21" name="원호 9"/>
            <p:cNvSpPr/>
            <p:nvPr/>
          </p:nvSpPr>
          <p:spPr>
            <a:xfrm rot="9370882">
              <a:off x="1325108" y="2081025"/>
              <a:ext cx="3421062" cy="3405187"/>
            </a:xfrm>
            <a:prstGeom prst="arc">
              <a:avLst>
                <a:gd name="adj1" fmla="val 12222332"/>
                <a:gd name="adj2" fmla="val 1429155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77800" dist="88900" dir="6720000" algn="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2" name="원호 7"/>
            <p:cNvSpPr/>
            <p:nvPr/>
          </p:nvSpPr>
          <p:spPr>
            <a:xfrm rot="16200000">
              <a:off x="1363207" y="2075469"/>
              <a:ext cx="3344863" cy="3416300"/>
            </a:xfrm>
            <a:prstGeom prst="arc">
              <a:avLst>
                <a:gd name="adj1" fmla="val 16200000"/>
                <a:gd name="adj2" fmla="val 5415836"/>
              </a:avLst>
            </a:prstGeom>
            <a:solidFill>
              <a:schemeClr val="accent4"/>
            </a:solidFill>
            <a:ln>
              <a:noFill/>
            </a:ln>
            <a:effectLst>
              <a:outerShdw blurRad="177800" dist="63500" dir="13440000" algn="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3" name="TextBox 63"/>
            <p:cNvSpPr txBox="1"/>
            <p:nvPr/>
          </p:nvSpPr>
          <p:spPr>
            <a:xfrm>
              <a:off x="2686825" y="2172147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清洁</a:t>
              </a:r>
            </a:p>
          </p:txBody>
        </p:sp>
        <p:sp>
          <p:nvSpPr>
            <p:cNvPr id="24" name="TextBox 64"/>
            <p:cNvSpPr txBox="1"/>
            <p:nvPr/>
          </p:nvSpPr>
          <p:spPr>
            <a:xfrm>
              <a:off x="2684445" y="5026299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素养</a:t>
              </a:r>
            </a:p>
          </p:txBody>
        </p:sp>
      </p:grpSp>
      <p:grpSp>
        <p:nvGrpSpPr>
          <p:cNvPr id="25" name="组合 1"/>
          <p:cNvGrpSpPr/>
          <p:nvPr/>
        </p:nvGrpSpPr>
        <p:grpSpPr>
          <a:xfrm>
            <a:off x="4128914" y="2278296"/>
            <a:ext cx="2439988" cy="2438401"/>
            <a:chOff x="1806914" y="2566799"/>
            <a:chExt cx="2439988" cy="2438401"/>
          </a:xfrm>
        </p:grpSpPr>
        <p:sp>
          <p:nvSpPr>
            <p:cNvPr id="26" name="원호 6"/>
            <p:cNvSpPr/>
            <p:nvPr/>
          </p:nvSpPr>
          <p:spPr>
            <a:xfrm rot="9370882">
              <a:off x="1806914" y="2568387"/>
              <a:ext cx="2436813" cy="2436813"/>
            </a:xfrm>
            <a:prstGeom prst="arc">
              <a:avLst>
                <a:gd name="adj1" fmla="val 14880012"/>
                <a:gd name="adj2" fmla="val 1429155"/>
              </a:avLst>
            </a:prstGeom>
            <a:solidFill>
              <a:srgbClr val="FFB735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7" name="원호 5"/>
            <p:cNvSpPr/>
            <p:nvPr/>
          </p:nvSpPr>
          <p:spPr>
            <a:xfrm rot="16200000">
              <a:off x="1810090" y="2566799"/>
              <a:ext cx="2436812" cy="2436813"/>
            </a:xfrm>
            <a:prstGeom prst="arc">
              <a:avLst>
                <a:gd name="adj1" fmla="val 16200000"/>
                <a:gd name="adj2" fmla="val 26918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8" name="원호 5"/>
            <p:cNvSpPr/>
            <p:nvPr/>
          </p:nvSpPr>
          <p:spPr>
            <a:xfrm rot="2697367">
              <a:off x="1810090" y="2566799"/>
              <a:ext cx="2436812" cy="2436813"/>
            </a:xfrm>
            <a:prstGeom prst="arc">
              <a:avLst>
                <a:gd name="adj1" fmla="val 16200000"/>
                <a:gd name="adj2" fmla="val 26918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9" name="TextBox 60"/>
            <p:cNvSpPr txBox="1"/>
            <p:nvPr/>
          </p:nvSpPr>
          <p:spPr>
            <a:xfrm rot="19800000">
              <a:off x="2205869" y="2777589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整理</a:t>
              </a:r>
            </a:p>
          </p:txBody>
        </p:sp>
        <p:sp>
          <p:nvSpPr>
            <p:cNvPr id="30" name="TextBox 61"/>
            <p:cNvSpPr txBox="1"/>
            <p:nvPr/>
          </p:nvSpPr>
          <p:spPr>
            <a:xfrm rot="2613847">
              <a:off x="2026423" y="4274602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整顿</a:t>
              </a:r>
            </a:p>
          </p:txBody>
        </p:sp>
        <p:sp>
          <p:nvSpPr>
            <p:cNvPr id="31" name="TextBox 62"/>
            <p:cNvSpPr txBox="1"/>
            <p:nvPr/>
          </p:nvSpPr>
          <p:spPr>
            <a:xfrm rot="17766501">
              <a:off x="3507601" y="399609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清扫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68"/>
          <p:cNvGrpSpPr/>
          <p:nvPr/>
        </p:nvGrpSpPr>
        <p:grpSpPr>
          <a:xfrm>
            <a:off x="1379539" y="1484313"/>
            <a:ext cx="1979214" cy="584775"/>
            <a:chOff x="539553" y="1839593"/>
            <a:chExt cx="1979214" cy="584775"/>
          </a:xfrm>
        </p:grpSpPr>
        <p:grpSp>
          <p:nvGrpSpPr>
            <p:cNvPr id="38" name="组合 69"/>
            <p:cNvGrpSpPr/>
            <p:nvPr/>
          </p:nvGrpSpPr>
          <p:grpSpPr>
            <a:xfrm>
              <a:off x="539553" y="1848304"/>
              <a:ext cx="1979214" cy="576064"/>
              <a:chOff x="251523" y="2250072"/>
              <a:chExt cx="6792765" cy="576064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285723" y="2250072"/>
                <a:ext cx="6758565" cy="576064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右箭头标注 54"/>
              <p:cNvSpPr/>
              <p:nvPr/>
            </p:nvSpPr>
            <p:spPr>
              <a:xfrm>
                <a:off x="251523" y="2259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TextBox 70"/>
            <p:cNvSpPr txBox="1"/>
            <p:nvPr/>
          </p:nvSpPr>
          <p:spPr>
            <a:xfrm>
              <a:off x="611560" y="1839593"/>
              <a:ext cx="338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Bernard MT Condensed" pitchFamily="18" charset="0"/>
                </a:rPr>
                <a:t>1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Bernard MT Condensed" pitchFamily="18" charset="0"/>
              </a:endParaRPr>
            </a:p>
          </p:txBody>
        </p:sp>
        <p:sp>
          <p:nvSpPr>
            <p:cNvPr id="44" name="TextBox 71"/>
            <p:cNvSpPr txBox="1"/>
            <p:nvPr/>
          </p:nvSpPr>
          <p:spPr>
            <a:xfrm>
              <a:off x="1232497" y="188292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4"/>
                  </a:solidFill>
                  <a:latin typeface="微软雅黑" pitchFamily="34" charset="-122"/>
                  <a:ea typeface="微软雅黑" pitchFamily="34" charset="-122"/>
                </a:rPr>
                <a:t>形式化</a:t>
              </a:r>
            </a:p>
          </p:txBody>
        </p:sp>
      </p:grpSp>
      <p:grpSp>
        <p:nvGrpSpPr>
          <p:cNvPr id="56" name="组合 75"/>
          <p:cNvGrpSpPr/>
          <p:nvPr/>
        </p:nvGrpSpPr>
        <p:grpSpPr>
          <a:xfrm>
            <a:off x="1379538" y="3187488"/>
            <a:ext cx="1969249" cy="584775"/>
            <a:chOff x="539552" y="1839593"/>
            <a:chExt cx="1969249" cy="584775"/>
          </a:xfrm>
        </p:grpSpPr>
        <p:grpSp>
          <p:nvGrpSpPr>
            <p:cNvPr id="57" name="组合 76"/>
            <p:cNvGrpSpPr/>
            <p:nvPr/>
          </p:nvGrpSpPr>
          <p:grpSpPr>
            <a:xfrm>
              <a:off x="539552" y="1848304"/>
              <a:ext cx="1969249" cy="576064"/>
              <a:chOff x="251520" y="2250072"/>
              <a:chExt cx="6758564" cy="576064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251520" y="2250072"/>
                <a:ext cx="6758564" cy="576064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右箭头标注 61"/>
              <p:cNvSpPr/>
              <p:nvPr/>
            </p:nvSpPr>
            <p:spPr>
              <a:xfrm>
                <a:off x="251523" y="2259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77"/>
            <p:cNvSpPr txBox="1"/>
            <p:nvPr/>
          </p:nvSpPr>
          <p:spPr>
            <a:xfrm>
              <a:off x="611560" y="1839593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Bernard MT Condensed" pitchFamily="18" charset="0"/>
                </a:rPr>
                <a:t>2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Bernard MT Condensed" pitchFamily="18" charset="0"/>
              </a:endParaRPr>
            </a:p>
          </p:txBody>
        </p:sp>
        <p:sp>
          <p:nvSpPr>
            <p:cNvPr id="59" name="TextBox 78"/>
            <p:cNvSpPr txBox="1"/>
            <p:nvPr/>
          </p:nvSpPr>
          <p:spPr>
            <a:xfrm>
              <a:off x="1232497" y="188292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4"/>
                  </a:solidFill>
                  <a:latin typeface="微软雅黑" pitchFamily="34" charset="-122"/>
                  <a:ea typeface="微软雅黑" pitchFamily="34" charset="-122"/>
                </a:rPr>
                <a:t>行事化</a:t>
              </a:r>
            </a:p>
          </p:txBody>
        </p:sp>
      </p:grpSp>
      <p:grpSp>
        <p:nvGrpSpPr>
          <p:cNvPr id="63" name="组合 82"/>
          <p:cNvGrpSpPr/>
          <p:nvPr/>
        </p:nvGrpSpPr>
        <p:grpSpPr>
          <a:xfrm>
            <a:off x="1379539" y="4979483"/>
            <a:ext cx="1979964" cy="584775"/>
            <a:chOff x="539553" y="1839593"/>
            <a:chExt cx="1979964" cy="584775"/>
          </a:xfrm>
        </p:grpSpPr>
        <p:grpSp>
          <p:nvGrpSpPr>
            <p:cNvPr id="64" name="组合 83"/>
            <p:cNvGrpSpPr/>
            <p:nvPr/>
          </p:nvGrpSpPr>
          <p:grpSpPr>
            <a:xfrm>
              <a:off x="539553" y="1848304"/>
              <a:ext cx="1979964" cy="576064"/>
              <a:chOff x="251523" y="2250072"/>
              <a:chExt cx="6795339" cy="576064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288297" y="2250072"/>
                <a:ext cx="6758565" cy="576064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右箭头标注 68"/>
              <p:cNvSpPr/>
              <p:nvPr/>
            </p:nvSpPr>
            <p:spPr>
              <a:xfrm>
                <a:off x="251523" y="2259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TextBox 84"/>
            <p:cNvSpPr txBox="1"/>
            <p:nvPr/>
          </p:nvSpPr>
          <p:spPr>
            <a:xfrm>
              <a:off x="611560" y="1839593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Bernard MT Condensed" pitchFamily="18" charset="0"/>
                </a:rPr>
                <a:t>3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Bernard MT Condensed" pitchFamily="18" charset="0"/>
              </a:endParaRPr>
            </a:p>
          </p:txBody>
        </p:sp>
        <p:sp>
          <p:nvSpPr>
            <p:cNvPr id="66" name="TextBox 85"/>
            <p:cNvSpPr txBox="1"/>
            <p:nvPr/>
          </p:nvSpPr>
          <p:spPr>
            <a:xfrm>
              <a:off x="1232497" y="188292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4"/>
                  </a:solidFill>
                  <a:latin typeface="微软雅黑" pitchFamily="34" charset="-122"/>
                  <a:ea typeface="微软雅黑" pitchFamily="34" charset="-122"/>
                </a:rPr>
                <a:t>习惯化</a:t>
              </a:r>
            </a:p>
          </p:txBody>
        </p:sp>
      </p:grpSp>
      <p:sp>
        <p:nvSpPr>
          <p:cNvPr id="70" name="任意多边形 89"/>
          <p:cNvSpPr/>
          <p:nvPr/>
        </p:nvSpPr>
        <p:spPr>
          <a:xfrm flipH="1">
            <a:off x="3338994" y="1773616"/>
            <a:ext cx="2397760" cy="1082401"/>
          </a:xfrm>
          <a:custGeom>
            <a:avLst/>
            <a:gdLst>
              <a:gd name="connsiteX0" fmla="*/ 0 w 2194560"/>
              <a:gd name="connsiteY0" fmla="*/ 807720 h 807720"/>
              <a:gd name="connsiteX1" fmla="*/ 914400 w 2194560"/>
              <a:gd name="connsiteY1" fmla="*/ 0 h 807720"/>
              <a:gd name="connsiteX2" fmla="*/ 2194560 w 2194560"/>
              <a:gd name="connsiteY2" fmla="*/ 0 h 807720"/>
              <a:gd name="connsiteX0" fmla="*/ 0 w 2397760"/>
              <a:gd name="connsiteY0" fmla="*/ 994399 h 994399"/>
              <a:gd name="connsiteX1" fmla="*/ 1117600 w 2397760"/>
              <a:gd name="connsiteY1" fmla="*/ 0 h 994399"/>
              <a:gd name="connsiteX2" fmla="*/ 2397760 w 2397760"/>
              <a:gd name="connsiteY2" fmla="*/ 0 h 99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7760" h="994399">
                <a:moveTo>
                  <a:pt x="0" y="994399"/>
                </a:moveTo>
                <a:lnTo>
                  <a:pt x="1117600" y="0"/>
                </a:lnTo>
                <a:lnTo>
                  <a:pt x="2397760" y="0"/>
                </a:lnTo>
              </a:path>
            </a:pathLst>
          </a:custGeom>
          <a:ln>
            <a:prstDash val="sysDash"/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타원 3"/>
          <p:cNvSpPr/>
          <p:nvPr/>
        </p:nvSpPr>
        <p:spPr>
          <a:xfrm>
            <a:off x="4614689" y="2787884"/>
            <a:ext cx="1428750" cy="14287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>
            <a:outerShdw blurRad="228600" algn="tl" rotWithShape="0">
              <a:prstClr val="black">
                <a:alpha val="37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effectLst>
                <a:outerShdw blurRad="63500" dist="177800" sx="102000" sy="102000" algn="ctr" rotWithShape="0">
                  <a:prstClr val="black">
                    <a:alpha val="40000"/>
                  </a:prstClr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808648" y="3001442"/>
            <a:ext cx="1000595" cy="10156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US" altLang="zh-CN" sz="6000" kern="10" dirty="0">
                <a:ln w="11430"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12700" dir="5400000" algn="t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Swis721 BlkCn BT" pitchFamily="34" charset="0"/>
                <a:ea typeface="方正综艺简体" pitchFamily="65" charset="-122"/>
              </a:rPr>
              <a:t>5S</a:t>
            </a:r>
            <a:endParaRPr lang="zh-CN" altLang="en-US" sz="6000" dirty="0">
              <a:solidFill>
                <a:schemeClr val="bg1">
                  <a:lumMod val="75000"/>
                </a:schemeClr>
              </a:solidFill>
              <a:effectLst>
                <a:outerShdw blurRad="381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latin typeface="Swis721 BlkCn BT" pitchFamily="34" charset="0"/>
            </a:endParaRPr>
          </a:p>
        </p:txBody>
      </p:sp>
      <p:sp>
        <p:nvSpPr>
          <p:cNvPr id="73" name="任意多边形 41"/>
          <p:cNvSpPr/>
          <p:nvPr/>
        </p:nvSpPr>
        <p:spPr>
          <a:xfrm flipH="1" flipV="1">
            <a:off x="3342804" y="3181706"/>
            <a:ext cx="744945" cy="324121"/>
          </a:xfrm>
          <a:custGeom>
            <a:avLst/>
            <a:gdLst>
              <a:gd name="connsiteX0" fmla="*/ 0 w 2194560"/>
              <a:gd name="connsiteY0" fmla="*/ 807720 h 807720"/>
              <a:gd name="connsiteX1" fmla="*/ 914400 w 2194560"/>
              <a:gd name="connsiteY1" fmla="*/ 0 h 807720"/>
              <a:gd name="connsiteX2" fmla="*/ 2194560 w 2194560"/>
              <a:gd name="connsiteY2" fmla="*/ 0 h 807720"/>
              <a:gd name="connsiteX0" fmla="*/ 0 w 1661160"/>
              <a:gd name="connsiteY0" fmla="*/ 345689 h 345689"/>
              <a:gd name="connsiteX1" fmla="*/ 381000 w 1661160"/>
              <a:gd name="connsiteY1" fmla="*/ 0 h 345689"/>
              <a:gd name="connsiteX2" fmla="*/ 1661160 w 1661160"/>
              <a:gd name="connsiteY2" fmla="*/ 0 h 345689"/>
              <a:gd name="connsiteX0" fmla="*/ 0 w 1980474"/>
              <a:gd name="connsiteY0" fmla="*/ 585705 h 585705"/>
              <a:gd name="connsiteX1" fmla="*/ 700314 w 1980474"/>
              <a:gd name="connsiteY1" fmla="*/ 0 h 585705"/>
              <a:gd name="connsiteX2" fmla="*/ 1980474 w 1980474"/>
              <a:gd name="connsiteY2" fmla="*/ 0 h 585705"/>
              <a:gd name="connsiteX0" fmla="*/ 0 w 1980474"/>
              <a:gd name="connsiteY0" fmla="*/ 585705 h 585705"/>
              <a:gd name="connsiteX1" fmla="*/ 1135743 w 1980474"/>
              <a:gd name="connsiteY1" fmla="*/ 0 h 585705"/>
              <a:gd name="connsiteX2" fmla="*/ 1980474 w 1980474"/>
              <a:gd name="connsiteY2" fmla="*/ 0 h 585705"/>
              <a:gd name="connsiteX0" fmla="*/ 0 w 1545045"/>
              <a:gd name="connsiteY0" fmla="*/ 359023 h 359023"/>
              <a:gd name="connsiteX1" fmla="*/ 700314 w 1545045"/>
              <a:gd name="connsiteY1" fmla="*/ 0 h 359023"/>
              <a:gd name="connsiteX2" fmla="*/ 1545045 w 1545045"/>
              <a:gd name="connsiteY2" fmla="*/ 0 h 359023"/>
              <a:gd name="connsiteX0" fmla="*/ 0 w 1545045"/>
              <a:gd name="connsiteY0" fmla="*/ 359023 h 359023"/>
              <a:gd name="connsiteX1" fmla="*/ 1252764 w 1545045"/>
              <a:gd name="connsiteY1" fmla="*/ 0 h 359023"/>
              <a:gd name="connsiteX2" fmla="*/ 1545045 w 1545045"/>
              <a:gd name="connsiteY2" fmla="*/ 0 h 359023"/>
              <a:gd name="connsiteX0" fmla="*/ 0 w 744945"/>
              <a:gd name="connsiteY0" fmla="*/ 297769 h 297769"/>
              <a:gd name="connsiteX1" fmla="*/ 452664 w 744945"/>
              <a:gd name="connsiteY1" fmla="*/ 0 h 297769"/>
              <a:gd name="connsiteX2" fmla="*/ 744945 w 744945"/>
              <a:gd name="connsiteY2" fmla="*/ 0 h 29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945" h="297769">
                <a:moveTo>
                  <a:pt x="0" y="297769"/>
                </a:moveTo>
                <a:lnTo>
                  <a:pt x="452664" y="0"/>
                </a:lnTo>
                <a:lnTo>
                  <a:pt x="744945" y="0"/>
                </a:lnTo>
              </a:path>
            </a:pathLst>
          </a:custGeom>
          <a:ln>
            <a:prstDash val="sysDash"/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90"/>
          <p:cNvSpPr/>
          <p:nvPr/>
        </p:nvSpPr>
        <p:spPr>
          <a:xfrm flipH="1" flipV="1">
            <a:off x="3359503" y="4886337"/>
            <a:ext cx="1723299" cy="389889"/>
          </a:xfrm>
          <a:custGeom>
            <a:avLst/>
            <a:gdLst>
              <a:gd name="connsiteX0" fmla="*/ 0 w 2194560"/>
              <a:gd name="connsiteY0" fmla="*/ 807720 h 807720"/>
              <a:gd name="connsiteX1" fmla="*/ 914400 w 2194560"/>
              <a:gd name="connsiteY1" fmla="*/ 0 h 807720"/>
              <a:gd name="connsiteX2" fmla="*/ 2194560 w 2194560"/>
              <a:gd name="connsiteY2" fmla="*/ 0 h 807720"/>
              <a:gd name="connsiteX0" fmla="*/ 0 w 1661160"/>
              <a:gd name="connsiteY0" fmla="*/ 345689 h 345689"/>
              <a:gd name="connsiteX1" fmla="*/ 381000 w 1661160"/>
              <a:gd name="connsiteY1" fmla="*/ 0 h 345689"/>
              <a:gd name="connsiteX2" fmla="*/ 1661160 w 1661160"/>
              <a:gd name="connsiteY2" fmla="*/ 0 h 345689"/>
              <a:gd name="connsiteX0" fmla="*/ 0 w 1980474"/>
              <a:gd name="connsiteY0" fmla="*/ 585705 h 585705"/>
              <a:gd name="connsiteX1" fmla="*/ 700314 w 1980474"/>
              <a:gd name="connsiteY1" fmla="*/ 0 h 585705"/>
              <a:gd name="connsiteX2" fmla="*/ 1980474 w 1980474"/>
              <a:gd name="connsiteY2" fmla="*/ 0 h 585705"/>
              <a:gd name="connsiteX0" fmla="*/ 0 w 1723299"/>
              <a:gd name="connsiteY0" fmla="*/ 358190 h 358190"/>
              <a:gd name="connsiteX1" fmla="*/ 443139 w 1723299"/>
              <a:gd name="connsiteY1" fmla="*/ 0 h 358190"/>
              <a:gd name="connsiteX2" fmla="*/ 1723299 w 1723299"/>
              <a:gd name="connsiteY2" fmla="*/ 0 h 3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3299" h="358190">
                <a:moveTo>
                  <a:pt x="0" y="358190"/>
                </a:moveTo>
                <a:lnTo>
                  <a:pt x="443139" y="0"/>
                </a:lnTo>
                <a:lnTo>
                  <a:pt x="1723299" y="0"/>
                </a:lnTo>
              </a:path>
            </a:pathLst>
          </a:custGeom>
          <a:ln>
            <a:prstDash val="sysDash"/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5"/>
          <p:cNvGrpSpPr/>
          <p:nvPr/>
        </p:nvGrpSpPr>
        <p:grpSpPr>
          <a:xfrm>
            <a:off x="7548389" y="1718516"/>
            <a:ext cx="3445522" cy="3796035"/>
            <a:chOff x="5652120" y="1937221"/>
            <a:chExt cx="3445522" cy="3796035"/>
          </a:xfrm>
        </p:grpSpPr>
        <p:sp>
          <p:nvSpPr>
            <p:cNvPr id="76" name="TextBox 43"/>
            <p:cNvSpPr txBox="1"/>
            <p:nvPr/>
          </p:nvSpPr>
          <p:spPr>
            <a:xfrm>
              <a:off x="6054050" y="2285265"/>
              <a:ext cx="2723823" cy="307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播下一个行动</a:t>
              </a:r>
              <a:endPara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你将收获一种习惯；</a:t>
              </a:r>
              <a:endPara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播下一种习惯</a:t>
              </a:r>
              <a:endPara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你将收获一种性格；</a:t>
              </a:r>
              <a:endPara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播下一种性格</a:t>
              </a:r>
              <a:endPara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Heiti Light" charset="-122"/>
                  <a:ea typeface="STHeiti Light" charset="-122"/>
                  <a:cs typeface="STHeiti Light" charset="-122"/>
                </a:rPr>
                <a:t>你将收获一种命运</a:t>
              </a:r>
            </a:p>
          </p:txBody>
        </p:sp>
        <p:grpSp>
          <p:nvGrpSpPr>
            <p:cNvPr id="77" name="组合 4"/>
            <p:cNvGrpSpPr/>
            <p:nvPr/>
          </p:nvGrpSpPr>
          <p:grpSpPr>
            <a:xfrm>
              <a:off x="5652120" y="1937221"/>
              <a:ext cx="3445522" cy="3796035"/>
              <a:chOff x="-14189" y="1433165"/>
              <a:chExt cx="9189252" cy="3796035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-4937" y="5049192"/>
                <a:ext cx="9180000" cy="36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-14189" y="5121200"/>
                <a:ext cx="9180000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-14189" y="1433165"/>
                <a:ext cx="9180000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97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738" y="1700599"/>
            <a:ext cx="2697800" cy="2023350"/>
          </a:xfrm>
          <a:prstGeom prst="rect">
            <a:avLst/>
          </a:prstGeom>
        </p:spPr>
      </p:pic>
      <p:sp>
        <p:nvSpPr>
          <p:cNvPr id="32" name="六边形 3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六边形 3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4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294276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常见问题</a:t>
            </a:r>
          </a:p>
        </p:txBody>
      </p:sp>
      <p:pic>
        <p:nvPicPr>
          <p:cNvPr id="46" name="图片 3" descr="www_tuweimei_comComp_11255190_VF6GcXPIki7XOZzhUKP9OTzv6JbIl4W7.jpg"/>
          <p:cNvPicPr>
            <a:picLocks noGrp="1" noChangeAspect="1"/>
          </p:cNvPicPr>
          <p:nvPr isPhoto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184" y="1484313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7"/>
          <p:cNvSpPr txBox="1"/>
          <p:nvPr/>
        </p:nvSpPr>
        <p:spPr>
          <a:xfrm>
            <a:off x="1675409" y="43484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全员参与</a:t>
            </a:r>
          </a:p>
        </p:txBody>
      </p:sp>
      <p:sp>
        <p:nvSpPr>
          <p:cNvPr id="48" name="TextBox 8"/>
          <p:cNvSpPr txBox="1"/>
          <p:nvPr/>
        </p:nvSpPr>
        <p:spPr>
          <a:xfrm>
            <a:off x="5393182" y="434841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全过程</a:t>
            </a:r>
          </a:p>
        </p:txBody>
      </p:sp>
      <p:sp>
        <p:nvSpPr>
          <p:cNvPr id="49" name="TextBox 9"/>
          <p:cNvSpPr txBox="1"/>
          <p:nvPr/>
        </p:nvSpPr>
        <p:spPr>
          <a:xfrm>
            <a:off x="9061395" y="434995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全效率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1348089" y="4837071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董事长到一线员工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包括所有相关部门</a:t>
            </a:r>
          </a:p>
        </p:txBody>
      </p:sp>
      <p:cxnSp>
        <p:nvCxnSpPr>
          <p:cNvPr id="51" name="直接连接符 11"/>
          <p:cNvCxnSpPr/>
          <p:nvPr/>
        </p:nvCxnSpPr>
        <p:spPr>
          <a:xfrm>
            <a:off x="1276081" y="4810077"/>
            <a:ext cx="21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12"/>
          <p:cNvCxnSpPr/>
          <p:nvPr/>
        </p:nvCxnSpPr>
        <p:spPr>
          <a:xfrm>
            <a:off x="4802144" y="4810077"/>
            <a:ext cx="21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13"/>
          <p:cNvCxnSpPr/>
          <p:nvPr/>
        </p:nvCxnSpPr>
        <p:spPr>
          <a:xfrm>
            <a:off x="8399631" y="4796274"/>
            <a:ext cx="21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14"/>
          <p:cNvSpPr txBox="1"/>
          <p:nvPr/>
        </p:nvSpPr>
        <p:spPr>
          <a:xfrm>
            <a:off x="5147542" y="4837071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产品生命周期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从研发至废止</a:t>
            </a:r>
          </a:p>
        </p:txBody>
      </p:sp>
      <p:pic>
        <p:nvPicPr>
          <p:cNvPr id="67" name="图片 3" descr="目标7.jpg"/>
          <p:cNvPicPr>
            <a:picLocks noGrp="1" noChangeAspect="1"/>
          </p:cNvPicPr>
          <p:nvPr isPhoto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993" y="1579296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16"/>
          <p:cNvSpPr txBox="1"/>
          <p:nvPr/>
        </p:nvSpPr>
        <p:spPr>
          <a:xfrm>
            <a:off x="8485331" y="4811622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只有起点没有终点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综合效率挑战极限</a:t>
            </a:r>
          </a:p>
        </p:txBody>
      </p:sp>
    </p:spTree>
    <p:extLst>
      <p:ext uri="{BB962C8B-B14F-4D97-AF65-F5344CB8AC3E}">
        <p14:creationId xmlns:p14="http://schemas.microsoft.com/office/powerpoint/2010/main" val="16217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cxnSp>
        <p:nvCxnSpPr>
          <p:cNvPr id="5" name="直接连接符 10"/>
          <p:cNvCxnSpPr/>
          <p:nvPr/>
        </p:nvCxnSpPr>
        <p:spPr>
          <a:xfrm rot="-2700000">
            <a:off x="7617625" y="3375691"/>
            <a:ext cx="720000" cy="1588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11"/>
          <p:cNvCxnSpPr/>
          <p:nvPr/>
        </p:nvCxnSpPr>
        <p:spPr>
          <a:xfrm rot="2700000">
            <a:off x="3087305" y="3885931"/>
            <a:ext cx="720000" cy="1588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12"/>
          <p:cNvCxnSpPr/>
          <p:nvPr/>
        </p:nvCxnSpPr>
        <p:spPr>
          <a:xfrm>
            <a:off x="1379349" y="3631605"/>
            <a:ext cx="9144000" cy="1588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13"/>
          <p:cNvCxnSpPr/>
          <p:nvPr/>
        </p:nvCxnSpPr>
        <p:spPr>
          <a:xfrm rot="-2700000">
            <a:off x="1566413" y="3375691"/>
            <a:ext cx="720000" cy="1588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14"/>
          <p:cNvCxnSpPr/>
          <p:nvPr/>
        </p:nvCxnSpPr>
        <p:spPr>
          <a:xfrm rot="-2700000">
            <a:off x="4593289" y="3375691"/>
            <a:ext cx="720000" cy="1588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5"/>
          <p:cNvCxnSpPr/>
          <p:nvPr/>
        </p:nvCxnSpPr>
        <p:spPr>
          <a:xfrm rot="2700000">
            <a:off x="6094409" y="3885931"/>
            <a:ext cx="720000" cy="1588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6"/>
          <p:cNvCxnSpPr/>
          <p:nvPr/>
        </p:nvCxnSpPr>
        <p:spPr>
          <a:xfrm rot="2700000">
            <a:off x="9118745" y="3885931"/>
            <a:ext cx="720000" cy="1588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558861" y="3533335"/>
            <a:ext cx="214314" cy="2143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071029" y="3533335"/>
            <a:ext cx="214314" cy="2143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83197" y="3533335"/>
            <a:ext cx="214314" cy="2143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95365" y="3533335"/>
            <a:ext cx="214314" cy="2143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607533" y="3524528"/>
            <a:ext cx="214314" cy="2143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119701" y="3533335"/>
            <a:ext cx="214314" cy="2143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gray">
          <a:xfrm>
            <a:off x="1551935" y="1730469"/>
            <a:ext cx="20185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50800" dist="127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黑体" pitchFamily="49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黑体" pitchFamily="49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黑体" pitchFamily="49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1955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年  起源于日本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安全始于整理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终于整理整顿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9" name="TextBox 35"/>
          <p:cNvSpPr txBox="1"/>
          <p:nvPr/>
        </p:nvSpPr>
        <p:spPr>
          <a:xfrm rot="-2700000">
            <a:off x="1922169" y="3117521"/>
            <a:ext cx="8354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年代</a:t>
            </a:r>
          </a:p>
        </p:txBody>
      </p:sp>
      <p:sp>
        <p:nvSpPr>
          <p:cNvPr id="20" name="TextBox 36"/>
          <p:cNvSpPr txBox="1"/>
          <p:nvPr/>
        </p:nvSpPr>
        <p:spPr>
          <a:xfrm rot="2700000">
            <a:off x="3515965" y="3878273"/>
            <a:ext cx="8354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年代</a:t>
            </a:r>
          </a:p>
        </p:txBody>
      </p:sp>
      <p:sp>
        <p:nvSpPr>
          <p:cNvPr id="21" name="TextBox 37"/>
          <p:cNvSpPr txBox="1"/>
          <p:nvPr/>
        </p:nvSpPr>
        <p:spPr>
          <a:xfrm rot="-2700000">
            <a:off x="4927305" y="3117521"/>
            <a:ext cx="8354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70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年代</a:t>
            </a:r>
          </a:p>
        </p:txBody>
      </p:sp>
      <p:sp>
        <p:nvSpPr>
          <p:cNvPr id="22" name="TextBox 38"/>
          <p:cNvSpPr txBox="1"/>
          <p:nvPr/>
        </p:nvSpPr>
        <p:spPr>
          <a:xfrm rot="2700000">
            <a:off x="6448653" y="3856399"/>
            <a:ext cx="8354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年代</a:t>
            </a:r>
          </a:p>
        </p:txBody>
      </p:sp>
      <p:sp>
        <p:nvSpPr>
          <p:cNvPr id="23" name="TextBox 39"/>
          <p:cNvSpPr txBox="1"/>
          <p:nvPr/>
        </p:nvSpPr>
        <p:spPr>
          <a:xfrm rot="-2700000">
            <a:off x="7932440" y="3117521"/>
            <a:ext cx="8354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年代</a:t>
            </a:r>
          </a:p>
        </p:txBody>
      </p:sp>
      <p:sp>
        <p:nvSpPr>
          <p:cNvPr id="24" name="TextBox 40"/>
          <p:cNvSpPr txBox="1"/>
          <p:nvPr/>
        </p:nvSpPr>
        <p:spPr>
          <a:xfrm rot="2700000">
            <a:off x="9482110" y="3856399"/>
            <a:ext cx="8354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世纪</a:t>
            </a: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gray">
          <a:xfrm>
            <a:off x="3294457" y="4670263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50800" dist="127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黑体" pitchFamily="49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黑体" pitchFamily="49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黑体" pitchFamily="49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准时生产方式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丰田公司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6" name="Text Box 89"/>
          <p:cNvSpPr txBox="1">
            <a:spLocks noChangeArrowheads="1"/>
          </p:cNvSpPr>
          <p:nvPr/>
        </p:nvSpPr>
        <p:spPr bwMode="gray">
          <a:xfrm>
            <a:off x="4730812" y="2007468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50800" dist="127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黑体" pitchFamily="49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黑体" pitchFamily="49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黑体" pitchFamily="49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丰田精益生产方式成熟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体系逐渐完善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7" name="Text Box 86"/>
          <p:cNvSpPr txBox="1">
            <a:spLocks noChangeArrowheads="1"/>
          </p:cNvSpPr>
          <p:nvPr/>
        </p:nvSpPr>
        <p:spPr bwMode="gray">
          <a:xfrm>
            <a:off x="6308003" y="4670263"/>
            <a:ext cx="22365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50800" dist="127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黑体" pitchFamily="49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黑体" pitchFamily="49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黑体" pitchFamily="49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体系书籍问世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中国引进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5S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精益生产方式书籍问世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gray">
          <a:xfrm>
            <a:off x="7989984" y="1730469"/>
            <a:ext cx="1859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50800" dist="127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黑体" pitchFamily="49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黑体" pitchFamily="49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黑体" pitchFamily="49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开始普及中国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5S、7S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提升至新的高度</a:t>
            </a:r>
          </a:p>
        </p:txBody>
      </p:sp>
    </p:spTree>
    <p:extLst>
      <p:ext uri="{BB962C8B-B14F-4D97-AF65-F5344CB8AC3E}">
        <p14:creationId xmlns:p14="http://schemas.microsoft.com/office/powerpoint/2010/main" val="1534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524" y="4430694"/>
            <a:ext cx="2808002" cy="1763939"/>
          </a:xfrm>
          <a:prstGeom prst="roundRect">
            <a:avLst>
              <a:gd name="adj" fmla="val 9626"/>
            </a:avLst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891" y="4450879"/>
            <a:ext cx="2787819" cy="1743754"/>
          </a:xfrm>
          <a:prstGeom prst="roundRect">
            <a:avLst>
              <a:gd name="adj" fmla="val 9626"/>
            </a:avLst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483485" y="1368007"/>
            <a:ext cx="2520857" cy="25208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73499" y="1750736"/>
            <a:ext cx="1980029" cy="186204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11500" b="1" kern="10" dirty="0">
                <a:ln w="11430">
                  <a:noFill/>
                </a:ln>
                <a:solidFill>
                  <a:srgbClr val="4CABC4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endParaRPr lang="zh-CN" altLang="en-US" sz="11500" b="1" dirty="0">
              <a:solidFill>
                <a:srgbClr val="4CABC4"/>
              </a:solidFill>
              <a:effectLst/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5284" y="1498961"/>
            <a:ext cx="7595342" cy="120032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zh-CN" altLang="en-US" sz="7200" b="1" kern="10" cap="all" dirty="0">
                <a:ln w="0">
                  <a:noFill/>
                </a:ln>
                <a:solidFill>
                  <a:srgbClr val="F45156"/>
                </a:solidFill>
                <a:latin typeface="Microsoft YaHei" charset="-122"/>
                <a:ea typeface="Microsoft YaHei" charset="-122"/>
                <a:cs typeface="Microsoft YaHei" charset="-122"/>
              </a:rPr>
              <a:t>感谢您的耐心聆听</a:t>
            </a:r>
            <a:endParaRPr lang="en-US" altLang="zh-CN" sz="8000" b="1" kern="10" dirty="0">
              <a:ln w="0">
                <a:noFill/>
              </a:ln>
              <a:solidFill>
                <a:srgbClr val="F4515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0937498" y="138023"/>
            <a:ext cx="1008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solidFill>
                  <a:srgbClr val="4CABC4"/>
                </a:solidFill>
                <a:latin typeface="Impact" charset="0"/>
                <a:ea typeface="Impact" charset="0"/>
                <a:cs typeface="Impact" charset="0"/>
              </a:rPr>
              <a:t>LOGO</a:t>
            </a:r>
            <a:endParaRPr kumimoji="1" lang="zh-CN" altLang="en-US" sz="3200" b="1" dirty="0">
              <a:solidFill>
                <a:srgbClr val="4CABC4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772573" y="3274253"/>
            <a:ext cx="1897812" cy="414068"/>
          </a:xfrm>
          <a:prstGeom prst="roundRect">
            <a:avLst/>
          </a:prstGeom>
          <a:solidFill>
            <a:srgbClr val="4CABC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3827644" y="32966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主讲人：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6800111" y="3274253"/>
            <a:ext cx="1897812" cy="414068"/>
          </a:xfrm>
          <a:prstGeom prst="roundRect">
            <a:avLst/>
          </a:prstGeom>
          <a:solidFill>
            <a:srgbClr val="F4515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6950934" y="32966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部门：</a:t>
            </a:r>
          </a:p>
        </p:txBody>
      </p:sp>
      <p:sp>
        <p:nvSpPr>
          <p:cNvPr id="63" name="椭圆 62"/>
          <p:cNvSpPr/>
          <p:nvPr/>
        </p:nvSpPr>
        <p:spPr>
          <a:xfrm>
            <a:off x="313305" y="1186465"/>
            <a:ext cx="2861216" cy="2861216"/>
          </a:xfrm>
          <a:prstGeom prst="ellipse">
            <a:avLst/>
          </a:prstGeom>
          <a:noFill/>
          <a:ln w="28575">
            <a:solidFill>
              <a:srgbClr val="F4515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5" name="直线连接符 64"/>
          <p:cNvCxnSpPr/>
          <p:nvPr/>
        </p:nvCxnSpPr>
        <p:spPr>
          <a:xfrm>
            <a:off x="3312543" y="2628435"/>
            <a:ext cx="8796704" cy="0"/>
          </a:xfrm>
          <a:prstGeom prst="line">
            <a:avLst/>
          </a:prstGeom>
          <a:ln>
            <a:solidFill>
              <a:srgbClr val="F4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855" y="3469141"/>
            <a:ext cx="2615580" cy="2615580"/>
          </a:xfrm>
          <a:prstGeom prst="rect">
            <a:avLst/>
          </a:prstGeom>
        </p:spPr>
      </p:pic>
      <p:pic>
        <p:nvPicPr>
          <p:cNvPr id="66" name="Picture 2" descr="http://pic.jctrans.com/StoragePic/FB1DD1AF-AF23-45D8-843B-7AC2B2E0224C/86c4b7070c324cf6ae531da8f3a9564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076" y="4439633"/>
            <a:ext cx="2808000" cy="1755000"/>
          </a:xfrm>
          <a:prstGeom prst="roundRect">
            <a:avLst>
              <a:gd name="adj" fmla="val 9626"/>
            </a:avLst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3593814" y="2635535"/>
            <a:ext cx="7343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ON-SITE MANAGEMENT DEPTH ANALYSIS</a:t>
            </a:r>
          </a:p>
        </p:txBody>
      </p:sp>
      <p:sp>
        <p:nvSpPr>
          <p:cNvPr id="69" name="椭圆 68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9" name="组 28"/>
          <p:cNvGrpSpPr/>
          <p:nvPr/>
        </p:nvGrpSpPr>
        <p:grpSpPr>
          <a:xfrm>
            <a:off x="0" y="6629525"/>
            <a:ext cx="12192000" cy="294473"/>
            <a:chOff x="0" y="6629525"/>
            <a:chExt cx="12192000" cy="294473"/>
          </a:xfrm>
        </p:grpSpPr>
        <p:sp>
          <p:nvSpPr>
            <p:cNvPr id="30" name="圆角矩形 29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任意形状 42"/>
            <p:cNvSpPr/>
            <p:nvPr/>
          </p:nvSpPr>
          <p:spPr>
            <a:xfrm>
              <a:off x="11230626" y="6629525"/>
              <a:ext cx="961374" cy="294467"/>
            </a:xfrm>
            <a:custGeom>
              <a:avLst/>
              <a:gdLst>
                <a:gd name="connsiteX0" fmla="*/ 49079 w 961374"/>
                <a:gd name="connsiteY0" fmla="*/ 0 h 294467"/>
                <a:gd name="connsiteX1" fmla="*/ 961374 w 961374"/>
                <a:gd name="connsiteY1" fmla="*/ 0 h 294467"/>
                <a:gd name="connsiteX2" fmla="*/ 961374 w 961374"/>
                <a:gd name="connsiteY2" fmla="*/ 294467 h 294467"/>
                <a:gd name="connsiteX3" fmla="*/ 49079 w 961374"/>
                <a:gd name="connsiteY3" fmla="*/ 294467 h 294467"/>
                <a:gd name="connsiteX4" fmla="*/ 0 w 961374"/>
                <a:gd name="connsiteY4" fmla="*/ 245388 h 294467"/>
                <a:gd name="connsiteX5" fmla="*/ 0 w 961374"/>
                <a:gd name="connsiteY5" fmla="*/ 49079 h 294467"/>
                <a:gd name="connsiteX6" fmla="*/ 49079 w 961374"/>
                <a:gd name="connsiteY6" fmla="*/ 0 h 2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374" h="294467">
                  <a:moveTo>
                    <a:pt x="49079" y="0"/>
                  </a:moveTo>
                  <a:lnTo>
                    <a:pt x="961374" y="0"/>
                  </a:lnTo>
                  <a:lnTo>
                    <a:pt x="961374" y="294467"/>
                  </a:lnTo>
                  <a:lnTo>
                    <a:pt x="49079" y="294467"/>
                  </a:lnTo>
                  <a:cubicBezTo>
                    <a:pt x="21973" y="294467"/>
                    <a:pt x="0" y="272494"/>
                    <a:pt x="0" y="245388"/>
                  </a:cubicBezTo>
                  <a:lnTo>
                    <a:pt x="0" y="49079"/>
                  </a:lnTo>
                  <a:cubicBezTo>
                    <a:pt x="0" y="21973"/>
                    <a:pt x="21973" y="0"/>
                    <a:pt x="49079" y="0"/>
                  </a:cubicBezTo>
                  <a:close/>
                </a:path>
              </a:pathLst>
            </a:cu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96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grpSp>
        <p:nvGrpSpPr>
          <p:cNvPr id="5" name="组合 36"/>
          <p:cNvGrpSpPr>
            <a:grpSpLocks noChangeAspect="1"/>
          </p:cNvGrpSpPr>
          <p:nvPr/>
        </p:nvGrpSpPr>
        <p:grpSpPr>
          <a:xfrm>
            <a:off x="8869769" y="3450319"/>
            <a:ext cx="1620000" cy="2430000"/>
            <a:chOff x="4716015" y="3933056"/>
            <a:chExt cx="1800000" cy="2700000"/>
          </a:xfrm>
          <a:effectLst>
            <a:reflection stA="32000" endPos="26000" dir="5400000" sy="-100000" algn="bl" rotWithShape="0"/>
          </a:effectLst>
        </p:grpSpPr>
        <p:sp>
          <p:nvSpPr>
            <p:cNvPr id="6" name="矩形 5"/>
            <p:cNvSpPr/>
            <p:nvPr/>
          </p:nvSpPr>
          <p:spPr>
            <a:xfrm>
              <a:off x="4716015" y="3933056"/>
              <a:ext cx="1800000" cy="27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38"/>
            <p:cNvSpPr txBox="1"/>
            <p:nvPr/>
          </p:nvSpPr>
          <p:spPr>
            <a:xfrm>
              <a:off x="5164609" y="5759247"/>
              <a:ext cx="902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素养</a:t>
              </a:r>
            </a:p>
          </p:txBody>
        </p:sp>
        <p:pic>
          <p:nvPicPr>
            <p:cNvPr id="8" name="Picture 8" descr="F:\素材\3D小人2\sps4198r-5870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34015" y="3949700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4755844" y="6199840"/>
              <a:ext cx="1740504" cy="40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n w="11430"/>
                  <a:solidFill>
                    <a:srgbClr val="C00000"/>
                  </a:solidFill>
                  <a:latin typeface="汉仪菱心体简" pitchFamily="49" charset="-122"/>
                  <a:ea typeface="汉仪菱心体简" pitchFamily="49" charset="-122"/>
                </a:rPr>
                <a:t>S</a:t>
              </a:r>
              <a:r>
                <a:rPr lang="en-US" altLang="zh-CN" b="1" i="1" dirty="0">
                  <a:ln w="11430"/>
                  <a:solidFill>
                    <a:schemeClr val="bg1">
                      <a:lumMod val="95000"/>
                    </a:schemeClr>
                  </a:solidFill>
                  <a:latin typeface="汉仪菱心体简" pitchFamily="49" charset="-122"/>
                  <a:ea typeface="汉仪菱心体简" pitchFamily="49" charset="-122"/>
                </a:rPr>
                <a:t>HITSUKE</a:t>
              </a:r>
              <a:endParaRPr lang="zh-CN" altLang="en-US" b="1" i="1" dirty="0">
                <a:ln w="11430"/>
                <a:solidFill>
                  <a:schemeClr val="bg1">
                    <a:lumMod val="95000"/>
                  </a:schemeClr>
                </a:solidFill>
                <a:latin typeface="汉仪菱心体简" pitchFamily="49" charset="-122"/>
                <a:ea typeface="汉仪菱心体简" pitchFamily="49" charset="-122"/>
              </a:endParaRPr>
            </a:p>
          </p:txBody>
        </p:sp>
      </p:grpSp>
      <p:grpSp>
        <p:nvGrpSpPr>
          <p:cNvPr id="10" name="组合 41"/>
          <p:cNvGrpSpPr>
            <a:grpSpLocks noChangeAspect="1"/>
          </p:cNvGrpSpPr>
          <p:nvPr/>
        </p:nvGrpSpPr>
        <p:grpSpPr>
          <a:xfrm>
            <a:off x="1414845" y="3450319"/>
            <a:ext cx="1620000" cy="2429998"/>
            <a:chOff x="372998" y="1012211"/>
            <a:chExt cx="1800000" cy="2700000"/>
          </a:xfrm>
          <a:effectLst>
            <a:reflection stA="32000" endPos="26000" dir="5400000" sy="-100000" algn="bl" rotWithShape="0"/>
          </a:effectLst>
        </p:grpSpPr>
        <p:sp>
          <p:nvSpPr>
            <p:cNvPr id="11" name="矩形 10"/>
            <p:cNvSpPr/>
            <p:nvPr/>
          </p:nvSpPr>
          <p:spPr>
            <a:xfrm>
              <a:off x="372998" y="1012211"/>
              <a:ext cx="1800000" cy="27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821592" y="2862800"/>
              <a:ext cx="902811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整理</a:t>
              </a:r>
            </a:p>
          </p:txBody>
        </p:sp>
        <p:pic>
          <p:nvPicPr>
            <p:cNvPr id="13" name="Picture 3" descr="F:\素材\3D小人2\sps4198r-4529.jpg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998" y="1035134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33142" y="3278997"/>
              <a:ext cx="995999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spc="150" dirty="0">
                  <a:ln w="11430"/>
                  <a:solidFill>
                    <a:schemeClr val="bg1"/>
                  </a:solidFill>
                  <a:latin typeface="汉仪菱心体简" pitchFamily="49" charset="-122"/>
                  <a:ea typeface="汉仪菱心体简" pitchFamily="49" charset="-122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汉仪菱心体简" pitchFamily="49" charset="-122"/>
                  <a:ea typeface="汉仪菱心体简" pitchFamily="49" charset="-122"/>
                </a:rPr>
                <a:t>EIRI</a:t>
              </a:r>
              <a:endParaRPr lang="zh-CN" alt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5" name="组合 46"/>
          <p:cNvGrpSpPr>
            <a:grpSpLocks/>
          </p:cNvGrpSpPr>
          <p:nvPr/>
        </p:nvGrpSpPr>
        <p:grpSpPr>
          <a:xfrm>
            <a:off x="3278576" y="3450319"/>
            <a:ext cx="1620000" cy="2430000"/>
            <a:chOff x="2547262" y="1012211"/>
            <a:chExt cx="1800000" cy="2704028"/>
          </a:xfrm>
          <a:effectLst>
            <a:reflection stA="32000" endPos="26000" dir="5400000" sy="-100000" algn="bl" rotWithShape="0"/>
          </a:effectLst>
        </p:grpSpPr>
        <p:sp>
          <p:nvSpPr>
            <p:cNvPr id="16" name="矩形 15"/>
            <p:cNvSpPr/>
            <p:nvPr/>
          </p:nvSpPr>
          <p:spPr>
            <a:xfrm>
              <a:off x="2547262" y="1012211"/>
              <a:ext cx="1800000" cy="27040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sp>
          <p:nvSpPr>
            <p:cNvPr id="17" name="TextBox 48"/>
            <p:cNvSpPr txBox="1"/>
            <p:nvPr/>
          </p:nvSpPr>
          <p:spPr>
            <a:xfrm>
              <a:off x="2995857" y="2862800"/>
              <a:ext cx="902811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整顿</a:t>
              </a:r>
            </a:p>
          </p:txBody>
        </p:sp>
        <p:pic>
          <p:nvPicPr>
            <p:cNvPr id="18" name="Picture 2" descr="F:\素材\3D小人2\sps4198r-2750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65262" y="1035134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2720390" y="3271748"/>
              <a:ext cx="1453746" cy="400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spc="150" dirty="0">
                  <a:ln w="11430"/>
                  <a:solidFill>
                    <a:srgbClr val="FF0000"/>
                  </a:solidFill>
                  <a:latin typeface="汉仪菱心体简" pitchFamily="49" charset="-122"/>
                  <a:ea typeface="汉仪菱心体简" pitchFamily="49" charset="-122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汉仪菱心体简" pitchFamily="49" charset="-122"/>
                  <a:ea typeface="汉仪菱心体简" pitchFamily="49" charset="-122"/>
                </a:rPr>
                <a:t>EITON</a:t>
              </a:r>
              <a:endParaRPr lang="zh-CN" altLang="en-US" sz="4000" b="1" spc="150" dirty="0">
                <a:ln w="11430"/>
                <a:solidFill>
                  <a:schemeClr val="bg1">
                    <a:lumMod val="9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20" name="组合 51"/>
          <p:cNvGrpSpPr>
            <a:grpSpLocks noChangeAspect="1"/>
          </p:cNvGrpSpPr>
          <p:nvPr/>
        </p:nvGrpSpPr>
        <p:grpSpPr>
          <a:xfrm>
            <a:off x="5142307" y="3450319"/>
            <a:ext cx="1620000" cy="2430000"/>
            <a:chOff x="4716016" y="1012211"/>
            <a:chExt cx="1800000" cy="2700000"/>
          </a:xfrm>
          <a:effectLst>
            <a:reflection stA="32000" endPos="26000" dir="5400000" sy="-100000" algn="bl" rotWithShape="0"/>
          </a:effectLst>
        </p:grpSpPr>
        <p:sp>
          <p:nvSpPr>
            <p:cNvPr id="21" name="矩形 20"/>
            <p:cNvSpPr/>
            <p:nvPr/>
          </p:nvSpPr>
          <p:spPr>
            <a:xfrm>
              <a:off x="4716016" y="1012211"/>
              <a:ext cx="1800000" cy="270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53"/>
            <p:cNvSpPr txBox="1"/>
            <p:nvPr/>
          </p:nvSpPr>
          <p:spPr>
            <a:xfrm>
              <a:off x="5164610" y="2862800"/>
              <a:ext cx="902811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清扫</a:t>
              </a:r>
            </a:p>
          </p:txBody>
        </p:sp>
        <p:pic>
          <p:nvPicPr>
            <p:cNvPr id="23" name="Picture 2" descr="F:\素材\3D小人2\sps4198r-4011.jpg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8"/>
            <a:stretch/>
          </p:blipFill>
          <p:spPr bwMode="auto">
            <a:xfrm>
              <a:off x="4734016" y="1035134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5004025" y="3278995"/>
              <a:ext cx="1223982" cy="40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spc="150" dirty="0">
                  <a:ln w="11430"/>
                  <a:solidFill>
                    <a:srgbClr val="C00000"/>
                  </a:solidFill>
                  <a:latin typeface="汉仪菱心体简" pitchFamily="49" charset="-122"/>
                  <a:ea typeface="汉仪菱心体简" pitchFamily="49" charset="-122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汉仪菱心体简" pitchFamily="49" charset="-122"/>
                  <a:ea typeface="汉仪菱心体简" pitchFamily="49" charset="-122"/>
                </a:rPr>
                <a:t>EISO</a:t>
              </a:r>
              <a:endParaRPr lang="zh-CN" altLang="en-US" b="1" i="1" spc="150" dirty="0">
                <a:ln w="11430"/>
                <a:solidFill>
                  <a:schemeClr val="bg1">
                    <a:lumMod val="95000"/>
                  </a:schemeClr>
                </a:solidFill>
                <a:latin typeface="汉仪菱心体简" pitchFamily="49" charset="-122"/>
                <a:ea typeface="汉仪菱心体简" pitchFamily="49" charset="-122"/>
              </a:endParaRPr>
            </a:p>
          </p:txBody>
        </p:sp>
      </p:grpSp>
      <p:grpSp>
        <p:nvGrpSpPr>
          <p:cNvPr id="25" name="组合 56"/>
          <p:cNvGrpSpPr>
            <a:grpSpLocks noChangeAspect="1"/>
          </p:cNvGrpSpPr>
          <p:nvPr/>
        </p:nvGrpSpPr>
        <p:grpSpPr>
          <a:xfrm>
            <a:off x="7006038" y="3450319"/>
            <a:ext cx="1620000" cy="2430000"/>
            <a:chOff x="2541904" y="3933056"/>
            <a:chExt cx="1800000" cy="2700000"/>
          </a:xfrm>
          <a:effectLst>
            <a:reflection stA="32000" endPos="26000" dir="5400000" sy="-100000" algn="bl" rotWithShape="0"/>
          </a:effectLst>
        </p:grpSpPr>
        <p:sp>
          <p:nvSpPr>
            <p:cNvPr id="26" name="矩形 25"/>
            <p:cNvSpPr/>
            <p:nvPr/>
          </p:nvSpPr>
          <p:spPr>
            <a:xfrm>
              <a:off x="2541904" y="3933056"/>
              <a:ext cx="1800000" cy="270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58"/>
            <p:cNvSpPr txBox="1"/>
            <p:nvPr/>
          </p:nvSpPr>
          <p:spPr>
            <a:xfrm>
              <a:off x="2990499" y="5743120"/>
              <a:ext cx="902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清洁</a:t>
              </a:r>
            </a:p>
          </p:txBody>
        </p:sp>
        <p:pic>
          <p:nvPicPr>
            <p:cNvPr id="28" name="Picture 4" descr="F:\素材\3D小人2\sps4198r-3977.jpg"/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53"/>
            <a:stretch/>
          </p:blipFill>
          <p:spPr bwMode="auto">
            <a:xfrm>
              <a:off x="2559904" y="3949700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2583228" y="6205314"/>
              <a:ext cx="1717352" cy="40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n w="11430"/>
                  <a:solidFill>
                    <a:srgbClr val="C00000"/>
                  </a:solidFill>
                  <a:latin typeface="汉仪菱心体简" pitchFamily="49" charset="-122"/>
                  <a:ea typeface="汉仪菱心体简" pitchFamily="49" charset="-122"/>
                </a:rPr>
                <a:t>S</a:t>
              </a:r>
              <a:r>
                <a:rPr lang="en-US" altLang="zh-CN" b="1" i="1" dirty="0">
                  <a:ln w="11430"/>
                  <a:solidFill>
                    <a:schemeClr val="bg1">
                      <a:lumMod val="95000"/>
                    </a:schemeClr>
                  </a:solidFill>
                  <a:latin typeface="汉仪菱心体简" pitchFamily="49" charset="-122"/>
                  <a:ea typeface="汉仪菱心体简" pitchFamily="49" charset="-122"/>
                </a:rPr>
                <a:t>EIKETSU</a:t>
              </a:r>
              <a:endParaRPr lang="zh-CN" altLang="en-US" b="1" i="1" dirty="0">
                <a:ln w="11430"/>
                <a:solidFill>
                  <a:schemeClr val="bg1">
                    <a:lumMod val="95000"/>
                  </a:schemeClr>
                </a:solidFill>
                <a:latin typeface="汉仪菱心体简" pitchFamily="49" charset="-122"/>
                <a:ea typeface="汉仪菱心体简" pitchFamily="49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335048" y="1315165"/>
            <a:ext cx="94517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charset="2"/>
              <a:buChar char="p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整理、整顿、清扫、清洁、素养的日语外来词汇的罗马文拼写时，它们的第一个字母都为S，所以日本人又称之为5S。</a:t>
            </a:r>
          </a:p>
          <a:p>
            <a:pPr marL="285750" indent="-285750" algn="just">
              <a:lnSpc>
                <a:spcPct val="13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charset="2"/>
              <a:buChar char="p"/>
            </a:pP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 algn="just">
              <a:lnSpc>
                <a:spcPct val="13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charset="2"/>
              <a:buChar char="p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5S是指在生产现场中对人员、机器、材料、方法等生产要素进行有效的管理，这是日本企业独特的一种管理办法。</a:t>
            </a:r>
          </a:p>
        </p:txBody>
      </p:sp>
    </p:spTree>
    <p:extLst>
      <p:ext uri="{BB962C8B-B14F-4D97-AF65-F5344CB8AC3E}">
        <p14:creationId xmlns:p14="http://schemas.microsoft.com/office/powerpoint/2010/main" val="17973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grpSp>
        <p:nvGrpSpPr>
          <p:cNvPr id="5" name="组合 1"/>
          <p:cNvGrpSpPr/>
          <p:nvPr/>
        </p:nvGrpSpPr>
        <p:grpSpPr>
          <a:xfrm>
            <a:off x="1395887" y="1504504"/>
            <a:ext cx="1800000" cy="2711984"/>
            <a:chOff x="372998" y="1012211"/>
            <a:chExt cx="1800000" cy="2711984"/>
          </a:xfrm>
        </p:grpSpPr>
        <p:sp>
          <p:nvSpPr>
            <p:cNvPr id="6" name="矩形 5"/>
            <p:cNvSpPr/>
            <p:nvPr/>
          </p:nvSpPr>
          <p:spPr>
            <a:xfrm>
              <a:off x="372998" y="1012211"/>
              <a:ext cx="1800000" cy="27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3"/>
            <p:cNvSpPr txBox="1"/>
            <p:nvPr/>
          </p:nvSpPr>
          <p:spPr>
            <a:xfrm>
              <a:off x="821593" y="2862800"/>
              <a:ext cx="902811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整理</a:t>
              </a:r>
            </a:p>
          </p:txBody>
        </p:sp>
        <p:pic>
          <p:nvPicPr>
            <p:cNvPr id="8" name="Picture 3" descr="F:\素材\3D小人2\sps4198r-4529.jpg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998" y="1035134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87128" y="3160964"/>
              <a:ext cx="971741" cy="563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altLang="zh-CN" b="1" i="1" spc="150" dirty="0">
                  <a:ln w="11430"/>
                  <a:solidFill>
                    <a:srgbClr val="FF0000"/>
                  </a:solidFill>
                  <a:latin typeface="汉仪菱心体简" pitchFamily="49" charset="-122"/>
                  <a:ea typeface="汉仪菱心体简" pitchFamily="49" charset="-122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汉仪菱心体简" pitchFamily="49" charset="-122"/>
                  <a:ea typeface="汉仪菱心体简" pitchFamily="49" charset="-122"/>
                </a:rPr>
                <a:t>EIRI</a:t>
              </a:r>
              <a:endParaRPr lang="zh-CN" alt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989604" y="1549123"/>
            <a:ext cx="3563888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dirty="0">
                <a:ln w="11430"/>
                <a:latin typeface="微软雅黑" pitchFamily="34" charset="-122"/>
                <a:ea typeface="微软雅黑" pitchFamily="34" charset="-122"/>
              </a:rPr>
              <a:t>区分</a:t>
            </a:r>
            <a:r>
              <a:rPr lang="zh-CN" altLang="en-US" dirty="0">
                <a:ln w="11430"/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要用的</a:t>
            </a:r>
            <a:r>
              <a:rPr lang="zh-CN" altLang="en-US" dirty="0">
                <a:ln w="11430"/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dirty="0">
                <a:ln w="11430"/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不要用的</a:t>
            </a:r>
            <a:r>
              <a:rPr lang="zh-CN" altLang="en-US" dirty="0">
                <a:ln w="11430"/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dirty="0">
              <a:ln w="11430"/>
              <a:latin typeface="微软雅黑" pitchFamily="34" charset="-122"/>
              <a:ea typeface="微软雅黑" pitchFamily="34" charset="-122"/>
            </a:endParaRPr>
          </a:p>
          <a:p>
            <a:pPr marL="895350" indent="-895350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dirty="0">
                <a:ln w="11430"/>
                <a:latin typeface="微软雅黑" pitchFamily="34" charset="-122"/>
                <a:ea typeface="微软雅黑" pitchFamily="34" charset="-122"/>
              </a:rPr>
              <a:t>不要用的要清除掉。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069205" y="1527427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6997" y="155790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定义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69205" y="2535539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56997" y="2566019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目的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069205" y="3471643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68965" y="3502123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推行要领</a:t>
            </a:r>
          </a:p>
        </p:txBody>
      </p:sp>
      <p:sp>
        <p:nvSpPr>
          <p:cNvPr id="17" name="矩形 16"/>
          <p:cNvSpPr/>
          <p:nvPr/>
        </p:nvSpPr>
        <p:spPr>
          <a:xfrm>
            <a:off x="6989604" y="2614863"/>
            <a:ext cx="11079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dirty="0">
                <a:ln w="11430"/>
                <a:latin typeface="微软雅黑" pitchFamily="34" charset="-122"/>
                <a:ea typeface="微软雅黑" pitchFamily="34" charset="-122"/>
              </a:rPr>
              <a:t>节约空间</a:t>
            </a:r>
            <a:endParaRPr lang="zh-CN" altLang="en-US" sz="2000" dirty="0">
              <a:ln w="11430"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63586" y="3502123"/>
            <a:ext cx="3889906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357188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zh-CN" altLang="en-US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全面检查作业场，包括看得到的和看不到的 </a:t>
            </a:r>
          </a:p>
          <a:p>
            <a:pPr marL="620713" indent="-357188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zh-CN" altLang="en-US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制定需要和不需要的判别基准</a:t>
            </a:r>
          </a:p>
          <a:p>
            <a:pPr marL="620713" indent="-357188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zh-CN" altLang="en-US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清除不需要物品</a:t>
            </a:r>
          </a:p>
          <a:p>
            <a:pPr marL="620713" indent="-357188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zh-CN" altLang="en-US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制定废弃物处理方法</a:t>
            </a:r>
          </a:p>
          <a:p>
            <a:pPr marL="620713" indent="-357188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zh-CN" altLang="en-US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每日自我检查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447808" y="4298883"/>
            <a:ext cx="1730079" cy="106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要与不要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一留一弃</a:t>
            </a:r>
          </a:p>
        </p:txBody>
      </p:sp>
    </p:spTree>
    <p:extLst>
      <p:ext uri="{BB962C8B-B14F-4D97-AF65-F5344CB8AC3E}">
        <p14:creationId xmlns:p14="http://schemas.microsoft.com/office/powerpoint/2010/main" val="18255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sp>
        <p:nvSpPr>
          <p:cNvPr id="5" name="五边形 4"/>
          <p:cNvSpPr/>
          <p:nvPr/>
        </p:nvSpPr>
        <p:spPr bwMode="auto">
          <a:xfrm rot="5400000">
            <a:off x="2028091" y="707670"/>
            <a:ext cx="1080000" cy="1440000"/>
          </a:xfrm>
          <a:prstGeom prst="homePlate">
            <a:avLst>
              <a:gd name="adj" fmla="val 25605"/>
            </a:avLst>
          </a:prstGeom>
          <a:noFill/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127000" dist="19050" dir="5400000" algn="ctr" rotWithShape="0">
              <a:srgbClr val="000000">
                <a:alpha val="31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>
              <a:lnSpc>
                <a:spcPct val="170000"/>
              </a:lnSpc>
            </a:pPr>
            <a:endParaRPr lang="zh-CN" altLang="en-US" sz="3200" b="1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710835" y="1110414"/>
            <a:ext cx="1714512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现场检查</a:t>
            </a:r>
          </a:p>
        </p:txBody>
      </p:sp>
      <p:sp>
        <p:nvSpPr>
          <p:cNvPr id="7" name="燕尾形 6"/>
          <p:cNvSpPr/>
          <p:nvPr/>
        </p:nvSpPr>
        <p:spPr bwMode="auto">
          <a:xfrm rot="5400000">
            <a:off x="2028091" y="1814959"/>
            <a:ext cx="1080000" cy="1440000"/>
          </a:xfrm>
          <a:prstGeom prst="chevron">
            <a:avLst>
              <a:gd name="adj" fmla="val 26322"/>
            </a:avLst>
          </a:prstGeom>
          <a:noFill/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127000" dist="19050" dir="5400000" algn="ctr" rotWithShape="0">
              <a:srgbClr val="000000">
                <a:alpha val="31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>
              <a:lnSpc>
                <a:spcPct val="170000"/>
              </a:lnSpc>
            </a:pPr>
            <a:endParaRPr lang="zh-CN" altLang="en-US" sz="3200" b="1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746554" y="2291823"/>
            <a:ext cx="1643074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要与不要</a:t>
            </a:r>
          </a:p>
        </p:txBody>
      </p:sp>
      <p:sp>
        <p:nvSpPr>
          <p:cNvPr id="9" name="燕尾形 8"/>
          <p:cNvSpPr/>
          <p:nvPr/>
        </p:nvSpPr>
        <p:spPr bwMode="auto">
          <a:xfrm rot="5400000">
            <a:off x="2028091" y="2922248"/>
            <a:ext cx="1080000" cy="1440000"/>
          </a:xfrm>
          <a:prstGeom prst="chevron">
            <a:avLst>
              <a:gd name="adj" fmla="val 26322"/>
            </a:avLst>
          </a:prstGeom>
          <a:noFill/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127000" dist="19050" dir="5400000" algn="ctr" rotWithShape="0">
              <a:srgbClr val="000000">
                <a:alpha val="31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>
              <a:lnSpc>
                <a:spcPct val="170000"/>
              </a:lnSpc>
            </a:pPr>
            <a:endParaRPr lang="zh-CN" altLang="en-US" sz="3200" b="1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746554" y="3434831"/>
            <a:ext cx="1643074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清理不要</a:t>
            </a:r>
          </a:p>
        </p:txBody>
      </p:sp>
      <p:sp>
        <p:nvSpPr>
          <p:cNvPr id="11" name="燕尾形 10"/>
          <p:cNvSpPr/>
          <p:nvPr/>
        </p:nvSpPr>
        <p:spPr bwMode="auto">
          <a:xfrm rot="5400000">
            <a:off x="2028091" y="4065256"/>
            <a:ext cx="1080000" cy="1440000"/>
          </a:xfrm>
          <a:prstGeom prst="chevron">
            <a:avLst>
              <a:gd name="adj" fmla="val 26322"/>
            </a:avLst>
          </a:prstGeom>
          <a:noFill/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127000" dist="19050" dir="5400000" algn="ctr" rotWithShape="0">
              <a:srgbClr val="000000">
                <a:alpha val="31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>
              <a:lnSpc>
                <a:spcPct val="170000"/>
              </a:lnSpc>
            </a:pPr>
            <a:endParaRPr lang="zh-CN" altLang="en-US" sz="3200" b="1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746554" y="4514661"/>
            <a:ext cx="1643074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整理必要</a:t>
            </a:r>
          </a:p>
        </p:txBody>
      </p:sp>
      <p:sp>
        <p:nvSpPr>
          <p:cNvPr id="13" name="燕尾形 12"/>
          <p:cNvSpPr/>
          <p:nvPr/>
        </p:nvSpPr>
        <p:spPr bwMode="auto">
          <a:xfrm rot="5400000">
            <a:off x="2028091" y="5136826"/>
            <a:ext cx="1080000" cy="1440000"/>
          </a:xfrm>
          <a:prstGeom prst="chevron">
            <a:avLst>
              <a:gd name="adj" fmla="val 26322"/>
            </a:avLst>
          </a:prstGeom>
          <a:noFill/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127000" dist="19050" dir="5400000" algn="ctr" rotWithShape="0">
              <a:srgbClr val="000000">
                <a:alpha val="31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>
              <a:lnSpc>
                <a:spcPct val="170000"/>
              </a:lnSpc>
            </a:pPr>
            <a:endParaRPr lang="zh-CN" altLang="en-US" sz="3200" b="1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746554" y="5649409"/>
            <a:ext cx="1643074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日清日高</a:t>
            </a:r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>
          <a:xfrm>
            <a:off x="3690009" y="947018"/>
            <a:ext cx="1440160" cy="72008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对象</a:t>
            </a:r>
          </a:p>
        </p:txBody>
      </p:sp>
      <p:sp>
        <p:nvSpPr>
          <p:cNvPr id="16" name="流程图: 决策 17"/>
          <p:cNvSpPr/>
          <p:nvPr/>
        </p:nvSpPr>
        <p:spPr>
          <a:xfrm>
            <a:off x="4338081" y="1955130"/>
            <a:ext cx="2016000" cy="936000"/>
          </a:xfrm>
          <a:prstGeom prst="flowChartDecision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区分要与不要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698081" y="4529498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需要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5994265" y="3323282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不需要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7362377" y="5723858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急需</a:t>
            </a:r>
          </a:p>
        </p:txBody>
      </p:sp>
      <p:sp>
        <p:nvSpPr>
          <p:cNvPr id="20" name="流程图: 决策 21"/>
          <p:cNvSpPr/>
          <p:nvPr/>
        </p:nvSpPr>
        <p:spPr>
          <a:xfrm>
            <a:off x="7002377" y="1955130"/>
            <a:ext cx="2016000" cy="936000"/>
          </a:xfrm>
          <a:prstGeom prst="flowChartDecision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应用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方法</a:t>
            </a:r>
          </a:p>
        </p:txBody>
      </p:sp>
      <p:sp>
        <p:nvSpPr>
          <p:cNvPr id="21" name="流程图: 决策 22"/>
          <p:cNvSpPr/>
          <p:nvPr/>
        </p:nvSpPr>
        <p:spPr>
          <a:xfrm>
            <a:off x="7002377" y="4331498"/>
            <a:ext cx="2016000" cy="936000"/>
          </a:xfrm>
          <a:prstGeom prst="flowChartDecision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需要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程度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9558225" y="1163042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弃用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9558225" y="1907125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偶尔使用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9558225" y="2651208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部分弃用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9558225" y="3395290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另作他用</a:t>
            </a:r>
          </a:p>
        </p:txBody>
      </p:sp>
      <p:sp>
        <p:nvSpPr>
          <p:cNvPr id="26" name="流程图: 终止 27"/>
          <p:cNvSpPr/>
          <p:nvPr/>
        </p:nvSpPr>
        <p:spPr>
          <a:xfrm>
            <a:off x="9486145" y="5627538"/>
            <a:ext cx="1368000" cy="720080"/>
          </a:xfrm>
          <a:prstGeom prst="flowChartTerminator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整顿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9558225" y="4529498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非急需</a:t>
            </a:r>
          </a:p>
        </p:txBody>
      </p:sp>
      <p:cxnSp>
        <p:nvCxnSpPr>
          <p:cNvPr id="28" name="肘形连接符 27"/>
          <p:cNvCxnSpPr>
            <a:endCxn id="21" idx="0"/>
          </p:cNvCxnSpPr>
          <p:nvPr/>
        </p:nvCxnSpPr>
        <p:spPr>
          <a:xfrm>
            <a:off x="5130169" y="1307058"/>
            <a:ext cx="215912" cy="64807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32"/>
          <p:cNvCxnSpPr>
            <a:stCxn id="21" idx="2"/>
            <a:endCxn id="22" idx="0"/>
          </p:cNvCxnSpPr>
          <p:nvPr/>
        </p:nvCxnSpPr>
        <p:spPr>
          <a:xfrm rot="5400000">
            <a:off x="4526897" y="3710314"/>
            <a:ext cx="1638368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32"/>
          <p:cNvCxnSpPr>
            <a:endCxn id="23" idx="1"/>
          </p:cNvCxnSpPr>
          <p:nvPr/>
        </p:nvCxnSpPr>
        <p:spPr>
          <a:xfrm rot="16200000" flipH="1">
            <a:off x="5319205" y="2918222"/>
            <a:ext cx="702048" cy="64807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>
            <a:stCxn id="25" idx="3"/>
            <a:endCxn id="27" idx="1"/>
          </p:cNvCxnSpPr>
          <p:nvPr/>
        </p:nvCxnSpPr>
        <p:spPr>
          <a:xfrm flipV="1">
            <a:off x="9018377" y="1433042"/>
            <a:ext cx="539848" cy="99008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2"/>
          <p:cNvCxnSpPr>
            <a:stCxn id="25" idx="3"/>
            <a:endCxn id="28" idx="1"/>
          </p:cNvCxnSpPr>
          <p:nvPr/>
        </p:nvCxnSpPr>
        <p:spPr>
          <a:xfrm flipV="1">
            <a:off x="9018377" y="2177125"/>
            <a:ext cx="539848" cy="24600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23" idx="3"/>
            <a:endCxn id="25" idx="2"/>
          </p:cNvCxnSpPr>
          <p:nvPr/>
        </p:nvCxnSpPr>
        <p:spPr>
          <a:xfrm flipV="1">
            <a:off x="7290265" y="2891130"/>
            <a:ext cx="720112" cy="70215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2"/>
          <p:cNvCxnSpPr>
            <a:stCxn id="25" idx="3"/>
            <a:endCxn id="29" idx="1"/>
          </p:cNvCxnSpPr>
          <p:nvPr/>
        </p:nvCxnSpPr>
        <p:spPr>
          <a:xfrm>
            <a:off x="9018377" y="2423130"/>
            <a:ext cx="539848" cy="49807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2"/>
          <p:cNvCxnSpPr>
            <a:stCxn id="26" idx="2"/>
            <a:endCxn id="24" idx="0"/>
          </p:cNvCxnSpPr>
          <p:nvPr/>
        </p:nvCxnSpPr>
        <p:spPr>
          <a:xfrm rot="5400000">
            <a:off x="7782197" y="5495678"/>
            <a:ext cx="456360" cy="1270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>
            <a:stCxn id="25" idx="3"/>
            <a:endCxn id="30" idx="1"/>
          </p:cNvCxnSpPr>
          <p:nvPr/>
        </p:nvCxnSpPr>
        <p:spPr>
          <a:xfrm>
            <a:off x="9018377" y="2423130"/>
            <a:ext cx="539848" cy="124216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2"/>
          <p:cNvCxnSpPr>
            <a:stCxn id="22" idx="3"/>
            <a:endCxn id="26" idx="1"/>
          </p:cNvCxnSpPr>
          <p:nvPr/>
        </p:nvCxnSpPr>
        <p:spPr>
          <a:xfrm>
            <a:off x="5994081" y="4799498"/>
            <a:ext cx="1008296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肘形连接符 32"/>
          <p:cNvCxnSpPr>
            <a:stCxn id="26" idx="3"/>
            <a:endCxn id="32" idx="1"/>
          </p:cNvCxnSpPr>
          <p:nvPr/>
        </p:nvCxnSpPr>
        <p:spPr>
          <a:xfrm>
            <a:off x="9018377" y="4799498"/>
            <a:ext cx="539848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2"/>
          <p:cNvCxnSpPr>
            <a:stCxn id="24" idx="3"/>
            <a:endCxn id="31" idx="1"/>
          </p:cNvCxnSpPr>
          <p:nvPr/>
        </p:nvCxnSpPr>
        <p:spPr>
          <a:xfrm flipV="1">
            <a:off x="8658377" y="5987578"/>
            <a:ext cx="827768" cy="628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肘形连接符 32"/>
          <p:cNvCxnSpPr/>
          <p:nvPr/>
        </p:nvCxnSpPr>
        <p:spPr>
          <a:xfrm rot="5400000">
            <a:off x="9927205" y="5348518"/>
            <a:ext cx="558040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pic>
        <p:nvPicPr>
          <p:cNvPr id="5" name="Picture 28" descr="F:\模板\图标\小图标\海量png图标库第二辑（锐普论坛） (22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61634" y="914936"/>
            <a:ext cx="873354" cy="873354"/>
          </a:xfrm>
          <a:prstGeom prst="rect">
            <a:avLst/>
          </a:prstGeom>
          <a:noFill/>
        </p:spPr>
      </p:pic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45539"/>
              </p:ext>
            </p:extLst>
          </p:nvPr>
        </p:nvGraphicFramePr>
        <p:xfrm>
          <a:off x="1387330" y="2138953"/>
          <a:ext cx="9417339" cy="39692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3139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8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使用次数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判断基准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一年没用过一次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废弃、放入暂存仓库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也许要用的物品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放在职场附近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三个月用一次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放在工程附近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一星期用一次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放在使用地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三天用一次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放在不需移动就可以取到的地方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每天都用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放在离工作场所最近的显眼处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4"/>
          <p:cNvSpPr txBox="1"/>
          <p:nvPr/>
        </p:nvSpPr>
        <p:spPr>
          <a:xfrm>
            <a:off x="1944010" y="1203515"/>
            <a:ext cx="1853928" cy="584775"/>
          </a:xfrm>
          <a:prstGeom prst="rect">
            <a:avLst/>
          </a:prstGeom>
          <a:noFill/>
        </p:spPr>
        <p:txBody>
          <a:bodyPr vert="horz" wrap="square" rtlCol="0" anchor="ctr" anchorCtr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3200" b="1" spc="200" dirty="0">
                <a:ln w="11430">
                  <a:noFill/>
                </a:ln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基准表</a:t>
            </a:r>
          </a:p>
        </p:txBody>
      </p:sp>
      <p:cxnSp>
        <p:nvCxnSpPr>
          <p:cNvPr id="8" name="直接连接符 6"/>
          <p:cNvCxnSpPr/>
          <p:nvPr/>
        </p:nvCxnSpPr>
        <p:spPr>
          <a:xfrm>
            <a:off x="810114" y="1868066"/>
            <a:ext cx="27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概述</a:t>
            </a:r>
          </a:p>
        </p:txBody>
      </p:sp>
      <p:grpSp>
        <p:nvGrpSpPr>
          <p:cNvPr id="5" name="组合 1"/>
          <p:cNvGrpSpPr/>
          <p:nvPr/>
        </p:nvGrpSpPr>
        <p:grpSpPr>
          <a:xfrm>
            <a:off x="1379097" y="1484313"/>
            <a:ext cx="1800000" cy="2711984"/>
            <a:chOff x="2547262" y="1012211"/>
            <a:chExt cx="1800000" cy="2711984"/>
          </a:xfrm>
        </p:grpSpPr>
        <p:sp>
          <p:nvSpPr>
            <p:cNvPr id="6" name="矩形 5"/>
            <p:cNvSpPr/>
            <p:nvPr/>
          </p:nvSpPr>
          <p:spPr>
            <a:xfrm>
              <a:off x="2547262" y="1012211"/>
              <a:ext cx="1800000" cy="27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sp>
          <p:nvSpPr>
            <p:cNvPr id="7" name="TextBox 3"/>
            <p:cNvSpPr txBox="1"/>
            <p:nvPr/>
          </p:nvSpPr>
          <p:spPr>
            <a:xfrm>
              <a:off x="2995857" y="2862800"/>
              <a:ext cx="902811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整顿</a:t>
              </a:r>
            </a:p>
          </p:txBody>
        </p:sp>
        <p:pic>
          <p:nvPicPr>
            <p:cNvPr id="8" name="Picture 2" descr="F:\素材\3D小人2\sps4198r-2750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65262" y="1035134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2793077" y="3160964"/>
              <a:ext cx="1308371" cy="563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altLang="zh-CN" b="1" i="1" spc="150" dirty="0">
                  <a:ln w="11430"/>
                  <a:solidFill>
                    <a:srgbClr val="FF0000"/>
                  </a:solidFill>
                  <a:latin typeface="汉仪菱心体简" pitchFamily="49" charset="-122"/>
                  <a:ea typeface="汉仪菱心体简" pitchFamily="49" charset="-122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汉仪菱心体简" pitchFamily="49" charset="-122"/>
                  <a:ea typeface="汉仪菱心体简" pitchFamily="49" charset="-122"/>
                </a:rPr>
                <a:t>EITON</a:t>
              </a:r>
              <a:endParaRPr lang="zh-CN" altLang="en-US" sz="4000" b="1" spc="150" dirty="0">
                <a:ln w="11430"/>
                <a:solidFill>
                  <a:schemeClr val="bg1">
                    <a:lumMod val="9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600105" y="1973952"/>
            <a:ext cx="3563888" cy="72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要用的东西依规定定位、定量地摆放整齐，明确的标示。</a:t>
            </a:r>
            <a:endParaRPr lang="zh-CN" altLang="en-US" dirty="0">
              <a:ln w="11430"/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00105" y="3039692"/>
            <a:ext cx="1107996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节约时间</a:t>
            </a:r>
            <a:endParaRPr lang="zh-CN" altLang="en-US" sz="2000" dirty="0">
              <a:ln w="11430"/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4087" y="3926952"/>
            <a:ext cx="3889906" cy="216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indent="-449263">
              <a:lnSpc>
                <a:spcPct val="13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要落实前一步骤的整理工作</a:t>
            </a:r>
          </a:p>
          <a:p>
            <a:pPr marL="806450" indent="-449263">
              <a:lnSpc>
                <a:spcPct val="13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布置流程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确定放置场所</a:t>
            </a:r>
          </a:p>
          <a:p>
            <a:pPr marL="806450" indent="-449263">
              <a:lnSpc>
                <a:spcPct val="13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规定放置方法</a:t>
            </a:r>
          </a:p>
          <a:p>
            <a:pPr marL="806450" indent="-449263">
              <a:lnSpc>
                <a:spcPct val="13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划线定位</a:t>
            </a:r>
          </a:p>
          <a:p>
            <a:pPr marL="806450" indent="-449263">
              <a:lnSpc>
                <a:spcPct val="13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标识场所物品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397097" y="4247979"/>
            <a:ext cx="1730079" cy="106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科学布局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取用快捷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3855643" y="1028824"/>
            <a:ext cx="4480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三定原则</a:t>
            </a:r>
            <a:r>
              <a:rPr lang="zh-CN" altLang="en-US" sz="2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3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定点 定量 定容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051665" y="1952256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39457" y="198273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定义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051665" y="2960368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39457" y="299084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目的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5051665" y="3896472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51425" y="3926952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推行要领</a:t>
            </a:r>
          </a:p>
        </p:txBody>
      </p:sp>
    </p:spTree>
    <p:extLst>
      <p:ext uri="{BB962C8B-B14F-4D97-AF65-F5344CB8AC3E}">
        <p14:creationId xmlns:p14="http://schemas.microsoft.com/office/powerpoint/2010/main" val="12396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色企业物流仓储5S现场管理深度解析PPT模板"/>
</p:tagLst>
</file>

<file path=ppt/theme/theme1.xml><?xml version="1.0" encoding="utf-8"?>
<a:theme xmlns:a="http://schemas.openxmlformats.org/drawingml/2006/main" name="Office 主题">
  <a:themeElements>
    <a:clrScheme name="自定义 1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56B0A"/>
      </a:accent1>
      <a:accent2>
        <a:srgbClr val="4BAAC3"/>
      </a:accent2>
      <a:accent3>
        <a:srgbClr val="F45156"/>
      </a:accent3>
      <a:accent4>
        <a:srgbClr val="7F63A0"/>
      </a:accent4>
      <a:accent5>
        <a:srgbClr val="0070BF"/>
      </a:accent5>
      <a:accent6>
        <a:srgbClr val="E56B0A"/>
      </a:accent6>
      <a:hlink>
        <a:srgbClr val="4BAAC3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1888</Words>
  <Application>Microsoft Office PowerPoint</Application>
  <PresentationFormat>自定义</PresentationFormat>
  <Paragraphs>543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62" baseType="lpstr">
      <vt:lpstr>Arial</vt:lpstr>
      <vt:lpstr>宋体</vt:lpstr>
      <vt:lpstr>Arial Black</vt:lpstr>
      <vt:lpstr>Arial Unicode MS</vt:lpstr>
      <vt:lpstr>汉仪菱心体简</vt:lpstr>
      <vt:lpstr>DengXian Light</vt:lpstr>
      <vt:lpstr>Swis721 BlkCn BT</vt:lpstr>
      <vt:lpstr>微软雅黑</vt:lpstr>
      <vt:lpstr>Bernard MT Condensed</vt:lpstr>
      <vt:lpstr>Impact</vt:lpstr>
      <vt:lpstr>GungsuhChe</vt:lpstr>
      <vt:lpstr>华文细黑</vt:lpstr>
      <vt:lpstr>Microsoft YaHei Light</vt:lpstr>
      <vt:lpstr>Wingdings</vt:lpstr>
      <vt:lpstr>STHeiti Light</vt:lpstr>
      <vt:lpstr>黑体</vt:lpstr>
      <vt:lpstr>DengXian</vt:lpstr>
      <vt:lpstr>Calibri</vt:lpstr>
      <vt:lpstr>Times New Roman</vt:lpstr>
      <vt:lpstr>맑은 고딕</vt:lpstr>
      <vt:lpstr>方正综艺简体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5S现场管理解析</dc:title>
  <dc:creator>玺猫PPT</dc:creator>
  <cp:lastModifiedBy>admin</cp:lastModifiedBy>
  <cp:revision>158</cp:revision>
  <dcterms:created xsi:type="dcterms:W3CDTF">2017-12-26T07:39:12Z</dcterms:created>
  <dcterms:modified xsi:type="dcterms:W3CDTF">2020-09-04T22:34:13Z</dcterms:modified>
</cp:coreProperties>
</file>