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70" r:id="rId14"/>
    <p:sldId id="273" r:id="rId15"/>
    <p:sldId id="272" r:id="rId16"/>
    <p:sldId id="289" r:id="rId17"/>
    <p:sldId id="290" r:id="rId18"/>
    <p:sldId id="291" r:id="rId19"/>
    <p:sldId id="277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DFDFD"/>
    <a:srgbClr val="3DAEFF"/>
    <a:srgbClr val="AC0D10"/>
    <a:srgbClr val="0E92F3"/>
    <a:srgbClr val="A50275"/>
    <a:srgbClr val="E6391C"/>
    <a:srgbClr val="050043"/>
    <a:srgbClr val="933B78"/>
    <a:srgbClr val="080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75719" autoAdjust="0"/>
  </p:normalViewPr>
  <p:slideViewPr>
    <p:cSldViewPr snapToGrid="0" showGuides="1">
      <p:cViewPr varScale="1">
        <p:scale>
          <a:sx n="56" d="100"/>
          <a:sy n="56" d="100"/>
        </p:scale>
        <p:origin x="10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DD70-7072-4D71-86E1-42B47BF1DFE7}" type="datetimeFigureOut">
              <a:rPr lang="zh-CN" altLang="en-US" smtClean="0"/>
              <a:t>2019/6/23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7F6B7-70FF-43B3-933B-7015994EC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8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225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6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00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2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25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2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9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78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87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0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95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2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2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741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269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597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3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22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2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9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89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24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27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7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F6B7-70FF-43B3-933B-7015994ECA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5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25C84F-86C4-4C65-8646-B93D6C58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F04BF5A-833F-49A2-AB26-8681C9949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1E2DC0-2201-4C1A-89DB-87B23258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659A-C58C-4859-8636-17AB0213DC48}" type="datetimeFigureOut">
              <a:rPr lang="zh-CN" altLang="en-US" smtClean="0"/>
              <a:t>2019/6/23 Sunday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B84D2B-2709-4E3D-812B-45D98DE7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7D1328-0C39-45EA-AFA8-FE5F2869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C865-828E-4518-AB77-5BBB773F6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33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5646A-2EDA-4C0D-B123-D98165AC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F04F55F-D544-4544-B208-14D2FA53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5DED7C-5350-4E16-84BD-8EB2A7429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659A-C58C-4859-8636-17AB0213DC48}" type="datetimeFigureOut">
              <a:rPr lang="zh-CN" altLang="en-US" smtClean="0"/>
              <a:t>2019/6/23 Sunday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ABCB04-C202-4313-A88E-630D978F7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BEB485-4095-4567-9D68-7FD01B44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C865-828E-4518-AB77-5BBB773F6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9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DE458A5-609C-492D-AB1C-D0FA37B2E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54615900-1FF1-4F00-809D-A40653DB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587" y="2069165"/>
            <a:ext cx="8530825" cy="12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zh-CN" altLang="en-US" sz="7200" b="1" dirty="0">
                <a:ln w="31750">
                  <a:solidFill>
                    <a:schemeClr val="bg1">
                      <a:alpha val="82000"/>
                    </a:schemeClr>
                  </a:solidFill>
                </a:ln>
                <a:gradFill>
                  <a:gsLst>
                    <a:gs pos="67000">
                      <a:srgbClr val="A50275"/>
                    </a:gs>
                    <a:gs pos="0">
                      <a:srgbClr val="0E92F3"/>
                    </a:gs>
                    <a:gs pos="100000">
                      <a:srgbClr val="E6391C"/>
                    </a:gs>
                  </a:gsLst>
                  <a:lin ang="24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高处</a:t>
            </a:r>
            <a:r>
              <a:rPr kumimoji="1" lang="zh-CN" altLang="en-US" sz="7200" b="1">
                <a:ln w="31750">
                  <a:solidFill>
                    <a:schemeClr val="bg1">
                      <a:alpha val="82000"/>
                    </a:schemeClr>
                  </a:solidFill>
                </a:ln>
                <a:gradFill>
                  <a:gsLst>
                    <a:gs pos="67000">
                      <a:srgbClr val="A50275"/>
                    </a:gs>
                    <a:gs pos="0">
                      <a:srgbClr val="0E92F3"/>
                    </a:gs>
                    <a:gs pos="100000">
                      <a:srgbClr val="E6391C"/>
                    </a:gs>
                  </a:gsLst>
                  <a:lin ang="24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作业</a:t>
            </a:r>
            <a:r>
              <a:rPr kumimoji="1" lang="zh-CN" altLang="en-US" sz="7200" b="1" smtClean="0">
                <a:ln w="31750">
                  <a:solidFill>
                    <a:schemeClr val="bg1">
                      <a:alpha val="82000"/>
                    </a:schemeClr>
                  </a:solidFill>
                </a:ln>
                <a:gradFill>
                  <a:gsLst>
                    <a:gs pos="67000">
                      <a:srgbClr val="A50275"/>
                    </a:gs>
                    <a:gs pos="0">
                      <a:srgbClr val="0E92F3"/>
                    </a:gs>
                    <a:gs pos="100000">
                      <a:srgbClr val="E6391C"/>
                    </a:gs>
                  </a:gsLst>
                  <a:lin ang="24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安全</a:t>
            </a:r>
            <a:r>
              <a:rPr kumimoji="1" lang="zh-CN" altLang="en-US" sz="7200" b="1">
                <a:ln w="31750">
                  <a:solidFill>
                    <a:schemeClr val="bg1">
                      <a:alpha val="82000"/>
                    </a:schemeClr>
                  </a:solidFill>
                </a:ln>
                <a:gradFill>
                  <a:gsLst>
                    <a:gs pos="67000">
                      <a:srgbClr val="A50275"/>
                    </a:gs>
                    <a:gs pos="0">
                      <a:srgbClr val="0E92F3"/>
                    </a:gs>
                    <a:gs pos="100000">
                      <a:srgbClr val="E6391C"/>
                    </a:gs>
                  </a:gsLst>
                  <a:lin ang="24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管理</a:t>
            </a:r>
            <a:endParaRPr kumimoji="1" lang="en-US" altLang="ko-KR" sz="8000" b="1" dirty="0">
              <a:ln w="31750">
                <a:solidFill>
                  <a:schemeClr val="bg1">
                    <a:alpha val="82000"/>
                  </a:schemeClr>
                </a:solidFill>
              </a:ln>
              <a:gradFill>
                <a:gsLst>
                  <a:gs pos="67000">
                    <a:srgbClr val="A50275"/>
                  </a:gs>
                  <a:gs pos="0">
                    <a:srgbClr val="0E92F3"/>
                  </a:gs>
                  <a:gs pos="100000">
                    <a:srgbClr val="E6391C"/>
                  </a:gs>
                </a:gsLst>
                <a:lin ang="2400000" scaled="0"/>
              </a:gra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B3B91951-51D5-422A-8CBA-4B53F091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514839"/>
            <a:ext cx="5016500" cy="366395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5" descr="anchor-1">
            <a:extLst>
              <a:ext uri="{FF2B5EF4-FFF2-40B4-BE49-F238E27FC236}">
                <a16:creationId xmlns:a16="http://schemas.microsoft.com/office/drawing/2014/main" xmlns="" id="{A823F707-CE2D-4DCB-9A2C-99CCA3E1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87" y="2484586"/>
            <a:ext cx="3245593" cy="3949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6D15173-4277-4AA5-AB5C-0744AF0C4B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高处作业的危险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F668B8-17EE-48F3-B548-B7CF9676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89" y="1045236"/>
            <a:ext cx="9827911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ctr">
              <a:lnSpc>
                <a:spcPct val="130000"/>
              </a:lnSpc>
            </a:pPr>
            <a:r>
              <a:rPr lang="zh-CN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高处作业时如果没有适当的防护措施和设备，容易发生</a:t>
            </a:r>
            <a:r>
              <a:rPr lang="zh-CN" altLang="en-US" sz="2400" b="0" dirty="0">
                <a:solidFill>
                  <a:srgbClr val="FF00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高空坠落，</a:t>
            </a:r>
            <a:r>
              <a:rPr lang="zh-CN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造成</a:t>
            </a:r>
            <a:r>
              <a:rPr lang="zh-CN" altLang="en-US" sz="2400" b="0" dirty="0">
                <a:solidFill>
                  <a:srgbClr val="FF00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人员伤亡</a:t>
            </a:r>
            <a:r>
              <a:rPr lang="zh-CN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8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C7E34AD9-86EE-4E82-B404-B0EC779622A4}"/>
              </a:ext>
            </a:extLst>
          </p:cNvPr>
          <p:cNvSpPr/>
          <p:nvPr/>
        </p:nvSpPr>
        <p:spPr>
          <a:xfrm>
            <a:off x="884291" y="2366380"/>
            <a:ext cx="6392809" cy="3038930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4DAAC0F-2183-4AAE-8EE8-F3EA25B50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高处作业的危险</a:t>
            </a:r>
          </a:p>
        </p:txBody>
      </p:sp>
      <p:pic>
        <p:nvPicPr>
          <p:cNvPr id="13" name="Picture 11" descr="DSC08068-1">
            <a:extLst>
              <a:ext uri="{FF2B5EF4-FFF2-40B4-BE49-F238E27FC236}">
                <a16:creationId xmlns:a16="http://schemas.microsoft.com/office/drawing/2014/main" xmlns="" id="{C1FFD29A-2F7F-4C7B-A491-B16C2B61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44" y="1299385"/>
            <a:ext cx="3168352" cy="42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0101861-1667-4F75-B55D-A4F8FE206FB0}"/>
              </a:ext>
            </a:extLst>
          </p:cNvPr>
          <p:cNvSpPr txBox="1"/>
          <p:nvPr/>
        </p:nvSpPr>
        <p:spPr>
          <a:xfrm>
            <a:off x="884291" y="1299385"/>
            <a:ext cx="6279549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在高处作业中危险隐患主要有以下三个方面：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D18C7E2-7E58-40C3-B418-4706EBED6DA3}"/>
              </a:ext>
            </a:extLst>
          </p:cNvPr>
          <p:cNvSpPr/>
          <p:nvPr/>
        </p:nvSpPr>
        <p:spPr>
          <a:xfrm>
            <a:off x="1526800" y="2792986"/>
            <a:ext cx="3441700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临边地带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作业平台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高空吊篮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脚手架；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5.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梯子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590A318-5B6D-42C6-A497-2E5BDC511D46}"/>
              </a:ext>
            </a:extLst>
          </p:cNvPr>
          <p:cNvSpPr/>
          <p:nvPr/>
        </p:nvSpPr>
        <p:spPr>
          <a:xfrm>
            <a:off x="962933" y="2097625"/>
            <a:ext cx="3797300" cy="539507"/>
          </a:xfrm>
          <a:prstGeom prst="roundRect">
            <a:avLst/>
          </a:prstGeom>
          <a:solidFill>
            <a:srgbClr val="0E92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35D849E-D2C6-4778-AB3F-65BDD11B8152}"/>
              </a:ext>
            </a:extLst>
          </p:cNvPr>
          <p:cNvSpPr/>
          <p:nvPr/>
        </p:nvSpPr>
        <p:spPr>
          <a:xfrm>
            <a:off x="1730000" y="2163547"/>
            <a:ext cx="274320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发生地点上主要是：</a:t>
            </a:r>
          </a:p>
        </p:txBody>
      </p:sp>
      <p:sp>
        <p:nvSpPr>
          <p:cNvPr id="16" name="pointer-spot-tool-for-maps_40028">
            <a:extLst>
              <a:ext uri="{FF2B5EF4-FFF2-40B4-BE49-F238E27FC236}">
                <a16:creationId xmlns:a16="http://schemas.microsoft.com/office/drawing/2014/main" xmlns="" id="{E5CA6185-130B-4DAD-95E1-9B64B74D85CF}"/>
              </a:ext>
            </a:extLst>
          </p:cNvPr>
          <p:cNvSpPr>
            <a:spLocks noChangeAspect="1"/>
          </p:cNvSpPr>
          <p:nvPr/>
        </p:nvSpPr>
        <p:spPr bwMode="auto">
          <a:xfrm>
            <a:off x="1353872" y="2160169"/>
            <a:ext cx="376128" cy="412423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/>
      <p:bldP spid="4" grpId="0"/>
      <p:bldP spid="1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2883482-86EE-4DBD-BE46-3D645B163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高处作业的危险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F30721E8-ACA0-45CF-8549-6973AC037088}"/>
              </a:ext>
            </a:extLst>
          </p:cNvPr>
          <p:cNvSpPr/>
          <p:nvPr/>
        </p:nvSpPr>
        <p:spPr>
          <a:xfrm>
            <a:off x="884291" y="2366380"/>
            <a:ext cx="6392809" cy="3038930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111152F-F039-4E69-B4D7-5ED88C5215E1}"/>
              </a:ext>
            </a:extLst>
          </p:cNvPr>
          <p:cNvSpPr txBox="1"/>
          <p:nvPr/>
        </p:nvSpPr>
        <p:spPr>
          <a:xfrm>
            <a:off x="884291" y="1299385"/>
            <a:ext cx="6279549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在高处作业中危险隐患主要有以下三个方面：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9DEA91A-AFAD-430F-B227-D2824B40A5D4}"/>
              </a:ext>
            </a:extLst>
          </p:cNvPr>
          <p:cNvSpPr/>
          <p:nvPr/>
        </p:nvSpPr>
        <p:spPr>
          <a:xfrm>
            <a:off x="1353872" y="2860048"/>
            <a:ext cx="5242300" cy="226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buClr>
                <a:srgbClr val="FF3399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高处作业人员未佩戴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或不规范佩戴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安全带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使用不规范的操作平台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使用不可靠立足点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冒险或认识不到危险的存在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身体或心理状况不健康。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F06FDE8F-A2AC-4464-B51F-72FBEC48958F}"/>
              </a:ext>
            </a:extLst>
          </p:cNvPr>
          <p:cNvSpPr/>
          <p:nvPr/>
        </p:nvSpPr>
        <p:spPr>
          <a:xfrm>
            <a:off x="962933" y="2097625"/>
            <a:ext cx="3797300" cy="539507"/>
          </a:xfrm>
          <a:prstGeom prst="roundRect">
            <a:avLst/>
          </a:prstGeom>
          <a:solidFill>
            <a:srgbClr val="0E92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CF6234D-E8CE-449D-AD36-DE1C223A6AFC}"/>
              </a:ext>
            </a:extLst>
          </p:cNvPr>
          <p:cNvSpPr/>
          <p:nvPr/>
        </p:nvSpPr>
        <p:spPr>
          <a:xfrm>
            <a:off x="1730000" y="2163547"/>
            <a:ext cx="274320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人为操作隐患：</a:t>
            </a:r>
          </a:p>
        </p:txBody>
      </p:sp>
      <p:sp>
        <p:nvSpPr>
          <p:cNvPr id="16" name="pointer-spot-tool-for-maps_40028">
            <a:extLst>
              <a:ext uri="{FF2B5EF4-FFF2-40B4-BE49-F238E27FC236}">
                <a16:creationId xmlns:a16="http://schemas.microsoft.com/office/drawing/2014/main" xmlns="" id="{0AF6D669-21F5-47B7-9EBA-986379A60042}"/>
              </a:ext>
            </a:extLst>
          </p:cNvPr>
          <p:cNvSpPr>
            <a:spLocks noChangeAspect="1"/>
          </p:cNvSpPr>
          <p:nvPr/>
        </p:nvSpPr>
        <p:spPr bwMode="auto">
          <a:xfrm>
            <a:off x="1364919" y="2160169"/>
            <a:ext cx="354033" cy="412423"/>
          </a:xfrm>
          <a:custGeom>
            <a:avLst/>
            <a:gdLst>
              <a:gd name="connsiteX0" fmla="*/ 52502 w 521733"/>
              <a:gd name="connsiteY0" fmla="*/ 278381 h 607780"/>
              <a:gd name="connsiteX1" fmla="*/ 85660 w 521733"/>
              <a:gd name="connsiteY1" fmla="*/ 289384 h 607780"/>
              <a:gd name="connsiteX2" fmla="*/ 88737 w 521733"/>
              <a:gd name="connsiteY2" fmla="*/ 300586 h 607780"/>
              <a:gd name="connsiteX3" fmla="*/ 144431 w 521733"/>
              <a:gd name="connsiteY3" fmla="*/ 322889 h 607780"/>
              <a:gd name="connsiteX4" fmla="*/ 179376 w 521733"/>
              <a:gd name="connsiteY4" fmla="*/ 308020 h 607780"/>
              <a:gd name="connsiteX5" fmla="*/ 179872 w 521733"/>
              <a:gd name="connsiteY5" fmla="*/ 579132 h 607780"/>
              <a:gd name="connsiteX6" fmla="*/ 151181 w 521733"/>
              <a:gd name="connsiteY6" fmla="*/ 607780 h 607780"/>
              <a:gd name="connsiteX7" fmla="*/ 122392 w 521733"/>
              <a:gd name="connsiteY7" fmla="*/ 579132 h 607780"/>
              <a:gd name="connsiteX8" fmla="*/ 122392 w 521733"/>
              <a:gd name="connsiteY8" fmla="*/ 349852 h 607780"/>
              <a:gd name="connsiteX9" fmla="*/ 109982 w 521733"/>
              <a:gd name="connsiteY9" fmla="*/ 349852 h 607780"/>
              <a:gd name="connsiteX10" fmla="*/ 109982 w 521733"/>
              <a:gd name="connsiteY10" fmla="*/ 579132 h 607780"/>
              <a:gd name="connsiteX11" fmla="*/ 81292 w 521733"/>
              <a:gd name="connsiteY11" fmla="*/ 607780 h 607780"/>
              <a:gd name="connsiteX12" fmla="*/ 52601 w 521733"/>
              <a:gd name="connsiteY12" fmla="*/ 579132 h 607780"/>
              <a:gd name="connsiteX13" fmla="*/ 169903 w 521733"/>
              <a:gd name="connsiteY13" fmla="*/ 120737 h 607780"/>
              <a:gd name="connsiteX14" fmla="*/ 180625 w 521733"/>
              <a:gd name="connsiteY14" fmla="*/ 120737 h 607780"/>
              <a:gd name="connsiteX15" fmla="*/ 237311 w 521733"/>
              <a:gd name="connsiteY15" fmla="*/ 176935 h 607780"/>
              <a:gd name="connsiteX16" fmla="*/ 237807 w 521733"/>
              <a:gd name="connsiteY16" fmla="*/ 247009 h 607780"/>
              <a:gd name="connsiteX17" fmla="*/ 223214 w 521733"/>
              <a:gd name="connsiteY17" fmla="*/ 269111 h 607780"/>
              <a:gd name="connsiteX18" fmla="*/ 137242 w 521733"/>
              <a:gd name="connsiteY18" fmla="*/ 305883 h 607780"/>
              <a:gd name="connsiteX19" fmla="*/ 104879 w 521733"/>
              <a:gd name="connsiteY19" fmla="*/ 291016 h 607780"/>
              <a:gd name="connsiteX20" fmla="*/ 118380 w 521733"/>
              <a:gd name="connsiteY20" fmla="*/ 261876 h 607780"/>
              <a:gd name="connsiteX21" fmla="*/ 189758 w 521733"/>
              <a:gd name="connsiteY21" fmla="*/ 231349 h 607780"/>
              <a:gd name="connsiteX22" fmla="*/ 189460 w 521733"/>
              <a:gd name="connsiteY22" fmla="*/ 177232 h 607780"/>
              <a:gd name="connsiteX23" fmla="*/ 184397 w 521733"/>
              <a:gd name="connsiteY23" fmla="*/ 172277 h 607780"/>
              <a:gd name="connsiteX24" fmla="*/ 179434 w 521733"/>
              <a:gd name="connsiteY24" fmla="*/ 177232 h 607780"/>
              <a:gd name="connsiteX25" fmla="*/ 179434 w 521733"/>
              <a:gd name="connsiteY25" fmla="*/ 215689 h 607780"/>
              <a:gd name="connsiteX26" fmla="*/ 130889 w 521733"/>
              <a:gd name="connsiteY26" fmla="*/ 236404 h 607780"/>
              <a:gd name="connsiteX27" fmla="*/ 167421 w 521733"/>
              <a:gd name="connsiteY27" fmla="*/ 141056 h 607780"/>
              <a:gd name="connsiteX28" fmla="*/ 169903 w 521733"/>
              <a:gd name="connsiteY28" fmla="*/ 120737 h 607780"/>
              <a:gd name="connsiteX29" fmla="*/ 387206 w 521733"/>
              <a:gd name="connsiteY29" fmla="*/ 116080 h 607780"/>
              <a:gd name="connsiteX30" fmla="*/ 410935 w 521733"/>
              <a:gd name="connsiteY30" fmla="*/ 116080 h 607780"/>
              <a:gd name="connsiteX31" fmla="*/ 413913 w 521733"/>
              <a:gd name="connsiteY31" fmla="*/ 117865 h 607780"/>
              <a:gd name="connsiteX32" fmla="*/ 414012 w 521733"/>
              <a:gd name="connsiteY32" fmla="*/ 121334 h 607780"/>
              <a:gd name="connsiteX33" fmla="*/ 405375 w 521733"/>
              <a:gd name="connsiteY33" fmla="*/ 136898 h 607780"/>
              <a:gd name="connsiteX34" fmla="*/ 415005 w 521733"/>
              <a:gd name="connsiteY34" fmla="*/ 154544 h 607780"/>
              <a:gd name="connsiteX35" fmla="*/ 416097 w 521733"/>
              <a:gd name="connsiteY35" fmla="*/ 161384 h 607780"/>
              <a:gd name="connsiteX36" fmla="*/ 409048 w 521733"/>
              <a:gd name="connsiteY36" fmla="*/ 194594 h 607780"/>
              <a:gd name="connsiteX37" fmla="*/ 438932 w 521733"/>
              <a:gd name="connsiteY37" fmla="*/ 116477 h 607780"/>
              <a:gd name="connsiteX38" fmla="*/ 463653 w 521733"/>
              <a:gd name="connsiteY38" fmla="*/ 116477 h 607780"/>
              <a:gd name="connsiteX39" fmla="*/ 520839 w 521733"/>
              <a:gd name="connsiteY39" fmla="*/ 173280 h 607780"/>
              <a:gd name="connsiteX40" fmla="*/ 521733 w 521733"/>
              <a:gd name="connsiteY40" fmla="*/ 350431 h 607780"/>
              <a:gd name="connsiteX41" fmla="*/ 497707 w 521733"/>
              <a:gd name="connsiteY41" fmla="*/ 374619 h 607780"/>
              <a:gd name="connsiteX42" fmla="*/ 497607 w 521733"/>
              <a:gd name="connsiteY42" fmla="*/ 374619 h 607780"/>
              <a:gd name="connsiteX43" fmla="*/ 473383 w 521733"/>
              <a:gd name="connsiteY43" fmla="*/ 350629 h 607780"/>
              <a:gd name="connsiteX44" fmla="*/ 472588 w 521733"/>
              <a:gd name="connsiteY44" fmla="*/ 173478 h 607780"/>
              <a:gd name="connsiteX45" fmla="*/ 472588 w 521733"/>
              <a:gd name="connsiteY45" fmla="*/ 172487 h 607780"/>
              <a:gd name="connsiteX46" fmla="*/ 467525 w 521733"/>
              <a:gd name="connsiteY46" fmla="*/ 167431 h 607780"/>
              <a:gd name="connsiteX47" fmla="*/ 462462 w 521733"/>
              <a:gd name="connsiteY47" fmla="*/ 172487 h 607780"/>
              <a:gd name="connsiteX48" fmla="*/ 462958 w 521733"/>
              <a:gd name="connsiteY48" fmla="*/ 578833 h 607780"/>
              <a:gd name="connsiteX49" fmla="*/ 433968 w 521733"/>
              <a:gd name="connsiteY49" fmla="*/ 607780 h 607780"/>
              <a:gd name="connsiteX50" fmla="*/ 404978 w 521733"/>
              <a:gd name="connsiteY50" fmla="*/ 578833 h 607780"/>
              <a:gd name="connsiteX51" fmla="*/ 404978 w 521733"/>
              <a:gd name="connsiteY51" fmla="*/ 353801 h 607780"/>
              <a:gd name="connsiteX52" fmla="*/ 398723 w 521733"/>
              <a:gd name="connsiteY52" fmla="*/ 347556 h 607780"/>
              <a:gd name="connsiteX53" fmla="*/ 392468 w 521733"/>
              <a:gd name="connsiteY53" fmla="*/ 353801 h 607780"/>
              <a:gd name="connsiteX54" fmla="*/ 392468 w 521733"/>
              <a:gd name="connsiteY54" fmla="*/ 578833 h 607780"/>
              <a:gd name="connsiteX55" fmla="*/ 363478 w 521733"/>
              <a:gd name="connsiteY55" fmla="*/ 607780 h 607780"/>
              <a:gd name="connsiteX56" fmla="*/ 334488 w 521733"/>
              <a:gd name="connsiteY56" fmla="*/ 578833 h 607780"/>
              <a:gd name="connsiteX57" fmla="*/ 334488 w 521733"/>
              <a:gd name="connsiteY57" fmla="*/ 173577 h 607780"/>
              <a:gd name="connsiteX58" fmla="*/ 329921 w 521733"/>
              <a:gd name="connsiteY58" fmla="*/ 168918 h 607780"/>
              <a:gd name="connsiteX59" fmla="*/ 325156 w 521733"/>
              <a:gd name="connsiteY59" fmla="*/ 173478 h 607780"/>
              <a:gd name="connsiteX60" fmla="*/ 324262 w 521733"/>
              <a:gd name="connsiteY60" fmla="*/ 350629 h 607780"/>
              <a:gd name="connsiteX61" fmla="*/ 300137 w 521733"/>
              <a:gd name="connsiteY61" fmla="*/ 374619 h 607780"/>
              <a:gd name="connsiteX62" fmla="*/ 300037 w 521733"/>
              <a:gd name="connsiteY62" fmla="*/ 374619 h 607780"/>
              <a:gd name="connsiteX63" fmla="*/ 276011 w 521733"/>
              <a:gd name="connsiteY63" fmla="*/ 350431 h 607780"/>
              <a:gd name="connsiteX64" fmla="*/ 276905 w 521733"/>
              <a:gd name="connsiteY64" fmla="*/ 173280 h 607780"/>
              <a:gd name="connsiteX65" fmla="*/ 334091 w 521733"/>
              <a:gd name="connsiteY65" fmla="*/ 116477 h 607780"/>
              <a:gd name="connsiteX66" fmla="*/ 358613 w 521733"/>
              <a:gd name="connsiteY66" fmla="*/ 116477 h 607780"/>
              <a:gd name="connsiteX67" fmla="*/ 388199 w 521733"/>
              <a:gd name="connsiteY67" fmla="*/ 194594 h 607780"/>
              <a:gd name="connsiteX68" fmla="*/ 382044 w 521733"/>
              <a:gd name="connsiteY68" fmla="*/ 161285 h 607780"/>
              <a:gd name="connsiteX69" fmla="*/ 383037 w 521733"/>
              <a:gd name="connsiteY69" fmla="*/ 154643 h 607780"/>
              <a:gd name="connsiteX70" fmla="*/ 392766 w 521733"/>
              <a:gd name="connsiteY70" fmla="*/ 136898 h 607780"/>
              <a:gd name="connsiteX71" fmla="*/ 384129 w 521733"/>
              <a:gd name="connsiteY71" fmla="*/ 121334 h 607780"/>
              <a:gd name="connsiteX72" fmla="*/ 384228 w 521733"/>
              <a:gd name="connsiteY72" fmla="*/ 117865 h 607780"/>
              <a:gd name="connsiteX73" fmla="*/ 387206 w 521733"/>
              <a:gd name="connsiteY73" fmla="*/ 116080 h 607780"/>
              <a:gd name="connsiteX74" fmla="*/ 136323 w 521733"/>
              <a:gd name="connsiteY74" fmla="*/ 103620 h 607780"/>
              <a:gd name="connsiteX75" fmla="*/ 150126 w 521733"/>
              <a:gd name="connsiteY75" fmla="*/ 134450 h 607780"/>
              <a:gd name="connsiteX76" fmla="*/ 103654 w 521733"/>
              <a:gd name="connsiteY76" fmla="*/ 255785 h 607780"/>
              <a:gd name="connsiteX77" fmla="*/ 85482 w 521733"/>
              <a:gd name="connsiteY77" fmla="*/ 270754 h 607780"/>
              <a:gd name="connsiteX78" fmla="*/ 63239 w 521733"/>
              <a:gd name="connsiteY78" fmla="*/ 262923 h 607780"/>
              <a:gd name="connsiteX79" fmla="*/ 2964 w 521733"/>
              <a:gd name="connsiteY79" fmla="*/ 185502 h 607780"/>
              <a:gd name="connsiteX80" fmla="*/ 8326 w 521733"/>
              <a:gd name="connsiteY80" fmla="*/ 143273 h 607780"/>
              <a:gd name="connsiteX81" fmla="*/ 52415 w 521733"/>
              <a:gd name="connsiteY81" fmla="*/ 120770 h 607780"/>
              <a:gd name="connsiteX82" fmla="*/ 87071 w 521733"/>
              <a:gd name="connsiteY82" fmla="*/ 120770 h 607780"/>
              <a:gd name="connsiteX83" fmla="*/ 69197 w 521733"/>
              <a:gd name="connsiteY83" fmla="*/ 168551 h 607780"/>
              <a:gd name="connsiteX84" fmla="*/ 48940 w 521733"/>
              <a:gd name="connsiteY84" fmla="*/ 169443 h 607780"/>
              <a:gd name="connsiteX85" fmla="*/ 73467 w 521733"/>
              <a:gd name="connsiteY85" fmla="*/ 200867 h 607780"/>
              <a:gd name="connsiteX86" fmla="*/ 105342 w 521733"/>
              <a:gd name="connsiteY86" fmla="*/ 117400 h 607780"/>
              <a:gd name="connsiteX87" fmla="*/ 136323 w 521733"/>
              <a:gd name="connsiteY87" fmla="*/ 103620 h 607780"/>
              <a:gd name="connsiteX88" fmla="*/ 399049 w 521733"/>
              <a:gd name="connsiteY88" fmla="*/ 565 h 607780"/>
              <a:gd name="connsiteX89" fmla="*/ 449151 w 521733"/>
              <a:gd name="connsiteY89" fmla="*/ 50596 h 607780"/>
              <a:gd name="connsiteX90" fmla="*/ 399049 w 521733"/>
              <a:gd name="connsiteY90" fmla="*/ 100627 h 607780"/>
              <a:gd name="connsiteX91" fmla="*/ 348947 w 521733"/>
              <a:gd name="connsiteY91" fmla="*/ 50596 h 607780"/>
              <a:gd name="connsiteX92" fmla="*/ 399049 w 521733"/>
              <a:gd name="connsiteY92" fmla="*/ 565 h 607780"/>
              <a:gd name="connsiteX93" fmla="*/ 116539 w 521733"/>
              <a:gd name="connsiteY93" fmla="*/ 0 h 607780"/>
              <a:gd name="connsiteX94" fmla="*/ 166182 w 521733"/>
              <a:gd name="connsiteY94" fmla="*/ 49557 h 607780"/>
              <a:gd name="connsiteX95" fmla="*/ 147417 w 521733"/>
              <a:gd name="connsiteY95" fmla="*/ 88311 h 607780"/>
              <a:gd name="connsiteX96" fmla="*/ 142850 w 521733"/>
              <a:gd name="connsiteY96" fmla="*/ 86328 h 607780"/>
              <a:gd name="connsiteX97" fmla="*/ 98072 w 521733"/>
              <a:gd name="connsiteY97" fmla="*/ 95546 h 607780"/>
              <a:gd name="connsiteX98" fmla="*/ 66897 w 521733"/>
              <a:gd name="connsiteY98" fmla="*/ 49557 h 607780"/>
              <a:gd name="connsiteX99" fmla="*/ 116539 w 521733"/>
              <a:gd name="connsiteY99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21733" h="607780">
                <a:moveTo>
                  <a:pt x="52502" y="278381"/>
                </a:moveTo>
                <a:cubicBezTo>
                  <a:pt x="61337" y="286510"/>
                  <a:pt x="73350" y="290673"/>
                  <a:pt x="85660" y="289384"/>
                </a:cubicBezTo>
                <a:cubicBezTo>
                  <a:pt x="86156" y="293151"/>
                  <a:pt x="87149" y="296918"/>
                  <a:pt x="88737" y="300586"/>
                </a:cubicBezTo>
                <a:cubicBezTo>
                  <a:pt x="97871" y="322096"/>
                  <a:pt x="122888" y="332108"/>
                  <a:pt x="144431" y="322889"/>
                </a:cubicBezTo>
                <a:lnTo>
                  <a:pt x="179376" y="308020"/>
                </a:lnTo>
                <a:lnTo>
                  <a:pt x="179872" y="579132"/>
                </a:lnTo>
                <a:cubicBezTo>
                  <a:pt x="179872" y="594993"/>
                  <a:pt x="166966" y="607780"/>
                  <a:pt x="151181" y="607780"/>
                </a:cubicBezTo>
                <a:cubicBezTo>
                  <a:pt x="135297" y="607780"/>
                  <a:pt x="122392" y="594993"/>
                  <a:pt x="122392" y="579132"/>
                </a:cubicBezTo>
                <a:lnTo>
                  <a:pt x="122392" y="349852"/>
                </a:lnTo>
                <a:lnTo>
                  <a:pt x="109982" y="349852"/>
                </a:lnTo>
                <a:lnTo>
                  <a:pt x="109982" y="579132"/>
                </a:lnTo>
                <a:cubicBezTo>
                  <a:pt x="109982" y="594993"/>
                  <a:pt x="97176" y="607780"/>
                  <a:pt x="81292" y="607780"/>
                </a:cubicBezTo>
                <a:cubicBezTo>
                  <a:pt x="65408" y="607780"/>
                  <a:pt x="52601" y="594993"/>
                  <a:pt x="52601" y="579132"/>
                </a:cubicBezTo>
                <a:close/>
                <a:moveTo>
                  <a:pt x="169903" y="120737"/>
                </a:moveTo>
                <a:lnTo>
                  <a:pt x="180625" y="120737"/>
                </a:lnTo>
                <a:cubicBezTo>
                  <a:pt x="211698" y="120737"/>
                  <a:pt x="237112" y="145912"/>
                  <a:pt x="237311" y="176935"/>
                </a:cubicBezTo>
                <a:cubicBezTo>
                  <a:pt x="237608" y="224807"/>
                  <a:pt x="237410" y="199137"/>
                  <a:pt x="237807" y="247009"/>
                </a:cubicBezTo>
                <a:cubicBezTo>
                  <a:pt x="237807" y="256623"/>
                  <a:pt x="232049" y="265345"/>
                  <a:pt x="223214" y="269111"/>
                </a:cubicBezTo>
                <a:lnTo>
                  <a:pt x="137242" y="305883"/>
                </a:lnTo>
                <a:cubicBezTo>
                  <a:pt x="124237" y="311334"/>
                  <a:pt x="109147" y="304594"/>
                  <a:pt x="104879" y="291016"/>
                </a:cubicBezTo>
                <a:cubicBezTo>
                  <a:pt x="101404" y="279717"/>
                  <a:pt x="106765" y="266832"/>
                  <a:pt x="118380" y="261876"/>
                </a:cubicBezTo>
                <a:cubicBezTo>
                  <a:pt x="125627" y="258803"/>
                  <a:pt x="181419" y="235016"/>
                  <a:pt x="189758" y="231349"/>
                </a:cubicBezTo>
                <a:cubicBezTo>
                  <a:pt x="189659" y="211724"/>
                  <a:pt x="189560" y="196361"/>
                  <a:pt x="189460" y="177232"/>
                </a:cubicBezTo>
                <a:cubicBezTo>
                  <a:pt x="189460" y="174457"/>
                  <a:pt x="187177" y="172277"/>
                  <a:pt x="184397" y="172277"/>
                </a:cubicBezTo>
                <a:cubicBezTo>
                  <a:pt x="181618" y="172277"/>
                  <a:pt x="179434" y="174556"/>
                  <a:pt x="179434" y="177232"/>
                </a:cubicBezTo>
                <a:lnTo>
                  <a:pt x="179434" y="215689"/>
                </a:lnTo>
                <a:lnTo>
                  <a:pt x="130889" y="236404"/>
                </a:lnTo>
                <a:cubicBezTo>
                  <a:pt x="135257" y="225005"/>
                  <a:pt x="163153" y="152355"/>
                  <a:pt x="167421" y="141056"/>
                </a:cubicBezTo>
                <a:cubicBezTo>
                  <a:pt x="170003" y="134316"/>
                  <a:pt x="170797" y="127378"/>
                  <a:pt x="169903" y="120737"/>
                </a:cubicBezTo>
                <a:close/>
                <a:moveTo>
                  <a:pt x="387206" y="116080"/>
                </a:moveTo>
                <a:lnTo>
                  <a:pt x="410935" y="116080"/>
                </a:lnTo>
                <a:cubicBezTo>
                  <a:pt x="412126" y="116080"/>
                  <a:pt x="413317" y="116774"/>
                  <a:pt x="413913" y="117865"/>
                </a:cubicBezTo>
                <a:cubicBezTo>
                  <a:pt x="414509" y="118856"/>
                  <a:pt x="414608" y="120244"/>
                  <a:pt x="414012" y="121334"/>
                </a:cubicBezTo>
                <a:lnTo>
                  <a:pt x="405375" y="136898"/>
                </a:lnTo>
                <a:lnTo>
                  <a:pt x="415005" y="154544"/>
                </a:lnTo>
                <a:cubicBezTo>
                  <a:pt x="416197" y="156626"/>
                  <a:pt x="416594" y="159104"/>
                  <a:pt x="416097" y="161384"/>
                </a:cubicBezTo>
                <a:lnTo>
                  <a:pt x="409048" y="194594"/>
                </a:lnTo>
                <a:lnTo>
                  <a:pt x="438932" y="116477"/>
                </a:lnTo>
                <a:lnTo>
                  <a:pt x="463653" y="116477"/>
                </a:lnTo>
                <a:cubicBezTo>
                  <a:pt x="495026" y="116477"/>
                  <a:pt x="520641" y="141954"/>
                  <a:pt x="520839" y="173280"/>
                </a:cubicBezTo>
                <a:lnTo>
                  <a:pt x="521733" y="350431"/>
                </a:lnTo>
                <a:cubicBezTo>
                  <a:pt x="521832" y="363715"/>
                  <a:pt x="511010" y="374619"/>
                  <a:pt x="497707" y="374619"/>
                </a:cubicBezTo>
                <a:cubicBezTo>
                  <a:pt x="497707" y="374619"/>
                  <a:pt x="497607" y="374619"/>
                  <a:pt x="497607" y="374619"/>
                </a:cubicBezTo>
                <a:cubicBezTo>
                  <a:pt x="484304" y="374619"/>
                  <a:pt x="473482" y="363913"/>
                  <a:pt x="473383" y="350629"/>
                </a:cubicBezTo>
                <a:lnTo>
                  <a:pt x="472588" y="173478"/>
                </a:lnTo>
                <a:cubicBezTo>
                  <a:pt x="472588" y="173181"/>
                  <a:pt x="472588" y="172784"/>
                  <a:pt x="472588" y="172487"/>
                </a:cubicBezTo>
                <a:cubicBezTo>
                  <a:pt x="472588" y="169711"/>
                  <a:pt x="470305" y="167431"/>
                  <a:pt x="467525" y="167431"/>
                </a:cubicBezTo>
                <a:cubicBezTo>
                  <a:pt x="464745" y="167431"/>
                  <a:pt x="462462" y="169711"/>
                  <a:pt x="462462" y="172487"/>
                </a:cubicBezTo>
                <a:lnTo>
                  <a:pt x="462958" y="578833"/>
                </a:lnTo>
                <a:cubicBezTo>
                  <a:pt x="462958" y="594794"/>
                  <a:pt x="449952" y="607780"/>
                  <a:pt x="433968" y="607780"/>
                </a:cubicBezTo>
                <a:cubicBezTo>
                  <a:pt x="417984" y="607780"/>
                  <a:pt x="404978" y="594794"/>
                  <a:pt x="404978" y="578833"/>
                </a:cubicBezTo>
                <a:lnTo>
                  <a:pt x="404978" y="353801"/>
                </a:lnTo>
                <a:cubicBezTo>
                  <a:pt x="404978" y="350332"/>
                  <a:pt x="402198" y="347556"/>
                  <a:pt x="398723" y="347556"/>
                </a:cubicBezTo>
                <a:cubicBezTo>
                  <a:pt x="395248" y="347556"/>
                  <a:pt x="392468" y="350332"/>
                  <a:pt x="392468" y="353801"/>
                </a:cubicBezTo>
                <a:lnTo>
                  <a:pt x="392468" y="578833"/>
                </a:lnTo>
                <a:cubicBezTo>
                  <a:pt x="392468" y="594794"/>
                  <a:pt x="379562" y="607780"/>
                  <a:pt x="363478" y="607780"/>
                </a:cubicBezTo>
                <a:cubicBezTo>
                  <a:pt x="347494" y="607780"/>
                  <a:pt x="334488" y="594794"/>
                  <a:pt x="334488" y="578833"/>
                </a:cubicBezTo>
                <a:lnTo>
                  <a:pt x="334488" y="173577"/>
                </a:lnTo>
                <a:cubicBezTo>
                  <a:pt x="334488" y="171000"/>
                  <a:pt x="332403" y="168918"/>
                  <a:pt x="329921" y="168918"/>
                </a:cubicBezTo>
                <a:cubicBezTo>
                  <a:pt x="327340" y="168918"/>
                  <a:pt x="325255" y="171000"/>
                  <a:pt x="325156" y="173478"/>
                </a:cubicBezTo>
                <a:lnTo>
                  <a:pt x="324262" y="350629"/>
                </a:lnTo>
                <a:cubicBezTo>
                  <a:pt x="324262" y="363913"/>
                  <a:pt x="313440" y="374619"/>
                  <a:pt x="300137" y="374619"/>
                </a:cubicBezTo>
                <a:cubicBezTo>
                  <a:pt x="300137" y="374619"/>
                  <a:pt x="300037" y="374619"/>
                  <a:pt x="300037" y="374619"/>
                </a:cubicBezTo>
                <a:cubicBezTo>
                  <a:pt x="286734" y="374619"/>
                  <a:pt x="275912" y="363715"/>
                  <a:pt x="276011" y="350431"/>
                </a:cubicBezTo>
                <a:lnTo>
                  <a:pt x="276905" y="173280"/>
                </a:lnTo>
                <a:cubicBezTo>
                  <a:pt x="277103" y="141954"/>
                  <a:pt x="302718" y="116477"/>
                  <a:pt x="334091" y="116477"/>
                </a:cubicBezTo>
                <a:lnTo>
                  <a:pt x="358613" y="116477"/>
                </a:lnTo>
                <a:lnTo>
                  <a:pt x="388199" y="194594"/>
                </a:lnTo>
                <a:lnTo>
                  <a:pt x="382044" y="161285"/>
                </a:lnTo>
                <a:cubicBezTo>
                  <a:pt x="381547" y="159005"/>
                  <a:pt x="381945" y="156626"/>
                  <a:pt x="383037" y="154643"/>
                </a:cubicBezTo>
                <a:lnTo>
                  <a:pt x="392766" y="136898"/>
                </a:lnTo>
                <a:lnTo>
                  <a:pt x="384129" y="121334"/>
                </a:lnTo>
                <a:cubicBezTo>
                  <a:pt x="383533" y="120244"/>
                  <a:pt x="383632" y="118856"/>
                  <a:pt x="384228" y="117865"/>
                </a:cubicBezTo>
                <a:cubicBezTo>
                  <a:pt x="384824" y="116774"/>
                  <a:pt x="386015" y="116080"/>
                  <a:pt x="387206" y="116080"/>
                </a:cubicBezTo>
                <a:close/>
                <a:moveTo>
                  <a:pt x="136323" y="103620"/>
                </a:moveTo>
                <a:cubicBezTo>
                  <a:pt x="148636" y="108279"/>
                  <a:pt x="154892" y="122158"/>
                  <a:pt x="150126" y="134450"/>
                </a:cubicBezTo>
                <a:lnTo>
                  <a:pt x="103654" y="255785"/>
                </a:lnTo>
                <a:cubicBezTo>
                  <a:pt x="100675" y="263617"/>
                  <a:pt x="93724" y="269267"/>
                  <a:pt x="85482" y="270754"/>
                </a:cubicBezTo>
                <a:cubicBezTo>
                  <a:pt x="77240" y="272241"/>
                  <a:pt x="68800" y="269267"/>
                  <a:pt x="63239" y="262923"/>
                </a:cubicBezTo>
                <a:cubicBezTo>
                  <a:pt x="54004" y="252316"/>
                  <a:pt x="7830" y="198686"/>
                  <a:pt x="2964" y="185502"/>
                </a:cubicBezTo>
                <a:cubicBezTo>
                  <a:pt x="-2398" y="171227"/>
                  <a:pt x="-412" y="155862"/>
                  <a:pt x="8326" y="143273"/>
                </a:cubicBezTo>
                <a:cubicBezTo>
                  <a:pt x="17859" y="129593"/>
                  <a:pt x="34641" y="120770"/>
                  <a:pt x="52415" y="120770"/>
                </a:cubicBezTo>
                <a:lnTo>
                  <a:pt x="87071" y="120770"/>
                </a:lnTo>
                <a:lnTo>
                  <a:pt x="69197" y="168551"/>
                </a:lnTo>
                <a:lnTo>
                  <a:pt x="48940" y="169443"/>
                </a:lnTo>
                <a:lnTo>
                  <a:pt x="73467" y="200867"/>
                </a:lnTo>
                <a:lnTo>
                  <a:pt x="105342" y="117400"/>
                </a:lnTo>
                <a:cubicBezTo>
                  <a:pt x="110108" y="105107"/>
                  <a:pt x="123911" y="98862"/>
                  <a:pt x="136323" y="103620"/>
                </a:cubicBezTo>
                <a:close/>
                <a:moveTo>
                  <a:pt x="399049" y="565"/>
                </a:moveTo>
                <a:cubicBezTo>
                  <a:pt x="426720" y="565"/>
                  <a:pt x="449151" y="22965"/>
                  <a:pt x="449151" y="50596"/>
                </a:cubicBezTo>
                <a:cubicBezTo>
                  <a:pt x="449151" y="78227"/>
                  <a:pt x="426720" y="100627"/>
                  <a:pt x="399049" y="100627"/>
                </a:cubicBezTo>
                <a:cubicBezTo>
                  <a:pt x="371378" y="100627"/>
                  <a:pt x="348947" y="78227"/>
                  <a:pt x="348947" y="50596"/>
                </a:cubicBezTo>
                <a:cubicBezTo>
                  <a:pt x="348947" y="22965"/>
                  <a:pt x="371378" y="565"/>
                  <a:pt x="399049" y="565"/>
                </a:cubicBezTo>
                <a:close/>
                <a:moveTo>
                  <a:pt x="116539" y="0"/>
                </a:moveTo>
                <a:cubicBezTo>
                  <a:pt x="143942" y="0"/>
                  <a:pt x="166182" y="22201"/>
                  <a:pt x="166182" y="49557"/>
                </a:cubicBezTo>
                <a:cubicBezTo>
                  <a:pt x="166182" y="65217"/>
                  <a:pt x="158835" y="79291"/>
                  <a:pt x="147417" y="88311"/>
                </a:cubicBezTo>
                <a:cubicBezTo>
                  <a:pt x="145928" y="87617"/>
                  <a:pt x="144439" y="86923"/>
                  <a:pt x="142850" y="86328"/>
                </a:cubicBezTo>
                <a:cubicBezTo>
                  <a:pt x="126964" y="80183"/>
                  <a:pt x="109590" y="84346"/>
                  <a:pt x="98072" y="95546"/>
                </a:cubicBezTo>
                <a:cubicBezTo>
                  <a:pt x="79804" y="88211"/>
                  <a:pt x="66897" y="70371"/>
                  <a:pt x="66897" y="49557"/>
                </a:cubicBezTo>
                <a:cubicBezTo>
                  <a:pt x="66897" y="22201"/>
                  <a:pt x="89137" y="0"/>
                  <a:pt x="116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9" descr="DSC08012-1">
            <a:extLst>
              <a:ext uri="{FF2B5EF4-FFF2-40B4-BE49-F238E27FC236}">
                <a16:creationId xmlns:a16="http://schemas.microsoft.com/office/drawing/2014/main" xmlns="" id="{CB005BD6-DCB2-4ED3-966C-5F3FCF33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35" y="1371539"/>
            <a:ext cx="3221973" cy="40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 animBg="1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高处作业的危险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E81EF5D4-C532-4AE4-AC57-126F4CF0CBFD}"/>
              </a:ext>
            </a:extLst>
          </p:cNvPr>
          <p:cNvSpPr/>
          <p:nvPr/>
        </p:nvSpPr>
        <p:spPr>
          <a:xfrm>
            <a:off x="884291" y="2366380"/>
            <a:ext cx="6392809" cy="3038930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BFF5A1D-BD82-4D9C-A025-30496DEDEE4A}"/>
              </a:ext>
            </a:extLst>
          </p:cNvPr>
          <p:cNvSpPr txBox="1"/>
          <p:nvPr/>
        </p:nvSpPr>
        <p:spPr>
          <a:xfrm>
            <a:off x="884291" y="1299385"/>
            <a:ext cx="6279549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在高处作业中危险隐患主要有以下三个方面：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8B562DA-F00A-4940-A3C8-A2AC40FAE138}"/>
              </a:ext>
            </a:extLst>
          </p:cNvPr>
          <p:cNvSpPr/>
          <p:nvPr/>
        </p:nvSpPr>
        <p:spPr>
          <a:xfrm>
            <a:off x="975025" y="2938432"/>
            <a:ext cx="6418528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4420" fontAlgn="base">
              <a:lnSpc>
                <a:spcPct val="145000"/>
              </a:lnSpc>
              <a:buClr>
                <a:srgbClr val="FF3399"/>
              </a:buClr>
              <a:buFont typeface="Wingdings" panose="05000000000000000000" pitchFamily="2" charset="2"/>
              <a:buNone/>
              <a:tabLst>
                <a:tab pos="711200" algn="l"/>
                <a:tab pos="1160145" algn="l"/>
                <a:tab pos="1261745" algn="l"/>
              </a:tabLs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未及时为作业人员提供合格的个人防护用品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defTabSz="1074420" fontAlgn="base">
              <a:lnSpc>
                <a:spcPct val="145000"/>
              </a:lnSpc>
              <a:buClr>
                <a:srgbClr val="FF3399"/>
              </a:buClr>
              <a:buFont typeface="Wingdings" panose="05000000000000000000" pitchFamily="2" charset="2"/>
              <a:buNone/>
              <a:tabLst>
                <a:tab pos="711200" algn="l"/>
                <a:tab pos="1160145" algn="l"/>
                <a:tab pos="1261745" algn="l"/>
              </a:tabLst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监督管理不到位或对危险源视而不见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defTabSz="1074420" fontAlgn="base">
              <a:lnSpc>
                <a:spcPct val="145000"/>
              </a:lnSpc>
              <a:buClr>
                <a:srgbClr val="FF3399"/>
              </a:buClr>
              <a:buFont typeface="Wingdings" panose="05000000000000000000" pitchFamily="2" charset="2"/>
              <a:buNone/>
              <a:tabLst>
                <a:tab pos="711200" algn="l"/>
                <a:tab pos="1160145" algn="l"/>
                <a:tab pos="1261745" algn="l"/>
              </a:tabLst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教育培训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包括安全交底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未落实、不深入或教育效果不佳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</a:p>
          <a:p>
            <a:pPr defTabSz="1074420" fontAlgn="base">
              <a:lnSpc>
                <a:spcPct val="145000"/>
              </a:lnSpc>
              <a:buClr>
                <a:srgbClr val="FF3399"/>
              </a:buClr>
              <a:buFont typeface="Wingdings" panose="05000000000000000000" pitchFamily="2" charset="2"/>
              <a:buNone/>
              <a:tabLst>
                <a:tab pos="711200" algn="l"/>
                <a:tab pos="1160145" algn="l"/>
                <a:tab pos="1261745" algn="l"/>
              </a:tabLst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未明示现场危险。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126777AA-81F0-40E4-90E2-B4062AE28EBD}"/>
              </a:ext>
            </a:extLst>
          </p:cNvPr>
          <p:cNvSpPr/>
          <p:nvPr/>
        </p:nvSpPr>
        <p:spPr>
          <a:xfrm>
            <a:off x="962933" y="2097625"/>
            <a:ext cx="3797300" cy="539507"/>
          </a:xfrm>
          <a:prstGeom prst="roundRect">
            <a:avLst/>
          </a:prstGeom>
          <a:solidFill>
            <a:srgbClr val="0E92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69C67CA-B776-420F-949A-2F4959EC9938}"/>
              </a:ext>
            </a:extLst>
          </p:cNvPr>
          <p:cNvSpPr/>
          <p:nvPr/>
        </p:nvSpPr>
        <p:spPr>
          <a:xfrm>
            <a:off x="1730000" y="2163547"/>
            <a:ext cx="274320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ct val="15000"/>
              </a:spcBef>
              <a:buClr>
                <a:srgbClr val="FF3399"/>
              </a:buClr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管理危险隐患：</a:t>
            </a:r>
          </a:p>
        </p:txBody>
      </p:sp>
      <p:sp>
        <p:nvSpPr>
          <p:cNvPr id="17" name="pointer-spot-tool-for-maps_40028">
            <a:extLst>
              <a:ext uri="{FF2B5EF4-FFF2-40B4-BE49-F238E27FC236}">
                <a16:creationId xmlns:a16="http://schemas.microsoft.com/office/drawing/2014/main" xmlns="" id="{0DB82735-B4CA-4D80-B6DE-EAD5B5A70D8E}"/>
              </a:ext>
            </a:extLst>
          </p:cNvPr>
          <p:cNvSpPr>
            <a:spLocks noChangeAspect="1"/>
          </p:cNvSpPr>
          <p:nvPr/>
        </p:nvSpPr>
        <p:spPr bwMode="auto">
          <a:xfrm>
            <a:off x="1335724" y="2160339"/>
            <a:ext cx="412423" cy="412083"/>
          </a:xfrm>
          <a:custGeom>
            <a:avLst/>
            <a:gdLst>
              <a:gd name="connsiteX0" fmla="*/ 214861 w 607222"/>
              <a:gd name="connsiteY0" fmla="*/ 328684 h 606722"/>
              <a:gd name="connsiteX1" fmla="*/ 151586 w 607222"/>
              <a:gd name="connsiteY1" fmla="*/ 391859 h 606722"/>
              <a:gd name="connsiteX2" fmla="*/ 214861 w 607222"/>
              <a:gd name="connsiteY2" fmla="*/ 455035 h 606722"/>
              <a:gd name="connsiteX3" fmla="*/ 278137 w 607222"/>
              <a:gd name="connsiteY3" fmla="*/ 391859 h 606722"/>
              <a:gd name="connsiteX4" fmla="*/ 214861 w 607222"/>
              <a:gd name="connsiteY4" fmla="*/ 328684 h 606722"/>
              <a:gd name="connsiteX5" fmla="*/ 214861 w 607222"/>
              <a:gd name="connsiteY5" fmla="*/ 303361 h 606722"/>
              <a:gd name="connsiteX6" fmla="*/ 303412 w 607222"/>
              <a:gd name="connsiteY6" fmla="*/ 391859 h 606722"/>
              <a:gd name="connsiteX7" fmla="*/ 214861 w 607222"/>
              <a:gd name="connsiteY7" fmla="*/ 480269 h 606722"/>
              <a:gd name="connsiteX8" fmla="*/ 126222 w 607222"/>
              <a:gd name="connsiteY8" fmla="*/ 391859 h 606722"/>
              <a:gd name="connsiteX9" fmla="*/ 214861 w 607222"/>
              <a:gd name="connsiteY9" fmla="*/ 303361 h 606722"/>
              <a:gd name="connsiteX10" fmla="*/ 176944 w 607222"/>
              <a:gd name="connsiteY10" fmla="*/ 202255 h 606722"/>
              <a:gd name="connsiteX11" fmla="*/ 176944 w 607222"/>
              <a:gd name="connsiteY11" fmla="*/ 235494 h 606722"/>
              <a:gd name="connsiteX12" fmla="*/ 167598 w 607222"/>
              <a:gd name="connsiteY12" fmla="*/ 247581 h 606722"/>
              <a:gd name="connsiteX13" fmla="*/ 112413 w 607222"/>
              <a:gd name="connsiteY13" fmla="*/ 279309 h 606722"/>
              <a:gd name="connsiteX14" fmla="*/ 97727 w 607222"/>
              <a:gd name="connsiteY14" fmla="*/ 280998 h 606722"/>
              <a:gd name="connsiteX15" fmla="*/ 68265 w 607222"/>
              <a:gd name="connsiteY15" fmla="*/ 264112 h 606722"/>
              <a:gd name="connsiteX16" fmla="*/ 29903 w 607222"/>
              <a:gd name="connsiteY16" fmla="*/ 329879 h 606722"/>
              <a:gd name="connsiteX17" fmla="*/ 59008 w 607222"/>
              <a:gd name="connsiteY17" fmla="*/ 346409 h 606722"/>
              <a:gd name="connsiteX18" fmla="*/ 65061 w 607222"/>
              <a:gd name="connsiteY18" fmla="*/ 360096 h 606722"/>
              <a:gd name="connsiteX19" fmla="*/ 65061 w 607222"/>
              <a:gd name="connsiteY19" fmla="*/ 423552 h 606722"/>
              <a:gd name="connsiteX20" fmla="*/ 59008 w 607222"/>
              <a:gd name="connsiteY20" fmla="*/ 437150 h 606722"/>
              <a:gd name="connsiteX21" fmla="*/ 29903 w 607222"/>
              <a:gd name="connsiteY21" fmla="*/ 453769 h 606722"/>
              <a:gd name="connsiteX22" fmla="*/ 68087 w 607222"/>
              <a:gd name="connsiteY22" fmla="*/ 519447 h 606722"/>
              <a:gd name="connsiteX23" fmla="*/ 97638 w 607222"/>
              <a:gd name="connsiteY23" fmla="*/ 502650 h 606722"/>
              <a:gd name="connsiteX24" fmla="*/ 112324 w 607222"/>
              <a:gd name="connsiteY24" fmla="*/ 504339 h 606722"/>
              <a:gd name="connsiteX25" fmla="*/ 167509 w 607222"/>
              <a:gd name="connsiteY25" fmla="*/ 536067 h 606722"/>
              <a:gd name="connsiteX26" fmla="*/ 175608 w 607222"/>
              <a:gd name="connsiteY26" fmla="*/ 548154 h 606722"/>
              <a:gd name="connsiteX27" fmla="*/ 175608 w 607222"/>
              <a:gd name="connsiteY27" fmla="*/ 581393 h 606722"/>
              <a:gd name="connsiteX28" fmla="*/ 252778 w 607222"/>
              <a:gd name="connsiteY28" fmla="*/ 581393 h 606722"/>
              <a:gd name="connsiteX29" fmla="*/ 252778 w 607222"/>
              <a:gd name="connsiteY29" fmla="*/ 548332 h 606722"/>
              <a:gd name="connsiteX30" fmla="*/ 261946 w 607222"/>
              <a:gd name="connsiteY30" fmla="*/ 536156 h 606722"/>
              <a:gd name="connsiteX31" fmla="*/ 316953 w 607222"/>
              <a:gd name="connsiteY31" fmla="*/ 504428 h 606722"/>
              <a:gd name="connsiteX32" fmla="*/ 331817 w 607222"/>
              <a:gd name="connsiteY32" fmla="*/ 502828 h 606722"/>
              <a:gd name="connsiteX33" fmla="*/ 361190 w 607222"/>
              <a:gd name="connsiteY33" fmla="*/ 519625 h 606722"/>
              <a:gd name="connsiteX34" fmla="*/ 399552 w 607222"/>
              <a:gd name="connsiteY34" fmla="*/ 453858 h 606722"/>
              <a:gd name="connsiteX35" fmla="*/ 370536 w 607222"/>
              <a:gd name="connsiteY35" fmla="*/ 437328 h 606722"/>
              <a:gd name="connsiteX36" fmla="*/ 364483 w 607222"/>
              <a:gd name="connsiteY36" fmla="*/ 423641 h 606722"/>
              <a:gd name="connsiteX37" fmla="*/ 364483 w 607222"/>
              <a:gd name="connsiteY37" fmla="*/ 360185 h 606722"/>
              <a:gd name="connsiteX38" fmla="*/ 370536 w 607222"/>
              <a:gd name="connsiteY38" fmla="*/ 346587 h 606722"/>
              <a:gd name="connsiteX39" fmla="*/ 399374 w 607222"/>
              <a:gd name="connsiteY39" fmla="*/ 329879 h 606722"/>
              <a:gd name="connsiteX40" fmla="*/ 361190 w 607222"/>
              <a:gd name="connsiteY40" fmla="*/ 264112 h 606722"/>
              <a:gd name="connsiteX41" fmla="*/ 331639 w 607222"/>
              <a:gd name="connsiteY41" fmla="*/ 280998 h 606722"/>
              <a:gd name="connsiteX42" fmla="*/ 316953 w 607222"/>
              <a:gd name="connsiteY42" fmla="*/ 279487 h 606722"/>
              <a:gd name="connsiteX43" fmla="*/ 261946 w 607222"/>
              <a:gd name="connsiteY43" fmla="*/ 247759 h 606722"/>
              <a:gd name="connsiteX44" fmla="*/ 251621 w 607222"/>
              <a:gd name="connsiteY44" fmla="*/ 235583 h 606722"/>
              <a:gd name="connsiteX45" fmla="*/ 251621 w 607222"/>
              <a:gd name="connsiteY45" fmla="*/ 202255 h 606722"/>
              <a:gd name="connsiteX46" fmla="*/ 164482 w 607222"/>
              <a:gd name="connsiteY46" fmla="*/ 176837 h 606722"/>
              <a:gd name="connsiteX47" fmla="*/ 265684 w 607222"/>
              <a:gd name="connsiteY47" fmla="*/ 176837 h 606722"/>
              <a:gd name="connsiteX48" fmla="*/ 278412 w 607222"/>
              <a:gd name="connsiteY48" fmla="*/ 189457 h 606722"/>
              <a:gd name="connsiteX49" fmla="*/ 278412 w 607222"/>
              <a:gd name="connsiteY49" fmla="*/ 226073 h 606722"/>
              <a:gd name="connsiteX50" fmla="*/ 327278 w 607222"/>
              <a:gd name="connsiteY50" fmla="*/ 254424 h 606722"/>
              <a:gd name="connsiteX51" fmla="*/ 359766 w 607222"/>
              <a:gd name="connsiteY51" fmla="*/ 235850 h 606722"/>
              <a:gd name="connsiteX52" fmla="*/ 377033 w 607222"/>
              <a:gd name="connsiteY52" fmla="*/ 240471 h 606722"/>
              <a:gd name="connsiteX53" fmla="*/ 428035 w 607222"/>
              <a:gd name="connsiteY53" fmla="*/ 328101 h 606722"/>
              <a:gd name="connsiteX54" fmla="*/ 429281 w 607222"/>
              <a:gd name="connsiteY54" fmla="*/ 337699 h 606722"/>
              <a:gd name="connsiteX55" fmla="*/ 423317 w 607222"/>
              <a:gd name="connsiteY55" fmla="*/ 345520 h 606722"/>
              <a:gd name="connsiteX56" fmla="*/ 391008 w 607222"/>
              <a:gd name="connsiteY56" fmla="*/ 364006 h 606722"/>
              <a:gd name="connsiteX57" fmla="*/ 391008 w 607222"/>
              <a:gd name="connsiteY57" fmla="*/ 419642 h 606722"/>
              <a:gd name="connsiteX58" fmla="*/ 423317 w 607222"/>
              <a:gd name="connsiteY58" fmla="*/ 438039 h 606722"/>
              <a:gd name="connsiteX59" fmla="*/ 427857 w 607222"/>
              <a:gd name="connsiteY59" fmla="*/ 455369 h 606722"/>
              <a:gd name="connsiteX60" fmla="*/ 376855 w 607222"/>
              <a:gd name="connsiteY60" fmla="*/ 542999 h 606722"/>
              <a:gd name="connsiteX61" fmla="*/ 359677 w 607222"/>
              <a:gd name="connsiteY61" fmla="*/ 547621 h 606722"/>
              <a:gd name="connsiteX62" fmla="*/ 327100 w 607222"/>
              <a:gd name="connsiteY62" fmla="*/ 529046 h 606722"/>
              <a:gd name="connsiteX63" fmla="*/ 278234 w 607222"/>
              <a:gd name="connsiteY63" fmla="*/ 557397 h 606722"/>
              <a:gd name="connsiteX64" fmla="*/ 278234 w 607222"/>
              <a:gd name="connsiteY64" fmla="*/ 594013 h 606722"/>
              <a:gd name="connsiteX65" fmla="*/ 265595 w 607222"/>
              <a:gd name="connsiteY65" fmla="*/ 606722 h 606722"/>
              <a:gd name="connsiteX66" fmla="*/ 164304 w 607222"/>
              <a:gd name="connsiteY66" fmla="*/ 606722 h 606722"/>
              <a:gd name="connsiteX67" fmla="*/ 151665 w 607222"/>
              <a:gd name="connsiteY67" fmla="*/ 594013 h 606722"/>
              <a:gd name="connsiteX68" fmla="*/ 151665 w 607222"/>
              <a:gd name="connsiteY68" fmla="*/ 557397 h 606722"/>
              <a:gd name="connsiteX69" fmla="*/ 102711 w 607222"/>
              <a:gd name="connsiteY69" fmla="*/ 529224 h 606722"/>
              <a:gd name="connsiteX70" fmla="*/ 69867 w 607222"/>
              <a:gd name="connsiteY70" fmla="*/ 547887 h 606722"/>
              <a:gd name="connsiteX71" fmla="*/ 52689 w 607222"/>
              <a:gd name="connsiteY71" fmla="*/ 543266 h 606722"/>
              <a:gd name="connsiteX72" fmla="*/ 1687 w 607222"/>
              <a:gd name="connsiteY72" fmla="*/ 455636 h 606722"/>
              <a:gd name="connsiteX73" fmla="*/ 1687 w 607222"/>
              <a:gd name="connsiteY73" fmla="*/ 455547 h 606722"/>
              <a:gd name="connsiteX74" fmla="*/ 6316 w 607222"/>
              <a:gd name="connsiteY74" fmla="*/ 438216 h 606722"/>
              <a:gd name="connsiteX75" fmla="*/ 38714 w 607222"/>
              <a:gd name="connsiteY75" fmla="*/ 419730 h 606722"/>
              <a:gd name="connsiteX76" fmla="*/ 38714 w 607222"/>
              <a:gd name="connsiteY76" fmla="*/ 364006 h 606722"/>
              <a:gd name="connsiteX77" fmla="*/ 6316 w 607222"/>
              <a:gd name="connsiteY77" fmla="*/ 345432 h 606722"/>
              <a:gd name="connsiteX78" fmla="*/ 1776 w 607222"/>
              <a:gd name="connsiteY78" fmla="*/ 328101 h 606722"/>
              <a:gd name="connsiteX79" fmla="*/ 52956 w 607222"/>
              <a:gd name="connsiteY79" fmla="*/ 240471 h 606722"/>
              <a:gd name="connsiteX80" fmla="*/ 70134 w 607222"/>
              <a:gd name="connsiteY80" fmla="*/ 235850 h 606722"/>
              <a:gd name="connsiteX81" fmla="*/ 102800 w 607222"/>
              <a:gd name="connsiteY81" fmla="*/ 254424 h 606722"/>
              <a:gd name="connsiteX82" fmla="*/ 151754 w 607222"/>
              <a:gd name="connsiteY82" fmla="*/ 226073 h 606722"/>
              <a:gd name="connsiteX83" fmla="*/ 151754 w 607222"/>
              <a:gd name="connsiteY83" fmla="*/ 189457 h 606722"/>
              <a:gd name="connsiteX84" fmla="*/ 164482 w 607222"/>
              <a:gd name="connsiteY84" fmla="*/ 176837 h 606722"/>
              <a:gd name="connsiteX85" fmla="*/ 480641 w 607222"/>
              <a:gd name="connsiteY85" fmla="*/ 101144 h 606722"/>
              <a:gd name="connsiteX86" fmla="*/ 456891 w 607222"/>
              <a:gd name="connsiteY86" fmla="*/ 125771 h 606722"/>
              <a:gd name="connsiteX87" fmla="*/ 489803 w 607222"/>
              <a:gd name="connsiteY87" fmla="*/ 150575 h 606722"/>
              <a:gd name="connsiteX88" fmla="*/ 507505 w 607222"/>
              <a:gd name="connsiteY88" fmla="*/ 126393 h 606722"/>
              <a:gd name="connsiteX89" fmla="*/ 507505 w 607222"/>
              <a:gd name="connsiteY89" fmla="*/ 126304 h 606722"/>
              <a:gd name="connsiteX90" fmla="*/ 480641 w 607222"/>
              <a:gd name="connsiteY90" fmla="*/ 101144 h 606722"/>
              <a:gd name="connsiteX91" fmla="*/ 482153 w 607222"/>
              <a:gd name="connsiteY91" fmla="*/ 75806 h 606722"/>
              <a:gd name="connsiteX92" fmla="*/ 532678 w 607222"/>
              <a:gd name="connsiteY92" fmla="*/ 126393 h 606722"/>
              <a:gd name="connsiteX93" fmla="*/ 532678 w 607222"/>
              <a:gd name="connsiteY93" fmla="*/ 126571 h 606722"/>
              <a:gd name="connsiteX94" fmla="*/ 478417 w 607222"/>
              <a:gd name="connsiteY94" fmla="*/ 176891 h 606722"/>
              <a:gd name="connsiteX95" fmla="*/ 431539 w 607222"/>
              <a:gd name="connsiteY95" fmla="*/ 129860 h 606722"/>
              <a:gd name="connsiteX96" fmla="*/ 482153 w 607222"/>
              <a:gd name="connsiteY96" fmla="*/ 75806 h 606722"/>
              <a:gd name="connsiteX97" fmla="*/ 467895 w 607222"/>
              <a:gd name="connsiteY97" fmla="*/ 25243 h 606722"/>
              <a:gd name="connsiteX98" fmla="*/ 467895 w 607222"/>
              <a:gd name="connsiteY98" fmla="*/ 41686 h 606722"/>
              <a:gd name="connsiteX99" fmla="*/ 458906 w 607222"/>
              <a:gd name="connsiteY99" fmla="*/ 53685 h 606722"/>
              <a:gd name="connsiteX100" fmla="*/ 428735 w 607222"/>
              <a:gd name="connsiteY100" fmla="*/ 71462 h 606722"/>
              <a:gd name="connsiteX101" fmla="*/ 413694 w 607222"/>
              <a:gd name="connsiteY101" fmla="*/ 73151 h 606722"/>
              <a:gd name="connsiteX102" fmla="*/ 399632 w 607222"/>
              <a:gd name="connsiteY102" fmla="*/ 64974 h 606722"/>
              <a:gd name="connsiteX103" fmla="*/ 387083 w 607222"/>
              <a:gd name="connsiteY103" fmla="*/ 86839 h 606722"/>
              <a:gd name="connsiteX104" fmla="*/ 401501 w 607222"/>
              <a:gd name="connsiteY104" fmla="*/ 95105 h 606722"/>
              <a:gd name="connsiteX105" fmla="*/ 407642 w 607222"/>
              <a:gd name="connsiteY105" fmla="*/ 108971 h 606722"/>
              <a:gd name="connsiteX106" fmla="*/ 405595 w 607222"/>
              <a:gd name="connsiteY106" fmla="*/ 126570 h 606722"/>
              <a:gd name="connsiteX107" fmla="*/ 407731 w 607222"/>
              <a:gd name="connsiteY107" fmla="*/ 144080 h 606722"/>
              <a:gd name="connsiteX108" fmla="*/ 401679 w 607222"/>
              <a:gd name="connsiteY108" fmla="*/ 158034 h 606722"/>
              <a:gd name="connsiteX109" fmla="*/ 387350 w 607222"/>
              <a:gd name="connsiteY109" fmla="*/ 166212 h 606722"/>
              <a:gd name="connsiteX110" fmla="*/ 399988 w 607222"/>
              <a:gd name="connsiteY110" fmla="*/ 187988 h 606722"/>
              <a:gd name="connsiteX111" fmla="*/ 413605 w 607222"/>
              <a:gd name="connsiteY111" fmla="*/ 179900 h 606722"/>
              <a:gd name="connsiteX112" fmla="*/ 428735 w 607222"/>
              <a:gd name="connsiteY112" fmla="*/ 181500 h 606722"/>
              <a:gd name="connsiteX113" fmla="*/ 458906 w 607222"/>
              <a:gd name="connsiteY113" fmla="*/ 199187 h 606722"/>
              <a:gd name="connsiteX114" fmla="*/ 466560 w 607222"/>
              <a:gd name="connsiteY114" fmla="*/ 211275 h 606722"/>
              <a:gd name="connsiteX115" fmla="*/ 466560 w 607222"/>
              <a:gd name="connsiteY115" fmla="*/ 227541 h 606722"/>
              <a:gd name="connsiteX116" fmla="*/ 493171 w 607222"/>
              <a:gd name="connsiteY116" fmla="*/ 227541 h 606722"/>
              <a:gd name="connsiteX117" fmla="*/ 493171 w 607222"/>
              <a:gd name="connsiteY117" fmla="*/ 211009 h 606722"/>
              <a:gd name="connsiteX118" fmla="*/ 501893 w 607222"/>
              <a:gd name="connsiteY118" fmla="*/ 199010 h 606722"/>
              <a:gd name="connsiteX119" fmla="*/ 533843 w 607222"/>
              <a:gd name="connsiteY119" fmla="*/ 181233 h 606722"/>
              <a:gd name="connsiteX120" fmla="*/ 548706 w 607222"/>
              <a:gd name="connsiteY120" fmla="*/ 179544 h 606722"/>
              <a:gd name="connsiteX121" fmla="*/ 563836 w 607222"/>
              <a:gd name="connsiteY121" fmla="*/ 187988 h 606722"/>
              <a:gd name="connsiteX122" fmla="*/ 576830 w 607222"/>
              <a:gd name="connsiteY122" fmla="*/ 165856 h 606722"/>
              <a:gd name="connsiteX123" fmla="*/ 562679 w 607222"/>
              <a:gd name="connsiteY123" fmla="*/ 157768 h 606722"/>
              <a:gd name="connsiteX124" fmla="*/ 556716 w 607222"/>
              <a:gd name="connsiteY124" fmla="*/ 143813 h 606722"/>
              <a:gd name="connsiteX125" fmla="*/ 556805 w 607222"/>
              <a:gd name="connsiteY125" fmla="*/ 108882 h 606722"/>
              <a:gd name="connsiteX126" fmla="*/ 562679 w 607222"/>
              <a:gd name="connsiteY126" fmla="*/ 94927 h 606722"/>
              <a:gd name="connsiteX127" fmla="*/ 577008 w 607222"/>
              <a:gd name="connsiteY127" fmla="*/ 86750 h 606722"/>
              <a:gd name="connsiteX128" fmla="*/ 564103 w 607222"/>
              <a:gd name="connsiteY128" fmla="*/ 64618 h 606722"/>
              <a:gd name="connsiteX129" fmla="*/ 548617 w 607222"/>
              <a:gd name="connsiteY129" fmla="*/ 73151 h 606722"/>
              <a:gd name="connsiteX130" fmla="*/ 533843 w 607222"/>
              <a:gd name="connsiteY130" fmla="*/ 71284 h 606722"/>
              <a:gd name="connsiteX131" fmla="*/ 501893 w 607222"/>
              <a:gd name="connsiteY131" fmla="*/ 53597 h 606722"/>
              <a:gd name="connsiteX132" fmla="*/ 491925 w 607222"/>
              <a:gd name="connsiteY132" fmla="*/ 41597 h 606722"/>
              <a:gd name="connsiteX133" fmla="*/ 491925 w 607222"/>
              <a:gd name="connsiteY133" fmla="*/ 25243 h 606722"/>
              <a:gd name="connsiteX134" fmla="*/ 455168 w 607222"/>
              <a:gd name="connsiteY134" fmla="*/ 0 h 606722"/>
              <a:gd name="connsiteX135" fmla="*/ 505809 w 607222"/>
              <a:gd name="connsiteY135" fmla="*/ 0 h 606722"/>
              <a:gd name="connsiteX136" fmla="*/ 518624 w 607222"/>
              <a:gd name="connsiteY136" fmla="*/ 12621 h 606722"/>
              <a:gd name="connsiteX137" fmla="*/ 518624 w 607222"/>
              <a:gd name="connsiteY137" fmla="*/ 32709 h 606722"/>
              <a:gd name="connsiteX138" fmla="*/ 544078 w 607222"/>
              <a:gd name="connsiteY138" fmla="*/ 46930 h 606722"/>
              <a:gd name="connsiteX139" fmla="*/ 562946 w 607222"/>
              <a:gd name="connsiteY139" fmla="*/ 36531 h 606722"/>
              <a:gd name="connsiteX140" fmla="*/ 580034 w 607222"/>
              <a:gd name="connsiteY140" fmla="*/ 41242 h 606722"/>
              <a:gd name="connsiteX141" fmla="*/ 605577 w 607222"/>
              <a:gd name="connsiteY141" fmla="*/ 85061 h 606722"/>
              <a:gd name="connsiteX142" fmla="*/ 605577 w 607222"/>
              <a:gd name="connsiteY142" fmla="*/ 85239 h 606722"/>
              <a:gd name="connsiteX143" fmla="*/ 600860 w 607222"/>
              <a:gd name="connsiteY143" fmla="*/ 102393 h 606722"/>
              <a:gd name="connsiteX144" fmla="*/ 583327 w 607222"/>
              <a:gd name="connsiteY144" fmla="*/ 112348 h 606722"/>
              <a:gd name="connsiteX145" fmla="*/ 584484 w 607222"/>
              <a:gd name="connsiteY145" fmla="*/ 126392 h 606722"/>
              <a:gd name="connsiteX146" fmla="*/ 583327 w 607222"/>
              <a:gd name="connsiteY146" fmla="*/ 140435 h 606722"/>
              <a:gd name="connsiteX147" fmla="*/ 600682 w 607222"/>
              <a:gd name="connsiteY147" fmla="*/ 150390 h 606722"/>
              <a:gd name="connsiteX148" fmla="*/ 604954 w 607222"/>
              <a:gd name="connsiteY148" fmla="*/ 167634 h 606722"/>
              <a:gd name="connsiteX149" fmla="*/ 579233 w 607222"/>
              <a:gd name="connsiteY149" fmla="*/ 211453 h 606722"/>
              <a:gd name="connsiteX150" fmla="*/ 562145 w 607222"/>
              <a:gd name="connsiteY150" fmla="*/ 216075 h 606722"/>
              <a:gd name="connsiteX151" fmla="*/ 543811 w 607222"/>
              <a:gd name="connsiteY151" fmla="*/ 205765 h 606722"/>
              <a:gd name="connsiteX152" fmla="*/ 517200 w 607222"/>
              <a:gd name="connsiteY152" fmla="*/ 219986 h 606722"/>
              <a:gd name="connsiteX153" fmla="*/ 517200 w 607222"/>
              <a:gd name="connsiteY153" fmla="*/ 240162 h 606722"/>
              <a:gd name="connsiteX154" fmla="*/ 505720 w 607222"/>
              <a:gd name="connsiteY154" fmla="*/ 252695 h 606722"/>
              <a:gd name="connsiteX155" fmla="*/ 455079 w 607222"/>
              <a:gd name="connsiteY155" fmla="*/ 252695 h 606722"/>
              <a:gd name="connsiteX156" fmla="*/ 442530 w 607222"/>
              <a:gd name="connsiteY156" fmla="*/ 240162 h 606722"/>
              <a:gd name="connsiteX157" fmla="*/ 442530 w 607222"/>
              <a:gd name="connsiteY157" fmla="*/ 219986 h 606722"/>
              <a:gd name="connsiteX158" fmla="*/ 418767 w 607222"/>
              <a:gd name="connsiteY158" fmla="*/ 206031 h 606722"/>
              <a:gd name="connsiteX159" fmla="*/ 401946 w 607222"/>
              <a:gd name="connsiteY159" fmla="*/ 216075 h 606722"/>
              <a:gd name="connsiteX160" fmla="*/ 392334 w 607222"/>
              <a:gd name="connsiteY160" fmla="*/ 217408 h 606722"/>
              <a:gd name="connsiteX161" fmla="*/ 384591 w 607222"/>
              <a:gd name="connsiteY161" fmla="*/ 211631 h 606722"/>
              <a:gd name="connsiteX162" fmla="*/ 359137 w 607222"/>
              <a:gd name="connsiteY162" fmla="*/ 167723 h 606722"/>
              <a:gd name="connsiteX163" fmla="*/ 359137 w 607222"/>
              <a:gd name="connsiteY163" fmla="*/ 167634 h 606722"/>
              <a:gd name="connsiteX164" fmla="*/ 363854 w 607222"/>
              <a:gd name="connsiteY164" fmla="*/ 150390 h 606722"/>
              <a:gd name="connsiteX165" fmla="*/ 381387 w 607222"/>
              <a:gd name="connsiteY165" fmla="*/ 140435 h 606722"/>
              <a:gd name="connsiteX166" fmla="*/ 380408 w 607222"/>
              <a:gd name="connsiteY166" fmla="*/ 126392 h 606722"/>
              <a:gd name="connsiteX167" fmla="*/ 381387 w 607222"/>
              <a:gd name="connsiteY167" fmla="*/ 112526 h 606722"/>
              <a:gd name="connsiteX168" fmla="*/ 363854 w 607222"/>
              <a:gd name="connsiteY168" fmla="*/ 102393 h 606722"/>
              <a:gd name="connsiteX169" fmla="*/ 363676 w 607222"/>
              <a:gd name="connsiteY169" fmla="*/ 102393 h 606722"/>
              <a:gd name="connsiteX170" fmla="*/ 359048 w 607222"/>
              <a:gd name="connsiteY170" fmla="*/ 85061 h 606722"/>
              <a:gd name="connsiteX171" fmla="*/ 384324 w 607222"/>
              <a:gd name="connsiteY171" fmla="*/ 41242 h 606722"/>
              <a:gd name="connsiteX172" fmla="*/ 401679 w 607222"/>
              <a:gd name="connsiteY172" fmla="*/ 36620 h 606722"/>
              <a:gd name="connsiteX173" fmla="*/ 418856 w 607222"/>
              <a:gd name="connsiteY173" fmla="*/ 46753 h 606722"/>
              <a:gd name="connsiteX174" fmla="*/ 441373 w 607222"/>
              <a:gd name="connsiteY174" fmla="*/ 32887 h 606722"/>
              <a:gd name="connsiteX175" fmla="*/ 441373 w 607222"/>
              <a:gd name="connsiteY175" fmla="*/ 12621 h 606722"/>
              <a:gd name="connsiteX176" fmla="*/ 455168 w 607222"/>
              <a:gd name="connsiteY17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7222" h="606722">
                <a:moveTo>
                  <a:pt x="214861" y="328684"/>
                </a:moveTo>
                <a:cubicBezTo>
                  <a:pt x="179886" y="328684"/>
                  <a:pt x="151586" y="356940"/>
                  <a:pt x="151586" y="391859"/>
                </a:cubicBezTo>
                <a:cubicBezTo>
                  <a:pt x="151586" y="426690"/>
                  <a:pt x="179886" y="455035"/>
                  <a:pt x="214861" y="455035"/>
                </a:cubicBezTo>
                <a:cubicBezTo>
                  <a:pt x="249748" y="455035"/>
                  <a:pt x="278137" y="426690"/>
                  <a:pt x="278137" y="391859"/>
                </a:cubicBezTo>
                <a:cubicBezTo>
                  <a:pt x="278137" y="356940"/>
                  <a:pt x="249748" y="328684"/>
                  <a:pt x="214861" y="328684"/>
                </a:cubicBezTo>
                <a:close/>
                <a:moveTo>
                  <a:pt x="214861" y="303361"/>
                </a:moveTo>
                <a:cubicBezTo>
                  <a:pt x="263809" y="303539"/>
                  <a:pt x="303412" y="343079"/>
                  <a:pt x="303412" y="391859"/>
                </a:cubicBezTo>
                <a:cubicBezTo>
                  <a:pt x="303412" y="440729"/>
                  <a:pt x="263809" y="480269"/>
                  <a:pt x="214861" y="480269"/>
                </a:cubicBezTo>
                <a:cubicBezTo>
                  <a:pt x="165825" y="480269"/>
                  <a:pt x="126222" y="440729"/>
                  <a:pt x="126222" y="391859"/>
                </a:cubicBezTo>
                <a:cubicBezTo>
                  <a:pt x="126222" y="342901"/>
                  <a:pt x="165825" y="303361"/>
                  <a:pt x="214861" y="303361"/>
                </a:cubicBezTo>
                <a:close/>
                <a:moveTo>
                  <a:pt x="176944" y="202255"/>
                </a:moveTo>
                <a:lnTo>
                  <a:pt x="176944" y="235494"/>
                </a:lnTo>
                <a:cubicBezTo>
                  <a:pt x="176855" y="241004"/>
                  <a:pt x="173027" y="246070"/>
                  <a:pt x="167598" y="247581"/>
                </a:cubicBezTo>
                <a:cubicBezTo>
                  <a:pt x="146948" y="253536"/>
                  <a:pt x="131016" y="262601"/>
                  <a:pt x="112413" y="279309"/>
                </a:cubicBezTo>
                <a:cubicBezTo>
                  <a:pt x="108408" y="282953"/>
                  <a:pt x="102444" y="283575"/>
                  <a:pt x="97727" y="280998"/>
                </a:cubicBezTo>
                <a:lnTo>
                  <a:pt x="68265" y="264112"/>
                </a:lnTo>
                <a:lnTo>
                  <a:pt x="29903" y="329879"/>
                </a:lnTo>
                <a:lnTo>
                  <a:pt x="59008" y="346409"/>
                </a:lnTo>
                <a:cubicBezTo>
                  <a:pt x="63815" y="349253"/>
                  <a:pt x="66218" y="354763"/>
                  <a:pt x="65061" y="360096"/>
                </a:cubicBezTo>
                <a:cubicBezTo>
                  <a:pt x="60521" y="381070"/>
                  <a:pt x="60521" y="402667"/>
                  <a:pt x="65061" y="423552"/>
                </a:cubicBezTo>
                <a:cubicBezTo>
                  <a:pt x="66218" y="428973"/>
                  <a:pt x="63815" y="434395"/>
                  <a:pt x="59008" y="437150"/>
                </a:cubicBezTo>
                <a:lnTo>
                  <a:pt x="29903" y="453769"/>
                </a:lnTo>
                <a:lnTo>
                  <a:pt x="68087" y="519447"/>
                </a:lnTo>
                <a:lnTo>
                  <a:pt x="97638" y="502650"/>
                </a:lnTo>
                <a:cubicBezTo>
                  <a:pt x="102266" y="499984"/>
                  <a:pt x="108230" y="500606"/>
                  <a:pt x="112324" y="504339"/>
                </a:cubicBezTo>
                <a:cubicBezTo>
                  <a:pt x="130927" y="520958"/>
                  <a:pt x="146859" y="530201"/>
                  <a:pt x="167509" y="536067"/>
                </a:cubicBezTo>
                <a:cubicBezTo>
                  <a:pt x="172938" y="537578"/>
                  <a:pt x="176766" y="542466"/>
                  <a:pt x="175608" y="548154"/>
                </a:cubicBezTo>
                <a:lnTo>
                  <a:pt x="175608" y="581393"/>
                </a:lnTo>
                <a:lnTo>
                  <a:pt x="252778" y="581393"/>
                </a:lnTo>
                <a:lnTo>
                  <a:pt x="252778" y="548332"/>
                </a:lnTo>
                <a:cubicBezTo>
                  <a:pt x="252689" y="542644"/>
                  <a:pt x="256517" y="537667"/>
                  <a:pt x="261946" y="536156"/>
                </a:cubicBezTo>
                <a:cubicBezTo>
                  <a:pt x="282329" y="530379"/>
                  <a:pt x="298261" y="521136"/>
                  <a:pt x="316953" y="504428"/>
                </a:cubicBezTo>
                <a:cubicBezTo>
                  <a:pt x="321047" y="500784"/>
                  <a:pt x="327011" y="500162"/>
                  <a:pt x="331817" y="502828"/>
                </a:cubicBezTo>
                <a:lnTo>
                  <a:pt x="361190" y="519625"/>
                </a:lnTo>
                <a:lnTo>
                  <a:pt x="399552" y="453858"/>
                </a:lnTo>
                <a:lnTo>
                  <a:pt x="370536" y="437328"/>
                </a:lnTo>
                <a:cubicBezTo>
                  <a:pt x="365729" y="434572"/>
                  <a:pt x="363326" y="428973"/>
                  <a:pt x="364483" y="423641"/>
                </a:cubicBezTo>
                <a:cubicBezTo>
                  <a:pt x="369023" y="402844"/>
                  <a:pt x="369023" y="381070"/>
                  <a:pt x="364483" y="360185"/>
                </a:cubicBezTo>
                <a:cubicBezTo>
                  <a:pt x="363326" y="354763"/>
                  <a:pt x="365729" y="349342"/>
                  <a:pt x="370536" y="346587"/>
                </a:cubicBezTo>
                <a:lnTo>
                  <a:pt x="399374" y="329879"/>
                </a:lnTo>
                <a:lnTo>
                  <a:pt x="361190" y="264112"/>
                </a:lnTo>
                <a:lnTo>
                  <a:pt x="331639" y="280998"/>
                </a:lnTo>
                <a:cubicBezTo>
                  <a:pt x="327011" y="283753"/>
                  <a:pt x="321047" y="283131"/>
                  <a:pt x="316953" y="279487"/>
                </a:cubicBezTo>
                <a:cubicBezTo>
                  <a:pt x="298350" y="262778"/>
                  <a:pt x="282418" y="253536"/>
                  <a:pt x="261946" y="247759"/>
                </a:cubicBezTo>
                <a:cubicBezTo>
                  <a:pt x="256517" y="246159"/>
                  <a:pt x="252778" y="241271"/>
                  <a:pt x="251621" y="235583"/>
                </a:cubicBezTo>
                <a:lnTo>
                  <a:pt x="251621" y="202255"/>
                </a:lnTo>
                <a:close/>
                <a:moveTo>
                  <a:pt x="164482" y="176837"/>
                </a:moveTo>
                <a:lnTo>
                  <a:pt x="265684" y="176837"/>
                </a:lnTo>
                <a:cubicBezTo>
                  <a:pt x="272716" y="176837"/>
                  <a:pt x="278412" y="182525"/>
                  <a:pt x="278412" y="189457"/>
                </a:cubicBezTo>
                <a:lnTo>
                  <a:pt x="278412" y="226073"/>
                </a:lnTo>
                <a:cubicBezTo>
                  <a:pt x="296214" y="232383"/>
                  <a:pt x="312769" y="242071"/>
                  <a:pt x="327278" y="254424"/>
                </a:cubicBezTo>
                <a:lnTo>
                  <a:pt x="359766" y="235850"/>
                </a:lnTo>
                <a:cubicBezTo>
                  <a:pt x="365818" y="232383"/>
                  <a:pt x="373473" y="234605"/>
                  <a:pt x="377033" y="240471"/>
                </a:cubicBezTo>
                <a:lnTo>
                  <a:pt x="428035" y="328101"/>
                </a:lnTo>
                <a:cubicBezTo>
                  <a:pt x="429637" y="331034"/>
                  <a:pt x="430171" y="334411"/>
                  <a:pt x="429281" y="337699"/>
                </a:cubicBezTo>
                <a:cubicBezTo>
                  <a:pt x="428391" y="340988"/>
                  <a:pt x="426255" y="343743"/>
                  <a:pt x="423317" y="345520"/>
                </a:cubicBezTo>
                <a:lnTo>
                  <a:pt x="391008" y="364006"/>
                </a:lnTo>
                <a:cubicBezTo>
                  <a:pt x="394123" y="382492"/>
                  <a:pt x="394123" y="401156"/>
                  <a:pt x="391008" y="419642"/>
                </a:cubicBezTo>
                <a:lnTo>
                  <a:pt x="423317" y="438039"/>
                </a:lnTo>
                <a:cubicBezTo>
                  <a:pt x="429370" y="441594"/>
                  <a:pt x="431417" y="449326"/>
                  <a:pt x="427857" y="455369"/>
                </a:cubicBezTo>
                <a:lnTo>
                  <a:pt x="376855" y="542999"/>
                </a:lnTo>
                <a:cubicBezTo>
                  <a:pt x="373295" y="549043"/>
                  <a:pt x="365729" y="551087"/>
                  <a:pt x="359677" y="547621"/>
                </a:cubicBezTo>
                <a:lnTo>
                  <a:pt x="327100" y="529046"/>
                </a:lnTo>
                <a:cubicBezTo>
                  <a:pt x="312680" y="541488"/>
                  <a:pt x="296125" y="551087"/>
                  <a:pt x="278234" y="557397"/>
                </a:cubicBezTo>
                <a:lnTo>
                  <a:pt x="278234" y="594013"/>
                </a:lnTo>
                <a:cubicBezTo>
                  <a:pt x="278234" y="601034"/>
                  <a:pt x="272538" y="606722"/>
                  <a:pt x="265595" y="606722"/>
                </a:cubicBezTo>
                <a:lnTo>
                  <a:pt x="164304" y="606722"/>
                </a:lnTo>
                <a:cubicBezTo>
                  <a:pt x="157362" y="606722"/>
                  <a:pt x="151665" y="601034"/>
                  <a:pt x="151665" y="594013"/>
                </a:cubicBezTo>
                <a:lnTo>
                  <a:pt x="151665" y="557397"/>
                </a:lnTo>
                <a:cubicBezTo>
                  <a:pt x="134042" y="551176"/>
                  <a:pt x="118732" y="542377"/>
                  <a:pt x="102711" y="529224"/>
                </a:cubicBezTo>
                <a:lnTo>
                  <a:pt x="69867" y="547887"/>
                </a:lnTo>
                <a:cubicBezTo>
                  <a:pt x="63815" y="551353"/>
                  <a:pt x="56249" y="549220"/>
                  <a:pt x="52689" y="543266"/>
                </a:cubicBezTo>
                <a:lnTo>
                  <a:pt x="1687" y="455636"/>
                </a:lnTo>
                <a:lnTo>
                  <a:pt x="1687" y="455547"/>
                </a:lnTo>
                <a:cubicBezTo>
                  <a:pt x="-1784" y="449415"/>
                  <a:pt x="263" y="441594"/>
                  <a:pt x="6316" y="438216"/>
                </a:cubicBezTo>
                <a:lnTo>
                  <a:pt x="38714" y="419730"/>
                </a:lnTo>
                <a:cubicBezTo>
                  <a:pt x="35688" y="401333"/>
                  <a:pt x="35688" y="382492"/>
                  <a:pt x="38714" y="364006"/>
                </a:cubicBezTo>
                <a:lnTo>
                  <a:pt x="6316" y="345432"/>
                </a:lnTo>
                <a:cubicBezTo>
                  <a:pt x="263" y="341877"/>
                  <a:pt x="-1784" y="334145"/>
                  <a:pt x="1776" y="328101"/>
                </a:cubicBezTo>
                <a:lnTo>
                  <a:pt x="52956" y="240471"/>
                </a:lnTo>
                <a:cubicBezTo>
                  <a:pt x="56427" y="234428"/>
                  <a:pt x="64082" y="232383"/>
                  <a:pt x="70134" y="235850"/>
                </a:cubicBezTo>
                <a:lnTo>
                  <a:pt x="102800" y="254424"/>
                </a:lnTo>
                <a:cubicBezTo>
                  <a:pt x="117219" y="242071"/>
                  <a:pt x="133775" y="232383"/>
                  <a:pt x="151754" y="226073"/>
                </a:cubicBezTo>
                <a:lnTo>
                  <a:pt x="151754" y="189457"/>
                </a:lnTo>
                <a:cubicBezTo>
                  <a:pt x="151754" y="182525"/>
                  <a:pt x="157451" y="176837"/>
                  <a:pt x="164482" y="176837"/>
                </a:cubicBezTo>
                <a:close/>
                <a:moveTo>
                  <a:pt x="480641" y="101144"/>
                </a:moveTo>
                <a:cubicBezTo>
                  <a:pt x="467654" y="101855"/>
                  <a:pt x="457157" y="112791"/>
                  <a:pt x="456891" y="125771"/>
                </a:cubicBezTo>
                <a:cubicBezTo>
                  <a:pt x="456535" y="142574"/>
                  <a:pt x="472279" y="155732"/>
                  <a:pt x="489803" y="150575"/>
                </a:cubicBezTo>
                <a:cubicBezTo>
                  <a:pt x="500299" y="147553"/>
                  <a:pt x="507327" y="137417"/>
                  <a:pt x="507505" y="126393"/>
                </a:cubicBezTo>
                <a:lnTo>
                  <a:pt x="507505" y="126304"/>
                </a:lnTo>
                <a:cubicBezTo>
                  <a:pt x="507505" y="111724"/>
                  <a:pt x="495318" y="100255"/>
                  <a:pt x="480641" y="101144"/>
                </a:cubicBezTo>
                <a:close/>
                <a:moveTo>
                  <a:pt x="482153" y="75806"/>
                </a:moveTo>
                <a:cubicBezTo>
                  <a:pt x="510173" y="75984"/>
                  <a:pt x="532678" y="98566"/>
                  <a:pt x="532678" y="126393"/>
                </a:cubicBezTo>
                <a:lnTo>
                  <a:pt x="532678" y="126571"/>
                </a:lnTo>
                <a:cubicBezTo>
                  <a:pt x="532678" y="155643"/>
                  <a:pt x="508038" y="179025"/>
                  <a:pt x="478417" y="176891"/>
                </a:cubicBezTo>
                <a:cubicBezTo>
                  <a:pt x="453510" y="174935"/>
                  <a:pt x="433229" y="154754"/>
                  <a:pt x="431539" y="129860"/>
                </a:cubicBezTo>
                <a:cubicBezTo>
                  <a:pt x="429582" y="100344"/>
                  <a:pt x="453066" y="75717"/>
                  <a:pt x="482153" y="75806"/>
                </a:cubicBezTo>
                <a:close/>
                <a:moveTo>
                  <a:pt x="467895" y="25243"/>
                </a:moveTo>
                <a:lnTo>
                  <a:pt x="467895" y="41686"/>
                </a:lnTo>
                <a:cubicBezTo>
                  <a:pt x="467717" y="47197"/>
                  <a:pt x="464157" y="52086"/>
                  <a:pt x="458906" y="53685"/>
                </a:cubicBezTo>
                <a:cubicBezTo>
                  <a:pt x="447603" y="57419"/>
                  <a:pt x="437368" y="63374"/>
                  <a:pt x="428735" y="71462"/>
                </a:cubicBezTo>
                <a:cubicBezTo>
                  <a:pt x="424730" y="75373"/>
                  <a:pt x="418500" y="75995"/>
                  <a:pt x="413694" y="73151"/>
                </a:cubicBezTo>
                <a:lnTo>
                  <a:pt x="399632" y="64974"/>
                </a:lnTo>
                <a:lnTo>
                  <a:pt x="387083" y="86839"/>
                </a:lnTo>
                <a:lnTo>
                  <a:pt x="401501" y="95105"/>
                </a:lnTo>
                <a:cubicBezTo>
                  <a:pt x="406485" y="97860"/>
                  <a:pt x="408888" y="103549"/>
                  <a:pt x="407642" y="108971"/>
                </a:cubicBezTo>
                <a:cubicBezTo>
                  <a:pt x="406307" y="114748"/>
                  <a:pt x="405595" y="120615"/>
                  <a:pt x="405595" y="126570"/>
                </a:cubicBezTo>
                <a:cubicBezTo>
                  <a:pt x="405595" y="132525"/>
                  <a:pt x="406307" y="138391"/>
                  <a:pt x="407731" y="144080"/>
                </a:cubicBezTo>
                <a:cubicBezTo>
                  <a:pt x="408977" y="149502"/>
                  <a:pt x="406574" y="155190"/>
                  <a:pt x="401679" y="158034"/>
                </a:cubicBezTo>
                <a:lnTo>
                  <a:pt x="387350" y="166212"/>
                </a:lnTo>
                <a:lnTo>
                  <a:pt x="399988" y="187988"/>
                </a:lnTo>
                <a:lnTo>
                  <a:pt x="413605" y="179900"/>
                </a:lnTo>
                <a:cubicBezTo>
                  <a:pt x="418411" y="176967"/>
                  <a:pt x="424552" y="177589"/>
                  <a:pt x="428735" y="181500"/>
                </a:cubicBezTo>
                <a:cubicBezTo>
                  <a:pt x="437368" y="189588"/>
                  <a:pt x="447603" y="195543"/>
                  <a:pt x="458906" y="199187"/>
                </a:cubicBezTo>
                <a:cubicBezTo>
                  <a:pt x="464157" y="200876"/>
                  <a:pt x="467717" y="205676"/>
                  <a:pt x="466560" y="211275"/>
                </a:cubicBezTo>
                <a:lnTo>
                  <a:pt x="466560" y="227541"/>
                </a:lnTo>
                <a:lnTo>
                  <a:pt x="493171" y="227541"/>
                </a:lnTo>
                <a:lnTo>
                  <a:pt x="493171" y="211009"/>
                </a:lnTo>
                <a:cubicBezTo>
                  <a:pt x="493082" y="205587"/>
                  <a:pt x="496553" y="200609"/>
                  <a:pt x="501893" y="199010"/>
                </a:cubicBezTo>
                <a:cubicBezTo>
                  <a:pt x="514175" y="195188"/>
                  <a:pt x="526100" y="188521"/>
                  <a:pt x="533843" y="181233"/>
                </a:cubicBezTo>
                <a:cubicBezTo>
                  <a:pt x="537848" y="177500"/>
                  <a:pt x="543900" y="176878"/>
                  <a:pt x="548706" y="179544"/>
                </a:cubicBezTo>
                <a:lnTo>
                  <a:pt x="563836" y="187988"/>
                </a:lnTo>
                <a:lnTo>
                  <a:pt x="576830" y="165856"/>
                </a:lnTo>
                <a:lnTo>
                  <a:pt x="562679" y="157768"/>
                </a:lnTo>
                <a:cubicBezTo>
                  <a:pt x="557873" y="155012"/>
                  <a:pt x="555470" y="149324"/>
                  <a:pt x="556716" y="143813"/>
                </a:cubicBezTo>
                <a:cubicBezTo>
                  <a:pt x="559653" y="132347"/>
                  <a:pt x="559742" y="120348"/>
                  <a:pt x="556805" y="108882"/>
                </a:cubicBezTo>
                <a:cubicBezTo>
                  <a:pt x="555559" y="103371"/>
                  <a:pt x="557962" y="97683"/>
                  <a:pt x="562679" y="94927"/>
                </a:cubicBezTo>
                <a:lnTo>
                  <a:pt x="577008" y="86750"/>
                </a:lnTo>
                <a:lnTo>
                  <a:pt x="564103" y="64618"/>
                </a:lnTo>
                <a:lnTo>
                  <a:pt x="548617" y="73151"/>
                </a:lnTo>
                <a:cubicBezTo>
                  <a:pt x="543811" y="75817"/>
                  <a:pt x="537848" y="75106"/>
                  <a:pt x="533843" y="71284"/>
                </a:cubicBezTo>
                <a:cubicBezTo>
                  <a:pt x="526189" y="64174"/>
                  <a:pt x="514353" y="57507"/>
                  <a:pt x="501893" y="53597"/>
                </a:cubicBezTo>
                <a:cubicBezTo>
                  <a:pt x="496731" y="51997"/>
                  <a:pt x="493082" y="47108"/>
                  <a:pt x="491925" y="41597"/>
                </a:cubicBezTo>
                <a:lnTo>
                  <a:pt x="491925" y="25243"/>
                </a:lnTo>
                <a:close/>
                <a:moveTo>
                  <a:pt x="455168" y="0"/>
                </a:moveTo>
                <a:lnTo>
                  <a:pt x="505809" y="0"/>
                </a:lnTo>
                <a:cubicBezTo>
                  <a:pt x="505809" y="0"/>
                  <a:pt x="518535" y="5689"/>
                  <a:pt x="518624" y="12621"/>
                </a:cubicBezTo>
                <a:lnTo>
                  <a:pt x="518624" y="32709"/>
                </a:lnTo>
                <a:cubicBezTo>
                  <a:pt x="527613" y="36442"/>
                  <a:pt x="536246" y="41064"/>
                  <a:pt x="544078" y="46930"/>
                </a:cubicBezTo>
                <a:lnTo>
                  <a:pt x="562946" y="36531"/>
                </a:lnTo>
                <a:cubicBezTo>
                  <a:pt x="568998" y="33153"/>
                  <a:pt x="576563" y="35287"/>
                  <a:pt x="580034" y="41242"/>
                </a:cubicBezTo>
                <a:lnTo>
                  <a:pt x="605577" y="85061"/>
                </a:lnTo>
                <a:lnTo>
                  <a:pt x="605577" y="85239"/>
                </a:lnTo>
                <a:cubicBezTo>
                  <a:pt x="608959" y="91105"/>
                  <a:pt x="607001" y="99016"/>
                  <a:pt x="600860" y="102393"/>
                </a:cubicBezTo>
                <a:lnTo>
                  <a:pt x="583327" y="112348"/>
                </a:lnTo>
                <a:cubicBezTo>
                  <a:pt x="584039" y="117059"/>
                  <a:pt x="584484" y="121770"/>
                  <a:pt x="584484" y="126392"/>
                </a:cubicBezTo>
                <a:cubicBezTo>
                  <a:pt x="584484" y="131103"/>
                  <a:pt x="584039" y="135725"/>
                  <a:pt x="583327" y="140435"/>
                </a:cubicBezTo>
                <a:lnTo>
                  <a:pt x="600682" y="150390"/>
                </a:lnTo>
                <a:cubicBezTo>
                  <a:pt x="606734" y="153946"/>
                  <a:pt x="608781" y="161767"/>
                  <a:pt x="604954" y="167634"/>
                </a:cubicBezTo>
                <a:lnTo>
                  <a:pt x="579233" y="211453"/>
                </a:lnTo>
                <a:cubicBezTo>
                  <a:pt x="575851" y="217408"/>
                  <a:pt x="568108" y="219453"/>
                  <a:pt x="562145" y="216075"/>
                </a:cubicBezTo>
                <a:lnTo>
                  <a:pt x="543811" y="205765"/>
                </a:lnTo>
                <a:cubicBezTo>
                  <a:pt x="535979" y="211631"/>
                  <a:pt x="527524" y="216253"/>
                  <a:pt x="517200" y="219986"/>
                </a:cubicBezTo>
                <a:lnTo>
                  <a:pt x="517200" y="240162"/>
                </a:lnTo>
                <a:cubicBezTo>
                  <a:pt x="518357" y="247095"/>
                  <a:pt x="505720" y="252695"/>
                  <a:pt x="505720" y="252695"/>
                </a:cubicBezTo>
                <a:lnTo>
                  <a:pt x="455079" y="252695"/>
                </a:lnTo>
                <a:cubicBezTo>
                  <a:pt x="455079" y="252695"/>
                  <a:pt x="442441" y="247095"/>
                  <a:pt x="442530" y="240162"/>
                </a:cubicBezTo>
                <a:lnTo>
                  <a:pt x="442530" y="219986"/>
                </a:lnTo>
                <a:cubicBezTo>
                  <a:pt x="433986" y="216431"/>
                  <a:pt x="425976" y="211720"/>
                  <a:pt x="418767" y="206031"/>
                </a:cubicBezTo>
                <a:lnTo>
                  <a:pt x="401946" y="216075"/>
                </a:lnTo>
                <a:cubicBezTo>
                  <a:pt x="399009" y="217764"/>
                  <a:pt x="395627" y="218297"/>
                  <a:pt x="392334" y="217408"/>
                </a:cubicBezTo>
                <a:cubicBezTo>
                  <a:pt x="389041" y="216697"/>
                  <a:pt x="386193" y="214564"/>
                  <a:pt x="384591" y="211631"/>
                </a:cubicBezTo>
                <a:lnTo>
                  <a:pt x="359137" y="167723"/>
                </a:lnTo>
                <a:lnTo>
                  <a:pt x="359137" y="167634"/>
                </a:lnTo>
                <a:cubicBezTo>
                  <a:pt x="355755" y="161679"/>
                  <a:pt x="357713" y="153857"/>
                  <a:pt x="363854" y="150390"/>
                </a:cubicBezTo>
                <a:lnTo>
                  <a:pt x="381387" y="140435"/>
                </a:lnTo>
                <a:cubicBezTo>
                  <a:pt x="380764" y="135725"/>
                  <a:pt x="380408" y="131103"/>
                  <a:pt x="380408" y="126392"/>
                </a:cubicBezTo>
                <a:cubicBezTo>
                  <a:pt x="380408" y="121770"/>
                  <a:pt x="380764" y="117059"/>
                  <a:pt x="381387" y="112526"/>
                </a:cubicBezTo>
                <a:lnTo>
                  <a:pt x="363854" y="102393"/>
                </a:lnTo>
                <a:lnTo>
                  <a:pt x="363676" y="102393"/>
                </a:lnTo>
                <a:cubicBezTo>
                  <a:pt x="357624" y="98838"/>
                  <a:pt x="355488" y="91105"/>
                  <a:pt x="359048" y="85061"/>
                </a:cubicBezTo>
                <a:lnTo>
                  <a:pt x="384324" y="41242"/>
                </a:lnTo>
                <a:cubicBezTo>
                  <a:pt x="387884" y="35109"/>
                  <a:pt x="395627" y="33153"/>
                  <a:pt x="401679" y="36620"/>
                </a:cubicBezTo>
                <a:lnTo>
                  <a:pt x="418856" y="46753"/>
                </a:lnTo>
                <a:cubicBezTo>
                  <a:pt x="426065" y="41064"/>
                  <a:pt x="434075" y="36442"/>
                  <a:pt x="441373" y="32887"/>
                </a:cubicBezTo>
                <a:lnTo>
                  <a:pt x="441373" y="12621"/>
                </a:lnTo>
                <a:cubicBezTo>
                  <a:pt x="442530" y="5689"/>
                  <a:pt x="455168" y="0"/>
                  <a:pt x="4551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FA94205-7707-4A6B-8C3F-B9BD6A9F4B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8"/>
          <a:stretch/>
        </p:blipFill>
        <p:spPr>
          <a:xfrm>
            <a:off x="7671376" y="2021360"/>
            <a:ext cx="4140720" cy="33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 animBg="1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F189DA-D9F1-4ED5-B395-B18A523E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头: 五边形 3">
            <a:extLst>
              <a:ext uri="{FF2B5EF4-FFF2-40B4-BE49-F238E27FC236}">
                <a16:creationId xmlns:a16="http://schemas.microsoft.com/office/drawing/2014/main" xmlns="" id="{C94D5A23-628F-4C8C-83F4-A076DC1A338C}"/>
              </a:ext>
            </a:extLst>
          </p:cNvPr>
          <p:cNvSpPr/>
          <p:nvPr/>
        </p:nvSpPr>
        <p:spPr>
          <a:xfrm rot="5400000">
            <a:off x="3860800" y="-3860800"/>
            <a:ext cx="4470400" cy="12192000"/>
          </a:xfrm>
          <a:prstGeom prst="homePlate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AD25BC6C-8A74-484F-AC59-F5B2AB0B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53" y="795684"/>
            <a:ext cx="4155893" cy="15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1" lang="en-US" altLang="ko-K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FCF2BC54-36C3-4795-BE25-C2A470B4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764" y="2526446"/>
            <a:ext cx="3894472" cy="13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高处作业管理</a:t>
            </a:r>
            <a:endParaRPr kumimoji="1"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latinLnBrk="1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要求</a:t>
            </a:r>
            <a:endParaRPr kumimoji="1"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基本要求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633C9288-0A1D-4268-ABA6-3666C37D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4" y="1491709"/>
            <a:ext cx="6759275" cy="3617211"/>
          </a:xfrm>
          <a:prstGeom prst="rect">
            <a:avLst/>
          </a:prstGeom>
          <a:noFill/>
          <a:ln w="2857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3754" tIns="53754" rIns="53754" bIns="53754">
            <a:spAutoFit/>
          </a:bodyPr>
          <a:lstStyle>
            <a:lvl1pPr marL="53657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0925" indent="-335280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860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46275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1808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752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324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896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468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5600" algn="l"/>
                <a:tab pos="1160145" algn="l"/>
                <a:tab pos="1261745" algn="l"/>
              </a:tabLst>
            </a:pPr>
            <a:r>
              <a:rPr lang="en-US" altLang="zh-CN" sz="28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按</a:t>
            </a:r>
            <a:r>
              <a:rPr lang="zh-CN" altLang="en-US" sz="28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以下顺序选择最佳的坠落防护措施：</a:t>
            </a:r>
          </a:p>
          <a:p>
            <a:pPr marL="7239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+mj-lt"/>
              <a:buAutoNum type="arabicPeriod"/>
              <a:tabLst>
                <a:tab pos="355600" algn="l"/>
                <a:tab pos="1160145" algn="l"/>
                <a:tab pos="1261745" algn="l"/>
              </a:tabLst>
            </a:pPr>
            <a:r>
              <a:rPr lang="zh-CN" altLang="en-US" sz="20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尽可能把工作安排在地面上进行，避免高处作业；</a:t>
            </a:r>
          </a:p>
          <a:p>
            <a:pPr marL="7239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+mj-lt"/>
              <a:buAutoNum type="arabicPeriod"/>
              <a:tabLst>
                <a:tab pos="355600" algn="l"/>
                <a:tab pos="1160145" algn="l"/>
                <a:tab pos="1261745" algn="l"/>
              </a:tabLst>
            </a:pPr>
            <a:r>
              <a:rPr lang="zh-CN" altLang="en-US" sz="20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有条件时安装固定的围栏和扶手，防止坠落发生；</a:t>
            </a:r>
          </a:p>
          <a:p>
            <a:pPr marL="7239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+mj-lt"/>
              <a:buAutoNum type="arabicPeriod"/>
              <a:tabLst>
                <a:tab pos="355600" algn="l"/>
                <a:tab pos="1160145" algn="l"/>
                <a:tab pos="1261745" algn="l"/>
              </a:tabLst>
            </a:pPr>
            <a:r>
              <a:rPr lang="zh-CN" altLang="en-US" sz="20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有条件时用工作平台，如脚手架或升降平台；</a:t>
            </a:r>
          </a:p>
          <a:p>
            <a:pPr marL="7239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+mj-lt"/>
              <a:buAutoNum type="arabicPeriod"/>
              <a:tabLst>
                <a:tab pos="355600" algn="l"/>
                <a:tab pos="1160145" algn="l"/>
                <a:tab pos="1261745" algn="l"/>
              </a:tabLst>
            </a:pPr>
            <a:r>
              <a:rPr lang="zh-CN" altLang="en-US" sz="20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把安全带调整到一定的长度，使作业人员不能接近高处作业区域的边缘；</a:t>
            </a:r>
          </a:p>
          <a:p>
            <a:pPr marL="7239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+mj-lt"/>
              <a:buAutoNum type="arabicPeriod"/>
              <a:tabLst>
                <a:tab pos="355600" algn="l"/>
                <a:tab pos="1160145" algn="l"/>
                <a:tab pos="1261745" algn="l"/>
              </a:tabLst>
            </a:pPr>
            <a:r>
              <a:rPr lang="zh-CN" altLang="en-US" sz="2000" b="0" dirty="0"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使用带缓冲的防坠落装置，如全身式安全带和系索。</a:t>
            </a:r>
          </a:p>
          <a:p>
            <a:pPr marL="457200" indent="-4572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5600" algn="l"/>
                <a:tab pos="1160145" algn="l"/>
                <a:tab pos="1261745" algn="l"/>
              </a:tabLst>
            </a:pPr>
            <a:r>
              <a:rPr lang="zh-CN" altLang="en-US" sz="2000" b="0" dirty="0">
                <a:solidFill>
                  <a:srgbClr val="FF00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如果以上防范措施没有实施，不得开始作业。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AC4FCB2-3E94-42CD-927E-99746B04E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542"/>
          <a:stretch/>
        </p:blipFill>
        <p:spPr>
          <a:xfrm>
            <a:off x="7678819" y="1674102"/>
            <a:ext cx="3586082" cy="32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基本要求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633C9288-0A1D-4268-ABA6-3666C37D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1" y="2852275"/>
            <a:ext cx="3348328" cy="458141"/>
          </a:xfrm>
          <a:prstGeom prst="rect">
            <a:avLst/>
          </a:prstGeom>
          <a:noFill/>
          <a:ln w="28575" algn="ctr">
            <a:solidFill>
              <a:srgbClr val="0E92F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3754" tIns="53754" rIns="53754" bIns="53754">
            <a:spAutoFit/>
          </a:bodyPr>
          <a:lstStyle>
            <a:lvl1pPr marL="53657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0925" indent="-335280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860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46275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1808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752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324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896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468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5600" algn="l"/>
                <a:tab pos="1160145" algn="l"/>
                <a:tab pos="1261745" algn="l"/>
              </a:tabLst>
            </a:pPr>
            <a:endParaRPr lang="zh-CN" altLang="en-US" sz="2000" b="0" dirty="0">
              <a:solidFill>
                <a:srgbClr val="FF0000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D4AA653-E86E-4361-B9F7-B025E1828A6C}"/>
              </a:ext>
            </a:extLst>
          </p:cNvPr>
          <p:cNvSpPr/>
          <p:nvPr/>
        </p:nvSpPr>
        <p:spPr>
          <a:xfrm>
            <a:off x="875420" y="818531"/>
            <a:ext cx="10071980" cy="1271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5000"/>
              </a:lnSpc>
              <a:spcBef>
                <a:spcPct val="15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坠落防护应通过采取消除坠落危害、坠落预防和坠落控制等措施来实现。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C3854DF-487D-4D9C-A8FE-B503316DA233}"/>
              </a:ext>
            </a:extLst>
          </p:cNvPr>
          <p:cNvSpPr/>
          <p:nvPr/>
        </p:nvSpPr>
        <p:spPr>
          <a:xfrm>
            <a:off x="1358900" y="3373769"/>
            <a:ext cx="31959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3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711200" algn="l"/>
                <a:tab pos="1261745" algn="l"/>
                <a:tab pos="1698625" algn="l"/>
              </a:tabLst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在设计和工作计划制定过程中，必须评估工作场所和作业过程；</a:t>
            </a:r>
          </a:p>
          <a:p>
            <a:pPr marL="0" lvl="2" algn="just">
              <a:lnSpc>
                <a:spcPct val="13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711200" algn="l"/>
                <a:tab pos="1261745" algn="l"/>
                <a:tab pos="1698625" algn="l"/>
              </a:tabLst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针对每个可能导致坠落环节制定措施消除隐患， 措施包括对作业人员的身体条件要求。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1EB25F47-83C5-45E7-A3FF-373ED8CB0895}"/>
              </a:ext>
            </a:extLst>
          </p:cNvPr>
          <p:cNvSpPr/>
          <p:nvPr/>
        </p:nvSpPr>
        <p:spPr>
          <a:xfrm>
            <a:off x="1701212" y="2524605"/>
            <a:ext cx="2511303" cy="559710"/>
          </a:xfrm>
          <a:prstGeom prst="roundRect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BBE5DBF-6DDB-4E76-8991-06B98A0DBB7A}"/>
              </a:ext>
            </a:extLst>
          </p:cNvPr>
          <p:cNvSpPr/>
          <p:nvPr/>
        </p:nvSpPr>
        <p:spPr>
          <a:xfrm>
            <a:off x="1763267" y="2529673"/>
            <a:ext cx="2387192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第一步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消除坠落隐患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A38DB7E-FB32-48E9-8CA0-88957D94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65" y="2852275"/>
            <a:ext cx="3348328" cy="458141"/>
          </a:xfrm>
          <a:prstGeom prst="rect">
            <a:avLst/>
          </a:prstGeom>
          <a:noFill/>
          <a:ln w="28575" algn="ctr">
            <a:solidFill>
              <a:srgbClr val="0E92F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3754" tIns="53754" rIns="53754" bIns="53754">
            <a:spAutoFit/>
          </a:bodyPr>
          <a:lstStyle>
            <a:lvl1pPr marL="53657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0925" indent="-335280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860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46275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1808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752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324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896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468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>
              <a:lnSpc>
                <a:spcPct val="125000"/>
              </a:lnSpc>
              <a:spcBef>
                <a:spcPct val="150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5600" algn="l"/>
                <a:tab pos="1160145" algn="l"/>
                <a:tab pos="1261745" algn="l"/>
              </a:tabLst>
            </a:pPr>
            <a:endParaRPr lang="zh-CN" altLang="en-US" sz="2000" b="0" dirty="0">
              <a:solidFill>
                <a:srgbClr val="FF0000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6378C4A-C8EB-4754-8AA2-97BDDF4A3803}"/>
              </a:ext>
            </a:extLst>
          </p:cNvPr>
          <p:cNvSpPr/>
          <p:nvPr/>
        </p:nvSpPr>
        <p:spPr>
          <a:xfrm>
            <a:off x="7493064" y="3191988"/>
            <a:ext cx="3195929" cy="300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3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711200" algn="l"/>
                <a:tab pos="1261745" algn="l"/>
                <a:tab pos="1698625" algn="l"/>
              </a:tabLst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只有在确认不能完全消除坠落风险时，才使用坠落制止装置。坠落制止装置包括：救生索、全身式安全带和安全网等装备（用于降低坠落发生后人员受伤害的程度）。</a:t>
            </a:r>
          </a:p>
          <a:p>
            <a:pPr indent="-447675"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zh-CN" altLang="en-US" sz="11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注意：通过评估工作场所和作业过程，选择安装并正确使用最合适的装备。</a:t>
            </a:r>
            <a:endParaRPr lang="en-US" altLang="zh-CN" sz="11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2" algn="just">
              <a:lnSpc>
                <a:spcPct val="13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711200" algn="l"/>
                <a:tab pos="1261745" algn="l"/>
                <a:tab pos="1698625" algn="l"/>
              </a:tabLst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185BE1E6-E712-4C2C-9E67-4F611A082F21}"/>
              </a:ext>
            </a:extLst>
          </p:cNvPr>
          <p:cNvSpPr/>
          <p:nvPr/>
        </p:nvSpPr>
        <p:spPr>
          <a:xfrm>
            <a:off x="7759176" y="2524605"/>
            <a:ext cx="2511303" cy="559710"/>
          </a:xfrm>
          <a:prstGeom prst="roundRect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E60418C-3DA0-4951-8EC8-EC618A728548}"/>
              </a:ext>
            </a:extLst>
          </p:cNvPr>
          <p:cNvSpPr/>
          <p:nvPr/>
        </p:nvSpPr>
        <p:spPr>
          <a:xfrm>
            <a:off x="8052064" y="2529673"/>
            <a:ext cx="1925527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5000"/>
              </a:lnSpc>
              <a:spcBef>
                <a:spcPct val="15000"/>
              </a:spcBef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第二步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坠落控制</a:t>
            </a:r>
          </a:p>
        </p:txBody>
      </p:sp>
      <p:sp>
        <p:nvSpPr>
          <p:cNvPr id="10" name="箭头: 虚尾 9">
            <a:extLst>
              <a:ext uri="{FF2B5EF4-FFF2-40B4-BE49-F238E27FC236}">
                <a16:creationId xmlns:a16="http://schemas.microsoft.com/office/drawing/2014/main" xmlns="" id="{0742818B-3F5E-41A4-85F8-94FB1406B490}"/>
              </a:ext>
            </a:extLst>
          </p:cNvPr>
          <p:cNvSpPr/>
          <p:nvPr/>
        </p:nvSpPr>
        <p:spPr>
          <a:xfrm>
            <a:off x="5219700" y="4178300"/>
            <a:ext cx="1587500" cy="875939"/>
          </a:xfrm>
          <a:prstGeom prst="stripedRightArrow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" grpId="0"/>
      <p:bldP spid="4" grpId="0"/>
      <p:bldP spid="8" grpId="0" animBg="1"/>
      <p:bldP spid="3" grpId="0"/>
      <p:bldP spid="11" grpId="0" animBg="1"/>
      <p:bldP spid="12" grpId="0"/>
      <p:bldP spid="13" grpId="0" animBg="1"/>
      <p:bldP spid="1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707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作业前准备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633C9288-0A1D-4268-ABA6-3666C37D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26" y="3870616"/>
            <a:ext cx="4987632" cy="475133"/>
          </a:xfrm>
          <a:prstGeom prst="rect">
            <a:avLst/>
          </a:prstGeom>
          <a:noFill/>
          <a:ln w="28575" algn="ctr">
            <a:solidFill>
              <a:srgbClr val="0E92F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3754" tIns="53754" rIns="53754" bIns="53754">
            <a:spAutoFit/>
          </a:bodyPr>
          <a:lstStyle>
            <a:lvl1pPr marL="53657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0925" indent="-335280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860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46275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1808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752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324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896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468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355600" algn="just" defTabSz="91440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53CAC3D-1D44-49D0-A03D-85B4797607A6}"/>
              </a:ext>
            </a:extLst>
          </p:cNvPr>
          <p:cNvSpPr/>
          <p:nvPr/>
        </p:nvSpPr>
        <p:spPr>
          <a:xfrm>
            <a:off x="539130" y="4279270"/>
            <a:ext cx="508663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经医生诊断，患有以下病症的人员，不得从事高处作业：高血压、心脏病、贫血病、癫痫病、严重关节炎、手脚残废以及其他禁忌高处作业的病症；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酒后或服用嗜睡、兴奋等药物的人员不得从事高处作业；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作业人员应掌握高处作业的操作技能，并需经培训合格。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1CE3539E-BC89-48FC-A535-D8CFD222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2" y="3870615"/>
            <a:ext cx="5138692" cy="475133"/>
          </a:xfrm>
          <a:prstGeom prst="rect">
            <a:avLst/>
          </a:prstGeom>
          <a:noFill/>
          <a:ln w="28575" algn="ctr">
            <a:solidFill>
              <a:srgbClr val="0E92F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3754" tIns="53754" rIns="53754" bIns="53754">
            <a:spAutoFit/>
          </a:bodyPr>
          <a:lstStyle>
            <a:lvl1pPr marL="53657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0925" indent="-335280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860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46275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18080" indent="-268605" algn="l" defTabSz="1074420" fontAlgn="base"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752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324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896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46880" indent="-268605" defTabSz="107442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160145" algn="l"/>
                <a:tab pos="12617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3556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E834EA1-0699-40BE-9780-9891EEA9F8B7}"/>
              </a:ext>
            </a:extLst>
          </p:cNvPr>
          <p:cNvSpPr/>
          <p:nvPr/>
        </p:nvSpPr>
        <p:spPr>
          <a:xfrm>
            <a:off x="6497251" y="4190302"/>
            <a:ext cx="491884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所有进行高处作业的人员应接受培训，培训内容应包括：高处坠落可造成人身伤害的严重性和事故案例；识别高处坠落危害的方法和防范措施；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使用和检查防护装备的方法；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高处作业工作方案交底；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救援和急救措施。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902842B-76B7-41C2-B289-F8062F8E3E68}"/>
              </a:ext>
            </a:extLst>
          </p:cNvPr>
          <p:cNvSpPr/>
          <p:nvPr/>
        </p:nvSpPr>
        <p:spPr>
          <a:xfrm>
            <a:off x="7626351" y="3489993"/>
            <a:ext cx="2660649" cy="621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70C0"/>
              </a:buClr>
            </a:pPr>
            <a:r>
              <a:rPr lang="zh-CN" altLang="en-US" sz="2600" b="1" dirty="0">
                <a:solidFill>
                  <a:srgbClr val="0E92F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作业人员的培训</a:t>
            </a:r>
            <a:endParaRPr lang="en-US" altLang="zh-CN" sz="2600" b="1" dirty="0">
              <a:solidFill>
                <a:srgbClr val="0E92F3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80633F9-8DE1-4479-A48C-649840773F7C}"/>
              </a:ext>
            </a:extLst>
          </p:cNvPr>
          <p:cNvSpPr/>
          <p:nvPr/>
        </p:nvSpPr>
        <p:spPr>
          <a:xfrm>
            <a:off x="1063624" y="3611135"/>
            <a:ext cx="3562349" cy="621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70C0"/>
              </a:buClr>
            </a:pPr>
            <a:r>
              <a:rPr lang="zh-CN" altLang="en-US" sz="2600" b="1" dirty="0">
                <a:solidFill>
                  <a:srgbClr val="0E92F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作业人员的基本要求</a:t>
            </a:r>
            <a:endParaRPr lang="en-US" altLang="zh-CN" sz="2600" b="1" dirty="0">
              <a:solidFill>
                <a:srgbClr val="0E92F3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2AA06FE-5A8E-42E7-BD29-02984D674B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67" b="31147"/>
          <a:stretch/>
        </p:blipFill>
        <p:spPr>
          <a:xfrm>
            <a:off x="568627" y="911973"/>
            <a:ext cx="10932767" cy="2334893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A6E67256-6383-44FB-8791-C400568B2F06}"/>
              </a:ext>
            </a:extLst>
          </p:cNvPr>
          <p:cNvSpPr/>
          <p:nvPr/>
        </p:nvSpPr>
        <p:spPr>
          <a:xfrm>
            <a:off x="2349499" y="2636888"/>
            <a:ext cx="990600" cy="990600"/>
          </a:xfrm>
          <a:prstGeom prst="ellipse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0B50D59A-1A25-4FAC-B944-E9B902F2E29A}"/>
              </a:ext>
            </a:extLst>
          </p:cNvPr>
          <p:cNvSpPr/>
          <p:nvPr/>
        </p:nvSpPr>
        <p:spPr>
          <a:xfrm>
            <a:off x="8436748" y="2636888"/>
            <a:ext cx="990600" cy="990600"/>
          </a:xfrm>
          <a:prstGeom prst="ellipse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5130FC6-4708-4DAA-BF1E-A3C968F1A6EC}"/>
              </a:ext>
            </a:extLst>
          </p:cNvPr>
          <p:cNvSpPr/>
          <p:nvPr/>
        </p:nvSpPr>
        <p:spPr>
          <a:xfrm>
            <a:off x="1063624" y="2843183"/>
            <a:ext cx="3562349" cy="62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70C0"/>
              </a:buClr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0454400-9FE6-4354-9910-8F24AB4AF490}"/>
              </a:ext>
            </a:extLst>
          </p:cNvPr>
          <p:cNvSpPr/>
          <p:nvPr/>
        </p:nvSpPr>
        <p:spPr>
          <a:xfrm>
            <a:off x="7150873" y="2843183"/>
            <a:ext cx="3562349" cy="62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70C0"/>
              </a:buClr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9707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3" grpId="0"/>
      <p:bldP spid="10" grpId="0" animBg="1"/>
      <p:bldP spid="4" grpId="0"/>
      <p:bldP spid="11" grpId="0" animBg="1"/>
      <p:bldP spid="2" grpId="0" animBg="1"/>
      <p:bldP spid="17" grpId="0" animBg="1"/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作业前准备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E834EA1-0699-40BE-9780-9891EEA9F8B7}"/>
              </a:ext>
            </a:extLst>
          </p:cNvPr>
          <p:cNvSpPr/>
          <p:nvPr/>
        </p:nvSpPr>
        <p:spPr>
          <a:xfrm>
            <a:off x="825502" y="1789794"/>
            <a:ext cx="58784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安全专业人员参与工作安全分析，制定详细的高处作业方案（包括救援、急救方案），并推荐合适的坠落保护措施和设备；</a:t>
            </a: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尽可能采用脚手架、操作平台和升降机等作为作业安全平台；</a:t>
            </a: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在搭设脚手架、钢结构的同时应设置楼梯、扶手和救生索。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做好临边防护措施，并尽可能在地面预制好装设  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缆绳、护栏等设施的固定点，避免在高处进行焊接；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应在地面预制锚固点和生命线，提供固定安全带的位置；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准备和检查防坠落装备、急救设施。  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D884379-0528-4405-AB60-5BC5545D9CC3}"/>
              </a:ext>
            </a:extLst>
          </p:cNvPr>
          <p:cNvGrpSpPr/>
          <p:nvPr/>
        </p:nvGrpSpPr>
        <p:grpSpPr>
          <a:xfrm>
            <a:off x="6703940" y="1940630"/>
            <a:ext cx="4463681" cy="3993525"/>
            <a:chOff x="6159638" y="726765"/>
            <a:chExt cx="5522548" cy="494086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AF9896C-AB69-428E-8656-7C29B09EF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7470" y="726765"/>
              <a:ext cx="4504716" cy="2960698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C4F0FEB-6258-4C74-AD30-CE81D240E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9638" y="3848579"/>
              <a:ext cx="2733333" cy="181904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E6AB508-70D7-47ED-9F13-BB5B97B2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53613" y="3848579"/>
              <a:ext cx="2728573" cy="181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1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462380" y="930476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、人员坠落的防护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698500" y="1595745"/>
            <a:ext cx="10744200" cy="4750852"/>
          </a:xfrm>
          <a:prstGeom prst="rect">
            <a:avLst/>
          </a:prstGeom>
          <a:noFill/>
          <a:ln>
            <a:solidFill>
              <a:srgbClr val="0E92F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）个人坠落防护的装备包括：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锚固点、连接装置、全身式安全带、生命线、抓绳器、减速装置、定位系索或其组合。 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在使用这些装备之前，应注意以下问题： 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使用人员已接受培训，能够识别坠落隐患并正确使用个人坠落防护装备；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装备的所有组件应与制造商的说明书一致；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锚固点和连接技术已经检验合格；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在每次使用前必须对个人坠落防护装备所有附件进行检查。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）已经消除工作面的不稳定和人员的晃动带来的坠落隐患；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）已经考虑在坠落过程中防止撞上低层的表面或物体的措施；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）高处作业人员必须系好安全带，戴好安全帽，衣着要灵便，禁止穿带钉易滑的鞋，安全带的各种部件不得任意拆除。安全带和安全帽应符合国家标准。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FD46B43-EE0D-46F5-B812-CE3DB01860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53" y="4944150"/>
            <a:ext cx="2639294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432AC26-34E7-41B4-B34B-D50E88218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87"/>
          <a:stretch/>
        </p:blipFill>
        <p:spPr>
          <a:xfrm>
            <a:off x="0" y="-1"/>
            <a:ext cx="6096000" cy="68641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764AE34-10FB-4CAA-A7F5-82E31E59E4A9}"/>
              </a:ext>
            </a:extLst>
          </p:cNvPr>
          <p:cNvSpPr/>
          <p:nvPr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rgbClr val="3D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箭头: V 形 6">
            <a:extLst>
              <a:ext uri="{FF2B5EF4-FFF2-40B4-BE49-F238E27FC236}">
                <a16:creationId xmlns:a16="http://schemas.microsoft.com/office/drawing/2014/main" xmlns="" id="{1A6365E7-9C0B-4910-9553-9C81437A8682}"/>
              </a:ext>
            </a:extLst>
          </p:cNvPr>
          <p:cNvSpPr/>
          <p:nvPr/>
        </p:nvSpPr>
        <p:spPr>
          <a:xfrm>
            <a:off x="647700" y="0"/>
            <a:ext cx="5130800" cy="6858000"/>
          </a:xfrm>
          <a:prstGeom prst="chevron">
            <a:avLst/>
          </a:prstGeom>
          <a:solidFill>
            <a:srgbClr val="3DAE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xmlns="" id="{4096E271-3FE6-4696-A62B-E1EF4A30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854864"/>
            <a:ext cx="4279900" cy="6000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15000000" scaled="0"/>
            <a:tileRect/>
          </a:gradFill>
          <a:ln w="22225">
            <a:solidFill>
              <a:srgbClr val="99CCFF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kumimoji="1" lang="zh-CN" altLang="en-US" sz="3600" b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kumimoji="1" lang="en-US" altLang="ko-KR" sz="3600" b="0">
              <a:solidFill>
                <a:srgbClr val="CC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xmlns="" id="{8629A9D6-8065-46EE-A943-12C06EA3B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281813"/>
            <a:ext cx="4279900" cy="6000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15000000" scaled="0"/>
            <a:tileRect/>
          </a:gradFill>
          <a:ln w="22225">
            <a:solidFill>
              <a:srgbClr val="99CCFF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kumimoji="1" lang="zh-CN" altLang="en-US" sz="3600" b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kumimoji="1" lang="en-US" altLang="ko-KR" sz="3600" b="0">
              <a:solidFill>
                <a:srgbClr val="CC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xmlns="" id="{7BC55D5E-DBB6-450D-BBB8-662285529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708762"/>
            <a:ext cx="4279900" cy="6000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15000000" scaled="0"/>
            <a:tileRect/>
          </a:gradFill>
          <a:ln w="22225">
            <a:solidFill>
              <a:srgbClr val="99CCFF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kumimoji="1" lang="zh-CN" altLang="en-US" sz="3600" b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kumimoji="1" lang="en-US" altLang="ko-KR" sz="3600" b="0">
              <a:solidFill>
                <a:srgbClr val="CC33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xmlns="" id="{D3F371E8-50A9-4A31-8EEF-69445B35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02" y="3275624"/>
            <a:ext cx="3951832" cy="5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kumimoji="1" lang="zh-CN" altLang="en-US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高处</a:t>
            </a:r>
            <a:r>
              <a:rPr kumimoji="1" lang="zh-CN" altLang="ko-KR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作业的危险</a:t>
            </a:r>
            <a:endParaRPr kumimoji="1" lang="en-US" altLang="ko-KR" sz="2800" b="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B4591BF3-CA55-449A-ABEE-641EB4AD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02" y="4651342"/>
            <a:ext cx="4091532" cy="65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kumimoji="1" lang="zh-CN" altLang="en-US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高处</a:t>
            </a:r>
            <a:r>
              <a:rPr kumimoji="1" lang="zh-CN" altLang="ko-KR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作业</a:t>
            </a:r>
            <a:r>
              <a:rPr kumimoji="1" lang="zh-CN" altLang="en-US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管理</a:t>
            </a:r>
            <a:r>
              <a:rPr kumimoji="1" lang="zh-CN" altLang="ko-KR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要求</a:t>
            </a:r>
            <a:r>
              <a:rPr kumimoji="1" lang="zh-CN" altLang="en-US" sz="3600" b="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1" lang="en-US" altLang="ko-KR" sz="3600" b="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D4A5116C-4650-4661-AE20-29C280DF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02" y="1920555"/>
            <a:ext cx="2597843" cy="5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kumimoji="1" lang="zh-CN" altLang="ko-KR" sz="2800" dirty="0">
                <a:ea typeface="微软雅黑" panose="020B0503020204020204" pitchFamily="34" charset="-122"/>
                <a:sym typeface="Arial" panose="020B0604020202020204" pitchFamily="34" charset="0"/>
              </a:rPr>
              <a:t>术语与定义</a:t>
            </a:r>
            <a:endParaRPr kumimoji="1" lang="en-US" altLang="ko-KR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xmlns="" id="{CC2878C0-F295-4449-9B88-ED5A3212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768" y="1920555"/>
            <a:ext cx="796902" cy="5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01.</a:t>
            </a:r>
            <a:endParaRPr kumimoji="1" lang="en-US" altLang="ko-KR" sz="2800" b="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850CA762-45FB-4C0B-ABDA-D4D9F3AE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768" y="3311564"/>
            <a:ext cx="796902" cy="5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02.</a:t>
            </a:r>
            <a:endParaRPr kumimoji="1" lang="en-US" altLang="ko-KR" sz="2800" b="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xmlns="" id="{F4713612-381E-4B04-9654-D4141739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768" y="4702573"/>
            <a:ext cx="796902" cy="5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2800" b="0" dirty="0">
                <a:ea typeface="微软雅黑" panose="020B0503020204020204" pitchFamily="34" charset="-122"/>
                <a:sym typeface="Arial" panose="020B0604020202020204" pitchFamily="34" charset="0"/>
              </a:rPr>
              <a:t>03.</a:t>
            </a:r>
            <a:endParaRPr kumimoji="1" lang="en-US" altLang="ko-KR" sz="2800" b="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DA77EED3-CD5F-4B82-B326-EF8DAE3F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296" y="2154901"/>
            <a:ext cx="4155893" cy="15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kumimoji="1" lang="en-US" altLang="ko-K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C383FB-91CA-4420-94A2-4764D3CB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296" y="3415312"/>
            <a:ext cx="4155893" cy="121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contens</a:t>
            </a:r>
            <a:endParaRPr kumimoji="1" lang="en-US" altLang="ko-K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462380" y="930476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、人员坠落的防护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698500" y="1595745"/>
            <a:ext cx="10744200" cy="4023666"/>
          </a:xfrm>
          <a:prstGeom prst="rect">
            <a:avLst/>
          </a:prstGeom>
          <a:noFill/>
          <a:ln>
            <a:solidFill>
              <a:srgbClr val="0E92F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）安全带使用时必须挂在施工作业处上方的牢固构件上，不得系挂在有尖锐棱角的部位。安全带系挂点下方应有足够的净空；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）安全带应高挂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低用，不得采用低于肩部水平的系挂方法；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）严禁用绳子捆在腰部代替安全带或仅在腰部系扎一字型安全带；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）所有的设备，包括安全带、系索、安全帽、救生索等，不得存在如焊接损坏、化学腐蚀、机械损伤等状况。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D64B923-5A81-473F-8C4B-CC8243CEB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53" y="4944150"/>
            <a:ext cx="2639294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462381" y="930476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、脚手架使用要求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698500" y="1775214"/>
            <a:ext cx="1074420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23900" lvl="1" indent="-457200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脚手架的搭设必须符合国家、行业有关规程或标准的要求；</a:t>
            </a:r>
          </a:p>
          <a:p>
            <a:pPr marL="723900" lvl="1" indent="-457200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搭架人员必须经特殊作业人员的培训并考核合格，做到持证上岗；</a:t>
            </a:r>
          </a:p>
          <a:p>
            <a:pPr marL="723900" lvl="1" indent="-457200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应使用符合国家、行业有关标准规范的吊架、脚手板、防护围栏和档脚板等；</a:t>
            </a:r>
          </a:p>
          <a:p>
            <a:pPr marL="723900" lvl="1" indent="-457200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作业前，作业人员应仔细检查作业平台是否坚固、牢靠，安全措施是否落实。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D17B07D-9C21-4AB0-8725-90568E0FD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95" y="2421212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641917" y="930476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、梯子使用要求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698500" y="1775214"/>
            <a:ext cx="6591300" cy="28161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使用前应仔细检查，结构必须牢固；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踏步间距不得大于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0.4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人字梯应有坚固的铰链和限制跨度的拉链；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禁止踏在梯子顶端工作：</a:t>
            </a:r>
          </a:p>
          <a:p>
            <a:pPr marL="906145" lvl="2"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用直梯时，脚距梯子顶端不得少于四步；</a:t>
            </a:r>
          </a:p>
          <a:p>
            <a:pPr marL="906145" lvl="2"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用人字梯时，脚距梯子顶端不得少于二步。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E82790-8AE3-4A74-897E-4DBC40D5B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535724"/>
            <a:ext cx="3307787" cy="49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641917" y="930476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、梯子使用要求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698500" y="1775214"/>
            <a:ext cx="10744200" cy="45723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直梯的高度如超过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米，应在中间设支撑加固；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直梯应放置稳定，与地面夹角以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～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70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度为宜；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在平滑面上使用的梯子，应采取端部套绑防滑胶皮等防滑措施；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在容易滑偏的构件上靠梯时，梯子上端应用绳绑在上方牢固构件上；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电工作业必须使用绝缘梯；</a:t>
            </a: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禁止在吊架上架设梯子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禁止两人以上在同一架梯上工作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禁止带人移动梯子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应使用符合国家、行业有关标准规范的梯子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6145" lvl="2" algn="just">
              <a:lnSpc>
                <a:spcPct val="130000"/>
              </a:lnSpc>
              <a:buClr>
                <a:srgbClr val="0070C0"/>
              </a:buClr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A5AFC89-EA86-4D8A-9F61-D5B7874D2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535724"/>
            <a:ext cx="3307787" cy="49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462378" y="930476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、救生锁使用要求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546636" y="1846515"/>
            <a:ext cx="10744200" cy="444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06780" lvl="1" indent="-4572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使用自动收缩式救生索时，监护人员和使用者必须确认：</a:t>
            </a:r>
          </a:p>
          <a:p>
            <a:pPr marL="449580" lvl="1" indent="452755"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使用者经过训练，能够正确使用自动收缩式救生索；</a:t>
            </a:r>
          </a:p>
          <a:p>
            <a:pPr marL="449580" lvl="1" indent="452755"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自动收缩式救生索与正确配置的坠落防护装置联合使用；</a:t>
            </a:r>
          </a:p>
          <a:p>
            <a:pPr marL="906780" lvl="1" indent="-4572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自动收缩式救生索一次只能一人使用；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6780" lvl="1" indent="-4572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06780" lvl="1" indent="-4572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自动收缩式救生索应直接连接到安全带的背部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形环上，严禁与缓冲系索一起使用或与其连接；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在屋顶、脚手架、贮罐、塔、容器、人孔等处作业时，应考虑使用自动收缩式救生索；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在攀登垂直固定梯子、移动式梯子及升降平台等设施时，也应考虑使用自动收缩式救生索；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救生索必须由经过培训的人员或在其监督下进行安装和使用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救生索的连接点必须采取双卡扣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  <a:p>
            <a:pPr marL="906780" lvl="1" indent="-4572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04F4669-1B0A-49FC-97EE-D639C8108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955" y="1846515"/>
            <a:ext cx="2721945" cy="2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462377" y="930476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、安全网使用要求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546636" y="1846515"/>
            <a:ext cx="9321264" cy="438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5200" lvl="1" indent="-516255" algn="just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安全网是防止坠落的最后措施。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65200" lvl="1" indent="-516255" algn="just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使用之前，监护人员和使用者必须确认以下事项：</a:t>
            </a:r>
          </a:p>
          <a:p>
            <a:pPr marL="1422400" lvl="2" indent="-516255" algn="just"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安装或拆除安全网时是否在高处作业；</a:t>
            </a:r>
          </a:p>
          <a:p>
            <a:pPr marL="1422400" lvl="2" indent="-516255" algn="just"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安全网尽可能接近工作面；</a:t>
            </a:r>
          </a:p>
          <a:p>
            <a:pPr marL="1422400" lvl="2" indent="-516255" algn="just"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保证安全网下方有足够的净空；</a:t>
            </a:r>
          </a:p>
          <a:p>
            <a:pPr marL="1422400" lvl="2" indent="-516255" algn="just"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安全网应该有足够保护工作面的面积；</a:t>
            </a:r>
          </a:p>
          <a:p>
            <a:pPr marL="1422400" lvl="2" indent="-516255" algn="just"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安全网支撑桩、柱的设计是否能防止坠落人员落在上面。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422400" lvl="2" indent="-516255" algn="just"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使用时应按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GB 5725-1997《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安全网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的要求进行安装和坠落测试，满足要求后方可投入使用；</a:t>
            </a: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安全网应每周至少检查一次磨损、损坏和老化情况；</a:t>
            </a:r>
          </a:p>
          <a:p>
            <a:pPr marL="965200" lvl="1" indent="-516255"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掉入安全网的材料、构件和工具应及时清除。</a:t>
            </a:r>
          </a:p>
          <a:p>
            <a:pPr marL="965200" lvl="1" indent="-516255" algn="just">
              <a:lnSpc>
                <a:spcPct val="120000"/>
              </a:lnSpc>
              <a:buClr>
                <a:srgbClr val="0070C0"/>
              </a:buClr>
              <a:buFont typeface="+mj-ea"/>
              <a:buAutoNum type="circleNumDbPlain"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D3FA4B5-2791-436F-A05A-5A8F90D12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38" y="1846515"/>
            <a:ext cx="3555102" cy="20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282840" y="930476"/>
            <a:ext cx="362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、锚固定点使用要求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546636" y="1846515"/>
            <a:ext cx="6908264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必须独立于其它任何用来支持或悬挂工作台的固定点；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在经过培训的人员监督下进行设计、安装和使用；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每增加一个连接到该点的人，则该点的承受拉力必须增加至少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2268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千克；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全身安全带的所有锚固点应超过肩部高度，自动收缩式生命线系统的锚固点应超过头顶高度；</a:t>
            </a:r>
          </a:p>
          <a:p>
            <a:pPr marL="965200" lvl="1" indent="-516255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必须对作为锚固点的管道、梁柱等进行评估。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D8567F-B1BA-4C7C-B2DE-A9A845C07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764" y="2099733"/>
            <a:ext cx="3679506" cy="23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854CB8-D82D-4675-8BF5-D5C006D5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作业安全措施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FE6A619-BA77-4A66-A931-91C23B155CD3}"/>
              </a:ext>
            </a:extLst>
          </p:cNvPr>
          <p:cNvSpPr/>
          <p:nvPr/>
        </p:nvSpPr>
        <p:spPr>
          <a:xfrm>
            <a:off x="4641912" y="930476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-87630" algn="just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、其他使用要求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ECB649-A5FC-4F44-B6E4-1E78C3E49622}"/>
              </a:ext>
            </a:extLst>
          </p:cNvPr>
          <p:cNvSpPr txBox="1"/>
          <p:nvPr/>
        </p:nvSpPr>
        <p:spPr>
          <a:xfrm>
            <a:off x="584736" y="1674102"/>
            <a:ext cx="10744200" cy="4738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高处作业应与架空电线保持安全距离；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夜间高处作业应有充足的照明；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高处作业禁止投掷工具、材料和杂物等，工具应有防掉绳，并放入工具袋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所用材料应堆放平稳，作业点下方应设安全警戒区，应有明显警戒标志，并设专人监护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禁止上下垂直进行高处作业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，如需分层进行作业，中间应有隔离措施；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米以上的高处作业与地面联系应设有相应的通讯装置；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外用电梯、罐笼应有可靠的安全装置；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作业人员应沿着通道、梯子上下，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禁止沿着绳索、立杆或栏杆攀登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在不牢固的结构物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如石棉瓦、木板条等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上进行作业；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在平台、孔洞边缘、通道或安全网内休息；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楼板上的孔洞应设盖板或围栏；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禁止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在屋架、桁架的上弦、支撑、檩条、挑架、挑梁、砌体、不固定的构件上行走或作业。</a:t>
            </a:r>
          </a:p>
          <a:p>
            <a:pPr marL="965200" lvl="1" indent="-516255"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F189DA-D9F1-4ED5-B395-B18A523E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6D4E7C3A-0456-41FC-B6ED-22B3851E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687" y="2577165"/>
            <a:ext cx="8530825" cy="12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zh-CN" altLang="en-US" sz="7200" b="1" dirty="0">
                <a:ln w="31750">
                  <a:solidFill>
                    <a:schemeClr val="bg1">
                      <a:alpha val="82000"/>
                    </a:schemeClr>
                  </a:solidFill>
                </a:ln>
                <a:gradFill>
                  <a:gsLst>
                    <a:gs pos="67000">
                      <a:srgbClr val="A50275"/>
                    </a:gs>
                    <a:gs pos="0">
                      <a:srgbClr val="0E92F3"/>
                    </a:gs>
                    <a:gs pos="100000">
                      <a:srgbClr val="E6391C"/>
                    </a:gs>
                  </a:gsLst>
                  <a:lin ang="24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谢谢观赏！</a:t>
            </a:r>
            <a:endParaRPr kumimoji="1" lang="en-US" altLang="ko-KR" sz="7200" b="1" dirty="0">
              <a:ln w="31750">
                <a:solidFill>
                  <a:schemeClr val="bg1">
                    <a:alpha val="82000"/>
                  </a:schemeClr>
                </a:solidFill>
              </a:ln>
              <a:gradFill>
                <a:gsLst>
                  <a:gs pos="67000">
                    <a:srgbClr val="A50275"/>
                  </a:gs>
                  <a:gs pos="0">
                    <a:srgbClr val="0E92F3"/>
                  </a:gs>
                  <a:gs pos="100000">
                    <a:srgbClr val="E6391C"/>
                  </a:gs>
                </a:gsLst>
                <a:lin ang="2400000" scaled="0"/>
              </a:gra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F189DA-D9F1-4ED5-B395-B18A523E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头: 五边形 3">
            <a:extLst>
              <a:ext uri="{FF2B5EF4-FFF2-40B4-BE49-F238E27FC236}">
                <a16:creationId xmlns:a16="http://schemas.microsoft.com/office/drawing/2014/main" xmlns="" id="{C94D5A23-628F-4C8C-83F4-A076DC1A338C}"/>
              </a:ext>
            </a:extLst>
          </p:cNvPr>
          <p:cNvSpPr/>
          <p:nvPr/>
        </p:nvSpPr>
        <p:spPr>
          <a:xfrm rot="5400000">
            <a:off x="3860800" y="-3860800"/>
            <a:ext cx="4470400" cy="12192000"/>
          </a:xfrm>
          <a:prstGeom prst="homePlate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AD25BC6C-8A74-484F-AC59-F5B2AB0B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53" y="795684"/>
            <a:ext cx="4155893" cy="15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1" lang="en-US" altLang="ko-K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FCF2BC54-36C3-4795-BE25-C2A470B4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27" y="2526446"/>
            <a:ext cx="3445545" cy="7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zh-CN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术语与定义</a:t>
            </a:r>
            <a:endParaRPr kumimoji="1"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06028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1538D690-9169-4703-8670-73C9D5C7072A}"/>
              </a:ext>
            </a:extLst>
          </p:cNvPr>
          <p:cNvSpPr/>
          <p:nvPr/>
        </p:nvSpPr>
        <p:spPr>
          <a:xfrm>
            <a:off x="586309" y="1899490"/>
            <a:ext cx="5057529" cy="1711142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71F261AF-11A8-4F69-9EE3-CF86776ECEB7}"/>
              </a:ext>
            </a:extLst>
          </p:cNvPr>
          <p:cNvSpPr/>
          <p:nvPr/>
        </p:nvSpPr>
        <p:spPr>
          <a:xfrm>
            <a:off x="586309" y="4168111"/>
            <a:ext cx="5057529" cy="1711142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AA52E0A-163A-4BBC-9ED7-59A61DFBC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11" name="Picture 1026" descr="npo000006">
            <a:extLst>
              <a:ext uri="{FF2B5EF4-FFF2-40B4-BE49-F238E27FC236}">
                <a16:creationId xmlns:a16="http://schemas.microsoft.com/office/drawing/2014/main" xmlns="" id="{42342913-AF10-4185-9DA8-F6BD0228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279" y="1598613"/>
            <a:ext cx="28084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029" descr="npo00000c">
            <a:extLst>
              <a:ext uri="{FF2B5EF4-FFF2-40B4-BE49-F238E27FC236}">
                <a16:creationId xmlns:a16="http://schemas.microsoft.com/office/drawing/2014/main" xmlns="" id="{7F3759F8-CA92-43A3-ACB7-DDE20215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54" y="1598613"/>
            <a:ext cx="286560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术语和定义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F782E4F6-0FDD-40BD-B4E8-2292E05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27" y="2330768"/>
            <a:ext cx="4738893" cy="115127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07" tIns="53754" rIns="107507" bIns="53754" anchor="ctr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在坠落高度基准面</a:t>
            </a:r>
            <a:r>
              <a:rPr lang="en-US" altLang="zh-CN" sz="2400" b="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2m</a:t>
            </a:r>
            <a:r>
              <a:rPr lang="zh-CN" altLang="en-US" sz="2400" b="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以上（含</a:t>
            </a:r>
            <a:r>
              <a:rPr lang="en-US" altLang="zh-CN" sz="2400" b="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2m</a:t>
            </a:r>
            <a:r>
              <a:rPr lang="zh-CN" altLang="en-US" sz="2400" b="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）位置进行的作业。     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xmlns="" id="{EB63124D-F34B-4E8D-A6AF-EF7AF50EC3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2483" y="1490588"/>
            <a:ext cx="3673276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 dirty="0">
                <a:solidFill>
                  <a:schemeClr val="bg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高处作业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xmlns="" id="{2A657474-9598-4DF9-A046-FEFC1858AB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927" y="3841834"/>
            <a:ext cx="3673276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坠落高度基准面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175935-E4A1-42C9-B3DF-73DC7479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27" y="4781054"/>
            <a:ext cx="4738893" cy="525657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可能坠落范围内最低处的水平面。</a:t>
            </a:r>
          </a:p>
        </p:txBody>
      </p:sp>
    </p:spTree>
    <p:extLst>
      <p:ext uri="{BB962C8B-B14F-4D97-AF65-F5344CB8AC3E}">
        <p14:creationId xmlns:p14="http://schemas.microsoft.com/office/powerpoint/2010/main" val="37620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/>
      <p:bldP spid="9" grpId="0"/>
      <p:bldP spid="10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7F15C02D-954B-45FB-BEFF-6EAEB35387A0}"/>
              </a:ext>
            </a:extLst>
          </p:cNvPr>
          <p:cNvSpPr/>
          <p:nvPr/>
        </p:nvSpPr>
        <p:spPr>
          <a:xfrm>
            <a:off x="553684" y="1821504"/>
            <a:ext cx="5986816" cy="2244498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14A1F53F-C031-4837-B0BD-BD33966876BE}"/>
              </a:ext>
            </a:extLst>
          </p:cNvPr>
          <p:cNvSpPr/>
          <p:nvPr/>
        </p:nvSpPr>
        <p:spPr>
          <a:xfrm>
            <a:off x="572383" y="4742623"/>
            <a:ext cx="5986816" cy="2244498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F68D30F-7492-4C12-8023-E1F9225F9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术语和定义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93934687-1AAF-489F-BB7B-098FB1CFF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44" y="2137774"/>
            <a:ext cx="5351695" cy="1770551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07" tIns="53754" rIns="107507" bIns="53754" anchor="ctr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ea typeface="微软雅黑" panose="020B0503020204020204" pitchFamily="34" charset="-122"/>
                <a:sym typeface="Arial" panose="020B0604020202020204" pitchFamily="34" charset="0"/>
              </a:rPr>
              <a:t>一根垂直或水平的绳，固定到一个锚固点上或两个锚固点之间，可以在其上面挂系索或安全带。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xmlns="" id="{3B147D64-1941-4DBD-ACD4-BA03493001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9592" y="1456349"/>
            <a:ext cx="3024560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生命线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xmlns="" id="{6251D8E2-A34D-40CE-A45B-7902F7C77A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9592" y="4408677"/>
            <a:ext cx="3240459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锚固点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D7ED1F1A-F330-444E-9DE4-97659DB8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88" y="5130546"/>
            <a:ext cx="5492512" cy="1135054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用于其上固定生命线、引入线或系索的固定点。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xmlns="" id="{C2441DF0-A7A4-4FB7-8D53-6219D9D3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69" y="1286795"/>
            <a:ext cx="3409950" cy="4710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0FEB510-46C9-4583-BF01-85D56C2ABAB4}"/>
              </a:ext>
            </a:extLst>
          </p:cNvPr>
          <p:cNvSpPr/>
          <p:nvPr/>
        </p:nvSpPr>
        <p:spPr>
          <a:xfrm>
            <a:off x="652031" y="1909370"/>
            <a:ext cx="5986816" cy="3165458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BA635D4-8993-4910-8D84-8D5534B63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术语和定义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E0E5AB3E-0F03-4169-A999-A26BA3553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92" y="2496965"/>
            <a:ext cx="5351695" cy="232454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07" tIns="53754" rIns="107507" bIns="53754" anchor="ctr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用于组织从工作高度坠落的一种系统，包括锚固点、连接器、全身安全带，还可能包括带有自锁钩系索，减速装置，生命线的组合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xmlns="" id="{7ECEACA7-3651-45A5-9818-4B4C0E8BB8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9592" y="1456349"/>
            <a:ext cx="3024560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个人坠落保护系统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D68B080-78C2-441C-8902-EEA13DC14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320" y="1653191"/>
            <a:ext cx="3673527" cy="35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D89EEB1C-E43A-44E5-90FA-7DAA57916C1C}"/>
              </a:ext>
            </a:extLst>
          </p:cNvPr>
          <p:cNvSpPr/>
          <p:nvPr/>
        </p:nvSpPr>
        <p:spPr>
          <a:xfrm>
            <a:off x="652030" y="1909370"/>
            <a:ext cx="7056869" cy="3165458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49C405C-205D-4005-AC0B-C68886EFD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术语和定义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4F39EC15-A1C8-42AA-B711-B84FADE23F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8192" y="1548383"/>
            <a:ext cx="4104060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全身式安全带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DB2052CB-7B83-4945-B2AA-8660E93A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193" y="2420875"/>
            <a:ext cx="6040808" cy="260379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70000"/>
              </a:lnSpc>
            </a:pPr>
            <a:r>
              <a:rPr lang="zh-CN" alt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能够系住人的躯干，把坠落力量分散在大腿上部、骨盆、胸部和肩部等部位的安全保护装备，包括用于挂在锚固点或生命线上的两根系索。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9339FA6A-8DD8-4371-BF46-3B0A3D284A71}"/>
              </a:ext>
            </a:extLst>
          </p:cNvPr>
          <p:cNvGrpSpPr/>
          <p:nvPr/>
        </p:nvGrpSpPr>
        <p:grpSpPr bwMode="auto">
          <a:xfrm>
            <a:off x="8255061" y="1227137"/>
            <a:ext cx="3384550" cy="4403725"/>
            <a:chOff x="2663" y="2159"/>
            <a:chExt cx="1043" cy="1625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xmlns="" id="{AB4D1E73-F526-4134-9703-C5392DC79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2159"/>
              <a:ext cx="104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xmlns="" id="{0680BFAA-F89C-4DB5-8285-F6ABE184A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2570"/>
              <a:ext cx="104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xmlns="" id="{6C1CAC5C-65C5-46E3-8B9C-0D5D6CB90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2972"/>
              <a:ext cx="104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xmlns="" id="{D1E2F7AE-1E13-4ABB-A00A-50EEB9157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3373"/>
              <a:ext cx="104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21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21F5AF-7CC8-427F-B9E7-10032F590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850"/>
            <a:ext cx="12192000" cy="20905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3D9C74C2-A72C-4B98-A960-104E10393B4F}"/>
              </a:ext>
            </a:extLst>
          </p:cNvPr>
          <p:cNvSpPr/>
          <p:nvPr/>
        </p:nvSpPr>
        <p:spPr>
          <a:xfrm>
            <a:off x="1105147" y="1481698"/>
            <a:ext cx="6603752" cy="2002236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6049A9AE-2E5A-4A16-9885-55C419A66293}"/>
              </a:ext>
            </a:extLst>
          </p:cNvPr>
          <p:cNvSpPr/>
          <p:nvPr/>
        </p:nvSpPr>
        <p:spPr>
          <a:xfrm>
            <a:off x="1105147" y="4082346"/>
            <a:ext cx="6603752" cy="2002236"/>
          </a:xfrm>
          <a:prstGeom prst="roundRect">
            <a:avLst/>
          </a:prstGeom>
          <a:noFill/>
          <a:ln w="19050">
            <a:solidFill>
              <a:srgbClr val="0E9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A6F648A-7EAC-4D25-B292-A5BBBFCCA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48428"/>
          <a:stretch/>
        </p:blipFill>
        <p:spPr>
          <a:xfrm>
            <a:off x="0" y="-37040"/>
            <a:ext cx="12192000" cy="17111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94FC83-1572-4547-8C5C-52900719D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51" y="-352028"/>
            <a:ext cx="1402749" cy="980257"/>
          </a:xfrm>
          <a:custGeom>
            <a:avLst/>
            <a:gdLst>
              <a:gd name="connsiteX0" fmla="*/ 6647352 w 9612698"/>
              <a:gd name="connsiteY0" fmla="*/ 4711712 h 6717460"/>
              <a:gd name="connsiteX1" fmla="*/ 6667074 w 9612698"/>
              <a:gd name="connsiteY1" fmla="*/ 4725281 h 6717460"/>
              <a:gd name="connsiteX2" fmla="*/ 6668058 w 9612698"/>
              <a:gd name="connsiteY2" fmla="*/ 4726158 h 6717460"/>
              <a:gd name="connsiteX3" fmla="*/ 6659247 w 9612698"/>
              <a:gd name="connsiteY3" fmla="*/ 4720168 h 6717460"/>
              <a:gd name="connsiteX4" fmla="*/ 6647352 w 9612698"/>
              <a:gd name="connsiteY4" fmla="*/ 4711712 h 6717460"/>
              <a:gd name="connsiteX5" fmla="*/ 0 w 9612698"/>
              <a:gd name="connsiteY5" fmla="*/ 2764632 h 6717460"/>
              <a:gd name="connsiteX6" fmla="*/ 31149 w 9612698"/>
              <a:gd name="connsiteY6" fmla="*/ 2799930 h 6717460"/>
              <a:gd name="connsiteX7" fmla="*/ 81949 w 9612698"/>
              <a:gd name="connsiteY7" fmla="*/ 2876130 h 6717460"/>
              <a:gd name="connsiteX8" fmla="*/ 94649 w 9612698"/>
              <a:gd name="connsiteY8" fmla="*/ 2952330 h 6717460"/>
              <a:gd name="connsiteX9" fmla="*/ 120049 w 9612698"/>
              <a:gd name="connsiteY9" fmla="*/ 3053930 h 6717460"/>
              <a:gd name="connsiteX10" fmla="*/ 145449 w 9612698"/>
              <a:gd name="connsiteY10" fmla="*/ 3219030 h 6717460"/>
              <a:gd name="connsiteX11" fmla="*/ 170849 w 9612698"/>
              <a:gd name="connsiteY11" fmla="*/ 3282530 h 6717460"/>
              <a:gd name="connsiteX12" fmla="*/ 234349 w 9612698"/>
              <a:gd name="connsiteY12" fmla="*/ 3371430 h 6717460"/>
              <a:gd name="connsiteX13" fmla="*/ 272449 w 9612698"/>
              <a:gd name="connsiteY13" fmla="*/ 3409530 h 6717460"/>
              <a:gd name="connsiteX14" fmla="*/ 374049 w 9612698"/>
              <a:gd name="connsiteY14" fmla="*/ 3460330 h 6717460"/>
              <a:gd name="connsiteX15" fmla="*/ 412149 w 9612698"/>
              <a:gd name="connsiteY15" fmla="*/ 3498430 h 6717460"/>
              <a:gd name="connsiteX16" fmla="*/ 513749 w 9612698"/>
              <a:gd name="connsiteY16" fmla="*/ 3536530 h 6717460"/>
              <a:gd name="connsiteX17" fmla="*/ 589949 w 9612698"/>
              <a:gd name="connsiteY17" fmla="*/ 3574630 h 6717460"/>
              <a:gd name="connsiteX18" fmla="*/ 691549 w 9612698"/>
              <a:gd name="connsiteY18" fmla="*/ 3625430 h 6717460"/>
              <a:gd name="connsiteX19" fmla="*/ 729649 w 9612698"/>
              <a:gd name="connsiteY19" fmla="*/ 3638130 h 6717460"/>
              <a:gd name="connsiteX20" fmla="*/ 793149 w 9612698"/>
              <a:gd name="connsiteY20" fmla="*/ 3663530 h 6717460"/>
              <a:gd name="connsiteX21" fmla="*/ 843949 w 9612698"/>
              <a:gd name="connsiteY21" fmla="*/ 3688930 h 6717460"/>
              <a:gd name="connsiteX22" fmla="*/ 907449 w 9612698"/>
              <a:gd name="connsiteY22" fmla="*/ 3701630 h 6717460"/>
              <a:gd name="connsiteX23" fmla="*/ 1085249 w 9612698"/>
              <a:gd name="connsiteY23" fmla="*/ 3777830 h 6717460"/>
              <a:gd name="connsiteX24" fmla="*/ 1212249 w 9612698"/>
              <a:gd name="connsiteY24" fmla="*/ 3828630 h 6717460"/>
              <a:gd name="connsiteX25" fmla="*/ 1390049 w 9612698"/>
              <a:gd name="connsiteY25" fmla="*/ 3854030 h 6717460"/>
              <a:gd name="connsiteX26" fmla="*/ 1478949 w 9612698"/>
              <a:gd name="connsiteY26" fmla="*/ 3879430 h 6717460"/>
              <a:gd name="connsiteX27" fmla="*/ 1631349 w 9612698"/>
              <a:gd name="connsiteY27" fmla="*/ 3892130 h 6717460"/>
              <a:gd name="connsiteX28" fmla="*/ 2139349 w 9612698"/>
              <a:gd name="connsiteY28" fmla="*/ 3917530 h 6717460"/>
              <a:gd name="connsiteX29" fmla="*/ 2177449 w 9612698"/>
              <a:gd name="connsiteY29" fmla="*/ 3930230 h 6717460"/>
              <a:gd name="connsiteX30" fmla="*/ 2253649 w 9612698"/>
              <a:gd name="connsiteY30" fmla="*/ 3942930 h 6717460"/>
              <a:gd name="connsiteX31" fmla="*/ 2431449 w 9612698"/>
              <a:gd name="connsiteY31" fmla="*/ 3968330 h 6717460"/>
              <a:gd name="connsiteX32" fmla="*/ 2545749 w 9612698"/>
              <a:gd name="connsiteY32" fmla="*/ 3993730 h 6717460"/>
              <a:gd name="connsiteX33" fmla="*/ 2748949 w 9612698"/>
              <a:gd name="connsiteY33" fmla="*/ 4006430 h 6717460"/>
              <a:gd name="connsiteX34" fmla="*/ 2850549 w 9612698"/>
              <a:gd name="connsiteY34" fmla="*/ 4019130 h 6717460"/>
              <a:gd name="connsiteX35" fmla="*/ 3333149 w 9612698"/>
              <a:gd name="connsiteY35" fmla="*/ 4031830 h 6717460"/>
              <a:gd name="connsiteX36" fmla="*/ 3396649 w 9612698"/>
              <a:gd name="connsiteY36" fmla="*/ 4044530 h 6717460"/>
              <a:gd name="connsiteX37" fmla="*/ 3485549 w 9612698"/>
              <a:gd name="connsiteY37" fmla="*/ 4069930 h 6717460"/>
              <a:gd name="connsiteX38" fmla="*/ 3587149 w 9612698"/>
              <a:gd name="connsiteY38" fmla="*/ 4082630 h 6717460"/>
              <a:gd name="connsiteX39" fmla="*/ 3625249 w 9612698"/>
              <a:gd name="connsiteY39" fmla="*/ 4108030 h 6717460"/>
              <a:gd name="connsiteX40" fmla="*/ 3688749 w 9612698"/>
              <a:gd name="connsiteY40" fmla="*/ 4120730 h 6717460"/>
              <a:gd name="connsiteX41" fmla="*/ 3726849 w 9612698"/>
              <a:gd name="connsiteY41" fmla="*/ 4133430 h 6717460"/>
              <a:gd name="connsiteX42" fmla="*/ 3785160 w 9612698"/>
              <a:gd name="connsiteY42" fmla="*/ 4156199 h 6717460"/>
              <a:gd name="connsiteX43" fmla="*/ 3790315 w 9612698"/>
              <a:gd name="connsiteY43" fmla="*/ 4158619 h 6717460"/>
              <a:gd name="connsiteX44" fmla="*/ 3790538 w 9612698"/>
              <a:gd name="connsiteY44" fmla="*/ 4158927 h 6717460"/>
              <a:gd name="connsiteX45" fmla="*/ 3791163 w 9612698"/>
              <a:gd name="connsiteY45" fmla="*/ 4159017 h 6717460"/>
              <a:gd name="connsiteX46" fmla="*/ 3790315 w 9612698"/>
              <a:gd name="connsiteY46" fmla="*/ 4158619 h 6717460"/>
              <a:gd name="connsiteX47" fmla="*/ 3789889 w 9612698"/>
              <a:gd name="connsiteY47" fmla="*/ 4158031 h 6717460"/>
              <a:gd name="connsiteX48" fmla="*/ 3853849 w 9612698"/>
              <a:gd name="connsiteY48" fmla="*/ 4171530 h 6717460"/>
              <a:gd name="connsiteX49" fmla="*/ 3942749 w 9612698"/>
              <a:gd name="connsiteY49" fmla="*/ 4196930 h 6717460"/>
              <a:gd name="connsiteX50" fmla="*/ 4057049 w 9612698"/>
              <a:gd name="connsiteY50" fmla="*/ 4209630 h 6717460"/>
              <a:gd name="connsiteX51" fmla="*/ 4336449 w 9612698"/>
              <a:gd name="connsiteY51" fmla="*/ 4235030 h 6717460"/>
              <a:gd name="connsiteX52" fmla="*/ 4374549 w 9612698"/>
              <a:gd name="connsiteY52" fmla="*/ 4247730 h 6717460"/>
              <a:gd name="connsiteX53" fmla="*/ 4438049 w 9612698"/>
              <a:gd name="connsiteY53" fmla="*/ 4260430 h 6717460"/>
              <a:gd name="connsiteX54" fmla="*/ 4539649 w 9612698"/>
              <a:gd name="connsiteY54" fmla="*/ 4273130 h 6717460"/>
              <a:gd name="connsiteX55" fmla="*/ 4590449 w 9612698"/>
              <a:gd name="connsiteY55" fmla="*/ 4285830 h 6717460"/>
              <a:gd name="connsiteX56" fmla="*/ 4628549 w 9612698"/>
              <a:gd name="connsiteY56" fmla="*/ 4298530 h 6717460"/>
              <a:gd name="connsiteX57" fmla="*/ 4730149 w 9612698"/>
              <a:gd name="connsiteY57" fmla="*/ 4311230 h 6717460"/>
              <a:gd name="connsiteX58" fmla="*/ 4920649 w 9612698"/>
              <a:gd name="connsiteY58" fmla="*/ 4349330 h 6717460"/>
              <a:gd name="connsiteX59" fmla="*/ 4984149 w 9612698"/>
              <a:gd name="connsiteY59" fmla="*/ 4374730 h 6717460"/>
              <a:gd name="connsiteX60" fmla="*/ 5060349 w 9612698"/>
              <a:gd name="connsiteY60" fmla="*/ 4387430 h 6717460"/>
              <a:gd name="connsiteX61" fmla="*/ 5238149 w 9612698"/>
              <a:gd name="connsiteY61" fmla="*/ 4438230 h 6717460"/>
              <a:gd name="connsiteX62" fmla="*/ 5428649 w 9612698"/>
              <a:gd name="connsiteY62" fmla="*/ 4476330 h 6717460"/>
              <a:gd name="connsiteX63" fmla="*/ 5492149 w 9612698"/>
              <a:gd name="connsiteY63" fmla="*/ 4489030 h 6717460"/>
              <a:gd name="connsiteX64" fmla="*/ 5733449 w 9612698"/>
              <a:gd name="connsiteY64" fmla="*/ 4501730 h 6717460"/>
              <a:gd name="connsiteX65" fmla="*/ 5974749 w 9612698"/>
              <a:gd name="connsiteY65" fmla="*/ 4552530 h 6717460"/>
              <a:gd name="connsiteX66" fmla="*/ 6330349 w 9612698"/>
              <a:gd name="connsiteY66" fmla="*/ 4628730 h 6717460"/>
              <a:gd name="connsiteX67" fmla="*/ 6444649 w 9612698"/>
              <a:gd name="connsiteY67" fmla="*/ 4641430 h 6717460"/>
              <a:gd name="connsiteX68" fmla="*/ 6584349 w 9612698"/>
              <a:gd name="connsiteY68" fmla="*/ 4679530 h 6717460"/>
              <a:gd name="connsiteX69" fmla="*/ 6622449 w 9612698"/>
              <a:gd name="connsiteY69" fmla="*/ 4704930 h 6717460"/>
              <a:gd name="connsiteX70" fmla="*/ 6674293 w 9612698"/>
              <a:gd name="connsiteY70" fmla="*/ 4731718 h 6717460"/>
              <a:gd name="connsiteX71" fmla="*/ 6668058 w 9612698"/>
              <a:gd name="connsiteY71" fmla="*/ 4726158 h 6717460"/>
              <a:gd name="connsiteX72" fmla="*/ 6701913 w 9612698"/>
              <a:gd name="connsiteY72" fmla="*/ 4749176 h 6717460"/>
              <a:gd name="connsiteX73" fmla="*/ 6787549 w 9612698"/>
              <a:gd name="connsiteY73" fmla="*/ 4806530 h 6717460"/>
              <a:gd name="connsiteX74" fmla="*/ 6825649 w 9612698"/>
              <a:gd name="connsiteY74" fmla="*/ 4831930 h 6717460"/>
              <a:gd name="connsiteX75" fmla="*/ 6876449 w 9612698"/>
              <a:gd name="connsiteY75" fmla="*/ 4857330 h 6717460"/>
              <a:gd name="connsiteX76" fmla="*/ 6927249 w 9612698"/>
              <a:gd name="connsiteY76" fmla="*/ 4908130 h 6717460"/>
              <a:gd name="connsiteX77" fmla="*/ 7003449 w 9612698"/>
              <a:gd name="connsiteY77" fmla="*/ 4958930 h 6717460"/>
              <a:gd name="connsiteX78" fmla="*/ 7105049 w 9612698"/>
              <a:gd name="connsiteY78" fmla="*/ 5073230 h 6717460"/>
              <a:gd name="connsiteX79" fmla="*/ 7168549 w 9612698"/>
              <a:gd name="connsiteY79" fmla="*/ 5187530 h 6717460"/>
              <a:gd name="connsiteX80" fmla="*/ 7181249 w 9612698"/>
              <a:gd name="connsiteY80" fmla="*/ 6025730 h 6717460"/>
              <a:gd name="connsiteX81" fmla="*/ 7206649 w 9612698"/>
              <a:gd name="connsiteY81" fmla="*/ 6127330 h 6717460"/>
              <a:gd name="connsiteX82" fmla="*/ 7232049 w 9612698"/>
              <a:gd name="connsiteY82" fmla="*/ 6305130 h 6717460"/>
              <a:gd name="connsiteX83" fmla="*/ 7244749 w 9612698"/>
              <a:gd name="connsiteY83" fmla="*/ 6470230 h 6717460"/>
              <a:gd name="connsiteX84" fmla="*/ 7257449 w 9612698"/>
              <a:gd name="connsiteY84" fmla="*/ 6521030 h 6717460"/>
              <a:gd name="connsiteX85" fmla="*/ 7284431 w 9612698"/>
              <a:gd name="connsiteY85" fmla="*/ 6649787 h 6717460"/>
              <a:gd name="connsiteX86" fmla="*/ 7284806 w 9612698"/>
              <a:gd name="connsiteY86" fmla="*/ 6651702 h 6717460"/>
              <a:gd name="connsiteX87" fmla="*/ 7282855 w 9612698"/>
              <a:gd name="connsiteY87" fmla="*/ 6648628 h 6717460"/>
              <a:gd name="connsiteX88" fmla="*/ 7288326 w 9612698"/>
              <a:gd name="connsiteY88" fmla="*/ 6669720 h 6717460"/>
              <a:gd name="connsiteX89" fmla="*/ 7284806 w 9612698"/>
              <a:gd name="connsiteY89" fmla="*/ 6651702 h 6717460"/>
              <a:gd name="connsiteX90" fmla="*/ 7285362 w 9612698"/>
              <a:gd name="connsiteY90" fmla="*/ 6652579 h 6717460"/>
              <a:gd name="connsiteX91" fmla="*/ 7295549 w 9612698"/>
              <a:gd name="connsiteY91" fmla="*/ 6686130 h 6717460"/>
              <a:gd name="connsiteX92" fmla="*/ 7300379 w 9612698"/>
              <a:gd name="connsiteY92" fmla="*/ 6705177 h 6717460"/>
              <a:gd name="connsiteX93" fmla="*/ 7303386 w 9612698"/>
              <a:gd name="connsiteY93" fmla="*/ 6717460 h 6717460"/>
              <a:gd name="connsiteX94" fmla="*/ 0 w 9612698"/>
              <a:gd name="connsiteY94" fmla="*/ 6717460 h 6717460"/>
              <a:gd name="connsiteX95" fmla="*/ 8982944 w 9612698"/>
              <a:gd name="connsiteY95" fmla="*/ 0 h 6717460"/>
              <a:gd name="connsiteX96" fmla="*/ 9612698 w 9612698"/>
              <a:gd name="connsiteY96" fmla="*/ 0 h 6717460"/>
              <a:gd name="connsiteX97" fmla="*/ 9612698 w 9612698"/>
              <a:gd name="connsiteY97" fmla="*/ 342634 h 6717460"/>
              <a:gd name="connsiteX98" fmla="*/ 9575868 w 9612698"/>
              <a:gd name="connsiteY98" fmla="*/ 309807 h 6717460"/>
              <a:gd name="connsiteX99" fmla="*/ 9530749 w 9612698"/>
              <a:gd name="connsiteY99" fmla="*/ 272630 h 6717460"/>
              <a:gd name="connsiteX100" fmla="*/ 9149749 w 9612698"/>
              <a:gd name="connsiteY100" fmla="*/ 69430 h 6717460"/>
              <a:gd name="connsiteX101" fmla="*/ 9048149 w 9612698"/>
              <a:gd name="connsiteY101" fmla="*/ 18630 h 6717460"/>
              <a:gd name="connsiteX102" fmla="*/ 9003699 w 9612698"/>
              <a:gd name="connsiteY102" fmla="*/ 5930 h 67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12698" h="6717460">
                <a:moveTo>
                  <a:pt x="6647352" y="4711712"/>
                </a:moveTo>
                <a:cubicBezTo>
                  <a:pt x="6646967" y="4711193"/>
                  <a:pt x="6658963" y="4719180"/>
                  <a:pt x="6667074" y="4725281"/>
                </a:cubicBezTo>
                <a:lnTo>
                  <a:pt x="6668058" y="4726158"/>
                </a:lnTo>
                <a:lnTo>
                  <a:pt x="6659247" y="4720168"/>
                </a:lnTo>
                <a:cubicBezTo>
                  <a:pt x="6650832" y="4714357"/>
                  <a:pt x="6647544" y="4711971"/>
                  <a:pt x="6647352" y="4711712"/>
                </a:cubicBezTo>
                <a:close/>
                <a:moveTo>
                  <a:pt x="0" y="2764632"/>
                </a:moveTo>
                <a:lnTo>
                  <a:pt x="31149" y="2799930"/>
                </a:lnTo>
                <a:lnTo>
                  <a:pt x="81949" y="2876130"/>
                </a:lnTo>
                <a:cubicBezTo>
                  <a:pt x="86182" y="2901530"/>
                  <a:pt x="89063" y="2927193"/>
                  <a:pt x="94649" y="2952330"/>
                </a:cubicBezTo>
                <a:cubicBezTo>
                  <a:pt x="121691" y="3074020"/>
                  <a:pt x="92604" y="2875538"/>
                  <a:pt x="120049" y="3053930"/>
                </a:cubicBezTo>
                <a:cubicBezTo>
                  <a:pt x="126572" y="3096327"/>
                  <a:pt x="131656" y="3173053"/>
                  <a:pt x="145449" y="3219030"/>
                </a:cubicBezTo>
                <a:cubicBezTo>
                  <a:pt x="152000" y="3240866"/>
                  <a:pt x="160654" y="3262140"/>
                  <a:pt x="170849" y="3282530"/>
                </a:cubicBezTo>
                <a:cubicBezTo>
                  <a:pt x="178890" y="3298612"/>
                  <a:pt x="227446" y="3363376"/>
                  <a:pt x="234349" y="3371430"/>
                </a:cubicBezTo>
                <a:cubicBezTo>
                  <a:pt x="246038" y="3385067"/>
                  <a:pt x="257296" y="3399887"/>
                  <a:pt x="272449" y="3409530"/>
                </a:cubicBezTo>
                <a:cubicBezTo>
                  <a:pt x="304393" y="3429858"/>
                  <a:pt x="347275" y="3433556"/>
                  <a:pt x="374049" y="3460330"/>
                </a:cubicBezTo>
                <a:cubicBezTo>
                  <a:pt x="386749" y="3473030"/>
                  <a:pt x="397534" y="3487991"/>
                  <a:pt x="412149" y="3498430"/>
                </a:cubicBezTo>
                <a:cubicBezTo>
                  <a:pt x="447909" y="3523973"/>
                  <a:pt x="472842" y="3526303"/>
                  <a:pt x="513749" y="3536530"/>
                </a:cubicBezTo>
                <a:cubicBezTo>
                  <a:pt x="597245" y="3592194"/>
                  <a:pt x="507323" y="3537073"/>
                  <a:pt x="589949" y="3574630"/>
                </a:cubicBezTo>
                <a:cubicBezTo>
                  <a:pt x="624419" y="3590298"/>
                  <a:pt x="657682" y="3608497"/>
                  <a:pt x="691549" y="3625430"/>
                </a:cubicBezTo>
                <a:cubicBezTo>
                  <a:pt x="703523" y="3631417"/>
                  <a:pt x="717114" y="3633430"/>
                  <a:pt x="729649" y="3638130"/>
                </a:cubicBezTo>
                <a:cubicBezTo>
                  <a:pt x="750995" y="3646135"/>
                  <a:pt x="772317" y="3654271"/>
                  <a:pt x="793149" y="3663530"/>
                </a:cubicBezTo>
                <a:cubicBezTo>
                  <a:pt x="810449" y="3671219"/>
                  <a:pt x="825988" y="3682943"/>
                  <a:pt x="843949" y="3688930"/>
                </a:cubicBezTo>
                <a:cubicBezTo>
                  <a:pt x="864427" y="3695756"/>
                  <a:pt x="886282" y="3697397"/>
                  <a:pt x="907449" y="3701630"/>
                </a:cubicBezTo>
                <a:cubicBezTo>
                  <a:pt x="1041381" y="3790918"/>
                  <a:pt x="921230" y="3723157"/>
                  <a:pt x="1085249" y="3777830"/>
                </a:cubicBezTo>
                <a:cubicBezTo>
                  <a:pt x="1158819" y="3802353"/>
                  <a:pt x="1119754" y="3815416"/>
                  <a:pt x="1212249" y="3828630"/>
                </a:cubicBezTo>
                <a:lnTo>
                  <a:pt x="1390049" y="3854030"/>
                </a:lnTo>
                <a:cubicBezTo>
                  <a:pt x="1415354" y="3862465"/>
                  <a:pt x="1453434" y="3876241"/>
                  <a:pt x="1478949" y="3879430"/>
                </a:cubicBezTo>
                <a:cubicBezTo>
                  <a:pt x="1529531" y="3885753"/>
                  <a:pt x="1580549" y="3887897"/>
                  <a:pt x="1631349" y="3892130"/>
                </a:cubicBezTo>
                <a:cubicBezTo>
                  <a:pt x="1821446" y="3955496"/>
                  <a:pt x="1616882" y="3891407"/>
                  <a:pt x="2139349" y="3917530"/>
                </a:cubicBezTo>
                <a:cubicBezTo>
                  <a:pt x="2152719" y="3918199"/>
                  <a:pt x="2164381" y="3927326"/>
                  <a:pt x="2177449" y="3930230"/>
                </a:cubicBezTo>
                <a:cubicBezTo>
                  <a:pt x="2202586" y="3935816"/>
                  <a:pt x="2228125" y="3939527"/>
                  <a:pt x="2253649" y="3942930"/>
                </a:cubicBezTo>
                <a:cubicBezTo>
                  <a:pt x="2378460" y="3959571"/>
                  <a:pt x="2336521" y="3947235"/>
                  <a:pt x="2431449" y="3968330"/>
                </a:cubicBezTo>
                <a:cubicBezTo>
                  <a:pt x="2465105" y="3975809"/>
                  <a:pt x="2512233" y="3990538"/>
                  <a:pt x="2545749" y="3993730"/>
                </a:cubicBezTo>
                <a:cubicBezTo>
                  <a:pt x="2613309" y="4000164"/>
                  <a:pt x="2681318" y="4000794"/>
                  <a:pt x="2748949" y="4006430"/>
                </a:cubicBezTo>
                <a:cubicBezTo>
                  <a:pt x="2782961" y="4009264"/>
                  <a:pt x="2816451" y="4017647"/>
                  <a:pt x="2850549" y="4019130"/>
                </a:cubicBezTo>
                <a:cubicBezTo>
                  <a:pt x="3011319" y="4026120"/>
                  <a:pt x="3172282" y="4027597"/>
                  <a:pt x="3333149" y="4031830"/>
                </a:cubicBezTo>
                <a:cubicBezTo>
                  <a:pt x="3354316" y="4036063"/>
                  <a:pt x="3375708" y="4039295"/>
                  <a:pt x="3396649" y="4044530"/>
                </a:cubicBezTo>
                <a:cubicBezTo>
                  <a:pt x="3457044" y="4059629"/>
                  <a:pt x="3414283" y="4058052"/>
                  <a:pt x="3485549" y="4069930"/>
                </a:cubicBezTo>
                <a:cubicBezTo>
                  <a:pt x="3519215" y="4075541"/>
                  <a:pt x="3553282" y="4078397"/>
                  <a:pt x="3587149" y="4082630"/>
                </a:cubicBezTo>
                <a:cubicBezTo>
                  <a:pt x="3599849" y="4091097"/>
                  <a:pt x="3610957" y="4102671"/>
                  <a:pt x="3625249" y="4108030"/>
                </a:cubicBezTo>
                <a:cubicBezTo>
                  <a:pt x="3645460" y="4115609"/>
                  <a:pt x="3667808" y="4115495"/>
                  <a:pt x="3688749" y="4120730"/>
                </a:cubicBezTo>
                <a:cubicBezTo>
                  <a:pt x="3701736" y="4123977"/>
                  <a:pt x="3714314" y="4128730"/>
                  <a:pt x="3726849" y="4133430"/>
                </a:cubicBezTo>
                <a:cubicBezTo>
                  <a:pt x="3760979" y="4146229"/>
                  <a:pt x="3777480" y="4152884"/>
                  <a:pt x="3785160" y="4156199"/>
                </a:cubicBezTo>
                <a:lnTo>
                  <a:pt x="3790315" y="4158619"/>
                </a:lnTo>
                <a:lnTo>
                  <a:pt x="3790538" y="4158927"/>
                </a:lnTo>
                <a:cubicBezTo>
                  <a:pt x="3791117" y="4159208"/>
                  <a:pt x="3791692" y="4159355"/>
                  <a:pt x="3791163" y="4159017"/>
                </a:cubicBezTo>
                <a:lnTo>
                  <a:pt x="3790315" y="4158619"/>
                </a:lnTo>
                <a:lnTo>
                  <a:pt x="3789889" y="4158031"/>
                </a:lnTo>
                <a:cubicBezTo>
                  <a:pt x="3791430" y="4157432"/>
                  <a:pt x="3802843" y="4158779"/>
                  <a:pt x="3853849" y="4171530"/>
                </a:cubicBezTo>
                <a:cubicBezTo>
                  <a:pt x="3906956" y="4184807"/>
                  <a:pt x="3880985" y="4187428"/>
                  <a:pt x="3942749" y="4196930"/>
                </a:cubicBezTo>
                <a:cubicBezTo>
                  <a:pt x="3980638" y="4202759"/>
                  <a:pt x="4018949" y="4205397"/>
                  <a:pt x="4057049" y="4209630"/>
                </a:cubicBezTo>
                <a:cubicBezTo>
                  <a:pt x="4178244" y="4250028"/>
                  <a:pt x="4041570" y="4208223"/>
                  <a:pt x="4336449" y="4235030"/>
                </a:cubicBezTo>
                <a:cubicBezTo>
                  <a:pt x="4349781" y="4236242"/>
                  <a:pt x="4361562" y="4244483"/>
                  <a:pt x="4374549" y="4247730"/>
                </a:cubicBezTo>
                <a:cubicBezTo>
                  <a:pt x="4395490" y="4252965"/>
                  <a:pt x="4416714" y="4257148"/>
                  <a:pt x="4438049" y="4260430"/>
                </a:cubicBezTo>
                <a:cubicBezTo>
                  <a:pt x="4471782" y="4265620"/>
                  <a:pt x="4505983" y="4267519"/>
                  <a:pt x="4539649" y="4273130"/>
                </a:cubicBezTo>
                <a:cubicBezTo>
                  <a:pt x="4556866" y="4275999"/>
                  <a:pt x="4573666" y="4281035"/>
                  <a:pt x="4590449" y="4285830"/>
                </a:cubicBezTo>
                <a:cubicBezTo>
                  <a:pt x="4603321" y="4289508"/>
                  <a:pt x="4615378" y="4296135"/>
                  <a:pt x="4628549" y="4298530"/>
                </a:cubicBezTo>
                <a:cubicBezTo>
                  <a:pt x="4662129" y="4304635"/>
                  <a:pt x="4696282" y="4306997"/>
                  <a:pt x="4730149" y="4311230"/>
                </a:cubicBezTo>
                <a:cubicBezTo>
                  <a:pt x="4928010" y="4377184"/>
                  <a:pt x="4657618" y="4292966"/>
                  <a:pt x="4920649" y="4349330"/>
                </a:cubicBezTo>
                <a:cubicBezTo>
                  <a:pt x="4942940" y="4354107"/>
                  <a:pt x="4962155" y="4368732"/>
                  <a:pt x="4984149" y="4374730"/>
                </a:cubicBezTo>
                <a:cubicBezTo>
                  <a:pt x="5008992" y="4381505"/>
                  <a:pt x="5035367" y="4381185"/>
                  <a:pt x="5060349" y="4387430"/>
                </a:cubicBezTo>
                <a:cubicBezTo>
                  <a:pt x="5120147" y="4402379"/>
                  <a:pt x="5178232" y="4423767"/>
                  <a:pt x="5238149" y="4438230"/>
                </a:cubicBezTo>
                <a:cubicBezTo>
                  <a:pt x="5301099" y="4453425"/>
                  <a:pt x="5365149" y="4463630"/>
                  <a:pt x="5428649" y="4476330"/>
                </a:cubicBezTo>
                <a:cubicBezTo>
                  <a:pt x="5449816" y="4480563"/>
                  <a:pt x="5470593" y="4487895"/>
                  <a:pt x="5492149" y="4489030"/>
                </a:cubicBezTo>
                <a:lnTo>
                  <a:pt x="5733449" y="4501730"/>
                </a:lnTo>
                <a:cubicBezTo>
                  <a:pt x="5914409" y="4553433"/>
                  <a:pt x="5720860" y="4501752"/>
                  <a:pt x="5974749" y="4552530"/>
                </a:cubicBezTo>
                <a:cubicBezTo>
                  <a:pt x="6093619" y="4576304"/>
                  <a:pt x="6209866" y="4615343"/>
                  <a:pt x="6330349" y="4628730"/>
                </a:cubicBezTo>
                <a:cubicBezTo>
                  <a:pt x="6368449" y="4632963"/>
                  <a:pt x="6406700" y="4636009"/>
                  <a:pt x="6444649" y="4641430"/>
                </a:cubicBezTo>
                <a:cubicBezTo>
                  <a:pt x="6488681" y="4647720"/>
                  <a:pt x="6544383" y="4661767"/>
                  <a:pt x="6584349" y="4679530"/>
                </a:cubicBezTo>
                <a:cubicBezTo>
                  <a:pt x="6598297" y="4685729"/>
                  <a:pt x="6609197" y="4697357"/>
                  <a:pt x="6622449" y="4704930"/>
                </a:cubicBezTo>
                <a:cubicBezTo>
                  <a:pt x="6662593" y="4727869"/>
                  <a:pt x="6674452" y="4733335"/>
                  <a:pt x="6674293" y="4731718"/>
                </a:cubicBezTo>
                <a:lnTo>
                  <a:pt x="6668058" y="4726158"/>
                </a:lnTo>
                <a:lnTo>
                  <a:pt x="6701913" y="4749176"/>
                </a:lnTo>
                <a:cubicBezTo>
                  <a:pt x="6722619" y="4763137"/>
                  <a:pt x="6750487" y="4781822"/>
                  <a:pt x="6787549" y="4806530"/>
                </a:cubicBezTo>
                <a:cubicBezTo>
                  <a:pt x="6800249" y="4814997"/>
                  <a:pt x="6811997" y="4825104"/>
                  <a:pt x="6825649" y="4831930"/>
                </a:cubicBezTo>
                <a:cubicBezTo>
                  <a:pt x="6842582" y="4840397"/>
                  <a:pt x="6861303" y="4845971"/>
                  <a:pt x="6876449" y="4857330"/>
                </a:cubicBezTo>
                <a:cubicBezTo>
                  <a:pt x="6895607" y="4871698"/>
                  <a:pt x="6908549" y="4893170"/>
                  <a:pt x="6927249" y="4908130"/>
                </a:cubicBezTo>
                <a:cubicBezTo>
                  <a:pt x="6951087" y="4927200"/>
                  <a:pt x="6979822" y="4939599"/>
                  <a:pt x="7003449" y="4958930"/>
                </a:cubicBezTo>
                <a:cubicBezTo>
                  <a:pt x="7046173" y="4993886"/>
                  <a:pt x="7074263" y="5029250"/>
                  <a:pt x="7105049" y="5073230"/>
                </a:cubicBezTo>
                <a:cubicBezTo>
                  <a:pt x="7160628" y="5152629"/>
                  <a:pt x="7147356" y="5123951"/>
                  <a:pt x="7168549" y="5187530"/>
                </a:cubicBezTo>
                <a:cubicBezTo>
                  <a:pt x="7172782" y="5466930"/>
                  <a:pt x="7173381" y="5746409"/>
                  <a:pt x="7181249" y="6025730"/>
                </a:cubicBezTo>
                <a:cubicBezTo>
                  <a:pt x="7182735" y="6078484"/>
                  <a:pt x="7195706" y="6083557"/>
                  <a:pt x="7206649" y="6127330"/>
                </a:cubicBezTo>
                <a:cubicBezTo>
                  <a:pt x="7221552" y="6186942"/>
                  <a:pt x="7226404" y="6243037"/>
                  <a:pt x="7232049" y="6305130"/>
                </a:cubicBezTo>
                <a:cubicBezTo>
                  <a:pt x="7237046" y="6360099"/>
                  <a:pt x="7238300" y="6415412"/>
                  <a:pt x="7244749" y="6470230"/>
                </a:cubicBezTo>
                <a:cubicBezTo>
                  <a:pt x="7246788" y="6487565"/>
                  <a:pt x="7253792" y="6503963"/>
                  <a:pt x="7257449" y="6521030"/>
                </a:cubicBezTo>
                <a:cubicBezTo>
                  <a:pt x="7271034" y="6584427"/>
                  <a:pt x="7279454" y="6624917"/>
                  <a:pt x="7284431" y="6649787"/>
                </a:cubicBezTo>
                <a:lnTo>
                  <a:pt x="7284806" y="6651702"/>
                </a:lnTo>
                <a:lnTo>
                  <a:pt x="7282855" y="6648628"/>
                </a:lnTo>
                <a:cubicBezTo>
                  <a:pt x="7283271" y="6657336"/>
                  <a:pt x="7295992" y="6710429"/>
                  <a:pt x="7288326" y="6669720"/>
                </a:cubicBezTo>
                <a:lnTo>
                  <a:pt x="7284806" y="6651702"/>
                </a:lnTo>
                <a:lnTo>
                  <a:pt x="7285362" y="6652579"/>
                </a:lnTo>
                <a:cubicBezTo>
                  <a:pt x="7287308" y="6658110"/>
                  <a:pt x="7290533" y="6668574"/>
                  <a:pt x="7295549" y="6686130"/>
                </a:cubicBezTo>
                <a:cubicBezTo>
                  <a:pt x="7296905" y="6690878"/>
                  <a:pt x="7298537" y="6697539"/>
                  <a:pt x="7300379" y="6705177"/>
                </a:cubicBezTo>
                <a:lnTo>
                  <a:pt x="7303386" y="6717460"/>
                </a:lnTo>
                <a:lnTo>
                  <a:pt x="0" y="6717460"/>
                </a:lnTo>
                <a:close/>
                <a:moveTo>
                  <a:pt x="8982944" y="0"/>
                </a:moveTo>
                <a:lnTo>
                  <a:pt x="9612698" y="0"/>
                </a:lnTo>
                <a:lnTo>
                  <a:pt x="9612698" y="342634"/>
                </a:lnTo>
                <a:lnTo>
                  <a:pt x="9575868" y="309807"/>
                </a:lnTo>
                <a:cubicBezTo>
                  <a:pt x="9561539" y="296477"/>
                  <a:pt x="9546986" y="283455"/>
                  <a:pt x="9530749" y="272630"/>
                </a:cubicBezTo>
                <a:cubicBezTo>
                  <a:pt x="9230870" y="72711"/>
                  <a:pt x="9371556" y="168011"/>
                  <a:pt x="9149749" y="69430"/>
                </a:cubicBezTo>
                <a:cubicBezTo>
                  <a:pt x="9115148" y="54052"/>
                  <a:pt x="9083305" y="32692"/>
                  <a:pt x="9048149" y="18630"/>
                </a:cubicBezTo>
                <a:cubicBezTo>
                  <a:pt x="9033841" y="12907"/>
                  <a:pt x="9018770" y="9419"/>
                  <a:pt x="9003699" y="5930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3A8520E-3307-4327-B4ED-176C062D665F}"/>
              </a:ext>
            </a:extLst>
          </p:cNvPr>
          <p:cNvSpPr/>
          <p:nvPr/>
        </p:nvSpPr>
        <p:spPr>
          <a:xfrm>
            <a:off x="1358900" y="2651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74420" fontAlgn="base">
              <a:spcBef>
                <a:spcPct val="50000"/>
              </a:spcBef>
              <a:buClr>
                <a:srgbClr val="1F3F5F"/>
              </a:buClr>
            </a:pP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术语和定义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50807074-0EE1-4D4A-AD5A-41028C692712}"/>
              </a:ext>
            </a:extLst>
          </p:cNvPr>
          <p:cNvGrpSpPr/>
          <p:nvPr/>
        </p:nvGrpSpPr>
        <p:grpSpPr bwMode="auto">
          <a:xfrm>
            <a:off x="8161339" y="1426407"/>
            <a:ext cx="3240087" cy="2233612"/>
            <a:chOff x="4060" y="774"/>
            <a:chExt cx="1275" cy="965"/>
          </a:xfrm>
        </p:grpSpPr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xmlns="" id="{6E3F6A0C-2EEF-48A3-BCCE-0B103F257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774"/>
              <a:ext cx="127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xmlns="" id="{872CE8CF-3AFB-440E-9998-88EADA5E6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1022"/>
              <a:ext cx="127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xmlns="" id="{E7270752-CF41-4218-A34B-BCF47B774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1261"/>
              <a:ext cx="127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>
              <a:extLst>
                <a:ext uri="{FF2B5EF4-FFF2-40B4-BE49-F238E27FC236}">
                  <a16:creationId xmlns:a16="http://schemas.microsoft.com/office/drawing/2014/main" xmlns="" id="{55188038-A4B0-424E-803B-6C8C150AB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1510"/>
              <a:ext cx="127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BDC4AFF2-16A6-4857-B25A-007408646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891" y="2122354"/>
            <a:ext cx="5621709" cy="115127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07" tIns="53754" rIns="107507" bIns="53754" anchor="ctr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用于将人员和锚固点或生命线连接在一起的短绳或系带。 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xmlns="" id="{85FD4321-7DF3-463A-A7D8-8CA2553606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4892" y="1245357"/>
            <a:ext cx="3024559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系  索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xmlns="" id="{4DF1CC9D-AB3D-4340-9C80-0D180B25BC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4892" y="3837645"/>
            <a:ext cx="3024560" cy="612775"/>
          </a:xfrm>
          <a:prstGeom prst="roundRect">
            <a:avLst>
              <a:gd name="adj" fmla="val 0"/>
            </a:avLst>
          </a:prstGeom>
          <a:solidFill>
            <a:srgbClr val="0E92F3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07507" tIns="53754" rIns="107507" bIns="53754" anchor="ctr"/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84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7505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29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4947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066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638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210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8275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锚固点连接器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626330DE-505E-4804-A160-EB8BC3C45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892" y="4714918"/>
            <a:ext cx="5905873" cy="1135054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把坠落保护设施固定到锚固点上的一个部件或装置。</a:t>
            </a:r>
          </a:p>
        </p:txBody>
      </p:sp>
      <p:pic>
        <p:nvPicPr>
          <p:cNvPr id="18" name="Picture 24" descr="P0002466">
            <a:extLst>
              <a:ext uri="{FF2B5EF4-FFF2-40B4-BE49-F238E27FC236}">
                <a16:creationId xmlns:a16="http://schemas.microsoft.com/office/drawing/2014/main" xmlns="" id="{89597BB5-F52E-46C9-8B05-BDA279D5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9" y="4018795"/>
            <a:ext cx="3240087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F189DA-D9F1-4ED5-B395-B18A523E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头: 五边形 3">
            <a:extLst>
              <a:ext uri="{FF2B5EF4-FFF2-40B4-BE49-F238E27FC236}">
                <a16:creationId xmlns:a16="http://schemas.microsoft.com/office/drawing/2014/main" xmlns="" id="{C94D5A23-628F-4C8C-83F4-A076DC1A338C}"/>
              </a:ext>
            </a:extLst>
          </p:cNvPr>
          <p:cNvSpPr/>
          <p:nvPr/>
        </p:nvSpPr>
        <p:spPr>
          <a:xfrm rot="5400000">
            <a:off x="3860800" y="-3860800"/>
            <a:ext cx="4470400" cy="12192000"/>
          </a:xfrm>
          <a:prstGeom prst="homePlate">
            <a:avLst/>
          </a:prstGeom>
          <a:solidFill>
            <a:srgbClr val="3DAE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AD25BC6C-8A74-484F-AC59-F5B2AB0B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53" y="795684"/>
            <a:ext cx="4155893" cy="15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1" lang="en-US" altLang="ko-K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FCF2BC54-36C3-4795-BE25-C2A470B4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764" y="2526446"/>
            <a:ext cx="3894472" cy="7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95" tIns="51248" rIns="102495" bIns="51248">
            <a:spAutoFit/>
          </a:bodyPr>
          <a:lstStyle>
            <a:lvl1pPr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30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5525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3670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49780" algn="l" defTabSz="1074420" fontAlgn="base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69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41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13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580" defTabSz="1074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高处作业的危险</a:t>
            </a:r>
            <a:endParaRPr kumimoji="1"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BE151F78-B156-4EA7-8028-8AC9389A131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8S.\uFFFD{E86BED31-D0BA-4756-8256-D844EBEB0D30}&quot;,&quot;D:\\Backup\\桌面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高空作业安全培训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2163</Words>
  <Application>Microsoft Office PowerPoint</Application>
  <PresentationFormat>宽屏</PresentationFormat>
  <Paragraphs>219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2019-05-30T07:28:27Z</dcterms:created>
  <dcterms:modified xsi:type="dcterms:W3CDTF">2019-06-23T07:03:09Z</dcterms:modified>
</cp:coreProperties>
</file>